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2"/>
  </p:notesMasterIdLst>
  <p:handoutMasterIdLst>
    <p:handoutMasterId r:id="rId23"/>
  </p:handoutMasterIdLst>
  <p:sldIdLst>
    <p:sldId id="1841" r:id="rId5"/>
    <p:sldId id="1661" r:id="rId6"/>
    <p:sldId id="2076138065" r:id="rId7"/>
    <p:sldId id="262" r:id="rId8"/>
    <p:sldId id="2076138066" r:id="rId9"/>
    <p:sldId id="2076138070" r:id="rId10"/>
    <p:sldId id="2076138074" r:id="rId11"/>
    <p:sldId id="2076138068" r:id="rId12"/>
    <p:sldId id="2076138069" r:id="rId13"/>
    <p:sldId id="2076138072" r:id="rId14"/>
    <p:sldId id="2076138075" r:id="rId15"/>
    <p:sldId id="2076138067" r:id="rId16"/>
    <p:sldId id="2076138076" r:id="rId17"/>
    <p:sldId id="2076138071" r:id="rId18"/>
    <p:sldId id="2076138073" r:id="rId19"/>
    <p:sldId id="1851" r:id="rId20"/>
    <p:sldId id="2076138077" r:id="rId21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33F284-02F0-4280-AD1A-4E0632C125F8}" v="12" dt="2023-09-24T21:22:56.6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45" autoAdjust="0"/>
    <p:restoredTop sz="92109" autoAdjust="0"/>
  </p:normalViewPr>
  <p:slideViewPr>
    <p:cSldViewPr snapToGrid="0">
      <p:cViewPr varScale="1">
        <p:scale>
          <a:sx n="114" d="100"/>
          <a:sy n="114" d="100"/>
        </p:scale>
        <p:origin x="882" y="10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stafa Toroman" userId="d31678b0-ede9-4889-82da-08ae6fab0dc2" providerId="ADAL" clId="{2133F284-02F0-4280-AD1A-4E0632C125F8}"/>
    <pc:docChg chg="addSld delSld modSld">
      <pc:chgData name="Mustafa Toroman" userId="d31678b0-ede9-4889-82da-08ae6fab0dc2" providerId="ADAL" clId="{2133F284-02F0-4280-AD1A-4E0632C125F8}" dt="2023-09-24T21:23:07.837" v="13" actId="14100"/>
      <pc:docMkLst>
        <pc:docMk/>
      </pc:docMkLst>
      <pc:sldChg chg="addSp modSp add del mod setBg">
        <pc:chgData name="Mustafa Toroman" userId="d31678b0-ede9-4889-82da-08ae6fab0dc2" providerId="ADAL" clId="{2133F284-02F0-4280-AD1A-4E0632C125F8}" dt="2023-09-24T21:23:07.837" v="13" actId="14100"/>
        <pc:sldMkLst>
          <pc:docMk/>
          <pc:sldMk cId="1083276221" sldId="284"/>
        </pc:sldMkLst>
        <pc:picChg chg="add mod">
          <ac:chgData name="Mustafa Toroman" userId="d31678b0-ede9-4889-82da-08ae6fab0dc2" providerId="ADAL" clId="{2133F284-02F0-4280-AD1A-4E0632C125F8}" dt="2023-09-24T21:23:07.837" v="13" actId="14100"/>
          <ac:picMkLst>
            <pc:docMk/>
            <pc:sldMk cId="1083276221" sldId="284"/>
            <ac:picMk id="4" creationId="{131D0342-2AD5-5E47-8F91-7A093E7750EF}"/>
          </ac:picMkLst>
        </pc:picChg>
      </pc:sldChg>
      <pc:sldChg chg="addSp delSp">
        <pc:chgData name="Mustafa Toroman" userId="d31678b0-ede9-4889-82da-08ae6fab0dc2" providerId="ADAL" clId="{2133F284-02F0-4280-AD1A-4E0632C125F8}" dt="2023-09-24T21:22:38.034" v="7"/>
        <pc:sldMkLst>
          <pc:docMk/>
          <pc:sldMk cId="634796179" sldId="2076138065"/>
        </pc:sldMkLst>
        <pc:picChg chg="add del">
          <ac:chgData name="Mustafa Toroman" userId="d31678b0-ede9-4889-82da-08ae6fab0dc2" providerId="ADAL" clId="{2133F284-02F0-4280-AD1A-4E0632C125F8}" dt="2023-09-24T21:22:28.429" v="3"/>
          <ac:picMkLst>
            <pc:docMk/>
            <pc:sldMk cId="634796179" sldId="2076138065"/>
            <ac:picMk id="3" creationId="{21B14FF1-EF17-81DF-84D8-0033C54C2F1B}"/>
          </ac:picMkLst>
        </pc:picChg>
        <pc:picChg chg="add del">
          <ac:chgData name="Mustafa Toroman" userId="d31678b0-ede9-4889-82da-08ae6fab0dc2" providerId="ADAL" clId="{2133F284-02F0-4280-AD1A-4E0632C125F8}" dt="2023-09-24T21:22:38.034" v="7"/>
          <ac:picMkLst>
            <pc:docMk/>
            <pc:sldMk cId="634796179" sldId="2076138065"/>
            <ac:picMk id="4" creationId="{2C1556AA-EB83-8ABF-50E1-8A73945758C3}"/>
          </ac:picMkLst>
        </pc:picChg>
      </pc:sldChg>
      <pc:sldChg chg="add del setBg">
        <pc:chgData name="Mustafa Toroman" userId="d31678b0-ede9-4889-82da-08ae6fab0dc2" providerId="ADAL" clId="{2133F284-02F0-4280-AD1A-4E0632C125F8}" dt="2023-09-24T21:22:56.437" v="10"/>
        <pc:sldMkLst>
          <pc:docMk/>
          <pc:sldMk cId="1889971929" sldId="207613807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9/26/2023 10:55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9/26/2023 10:55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9/26/2023 10:55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912AA41C-A030-4521-8130-6A8E4543F27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165634"/>
            <a:ext cx="6096001" cy="526733"/>
          </a:xfrm>
          <a:prstGeom prst="parallelogram">
            <a:avLst/>
          </a:prstGeom>
          <a:effectLst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83D428-B974-43F4-9246-0A2EECA11A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68819" y="642929"/>
            <a:ext cx="4846320" cy="1435947"/>
          </a:xfrm>
        </p:spPr>
        <p:txBody>
          <a:bodyPr anchor="t">
            <a:noAutofit/>
          </a:bodyPr>
          <a:lstStyle>
            <a:lvl1pPr algn="l">
              <a:lnSpc>
                <a:spcPct val="150000"/>
              </a:lnSpc>
              <a:spcBef>
                <a:spcPts val="1000"/>
              </a:spcBef>
              <a:defRPr sz="5398" baseline="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9732E-D749-40DD-8365-050285187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D00A38D-CFE8-4333-B9D2-D3E7EACA4F0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68820" y="2078875"/>
            <a:ext cx="4114800" cy="3798888"/>
          </a:xfrm>
        </p:spPr>
        <p:txBody>
          <a:bodyPr>
            <a:noAutofit/>
          </a:bodyPr>
          <a:lstStyle>
            <a:lvl1pPr marL="0" indent="0">
              <a:buNone/>
              <a:defRPr sz="1799" spc="3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0123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  <p:sldLayoutId id="2147484685" r:id="rId19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vuejs-tips/tip-3-deleting-array-index-in-vue-js-8cc31d7214bf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Relationship Id="rId4" Type="http://schemas.openxmlformats.org/officeDocument/2006/relationships/hyperlink" Target="https://creativecommons.org/licenses/by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briancroxall/10121265346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6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725207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682227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321004"/>
            <a:ext cx="9144000" cy="1107996"/>
          </a:xfrm>
        </p:spPr>
        <p:txBody>
          <a:bodyPr/>
          <a:lstStyle/>
          <a:p>
            <a:r>
              <a:rPr lang="en-US" dirty="0"/>
              <a:t>A Nightmare on Cloud Street: Horror Stories from the Field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1754" y="3800474"/>
            <a:ext cx="9144000" cy="307777"/>
          </a:xfrm>
        </p:spPr>
        <p:txBody>
          <a:bodyPr/>
          <a:lstStyle/>
          <a:p>
            <a:r>
              <a:rPr lang="en-US" sz="2000" spc="2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MUSTAFA TOROMAN</a:t>
            </a:r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BB76F5AB-0940-46E1-85F9-6A870D7D04C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7" r="5567"/>
          <a:stretch/>
        </p:blipFill>
        <p:spPr>
          <a:xfrm>
            <a:off x="1589" y="0"/>
            <a:ext cx="6094413" cy="6858000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3C89A40-EEAA-43AB-9A3A-B2CFDE450F1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068567" y="1529556"/>
            <a:ext cx="4113728" cy="3798888"/>
          </a:xfrm>
        </p:spPr>
        <p:txBody>
          <a:bodyPr/>
          <a:lstStyle/>
          <a:p>
            <a:r>
              <a:rPr lang="en-US" sz="1800" spc="2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MUSTAFA TOROMAN</a:t>
            </a:r>
          </a:p>
          <a:p>
            <a:r>
              <a:rPr lang="en-US" sz="1800" spc="2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CTO@ </a:t>
            </a:r>
            <a:r>
              <a:rPr lang="en-US" sz="1800" spc="200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run.events</a:t>
            </a:r>
            <a:endParaRPr lang="en-US" sz="1800" spc="2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en-US" sz="1800" spc="2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r>
              <a:rPr lang="en-US" sz="1800" spc="2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Microsoft Azure MVP</a:t>
            </a:r>
          </a:p>
          <a:p>
            <a:endParaRPr lang="en-US" sz="1800" spc="2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r>
              <a:rPr lang="en-US" sz="1800" spc="2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MCSE, MCP, MCSA, MCITP, MCSD, MCT, MS v-TSP</a:t>
            </a:r>
          </a:p>
          <a:p>
            <a:endParaRPr lang="en-US" sz="1800" spc="2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2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F7372659-5189-4261-B5A5-D09CED03F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3944" y="118260"/>
            <a:ext cx="2289053" cy="92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96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d threads and scribbles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70" b="-1"/>
          <a:stretch/>
        </p:blipFill>
        <p:spPr bwMode="auto">
          <a:xfrm>
            <a:off x="-2282092" y="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No one knows what is going on in your cloud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No clue what resource belongs to what system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Governance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Naming convention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Tagging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CAF</a:t>
            </a:r>
          </a:p>
        </p:txBody>
      </p:sp>
    </p:spTree>
    <p:extLst>
      <p:ext uri="{BB962C8B-B14F-4D97-AF65-F5344CB8AC3E}">
        <p14:creationId xmlns:p14="http://schemas.microsoft.com/office/powerpoint/2010/main" val="11644694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063" b="-1"/>
          <a:stretch/>
        </p:blipFill>
        <p:spPr bwMode="auto">
          <a:xfrm>
            <a:off x="-23444" y="10"/>
            <a:ext cx="726830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Cloud Provider accidently deletes your data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AWS did it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… twice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Always have backup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Redundancy in cloud is not same as backup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26AA2-1E0C-789E-0917-FF94A911C6D1}"/>
              </a:ext>
            </a:extLst>
          </p:cNvPr>
          <p:cNvSpPr txBox="1"/>
          <p:nvPr/>
        </p:nvSpPr>
        <p:spPr>
          <a:xfrm>
            <a:off x="7482827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medium.com/vuejs-tips/tip-3-deleting-array-index-in-vue-js-8cc31d7214bf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2982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3404" b="23404"/>
          <a:stretch/>
        </p:blipFill>
        <p:spPr bwMode="auto">
          <a:xfrm>
            <a:off x="1" y="10"/>
            <a:ext cx="7096368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Can’t connect to your app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Internet issues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Datacenter outage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Build for resiliency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Globally distributed systems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26DA24-1C51-B3A3-B7DB-B143CE9070DA}"/>
              </a:ext>
            </a:extLst>
          </p:cNvPr>
          <p:cNvSpPr txBox="1"/>
          <p:nvPr/>
        </p:nvSpPr>
        <p:spPr>
          <a:xfrm>
            <a:off x="1" y="6858000"/>
            <a:ext cx="96696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www.flickr.com/photos/briancroxall/10121265346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9172067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lorful network cables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" r="2943"/>
          <a:stretch/>
        </p:blipFill>
        <p:spPr bwMode="auto">
          <a:xfrm>
            <a:off x="1" y="10"/>
            <a:ext cx="723704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Can’t connect to your app part 2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It’s DNS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It’s not DNS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There is no way it’s DNS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was DNS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Or a certificate</a:t>
            </a:r>
          </a:p>
        </p:txBody>
      </p:sp>
    </p:spTree>
    <p:extLst>
      <p:ext uri="{BB962C8B-B14F-4D97-AF65-F5344CB8AC3E}">
        <p14:creationId xmlns:p14="http://schemas.microsoft.com/office/powerpoint/2010/main" val="5962686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824" r="2824"/>
          <a:stretch/>
        </p:blipFill>
        <p:spPr bwMode="auto">
          <a:xfrm>
            <a:off x="1" y="10"/>
            <a:ext cx="733864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MFA goes down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No one can access anything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Panic and chaos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Helpdesk is burning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Always have a backdoor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Break-glass account(s)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Complex password in a safe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Passwordless</a:t>
            </a: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Monitor use of these accounts</a:t>
            </a:r>
          </a:p>
        </p:txBody>
      </p:sp>
    </p:spTree>
    <p:extLst>
      <p:ext uri="{BB962C8B-B14F-4D97-AF65-F5344CB8AC3E}">
        <p14:creationId xmlns:p14="http://schemas.microsoft.com/office/powerpoint/2010/main" val="2725449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fingerprint in black and white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8" r="2918"/>
          <a:stretch/>
        </p:blipFill>
        <p:spPr bwMode="auto">
          <a:xfrm>
            <a:off x="1" y="10"/>
            <a:ext cx="747150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Identity provider goes down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For third-party…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….pray to God it passes quickly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For custom apps…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Use more than one whenever possible</a:t>
            </a:r>
          </a:p>
        </p:txBody>
      </p:sp>
    </p:spTree>
    <p:extLst>
      <p:ext uri="{BB962C8B-B14F-4D97-AF65-F5344CB8AC3E}">
        <p14:creationId xmlns:p14="http://schemas.microsoft.com/office/powerpoint/2010/main" val="365206763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rson walking on dirt road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4" r="2994"/>
          <a:stretch/>
        </p:blipFill>
        <p:spPr bwMode="auto">
          <a:xfrm>
            <a:off x="1" y="10"/>
            <a:ext cx="736209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Global admin leaves the organization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Locked out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No more admin access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No one can create new accounts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More than one person with Global Admin permissions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Recommended to have at least 3 of them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…but no more than 5</a:t>
            </a:r>
          </a:p>
        </p:txBody>
      </p:sp>
    </p:spTree>
    <p:extLst>
      <p:ext uri="{BB962C8B-B14F-4D97-AF65-F5344CB8AC3E}">
        <p14:creationId xmlns:p14="http://schemas.microsoft.com/office/powerpoint/2010/main" val="20910089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finger pointing on a tablet with green neon lights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" r="2988"/>
          <a:stretch/>
        </p:blipFill>
        <p:spPr bwMode="auto">
          <a:xfrm>
            <a:off x="1" y="10"/>
            <a:ext cx="746369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Employee with bad intentions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Deletes data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Or tries to sell it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Monitor for bulk actions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Use soft delete</a:t>
            </a: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Use PIM</a:t>
            </a:r>
          </a:p>
        </p:txBody>
      </p:sp>
    </p:spTree>
    <p:extLst>
      <p:ext uri="{BB962C8B-B14F-4D97-AF65-F5344CB8AC3E}">
        <p14:creationId xmlns:p14="http://schemas.microsoft.com/office/powerpoint/2010/main" val="11386112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523" r="8523"/>
          <a:stretch/>
        </p:blipFill>
        <p:spPr bwMode="auto">
          <a:xfrm>
            <a:off x="1" y="10"/>
            <a:ext cx="733864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Someone gained owner access to your subscription/account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Created bunch of large VMs and started mining for Bitcoin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You end up with a huge bill at end of the month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Have cost monitoring in place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Use JEA and JIT</a:t>
            </a:r>
          </a:p>
        </p:txBody>
      </p:sp>
    </p:spTree>
    <p:extLst>
      <p:ext uri="{BB962C8B-B14F-4D97-AF65-F5344CB8AC3E}">
        <p14:creationId xmlns:p14="http://schemas.microsoft.com/office/powerpoint/2010/main" val="20146275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ild hiding in bushes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5" r="3045"/>
          <a:stretch/>
        </p:blipFill>
        <p:spPr bwMode="auto">
          <a:xfrm>
            <a:off x="1" y="10"/>
            <a:ext cx="722141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Someone gained access to your cloud environment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This can be tricky to identify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Your best option is SIEM – Use Sentinel</a:t>
            </a:r>
          </a:p>
        </p:txBody>
      </p:sp>
    </p:spTree>
    <p:extLst>
      <p:ext uri="{BB962C8B-B14F-4D97-AF65-F5344CB8AC3E}">
        <p14:creationId xmlns:p14="http://schemas.microsoft.com/office/powerpoint/2010/main" val="36351345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n looking up at skyscrapers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1" r="3001"/>
          <a:stretch/>
        </p:blipFill>
        <p:spPr bwMode="auto">
          <a:xfrm>
            <a:off x="1" y="10"/>
            <a:ext cx="726830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Scaling is best cloud advantage ever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…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Or is it really?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Make sure you scale for the right reasons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Bad app is bad no matter where it runs</a:t>
            </a:r>
          </a:p>
        </p:txBody>
      </p:sp>
    </p:spTree>
    <p:extLst>
      <p:ext uri="{BB962C8B-B14F-4D97-AF65-F5344CB8AC3E}">
        <p14:creationId xmlns:p14="http://schemas.microsoft.com/office/powerpoint/2010/main" val="24486191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ityscape with a mysterious angle">
            <a:extLst>
              <a:ext uri="{FF2B5EF4-FFF2-40B4-BE49-F238E27FC236}">
                <a16:creationId xmlns:a16="http://schemas.microsoft.com/office/drawing/2014/main" id="{0A8DB8F3-D64D-874D-50AC-D62200710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6" b="7736"/>
          <a:stretch/>
        </p:blipFill>
        <p:spPr bwMode="auto">
          <a:xfrm>
            <a:off x="1" y="10"/>
            <a:ext cx="716670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702E5-3578-7ECF-5106-AB921899784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There is this really cool feature in preview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Stop!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No idea when this feature will be GA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If something goes wrong while in preview – you are on your own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No idea how much it will cost once it is GA</a:t>
            </a:r>
          </a:p>
        </p:txBody>
      </p:sp>
    </p:spTree>
    <p:extLst>
      <p:ext uri="{BB962C8B-B14F-4D97-AF65-F5344CB8AC3E}">
        <p14:creationId xmlns:p14="http://schemas.microsoft.com/office/powerpoint/2010/main" val="34313197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903927">
            <a:off x="6807249" y="1892995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5F41C29-95E1-9EED-E0F4-9E25C661C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161981" cy="553998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CBCA3-F34C-AFC9-C192-CD4D4E4A3B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60" r="17940"/>
          <a:stretch/>
        </p:blipFill>
        <p:spPr>
          <a:xfrm>
            <a:off x="5334000" y="10"/>
            <a:ext cx="685800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1665510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template</Template>
  <TotalTime>63</TotalTime>
  <Words>455</Words>
  <Application>Microsoft Office PowerPoint</Application>
  <PresentationFormat>Widescreen</PresentationFormat>
  <Paragraphs>86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A Nightmare on Cloud Street: Horror Stories from the Field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Mustafa Toroman</dc:creator>
  <cp:keywords/>
  <dc:description/>
  <cp:lastModifiedBy>Mustafa Toroman</cp:lastModifiedBy>
  <cp:revision>2</cp:revision>
  <dcterms:created xsi:type="dcterms:W3CDTF">2023-09-23T20:09:57Z</dcterms:created>
  <dcterms:modified xsi:type="dcterms:W3CDTF">2023-09-26T09:51:18Z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