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2.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8.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65"/>
  </p:notesMasterIdLst>
  <p:handoutMasterIdLst>
    <p:handoutMasterId r:id="rId66"/>
  </p:handoutMasterIdLst>
  <p:sldIdLst>
    <p:sldId id="1554" r:id="rId5"/>
    <p:sldId id="1660" r:id="rId6"/>
    <p:sldId id="1594" r:id="rId7"/>
    <p:sldId id="1610" r:id="rId8"/>
    <p:sldId id="1666" r:id="rId9"/>
    <p:sldId id="1667" r:id="rId10"/>
    <p:sldId id="1668" r:id="rId11"/>
    <p:sldId id="1624" r:id="rId12"/>
    <p:sldId id="1650" r:id="rId13"/>
    <p:sldId id="1652" r:id="rId14"/>
    <p:sldId id="1635" r:id="rId15"/>
    <p:sldId id="1628" r:id="rId16"/>
    <p:sldId id="1629" r:id="rId17"/>
    <p:sldId id="1638" r:id="rId18"/>
    <p:sldId id="1653" r:id="rId19"/>
    <p:sldId id="1654" r:id="rId20"/>
    <p:sldId id="1655" r:id="rId21"/>
    <p:sldId id="1631" r:id="rId22"/>
    <p:sldId id="1632" r:id="rId23"/>
    <p:sldId id="1656" r:id="rId24"/>
    <p:sldId id="1657" r:id="rId25"/>
    <p:sldId id="1633" r:id="rId26"/>
    <p:sldId id="1658" r:id="rId27"/>
    <p:sldId id="1659" r:id="rId28"/>
    <p:sldId id="1665" r:id="rId29"/>
    <p:sldId id="1651" r:id="rId30"/>
    <p:sldId id="1634" r:id="rId31"/>
    <p:sldId id="1670" r:id="rId32"/>
    <p:sldId id="1614" r:id="rId33"/>
    <p:sldId id="1640" r:id="rId34"/>
    <p:sldId id="1612" r:id="rId35"/>
    <p:sldId id="1615" r:id="rId36"/>
    <p:sldId id="1616" r:id="rId37"/>
    <p:sldId id="1613" r:id="rId38"/>
    <p:sldId id="1637" r:id="rId39"/>
    <p:sldId id="1642" r:id="rId40"/>
    <p:sldId id="1661" r:id="rId41"/>
    <p:sldId id="1643" r:id="rId42"/>
    <p:sldId id="1617" r:id="rId43"/>
    <p:sldId id="1618" r:id="rId44"/>
    <p:sldId id="1619" r:id="rId45"/>
    <p:sldId id="1620" r:id="rId46"/>
    <p:sldId id="1662" r:id="rId47"/>
    <p:sldId id="1621" r:id="rId48"/>
    <p:sldId id="1641" r:id="rId49"/>
    <p:sldId id="1623" r:id="rId50"/>
    <p:sldId id="1663" r:id="rId51"/>
    <p:sldId id="1649" r:id="rId52"/>
    <p:sldId id="1671" r:id="rId53"/>
    <p:sldId id="1672" r:id="rId54"/>
    <p:sldId id="1644" r:id="rId55"/>
    <p:sldId id="1645" r:id="rId56"/>
    <p:sldId id="1646" r:id="rId57"/>
    <p:sldId id="1673" r:id="rId58"/>
    <p:sldId id="1647" r:id="rId59"/>
    <p:sldId id="1648" r:id="rId60"/>
    <p:sldId id="1593" r:id="rId61"/>
    <p:sldId id="1669" r:id="rId62"/>
    <p:sldId id="1565" r:id="rId63"/>
    <p:sldId id="1567" r:id="rId64"/>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4"/>
            <p14:sldId id="1660"/>
          </p14:sldIdLst>
        </p14:section>
        <p14:section name="Intro" id="{7BA3AB53-B0D3-4155-A793-FCE390968904}">
          <p14:sldIdLst>
            <p14:sldId id="1594"/>
            <p14:sldId id="1610"/>
            <p14:sldId id="1666"/>
            <p14:sldId id="1667"/>
            <p14:sldId id="1668"/>
          </p14:sldIdLst>
        </p14:section>
        <p14:section name="Networking" id="{6636718A-8EB0-4458-A594-7915A720C01F}">
          <p14:sldIdLst>
            <p14:sldId id="1624"/>
            <p14:sldId id="1650"/>
            <p14:sldId id="1652"/>
            <p14:sldId id="1635"/>
            <p14:sldId id="1628"/>
            <p14:sldId id="1629"/>
            <p14:sldId id="1638"/>
            <p14:sldId id="1653"/>
            <p14:sldId id="1654"/>
            <p14:sldId id="1655"/>
            <p14:sldId id="1631"/>
            <p14:sldId id="1632"/>
            <p14:sldId id="1656"/>
            <p14:sldId id="1657"/>
            <p14:sldId id="1633"/>
            <p14:sldId id="1658"/>
            <p14:sldId id="1659"/>
            <p14:sldId id="1665"/>
            <p14:sldId id="1651"/>
            <p14:sldId id="1634"/>
            <p14:sldId id="1670"/>
          </p14:sldIdLst>
        </p14:section>
        <p14:section name="VMs" id="{E542AF31-A976-479F-8865-78CAA7EC3833}">
          <p14:sldIdLst>
            <p14:sldId id="1614"/>
            <p14:sldId id="1640"/>
            <p14:sldId id="1612"/>
            <p14:sldId id="1615"/>
            <p14:sldId id="1616"/>
            <p14:sldId id="1613"/>
            <p14:sldId id="1637"/>
            <p14:sldId id="1642"/>
            <p14:sldId id="1661"/>
            <p14:sldId id="1643"/>
          </p14:sldIdLst>
        </p14:section>
        <p14:section name="Storage" id="{F648D94F-B1EF-4490-9D9A-30E30DEA517C}">
          <p14:sldIdLst>
            <p14:sldId id="1617"/>
            <p14:sldId id="1618"/>
            <p14:sldId id="1619"/>
            <p14:sldId id="1620"/>
            <p14:sldId id="1662"/>
            <p14:sldId id="1621"/>
            <p14:sldId id="1641"/>
            <p14:sldId id="1623"/>
            <p14:sldId id="1663"/>
            <p14:sldId id="1649"/>
            <p14:sldId id="1671"/>
            <p14:sldId id="1672"/>
          </p14:sldIdLst>
        </p14:section>
        <p14:section name="Deployment" id="{A6DDCB62-9350-4F7D-8D3B-44F87B7F449A}">
          <p14:sldIdLst>
            <p14:sldId id="1644"/>
            <p14:sldId id="1645"/>
            <p14:sldId id="1646"/>
            <p14:sldId id="1673"/>
            <p14:sldId id="1647"/>
            <p14:sldId id="1648"/>
          </p14:sldIdLst>
        </p14:section>
        <p14:section name="Outro" id="{04B3E4DA-BBF4-438F-9F67-F46A8A75A817}">
          <p14:sldIdLst>
            <p14:sldId id="1593"/>
            <p14:sldId id="1669"/>
            <p14:sldId id="1565"/>
            <p14:sldId id="1567"/>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C4C4C"/>
    <a:srgbClr val="FFFFFF"/>
    <a:srgbClr val="002050"/>
    <a:srgbClr val="F26522"/>
    <a:srgbClr val="E4491C"/>
    <a:srgbClr val="F1E16B"/>
    <a:srgbClr val="F2F240"/>
    <a:srgbClr val="00AEEF"/>
    <a:srgbClr val="00254A"/>
    <a:srgbClr val="00BC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4" autoAdjust="0"/>
    <p:restoredTop sz="85408" autoAdjust="0"/>
  </p:normalViewPr>
  <p:slideViewPr>
    <p:cSldViewPr>
      <p:cViewPr>
        <p:scale>
          <a:sx n="98" d="100"/>
          <a:sy n="98" d="100"/>
        </p:scale>
        <p:origin x="1282" y="648"/>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97" d="100"/>
          <a:sy n="97" d="100"/>
        </p:scale>
        <p:origin x="-478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j Kasnik" userId="07c407f6-f2e1-425b-b71e-e238d810126f" providerId="ADAL" clId="{B2EB55D1-4D50-4F57-B5FE-47190D4A3934}"/>
    <pc:docChg chg="undo custSel addSld delSld modSld sldOrd modSection">
      <pc:chgData name="Andrej Kasnik" userId="07c407f6-f2e1-425b-b71e-e238d810126f" providerId="ADAL" clId="{B2EB55D1-4D50-4F57-B5FE-47190D4A3934}" dt="2017-05-16T22:37:26.666" v="540" actId="20577"/>
      <pc:docMkLst>
        <pc:docMk/>
      </pc:docMkLst>
      <pc:sldChg chg="del">
        <pc:chgData name="Andrej Kasnik" userId="07c407f6-f2e1-425b-b71e-e238d810126f" providerId="ADAL" clId="{B2EB55D1-4D50-4F57-B5FE-47190D4A3934}" dt="2017-05-16T14:02:24.862" v="1" actId="2696"/>
        <pc:sldMkLst>
          <pc:docMk/>
          <pc:sldMk cId="2187609918" sldId="1556"/>
        </pc:sldMkLst>
      </pc:sldChg>
      <pc:sldChg chg="del">
        <pc:chgData name="Andrej Kasnik" userId="07c407f6-f2e1-425b-b71e-e238d810126f" providerId="ADAL" clId="{B2EB55D1-4D50-4F57-B5FE-47190D4A3934}" dt="2017-05-16T14:19:14.714" v="275" actId="2696"/>
        <pc:sldMkLst>
          <pc:docMk/>
          <pc:sldMk cId="668015984" sldId="1558"/>
        </pc:sldMkLst>
      </pc:sldChg>
      <pc:sldChg chg="del">
        <pc:chgData name="Andrej Kasnik" userId="07c407f6-f2e1-425b-b71e-e238d810126f" providerId="ADAL" clId="{B2EB55D1-4D50-4F57-B5FE-47190D4A3934}" dt="2017-05-16T14:19:14.749" v="276" actId="2696"/>
        <pc:sldMkLst>
          <pc:docMk/>
          <pc:sldMk cId="2194173543" sldId="1559"/>
        </pc:sldMkLst>
      </pc:sldChg>
      <pc:sldChg chg="del">
        <pc:chgData name="Andrej Kasnik" userId="07c407f6-f2e1-425b-b71e-e238d810126f" providerId="ADAL" clId="{B2EB55D1-4D50-4F57-B5FE-47190D4A3934}" dt="2017-05-16T14:19:14.775" v="277" actId="2696"/>
        <pc:sldMkLst>
          <pc:docMk/>
          <pc:sldMk cId="22800680" sldId="1560"/>
        </pc:sldMkLst>
      </pc:sldChg>
      <pc:sldChg chg="del">
        <pc:chgData name="Andrej Kasnik" userId="07c407f6-f2e1-425b-b71e-e238d810126f" providerId="ADAL" clId="{B2EB55D1-4D50-4F57-B5FE-47190D4A3934}" dt="2017-05-16T14:19:14.790" v="278" actId="2696"/>
        <pc:sldMkLst>
          <pc:docMk/>
          <pc:sldMk cId="3439387065" sldId="1561"/>
        </pc:sldMkLst>
      </pc:sldChg>
      <pc:sldChg chg="del">
        <pc:chgData name="Andrej Kasnik" userId="07c407f6-f2e1-425b-b71e-e238d810126f" providerId="ADAL" clId="{B2EB55D1-4D50-4F57-B5FE-47190D4A3934}" dt="2017-05-16T14:19:14.801" v="279" actId="2696"/>
        <pc:sldMkLst>
          <pc:docMk/>
          <pc:sldMk cId="1833566919" sldId="1563"/>
        </pc:sldMkLst>
      </pc:sldChg>
      <pc:sldChg chg="del">
        <pc:chgData name="Andrej Kasnik" userId="07c407f6-f2e1-425b-b71e-e238d810126f" providerId="ADAL" clId="{B2EB55D1-4D50-4F57-B5FE-47190D4A3934}" dt="2017-05-16T14:19:14.831" v="280" actId="2696"/>
        <pc:sldMkLst>
          <pc:docMk/>
          <pc:sldMk cId="2861248446" sldId="1564"/>
        </pc:sldMkLst>
      </pc:sldChg>
      <pc:sldChg chg="modSp ord">
        <pc:chgData name="Andrej Kasnik" userId="07c407f6-f2e1-425b-b71e-e238d810126f" providerId="ADAL" clId="{B2EB55D1-4D50-4F57-B5FE-47190D4A3934}" dt="2017-05-16T14:27:17.522" v="345" actId="0"/>
        <pc:sldMkLst>
          <pc:docMk/>
          <pc:sldMk cId="131110266" sldId="1565"/>
        </pc:sldMkLst>
        <pc:spChg chg="mod">
          <ac:chgData name="Andrej Kasnik" userId="07c407f6-f2e1-425b-b71e-e238d810126f" providerId="ADAL" clId="{B2EB55D1-4D50-4F57-B5FE-47190D4A3934}" dt="2017-05-16T14:19:20.699" v="285" actId="20577"/>
          <ac:spMkLst>
            <pc:docMk/>
            <pc:sldMk cId="131110266" sldId="1565"/>
            <ac:spMk id="2" creationId="{00000000-0000-0000-0000-000000000000}"/>
          </ac:spMkLst>
        </pc:spChg>
      </pc:sldChg>
      <pc:sldChg chg="addSp modSp ord">
        <pc:chgData name="Andrej Kasnik" userId="07c407f6-f2e1-425b-b71e-e238d810126f" providerId="ADAL" clId="{B2EB55D1-4D50-4F57-B5FE-47190D4A3934}" dt="2017-05-16T14:27:17.522" v="345" actId="0"/>
        <pc:sldMkLst>
          <pc:docMk/>
          <pc:sldMk cId="713026004" sldId="1567"/>
        </pc:sldMkLst>
        <pc:spChg chg="add mod">
          <ac:chgData name="Andrej Kasnik" userId="07c407f6-f2e1-425b-b71e-e238d810126f" providerId="ADAL" clId="{B2EB55D1-4D50-4F57-B5FE-47190D4A3934}" dt="2017-05-16T14:20:17.162" v="317" actId="20577"/>
          <ac:spMkLst>
            <pc:docMk/>
            <pc:sldMk cId="713026004" sldId="1567"/>
            <ac:spMk id="2" creationId="{5F751D7D-B8D4-41E3-B7D8-ABE8FF3BF9B4}"/>
          </ac:spMkLst>
        </pc:spChg>
      </pc:sldChg>
      <pc:sldChg chg="del">
        <pc:chgData name="Andrej Kasnik" userId="07c407f6-f2e1-425b-b71e-e238d810126f" providerId="ADAL" clId="{B2EB55D1-4D50-4F57-B5FE-47190D4A3934}" dt="2017-05-16T14:19:26.124" v="286" actId="2696"/>
        <pc:sldMkLst>
          <pc:docMk/>
          <pc:sldMk cId="2530821794" sldId="1590"/>
        </pc:sldMkLst>
      </pc:sldChg>
      <pc:sldChg chg="del">
        <pc:chgData name="Andrej Kasnik" userId="07c407f6-f2e1-425b-b71e-e238d810126f" providerId="ADAL" clId="{B2EB55D1-4D50-4F57-B5FE-47190D4A3934}" dt="2017-05-16T14:19:26.136" v="287" actId="2696"/>
        <pc:sldMkLst>
          <pc:docMk/>
          <pc:sldMk cId="997790452" sldId="1591"/>
        </pc:sldMkLst>
      </pc:sldChg>
      <pc:sldChg chg="del">
        <pc:chgData name="Andrej Kasnik" userId="07c407f6-f2e1-425b-b71e-e238d810126f" providerId="ADAL" clId="{B2EB55D1-4D50-4F57-B5FE-47190D4A3934}" dt="2017-05-16T14:19:26.157" v="288" actId="2696"/>
        <pc:sldMkLst>
          <pc:docMk/>
          <pc:sldMk cId="3970953373" sldId="1592"/>
        </pc:sldMkLst>
      </pc:sldChg>
      <pc:sldChg chg="modSp ord">
        <pc:chgData name="Andrej Kasnik" userId="07c407f6-f2e1-425b-b71e-e238d810126f" providerId="ADAL" clId="{B2EB55D1-4D50-4F57-B5FE-47190D4A3934}" dt="2017-05-16T14:27:17.522" v="345" actId="0"/>
        <pc:sldMkLst>
          <pc:docMk/>
          <pc:sldMk cId="3829109599" sldId="1593"/>
        </pc:sldMkLst>
        <pc:spChg chg="mod">
          <ac:chgData name="Andrej Kasnik" userId="07c407f6-f2e1-425b-b71e-e238d810126f" providerId="ADAL" clId="{B2EB55D1-4D50-4F57-B5FE-47190D4A3934}" dt="2017-05-16T14:18:53.427" v="260" actId="20577"/>
          <ac:spMkLst>
            <pc:docMk/>
            <pc:sldMk cId="3829109599" sldId="1593"/>
            <ac:spMk id="2" creationId="{52E64245-5E3E-49F4-BE05-474278505CA1}"/>
          </ac:spMkLst>
        </pc:spChg>
      </pc:sldChg>
      <pc:sldChg chg="modSp">
        <pc:chgData name="Andrej Kasnik" userId="07c407f6-f2e1-425b-b71e-e238d810126f" providerId="ADAL" clId="{B2EB55D1-4D50-4F57-B5FE-47190D4A3934}" dt="2017-05-16T22:20:54.966" v="516" actId="20577"/>
        <pc:sldMkLst>
          <pc:docMk/>
          <pc:sldMk cId="693865228" sldId="1594"/>
        </pc:sldMkLst>
        <pc:spChg chg="mod">
          <ac:chgData name="Andrej Kasnik" userId="07c407f6-f2e1-425b-b71e-e238d810126f" providerId="ADAL" clId="{B2EB55D1-4D50-4F57-B5FE-47190D4A3934}" dt="2017-05-16T22:20:54.966" v="516" actId="20577"/>
          <ac:spMkLst>
            <pc:docMk/>
            <pc:sldMk cId="693865228" sldId="1594"/>
            <ac:spMk id="3" creationId="{F016ABF4-255E-46AC-93BF-FCEC154E8002}"/>
          </ac:spMkLst>
        </pc:spChg>
      </pc:sldChg>
      <pc:sldChg chg="del">
        <pc:chgData name="Andrej Kasnik" userId="07c407f6-f2e1-425b-b71e-e238d810126f" providerId="ADAL" clId="{B2EB55D1-4D50-4F57-B5FE-47190D4A3934}" dt="2017-05-16T14:19:14.446" v="261" actId="2696"/>
        <pc:sldMkLst>
          <pc:docMk/>
          <pc:sldMk cId="2563800982" sldId="1595"/>
        </pc:sldMkLst>
      </pc:sldChg>
      <pc:sldChg chg="del">
        <pc:chgData name="Andrej Kasnik" userId="07c407f6-f2e1-425b-b71e-e238d810126f" providerId="ADAL" clId="{B2EB55D1-4D50-4F57-B5FE-47190D4A3934}" dt="2017-05-16T14:19:14.467" v="262" actId="2696"/>
        <pc:sldMkLst>
          <pc:docMk/>
          <pc:sldMk cId="4046256530" sldId="1596"/>
        </pc:sldMkLst>
      </pc:sldChg>
      <pc:sldChg chg="del">
        <pc:chgData name="Andrej Kasnik" userId="07c407f6-f2e1-425b-b71e-e238d810126f" providerId="ADAL" clId="{B2EB55D1-4D50-4F57-B5FE-47190D4A3934}" dt="2017-05-16T14:19:14.483" v="263" actId="2696"/>
        <pc:sldMkLst>
          <pc:docMk/>
          <pc:sldMk cId="1938658162" sldId="1597"/>
        </pc:sldMkLst>
      </pc:sldChg>
      <pc:sldChg chg="del">
        <pc:chgData name="Andrej Kasnik" userId="07c407f6-f2e1-425b-b71e-e238d810126f" providerId="ADAL" clId="{B2EB55D1-4D50-4F57-B5FE-47190D4A3934}" dt="2017-05-16T14:19:14.503" v="264" actId="2696"/>
        <pc:sldMkLst>
          <pc:docMk/>
          <pc:sldMk cId="2921931183" sldId="1598"/>
        </pc:sldMkLst>
      </pc:sldChg>
      <pc:sldChg chg="del">
        <pc:chgData name="Andrej Kasnik" userId="07c407f6-f2e1-425b-b71e-e238d810126f" providerId="ADAL" clId="{B2EB55D1-4D50-4F57-B5FE-47190D4A3934}" dt="2017-05-16T14:19:14.537" v="266" actId="2696"/>
        <pc:sldMkLst>
          <pc:docMk/>
          <pc:sldMk cId="3282117972" sldId="1599"/>
        </pc:sldMkLst>
      </pc:sldChg>
      <pc:sldChg chg="del">
        <pc:chgData name="Andrej Kasnik" userId="07c407f6-f2e1-425b-b71e-e238d810126f" providerId="ADAL" clId="{B2EB55D1-4D50-4F57-B5FE-47190D4A3934}" dt="2017-05-16T14:19:14.555" v="267" actId="2696"/>
        <pc:sldMkLst>
          <pc:docMk/>
          <pc:sldMk cId="813203691" sldId="1600"/>
        </pc:sldMkLst>
      </pc:sldChg>
      <pc:sldChg chg="del">
        <pc:chgData name="Andrej Kasnik" userId="07c407f6-f2e1-425b-b71e-e238d810126f" providerId="ADAL" clId="{B2EB55D1-4D50-4F57-B5FE-47190D4A3934}" dt="2017-05-16T14:19:14.520" v="265" actId="2696"/>
        <pc:sldMkLst>
          <pc:docMk/>
          <pc:sldMk cId="2291270178" sldId="1601"/>
        </pc:sldMkLst>
      </pc:sldChg>
      <pc:sldChg chg="del">
        <pc:chgData name="Andrej Kasnik" userId="07c407f6-f2e1-425b-b71e-e238d810126f" providerId="ADAL" clId="{B2EB55D1-4D50-4F57-B5FE-47190D4A3934}" dt="2017-05-16T14:19:14.570" v="268" actId="2696"/>
        <pc:sldMkLst>
          <pc:docMk/>
          <pc:sldMk cId="3804500843" sldId="1602"/>
        </pc:sldMkLst>
      </pc:sldChg>
      <pc:sldChg chg="del">
        <pc:chgData name="Andrej Kasnik" userId="07c407f6-f2e1-425b-b71e-e238d810126f" providerId="ADAL" clId="{B2EB55D1-4D50-4F57-B5FE-47190D4A3934}" dt="2017-05-16T14:19:14.587" v="269" actId="2696"/>
        <pc:sldMkLst>
          <pc:docMk/>
          <pc:sldMk cId="3122485290" sldId="1604"/>
        </pc:sldMkLst>
      </pc:sldChg>
      <pc:sldChg chg="del">
        <pc:chgData name="Andrej Kasnik" userId="07c407f6-f2e1-425b-b71e-e238d810126f" providerId="ADAL" clId="{B2EB55D1-4D50-4F57-B5FE-47190D4A3934}" dt="2017-05-16T14:19:14.602" v="270" actId="2696"/>
        <pc:sldMkLst>
          <pc:docMk/>
          <pc:sldMk cId="1452830975" sldId="1605"/>
        </pc:sldMkLst>
      </pc:sldChg>
      <pc:sldChg chg="del">
        <pc:chgData name="Andrej Kasnik" userId="07c407f6-f2e1-425b-b71e-e238d810126f" providerId="ADAL" clId="{B2EB55D1-4D50-4F57-B5FE-47190D4A3934}" dt="2017-05-16T14:19:14.622" v="271" actId="2696"/>
        <pc:sldMkLst>
          <pc:docMk/>
          <pc:sldMk cId="1819864902" sldId="1606"/>
        </pc:sldMkLst>
      </pc:sldChg>
      <pc:sldChg chg="del">
        <pc:chgData name="Andrej Kasnik" userId="07c407f6-f2e1-425b-b71e-e238d810126f" providerId="ADAL" clId="{B2EB55D1-4D50-4F57-B5FE-47190D4A3934}" dt="2017-05-16T14:19:14.637" v="272" actId="2696"/>
        <pc:sldMkLst>
          <pc:docMk/>
          <pc:sldMk cId="942697218" sldId="1607"/>
        </pc:sldMkLst>
      </pc:sldChg>
      <pc:sldChg chg="del">
        <pc:chgData name="Andrej Kasnik" userId="07c407f6-f2e1-425b-b71e-e238d810126f" providerId="ADAL" clId="{B2EB55D1-4D50-4F57-B5FE-47190D4A3934}" dt="2017-05-16T14:19:14.655" v="273" actId="2696"/>
        <pc:sldMkLst>
          <pc:docMk/>
          <pc:sldMk cId="223090189" sldId="1608"/>
        </pc:sldMkLst>
      </pc:sldChg>
      <pc:sldChg chg="del">
        <pc:chgData name="Andrej Kasnik" userId="07c407f6-f2e1-425b-b71e-e238d810126f" providerId="ADAL" clId="{B2EB55D1-4D50-4F57-B5FE-47190D4A3934}" dt="2017-05-16T14:19:14.684" v="274" actId="2696"/>
        <pc:sldMkLst>
          <pc:docMk/>
          <pc:sldMk cId="2959649202" sldId="1609"/>
        </pc:sldMkLst>
      </pc:sldChg>
      <pc:sldChg chg="modSp">
        <pc:chgData name="Andrej Kasnik" userId="07c407f6-f2e1-425b-b71e-e238d810126f" providerId="ADAL" clId="{B2EB55D1-4D50-4F57-B5FE-47190D4A3934}" dt="2017-05-16T22:21:29.738" v="520" actId="20577"/>
        <pc:sldMkLst>
          <pc:docMk/>
          <pc:sldMk cId="3347557582" sldId="1610"/>
        </pc:sldMkLst>
        <pc:spChg chg="mod">
          <ac:chgData name="Andrej Kasnik" userId="07c407f6-f2e1-425b-b71e-e238d810126f" providerId="ADAL" clId="{B2EB55D1-4D50-4F57-B5FE-47190D4A3934}" dt="2017-05-16T22:21:29.738" v="520" actId="20577"/>
          <ac:spMkLst>
            <pc:docMk/>
            <pc:sldMk cId="3347557582" sldId="1610"/>
            <ac:spMk id="2" creationId="{8A0C4223-7698-420E-B412-4DA29A8BBA60}"/>
          </ac:spMkLst>
        </pc:spChg>
      </pc:sldChg>
      <pc:sldChg chg="addSp modSp">
        <pc:chgData name="Andrej Kasnik" userId="07c407f6-f2e1-425b-b71e-e238d810126f" providerId="ADAL" clId="{B2EB55D1-4D50-4F57-B5FE-47190D4A3934}" dt="2017-05-16T22:33:17.295" v="523" actId="14100"/>
        <pc:sldMkLst>
          <pc:docMk/>
          <pc:sldMk cId="1195675357" sldId="1612"/>
        </pc:sldMkLst>
        <pc:spChg chg="add mod">
          <ac:chgData name="Andrej Kasnik" userId="07c407f6-f2e1-425b-b71e-e238d810126f" providerId="ADAL" clId="{B2EB55D1-4D50-4F57-B5FE-47190D4A3934}" dt="2017-05-16T22:33:17.295" v="523" actId="14100"/>
          <ac:spMkLst>
            <pc:docMk/>
            <pc:sldMk cId="1195675357" sldId="1612"/>
            <ac:spMk id="2" creationId="{A6E7EB04-182B-4FDE-8C62-05F51CE6F89E}"/>
          </ac:spMkLst>
        </pc:spChg>
      </pc:sldChg>
      <pc:sldChg chg="modTransition">
        <pc:chgData name="Andrej Kasnik" userId="07c407f6-f2e1-425b-b71e-e238d810126f" providerId="ADAL" clId="{B2EB55D1-4D50-4F57-B5FE-47190D4A3934}" dt="2017-05-16T14:21:06.293" v="318" actId="0"/>
        <pc:sldMkLst>
          <pc:docMk/>
          <pc:sldMk cId="2725184392" sldId="1619"/>
        </pc:sldMkLst>
      </pc:sldChg>
      <pc:sldChg chg="modSp">
        <pc:chgData name="Andrej Kasnik" userId="07c407f6-f2e1-425b-b71e-e238d810126f" providerId="ADAL" clId="{B2EB55D1-4D50-4F57-B5FE-47190D4A3934}" dt="2017-05-16T14:13:31.331" v="218" actId="15"/>
        <pc:sldMkLst>
          <pc:docMk/>
          <pc:sldMk cId="2291005814" sldId="1621"/>
        </pc:sldMkLst>
        <pc:spChg chg="mod">
          <ac:chgData name="Andrej Kasnik" userId="07c407f6-f2e1-425b-b71e-e238d810126f" providerId="ADAL" clId="{B2EB55D1-4D50-4F57-B5FE-47190D4A3934}" dt="2017-05-16T14:13:31.331" v="218" actId="15"/>
          <ac:spMkLst>
            <pc:docMk/>
            <pc:sldMk cId="2291005814" sldId="1621"/>
            <ac:spMk id="4" creationId="{00000000-0000-0000-0000-000000000000}"/>
          </ac:spMkLst>
        </pc:spChg>
      </pc:sldChg>
      <pc:sldChg chg="ord">
        <pc:chgData name="Andrej Kasnik" userId="07c407f6-f2e1-425b-b71e-e238d810126f" providerId="ADAL" clId="{B2EB55D1-4D50-4F57-B5FE-47190D4A3934}" dt="2017-05-16T14:29:15.077" v="347" actId="0"/>
        <pc:sldMkLst>
          <pc:docMk/>
          <pc:sldMk cId="2450850856" sldId="1624"/>
        </pc:sldMkLst>
      </pc:sldChg>
      <pc:sldChg chg="del">
        <pc:chgData name="Andrej Kasnik" userId="07c407f6-f2e1-425b-b71e-e238d810126f" providerId="ADAL" clId="{B2EB55D1-4D50-4F57-B5FE-47190D4A3934}" dt="2017-05-16T14:14:38.514" v="220" actId="2696"/>
        <pc:sldMkLst>
          <pc:docMk/>
          <pc:sldMk cId="727496100" sldId="1625"/>
        </pc:sldMkLst>
      </pc:sldChg>
      <pc:sldChg chg="del">
        <pc:chgData name="Andrej Kasnik" userId="07c407f6-f2e1-425b-b71e-e238d810126f" providerId="ADAL" clId="{B2EB55D1-4D50-4F57-B5FE-47190D4A3934}" dt="2017-05-16T14:14:37.023" v="219" actId="2696"/>
        <pc:sldMkLst>
          <pc:docMk/>
          <pc:sldMk cId="3611041921" sldId="1626"/>
        </pc:sldMkLst>
      </pc:sldChg>
      <pc:sldChg chg="ord modTransition">
        <pc:chgData name="Andrej Kasnik" userId="07c407f6-f2e1-425b-b71e-e238d810126f" providerId="ADAL" clId="{B2EB55D1-4D50-4F57-B5FE-47190D4A3934}" dt="2017-05-16T14:31:05.702" v="382" actId="0"/>
        <pc:sldMkLst>
          <pc:docMk/>
          <pc:sldMk cId="2859668455" sldId="1628"/>
        </pc:sldMkLst>
      </pc:sldChg>
      <pc:sldChg chg="ord">
        <pc:chgData name="Andrej Kasnik" userId="07c407f6-f2e1-425b-b71e-e238d810126f" providerId="ADAL" clId="{B2EB55D1-4D50-4F57-B5FE-47190D4A3934}" dt="2017-05-16T14:29:15.077" v="347" actId="0"/>
        <pc:sldMkLst>
          <pc:docMk/>
          <pc:sldMk cId="4117225409" sldId="1629"/>
        </pc:sldMkLst>
      </pc:sldChg>
      <pc:sldChg chg="ord">
        <pc:chgData name="Andrej Kasnik" userId="07c407f6-f2e1-425b-b71e-e238d810126f" providerId="ADAL" clId="{B2EB55D1-4D50-4F57-B5FE-47190D4A3934}" dt="2017-05-16T14:29:15.077" v="347" actId="0"/>
        <pc:sldMkLst>
          <pc:docMk/>
          <pc:sldMk cId="1601288306" sldId="1631"/>
        </pc:sldMkLst>
      </pc:sldChg>
      <pc:sldChg chg="ord">
        <pc:chgData name="Andrej Kasnik" userId="07c407f6-f2e1-425b-b71e-e238d810126f" providerId="ADAL" clId="{B2EB55D1-4D50-4F57-B5FE-47190D4A3934}" dt="2017-05-16T14:29:15.077" v="347" actId="0"/>
        <pc:sldMkLst>
          <pc:docMk/>
          <pc:sldMk cId="4177509333" sldId="1632"/>
        </pc:sldMkLst>
      </pc:sldChg>
      <pc:sldChg chg="ord modTransition">
        <pc:chgData name="Andrej Kasnik" userId="07c407f6-f2e1-425b-b71e-e238d810126f" providerId="ADAL" clId="{B2EB55D1-4D50-4F57-B5FE-47190D4A3934}" dt="2017-05-16T14:29:15.077" v="347" actId="0"/>
        <pc:sldMkLst>
          <pc:docMk/>
          <pc:sldMk cId="3331028209" sldId="1633"/>
        </pc:sldMkLst>
      </pc:sldChg>
      <pc:sldChg chg="ord">
        <pc:chgData name="Andrej Kasnik" userId="07c407f6-f2e1-425b-b71e-e238d810126f" providerId="ADAL" clId="{B2EB55D1-4D50-4F57-B5FE-47190D4A3934}" dt="2017-05-16T14:29:15.077" v="347" actId="0"/>
        <pc:sldMkLst>
          <pc:docMk/>
          <pc:sldMk cId="4188256080" sldId="1634"/>
        </pc:sldMkLst>
      </pc:sldChg>
      <pc:sldChg chg="ord">
        <pc:chgData name="Andrej Kasnik" userId="07c407f6-f2e1-425b-b71e-e238d810126f" providerId="ADAL" clId="{B2EB55D1-4D50-4F57-B5FE-47190D4A3934}" dt="2017-05-16T14:29:15.077" v="347" actId="0"/>
        <pc:sldMkLst>
          <pc:docMk/>
          <pc:sldMk cId="2571434033" sldId="1635"/>
        </pc:sldMkLst>
      </pc:sldChg>
      <pc:sldChg chg="ord">
        <pc:chgData name="Andrej Kasnik" userId="07c407f6-f2e1-425b-b71e-e238d810126f" providerId="ADAL" clId="{B2EB55D1-4D50-4F57-B5FE-47190D4A3934}" dt="2017-05-16T14:29:15.077" v="347" actId="0"/>
        <pc:sldMkLst>
          <pc:docMk/>
          <pc:sldMk cId="693792191" sldId="1638"/>
        </pc:sldMkLst>
      </pc:sldChg>
      <pc:sldChg chg="ord">
        <pc:chgData name="Andrej Kasnik" userId="07c407f6-f2e1-425b-b71e-e238d810126f" providerId="ADAL" clId="{B2EB55D1-4D50-4F57-B5FE-47190D4A3934}" dt="2017-05-16T14:27:17.522" v="345" actId="0"/>
        <pc:sldMkLst>
          <pc:docMk/>
          <pc:sldMk cId="2639147111" sldId="1644"/>
        </pc:sldMkLst>
      </pc:sldChg>
      <pc:sldChg chg="modSp ord">
        <pc:chgData name="Andrej Kasnik" userId="07c407f6-f2e1-425b-b71e-e238d810126f" providerId="ADAL" clId="{B2EB55D1-4D50-4F57-B5FE-47190D4A3934}" dt="2017-05-16T14:27:17.522" v="345" actId="0"/>
        <pc:sldMkLst>
          <pc:docMk/>
          <pc:sldMk cId="1726466565" sldId="1645"/>
        </pc:sldMkLst>
        <pc:spChg chg="mod">
          <ac:chgData name="Andrej Kasnik" userId="07c407f6-f2e1-425b-b71e-e238d810126f" providerId="ADAL" clId="{B2EB55D1-4D50-4F57-B5FE-47190D4A3934}" dt="2017-05-16T14:18:07.905" v="237" actId="20577"/>
          <ac:spMkLst>
            <pc:docMk/>
            <pc:sldMk cId="1726466565" sldId="1645"/>
            <ac:spMk id="2" creationId="{00000000-0000-0000-0000-000000000000}"/>
          </ac:spMkLst>
        </pc:spChg>
      </pc:sldChg>
      <pc:sldChg chg="ord">
        <pc:chgData name="Andrej Kasnik" userId="07c407f6-f2e1-425b-b71e-e238d810126f" providerId="ADAL" clId="{B2EB55D1-4D50-4F57-B5FE-47190D4A3934}" dt="2017-05-16T14:27:17.522" v="345" actId="0"/>
        <pc:sldMkLst>
          <pc:docMk/>
          <pc:sldMk cId="1453396746" sldId="1646"/>
        </pc:sldMkLst>
      </pc:sldChg>
      <pc:sldChg chg="ord">
        <pc:chgData name="Andrej Kasnik" userId="07c407f6-f2e1-425b-b71e-e238d810126f" providerId="ADAL" clId="{B2EB55D1-4D50-4F57-B5FE-47190D4A3934}" dt="2017-05-16T14:27:17.522" v="345" actId="0"/>
        <pc:sldMkLst>
          <pc:docMk/>
          <pc:sldMk cId="3361667024" sldId="1647"/>
        </pc:sldMkLst>
      </pc:sldChg>
      <pc:sldChg chg="ord">
        <pc:chgData name="Andrej Kasnik" userId="07c407f6-f2e1-425b-b71e-e238d810126f" providerId="ADAL" clId="{B2EB55D1-4D50-4F57-B5FE-47190D4A3934}" dt="2017-05-16T14:27:17.522" v="345" actId="0"/>
        <pc:sldMkLst>
          <pc:docMk/>
          <pc:sldMk cId="1573117983" sldId="1648"/>
        </pc:sldMkLst>
      </pc:sldChg>
      <pc:sldChg chg="ord">
        <pc:chgData name="Andrej Kasnik" userId="07c407f6-f2e1-425b-b71e-e238d810126f" providerId="ADAL" clId="{B2EB55D1-4D50-4F57-B5FE-47190D4A3934}" dt="2017-05-16T14:29:15.077" v="347" actId="0"/>
        <pc:sldMkLst>
          <pc:docMk/>
          <pc:sldMk cId="1311570976" sldId="1650"/>
        </pc:sldMkLst>
      </pc:sldChg>
      <pc:sldChg chg="ord modTransition">
        <pc:chgData name="Andrej Kasnik" userId="07c407f6-f2e1-425b-b71e-e238d810126f" providerId="ADAL" clId="{B2EB55D1-4D50-4F57-B5FE-47190D4A3934}" dt="2017-05-16T14:29:15.077" v="347" actId="0"/>
        <pc:sldMkLst>
          <pc:docMk/>
          <pc:sldMk cId="1947194363" sldId="1651"/>
        </pc:sldMkLst>
      </pc:sldChg>
      <pc:sldChg chg="ord">
        <pc:chgData name="Andrej Kasnik" userId="07c407f6-f2e1-425b-b71e-e238d810126f" providerId="ADAL" clId="{B2EB55D1-4D50-4F57-B5FE-47190D4A3934}" dt="2017-05-16T14:29:15.077" v="347" actId="0"/>
        <pc:sldMkLst>
          <pc:docMk/>
          <pc:sldMk cId="930499987" sldId="1652"/>
        </pc:sldMkLst>
      </pc:sldChg>
      <pc:sldChg chg="ord">
        <pc:chgData name="Andrej Kasnik" userId="07c407f6-f2e1-425b-b71e-e238d810126f" providerId="ADAL" clId="{B2EB55D1-4D50-4F57-B5FE-47190D4A3934}" dt="2017-05-16T14:29:15.077" v="347" actId="0"/>
        <pc:sldMkLst>
          <pc:docMk/>
          <pc:sldMk cId="452111057" sldId="1653"/>
        </pc:sldMkLst>
      </pc:sldChg>
      <pc:sldChg chg="ord">
        <pc:chgData name="Andrej Kasnik" userId="07c407f6-f2e1-425b-b71e-e238d810126f" providerId="ADAL" clId="{B2EB55D1-4D50-4F57-B5FE-47190D4A3934}" dt="2017-05-16T14:29:15.077" v="347" actId="0"/>
        <pc:sldMkLst>
          <pc:docMk/>
          <pc:sldMk cId="2611664055" sldId="1654"/>
        </pc:sldMkLst>
      </pc:sldChg>
      <pc:sldChg chg="ord">
        <pc:chgData name="Andrej Kasnik" userId="07c407f6-f2e1-425b-b71e-e238d810126f" providerId="ADAL" clId="{B2EB55D1-4D50-4F57-B5FE-47190D4A3934}" dt="2017-05-16T14:29:15.077" v="347" actId="0"/>
        <pc:sldMkLst>
          <pc:docMk/>
          <pc:sldMk cId="2730032393" sldId="1655"/>
        </pc:sldMkLst>
      </pc:sldChg>
      <pc:sldChg chg="ord">
        <pc:chgData name="Andrej Kasnik" userId="07c407f6-f2e1-425b-b71e-e238d810126f" providerId="ADAL" clId="{B2EB55D1-4D50-4F57-B5FE-47190D4A3934}" dt="2017-05-16T14:29:15.077" v="347" actId="0"/>
        <pc:sldMkLst>
          <pc:docMk/>
          <pc:sldMk cId="4067822949" sldId="1656"/>
        </pc:sldMkLst>
      </pc:sldChg>
      <pc:sldChg chg="ord modTransition">
        <pc:chgData name="Andrej Kasnik" userId="07c407f6-f2e1-425b-b71e-e238d810126f" providerId="ADAL" clId="{B2EB55D1-4D50-4F57-B5FE-47190D4A3934}" dt="2017-05-16T14:29:15.077" v="347" actId="0"/>
        <pc:sldMkLst>
          <pc:docMk/>
          <pc:sldMk cId="584443073" sldId="1657"/>
        </pc:sldMkLst>
      </pc:sldChg>
      <pc:sldChg chg="modSp ord">
        <pc:chgData name="Andrej Kasnik" userId="07c407f6-f2e1-425b-b71e-e238d810126f" providerId="ADAL" clId="{B2EB55D1-4D50-4F57-B5FE-47190D4A3934}" dt="2017-05-16T14:29:15.077" v="347" actId="0"/>
        <pc:sldMkLst>
          <pc:docMk/>
          <pc:sldMk cId="2011325558" sldId="1658"/>
        </pc:sldMkLst>
        <pc:spChg chg="mod">
          <ac:chgData name="Andrej Kasnik" userId="07c407f6-f2e1-425b-b71e-e238d810126f" providerId="ADAL" clId="{B2EB55D1-4D50-4F57-B5FE-47190D4A3934}" dt="2017-05-16T14:16:34.189" v="235" actId="12"/>
          <ac:spMkLst>
            <pc:docMk/>
            <pc:sldMk cId="2011325558" sldId="1658"/>
            <ac:spMk id="6" creationId="{00000000-0000-0000-0000-000000000000}"/>
          </ac:spMkLst>
        </pc:spChg>
        <pc:picChg chg="mod">
          <ac:chgData name="Andrej Kasnik" userId="07c407f6-f2e1-425b-b71e-e238d810126f" providerId="ADAL" clId="{B2EB55D1-4D50-4F57-B5FE-47190D4A3934}" dt="2017-05-16T14:16:43.134" v="236" actId="1076"/>
          <ac:picMkLst>
            <pc:docMk/>
            <pc:sldMk cId="2011325558" sldId="1658"/>
            <ac:picMk id="4" creationId="{00000000-0000-0000-0000-000000000000}"/>
          </ac:picMkLst>
        </pc:picChg>
      </pc:sldChg>
      <pc:sldChg chg="ord">
        <pc:chgData name="Andrej Kasnik" userId="07c407f6-f2e1-425b-b71e-e238d810126f" providerId="ADAL" clId="{B2EB55D1-4D50-4F57-B5FE-47190D4A3934}" dt="2017-05-16T14:29:15.077" v="347" actId="0"/>
        <pc:sldMkLst>
          <pc:docMk/>
          <pc:sldMk cId="2069532502" sldId="1659"/>
        </pc:sldMkLst>
      </pc:sldChg>
      <pc:sldChg chg="ord">
        <pc:chgData name="Andrej Kasnik" userId="07c407f6-f2e1-425b-b71e-e238d810126f" providerId="ADAL" clId="{B2EB55D1-4D50-4F57-B5FE-47190D4A3934}" dt="2017-05-16T14:29:15.077" v="347" actId="0"/>
        <pc:sldMkLst>
          <pc:docMk/>
          <pc:sldMk cId="2555516197" sldId="1665"/>
        </pc:sldMkLst>
      </pc:sldChg>
      <pc:sldChg chg="addSp delSp modSp add ord modTransition">
        <pc:chgData name="Andrej Kasnik" userId="07c407f6-f2e1-425b-b71e-e238d810126f" providerId="ADAL" clId="{B2EB55D1-4D50-4F57-B5FE-47190D4A3934}" dt="2017-05-16T14:27:17.522" v="345" actId="0"/>
        <pc:sldMkLst>
          <pc:docMk/>
          <pc:sldMk cId="3591358696" sldId="1669"/>
        </pc:sldMkLst>
        <pc:spChg chg="add mod">
          <ac:chgData name="Andrej Kasnik" userId="07c407f6-f2e1-425b-b71e-e238d810126f" providerId="ADAL" clId="{B2EB55D1-4D50-4F57-B5FE-47190D4A3934}" dt="2017-05-16T14:24:17.791" v="343" actId="14100"/>
          <ac:spMkLst>
            <pc:docMk/>
            <pc:sldMk cId="3591358696" sldId="1669"/>
            <ac:spMk id="4" creationId="{F660FF86-4D41-4859-9C56-BD393117A0FD}"/>
          </ac:spMkLst>
        </pc:spChg>
        <pc:spChg chg="add mod">
          <ac:chgData name="Andrej Kasnik" userId="07c407f6-f2e1-425b-b71e-e238d810126f" providerId="ADAL" clId="{B2EB55D1-4D50-4F57-B5FE-47190D4A3934}" dt="2017-05-16T14:23:12.453" v="332" actId="0"/>
          <ac:spMkLst>
            <pc:docMk/>
            <pc:sldMk cId="3591358696" sldId="1669"/>
            <ac:spMk id="3" creationId="{1553F1A2-D9BC-45A6-8EF1-94E6DCA8587A}"/>
          </ac:spMkLst>
        </pc:spChg>
        <pc:spChg chg="del">
          <ac:chgData name="Andrej Kasnik" userId="07c407f6-f2e1-425b-b71e-e238d810126f" providerId="ADAL" clId="{B2EB55D1-4D50-4F57-B5FE-47190D4A3934}" dt="2017-05-16T14:22:21.607" v="321" actId="0"/>
          <ac:spMkLst>
            <pc:docMk/>
            <pc:sldMk cId="3591358696" sldId="1669"/>
            <ac:spMk id="2" creationId="{54080E9D-D62F-4854-B5B3-D26A124ADA16}"/>
          </ac:spMkLst>
        </pc:spChg>
        <pc:picChg chg="add mod">
          <ac:chgData name="Andrej Kasnik" userId="07c407f6-f2e1-425b-b71e-e238d810126f" providerId="ADAL" clId="{B2EB55D1-4D50-4F57-B5FE-47190D4A3934}" dt="2017-05-16T14:24:05.488" v="339" actId="1440"/>
          <ac:picMkLst>
            <pc:docMk/>
            <pc:sldMk cId="3591358696" sldId="1669"/>
            <ac:picMk id="5" creationId="{E7429392-3775-47FD-B1CB-AA78D27E714C}"/>
          </ac:picMkLst>
        </pc:picChg>
      </pc:sldChg>
      <pc:sldChg chg="addSp delSp modSp add">
        <pc:chgData name="Andrej Kasnik" userId="07c407f6-f2e1-425b-b71e-e238d810126f" providerId="ADAL" clId="{B2EB55D1-4D50-4F57-B5FE-47190D4A3934}" dt="2017-05-16T14:29:38.768" v="373" actId="20577"/>
        <pc:sldMkLst>
          <pc:docMk/>
          <pc:sldMk cId="2895477032" sldId="1670"/>
        </pc:sldMkLst>
        <pc:spChg chg="del">
          <ac:chgData name="Andrej Kasnik" userId="07c407f6-f2e1-425b-b71e-e238d810126f" providerId="ADAL" clId="{B2EB55D1-4D50-4F57-B5FE-47190D4A3934}" dt="2017-05-16T14:29:28.724" v="349" actId="0"/>
          <ac:spMkLst>
            <pc:docMk/>
            <pc:sldMk cId="2895477032" sldId="1670"/>
            <ac:spMk id="3" creationId="{B0BEEB28-660B-4678-ACA3-631CE2306D21}"/>
          </ac:spMkLst>
        </pc:spChg>
        <pc:spChg chg="del">
          <ac:chgData name="Andrej Kasnik" userId="07c407f6-f2e1-425b-b71e-e238d810126f" providerId="ADAL" clId="{B2EB55D1-4D50-4F57-B5FE-47190D4A3934}" dt="2017-05-16T14:29:28.724" v="349" actId="0"/>
          <ac:spMkLst>
            <pc:docMk/>
            <pc:sldMk cId="2895477032" sldId="1670"/>
            <ac:spMk id="2" creationId="{6D45832E-3B77-4323-B2E3-F351250130B8}"/>
          </ac:spMkLst>
        </pc:spChg>
        <pc:spChg chg="add mod">
          <ac:chgData name="Andrej Kasnik" userId="07c407f6-f2e1-425b-b71e-e238d810126f" providerId="ADAL" clId="{B2EB55D1-4D50-4F57-B5FE-47190D4A3934}" dt="2017-05-16T14:29:38.768" v="373" actId="20577"/>
          <ac:spMkLst>
            <pc:docMk/>
            <pc:sldMk cId="2895477032" sldId="1670"/>
            <ac:spMk id="4" creationId="{51C96FFD-4DA3-42D7-90F8-695C2EC506E3}"/>
          </ac:spMkLst>
        </pc:spChg>
      </pc:sldChg>
      <pc:sldChg chg="add del">
        <pc:chgData name="Andrej Kasnik" userId="07c407f6-f2e1-425b-b71e-e238d810126f" providerId="ADAL" clId="{B2EB55D1-4D50-4F57-B5FE-47190D4A3934}" dt="2017-05-16T14:29:53.557" v="375" actId="2696"/>
        <pc:sldMkLst>
          <pc:docMk/>
          <pc:sldMk cId="2733676868" sldId="1671"/>
        </pc:sldMkLst>
      </pc:sldChg>
      <pc:sldChg chg="modSp add ord">
        <pc:chgData name="Andrej Kasnik" userId="07c407f6-f2e1-425b-b71e-e238d810126f" providerId="ADAL" clId="{B2EB55D1-4D50-4F57-B5FE-47190D4A3934}" dt="2017-05-16T14:30:01.434" v="380" actId="20577"/>
        <pc:sldMkLst>
          <pc:docMk/>
          <pc:sldMk cId="2856189098" sldId="1671"/>
        </pc:sldMkLst>
        <pc:spChg chg="mod">
          <ac:chgData name="Andrej Kasnik" userId="07c407f6-f2e1-425b-b71e-e238d810126f" providerId="ADAL" clId="{B2EB55D1-4D50-4F57-B5FE-47190D4A3934}" dt="2017-05-16T14:30:01.434" v="380" actId="20577"/>
          <ac:spMkLst>
            <pc:docMk/>
            <pc:sldMk cId="2856189098" sldId="1671"/>
            <ac:spMk id="4" creationId="{51C96FFD-4DA3-42D7-90F8-695C2EC506E3}"/>
          </ac:spMkLst>
        </pc:spChg>
      </pc:sldChg>
      <pc:sldChg chg="modSp add">
        <pc:chgData name="Andrej Kasnik" userId="07c407f6-f2e1-425b-b71e-e238d810126f" providerId="ADAL" clId="{B2EB55D1-4D50-4F57-B5FE-47190D4A3934}" dt="2017-05-16T15:08:04.004" v="409" actId="404"/>
        <pc:sldMkLst>
          <pc:docMk/>
          <pc:sldMk cId="718154142" sldId="1672"/>
        </pc:sldMkLst>
        <pc:spChg chg="mod">
          <ac:chgData name="Andrej Kasnik" userId="07c407f6-f2e1-425b-b71e-e238d810126f" providerId="ADAL" clId="{B2EB55D1-4D50-4F57-B5FE-47190D4A3934}" dt="2017-05-16T15:08:04.004" v="409" actId="404"/>
          <ac:spMkLst>
            <pc:docMk/>
            <pc:sldMk cId="718154142" sldId="1672"/>
            <ac:spMk id="4" creationId="{51C96FFD-4DA3-42D7-90F8-695C2EC506E3}"/>
          </ac:spMkLst>
        </pc:spChg>
      </pc:sldChg>
      <pc:sldChg chg="modSp add">
        <pc:chgData name="Andrej Kasnik" userId="07c407f6-f2e1-425b-b71e-e238d810126f" providerId="ADAL" clId="{B2EB55D1-4D50-4F57-B5FE-47190D4A3934}" dt="2017-05-16T22:37:26.666" v="540" actId="20577"/>
        <pc:sldMkLst>
          <pc:docMk/>
          <pc:sldMk cId="599633767" sldId="1673"/>
        </pc:sldMkLst>
        <pc:spChg chg="mod">
          <ac:chgData name="Andrej Kasnik" userId="07c407f6-f2e1-425b-b71e-e238d810126f" providerId="ADAL" clId="{B2EB55D1-4D50-4F57-B5FE-47190D4A3934}" dt="2017-05-16T22:37:26.666" v="540" actId="20577"/>
          <ac:spMkLst>
            <pc:docMk/>
            <pc:sldMk cId="599633767" sldId="1673"/>
            <ac:spMk id="4" creationId="{51C96FFD-4DA3-42D7-90F8-695C2EC506E3}"/>
          </ac:spMkLst>
        </pc:spChg>
      </pc:sld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5/16/2017 4:02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5/16/2017 4:02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5/16/2017 4:02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14382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484188"/>
            <a:ext cx="6096000" cy="3429000"/>
          </a:xfrm>
        </p:spPr>
      </p:sp>
      <p:sp>
        <p:nvSpPr>
          <p:cNvPr id="3" name="Notes Placeholder 2"/>
          <p:cNvSpPr>
            <a:spLocks noGrp="1"/>
          </p:cNvSpPr>
          <p:nvPr>
            <p:ph type="body" idx="1"/>
          </p:nvPr>
        </p:nvSpPr>
        <p:spPr/>
        <p:txBody>
          <a:bodyPr/>
          <a:lstStyle/>
          <a:p>
            <a:r>
              <a:rPr lang="en-US" dirty="0"/>
              <a:t>Let’s start out by diving into</a:t>
            </a:r>
            <a:r>
              <a:rPr lang="en-US" baseline="0" dirty="0"/>
              <a:t> virtual machine endpoints.</a:t>
            </a:r>
            <a:endParaRPr lang="en-US" dirty="0"/>
          </a:p>
        </p:txBody>
      </p:sp>
      <p:sp>
        <p:nvSpPr>
          <p:cNvPr id="4" name="Slide Number Placeholder 3"/>
          <p:cNvSpPr>
            <a:spLocks noGrp="1"/>
          </p:cNvSpPr>
          <p:nvPr>
            <p:ph type="sldNum" sz="quarter" idx="10"/>
          </p:nvPr>
        </p:nvSpPr>
        <p:spPr/>
        <p:txBody>
          <a:bodyPr/>
          <a:lstStyle/>
          <a:p>
            <a:fld id="{82AABF77-E2E4-44CA-BA5C-65E132CF08D8}" type="slidenum">
              <a:rPr lang="en-US" smtClean="0"/>
              <a:pPr/>
              <a:t>8</a:t>
            </a:fld>
            <a:endParaRPr lang="en-US" dirty="0"/>
          </a:p>
        </p:txBody>
      </p:sp>
    </p:spTree>
    <p:extLst>
      <p:ext uri="{BB962C8B-B14F-4D97-AF65-F5344CB8AC3E}">
        <p14:creationId xmlns:p14="http://schemas.microsoft.com/office/powerpoint/2010/main" val="2051589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ysClr val="windowText" lastClr="000000"/>
                </a:solidFill>
                <a:effectLst/>
                <a:uLnTx/>
                <a:uFillTx/>
              </a:rPr>
              <a:t>Build 2012</a:t>
            </a:r>
            <a:endParaRPr kumimoji="0" lang="en-US" sz="1800" b="0" i="0" u="none" strike="noStrike" kern="0" cap="none" spc="0" normalizeH="0" baseline="0" noProof="0" dirty="0">
              <a:ln>
                <a:noFill/>
              </a:ln>
              <a:solidFill>
                <a:sysClr val="windowText" lastClr="000000"/>
              </a:solidFill>
              <a:effectLst/>
              <a:uLnTx/>
              <a:uFillTx/>
            </a:endParaRPr>
          </a:p>
        </p:txBody>
      </p:sp>
      <p:sp>
        <p:nvSpPr>
          <p:cNvPr id="5" name="Footer Placeholder 4"/>
          <p:cNvSpPr>
            <a:spLocks noGrp="1"/>
          </p:cNvSpPr>
          <p:nvPr>
            <p:ph type="ftr" sz="quarter" idx="11"/>
          </p:nvPr>
        </p:nvSpPr>
        <p:spPr/>
        <p:txBody>
          <a:bodyPr/>
          <a:lstStyle/>
          <a:p>
            <a:pPr marL="0" marR="0" lvl="0" indent="0" defTabSz="932933"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0" marR="0" lvl="0" indent="0" defTabSz="932933"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A117AD1C-003C-4A34-B7D1-A23411517614}" type="datetime1">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5/16/2017</a:t>
            </a:fld>
            <a:endParaRPr kumimoji="0" lang="en-US" sz="1800" b="0" i="0" u="none" strike="noStrike" kern="0" cap="none" spc="0" normalizeH="0" baseline="0" noProof="0" dirty="0">
              <a:ln>
                <a:noFill/>
              </a:ln>
              <a:solidFill>
                <a:sysClr val="windowText" lastClr="000000"/>
              </a:solidFill>
              <a:effectLst/>
              <a:uLnTx/>
              <a:uFillTx/>
            </a:endParaRPr>
          </a:p>
        </p:txBody>
      </p:sp>
      <p:sp>
        <p:nvSpPr>
          <p:cNvPr id="7" name="Slide Number Placeholder 6"/>
          <p:cNvSpPr>
            <a:spLocks noGrp="1"/>
          </p:cNvSpPr>
          <p:nvPr>
            <p:ph type="sldNum" sz="quarter" idx="13"/>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9</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40784349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marL="398463" defTabSz="914099" eaLnBrk="0" hangingPunct="0"/>
            <a:r>
              <a:rPr lang="en-US" sz="40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a:t>
            </a:r>
            <a:endPar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79473E9-8B13-4F07-93CE-C7E2C07D4EAE}" type="datetime8">
              <a:rPr lang="en-US" smtClean="0"/>
              <a:t>5/16/2017 4:02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15942731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484188"/>
            <a:ext cx="6096000" cy="3429000"/>
          </a:xfrm>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b="1" dirty="0"/>
              <a:t>Address Space</a:t>
            </a:r>
            <a:r>
              <a:rPr lang="en-US" b="1" baseline="0" dirty="0"/>
              <a:t> </a:t>
            </a:r>
          </a:p>
          <a:p>
            <a:r>
              <a:rPr lang="en-US" baseline="0" dirty="0"/>
              <a:t>IP range that is dedicated to this network.  This should sized appropriately to the network scale that will be used over a long period of time.  In general practice this should be a Private address space that doesn’t overlap rest of the company’s network.</a:t>
            </a:r>
          </a:p>
          <a:p>
            <a:endParaRPr lang="en-US" b="1" dirty="0"/>
          </a:p>
          <a:p>
            <a:pPr marL="285750" indent="-285750">
              <a:buFont typeface="Arial" panose="020B0604020202020204" pitchFamily="34" charset="0"/>
              <a:buChar char="•"/>
            </a:pPr>
            <a:r>
              <a:rPr lang="en-US" b="1" dirty="0"/>
              <a:t>Subnets</a:t>
            </a:r>
          </a:p>
          <a:p>
            <a:r>
              <a:rPr lang="en-US" b="0" dirty="0"/>
              <a:t>The</a:t>
            </a:r>
            <a:r>
              <a:rPr lang="en-US" b="0" baseline="0" dirty="0"/>
              <a:t> smaller networks that have been “carved” out of the IP address space.  Typically these might be for the Web, Data, or Management tiers.  Each of these have a purpose and by </a:t>
            </a:r>
            <a:r>
              <a:rPr lang="en-US" b="0" baseline="0" dirty="0" err="1"/>
              <a:t>subnetting</a:t>
            </a:r>
            <a:r>
              <a:rPr lang="en-US" b="0" baseline="0" dirty="0"/>
              <a:t> you can direct only the traffic that should be accessing those machines to have access.</a:t>
            </a:r>
          </a:p>
          <a:p>
            <a:endParaRPr lang="en-US" b="1" baseline="0" dirty="0"/>
          </a:p>
          <a:p>
            <a:pPr marL="285750" indent="-285750">
              <a:buFont typeface="Arial" panose="020B0604020202020204" pitchFamily="34" charset="0"/>
              <a:buChar char="•"/>
            </a:pPr>
            <a:r>
              <a:rPr lang="en-US" b="1" baseline="0" dirty="0"/>
              <a:t>DNS</a:t>
            </a:r>
          </a:p>
          <a:p>
            <a:r>
              <a:rPr lang="en-US" b="0" baseline="0" dirty="0"/>
              <a:t>Azure by default provides Name services to Azure VNETs, but this can be configured to use the DNS servers of the company.</a:t>
            </a:r>
          </a:p>
          <a:p>
            <a:endParaRPr lang="en-US" b="1" baseline="0" dirty="0"/>
          </a:p>
          <a:p>
            <a:pPr marL="285750" indent="-285750">
              <a:buFont typeface="Arial" panose="020B0604020202020204" pitchFamily="34" charset="0"/>
              <a:buChar char="•"/>
            </a:pPr>
            <a:r>
              <a:rPr lang="en-US" b="1" baseline="0" dirty="0"/>
              <a:t>Local Network Configuration</a:t>
            </a:r>
          </a:p>
          <a:p>
            <a:r>
              <a:rPr lang="en-US" b="0" dirty="0"/>
              <a:t>This</a:t>
            </a:r>
            <a:r>
              <a:rPr lang="en-US" b="0" baseline="0" dirty="0"/>
              <a:t> is the address range of the network onsite that will be connecting to the </a:t>
            </a:r>
            <a:r>
              <a:rPr lang="en-US" b="0" baseline="0" dirty="0" err="1"/>
              <a:t>Vnet</a:t>
            </a:r>
            <a:r>
              <a:rPr lang="en-US" b="0" baseline="0" dirty="0"/>
              <a:t> via VPN.</a:t>
            </a:r>
            <a:endParaRPr lang="en-US" b="0" dirty="0"/>
          </a:p>
          <a:p>
            <a:endParaRPr lang="en-US" b="1" dirty="0"/>
          </a:p>
        </p:txBody>
      </p:sp>
      <p:sp>
        <p:nvSpPr>
          <p:cNvPr id="4" name="Slide Number Placeholder 3"/>
          <p:cNvSpPr>
            <a:spLocks noGrp="1"/>
          </p:cNvSpPr>
          <p:nvPr>
            <p:ph type="sldNum" sz="quarter" idx="10"/>
          </p:nvPr>
        </p:nvSpPr>
        <p:spPr/>
        <p:txBody>
          <a:bodyPr/>
          <a:lstStyle/>
          <a:p>
            <a:fld id="{71A41F1F-90BE-488A-B820-D47438566D65}" type="slidenum">
              <a:rPr lang="en-US" smtClean="0">
                <a:solidFill>
                  <a:prstClr val="black"/>
                </a:solidFill>
              </a:rPr>
              <a:pPr/>
              <a:t>11</a:t>
            </a:fld>
            <a:endParaRPr lang="en-US" dirty="0">
              <a:solidFill>
                <a:prstClr val="black"/>
              </a:solidFill>
            </a:endParaRPr>
          </a:p>
        </p:txBody>
      </p:sp>
    </p:spTree>
    <p:extLst>
      <p:ext uri="{BB962C8B-B14F-4D97-AF65-F5344CB8AC3E}">
        <p14:creationId xmlns:p14="http://schemas.microsoft.com/office/powerpoint/2010/main" val="13318619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rPr>
              <a:t>Microsoft Tech Summit FY17</a:t>
            </a: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5/16/2017 4:02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1476892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Mention recommendation update on MSFT</a:t>
            </a:r>
            <a:r>
              <a:rPr lang="en-US" baseline="0" dirty="0"/>
              <a:t> peering!</a:t>
            </a:r>
          </a:p>
          <a:p>
            <a:r>
              <a:rPr lang="en-US" baseline="0" dirty="0"/>
              <a:t>2 physical lines, one logical connection</a:t>
            </a:r>
            <a:endParaRPr lang="nl-NL"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marL="398463" defTabSz="914099" eaLnBrk="0" hangingPunct="0"/>
            <a:r>
              <a:rPr lang="en-US" sz="40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a:t>
            </a:r>
            <a:endPar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79473E9-8B13-4F07-93CE-C7E2C07D4EAE}" type="datetime8">
              <a:rPr lang="en-US" smtClean="0"/>
              <a:t>5/16/2017 4:02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2340917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ysClr val="windowText" lastClr="000000"/>
                </a:solidFill>
                <a:effectLst/>
                <a:uLnTx/>
                <a:uFillTx/>
              </a:rPr>
              <a:t>Microsoft Ignite 2016</a:t>
            </a:r>
          </a:p>
        </p:txBody>
      </p:sp>
      <p:sp>
        <p:nvSpPr>
          <p:cNvPr id="5" name="Footer Placeholder 4"/>
          <p:cNvSpPr>
            <a:spLocks noGrp="1"/>
          </p:cNvSpPr>
          <p:nvPr>
            <p:ph type="ftr" sz="quarter" idx="11"/>
          </p:nvPr>
        </p:nvSpPr>
        <p:spPr/>
        <p:txBody>
          <a:bodyPr/>
          <a:lstStyle/>
          <a:p>
            <a:pPr marL="0" marR="0" lvl="0" indent="0" defTabSz="914099"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38EEC551-8CDA-4EB6-89BB-2A86C9F091C8}" type="datetime8">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5/16/2017 4:02 PM</a:t>
            </a:fld>
            <a:endParaRPr kumimoji="0" lang="en-US" sz="1800" b="0" i="0" u="none" strike="noStrike" kern="0" cap="none" spc="0" normalizeH="0" baseline="0" noProof="0">
              <a:ln>
                <a:noFill/>
              </a:ln>
              <a:solidFill>
                <a:sysClr val="windowText" lastClr="000000"/>
              </a:solidFill>
              <a:effectLst/>
              <a:uLnTx/>
              <a:uFillTx/>
            </a:endParaRPr>
          </a:p>
        </p:txBody>
      </p:sp>
      <p:sp>
        <p:nvSpPr>
          <p:cNvPr id="7" name="Slide Number Placeholder 6"/>
          <p:cNvSpPr>
            <a:spLocks noGrp="1"/>
          </p:cNvSpPr>
          <p:nvPr>
            <p:ph type="sldNum" sz="quarter" idx="13"/>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17</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7574866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75416BA-65F7-274A-AD61-D0FA78F3AA6E}" type="slidenum">
              <a:rPr lang="en-US"/>
              <a:pPr/>
              <a:t>21</a:t>
            </a:fld>
            <a:endParaRPr lang="en-US" dirty="0"/>
          </a:p>
        </p:txBody>
      </p:sp>
    </p:spTree>
    <p:extLst>
      <p:ext uri="{BB962C8B-B14F-4D97-AF65-F5344CB8AC3E}">
        <p14:creationId xmlns:p14="http://schemas.microsoft.com/office/powerpoint/2010/main" val="34082155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NVA</a:t>
            </a:r>
            <a:r>
              <a:rPr lang="en-US" baseline="0" dirty="0"/>
              <a:t> &amp; UDR for HA</a:t>
            </a:r>
          </a:p>
          <a:p>
            <a:r>
              <a:rPr lang="en-US" baseline="0" dirty="0"/>
              <a:t>NVA per </a:t>
            </a:r>
            <a:r>
              <a:rPr lang="en-US" baseline="0" dirty="0" err="1"/>
              <a:t>VNet</a:t>
            </a:r>
            <a:endParaRPr lang="en-US" dirty="0"/>
          </a:p>
        </p:txBody>
      </p:sp>
      <p:sp>
        <p:nvSpPr>
          <p:cNvPr id="6" name="Date Placeholder 5"/>
          <p:cNvSpPr>
            <a:spLocks noGrp="1"/>
          </p:cNvSpPr>
          <p:nvPr>
            <p:ph type="dt" idx="12"/>
          </p:nvPr>
        </p:nvSpPr>
        <p:spPr/>
        <p:txBody>
          <a:bodyPr/>
          <a:lstStyle/>
          <a:p>
            <a:fld id="{97EC2E71-BC3B-49B8-B2BF-93DCC9B91A9A}" type="datetime1">
              <a:rPr lang="en-US" smtClean="0"/>
              <a:t>5/16/2017</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23</a:t>
            </a:fld>
            <a:endParaRPr lang="en-US" dirty="0"/>
          </a:p>
        </p:txBody>
      </p:sp>
      <p:sp>
        <p:nvSpPr>
          <p:cNvPr id="10" name="Footer Placeholder 9"/>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986963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a:gradFill>
                  <a:gsLst>
                    <a:gs pos="1250">
                      <a:prstClr val="black"/>
                    </a:gs>
                    <a:gs pos="100000">
                      <a:prstClr val="black"/>
                    </a:gs>
                  </a:gsLst>
                  <a:lin ang="5400000" scaled="0"/>
                </a:gradFill>
              </a:rPr>
              <a:t>Build 2012</a:t>
            </a:r>
            <a:endParaRPr lang="en-US" dirty="0">
              <a:gradFill>
                <a:gsLst>
                  <a:gs pos="1250">
                    <a:prstClr val="black"/>
                  </a:gs>
                  <a:gs pos="100000">
                    <a:prstClr val="black"/>
                  </a:gs>
                </a:gsLst>
                <a:lin ang="5400000" scaled="0"/>
              </a:gradFill>
            </a:endParaRPr>
          </a:p>
        </p:txBody>
      </p:sp>
      <p:sp>
        <p:nvSpPr>
          <p:cNvPr id="5" name="Footer Placeholder 4"/>
          <p:cNvSpPr>
            <a:spLocks noGrp="1"/>
          </p:cNvSpPr>
          <p:nvPr>
            <p:ph type="ftr" sz="quarter" idx="11"/>
          </p:nvPr>
        </p:nvSpPr>
        <p:spPr/>
        <p:txBody>
          <a:bodyPr/>
          <a:lstStyle/>
          <a:p>
            <a:pPr defTabSz="932933"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defTabSz="932933"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FEA72771-5B60-4490-BCF6-7B66D2415730}" type="datetime1">
              <a:rPr lang="en-US" smtClean="0">
                <a:solidFill>
                  <a:prstClr val="black"/>
                </a:solidFill>
              </a:rPr>
              <a:pPr/>
              <a:t>5/16/2017</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B4008EB6-D09E-4580-8CD6-DDB14511944F}" type="slidenum">
              <a:rPr lang="en-US" smtClean="0">
                <a:solidFill>
                  <a:prstClr val="black"/>
                </a:solidFill>
              </a:rPr>
              <a:pPr/>
              <a:t>24</a:t>
            </a:fld>
            <a:endParaRPr lang="en-US" dirty="0">
              <a:solidFill>
                <a:prstClr val="black"/>
              </a:solidFill>
            </a:endParaRPr>
          </a:p>
        </p:txBody>
      </p:sp>
    </p:spTree>
    <p:extLst>
      <p:ext uri="{BB962C8B-B14F-4D97-AF65-F5344CB8AC3E}">
        <p14:creationId xmlns:p14="http://schemas.microsoft.com/office/powerpoint/2010/main" val="26818133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98C02C0-98AB-4661-8FF3-2C79CAD8CBF9}" type="slidenum">
              <a:rPr lang="en-US">
                <a:solidFill>
                  <a:prstClr val="black"/>
                </a:solidFill>
              </a:rPr>
              <a:pPr/>
              <a:t>25</a:t>
            </a:fld>
            <a:endParaRPr lang="en-US" dirty="0">
              <a:solidFill>
                <a:prstClr val="black"/>
              </a:solidFill>
            </a:endParaRPr>
          </a:p>
        </p:txBody>
      </p:sp>
    </p:spTree>
    <p:extLst>
      <p:ext uri="{BB962C8B-B14F-4D97-AF65-F5344CB8AC3E}">
        <p14:creationId xmlns:p14="http://schemas.microsoft.com/office/powerpoint/2010/main" val="19648105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0EC29EE-A8AD-4CE0-9C0B-116E0D4D7533}" type="datetime8">
              <a:rPr lang="en-US" smtClean="0"/>
              <a:t>5/16/2017 4:02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30</a:t>
            </a:fld>
            <a:endParaRPr lang="en-US" dirty="0"/>
          </a:p>
        </p:txBody>
      </p:sp>
    </p:spTree>
    <p:extLst>
      <p:ext uri="{BB962C8B-B14F-4D97-AF65-F5344CB8AC3E}">
        <p14:creationId xmlns:p14="http://schemas.microsoft.com/office/powerpoint/2010/main" val="2173966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484188"/>
            <a:ext cx="6096000" cy="342900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2415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90EC29EE-A8AD-4CE0-9C0B-116E0D4D753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5/16/2017 4:02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7087838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484188"/>
            <a:ext cx="6096000" cy="3429000"/>
          </a:xfrm>
        </p:spPr>
      </p:sp>
      <p:sp>
        <p:nvSpPr>
          <p:cNvPr id="3" name="Notes Placeholder 2"/>
          <p:cNvSpPr>
            <a:spLocks noGrp="1"/>
          </p:cNvSpPr>
          <p:nvPr>
            <p:ph type="body" idx="1"/>
          </p:nvPr>
        </p:nvSpPr>
        <p:spPr/>
        <p:txBody>
          <a:bodyPr/>
          <a:lstStyle/>
          <a:p>
            <a:endParaRPr lang="en-US" dirty="0"/>
          </a:p>
          <a:p>
            <a:r>
              <a:rPr lang="en-US" dirty="0"/>
              <a:t>So</a:t>
            </a:r>
            <a:r>
              <a:rPr lang="en-US" baseline="0" dirty="0"/>
              <a:t> when you’re creating and deploying your application, you want to consider High Availability.  </a:t>
            </a:r>
          </a:p>
          <a:p>
            <a:endParaRPr lang="en-US" baseline="0" dirty="0"/>
          </a:p>
          <a:p>
            <a:r>
              <a:rPr lang="en-US" baseline="0" dirty="0"/>
              <a:t>SQL is the example but it works on Linux as well</a:t>
            </a:r>
          </a:p>
          <a:p>
            <a:endParaRPr lang="en-US" baseline="0" dirty="0"/>
          </a:p>
          <a:p>
            <a:endParaRPr lang="en-US" baseline="0" dirty="0"/>
          </a:p>
          <a:p>
            <a:endParaRPr lang="en-US" baseline="0" dirty="0"/>
          </a:p>
          <a:p>
            <a:endParaRPr 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8B263312-38AA-4E1E-B2B5-0F8F122B24FE}" type="slidenum">
              <a:rPr kumimoji="0" lang="en-US"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32</a:t>
            </a:fld>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359096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484188"/>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2AABF77-E2E4-44CA-BA5C-65E132CF08D8}" type="slidenum">
              <a:rPr lang="en-US" smtClean="0"/>
              <a:pPr/>
              <a:t>33</a:t>
            </a:fld>
            <a:endParaRPr lang="en-US" dirty="0"/>
          </a:p>
        </p:txBody>
      </p:sp>
    </p:spTree>
    <p:extLst>
      <p:ext uri="{BB962C8B-B14F-4D97-AF65-F5344CB8AC3E}">
        <p14:creationId xmlns:p14="http://schemas.microsoft.com/office/powerpoint/2010/main" val="11235460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484188"/>
            <a:ext cx="6096000" cy="3429000"/>
          </a:xfrm>
        </p:spPr>
      </p:sp>
      <p:sp>
        <p:nvSpPr>
          <p:cNvPr id="3" name="Notes Placeholder 2"/>
          <p:cNvSpPr>
            <a:spLocks noGrp="1"/>
          </p:cNvSpPr>
          <p:nvPr>
            <p:ph type="body" idx="1"/>
          </p:nvPr>
        </p:nvSpPr>
        <p:spPr/>
        <p:txBody>
          <a:bodyPr/>
          <a:lstStyle/>
          <a:p>
            <a:r>
              <a:rPr lang="en-US" dirty="0"/>
              <a:t>Azure offers a </a:t>
            </a:r>
            <a:r>
              <a:rPr lang="en-US" baseline="0" dirty="0"/>
              <a:t>broad set of compute family that customers can take advantage from dev test to large database workloads</a:t>
            </a:r>
          </a:p>
          <a:p>
            <a:endParaRPr lang="en-US" baseline="0" dirty="0"/>
          </a:p>
        </p:txBody>
      </p:sp>
      <p:sp>
        <p:nvSpPr>
          <p:cNvPr id="4" name="Slide Number Placeholder 3"/>
          <p:cNvSpPr>
            <a:spLocks noGrp="1"/>
          </p:cNvSpPr>
          <p:nvPr>
            <p:ph type="sldNum" sz="quarter" idx="10"/>
          </p:nvPr>
        </p:nvSpPr>
        <p:spPr/>
        <p:txBody>
          <a:bodyPr/>
          <a:lstStyle/>
          <a:p>
            <a:fld id="{8F657078-6DF4-4B15-AEE7-8504F49DC1D1}" type="slidenum">
              <a:rPr lang="en-US" smtClean="0"/>
              <a:t>34</a:t>
            </a:fld>
            <a:endParaRPr lang="en-US"/>
          </a:p>
        </p:txBody>
      </p:sp>
    </p:spTree>
    <p:extLst>
      <p:ext uri="{BB962C8B-B14F-4D97-AF65-F5344CB8AC3E}">
        <p14:creationId xmlns:p14="http://schemas.microsoft.com/office/powerpoint/2010/main" val="32782633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900" kern="1200" dirty="0">
                <a:solidFill>
                  <a:schemeClr val="tx1"/>
                </a:solidFill>
                <a:effectLst/>
                <a:latin typeface="Segoe UI Light" pitchFamily="34" charset="0"/>
                <a:ea typeface="+mn-ea"/>
                <a:cs typeface="+mn-cs"/>
              </a:rPr>
              <a:t>Key resources in any informed conversation about this should include:</a:t>
            </a:r>
          </a:p>
          <a:p>
            <a:pPr lvl="0"/>
            <a:r>
              <a:rPr lang="en-US" sz="900" kern="1200" dirty="0">
                <a:solidFill>
                  <a:schemeClr val="tx1"/>
                </a:solidFill>
                <a:effectLst/>
                <a:latin typeface="Segoe UI Light" pitchFamily="34" charset="0"/>
                <a:ea typeface="+mn-ea"/>
                <a:cs typeface="+mn-cs"/>
              </a:rPr>
              <a:t>The use of the Tier 0 subscription in the reference model in this document carefully as it allows you to manage who has explicit control over the domain controllers (and their security equivalents in Tier 0). </a:t>
            </a:r>
          </a:p>
          <a:p>
            <a:pPr lvl="0"/>
            <a:r>
              <a:rPr lang="en-US" sz="900" kern="1200" dirty="0">
                <a:solidFill>
                  <a:schemeClr val="tx1"/>
                </a:solidFill>
                <a:effectLst/>
                <a:latin typeface="Segoe UI Light" pitchFamily="34" charset="0"/>
                <a:ea typeface="+mn-ea"/>
                <a:cs typeface="+mn-cs"/>
              </a:rPr>
              <a:t>The logical flow of choosing security controls in AZRA including the “do no harm” approach to security controls. </a:t>
            </a:r>
          </a:p>
          <a:p>
            <a:endParaRPr lang="en-US" dirty="0"/>
          </a:p>
        </p:txBody>
      </p:sp>
      <p:sp>
        <p:nvSpPr>
          <p:cNvPr id="4" name="Header Placeholder 3"/>
          <p:cNvSpPr>
            <a:spLocks noGrp="1"/>
          </p:cNvSpPr>
          <p:nvPr>
            <p:ph type="hdr"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endParaRPr>
          </a:p>
        </p:txBody>
      </p:sp>
      <p:sp>
        <p:nvSpPr>
          <p:cNvPr id="5" name="Footer Placeholder 4"/>
          <p:cNvSpPr>
            <a:spLocks noGrp="1"/>
          </p:cNvSpPr>
          <p:nvPr>
            <p:ph type="ftr" sz="quarter" idx="11"/>
          </p:nvPr>
        </p:nvSpPr>
        <p:spPr/>
        <p:txBody>
          <a:bodyPr/>
          <a:lstStyle/>
          <a:p>
            <a:pPr marL="0" marR="0" lvl="0" indent="0" defTabSz="914099"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0" marR="0" lvl="0" indent="0" defTabSz="914099"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96917FFD-5E86-4B79-94BA-60236245B09C}" type="datetime1">
              <a:rPr kumimoji="0" lang="en-US"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5/16/2017</a:t>
            </a:fld>
            <a:endParaRPr kumimoji="0" lang="en-US" sz="1800" b="0" i="0" u="none" strike="noStrike" kern="0" cap="none" spc="0" normalizeH="0" baseline="0" noProof="0" dirty="0">
              <a:ln>
                <a:noFill/>
              </a:ln>
              <a:solidFill>
                <a:prstClr val="black"/>
              </a:solidFill>
              <a:effectLst/>
              <a:uLnTx/>
              <a:uFillTx/>
            </a:endParaRPr>
          </a:p>
        </p:txBody>
      </p:sp>
      <p:sp>
        <p:nvSpPr>
          <p:cNvPr id="7" name="Slide Number Placeholder 6"/>
          <p:cNvSpPr>
            <a:spLocks noGrp="1"/>
          </p:cNvSpPr>
          <p:nvPr>
            <p:ph type="sldNum" sz="quarter" idx="13"/>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38</a:t>
            </a:fld>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1622231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0110E035-3DF4-4A15-9272-486F21423BC9}" type="slidenum">
              <a:rPr lang="en-US" smtClean="0"/>
              <a:pPr/>
              <a:t>40</a:t>
            </a:fld>
            <a:endParaRPr lang="en-US"/>
          </a:p>
        </p:txBody>
      </p:sp>
      <p:sp>
        <p:nvSpPr>
          <p:cNvPr id="3" name="Slide Image Placeholder 2"/>
          <p:cNvSpPr>
            <a:spLocks noGrp="1" noRot="1" noChangeAspect="1"/>
          </p:cNvSpPr>
          <p:nvPr>
            <p:ph type="sldImg"/>
          </p:nvPr>
        </p:nvSpPr>
        <p:spPr>
          <a:xfrm>
            <a:off x="384175" y="484188"/>
            <a:ext cx="6096000" cy="3429000"/>
          </a:xfrm>
        </p:spPr>
      </p:sp>
      <p:sp>
        <p:nvSpPr>
          <p:cNvPr id="5" name="Notes Placeholder 4"/>
          <p:cNvSpPr>
            <a:spLocks noGrp="1"/>
          </p:cNvSpPr>
          <p:nvPr>
            <p:ph type="body" idx="1"/>
          </p:nvPr>
        </p:nvSpPr>
        <p:spPr/>
        <p:txBody>
          <a:bodyPr/>
          <a:lstStyle/>
          <a:p>
            <a:pPr marL="0" indent="0">
              <a:buNone/>
            </a:pPr>
            <a:r>
              <a:rPr lang="en-US" b="1" dirty="0"/>
              <a:t>Slide Objective</a:t>
            </a:r>
            <a:endParaRPr lang="en-US" dirty="0"/>
          </a:p>
          <a:p>
            <a:pPr marL="0" indent="0">
              <a:buNone/>
            </a:pPr>
            <a:r>
              <a:rPr lang="en-US" dirty="0"/>
              <a:t>Explain the workflow for creating a custom image in the cloud.</a:t>
            </a:r>
          </a:p>
          <a:p>
            <a:pPr marL="0" indent="0">
              <a:buNone/>
            </a:pPr>
            <a:r>
              <a:rPr lang="en-US" b="1" dirty="0"/>
              <a:t>Notes</a:t>
            </a:r>
            <a:endParaRPr lang="en-US" dirty="0"/>
          </a:p>
          <a:p>
            <a:pPr marL="0" indent="0">
              <a:buNone/>
            </a:pPr>
            <a:r>
              <a:rPr lang="en-US" dirty="0"/>
              <a:t>This use case is about using the Capture feature of </a:t>
            </a:r>
            <a:r>
              <a:rPr lang="en-US" dirty="0" err="1"/>
              <a:t>IaaS</a:t>
            </a:r>
            <a:r>
              <a:rPr lang="en-US" dirty="0"/>
              <a:t> to create OS images. You start with a base Virtual Hard Disk (VHD) and then customize it with software binaries, registry settings etc. Next, you run </a:t>
            </a:r>
            <a:r>
              <a:rPr lang="en-US" i="1" dirty="0"/>
              <a:t>sysprep.exe</a:t>
            </a:r>
            <a:r>
              <a:rPr lang="en-US" dirty="0"/>
              <a:t> and generalize/shutdown the OS. You can then upload it, if the image is being coming from on-premises, or click the capture button if you created the VM in the cloud.</a:t>
            </a:r>
          </a:p>
          <a:p>
            <a:pPr marL="0" indent="0">
              <a:buNone/>
            </a:pPr>
            <a:r>
              <a:rPr lang="en-US" dirty="0"/>
              <a:t>Capture allows you to take a generalized VM and save the underlying VHD as a new image in your Image library.</a:t>
            </a:r>
          </a:p>
          <a:p>
            <a:pPr marL="0" indent="0">
              <a:buNone/>
            </a:pPr>
            <a:r>
              <a:rPr lang="en-US" b="1" dirty="0"/>
              <a:t>Disks and Images</a:t>
            </a:r>
            <a:endParaRPr lang="en-US" dirty="0"/>
          </a:p>
          <a:p>
            <a:pPr lvl="0"/>
            <a:r>
              <a:rPr lang="en-US" dirty="0"/>
              <a:t>The idea of disks and images are key concepts related to VMs</a:t>
            </a:r>
          </a:p>
          <a:p>
            <a:pPr lvl="1"/>
            <a:r>
              <a:rPr lang="en-US" dirty="0"/>
              <a:t>The difference is between OS images provided by Microsoft, users or partners.</a:t>
            </a:r>
          </a:p>
          <a:p>
            <a:pPr lvl="1"/>
            <a:r>
              <a:rPr lang="en-US" dirty="0"/>
              <a:t>The difference is the fact that those images have been </a:t>
            </a:r>
            <a:r>
              <a:rPr lang="en-US" dirty="0" err="1"/>
              <a:t>sysprepped</a:t>
            </a:r>
            <a:r>
              <a:rPr lang="en-US" dirty="0"/>
              <a:t> and generalized</a:t>
            </a:r>
          </a:p>
          <a:p>
            <a:pPr lvl="1"/>
            <a:r>
              <a:rPr lang="en-US" dirty="0"/>
              <a:t>They can be uploaded, or captured</a:t>
            </a:r>
          </a:p>
          <a:p>
            <a:pPr lvl="1"/>
            <a:r>
              <a:rPr lang="en-US" dirty="0"/>
              <a:t>You can create them, add whatever you need, then capture for repeated use</a:t>
            </a:r>
          </a:p>
          <a:p>
            <a:pPr lvl="1"/>
            <a:r>
              <a:rPr lang="en-US" dirty="0"/>
              <a:t>We are seeing customers who want to install SharePoint in one of these images, save it, and use it</a:t>
            </a:r>
          </a:p>
          <a:p>
            <a:pPr lvl="1"/>
            <a:r>
              <a:rPr lang="en-US" dirty="0"/>
              <a:t>For disks, this represents a </a:t>
            </a:r>
            <a:r>
              <a:rPr lang="en-US" b="1" dirty="0"/>
              <a:t>.</a:t>
            </a:r>
            <a:r>
              <a:rPr lang="en-US" b="1" dirty="0" err="1"/>
              <a:t>vhd</a:t>
            </a:r>
            <a:r>
              <a:rPr lang="en-US" dirty="0"/>
              <a:t> machine that you have already booted up somewhere and that is running </a:t>
            </a:r>
            <a:r>
              <a:rPr lang="en-US" dirty="0" err="1"/>
              <a:t>sysprep</a:t>
            </a:r>
            <a:r>
              <a:rPr lang="en-US" dirty="0"/>
              <a:t> on, may ruin something in its environment. Also, it is a little more risky because if you do not already have remote desktop set up on the image, you would not be able to turn it on in the Cloud like Microsoft does for the OS images. Otherwise, the process is the same as how it works in Microsoft Azure, where an ISO is created, an unattended.xml file and storage is used</a:t>
            </a:r>
          </a:p>
        </p:txBody>
      </p:sp>
    </p:spTree>
    <p:extLst>
      <p:ext uri="{BB962C8B-B14F-4D97-AF65-F5344CB8AC3E}">
        <p14:creationId xmlns:p14="http://schemas.microsoft.com/office/powerpoint/2010/main" val="34005265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484188"/>
            <a:ext cx="6096000" cy="3429000"/>
          </a:xfrm>
        </p:spPr>
      </p:sp>
      <p:sp>
        <p:nvSpPr>
          <p:cNvPr id="3" name="Notes Placeholder 2"/>
          <p:cNvSpPr>
            <a:spLocks noGrp="1"/>
          </p:cNvSpPr>
          <p:nvPr>
            <p:ph type="body" idx="1"/>
          </p:nvPr>
        </p:nvSpPr>
        <p:spPr/>
        <p:txBody>
          <a:bodyPr/>
          <a:lstStyle/>
          <a:p>
            <a:r>
              <a:rPr lang="en-US" dirty="0"/>
              <a:t>Each Storage account has hard limits in terms of scalability.  The Size, IOPS</a:t>
            </a:r>
            <a:r>
              <a:rPr lang="en-US" baseline="0" dirty="0"/>
              <a:t> and data volumes.</a:t>
            </a:r>
          </a:p>
          <a:p>
            <a:r>
              <a:rPr lang="en-US" baseline="0" dirty="0"/>
              <a:t>Access Control is important to mention here.  There are three different ways to access data in the Storage account:</a:t>
            </a:r>
          </a:p>
          <a:p>
            <a:r>
              <a:rPr lang="en-US" baseline="0" dirty="0"/>
              <a:t>Keys:  There are complex keys that are essentially secure passwords.</a:t>
            </a:r>
          </a:p>
          <a:p>
            <a:r>
              <a:rPr lang="en-US" baseline="0" dirty="0"/>
              <a:t>Share Access Signatures: which can be created dynamically using a Programming API</a:t>
            </a:r>
          </a:p>
          <a:p>
            <a:r>
              <a:rPr lang="en-US" baseline="0" dirty="0"/>
              <a:t>Public: which allows to set permissions on a file or container in Azure granting rights</a:t>
            </a:r>
          </a:p>
        </p:txBody>
      </p:sp>
      <p:sp>
        <p:nvSpPr>
          <p:cNvPr id="4" name="Slide Number Placeholder 3"/>
          <p:cNvSpPr>
            <a:spLocks noGrp="1"/>
          </p:cNvSpPr>
          <p:nvPr>
            <p:ph type="sldNum" sz="quarter" idx="10"/>
          </p:nvPr>
        </p:nvSpPr>
        <p:spPr/>
        <p:txBody>
          <a:bodyPr/>
          <a:lstStyle/>
          <a:p>
            <a:fld id="{82AABF77-E2E4-44CA-BA5C-65E132CF08D8}" type="slidenum">
              <a:rPr lang="en-US" smtClean="0"/>
              <a:pPr/>
              <a:t>41</a:t>
            </a:fld>
            <a:endParaRPr lang="en-US" dirty="0"/>
          </a:p>
        </p:txBody>
      </p:sp>
    </p:spTree>
    <p:extLst>
      <p:ext uri="{BB962C8B-B14F-4D97-AF65-F5344CB8AC3E}">
        <p14:creationId xmlns:p14="http://schemas.microsoft.com/office/powerpoint/2010/main" val="10040964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484188"/>
            <a:ext cx="6096000" cy="3429000"/>
          </a:xfrm>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dirty="0"/>
              <a:t>Basic</a:t>
            </a:r>
            <a:r>
              <a:rPr lang="en-US" baseline="0" dirty="0"/>
              <a:t> Tier Disks are limited to 300 IOPS while Standard are 500 IOPS.  </a:t>
            </a:r>
          </a:p>
          <a:p>
            <a:pPr marL="285750" indent="-285750">
              <a:buFont typeface="Arial" panose="020B0604020202020204" pitchFamily="34" charset="0"/>
              <a:buChar char="•"/>
            </a:pPr>
            <a:r>
              <a:rPr lang="en-US" baseline="0" dirty="0"/>
              <a:t>There is a cap of the concurrent IOPS for each storage account at 20,000</a:t>
            </a:r>
          </a:p>
          <a:p>
            <a:pPr marL="285750" indent="-285750">
              <a:buFont typeface="Arial" panose="020B0604020202020204" pitchFamily="34" charset="0"/>
              <a:buChar char="•"/>
            </a:pPr>
            <a:r>
              <a:rPr lang="en-US" baseline="0" dirty="0"/>
              <a:t>You can use disks with different storage accounts on the same VM.</a:t>
            </a:r>
            <a:endParaRPr lang="en-US" dirty="0"/>
          </a:p>
        </p:txBody>
      </p:sp>
      <p:sp>
        <p:nvSpPr>
          <p:cNvPr id="4" name="Slide Number Placeholder 3"/>
          <p:cNvSpPr>
            <a:spLocks noGrp="1"/>
          </p:cNvSpPr>
          <p:nvPr>
            <p:ph type="sldNum" sz="quarter" idx="10"/>
          </p:nvPr>
        </p:nvSpPr>
        <p:spPr/>
        <p:txBody>
          <a:bodyPr/>
          <a:lstStyle/>
          <a:p>
            <a:fld id="{71A41F1F-90BE-488A-B820-D47438566D65}" type="slidenum">
              <a:rPr lang="en-US" smtClean="0">
                <a:solidFill>
                  <a:prstClr val="black"/>
                </a:solidFill>
              </a:rPr>
              <a:pPr/>
              <a:t>42</a:t>
            </a:fld>
            <a:endParaRPr lang="en-US" dirty="0">
              <a:solidFill>
                <a:prstClr val="black"/>
              </a:solidFill>
            </a:endParaRPr>
          </a:p>
        </p:txBody>
      </p:sp>
    </p:spTree>
    <p:extLst>
      <p:ext uri="{BB962C8B-B14F-4D97-AF65-F5344CB8AC3E}">
        <p14:creationId xmlns:p14="http://schemas.microsoft.com/office/powerpoint/2010/main" val="11819365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a:solidFill>
                  <a:prstClr val="black"/>
                </a:solidFill>
              </a:rPr>
              <a:t>Microsoft Ignite 2015</a:t>
            </a:r>
            <a:endParaRPr lang="en-US" dirty="0">
              <a:solidFill>
                <a:prstClr val="black"/>
              </a:solidFill>
            </a:endParaRPr>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2015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solidFill>
                  <a:prstClr val="black"/>
                </a:solidFill>
              </a:rPr>
              <a:pPr/>
              <a:t>5/16/2017 4:02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B4008EB6-D09E-4580-8CD6-DDB14511944F}" type="slidenum">
              <a:rPr lang="en-US" smtClean="0">
                <a:solidFill>
                  <a:prstClr val="black"/>
                </a:solidFill>
              </a:rPr>
              <a:pPr/>
              <a:t>43</a:t>
            </a:fld>
            <a:endParaRPr lang="en-US" dirty="0">
              <a:solidFill>
                <a:prstClr val="black"/>
              </a:solidFill>
            </a:endParaRPr>
          </a:p>
        </p:txBody>
      </p:sp>
    </p:spTree>
    <p:extLst>
      <p:ext uri="{BB962C8B-B14F-4D97-AF65-F5344CB8AC3E}">
        <p14:creationId xmlns:p14="http://schemas.microsoft.com/office/powerpoint/2010/main" val="21028815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425" rtl="0" eaLnBrk="1" fontAlgn="auto" latinLnBrk="0" hangingPunct="1">
              <a:lnSpc>
                <a:spcPct val="100000"/>
              </a:lnSpc>
              <a:spcBef>
                <a:spcPts val="0"/>
              </a:spcBef>
              <a:spcAft>
                <a:spcPts val="0"/>
              </a:spcAft>
              <a:buClrTx/>
              <a:buSzTx/>
              <a:buFontTx/>
              <a:buNone/>
              <a:tabLst/>
              <a:defRPr/>
            </a:pPr>
            <a:r>
              <a:rPr lang="en-US" sz="1400" b="1" dirty="0"/>
              <a:t>Key talking</a:t>
            </a:r>
            <a:r>
              <a:rPr lang="en-US" sz="1400" b="1" baseline="0" dirty="0"/>
              <a:t> points: </a:t>
            </a:r>
          </a:p>
          <a:p>
            <a:r>
              <a:rPr lang="en-US" dirty="0"/>
              <a:t>Managed disks is a new</a:t>
            </a:r>
            <a:r>
              <a:rPr lang="en-US" baseline="0" dirty="0"/>
              <a:t> feature that is cross cutting. You will see different aspects of it when we discuss security and flexibility improvements later in the presentation.</a:t>
            </a:r>
          </a:p>
          <a:p>
            <a:endParaRPr lang="en-US" baseline="0" dirty="0"/>
          </a:p>
          <a:p>
            <a:r>
              <a:rPr lang="en-US" sz="1400" dirty="0"/>
              <a:t>Managed disks simplifies scale by taking away the need for the administrator to know about service limits of storage accounts and ensure that IOPS and throughput capabilities are easy to understand. </a:t>
            </a:r>
          </a:p>
          <a:p>
            <a:endParaRPr lang="en-US" sz="1400" dirty="0"/>
          </a:p>
          <a:p>
            <a:r>
              <a:rPr lang="en-US" sz="1400" dirty="0"/>
              <a:t>Managed disks also integrate directly with virtual machine scale sets to automatically scale the front end compute and the backend storage. </a:t>
            </a:r>
            <a:endParaRPr lang="en-US" sz="1200" dirty="0"/>
          </a:p>
          <a:p>
            <a:endParaRPr lang="en-US" baseline="0"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1EFE40D-E08A-464F-96D6-CEB0B2DD69BC}"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44</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8328887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484188"/>
            <a:ext cx="6096000" cy="3429000"/>
          </a:xfrm>
        </p:spPr>
      </p:sp>
      <p:sp>
        <p:nvSpPr>
          <p:cNvPr id="3" name="Notes Placeholder 2"/>
          <p:cNvSpPr>
            <a:spLocks noGrp="1"/>
          </p:cNvSpPr>
          <p:nvPr>
            <p:ph type="body" idx="1"/>
          </p:nvPr>
        </p:nvSpPr>
        <p:spPr/>
        <p:txBody>
          <a:bodyPr/>
          <a:lstStyle/>
          <a:p>
            <a:r>
              <a:rPr lang="en-US" dirty="0"/>
              <a:t>All data in</a:t>
            </a:r>
            <a:r>
              <a:rPr lang="en-US" baseline="0" dirty="0"/>
              <a:t> Azure is relocated locally 3 times inside of the region where the storage account is located</a:t>
            </a:r>
          </a:p>
          <a:p>
            <a:r>
              <a:rPr lang="en-US" baseline="0" dirty="0"/>
              <a:t>That data can be replicated to another region using the Geo Redundant Storage which then means that data has been replicated 6 times.</a:t>
            </a:r>
          </a:p>
          <a:p>
            <a:r>
              <a:rPr lang="en-US" baseline="0" dirty="0"/>
              <a:t>Geo Redundant Storage with Read Access has 6 replicas, but allows the replicated data to be accessed as “read-only”</a:t>
            </a:r>
          </a:p>
          <a:p>
            <a:endParaRPr lang="en-US" baseline="0" dirty="0"/>
          </a:p>
          <a:p>
            <a:endParaRPr lang="en-US" dirty="0"/>
          </a:p>
        </p:txBody>
      </p:sp>
      <p:sp>
        <p:nvSpPr>
          <p:cNvPr id="4" name="Slide Number Placeholder 3"/>
          <p:cNvSpPr>
            <a:spLocks noGrp="1"/>
          </p:cNvSpPr>
          <p:nvPr>
            <p:ph type="sldNum" sz="quarter" idx="10"/>
          </p:nvPr>
        </p:nvSpPr>
        <p:spPr/>
        <p:txBody>
          <a:bodyPr/>
          <a:lstStyle/>
          <a:p>
            <a:fld id="{82AABF77-E2E4-44CA-BA5C-65E132CF08D8}" type="slidenum">
              <a:rPr lang="en-US" smtClean="0"/>
              <a:pPr/>
              <a:t>46</a:t>
            </a:fld>
            <a:endParaRPr lang="en-US" dirty="0"/>
          </a:p>
        </p:txBody>
      </p:sp>
    </p:spTree>
    <p:extLst>
      <p:ext uri="{BB962C8B-B14F-4D97-AF65-F5344CB8AC3E}">
        <p14:creationId xmlns:p14="http://schemas.microsoft.com/office/powerpoint/2010/main" val="3283801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latin typeface="Segoe UI" pitchFamily="34" charset="0"/>
            </a:endParaRPr>
          </a:p>
        </p:txBody>
      </p:sp>
      <p:sp>
        <p:nvSpPr>
          <p:cNvPr id="5" name="Date Placeholder 4"/>
          <p:cNvSpPr>
            <a:spLocks noGrp="1"/>
          </p:cNvSpPr>
          <p:nvPr>
            <p:ph type="dt" idx="10"/>
          </p:nvPr>
        </p:nvSpPr>
        <p:spPr/>
        <p:txBody>
          <a:bodyPr/>
          <a:lstStyle/>
          <a:p>
            <a:pPr defTabSz="950464">
              <a:defRPr/>
            </a:pPr>
            <a:fld id="{F22B3E36-5CE0-4CB7-82DE-38A88C71BFA8}" type="datetime1">
              <a:rPr lang="en-US">
                <a:solidFill>
                  <a:prstClr val="black"/>
                </a:solidFill>
              </a:rPr>
              <a:pPr defTabSz="950464">
                <a:defRPr/>
              </a:pPr>
              <a:t>5/16/2017</a:t>
            </a:fld>
            <a:endParaRPr lang="en-US" dirty="0">
              <a:solidFill>
                <a:prstClr val="black"/>
              </a:solidFill>
            </a:endParaRPr>
          </a:p>
        </p:txBody>
      </p:sp>
      <p:sp>
        <p:nvSpPr>
          <p:cNvPr id="6" name="Footer Placeholder 5"/>
          <p:cNvSpPr>
            <a:spLocks noGrp="1"/>
          </p:cNvSpPr>
          <p:nvPr>
            <p:ph type="ftr" sz="quarter" idx="11"/>
          </p:nvPr>
        </p:nvSpPr>
        <p:spPr/>
        <p:txBody>
          <a:bodyPr/>
          <a:lstStyle/>
          <a:p>
            <a:pPr defTabSz="949165" eaLnBrk="0" hangingPunct="0">
              <a:defRPr/>
            </a:pPr>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Windows Vista and other product names are or may be registered trademarks and/or trademarks in the U.S. and/or other countries.</a:t>
            </a:r>
          </a:p>
          <a:p>
            <a:pPr defTabSz="949165" eaLnBrk="0" hangingPunct="0">
              <a:defRPr/>
            </a:pPr>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br>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MICROSOFT MAKES NO WARRANTIES, EXPRESS, IMPLIED OR STATUTORY, AS TO THE INFORMATION IN THIS PRESENTATION.</a:t>
            </a:r>
          </a:p>
        </p:txBody>
      </p:sp>
      <p:sp>
        <p:nvSpPr>
          <p:cNvPr id="7" name="Slide Number Placeholder 6"/>
          <p:cNvSpPr>
            <a:spLocks noGrp="1"/>
          </p:cNvSpPr>
          <p:nvPr>
            <p:ph type="sldNum" sz="quarter" idx="12"/>
          </p:nvPr>
        </p:nvSpPr>
        <p:spPr/>
        <p:txBody>
          <a:bodyPr/>
          <a:lstStyle/>
          <a:p>
            <a:pPr defTabSz="950464">
              <a:defRPr/>
            </a:pPr>
            <a:fld id="{8B263312-38AA-4E1E-B2B5-0F8F122B24FE}" type="slidenum">
              <a:rPr lang="en-US">
                <a:solidFill>
                  <a:prstClr val="black"/>
                </a:solidFill>
              </a:rPr>
              <a:pPr defTabSz="950464">
                <a:defRPr/>
              </a:pPr>
              <a:t>47</a:t>
            </a:fld>
            <a:endParaRPr lang="en-US" dirty="0">
              <a:solidFill>
                <a:prstClr val="black"/>
              </a:solidFill>
            </a:endParaRPr>
          </a:p>
        </p:txBody>
      </p:sp>
      <p:sp>
        <p:nvSpPr>
          <p:cNvPr id="8" name="Header Placeholder 7"/>
          <p:cNvSpPr>
            <a:spLocks noGrp="1"/>
          </p:cNvSpPr>
          <p:nvPr>
            <p:ph type="hdr" sz="quarter" idx="13"/>
          </p:nvPr>
        </p:nvSpPr>
        <p:spPr/>
        <p:txBody>
          <a:bodyPr/>
          <a:lstStyle/>
          <a:p>
            <a:pPr defTabSz="950464">
              <a:defRPr/>
            </a:pPr>
            <a:r>
              <a:rPr lang="en-US" dirty="0">
                <a:solidFill>
                  <a:prstClr val="black"/>
                </a:solidFill>
              </a:rPr>
              <a:t>Tech Ready 15</a:t>
            </a:r>
          </a:p>
        </p:txBody>
      </p:sp>
    </p:spTree>
    <p:extLst>
      <p:ext uri="{BB962C8B-B14F-4D97-AF65-F5344CB8AC3E}">
        <p14:creationId xmlns:p14="http://schemas.microsoft.com/office/powerpoint/2010/main" val="7769337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8C67A6-C0E7-47DF-97C2-CA9B11275397}" type="slidenum">
              <a:rPr lang="en-US" smtClean="0">
                <a:solidFill>
                  <a:prstClr val="black"/>
                </a:solidFill>
              </a:rPr>
              <a:pPr/>
              <a:t>55</a:t>
            </a:fld>
            <a:endParaRPr lang="en-US" dirty="0">
              <a:solidFill>
                <a:prstClr val="black"/>
              </a:solidFill>
            </a:endParaRPr>
          </a:p>
        </p:txBody>
      </p:sp>
    </p:spTree>
    <p:extLst>
      <p:ext uri="{BB962C8B-B14F-4D97-AF65-F5344CB8AC3E}">
        <p14:creationId xmlns:p14="http://schemas.microsoft.com/office/powerpoint/2010/main" val="36471743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dirty="0"/>
              <a:t>Microsoft Ignite 2015</a:t>
            </a:r>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2015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5/16/2017 4:02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56</a:t>
            </a:fld>
            <a:endParaRPr lang="en-US" dirty="0"/>
          </a:p>
        </p:txBody>
      </p:sp>
    </p:spTree>
    <p:extLst>
      <p:ext uri="{BB962C8B-B14F-4D97-AF65-F5344CB8AC3E}">
        <p14:creationId xmlns:p14="http://schemas.microsoft.com/office/powerpoint/2010/main" val="28342589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5/16/2017 4:02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59</a:t>
            </a:fld>
            <a:endParaRPr lang="en-US" dirty="0"/>
          </a:p>
        </p:txBody>
      </p:sp>
    </p:spTree>
    <p:extLst>
      <p:ext uri="{BB962C8B-B14F-4D97-AF65-F5344CB8AC3E}">
        <p14:creationId xmlns:p14="http://schemas.microsoft.com/office/powerpoint/2010/main" val="42059624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5/16/2017 4:19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60</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2981234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3.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14.emf"/><Relationship Id="rId4" Type="http://schemas.openxmlformats.org/officeDocument/2006/relationships/oleObject" Target="../embeddings/oleObject1.bin"/></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bg>
      <p:bgPr>
        <a:solidFill>
          <a:srgbClr val="00254A"/>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tretch>
            <a:fillRect/>
          </a:stretch>
        </p:blipFill>
        <p:spPr>
          <a:xfrm>
            <a:off x="0" y="-31131"/>
            <a:ext cx="12436475" cy="7025655"/>
          </a:xfrm>
          <a:prstGeom prst="rect">
            <a:avLst/>
          </a:prstGeom>
        </p:spPr>
      </p:pic>
      <p:pic>
        <p:nvPicPr>
          <p:cNvPr id="9" name="Picture 8"/>
          <p:cNvPicPr>
            <a:picLocks noChangeAspect="1"/>
          </p:cNvPicPr>
          <p:nvPr userDrawn="1"/>
        </p:nvPicPr>
        <p:blipFill>
          <a:blip r:embed="rId3"/>
          <a:stretch>
            <a:fillRect/>
          </a:stretch>
        </p:blipFill>
        <p:spPr>
          <a:xfrm>
            <a:off x="10538717" y="328910"/>
            <a:ext cx="1536700" cy="330200"/>
          </a:xfrm>
          <a:prstGeom prst="rect">
            <a:avLst/>
          </a:prstGeom>
        </p:spPr>
      </p:pic>
      <p:pic>
        <p:nvPicPr>
          <p:cNvPr id="10" name="Picture 9"/>
          <p:cNvPicPr>
            <a:picLocks noChangeAspect="1"/>
          </p:cNvPicPr>
          <p:nvPr userDrawn="1"/>
        </p:nvPicPr>
        <p:blipFill>
          <a:blip r:embed="rId4"/>
          <a:stretch>
            <a:fillRect/>
          </a:stretch>
        </p:blipFill>
        <p:spPr>
          <a:xfrm>
            <a:off x="457597" y="328910"/>
            <a:ext cx="1663700" cy="1524000"/>
          </a:xfrm>
          <a:prstGeom prst="rect">
            <a:avLst/>
          </a:prstGeom>
        </p:spPr>
      </p:pic>
      <p:pic>
        <p:nvPicPr>
          <p:cNvPr id="7" name="Picture 6"/>
          <p:cNvPicPr>
            <a:picLocks noChangeAspect="1"/>
          </p:cNvPicPr>
          <p:nvPr userDrawn="1"/>
        </p:nvPicPr>
        <p:blipFill>
          <a:blip r:embed="rId5"/>
          <a:stretch>
            <a:fillRect/>
          </a:stretch>
        </p:blipFill>
        <p:spPr>
          <a:xfrm>
            <a:off x="385588" y="6305574"/>
            <a:ext cx="2935469" cy="338708"/>
          </a:xfrm>
          <a:prstGeom prst="rect">
            <a:avLst/>
          </a:prstGeom>
        </p:spPr>
      </p:pic>
      <p:pic>
        <p:nvPicPr>
          <p:cNvPr id="8" name="Picture 7"/>
          <p:cNvPicPr>
            <a:picLocks noChangeAspect="1"/>
          </p:cNvPicPr>
          <p:nvPr userDrawn="1"/>
        </p:nvPicPr>
        <p:blipFill>
          <a:blip r:embed="rId6"/>
          <a:stretch>
            <a:fillRect/>
          </a:stretch>
        </p:blipFill>
        <p:spPr>
          <a:xfrm>
            <a:off x="7500465" y="2613025"/>
            <a:ext cx="5270500" cy="4381500"/>
          </a:xfrm>
          <a:prstGeom prst="rect">
            <a:avLst/>
          </a:prstGeom>
        </p:spPr>
      </p:pic>
      <p:sp>
        <p:nvSpPr>
          <p:cNvPr id="13" name="Title 1"/>
          <p:cNvSpPr>
            <a:spLocks noGrp="1"/>
          </p:cNvSpPr>
          <p:nvPr>
            <p:ph type="title" hasCustomPrompt="1"/>
          </p:nvPr>
        </p:nvSpPr>
        <p:spPr bwMode="auto">
          <a:xfrm>
            <a:off x="274702" y="2814105"/>
            <a:ext cx="4937760" cy="1835285"/>
          </a:xfrm>
          <a:noFill/>
        </p:spPr>
        <p:txBody>
          <a:bodyPr lIns="146304" tIns="91440" rIns="146304" bIns="91440" anchor="t" anchorCtr="0"/>
          <a:lstStyle>
            <a:lvl1pPr>
              <a:defRPr sz="4800" spc="-100"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solidFill>
                  <a:schemeClr val="tx1"/>
                </a:soli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Tree>
    <p:extLst>
      <p:ext uri="{BB962C8B-B14F-4D97-AF65-F5344CB8AC3E}">
        <p14:creationId xmlns:p14="http://schemas.microsoft.com/office/powerpoint/2010/main" val="37350764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9" name="Picture 8"/>
          <p:cNvPicPr>
            <a:picLocks noChangeAspect="1"/>
          </p:cNvPicPr>
          <p:nvPr userDrawn="1"/>
        </p:nvPicPr>
        <p:blipFill>
          <a:blip r:embed="rId2"/>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en-US"/>
              <a:t>Edit Master text styles</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en-US"/>
              <a:t>Second level</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en-US"/>
              <a:t>Third level</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en-US"/>
              <a:t>Fourth level</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Edit Master text styles</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Second level</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Third level</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Fourth level</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pic>
        <p:nvPicPr>
          <p:cNvPr id="7" name="Picture 6"/>
          <p:cNvPicPr>
            <a:picLocks noChangeAspect="1"/>
          </p:cNvPicPr>
          <p:nvPr userDrawn="1"/>
        </p:nvPicPr>
        <p:blipFill>
          <a:blip r:embed="rId2"/>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6" name="Picture 5"/>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850574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479444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49093516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212849"/>
            <a:ext cx="12436475"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9" tIns="46639" rIns="46639" bIns="46639"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996245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1_Green Section Divider">
    <p:bg>
      <p:bgPr>
        <a:solidFill>
          <a:srgbClr val="0D5387"/>
        </a:solidFill>
        <a:effectLst/>
      </p:bgPr>
    </p:bg>
    <p:spTree>
      <p:nvGrpSpPr>
        <p:cNvPr id="1" name=""/>
        <p:cNvGrpSpPr/>
        <p:nvPr/>
      </p:nvGrpSpPr>
      <p:grpSpPr>
        <a:xfrm>
          <a:off x="0" y="0"/>
          <a:ext cx="0" cy="0"/>
          <a:chOff x="0" y="0"/>
          <a:chExt cx="0" cy="0"/>
        </a:xfrm>
      </p:grpSpPr>
      <p:sp>
        <p:nvSpPr>
          <p:cNvPr id="10" name="Title 1"/>
          <p:cNvSpPr>
            <a:spLocks noGrp="1"/>
          </p:cNvSpPr>
          <p:nvPr>
            <p:ph type="ctrTitle" hasCustomPrompt="1"/>
          </p:nvPr>
        </p:nvSpPr>
        <p:spPr>
          <a:xfrm>
            <a:off x="1189037" y="2582863"/>
            <a:ext cx="10058401" cy="1828800"/>
          </a:xfrm>
        </p:spPr>
        <p:txBody>
          <a:bodyPr lIns="0" tIns="0" rIns="0" bIns="0" anchor="ctr">
            <a:noAutofit/>
          </a:bodyPr>
          <a:lstStyle>
            <a:lvl1pPr>
              <a:defRPr sz="5999" baseline="0">
                <a:solidFill>
                  <a:schemeClr val="tx1"/>
                </a:solidFill>
                <a:latin typeface="Segoe UI" panose="020B0502040204020203" pitchFamily="34" charset="0"/>
              </a:defRPr>
            </a:lvl1pPr>
          </a:lstStyle>
          <a:p>
            <a:r>
              <a:rPr lang="en-US" dirty="0"/>
              <a:t>Section divider</a:t>
            </a:r>
            <a:br>
              <a:rPr lang="en-US" dirty="0"/>
            </a:br>
            <a:r>
              <a:rPr lang="en-US" dirty="0"/>
              <a:t>Insert title here</a:t>
            </a:r>
          </a:p>
        </p:txBody>
      </p:sp>
    </p:spTree>
    <p:extLst>
      <p:ext uri="{BB962C8B-B14F-4D97-AF65-F5344CB8AC3E}">
        <p14:creationId xmlns:p14="http://schemas.microsoft.com/office/powerpoint/2010/main" val="10344844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mp; 2-color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274639" y="1212850"/>
            <a:ext cx="11887200" cy="2163842"/>
          </a:xfrm>
        </p:spPr>
        <p:txBody>
          <a:bodyPr/>
          <a:lstStyle>
            <a:lvl1pPr marL="0" indent="0">
              <a:buNone/>
              <a:defRPr>
                <a:gradFill>
                  <a:gsLst>
                    <a:gs pos="20354">
                      <a:schemeClr val="tx2"/>
                    </a:gs>
                    <a:gs pos="40000">
                      <a:schemeClr val="tx2"/>
                    </a:gs>
                  </a:gsLst>
                  <a:lin ang="5400000" scaled="0"/>
                </a:gradFill>
              </a:defRPr>
            </a:lvl1pPr>
            <a:lvl2pPr marL="0" indent="0">
              <a:buFontTx/>
              <a:buNone/>
              <a:defRPr sz="2000"/>
            </a:lvl2pPr>
            <a:lvl3pPr marL="228538" indent="0">
              <a:buNone/>
              <a:defRPr/>
            </a:lvl3pPr>
            <a:lvl4pPr marL="457075" indent="0">
              <a:buNone/>
              <a:defRPr/>
            </a:lvl4pPr>
            <a:lvl5pPr marL="685613"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36135816"/>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White Title and Content Sli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80106"/>
            <a:ext cx="11887200" cy="931155"/>
          </a:xfrm>
        </p:spPr>
        <p:txBody>
          <a:bodyPr lIns="182880" tIns="0" rIns="0" bIns="0" anchor="ctr" anchorCtr="0">
            <a:noAutofit/>
          </a:bodyPr>
          <a:lstStyle>
            <a:lvl1pPr algn="l">
              <a:defRPr sz="5399" cap="none" baseline="0">
                <a:solidFill>
                  <a:schemeClr val="tx1"/>
                </a:solidFill>
                <a:latin typeface="Segoe UI" panose="020B0502040204020203" pitchFamily="34" charset="0"/>
                <a:ea typeface="Segoe UI" panose="020B0502040204020203" pitchFamily="34" charset="0"/>
                <a:cs typeface="Segoe UI" panose="020B0502040204020203" pitchFamily="34" charset="0"/>
              </a:defRPr>
            </a:lvl1pPr>
          </a:lstStyle>
          <a:p>
            <a:r>
              <a:rPr lang="en-US" dirty="0"/>
              <a:t>Slide heading goes here</a:t>
            </a:r>
          </a:p>
        </p:txBody>
      </p:sp>
      <p:sp>
        <p:nvSpPr>
          <p:cNvPr id="14" name="Text Placeholder 13"/>
          <p:cNvSpPr>
            <a:spLocks noGrp="1"/>
          </p:cNvSpPr>
          <p:nvPr>
            <p:ph type="body" sz="quarter" idx="14"/>
          </p:nvPr>
        </p:nvSpPr>
        <p:spPr>
          <a:xfrm>
            <a:off x="274639" y="1363664"/>
            <a:ext cx="11887200" cy="553870"/>
          </a:xfrm>
        </p:spPr>
        <p:txBody>
          <a:bodyPr lIns="182880" tIns="0" rIns="0" bIns="0"/>
          <a:lstStyle>
            <a:lvl1pPr>
              <a:lnSpc>
                <a:spcPct val="90000"/>
              </a:lnSpc>
              <a:defRPr sz="3999" baseline="0">
                <a:solidFill>
                  <a:schemeClr val="tx1"/>
                </a:solidFill>
                <a:latin typeface="Segoe UI" panose="020B0502040204020203" pitchFamily="34" charset="0"/>
              </a:defRPr>
            </a:lvl1pPr>
            <a:lvl2pPr marL="0" marR="0" indent="0" algn="l" defTabSz="1208148" rtl="0" eaLnBrk="1" fontAlgn="auto" latinLnBrk="0" hangingPunct="1">
              <a:lnSpc>
                <a:spcPct val="90000"/>
              </a:lnSpc>
              <a:spcBef>
                <a:spcPct val="20000"/>
              </a:spcBef>
              <a:spcAft>
                <a:spcPts val="0"/>
              </a:spcAft>
              <a:buClrTx/>
              <a:buSzTx/>
              <a:buFontTx/>
              <a:buNone/>
              <a:tabLst/>
              <a:defRPr baseline="0">
                <a:solidFill>
                  <a:schemeClr val="tx1"/>
                </a:solidFill>
              </a:defRPr>
            </a:lvl2pPr>
            <a:lvl3pPr marL="0" indent="0">
              <a:defRPr/>
            </a:lvl3pPr>
            <a:lvl4pPr marL="0" indent="0">
              <a:defRPr/>
            </a:lvl4pPr>
            <a:lvl5pPr marL="0" indent="0">
              <a:defRPr/>
            </a:lvl5pPr>
          </a:lstStyle>
          <a:p>
            <a:pPr lvl="0"/>
            <a:r>
              <a:rPr lang="en-US" dirty="0"/>
              <a:t>Click to edit Master text styles</a:t>
            </a:r>
          </a:p>
        </p:txBody>
      </p:sp>
    </p:spTree>
    <p:extLst>
      <p:ext uri="{BB962C8B-B14F-4D97-AF65-F5344CB8AC3E}">
        <p14:creationId xmlns:p14="http://schemas.microsoft.com/office/powerpoint/2010/main" val="3418175333"/>
      </p:ext>
    </p:extLst>
  </p:cSld>
  <p:clrMapOvr>
    <a:masterClrMapping/>
  </p:clrMapOvr>
  <mc:AlternateContent xmlns:mc="http://schemas.openxmlformats.org/markup-compatibility/2006" xmlns:p14="http://schemas.microsoft.com/office/powerpoint/2010/main">
    <mc:Choice Requires="p14">
      <p:transition spd="slow" p14:dur="800">
        <p:fade/>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General content_light">
    <p:spTree>
      <p:nvGrpSpPr>
        <p:cNvPr id="1" name=""/>
        <p:cNvGrpSpPr/>
        <p:nvPr/>
      </p:nvGrpSpPr>
      <p:grpSpPr>
        <a:xfrm>
          <a:off x="0" y="0"/>
          <a:ext cx="0" cy="0"/>
          <a:chOff x="0" y="0"/>
          <a:chExt cx="0" cy="0"/>
        </a:xfrm>
      </p:grpSpPr>
      <p:sp>
        <p:nvSpPr>
          <p:cNvPr id="2" name="Title 1"/>
          <p:cNvSpPr>
            <a:spLocks noGrp="1"/>
          </p:cNvSpPr>
          <p:nvPr>
            <p:ph type="title"/>
          </p:nvPr>
        </p:nvSpPr>
        <p:spPr>
          <a:xfrm>
            <a:off x="307803" y="307759"/>
            <a:ext cx="11500630" cy="699453"/>
          </a:xfrm>
        </p:spPr>
        <p:txBody>
          <a:bodyPr>
            <a:normAutofit/>
          </a:bodyPr>
          <a:lstStyle>
            <a:lvl1pPr>
              <a:defRPr sz="3264"/>
            </a:lvl1pPr>
          </a:lstStyle>
          <a:p>
            <a:r>
              <a:rPr lang="en-US" dirty="0"/>
              <a:t>Click to edit Master title style</a:t>
            </a:r>
          </a:p>
        </p:txBody>
      </p:sp>
      <p:sp>
        <p:nvSpPr>
          <p:cNvPr id="3" name="Date Placeholder 2"/>
          <p:cNvSpPr>
            <a:spLocks noGrp="1"/>
          </p:cNvSpPr>
          <p:nvPr>
            <p:ph type="dt" sz="half" idx="10"/>
          </p:nvPr>
        </p:nvSpPr>
        <p:spPr/>
        <p:txBody>
          <a:bodyPr/>
          <a:lstStyle/>
          <a:p>
            <a:fld id="{8116F597-F14F-4590-B4BB-707A3AFD4787}" type="datetime1">
              <a:rPr lang="en-US" smtClean="0"/>
              <a:t>5/16/2017</a:t>
            </a:fld>
            <a:endParaRPr lang="en-US"/>
          </a:p>
        </p:txBody>
      </p:sp>
      <p:sp>
        <p:nvSpPr>
          <p:cNvPr id="7" name="Text Placeholder 6"/>
          <p:cNvSpPr>
            <a:spLocks noGrp="1"/>
          </p:cNvSpPr>
          <p:nvPr>
            <p:ph type="body" sz="quarter" idx="13"/>
          </p:nvPr>
        </p:nvSpPr>
        <p:spPr>
          <a:xfrm>
            <a:off x="410404" y="1165754"/>
            <a:ext cx="11398029" cy="2949718"/>
          </a:xfrm>
        </p:spPr>
        <p:txBody>
          <a:bodyPr/>
          <a:lstStyle>
            <a:lvl1pPr latinLnBrk="0">
              <a:lnSpc>
                <a:spcPct val="114000"/>
              </a:lnSpc>
              <a:spcAft>
                <a:spcPts val="306"/>
              </a:spcAft>
              <a:defRPr/>
            </a:lvl1pPr>
            <a:lvl2pPr latinLnBrk="0">
              <a:lnSpc>
                <a:spcPct val="114000"/>
              </a:lnSpc>
              <a:spcAft>
                <a:spcPts val="306"/>
              </a:spcAft>
              <a:buSzPct val="90000"/>
              <a:defRPr/>
            </a:lvl2pPr>
            <a:lvl3pPr latinLnBrk="0">
              <a:lnSpc>
                <a:spcPct val="114000"/>
              </a:lnSpc>
              <a:spcAft>
                <a:spcPts val="306"/>
              </a:spcAft>
              <a:defRPr/>
            </a:lvl3pPr>
            <a:lvl4pPr latinLnBrk="0">
              <a:lnSpc>
                <a:spcPct val="114000"/>
              </a:lnSpc>
              <a:spcAft>
                <a:spcPts val="306"/>
              </a:spcAft>
              <a:defRPr/>
            </a:lvl4pPr>
            <a:lvl5pPr latinLnBrk="0">
              <a:lnSpc>
                <a:spcPct val="114000"/>
              </a:lnSpc>
              <a:spcAft>
                <a:spcPts val="306"/>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491343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wo Column 2-color Non-bulleted">
    <p:bg>
      <p:bgPr>
        <a:solidFill>
          <a:srgbClr val="F8F8F8"/>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74639" y="1212849"/>
            <a:ext cx="5486399" cy="1914370"/>
          </a:xfrm>
        </p:spPr>
        <p:txBody>
          <a:bodyPr wrap="square">
            <a:spAutoFit/>
          </a:bodyPr>
          <a:lstStyle>
            <a:lvl1pPr marL="0" indent="0">
              <a:spcBef>
                <a:spcPts val="1224"/>
              </a:spcBef>
              <a:buClr>
                <a:schemeClr val="tx1"/>
              </a:buClr>
              <a:buFont typeface="Wingdings" pitchFamily="2" charset="2"/>
              <a:buNone/>
              <a:defRPr sz="3200">
                <a:gradFill>
                  <a:gsLst>
                    <a:gs pos="1250">
                      <a:schemeClr val="tx2"/>
                    </a:gs>
                    <a:gs pos="99000">
                      <a:schemeClr val="tx2"/>
                    </a:gs>
                  </a:gsLst>
                  <a:lin ang="5400000" scaled="0"/>
                </a:gradFill>
              </a:defRPr>
            </a:lvl1pPr>
            <a:lvl2pPr marL="0" indent="0">
              <a:buNone/>
              <a:defRPr sz="2000"/>
            </a:lvl2pPr>
            <a:lvl3pPr marL="231775" indent="0">
              <a:buNone/>
              <a:tabLst/>
              <a:defRPr sz="2000"/>
            </a:lvl3pPr>
            <a:lvl4pPr marL="460375" indent="0">
              <a:buNone/>
              <a:defRPr/>
            </a:lvl4pPr>
            <a:lvl5pPr marL="685800" indent="0">
              <a:buNone/>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2849"/>
            <a:ext cx="5486399" cy="1914370"/>
          </a:xfrm>
        </p:spPr>
        <p:txBody>
          <a:bodyPr wrap="square">
            <a:spAutoFit/>
          </a:bodyPr>
          <a:lstStyle>
            <a:lvl1pPr marL="0" indent="0">
              <a:spcBef>
                <a:spcPts val="1224"/>
              </a:spcBef>
              <a:buClr>
                <a:schemeClr val="tx1"/>
              </a:buClr>
              <a:buFont typeface="Wingdings" pitchFamily="2" charset="2"/>
              <a:buNone/>
              <a:defRPr sz="3200">
                <a:gradFill>
                  <a:gsLst>
                    <a:gs pos="1250">
                      <a:schemeClr val="tx2"/>
                    </a:gs>
                    <a:gs pos="99000">
                      <a:schemeClr val="tx2"/>
                    </a:gs>
                  </a:gsLst>
                  <a:lin ang="5400000" scaled="0"/>
                </a:gradFill>
              </a:defRPr>
            </a:lvl1pPr>
            <a:lvl2pPr marL="0" indent="0">
              <a:buNone/>
              <a:defRPr sz="2000"/>
            </a:lvl2pPr>
            <a:lvl3pPr marL="231775" indent="0">
              <a:buNone/>
              <a:tabLst/>
              <a:defRPr sz="2000"/>
            </a:lvl3pPr>
            <a:lvl4pPr marL="460375" indent="0">
              <a:buNone/>
              <a:defRPr/>
            </a:lvl4pPr>
            <a:lvl5pPr marL="685800" indent="0">
              <a:buNone/>
              <a:tabLs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96800112"/>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itle and Content 1st level color text">
    <p:bg>
      <p:bgPr>
        <a:solidFill>
          <a:srgbClr val="F8F8F8"/>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74638" y="1212850"/>
            <a:ext cx="11887200" cy="2092881"/>
          </a:xfrm>
        </p:spPr>
        <p:txBody>
          <a:bodyPr>
            <a:spAutoFit/>
          </a:bodyPr>
          <a:lstStyle>
            <a:lvl1pPr>
              <a:defRPr sz="4000">
                <a:gradFill>
                  <a:gsLst>
                    <a:gs pos="1250">
                      <a:schemeClr val="tx2"/>
                    </a:gs>
                    <a:gs pos="99000">
                      <a:schemeClr val="tx2"/>
                    </a:gs>
                  </a:gsLst>
                  <a:lin ang="5400000" scaled="0"/>
                </a:gradFill>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401349583"/>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4pt Title Only">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userDrawn="1">
            <p:custDataLst>
              <p:tags r:id="rId2"/>
            </p:custDataLst>
            <p:extLst/>
          </p:nvPr>
        </p:nvGraphicFramePr>
        <p:xfrm>
          <a:off x="1589" y="1591"/>
          <a:ext cx="1587" cy="1587"/>
        </p:xfrm>
        <a:graphic>
          <a:graphicData uri="http://schemas.openxmlformats.org/presentationml/2006/ole">
            <mc:AlternateContent xmlns:mc="http://schemas.openxmlformats.org/markup-compatibility/2006">
              <mc:Choice xmlns:v="urn:schemas-microsoft-com:vml" Requires="v">
                <p:oleObj spid="_x0000_s1026" name="think-cell Slide" r:id="rId4" imgW="270" imgH="270" progId="TCLayout.ActiveDocument.1">
                  <p:embed/>
                </p:oleObj>
              </mc:Choice>
              <mc:Fallback>
                <p:oleObj name="think-cell Slide" r:id="rId4" imgW="270" imgH="270" progId="TCLayout.ActiveDocument.1">
                  <p:embed/>
                  <p:pic>
                    <p:nvPicPr>
                      <p:cNvPr id="5" name="Object 4" hidden="1"/>
                      <p:cNvPicPr/>
                      <p:nvPr/>
                    </p:nvPicPr>
                    <p:blipFill>
                      <a:blip r:embed="rId5"/>
                      <a:stretch>
                        <a:fillRect/>
                      </a:stretch>
                    </p:blipFill>
                    <p:spPr>
                      <a:xfrm>
                        <a:off x="1589" y="1591"/>
                        <a:ext cx="1587" cy="1587"/>
                      </a:xfrm>
                      <a:prstGeom prst="rect">
                        <a:avLst/>
                      </a:prstGeom>
                    </p:spPr>
                  </p:pic>
                </p:oleObj>
              </mc:Fallback>
            </mc:AlternateContent>
          </a:graphicData>
        </a:graphic>
      </p:graphicFrame>
      <p:sp>
        <p:nvSpPr>
          <p:cNvPr id="3" name="Footer Placeholder 2"/>
          <p:cNvSpPr>
            <a:spLocks noGrp="1"/>
          </p:cNvSpPr>
          <p:nvPr>
            <p:ph type="ftr" sz="quarter" idx="10"/>
          </p:nvPr>
        </p:nvSpPr>
        <p:spPr>
          <a:xfrm>
            <a:off x="274640" y="6748272"/>
            <a:ext cx="3937000" cy="137160"/>
          </a:xfrm>
          <a:prstGeom prst="rect">
            <a:avLst/>
          </a:prstGeom>
        </p:spPr>
        <p:txBody>
          <a:bodyPr/>
          <a:lstStyle/>
          <a:p>
            <a:r>
              <a:rPr>
                <a:solidFill>
                  <a:srgbClr val="505050"/>
                </a:solidFill>
              </a:rPr>
              <a:t>Microsoft Confidential</a:t>
            </a:r>
            <a:endParaRPr dirty="0">
              <a:solidFill>
                <a:srgbClr val="505050"/>
              </a:solidFill>
            </a:endParaRPr>
          </a:p>
        </p:txBody>
      </p:sp>
      <p:sp>
        <p:nvSpPr>
          <p:cNvPr id="4" name="Slide Number Placeholder 3"/>
          <p:cNvSpPr>
            <a:spLocks noGrp="1"/>
          </p:cNvSpPr>
          <p:nvPr>
            <p:ph type="sldNum" sz="quarter" idx="11"/>
          </p:nvPr>
        </p:nvSpPr>
        <p:spPr>
          <a:xfrm>
            <a:off x="11595102" y="6748272"/>
            <a:ext cx="566737" cy="137160"/>
          </a:xfrm>
          <a:prstGeom prst="rect">
            <a:avLst/>
          </a:prstGeom>
        </p:spPr>
        <p:txBody>
          <a:bodyPr/>
          <a:lstStyle/>
          <a:p>
            <a:fld id="{27258FFF-F925-446B-8502-81C933981705}" type="slidenum">
              <a:rPr>
                <a:solidFill>
                  <a:srgbClr val="505050"/>
                </a:solidFill>
              </a:rPr>
              <a:pPr/>
              <a:t>‹#›</a:t>
            </a:fld>
            <a:endParaRPr dirty="0">
              <a:solidFill>
                <a:srgbClr val="505050"/>
              </a:solidFill>
            </a:endParaRPr>
          </a:p>
        </p:txBody>
      </p:sp>
      <p:sp>
        <p:nvSpPr>
          <p:cNvPr id="7" name="Title 1"/>
          <p:cNvSpPr>
            <a:spLocks noGrp="1"/>
          </p:cNvSpPr>
          <p:nvPr>
            <p:ph type="title" hasCustomPrompt="1"/>
          </p:nvPr>
        </p:nvSpPr>
        <p:spPr>
          <a:xfrm>
            <a:off x="457200" y="292608"/>
            <a:ext cx="11226195" cy="1097302"/>
          </a:xfrm>
        </p:spPr>
        <p:txBody>
          <a:bodyPr lIns="0" tIns="91440" rIns="146304" bIns="91440"/>
          <a:lstStyle>
            <a:lvl1pPr>
              <a:lnSpc>
                <a:spcPts val="3675"/>
              </a:lnSpc>
              <a:defRPr sz="3300" baseline="0">
                <a:solidFill>
                  <a:schemeClr val="accent1"/>
                </a:solidFill>
              </a:defRPr>
            </a:lvl1pPr>
          </a:lstStyle>
          <a:p>
            <a:r>
              <a:rPr lang="en-US" dirty="0" err="1"/>
              <a:t>Lorem</a:t>
            </a:r>
            <a:r>
              <a:rPr lang="en-US" dirty="0"/>
              <a:t> </a:t>
            </a:r>
            <a:r>
              <a:rPr lang="en-US" dirty="0" err="1"/>
              <a:t>ipsum</a:t>
            </a:r>
            <a:r>
              <a:rPr lang="en-US" dirty="0"/>
              <a:t> dolor sit.</a:t>
            </a:r>
          </a:p>
        </p:txBody>
      </p:sp>
    </p:spTree>
    <p:extLst>
      <p:ext uri="{BB962C8B-B14F-4D97-AF65-F5344CB8AC3E}">
        <p14:creationId xmlns:p14="http://schemas.microsoft.com/office/powerpoint/2010/main" val="530806071"/>
      </p:ext>
    </p:extLst>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Section Title Accent Color 3">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spTree>
    <p:extLst>
      <p:ext uri="{BB962C8B-B14F-4D97-AF65-F5344CB8AC3E}">
        <p14:creationId xmlns:p14="http://schemas.microsoft.com/office/powerpoint/2010/main" val="407405731"/>
      </p:ext>
    </p:extLst>
  </p:cSld>
  <p:clrMapOvr>
    <a:overrideClrMapping bg1="dk1" tx1="lt1" bg2="dk2" tx2="lt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56" r:id="rId2"/>
    <p:sldLayoutId id="2147484240" r:id="rId3"/>
    <p:sldLayoutId id="2147484241" r:id="rId4"/>
    <p:sldLayoutId id="2147484474" r:id="rId5"/>
    <p:sldLayoutId id="2147484245" r:id="rId6"/>
    <p:sldLayoutId id="2147484247" r:id="rId7"/>
    <p:sldLayoutId id="2147484559" r:id="rId8"/>
    <p:sldLayoutId id="2147484560" r:id="rId9"/>
    <p:sldLayoutId id="2147484561" r:id="rId10"/>
    <p:sldLayoutId id="2147484463" r:id="rId11"/>
    <p:sldLayoutId id="2147484256" r:id="rId12"/>
    <p:sldLayoutId id="2147484260" r:id="rId13"/>
    <p:sldLayoutId id="2147484299" r:id="rId14"/>
    <p:sldLayoutId id="2147484562" r:id="rId15"/>
    <p:sldLayoutId id="2147484563" r:id="rId16"/>
    <p:sldLayoutId id="2147484564" r:id="rId17"/>
    <p:sldLayoutId id="2147484565" r:id="rId18"/>
    <p:sldLayoutId id="2147484566" r:id="rId19"/>
    <p:sldLayoutId id="2147484567" r:id="rId20"/>
    <p:sldLayoutId id="2147484568" r:id="rId21"/>
    <p:sldLayoutId id="2147484569" r:id="rId22"/>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microsoft.com/office/2007/relationships/hdphoto" Target="../media/hdphoto1.wdp"/><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emf"/><Relationship Id="rId7"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18" Type="http://schemas.openxmlformats.org/officeDocument/2006/relationships/image" Target="../media/image44.png"/><Relationship Id="rId3" Type="http://schemas.openxmlformats.org/officeDocument/2006/relationships/image" Target="../media/image29.emf"/><Relationship Id="rId7" Type="http://schemas.openxmlformats.org/officeDocument/2006/relationships/image" Target="../media/image33.png"/><Relationship Id="rId12" Type="http://schemas.openxmlformats.org/officeDocument/2006/relationships/image" Target="../media/image38.png"/><Relationship Id="rId17" Type="http://schemas.openxmlformats.org/officeDocument/2006/relationships/image" Target="../media/image43.png"/><Relationship Id="rId2" Type="http://schemas.openxmlformats.org/officeDocument/2006/relationships/notesSlide" Target="../notesSlides/notesSlide6.xml"/><Relationship Id="rId16" Type="http://schemas.openxmlformats.org/officeDocument/2006/relationships/image" Target="../media/image42.png"/><Relationship Id="rId20" Type="http://schemas.openxmlformats.org/officeDocument/2006/relationships/image" Target="../media/image46.png"/><Relationship Id="rId1" Type="http://schemas.openxmlformats.org/officeDocument/2006/relationships/slideLayout" Target="../slideLayouts/slideLayout4.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emf"/><Relationship Id="rId15" Type="http://schemas.openxmlformats.org/officeDocument/2006/relationships/image" Target="../media/image41.png"/><Relationship Id="rId10" Type="http://schemas.openxmlformats.org/officeDocument/2006/relationships/image" Target="../media/image36.png"/><Relationship Id="rId19" Type="http://schemas.openxmlformats.org/officeDocument/2006/relationships/image" Target="../media/image45.png"/><Relationship Id="rId4" Type="http://schemas.openxmlformats.org/officeDocument/2006/relationships/image" Target="../media/image30.emf"/><Relationship Id="rId9" Type="http://schemas.openxmlformats.org/officeDocument/2006/relationships/image" Target="../media/image35.png"/><Relationship Id="rId14" Type="http://schemas.openxmlformats.org/officeDocument/2006/relationships/image" Target="../media/image40.png"/></Relationships>
</file>

<file path=ppt/slides/_rels/slide15.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2.png"/><Relationship Id="rId18" Type="http://schemas.openxmlformats.org/officeDocument/2006/relationships/image" Target="../media/image22.png"/><Relationship Id="rId3" Type="http://schemas.openxmlformats.org/officeDocument/2006/relationships/image" Target="../media/image32.png"/><Relationship Id="rId7" Type="http://schemas.openxmlformats.org/officeDocument/2006/relationships/image" Target="../media/image36.png"/><Relationship Id="rId12" Type="http://schemas.openxmlformats.org/officeDocument/2006/relationships/image" Target="../media/image41.png"/><Relationship Id="rId17" Type="http://schemas.openxmlformats.org/officeDocument/2006/relationships/image" Target="../media/image20.png"/><Relationship Id="rId2" Type="http://schemas.openxmlformats.org/officeDocument/2006/relationships/notesSlide" Target="../notesSlides/notesSlide7.xml"/><Relationship Id="rId16" Type="http://schemas.openxmlformats.org/officeDocument/2006/relationships/image" Target="../media/image45.png"/><Relationship Id="rId20"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35.png"/><Relationship Id="rId11" Type="http://schemas.openxmlformats.org/officeDocument/2006/relationships/image" Target="../media/image40.png"/><Relationship Id="rId5" Type="http://schemas.openxmlformats.org/officeDocument/2006/relationships/image" Target="../media/image34.png"/><Relationship Id="rId15" Type="http://schemas.openxmlformats.org/officeDocument/2006/relationships/image" Target="../media/image44.png"/><Relationship Id="rId10" Type="http://schemas.openxmlformats.org/officeDocument/2006/relationships/image" Target="../media/image39.png"/><Relationship Id="rId19" Type="http://schemas.openxmlformats.org/officeDocument/2006/relationships/image" Target="../media/image21.png"/><Relationship Id="rId4" Type="http://schemas.openxmlformats.org/officeDocument/2006/relationships/image" Target="../media/image33.png"/><Relationship Id="rId9" Type="http://schemas.openxmlformats.org/officeDocument/2006/relationships/image" Target="../media/image38.png"/><Relationship Id="rId14" Type="http://schemas.openxmlformats.org/officeDocument/2006/relationships/image" Target="../media/image43.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9.emf"/><Relationship Id="rId1" Type="http://schemas.openxmlformats.org/officeDocument/2006/relationships/slideLayout" Target="../slideLayouts/slideLayout4.xml"/><Relationship Id="rId6" Type="http://schemas.openxmlformats.org/officeDocument/2006/relationships/image" Target="../media/image48.png"/><Relationship Id="rId5" Type="http://schemas.openxmlformats.org/officeDocument/2006/relationships/image" Target="../media/image20.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8" Type="http://schemas.openxmlformats.org/officeDocument/2006/relationships/image" Target="../media/image60.jpeg"/><Relationship Id="rId13" Type="http://schemas.openxmlformats.org/officeDocument/2006/relationships/image" Target="../media/image65.png"/><Relationship Id="rId3" Type="http://schemas.openxmlformats.org/officeDocument/2006/relationships/image" Target="../media/image55.png"/><Relationship Id="rId7" Type="http://schemas.openxmlformats.org/officeDocument/2006/relationships/image" Target="../media/image59.png"/><Relationship Id="rId12" Type="http://schemas.openxmlformats.org/officeDocument/2006/relationships/image" Target="../media/image64.jpe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58.png"/><Relationship Id="rId11" Type="http://schemas.openxmlformats.org/officeDocument/2006/relationships/image" Target="../media/image63.png"/><Relationship Id="rId5" Type="http://schemas.openxmlformats.org/officeDocument/2006/relationships/image" Target="../media/image57.jpeg"/><Relationship Id="rId10" Type="http://schemas.openxmlformats.org/officeDocument/2006/relationships/image" Target="../media/image62.png"/><Relationship Id="rId4" Type="http://schemas.openxmlformats.org/officeDocument/2006/relationships/image" Target="../media/image56.emf"/><Relationship Id="rId9" Type="http://schemas.openxmlformats.org/officeDocument/2006/relationships/image" Target="../media/image61.png"/><Relationship Id="rId14" Type="http://schemas.openxmlformats.org/officeDocument/2006/relationships/image" Target="../media/image66.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16.xml"/><Relationship Id="rId5" Type="http://schemas.openxmlformats.org/officeDocument/2006/relationships/image" Target="../media/image70.png"/><Relationship Id="rId4" Type="http://schemas.openxmlformats.org/officeDocument/2006/relationships/image" Target="../media/image69.png"/></Relationships>
</file>

<file path=ppt/slides/_rels/slide2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microsoft.com/office/2007/relationships/hdphoto" Target="../media/hdphoto2.wdp"/><Relationship Id="rId4" Type="http://schemas.openxmlformats.org/officeDocument/2006/relationships/image" Target="../media/image73.png"/></Relationships>
</file>

<file path=ppt/slides/_rels/slide31.xml.rels><?xml version="1.0" encoding="UTF-8" standalone="yes"?>
<Relationships xmlns="http://schemas.openxmlformats.org/package/2006/relationships"><Relationship Id="rId3" Type="http://schemas.openxmlformats.org/officeDocument/2006/relationships/hyperlink" Target="https://azure.microsoft.com/en-us/support/legal/sla/virtual-machines/v1_4/"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74.png"/></Relationships>
</file>

<file path=ppt/slides/_rels/slide32.xml.rels><?xml version="1.0" encoding="UTF-8" standalone="yes"?>
<Relationships xmlns="http://schemas.openxmlformats.org/package/2006/relationships"><Relationship Id="rId8" Type="http://schemas.openxmlformats.org/officeDocument/2006/relationships/notesSlide" Target="../notesSlides/notesSlide15.xml"/><Relationship Id="rId3" Type="http://schemas.openxmlformats.org/officeDocument/2006/relationships/tags" Target="../tags/tag4.xml"/><Relationship Id="rId7" Type="http://schemas.openxmlformats.org/officeDocument/2006/relationships/slideLayout" Target="../slideLayouts/slideLayout4.xml"/><Relationship Id="rId2" Type="http://schemas.openxmlformats.org/officeDocument/2006/relationships/tags" Target="../tags/tag3.xml"/><Relationship Id="rId1" Type="http://schemas.openxmlformats.org/officeDocument/2006/relationships/vmlDrawing" Target="../drawings/vmlDrawing2.vml"/><Relationship Id="rId6" Type="http://schemas.openxmlformats.org/officeDocument/2006/relationships/tags" Target="../tags/tag7.xml"/><Relationship Id="rId11" Type="http://schemas.openxmlformats.org/officeDocument/2006/relationships/image" Target="../media/image75.png"/><Relationship Id="rId5" Type="http://schemas.openxmlformats.org/officeDocument/2006/relationships/tags" Target="../tags/tag6.xml"/><Relationship Id="rId10" Type="http://schemas.openxmlformats.org/officeDocument/2006/relationships/image" Target="../media/image14.emf"/><Relationship Id="rId4" Type="http://schemas.openxmlformats.org/officeDocument/2006/relationships/tags" Target="../tags/tag5.xml"/><Relationship Id="rId9" Type="http://schemas.openxmlformats.org/officeDocument/2006/relationships/oleObject" Target="../embeddings/oleObject2.bin"/></Relationships>
</file>

<file path=ppt/slides/_rels/slide33.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 Id="rId9" Type="http://schemas.openxmlformats.org/officeDocument/2006/relationships/image" Target="../media/image82.png"/></Relationships>
</file>

<file path=ppt/slides/_rels/slide34.xml.rels><?xml version="1.0" encoding="UTF-8" standalone="yes"?>
<Relationships xmlns="http://schemas.openxmlformats.org/package/2006/relationships"><Relationship Id="rId3" Type="http://schemas.openxmlformats.org/officeDocument/2006/relationships/image" Target="../media/image83.emf"/><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8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2" Type="http://schemas.openxmlformats.org/officeDocument/2006/relationships/image" Target="../media/image85.emf"/><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8" Type="http://schemas.openxmlformats.org/officeDocument/2006/relationships/hyperlink" Target="https://docs.microsoft.com/en-us/azure/active-directory/active-directory-install-replica-active-directory-domain-controller" TargetMode="External"/><Relationship Id="rId3" Type="http://schemas.openxmlformats.org/officeDocument/2006/relationships/slideLayout" Target="../slideLayouts/slideLayout4.xml"/><Relationship Id="rId7" Type="http://schemas.openxmlformats.org/officeDocument/2006/relationships/image" Target="../media/image87.emf"/><Relationship Id="rId2" Type="http://schemas.openxmlformats.org/officeDocument/2006/relationships/tags" Target="../tags/tag8.xml"/><Relationship Id="rId1" Type="http://schemas.openxmlformats.org/officeDocument/2006/relationships/vmlDrawing" Target="../drawings/vmlDrawing3.vml"/><Relationship Id="rId6" Type="http://schemas.openxmlformats.org/officeDocument/2006/relationships/image" Target="../media/image14.emf"/><Relationship Id="rId5" Type="http://schemas.openxmlformats.org/officeDocument/2006/relationships/oleObject" Target="../embeddings/oleObject3.bin"/><Relationship Id="rId4" Type="http://schemas.openxmlformats.org/officeDocument/2006/relationships/notesSlide" Target="../notesSlides/notesSlide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88.emf"/><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78.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77.png"/><Relationship Id="rId4" Type="http://schemas.openxmlformats.org/officeDocument/2006/relationships/image" Target="../media/image89.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90.em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0.xml.rels><?xml version="1.0" encoding="UTF-8" standalone="yes"?>
<Relationships xmlns="http://schemas.openxmlformats.org/package/2006/relationships"><Relationship Id="rId2" Type="http://schemas.openxmlformats.org/officeDocument/2006/relationships/hyperlink" Target="https://supportcenter.checkpoint.com/supportcenter/portal?eventSubmit_doGoviewsolutiondetails=&amp;solutionid=sk110194" TargetMode="External"/><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3" Type="http://schemas.openxmlformats.org/officeDocument/2006/relationships/hyperlink" Target="https://resources.azure.com/" TargetMode="External"/><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91.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hyperlink" Target="https://docs.microsoft.com/en-us/azure/architecture/reference-architectures/" TargetMode="Externa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844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E43A1-BC7E-46B9-BB4C-BE654DBDE93B}"/>
              </a:ext>
            </a:extLst>
          </p:cNvPr>
          <p:cNvSpPr>
            <a:spLocks noGrp="1"/>
          </p:cNvSpPr>
          <p:nvPr>
            <p:ph type="title"/>
          </p:nvPr>
        </p:nvSpPr>
        <p:spPr>
          <a:xfrm>
            <a:off x="274701" y="2814105"/>
            <a:ext cx="7599719" cy="1835285"/>
          </a:xfrm>
        </p:spPr>
        <p:txBody>
          <a:bodyPr/>
          <a:lstStyle/>
          <a:p>
            <a:r>
              <a:rPr lang="it-IT" dirty="0" err="1"/>
              <a:t>Zgradite</a:t>
            </a:r>
            <a:r>
              <a:rPr lang="it-IT" dirty="0"/>
              <a:t> </a:t>
            </a:r>
            <a:r>
              <a:rPr lang="it-IT" dirty="0" err="1"/>
              <a:t>Virtualni</a:t>
            </a:r>
            <a:r>
              <a:rPr lang="it-IT" dirty="0"/>
              <a:t> </a:t>
            </a:r>
            <a:r>
              <a:rPr lang="it-IT" dirty="0" err="1"/>
              <a:t>podatkovni</a:t>
            </a:r>
            <a:r>
              <a:rPr lang="it-IT" dirty="0"/>
              <a:t> center v Azure</a:t>
            </a:r>
            <a:br>
              <a:rPr lang="it-IT" dirty="0"/>
            </a:br>
            <a:endParaRPr lang="sl-SI" dirty="0"/>
          </a:p>
        </p:txBody>
      </p:sp>
      <p:sp>
        <p:nvSpPr>
          <p:cNvPr id="3" name="Text Placeholder 2">
            <a:extLst>
              <a:ext uri="{FF2B5EF4-FFF2-40B4-BE49-F238E27FC236}">
                <a16:creationId xmlns:a16="http://schemas.microsoft.com/office/drawing/2014/main" id="{EC9B5548-CCAE-4A60-B3DC-A5F52E63FE83}"/>
              </a:ext>
            </a:extLst>
          </p:cNvPr>
          <p:cNvSpPr>
            <a:spLocks noGrp="1"/>
          </p:cNvSpPr>
          <p:nvPr>
            <p:ph type="body" sz="quarter" idx="14"/>
          </p:nvPr>
        </p:nvSpPr>
        <p:spPr>
          <a:xfrm>
            <a:off x="273050" y="4421918"/>
            <a:ext cx="4937760" cy="731528"/>
          </a:xfrm>
        </p:spPr>
        <p:txBody>
          <a:bodyPr/>
          <a:lstStyle/>
          <a:p>
            <a:r>
              <a:rPr lang="sl-SI" dirty="0"/>
              <a:t>Andrej Kašnik, Microsoft</a:t>
            </a:r>
          </a:p>
        </p:txBody>
      </p:sp>
    </p:spTree>
    <p:extLst>
      <p:ext uri="{BB962C8B-B14F-4D97-AF65-F5344CB8AC3E}">
        <p14:creationId xmlns:p14="http://schemas.microsoft.com/office/powerpoint/2010/main" val="56496981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82AE8-4C55-4619-AF61-EB4B3EEF7850}"/>
              </a:ext>
            </a:extLst>
          </p:cNvPr>
          <p:cNvSpPr>
            <a:spLocks noGrp="1"/>
          </p:cNvSpPr>
          <p:nvPr>
            <p:ph type="title"/>
          </p:nvPr>
        </p:nvSpPr>
        <p:spPr/>
        <p:txBody>
          <a:bodyPr/>
          <a:lstStyle/>
          <a:p>
            <a:r>
              <a:rPr lang="sl-SI" dirty="0"/>
              <a:t>Agenda</a:t>
            </a:r>
          </a:p>
        </p:txBody>
      </p:sp>
      <p:sp>
        <p:nvSpPr>
          <p:cNvPr id="3" name="Text Placeholder 2">
            <a:extLst>
              <a:ext uri="{FF2B5EF4-FFF2-40B4-BE49-F238E27FC236}">
                <a16:creationId xmlns:a16="http://schemas.microsoft.com/office/drawing/2014/main" id="{F016ABF4-255E-46AC-93BF-FCEC154E8002}"/>
              </a:ext>
            </a:extLst>
          </p:cNvPr>
          <p:cNvSpPr>
            <a:spLocks noGrp="1"/>
          </p:cNvSpPr>
          <p:nvPr>
            <p:ph type="body" sz="quarter" idx="10"/>
          </p:nvPr>
        </p:nvSpPr>
        <p:spPr>
          <a:xfrm>
            <a:off x="547688" y="1337022"/>
            <a:ext cx="11359181" cy="2511457"/>
          </a:xfrm>
        </p:spPr>
        <p:txBody>
          <a:bodyPr/>
          <a:lstStyle/>
          <a:p>
            <a:r>
              <a:rPr lang="sl-SI" dirty="0" err="1"/>
              <a:t>Overview</a:t>
            </a:r>
            <a:r>
              <a:rPr lang="sl-SI" dirty="0"/>
              <a:t> of datacenter </a:t>
            </a:r>
            <a:r>
              <a:rPr lang="sl-SI" dirty="0" err="1"/>
              <a:t>components</a:t>
            </a:r>
            <a:r>
              <a:rPr lang="sl-SI" dirty="0"/>
              <a:t> </a:t>
            </a:r>
            <a:r>
              <a:rPr lang="sl-SI" dirty="0" err="1"/>
              <a:t>with</a:t>
            </a:r>
            <a:r>
              <a:rPr lang="sl-SI" dirty="0"/>
              <a:t> </a:t>
            </a:r>
            <a:r>
              <a:rPr lang="sl-SI" dirty="0" err="1"/>
              <a:t>latest</a:t>
            </a:r>
            <a:r>
              <a:rPr lang="sl-SI" dirty="0"/>
              <a:t> </a:t>
            </a:r>
            <a:r>
              <a:rPr lang="sl-SI" dirty="0" err="1"/>
              <a:t>updates</a:t>
            </a:r>
            <a:endParaRPr lang="sl-SI" dirty="0"/>
          </a:p>
          <a:p>
            <a:r>
              <a:rPr lang="sl-SI" dirty="0" err="1"/>
              <a:t>Connectivity</a:t>
            </a:r>
            <a:r>
              <a:rPr lang="sl-SI" dirty="0"/>
              <a:t> </a:t>
            </a:r>
            <a:r>
              <a:rPr lang="sl-SI" dirty="0" err="1"/>
              <a:t>and</a:t>
            </a:r>
            <a:r>
              <a:rPr lang="sl-SI" dirty="0"/>
              <a:t> </a:t>
            </a:r>
            <a:r>
              <a:rPr lang="sl-SI" dirty="0" err="1"/>
              <a:t>capabilities</a:t>
            </a:r>
            <a:r>
              <a:rPr lang="sl-SI" dirty="0"/>
              <a:t> of </a:t>
            </a:r>
            <a:r>
              <a:rPr lang="sl-SI" dirty="0" err="1"/>
              <a:t>virtual</a:t>
            </a:r>
            <a:r>
              <a:rPr lang="sl-SI" dirty="0"/>
              <a:t> </a:t>
            </a:r>
            <a:r>
              <a:rPr lang="sl-SI" dirty="0" err="1"/>
              <a:t>networks</a:t>
            </a:r>
            <a:endParaRPr lang="sl-SI" dirty="0"/>
          </a:p>
          <a:p>
            <a:r>
              <a:rPr lang="sl-SI" dirty="0"/>
              <a:t>Deployment </a:t>
            </a:r>
            <a:r>
              <a:rPr lang="sl-SI" dirty="0" err="1"/>
              <a:t>options</a:t>
            </a:r>
            <a:r>
              <a:rPr lang="sl-SI" dirty="0"/>
              <a:t> (</a:t>
            </a:r>
            <a:r>
              <a:rPr lang="sl-SI" dirty="0" err="1"/>
              <a:t>Infrastructure</a:t>
            </a:r>
            <a:r>
              <a:rPr lang="sl-SI" dirty="0"/>
              <a:t> as a </a:t>
            </a:r>
            <a:r>
              <a:rPr lang="sl-SI" dirty="0" err="1"/>
              <a:t>code</a:t>
            </a:r>
            <a:r>
              <a:rPr lang="sl-SI" dirty="0"/>
              <a:t>)</a:t>
            </a:r>
          </a:p>
          <a:p>
            <a:r>
              <a:rPr lang="sl-SI" dirty="0"/>
              <a:t>Reference </a:t>
            </a:r>
            <a:r>
              <a:rPr lang="sl-SI" dirty="0" err="1"/>
              <a:t>architectures</a:t>
            </a:r>
            <a:endParaRPr lang="sl-SI" dirty="0"/>
          </a:p>
        </p:txBody>
      </p:sp>
    </p:spTree>
    <p:extLst>
      <p:ext uri="{BB962C8B-B14F-4D97-AF65-F5344CB8AC3E}">
        <p14:creationId xmlns:p14="http://schemas.microsoft.com/office/powerpoint/2010/main" val="693865228"/>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sl-SI" dirty="0" err="1"/>
              <a:t>Scenario</a:t>
            </a:r>
            <a:endParaRPr lang="en-US" dirty="0"/>
          </a:p>
        </p:txBody>
      </p:sp>
      <p:sp>
        <p:nvSpPr>
          <p:cNvPr id="2" name="Text Placeholder 1">
            <a:extLst>
              <a:ext uri="{FF2B5EF4-FFF2-40B4-BE49-F238E27FC236}">
                <a16:creationId xmlns:a16="http://schemas.microsoft.com/office/drawing/2014/main" id="{8A0C4223-7698-420E-B412-4DA29A8BBA60}"/>
              </a:ext>
            </a:extLst>
          </p:cNvPr>
          <p:cNvSpPr>
            <a:spLocks noGrp="1"/>
          </p:cNvSpPr>
          <p:nvPr>
            <p:ph type="body" sz="quarter" idx="10"/>
          </p:nvPr>
        </p:nvSpPr>
        <p:spPr>
          <a:xfrm>
            <a:off x="274702" y="1211287"/>
            <a:ext cx="11888787" cy="4961358"/>
          </a:xfrm>
        </p:spPr>
        <p:txBody>
          <a:bodyPr/>
          <a:lstStyle/>
          <a:p>
            <a:r>
              <a:rPr lang="en-GB" sz="3200" dirty="0"/>
              <a:t>We want to host simple app in Azure</a:t>
            </a:r>
          </a:p>
          <a:p>
            <a:r>
              <a:rPr lang="en-GB" sz="3200" dirty="0"/>
              <a:t>We need to apply organizational security policies</a:t>
            </a:r>
            <a:endParaRPr lang="sl-SI" sz="3200" dirty="0"/>
          </a:p>
          <a:p>
            <a:pPr lvl="1"/>
            <a:r>
              <a:rPr lang="sl-SI" sz="2400" dirty="0" err="1"/>
              <a:t>Backend</a:t>
            </a:r>
            <a:r>
              <a:rPr lang="sl-SI" sz="2400" dirty="0"/>
              <a:t> </a:t>
            </a:r>
            <a:r>
              <a:rPr lang="sl-SI" sz="2400" dirty="0" err="1"/>
              <a:t>VMs</a:t>
            </a:r>
            <a:r>
              <a:rPr lang="sl-SI" sz="2400" dirty="0"/>
              <a:t> </a:t>
            </a:r>
            <a:r>
              <a:rPr lang="sl-SI" sz="2400" dirty="0" err="1"/>
              <a:t>with</a:t>
            </a:r>
            <a:r>
              <a:rPr lang="sl-SI" sz="2400" dirty="0"/>
              <a:t> no internet </a:t>
            </a:r>
            <a:r>
              <a:rPr lang="sl-SI" sz="2400" dirty="0" err="1"/>
              <a:t>access</a:t>
            </a:r>
            <a:endParaRPr lang="sl-SI" sz="2400" dirty="0"/>
          </a:p>
          <a:p>
            <a:pPr lvl="1"/>
            <a:r>
              <a:rPr lang="sl-SI" sz="2400" dirty="0" err="1"/>
              <a:t>Frontend</a:t>
            </a:r>
            <a:r>
              <a:rPr lang="sl-SI" sz="2400" dirty="0"/>
              <a:t> </a:t>
            </a:r>
            <a:r>
              <a:rPr lang="sl-SI" sz="2400" dirty="0" err="1"/>
              <a:t>VMs</a:t>
            </a:r>
            <a:r>
              <a:rPr lang="sl-SI" sz="2400" dirty="0"/>
              <a:t> internet </a:t>
            </a:r>
            <a:r>
              <a:rPr lang="sl-SI" sz="2400" dirty="0" err="1"/>
              <a:t>access</a:t>
            </a:r>
            <a:r>
              <a:rPr lang="sl-SI" sz="2400" dirty="0"/>
              <a:t> </a:t>
            </a:r>
            <a:r>
              <a:rPr lang="sl-SI" sz="2400" dirty="0" err="1"/>
              <a:t>only</a:t>
            </a:r>
            <a:r>
              <a:rPr lang="sl-SI" sz="2400" dirty="0"/>
              <a:t> </a:t>
            </a:r>
            <a:r>
              <a:rPr lang="sl-SI" sz="2400" dirty="0" err="1"/>
              <a:t>through</a:t>
            </a:r>
            <a:r>
              <a:rPr lang="sl-SI" sz="2400" dirty="0"/>
              <a:t> </a:t>
            </a:r>
            <a:r>
              <a:rPr lang="sl-SI" sz="2400" dirty="0" err="1"/>
              <a:t>CheckPoint</a:t>
            </a:r>
            <a:endParaRPr lang="en-GB" sz="2400" dirty="0"/>
          </a:p>
          <a:p>
            <a:pPr lvl="1"/>
            <a:r>
              <a:rPr lang="en-GB" sz="2400" dirty="0"/>
              <a:t>Treat Azure just as another Branch office</a:t>
            </a:r>
          </a:p>
          <a:p>
            <a:r>
              <a:rPr lang="en-GB" sz="3200" dirty="0"/>
              <a:t>We need:</a:t>
            </a:r>
          </a:p>
          <a:p>
            <a:pPr lvl="1"/>
            <a:r>
              <a:rPr lang="sl-SI" sz="2400" dirty="0" err="1"/>
              <a:t>Highly</a:t>
            </a:r>
            <a:r>
              <a:rPr lang="sl-SI" sz="2400" dirty="0"/>
              <a:t> </a:t>
            </a:r>
            <a:r>
              <a:rPr lang="sl-SI" sz="2400" dirty="0" err="1"/>
              <a:t>available</a:t>
            </a:r>
            <a:r>
              <a:rPr lang="sl-SI" sz="2400" dirty="0"/>
              <a:t> </a:t>
            </a:r>
            <a:r>
              <a:rPr lang="en-GB" sz="2400" dirty="0"/>
              <a:t>Domain Controller</a:t>
            </a:r>
            <a:r>
              <a:rPr lang="sl-SI" sz="2400" dirty="0"/>
              <a:t> (2 x VM WS2016)</a:t>
            </a:r>
            <a:endParaRPr lang="en-GB" sz="2400" dirty="0"/>
          </a:p>
          <a:p>
            <a:pPr lvl="1"/>
            <a:r>
              <a:rPr lang="sl-SI" sz="2400" dirty="0" err="1"/>
              <a:t>FrontEnd</a:t>
            </a:r>
            <a:r>
              <a:rPr lang="sl-SI" sz="2400" dirty="0"/>
              <a:t> - </a:t>
            </a:r>
            <a:r>
              <a:rPr lang="en-GB" sz="2400" dirty="0"/>
              <a:t>App server</a:t>
            </a:r>
            <a:r>
              <a:rPr lang="sl-SI" sz="2400" dirty="0"/>
              <a:t> (1 x VM WS2016)</a:t>
            </a:r>
            <a:endParaRPr lang="en-GB" sz="2400" dirty="0"/>
          </a:p>
          <a:p>
            <a:pPr lvl="1"/>
            <a:r>
              <a:rPr lang="sl-SI" sz="2400" dirty="0" err="1"/>
              <a:t>BackEnd</a:t>
            </a:r>
            <a:r>
              <a:rPr lang="sl-SI" sz="2400" dirty="0"/>
              <a:t> - </a:t>
            </a:r>
            <a:r>
              <a:rPr lang="en-GB" sz="2400" dirty="0"/>
              <a:t>SQL server</a:t>
            </a:r>
            <a:r>
              <a:rPr lang="sl-SI" sz="2400" dirty="0"/>
              <a:t> (1 x VM WS2016 + SQL2016)</a:t>
            </a:r>
          </a:p>
          <a:p>
            <a:pPr lvl="1"/>
            <a:r>
              <a:rPr lang="en-GB" sz="2400" dirty="0"/>
              <a:t>Connection with existing environment</a:t>
            </a:r>
          </a:p>
          <a:p>
            <a:pPr lvl="1"/>
            <a:r>
              <a:rPr lang="en-GB" sz="2400" dirty="0"/>
              <a:t>Network segmentation in Azure (DMZ, Frontend, Backend)</a:t>
            </a:r>
          </a:p>
        </p:txBody>
      </p:sp>
    </p:spTree>
    <p:extLst>
      <p:ext uri="{BB962C8B-B14F-4D97-AF65-F5344CB8AC3E}">
        <p14:creationId xmlns:p14="http://schemas.microsoft.com/office/powerpoint/2010/main" val="3347557582"/>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23F818-63FD-4E79-A076-DBF5575CCD31}"/>
              </a:ext>
            </a:extLst>
          </p:cNvPr>
          <p:cNvPicPr>
            <a:picLocks noChangeAspect="1"/>
          </p:cNvPicPr>
          <p:nvPr/>
        </p:nvPicPr>
        <p:blipFill>
          <a:blip r:embed="rId2"/>
          <a:stretch>
            <a:fillRect/>
          </a:stretch>
        </p:blipFill>
        <p:spPr>
          <a:xfrm>
            <a:off x="2257797" y="171997"/>
            <a:ext cx="7848872" cy="6712107"/>
          </a:xfrm>
          <a:prstGeom prst="rect">
            <a:avLst/>
          </a:prstGeom>
        </p:spPr>
      </p:pic>
    </p:spTree>
    <p:extLst>
      <p:ext uri="{BB962C8B-B14F-4D97-AF65-F5344CB8AC3E}">
        <p14:creationId xmlns:p14="http://schemas.microsoft.com/office/powerpoint/2010/main" val="3002221571"/>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23F818-63FD-4E79-A076-DBF5575CCD31}"/>
              </a:ext>
            </a:extLst>
          </p:cNvPr>
          <p:cNvPicPr>
            <a:picLocks noChangeAspect="1"/>
          </p:cNvPicPr>
          <p:nvPr/>
        </p:nvPicPr>
        <p:blipFill>
          <a:blip r:embed="rId2"/>
          <a:stretch>
            <a:fillRect/>
          </a:stretch>
        </p:blipFill>
        <p:spPr>
          <a:xfrm>
            <a:off x="2257797" y="171997"/>
            <a:ext cx="7848872" cy="6712107"/>
          </a:xfrm>
          <a:prstGeom prst="rect">
            <a:avLst/>
          </a:prstGeom>
        </p:spPr>
      </p:pic>
      <p:sp>
        <p:nvSpPr>
          <p:cNvPr id="3" name="Rectangle 2">
            <a:extLst>
              <a:ext uri="{FF2B5EF4-FFF2-40B4-BE49-F238E27FC236}">
                <a16:creationId xmlns:a16="http://schemas.microsoft.com/office/drawing/2014/main" id="{5B63B535-4F88-45AC-9959-CCBEAB5E4C30}"/>
              </a:ext>
            </a:extLst>
          </p:cNvPr>
          <p:cNvSpPr/>
          <p:nvPr/>
        </p:nvSpPr>
        <p:spPr bwMode="auto">
          <a:xfrm>
            <a:off x="1825749" y="2489150"/>
            <a:ext cx="2880320" cy="4505375"/>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 name="Rectangle 3">
            <a:extLst>
              <a:ext uri="{FF2B5EF4-FFF2-40B4-BE49-F238E27FC236}">
                <a16:creationId xmlns:a16="http://schemas.microsoft.com/office/drawing/2014/main" id="{787C5498-A116-4D7D-9866-51F3C4A03CEC}"/>
              </a:ext>
            </a:extLst>
          </p:cNvPr>
          <p:cNvSpPr/>
          <p:nvPr/>
        </p:nvSpPr>
        <p:spPr bwMode="auto">
          <a:xfrm>
            <a:off x="3985989" y="4505374"/>
            <a:ext cx="2880320" cy="2921199"/>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5" name="Rectangle 4">
            <a:extLst>
              <a:ext uri="{FF2B5EF4-FFF2-40B4-BE49-F238E27FC236}">
                <a16:creationId xmlns:a16="http://schemas.microsoft.com/office/drawing/2014/main" id="{95912A61-0B16-48D0-9E20-72D57CBC66D9}"/>
              </a:ext>
            </a:extLst>
          </p:cNvPr>
          <p:cNvSpPr/>
          <p:nvPr/>
        </p:nvSpPr>
        <p:spPr bwMode="auto">
          <a:xfrm>
            <a:off x="1978149" y="5081438"/>
            <a:ext cx="855712" cy="2065487"/>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6" name="Rectangle 5">
            <a:extLst>
              <a:ext uri="{FF2B5EF4-FFF2-40B4-BE49-F238E27FC236}">
                <a16:creationId xmlns:a16="http://schemas.microsoft.com/office/drawing/2014/main" id="{10BA660E-2F20-455B-959B-6495F96125C6}"/>
              </a:ext>
            </a:extLst>
          </p:cNvPr>
          <p:cNvSpPr/>
          <p:nvPr/>
        </p:nvSpPr>
        <p:spPr bwMode="auto">
          <a:xfrm>
            <a:off x="5678177" y="3281238"/>
            <a:ext cx="468052" cy="966892"/>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a:extLst>
              <a:ext uri="{FF2B5EF4-FFF2-40B4-BE49-F238E27FC236}">
                <a16:creationId xmlns:a16="http://schemas.microsoft.com/office/drawing/2014/main" id="{916AF632-095F-4443-9D42-25EE1BC77FC9}"/>
              </a:ext>
            </a:extLst>
          </p:cNvPr>
          <p:cNvSpPr/>
          <p:nvPr/>
        </p:nvSpPr>
        <p:spPr bwMode="auto">
          <a:xfrm>
            <a:off x="4922093" y="2780367"/>
            <a:ext cx="648072" cy="1440160"/>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7CAECCBC-8B35-4128-8022-D21BE841A310}"/>
              </a:ext>
            </a:extLst>
          </p:cNvPr>
          <p:cNvSpPr/>
          <p:nvPr/>
        </p:nvSpPr>
        <p:spPr bwMode="auto">
          <a:xfrm>
            <a:off x="4706069" y="3487286"/>
            <a:ext cx="216023" cy="81984"/>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F478AF30-512D-4024-9927-4FF62F8BD6EE}"/>
              </a:ext>
            </a:extLst>
          </p:cNvPr>
          <p:cNvSpPr/>
          <p:nvPr/>
        </p:nvSpPr>
        <p:spPr bwMode="auto">
          <a:xfrm>
            <a:off x="6938317" y="3044774"/>
            <a:ext cx="3384376" cy="2921199"/>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E0264C74-E7C6-4F19-AB3B-8849F88FE34C}"/>
              </a:ext>
            </a:extLst>
          </p:cNvPr>
          <p:cNvSpPr/>
          <p:nvPr/>
        </p:nvSpPr>
        <p:spPr bwMode="auto">
          <a:xfrm>
            <a:off x="6938316" y="2160239"/>
            <a:ext cx="561393" cy="2921199"/>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E86309F8-311A-4FBE-B511-FA62BC02BBB7}"/>
              </a:ext>
            </a:extLst>
          </p:cNvPr>
          <p:cNvSpPr/>
          <p:nvPr/>
        </p:nvSpPr>
        <p:spPr bwMode="auto">
          <a:xfrm>
            <a:off x="6794301" y="2273126"/>
            <a:ext cx="144015" cy="72008"/>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E6D5264F-6994-4C27-AE48-6BCA208BAFF0}"/>
              </a:ext>
            </a:extLst>
          </p:cNvPr>
          <p:cNvSpPr/>
          <p:nvPr/>
        </p:nvSpPr>
        <p:spPr bwMode="auto">
          <a:xfrm>
            <a:off x="8271510" y="2018859"/>
            <a:ext cx="415771" cy="761508"/>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3" name="Rectangle 12">
            <a:extLst>
              <a:ext uri="{FF2B5EF4-FFF2-40B4-BE49-F238E27FC236}">
                <a16:creationId xmlns:a16="http://schemas.microsoft.com/office/drawing/2014/main" id="{78B6633A-22E9-4B5F-AFAF-F9525D295117}"/>
              </a:ext>
            </a:extLst>
          </p:cNvPr>
          <p:cNvSpPr/>
          <p:nvPr/>
        </p:nvSpPr>
        <p:spPr bwMode="auto">
          <a:xfrm>
            <a:off x="9430022" y="2038052"/>
            <a:ext cx="415771" cy="761508"/>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4" name="Rectangle 13">
            <a:extLst>
              <a:ext uri="{FF2B5EF4-FFF2-40B4-BE49-F238E27FC236}">
                <a16:creationId xmlns:a16="http://schemas.microsoft.com/office/drawing/2014/main" id="{000C8B11-8983-4DB7-A371-BE05C8D40248}"/>
              </a:ext>
            </a:extLst>
          </p:cNvPr>
          <p:cNvSpPr/>
          <p:nvPr/>
        </p:nvSpPr>
        <p:spPr bwMode="auto">
          <a:xfrm rot="2813245">
            <a:off x="7883131" y="2022300"/>
            <a:ext cx="267497" cy="267544"/>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26B30BB5-4C83-4550-8D42-5A9DE061661B}"/>
              </a:ext>
            </a:extLst>
          </p:cNvPr>
          <p:cNvSpPr/>
          <p:nvPr/>
        </p:nvSpPr>
        <p:spPr bwMode="auto">
          <a:xfrm rot="2813245">
            <a:off x="9035397" y="2093343"/>
            <a:ext cx="267497" cy="267544"/>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743235924"/>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B63B535-4F88-45AC-9959-CCBEAB5E4C30}"/>
              </a:ext>
            </a:extLst>
          </p:cNvPr>
          <p:cNvSpPr/>
          <p:nvPr/>
        </p:nvSpPr>
        <p:spPr bwMode="auto">
          <a:xfrm>
            <a:off x="1825749" y="2489150"/>
            <a:ext cx="2880320" cy="4505375"/>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5" name="Rectangle 4">
            <a:extLst>
              <a:ext uri="{FF2B5EF4-FFF2-40B4-BE49-F238E27FC236}">
                <a16:creationId xmlns:a16="http://schemas.microsoft.com/office/drawing/2014/main" id="{95912A61-0B16-48D0-9E20-72D57CBC66D9}"/>
              </a:ext>
            </a:extLst>
          </p:cNvPr>
          <p:cNvSpPr/>
          <p:nvPr/>
        </p:nvSpPr>
        <p:spPr bwMode="auto">
          <a:xfrm>
            <a:off x="1978149" y="5081438"/>
            <a:ext cx="855712" cy="2065487"/>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6" name="Rectangle 5">
            <a:extLst>
              <a:ext uri="{FF2B5EF4-FFF2-40B4-BE49-F238E27FC236}">
                <a16:creationId xmlns:a16="http://schemas.microsoft.com/office/drawing/2014/main" id="{10BA660E-2F20-455B-959B-6495F96125C6}"/>
              </a:ext>
            </a:extLst>
          </p:cNvPr>
          <p:cNvSpPr/>
          <p:nvPr/>
        </p:nvSpPr>
        <p:spPr bwMode="auto">
          <a:xfrm>
            <a:off x="5678177" y="3281238"/>
            <a:ext cx="468052" cy="966892"/>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a:extLst>
              <a:ext uri="{FF2B5EF4-FFF2-40B4-BE49-F238E27FC236}">
                <a16:creationId xmlns:a16="http://schemas.microsoft.com/office/drawing/2014/main" id="{916AF632-095F-4443-9D42-25EE1BC77FC9}"/>
              </a:ext>
            </a:extLst>
          </p:cNvPr>
          <p:cNvSpPr/>
          <p:nvPr/>
        </p:nvSpPr>
        <p:spPr bwMode="auto">
          <a:xfrm>
            <a:off x="4922093" y="2780367"/>
            <a:ext cx="648072" cy="1440160"/>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7CAECCBC-8B35-4128-8022-D21BE841A310}"/>
              </a:ext>
            </a:extLst>
          </p:cNvPr>
          <p:cNvSpPr/>
          <p:nvPr/>
        </p:nvSpPr>
        <p:spPr bwMode="auto">
          <a:xfrm>
            <a:off x="4706069" y="3487286"/>
            <a:ext cx="216023" cy="81984"/>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F478AF30-512D-4024-9927-4FF62F8BD6EE}"/>
              </a:ext>
            </a:extLst>
          </p:cNvPr>
          <p:cNvSpPr/>
          <p:nvPr/>
        </p:nvSpPr>
        <p:spPr bwMode="auto">
          <a:xfrm>
            <a:off x="6938317" y="3044774"/>
            <a:ext cx="3384376" cy="2921199"/>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E0264C74-E7C6-4F19-AB3B-8849F88FE34C}"/>
              </a:ext>
            </a:extLst>
          </p:cNvPr>
          <p:cNvSpPr/>
          <p:nvPr/>
        </p:nvSpPr>
        <p:spPr bwMode="auto">
          <a:xfrm>
            <a:off x="6938316" y="2160239"/>
            <a:ext cx="561393" cy="2921199"/>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E86309F8-311A-4FBE-B511-FA62BC02BBB7}"/>
              </a:ext>
            </a:extLst>
          </p:cNvPr>
          <p:cNvSpPr/>
          <p:nvPr/>
        </p:nvSpPr>
        <p:spPr bwMode="auto">
          <a:xfrm>
            <a:off x="6794301" y="2273126"/>
            <a:ext cx="144015" cy="72008"/>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E6D5264F-6994-4C27-AE48-6BCA208BAFF0}"/>
              </a:ext>
            </a:extLst>
          </p:cNvPr>
          <p:cNvSpPr/>
          <p:nvPr/>
        </p:nvSpPr>
        <p:spPr bwMode="auto">
          <a:xfrm>
            <a:off x="8271510" y="2018859"/>
            <a:ext cx="415771" cy="761508"/>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3" name="Rectangle 12">
            <a:extLst>
              <a:ext uri="{FF2B5EF4-FFF2-40B4-BE49-F238E27FC236}">
                <a16:creationId xmlns:a16="http://schemas.microsoft.com/office/drawing/2014/main" id="{78B6633A-22E9-4B5F-AFAF-F9525D295117}"/>
              </a:ext>
            </a:extLst>
          </p:cNvPr>
          <p:cNvSpPr/>
          <p:nvPr/>
        </p:nvSpPr>
        <p:spPr bwMode="auto">
          <a:xfrm>
            <a:off x="9430022" y="2038052"/>
            <a:ext cx="415771" cy="761508"/>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4" name="Rectangle 13">
            <a:extLst>
              <a:ext uri="{FF2B5EF4-FFF2-40B4-BE49-F238E27FC236}">
                <a16:creationId xmlns:a16="http://schemas.microsoft.com/office/drawing/2014/main" id="{000C8B11-8983-4DB7-A371-BE05C8D40248}"/>
              </a:ext>
            </a:extLst>
          </p:cNvPr>
          <p:cNvSpPr/>
          <p:nvPr/>
        </p:nvSpPr>
        <p:spPr bwMode="auto">
          <a:xfrm>
            <a:off x="7828729" y="1769070"/>
            <a:ext cx="442781" cy="761508"/>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pic>
        <p:nvPicPr>
          <p:cNvPr id="15" name="Picture 14">
            <a:extLst>
              <a:ext uri="{FF2B5EF4-FFF2-40B4-BE49-F238E27FC236}">
                <a16:creationId xmlns:a16="http://schemas.microsoft.com/office/drawing/2014/main" id="{5FB91A15-ACA7-4E72-9860-47785B505334}"/>
              </a:ext>
            </a:extLst>
          </p:cNvPr>
          <p:cNvPicPr>
            <a:picLocks noChangeAspect="1"/>
          </p:cNvPicPr>
          <p:nvPr/>
        </p:nvPicPr>
        <p:blipFill>
          <a:blip r:embed="rId2"/>
          <a:stretch>
            <a:fillRect/>
          </a:stretch>
        </p:blipFill>
        <p:spPr>
          <a:xfrm>
            <a:off x="2578485" y="138402"/>
            <a:ext cx="7697452" cy="4366972"/>
          </a:xfrm>
          <a:prstGeom prst="rect">
            <a:avLst/>
          </a:prstGeom>
        </p:spPr>
      </p:pic>
    </p:spTree>
    <p:extLst>
      <p:ext uri="{BB962C8B-B14F-4D97-AF65-F5344CB8AC3E}">
        <p14:creationId xmlns:p14="http://schemas.microsoft.com/office/powerpoint/2010/main" val="3503238218"/>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5507" dirty="0"/>
              <a:t>Azure Networking</a:t>
            </a:r>
            <a:endParaRPr lang="en-US" sz="4896" dirty="0"/>
          </a:p>
        </p:txBody>
      </p:sp>
    </p:spTree>
    <p:extLst>
      <p:ext uri="{BB962C8B-B14F-4D97-AF65-F5344CB8AC3E}">
        <p14:creationId xmlns:p14="http://schemas.microsoft.com/office/powerpoint/2010/main" val="245085085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2398509" y="1897062"/>
            <a:ext cx="2473100" cy="1015454"/>
          </a:xfrm>
          <a:prstGeom prst="rect">
            <a:avLst/>
          </a:prstGeom>
          <a:noFill/>
        </p:spPr>
        <p:txBody>
          <a:bodyPr wrap="square" lIns="182831" tIns="146264" rIns="182831" bIns="146264" rtlCol="0">
            <a:spAutoFit/>
          </a:bodyPr>
          <a:lstStyle/>
          <a:p>
            <a:pPr marL="0" marR="0" lvl="0" indent="0" algn="ctr" defTabSz="914400" eaLnBrk="1" fontAlgn="auto" latinLnBrk="0" hangingPunct="1">
              <a:lnSpc>
                <a:spcPct val="90000"/>
              </a:lnSpc>
              <a:spcBef>
                <a:spcPts val="0"/>
              </a:spcBef>
              <a:spcAft>
                <a:spcPts val="0"/>
              </a:spcAft>
              <a:buClrTx/>
              <a:buSzTx/>
              <a:buFontTx/>
              <a:buNone/>
              <a:tabLst/>
              <a:defRPr/>
            </a:pPr>
            <a:r>
              <a:rPr kumimoji="0" lang="en-US" sz="2000" b="0" i="0" u="none" strike="noStrike" kern="0" cap="none" spc="-50" normalizeH="0" baseline="0" noProof="0" dirty="0">
                <a:ln>
                  <a:noFill/>
                </a:ln>
                <a:gradFill>
                  <a:gsLst>
                    <a:gs pos="0">
                      <a:schemeClr val="tx1"/>
                    </a:gs>
                    <a:gs pos="78000">
                      <a:schemeClr val="tx1"/>
                    </a:gs>
                  </a:gsLst>
                  <a:lin ang="0" scaled="1"/>
                </a:gradFill>
                <a:effectLst/>
                <a:uLnTx/>
                <a:uFillTx/>
              </a:rPr>
              <a:t>Users</a:t>
            </a:r>
          </a:p>
          <a:p>
            <a:pPr marL="0" marR="0" lvl="0" indent="0" algn="ctr" defTabSz="914400" eaLnBrk="1" fontAlgn="auto" latinLnBrk="0" hangingPunct="1">
              <a:lnSpc>
                <a:spcPct val="90000"/>
              </a:lnSpc>
              <a:spcBef>
                <a:spcPts val="0"/>
              </a:spcBef>
              <a:spcAft>
                <a:spcPts val="0"/>
              </a:spcAft>
              <a:buClrTx/>
              <a:buSzTx/>
              <a:buFontTx/>
              <a:buNone/>
              <a:tabLst/>
              <a:defRPr/>
            </a:pPr>
            <a:endParaRPr kumimoji="0" lang="en-US" sz="1399" b="0" i="0" u="none" strike="noStrike" kern="0" cap="none" spc="-50" normalizeH="0" baseline="0" noProof="0" dirty="0">
              <a:ln>
                <a:noFill/>
              </a:ln>
              <a:gradFill>
                <a:gsLst>
                  <a:gs pos="0">
                    <a:schemeClr val="tx1"/>
                  </a:gs>
                  <a:gs pos="78000">
                    <a:schemeClr val="tx1"/>
                  </a:gs>
                </a:gsLst>
                <a:lin ang="0" scaled="1"/>
              </a:gradFill>
              <a:effectLst/>
              <a:uLnTx/>
              <a:uFillTx/>
            </a:endParaRPr>
          </a:p>
          <a:p>
            <a:pPr marL="0" marR="0" lvl="0" indent="0" algn="ctr" defTabSz="914400" eaLnBrk="1" fontAlgn="auto" latinLnBrk="0" hangingPunct="1">
              <a:lnSpc>
                <a:spcPct val="90000"/>
              </a:lnSpc>
              <a:spcBef>
                <a:spcPts val="0"/>
              </a:spcBef>
              <a:spcAft>
                <a:spcPts val="0"/>
              </a:spcAft>
              <a:buClrTx/>
              <a:buSzTx/>
              <a:buFontTx/>
              <a:buNone/>
              <a:tabLst/>
              <a:defRPr/>
            </a:pPr>
            <a:r>
              <a:rPr kumimoji="0" lang="en-US" sz="1800" b="0" i="1" u="none" strike="noStrike" kern="0" cap="none" spc="-50" normalizeH="0" baseline="0" noProof="0" dirty="0">
                <a:ln>
                  <a:noFill/>
                </a:ln>
                <a:gradFill>
                  <a:gsLst>
                    <a:gs pos="0">
                      <a:schemeClr val="tx1"/>
                    </a:gs>
                    <a:gs pos="78000">
                      <a:schemeClr val="tx1"/>
                    </a:gs>
                  </a:gsLst>
                  <a:lin ang="0" scaled="1"/>
                </a:gradFill>
                <a:effectLst/>
                <a:uLnTx/>
                <a:uFillTx/>
              </a:rPr>
              <a:t>Internet</a:t>
            </a:r>
          </a:p>
        </p:txBody>
      </p:sp>
      <p:sp>
        <p:nvSpPr>
          <p:cNvPr id="74" name="Title 73"/>
          <p:cNvSpPr>
            <a:spLocks noGrp="1"/>
          </p:cNvSpPr>
          <p:nvPr>
            <p:ph type="title"/>
          </p:nvPr>
        </p:nvSpPr>
        <p:spPr/>
        <p:txBody>
          <a:bodyPr/>
          <a:lstStyle/>
          <a:p>
            <a:r>
              <a:rPr lang="en-US" dirty="0">
                <a:solidFill>
                  <a:srgbClr val="E4491C"/>
                </a:solidFill>
              </a:rPr>
              <a:t>The Big (Network) Picture</a:t>
            </a:r>
          </a:p>
        </p:txBody>
      </p:sp>
      <p:grpSp>
        <p:nvGrpSpPr>
          <p:cNvPr id="19" name="Group 18"/>
          <p:cNvGrpSpPr/>
          <p:nvPr/>
        </p:nvGrpSpPr>
        <p:grpSpPr>
          <a:xfrm>
            <a:off x="885676" y="1589520"/>
            <a:ext cx="1645710" cy="1645710"/>
            <a:chOff x="3379883" y="1211263"/>
            <a:chExt cx="2246098" cy="2246098"/>
          </a:xfrm>
        </p:grpSpPr>
        <p:sp>
          <p:nvSpPr>
            <p:cNvPr id="20" name="Oval 19"/>
            <p:cNvSpPr/>
            <p:nvPr/>
          </p:nvSpPr>
          <p:spPr bwMode="auto">
            <a:xfrm>
              <a:off x="3379883" y="1211263"/>
              <a:ext cx="2246098" cy="2246098"/>
            </a:xfrm>
            <a:prstGeom prst="ellipse">
              <a:avLst/>
            </a:prstGeom>
            <a:pattFill prst="ltUpDiag">
              <a:fgClr>
                <a:srgbClr val="CDCDCD"/>
              </a:fgClr>
              <a:bgClr>
                <a:srgbClr val="FFFFFF"/>
              </a:bgClr>
            </a:pattFill>
            <a:ln w="57150">
              <a:solidFill>
                <a:schemeClr val="bg2"/>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2831" tIns="146264" rIns="182831" bIns="146264" numCol="1" spcCol="0" rtlCol="0" fromWordArt="0" anchor="t" anchorCtr="0" forceAA="0" compatLnSpc="1">
              <a:prstTxWarp prst="textNoShape">
                <a:avLst/>
              </a:prstTxWarp>
              <a:noAutofit/>
            </a:bodyPr>
            <a:lstStyle/>
            <a:p>
              <a:pPr marL="0" marR="0" lvl="0" indent="0" defTabSz="913948" eaLnBrk="1" fontAlgn="base" latinLnBrk="0" hangingPunct="1">
                <a:lnSpc>
                  <a:spcPct val="90000"/>
                </a:lnSpc>
                <a:spcBef>
                  <a:spcPct val="0"/>
                </a:spcBef>
                <a:spcAft>
                  <a:spcPct val="0"/>
                </a:spcAft>
                <a:buClrTx/>
                <a:buSzTx/>
                <a:buFontTx/>
                <a:buNone/>
                <a:tabLst/>
                <a:defRPr/>
              </a:pPr>
              <a:endParaRPr kumimoji="0" lang="en-US" sz="2400" b="0" i="0" u="none" strike="noStrike" kern="0" cap="none" spc="-50" normalizeH="0" baseline="0" noProof="0" dirty="0">
                <a:ln>
                  <a:noFill/>
                </a:ln>
                <a:gradFill>
                  <a:gsLst>
                    <a:gs pos="0">
                      <a:schemeClr val="tx1"/>
                    </a:gs>
                    <a:gs pos="78000">
                      <a:schemeClr val="tx1"/>
                    </a:gs>
                  </a:gsLst>
                  <a:lin ang="0" scaled="1"/>
                </a:gradFill>
                <a:effectLst/>
                <a:uLnTx/>
                <a:uFillTx/>
              </a:endParaRPr>
            </a:p>
          </p:txBody>
        </p:sp>
        <p:grpSp>
          <p:nvGrpSpPr>
            <p:cNvPr id="21" name="Group 740"/>
            <p:cNvGrpSpPr>
              <a:grpSpLocks noChangeAspect="1"/>
            </p:cNvGrpSpPr>
            <p:nvPr/>
          </p:nvGrpSpPr>
          <p:grpSpPr bwMode="auto">
            <a:xfrm>
              <a:off x="3688878" y="1636025"/>
              <a:ext cx="1628108" cy="1396574"/>
              <a:chOff x="7349" y="-2816"/>
              <a:chExt cx="661" cy="567"/>
            </a:xfrm>
            <a:solidFill>
              <a:schemeClr val="bg1">
                <a:lumMod val="50000"/>
              </a:schemeClr>
            </a:solidFill>
          </p:grpSpPr>
          <p:sp>
            <p:nvSpPr>
              <p:cNvPr id="22" name="Freeform 741"/>
              <p:cNvSpPr>
                <a:spLocks/>
              </p:cNvSpPr>
              <p:nvPr/>
            </p:nvSpPr>
            <p:spPr bwMode="auto">
              <a:xfrm>
                <a:off x="7573" y="-2676"/>
                <a:ext cx="213" cy="427"/>
              </a:xfrm>
              <a:custGeom>
                <a:avLst/>
                <a:gdLst>
                  <a:gd name="T0" fmla="*/ 73 w 90"/>
                  <a:gd name="T1" fmla="*/ 0 h 181"/>
                  <a:gd name="T2" fmla="*/ 17 w 90"/>
                  <a:gd name="T3" fmla="*/ 0 h 181"/>
                  <a:gd name="T4" fmla="*/ 0 w 90"/>
                  <a:gd name="T5" fmla="*/ 17 h 181"/>
                  <a:gd name="T6" fmla="*/ 0 w 90"/>
                  <a:gd name="T7" fmla="*/ 93 h 181"/>
                  <a:gd name="T8" fmla="*/ 17 w 90"/>
                  <a:gd name="T9" fmla="*/ 110 h 181"/>
                  <a:gd name="T10" fmla="*/ 17 w 90"/>
                  <a:gd name="T11" fmla="*/ 110 h 181"/>
                  <a:gd name="T12" fmla="*/ 17 w 90"/>
                  <a:gd name="T13" fmla="*/ 164 h 181"/>
                  <a:gd name="T14" fmla="*/ 33 w 90"/>
                  <a:gd name="T15" fmla="*/ 181 h 181"/>
                  <a:gd name="T16" fmla="*/ 57 w 90"/>
                  <a:gd name="T17" fmla="*/ 181 h 181"/>
                  <a:gd name="T18" fmla="*/ 73 w 90"/>
                  <a:gd name="T19" fmla="*/ 164 h 181"/>
                  <a:gd name="T20" fmla="*/ 73 w 90"/>
                  <a:gd name="T21" fmla="*/ 110 h 181"/>
                  <a:gd name="T22" fmla="*/ 73 w 90"/>
                  <a:gd name="T23" fmla="*/ 110 h 181"/>
                  <a:gd name="T24" fmla="*/ 90 w 90"/>
                  <a:gd name="T25" fmla="*/ 93 h 181"/>
                  <a:gd name="T26" fmla="*/ 90 w 90"/>
                  <a:gd name="T27" fmla="*/ 17 h 181"/>
                  <a:gd name="T28" fmla="*/ 73 w 90"/>
                  <a:gd name="T29"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181">
                    <a:moveTo>
                      <a:pt x="73" y="0"/>
                    </a:moveTo>
                    <a:cubicBezTo>
                      <a:pt x="17" y="0"/>
                      <a:pt x="17" y="0"/>
                      <a:pt x="17" y="0"/>
                    </a:cubicBezTo>
                    <a:cubicBezTo>
                      <a:pt x="8" y="0"/>
                      <a:pt x="0" y="8"/>
                      <a:pt x="0" y="17"/>
                    </a:cubicBezTo>
                    <a:cubicBezTo>
                      <a:pt x="0" y="93"/>
                      <a:pt x="0" y="93"/>
                      <a:pt x="0" y="93"/>
                    </a:cubicBezTo>
                    <a:cubicBezTo>
                      <a:pt x="0" y="102"/>
                      <a:pt x="8" y="110"/>
                      <a:pt x="17" y="110"/>
                    </a:cubicBezTo>
                    <a:cubicBezTo>
                      <a:pt x="17" y="110"/>
                      <a:pt x="17" y="110"/>
                      <a:pt x="17" y="110"/>
                    </a:cubicBezTo>
                    <a:cubicBezTo>
                      <a:pt x="17" y="164"/>
                      <a:pt x="17" y="164"/>
                      <a:pt x="17" y="164"/>
                    </a:cubicBezTo>
                    <a:cubicBezTo>
                      <a:pt x="17" y="173"/>
                      <a:pt x="24" y="181"/>
                      <a:pt x="33" y="181"/>
                    </a:cubicBezTo>
                    <a:cubicBezTo>
                      <a:pt x="57" y="181"/>
                      <a:pt x="57" y="181"/>
                      <a:pt x="57" y="181"/>
                    </a:cubicBezTo>
                    <a:cubicBezTo>
                      <a:pt x="66" y="181"/>
                      <a:pt x="73" y="173"/>
                      <a:pt x="73" y="164"/>
                    </a:cubicBezTo>
                    <a:cubicBezTo>
                      <a:pt x="73" y="110"/>
                      <a:pt x="73" y="110"/>
                      <a:pt x="73" y="110"/>
                    </a:cubicBezTo>
                    <a:cubicBezTo>
                      <a:pt x="73" y="110"/>
                      <a:pt x="73" y="110"/>
                      <a:pt x="73" y="110"/>
                    </a:cubicBezTo>
                    <a:cubicBezTo>
                      <a:pt x="82" y="110"/>
                      <a:pt x="90" y="102"/>
                      <a:pt x="90" y="93"/>
                    </a:cubicBezTo>
                    <a:cubicBezTo>
                      <a:pt x="90" y="17"/>
                      <a:pt x="90" y="17"/>
                      <a:pt x="90" y="17"/>
                    </a:cubicBezTo>
                    <a:cubicBezTo>
                      <a:pt x="90" y="8"/>
                      <a:pt x="82" y="0"/>
                      <a:pt x="73" y="0"/>
                    </a:cubicBezTo>
                    <a:close/>
                  </a:path>
                </a:pathLst>
              </a:custGeom>
              <a:solidFill>
                <a:schemeClr val="bg2"/>
              </a:solidFill>
              <a:ln w="9525">
                <a:noFill/>
                <a:round/>
                <a:headEnd/>
                <a:tailEnd/>
              </a:ln>
              <a:extLst/>
            </p:spPr>
            <p:txBody>
              <a:bodyPr vert="horz" wrap="square" lIns="91415" tIns="45708" rIns="91415" bIns="45708" numCol="1" anchor="t" anchorCtr="0" compatLnSpc="1">
                <a:prstTxWarp prst="textNoShape">
                  <a:avLst/>
                </a:prstTxWarp>
              </a:bodyPr>
              <a:lstStyle/>
              <a:p>
                <a:pPr marL="0" marR="0" lvl="0" indent="0" defTabSz="914212"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3" name="Oval 742"/>
              <p:cNvSpPr>
                <a:spLocks noChangeArrowheads="1"/>
              </p:cNvSpPr>
              <p:nvPr/>
            </p:nvSpPr>
            <p:spPr bwMode="auto">
              <a:xfrm>
                <a:off x="7616" y="-2816"/>
                <a:ext cx="127" cy="128"/>
              </a:xfrm>
              <a:prstGeom prst="ellipse">
                <a:avLst/>
              </a:prstGeom>
              <a:solidFill>
                <a:schemeClr val="bg2"/>
              </a:solidFill>
              <a:ln w="9525">
                <a:noFill/>
                <a:round/>
                <a:headEnd/>
                <a:tailEnd/>
              </a:ln>
              <a:extLst/>
            </p:spPr>
            <p:txBody>
              <a:bodyPr vert="horz" wrap="square" lIns="91415" tIns="45708" rIns="91415" bIns="45708" numCol="1" anchor="t" anchorCtr="0" compatLnSpc="1">
                <a:prstTxWarp prst="textNoShape">
                  <a:avLst/>
                </a:prstTxWarp>
              </a:bodyPr>
              <a:lstStyle/>
              <a:p>
                <a:pPr marL="0" marR="0" lvl="0" indent="0" defTabSz="914212"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4" name="Freeform 743"/>
              <p:cNvSpPr>
                <a:spLocks/>
              </p:cNvSpPr>
              <p:nvPr/>
            </p:nvSpPr>
            <p:spPr bwMode="auto">
              <a:xfrm>
                <a:off x="7831" y="-2660"/>
                <a:ext cx="179" cy="364"/>
              </a:xfrm>
              <a:custGeom>
                <a:avLst/>
                <a:gdLst>
                  <a:gd name="T0" fmla="*/ 62 w 76"/>
                  <a:gd name="T1" fmla="*/ 0 h 154"/>
                  <a:gd name="T2" fmla="*/ 14 w 76"/>
                  <a:gd name="T3" fmla="*/ 0 h 154"/>
                  <a:gd name="T4" fmla="*/ 0 w 76"/>
                  <a:gd name="T5" fmla="*/ 14 h 154"/>
                  <a:gd name="T6" fmla="*/ 0 w 76"/>
                  <a:gd name="T7" fmla="*/ 79 h 154"/>
                  <a:gd name="T8" fmla="*/ 14 w 76"/>
                  <a:gd name="T9" fmla="*/ 93 h 154"/>
                  <a:gd name="T10" fmla="*/ 14 w 76"/>
                  <a:gd name="T11" fmla="*/ 93 h 154"/>
                  <a:gd name="T12" fmla="*/ 14 w 76"/>
                  <a:gd name="T13" fmla="*/ 140 h 154"/>
                  <a:gd name="T14" fmla="*/ 27 w 76"/>
                  <a:gd name="T15" fmla="*/ 154 h 154"/>
                  <a:gd name="T16" fmla="*/ 48 w 76"/>
                  <a:gd name="T17" fmla="*/ 154 h 154"/>
                  <a:gd name="T18" fmla="*/ 62 w 76"/>
                  <a:gd name="T19" fmla="*/ 140 h 154"/>
                  <a:gd name="T20" fmla="*/ 62 w 76"/>
                  <a:gd name="T21" fmla="*/ 93 h 154"/>
                  <a:gd name="T22" fmla="*/ 62 w 76"/>
                  <a:gd name="T23" fmla="*/ 93 h 154"/>
                  <a:gd name="T24" fmla="*/ 76 w 76"/>
                  <a:gd name="T25" fmla="*/ 79 h 154"/>
                  <a:gd name="T26" fmla="*/ 76 w 76"/>
                  <a:gd name="T27" fmla="*/ 14 h 154"/>
                  <a:gd name="T28" fmla="*/ 62 w 76"/>
                  <a:gd name="T2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 h="154">
                    <a:moveTo>
                      <a:pt x="62" y="0"/>
                    </a:moveTo>
                    <a:cubicBezTo>
                      <a:pt x="14" y="0"/>
                      <a:pt x="14" y="0"/>
                      <a:pt x="14" y="0"/>
                    </a:cubicBezTo>
                    <a:cubicBezTo>
                      <a:pt x="6" y="0"/>
                      <a:pt x="0" y="6"/>
                      <a:pt x="0" y="14"/>
                    </a:cubicBezTo>
                    <a:cubicBezTo>
                      <a:pt x="0" y="79"/>
                      <a:pt x="0" y="79"/>
                      <a:pt x="0" y="79"/>
                    </a:cubicBezTo>
                    <a:cubicBezTo>
                      <a:pt x="0" y="87"/>
                      <a:pt x="6" y="93"/>
                      <a:pt x="14" y="93"/>
                    </a:cubicBezTo>
                    <a:cubicBezTo>
                      <a:pt x="14" y="93"/>
                      <a:pt x="14" y="93"/>
                      <a:pt x="14" y="93"/>
                    </a:cubicBezTo>
                    <a:cubicBezTo>
                      <a:pt x="14" y="140"/>
                      <a:pt x="14" y="140"/>
                      <a:pt x="14" y="140"/>
                    </a:cubicBezTo>
                    <a:cubicBezTo>
                      <a:pt x="14" y="148"/>
                      <a:pt x="20" y="154"/>
                      <a:pt x="27" y="154"/>
                    </a:cubicBezTo>
                    <a:cubicBezTo>
                      <a:pt x="48" y="154"/>
                      <a:pt x="48" y="154"/>
                      <a:pt x="48" y="154"/>
                    </a:cubicBezTo>
                    <a:cubicBezTo>
                      <a:pt x="56" y="154"/>
                      <a:pt x="62" y="148"/>
                      <a:pt x="62" y="140"/>
                    </a:cubicBezTo>
                    <a:cubicBezTo>
                      <a:pt x="62" y="93"/>
                      <a:pt x="62" y="93"/>
                      <a:pt x="62" y="93"/>
                    </a:cubicBezTo>
                    <a:cubicBezTo>
                      <a:pt x="62" y="93"/>
                      <a:pt x="62" y="93"/>
                      <a:pt x="62" y="93"/>
                    </a:cubicBezTo>
                    <a:cubicBezTo>
                      <a:pt x="70" y="93"/>
                      <a:pt x="76" y="87"/>
                      <a:pt x="76" y="79"/>
                    </a:cubicBezTo>
                    <a:cubicBezTo>
                      <a:pt x="76" y="14"/>
                      <a:pt x="76" y="14"/>
                      <a:pt x="76" y="14"/>
                    </a:cubicBezTo>
                    <a:cubicBezTo>
                      <a:pt x="76" y="6"/>
                      <a:pt x="70" y="0"/>
                      <a:pt x="62" y="0"/>
                    </a:cubicBezTo>
                    <a:close/>
                  </a:path>
                </a:pathLst>
              </a:custGeom>
              <a:solidFill>
                <a:schemeClr val="bg2"/>
              </a:solidFill>
              <a:ln w="9525">
                <a:noFill/>
                <a:round/>
                <a:headEnd/>
                <a:tailEnd/>
              </a:ln>
              <a:extLst/>
            </p:spPr>
            <p:txBody>
              <a:bodyPr vert="horz" wrap="square" lIns="91415" tIns="45708" rIns="91415" bIns="45708" numCol="1" anchor="t" anchorCtr="0" compatLnSpc="1">
                <a:prstTxWarp prst="textNoShape">
                  <a:avLst/>
                </a:prstTxWarp>
              </a:bodyPr>
              <a:lstStyle/>
              <a:p>
                <a:pPr marL="0" marR="0" lvl="0" indent="0" defTabSz="914212"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5" name="Oval 744"/>
              <p:cNvSpPr>
                <a:spLocks noChangeArrowheads="1"/>
              </p:cNvSpPr>
              <p:nvPr/>
            </p:nvSpPr>
            <p:spPr bwMode="auto">
              <a:xfrm>
                <a:off x="7866" y="-2780"/>
                <a:ext cx="109" cy="108"/>
              </a:xfrm>
              <a:prstGeom prst="ellipse">
                <a:avLst/>
              </a:prstGeom>
              <a:solidFill>
                <a:schemeClr val="bg2"/>
              </a:solidFill>
              <a:ln w="9525">
                <a:noFill/>
                <a:round/>
                <a:headEnd/>
                <a:tailEnd/>
              </a:ln>
              <a:extLst/>
            </p:spPr>
            <p:txBody>
              <a:bodyPr vert="horz" wrap="square" lIns="91415" tIns="45708" rIns="91415" bIns="45708" numCol="1" anchor="t" anchorCtr="0" compatLnSpc="1">
                <a:prstTxWarp prst="textNoShape">
                  <a:avLst/>
                </a:prstTxWarp>
              </a:bodyPr>
              <a:lstStyle/>
              <a:p>
                <a:pPr marL="0" marR="0" lvl="0" indent="0" defTabSz="914212"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6" name="Freeform 745"/>
              <p:cNvSpPr>
                <a:spLocks/>
              </p:cNvSpPr>
              <p:nvPr/>
            </p:nvSpPr>
            <p:spPr bwMode="auto">
              <a:xfrm>
                <a:off x="7349" y="-2660"/>
                <a:ext cx="179" cy="364"/>
              </a:xfrm>
              <a:custGeom>
                <a:avLst/>
                <a:gdLst>
                  <a:gd name="T0" fmla="*/ 62 w 76"/>
                  <a:gd name="T1" fmla="*/ 0 h 154"/>
                  <a:gd name="T2" fmla="*/ 14 w 76"/>
                  <a:gd name="T3" fmla="*/ 0 h 154"/>
                  <a:gd name="T4" fmla="*/ 0 w 76"/>
                  <a:gd name="T5" fmla="*/ 14 h 154"/>
                  <a:gd name="T6" fmla="*/ 0 w 76"/>
                  <a:gd name="T7" fmla="*/ 79 h 154"/>
                  <a:gd name="T8" fmla="*/ 14 w 76"/>
                  <a:gd name="T9" fmla="*/ 93 h 154"/>
                  <a:gd name="T10" fmla="*/ 14 w 76"/>
                  <a:gd name="T11" fmla="*/ 93 h 154"/>
                  <a:gd name="T12" fmla="*/ 14 w 76"/>
                  <a:gd name="T13" fmla="*/ 140 h 154"/>
                  <a:gd name="T14" fmla="*/ 28 w 76"/>
                  <a:gd name="T15" fmla="*/ 154 h 154"/>
                  <a:gd name="T16" fmla="*/ 49 w 76"/>
                  <a:gd name="T17" fmla="*/ 154 h 154"/>
                  <a:gd name="T18" fmla="*/ 62 w 76"/>
                  <a:gd name="T19" fmla="*/ 140 h 154"/>
                  <a:gd name="T20" fmla="*/ 62 w 76"/>
                  <a:gd name="T21" fmla="*/ 93 h 154"/>
                  <a:gd name="T22" fmla="*/ 62 w 76"/>
                  <a:gd name="T23" fmla="*/ 93 h 154"/>
                  <a:gd name="T24" fmla="*/ 76 w 76"/>
                  <a:gd name="T25" fmla="*/ 79 h 154"/>
                  <a:gd name="T26" fmla="*/ 76 w 76"/>
                  <a:gd name="T27" fmla="*/ 14 h 154"/>
                  <a:gd name="T28" fmla="*/ 62 w 76"/>
                  <a:gd name="T2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 h="154">
                    <a:moveTo>
                      <a:pt x="62" y="0"/>
                    </a:moveTo>
                    <a:cubicBezTo>
                      <a:pt x="14" y="0"/>
                      <a:pt x="14" y="0"/>
                      <a:pt x="14" y="0"/>
                    </a:cubicBezTo>
                    <a:cubicBezTo>
                      <a:pt x="6" y="0"/>
                      <a:pt x="0" y="6"/>
                      <a:pt x="0" y="14"/>
                    </a:cubicBezTo>
                    <a:cubicBezTo>
                      <a:pt x="0" y="79"/>
                      <a:pt x="0" y="79"/>
                      <a:pt x="0" y="79"/>
                    </a:cubicBezTo>
                    <a:cubicBezTo>
                      <a:pt x="0" y="87"/>
                      <a:pt x="6" y="93"/>
                      <a:pt x="14" y="93"/>
                    </a:cubicBezTo>
                    <a:cubicBezTo>
                      <a:pt x="14" y="93"/>
                      <a:pt x="14" y="93"/>
                      <a:pt x="14" y="93"/>
                    </a:cubicBezTo>
                    <a:cubicBezTo>
                      <a:pt x="14" y="140"/>
                      <a:pt x="14" y="140"/>
                      <a:pt x="14" y="140"/>
                    </a:cubicBezTo>
                    <a:cubicBezTo>
                      <a:pt x="14" y="148"/>
                      <a:pt x="20" y="154"/>
                      <a:pt x="28" y="154"/>
                    </a:cubicBezTo>
                    <a:cubicBezTo>
                      <a:pt x="49" y="154"/>
                      <a:pt x="49" y="154"/>
                      <a:pt x="49" y="154"/>
                    </a:cubicBezTo>
                    <a:cubicBezTo>
                      <a:pt x="56" y="154"/>
                      <a:pt x="62" y="148"/>
                      <a:pt x="62" y="140"/>
                    </a:cubicBezTo>
                    <a:cubicBezTo>
                      <a:pt x="62" y="93"/>
                      <a:pt x="62" y="93"/>
                      <a:pt x="62" y="93"/>
                    </a:cubicBezTo>
                    <a:cubicBezTo>
                      <a:pt x="62" y="93"/>
                      <a:pt x="62" y="93"/>
                      <a:pt x="62" y="93"/>
                    </a:cubicBezTo>
                    <a:cubicBezTo>
                      <a:pt x="70" y="93"/>
                      <a:pt x="76" y="87"/>
                      <a:pt x="76" y="79"/>
                    </a:cubicBezTo>
                    <a:cubicBezTo>
                      <a:pt x="76" y="14"/>
                      <a:pt x="76" y="14"/>
                      <a:pt x="76" y="14"/>
                    </a:cubicBezTo>
                    <a:cubicBezTo>
                      <a:pt x="76" y="6"/>
                      <a:pt x="70" y="0"/>
                      <a:pt x="62" y="0"/>
                    </a:cubicBezTo>
                    <a:close/>
                  </a:path>
                </a:pathLst>
              </a:custGeom>
              <a:solidFill>
                <a:schemeClr val="bg2"/>
              </a:solidFill>
              <a:ln w="9525">
                <a:noFill/>
                <a:round/>
                <a:headEnd/>
                <a:tailEnd/>
              </a:ln>
              <a:extLst/>
            </p:spPr>
            <p:txBody>
              <a:bodyPr vert="horz" wrap="square" lIns="91415" tIns="45708" rIns="91415" bIns="45708" numCol="1" anchor="t" anchorCtr="0" compatLnSpc="1">
                <a:prstTxWarp prst="textNoShape">
                  <a:avLst/>
                </a:prstTxWarp>
              </a:bodyPr>
              <a:lstStyle/>
              <a:p>
                <a:pPr marL="0" marR="0" lvl="0" indent="0" defTabSz="914212"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7" name="Oval 746"/>
              <p:cNvSpPr>
                <a:spLocks noChangeArrowheads="1"/>
              </p:cNvSpPr>
              <p:nvPr/>
            </p:nvSpPr>
            <p:spPr bwMode="auto">
              <a:xfrm>
                <a:off x="7384" y="-2780"/>
                <a:ext cx="109" cy="108"/>
              </a:xfrm>
              <a:prstGeom prst="ellipse">
                <a:avLst/>
              </a:prstGeom>
              <a:solidFill>
                <a:schemeClr val="bg2"/>
              </a:solidFill>
              <a:ln w="9525">
                <a:noFill/>
                <a:round/>
                <a:headEnd/>
                <a:tailEnd/>
              </a:ln>
              <a:extLst/>
            </p:spPr>
            <p:txBody>
              <a:bodyPr vert="horz" wrap="square" lIns="91415" tIns="45708" rIns="91415" bIns="45708" numCol="1" anchor="t" anchorCtr="0" compatLnSpc="1">
                <a:prstTxWarp prst="textNoShape">
                  <a:avLst/>
                </a:prstTxWarp>
              </a:bodyPr>
              <a:lstStyle/>
              <a:p>
                <a:pPr marL="0" marR="0" lvl="0" indent="0" defTabSz="914212"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grpSp>
      </p:grpSp>
      <p:cxnSp>
        <p:nvCxnSpPr>
          <p:cNvPr id="28" name="Straight Arrow Connector 27"/>
          <p:cNvCxnSpPr>
            <a:endCxn id="20" idx="6"/>
          </p:cNvCxnSpPr>
          <p:nvPr/>
        </p:nvCxnSpPr>
        <p:spPr>
          <a:xfrm flipH="1">
            <a:off x="2531386" y="2412375"/>
            <a:ext cx="2198619" cy="0"/>
          </a:xfrm>
          <a:prstGeom prst="straightConnector1">
            <a:avLst/>
          </a:prstGeom>
          <a:ln w="85725" cap="rnd">
            <a:solidFill>
              <a:schemeClr val="tx1"/>
            </a:solidFill>
            <a:prstDash val="sysDot"/>
            <a:headEnd type="triangle"/>
            <a:tailEnd type="none"/>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6218237" y="3999207"/>
            <a:ext cx="1703420" cy="1163395"/>
          </a:xfrm>
          <a:prstGeom prst="rect">
            <a:avLst/>
          </a:prstGeom>
          <a:noFill/>
        </p:spPr>
        <p:txBody>
          <a:bodyPr wrap="square" lIns="0" tIns="0" rIns="0" bIns="0" rtlCol="0">
            <a:spAutoFit/>
          </a:bodyPr>
          <a:lstStyle/>
          <a:p>
            <a:pPr marL="0" marR="0" lvl="0" indent="0" algn="ctr" defTabSz="914400" eaLnBrk="1" fontAlgn="auto" latinLnBrk="0" hangingPunct="1">
              <a:lnSpc>
                <a:spcPct val="90000"/>
              </a:lnSpc>
              <a:spcBef>
                <a:spcPts val="0"/>
              </a:spcBef>
              <a:spcAft>
                <a:spcPts val="0"/>
              </a:spcAft>
              <a:buClrTx/>
              <a:buSzTx/>
              <a:buFontTx/>
              <a:buNone/>
              <a:tabLst/>
              <a:defRPr/>
            </a:pPr>
            <a:r>
              <a:rPr kumimoji="0" lang="en-US" sz="2000" b="0" i="0" u="none" strike="noStrike" kern="0" cap="none" spc="-50" normalizeH="0" baseline="0" noProof="0" dirty="0">
                <a:ln>
                  <a:noFill/>
                </a:ln>
                <a:gradFill>
                  <a:gsLst>
                    <a:gs pos="0">
                      <a:schemeClr val="tx1"/>
                    </a:gs>
                    <a:gs pos="78000">
                      <a:schemeClr val="tx1"/>
                    </a:gs>
                  </a:gsLst>
                  <a:lin ang="0" scaled="1"/>
                </a:gradFill>
                <a:effectLst/>
                <a:uLnTx/>
                <a:uFillTx/>
              </a:rPr>
              <a:t>Backend Connectivity</a:t>
            </a:r>
          </a:p>
          <a:p>
            <a:pPr marL="0" marR="0" lvl="0" indent="0" algn="ctr" defTabSz="914400" eaLnBrk="1" fontAlgn="auto" latinLnBrk="0" hangingPunct="1">
              <a:lnSpc>
                <a:spcPct val="90000"/>
              </a:lnSpc>
              <a:spcBef>
                <a:spcPts val="0"/>
              </a:spcBef>
              <a:spcAft>
                <a:spcPts val="0"/>
              </a:spcAft>
              <a:buClrTx/>
              <a:buSzTx/>
              <a:buFontTx/>
              <a:buNone/>
              <a:tabLst/>
              <a:defRPr/>
            </a:pPr>
            <a:endParaRPr kumimoji="0" lang="en-US" sz="800" b="0" i="0" u="none" strike="noStrike" kern="0" cap="none" spc="-50" normalizeH="0" baseline="0" noProof="0" dirty="0">
              <a:ln>
                <a:noFill/>
              </a:ln>
              <a:gradFill>
                <a:gsLst>
                  <a:gs pos="0">
                    <a:schemeClr val="tx1"/>
                  </a:gs>
                  <a:gs pos="78000">
                    <a:schemeClr val="tx1"/>
                  </a:gs>
                </a:gsLst>
                <a:lin ang="0" scaled="1"/>
              </a:gradFill>
              <a:effectLst/>
              <a:uLnTx/>
              <a:uFillTx/>
            </a:endParaRPr>
          </a:p>
          <a:p>
            <a:pPr marL="0" marR="0" lvl="0" indent="0" algn="ctr" defTabSz="914400" eaLnBrk="1" fontAlgn="auto" latinLnBrk="0" hangingPunct="1">
              <a:lnSpc>
                <a:spcPct val="90000"/>
              </a:lnSpc>
              <a:spcBef>
                <a:spcPts val="0"/>
              </a:spcBef>
              <a:spcAft>
                <a:spcPts val="0"/>
              </a:spcAft>
              <a:buClrTx/>
              <a:buSzTx/>
              <a:buFontTx/>
              <a:buNone/>
              <a:tabLst/>
              <a:defRPr/>
            </a:pPr>
            <a:r>
              <a:rPr kumimoji="0" lang="en-US" sz="1800" b="0" i="1" u="none" strike="noStrike" kern="0" cap="none" spc="-50" normalizeH="0" baseline="0" noProof="0" dirty="0">
                <a:ln>
                  <a:noFill/>
                </a:ln>
                <a:gradFill>
                  <a:gsLst>
                    <a:gs pos="0">
                      <a:schemeClr val="tx1"/>
                    </a:gs>
                    <a:gs pos="78000">
                      <a:schemeClr val="tx1"/>
                    </a:gs>
                  </a:gsLst>
                  <a:lin ang="0" scaled="1"/>
                </a:gradFill>
                <a:effectLst/>
                <a:uLnTx/>
                <a:uFillTx/>
              </a:rPr>
              <a:t>ExpressRoute</a:t>
            </a:r>
          </a:p>
          <a:p>
            <a:pPr marL="0" marR="0" lvl="0" indent="0" algn="ctr" defTabSz="914400" eaLnBrk="1" fontAlgn="auto" latinLnBrk="0" hangingPunct="1">
              <a:lnSpc>
                <a:spcPct val="90000"/>
              </a:lnSpc>
              <a:spcBef>
                <a:spcPts val="0"/>
              </a:spcBef>
              <a:spcAft>
                <a:spcPts val="0"/>
              </a:spcAft>
              <a:buClrTx/>
              <a:buSzTx/>
              <a:buFontTx/>
              <a:buNone/>
              <a:tabLst/>
              <a:defRPr/>
            </a:pPr>
            <a:r>
              <a:rPr kumimoji="0" lang="en-US" sz="1800" b="0" i="1" u="none" strike="noStrike" kern="0" cap="none" spc="-50" normalizeH="0" baseline="0" noProof="0" dirty="0">
                <a:ln>
                  <a:noFill/>
                </a:ln>
                <a:gradFill>
                  <a:gsLst>
                    <a:gs pos="0">
                      <a:schemeClr val="tx1"/>
                    </a:gs>
                    <a:gs pos="78000">
                      <a:schemeClr val="tx1"/>
                    </a:gs>
                  </a:gsLst>
                  <a:lin ang="0" scaled="1"/>
                </a:gradFill>
                <a:effectLst/>
                <a:uLnTx/>
                <a:uFillTx/>
              </a:rPr>
              <a:t>VPN Gateways</a:t>
            </a:r>
            <a:endParaRPr kumimoji="0" lang="en-US" sz="1800" b="0" i="0" u="none" strike="noStrike" kern="0" cap="none" spc="-50" normalizeH="0" baseline="0" noProof="0" dirty="0">
              <a:ln>
                <a:noFill/>
              </a:ln>
              <a:gradFill>
                <a:gsLst>
                  <a:gs pos="0">
                    <a:schemeClr val="tx1"/>
                  </a:gs>
                  <a:gs pos="78000">
                    <a:schemeClr val="tx1"/>
                  </a:gs>
                </a:gsLst>
                <a:lin ang="0" scaled="1"/>
              </a:gradFill>
              <a:effectLst/>
              <a:uLnTx/>
              <a:uFillTx/>
            </a:endParaRPr>
          </a:p>
        </p:txBody>
      </p:sp>
      <p:grpSp>
        <p:nvGrpSpPr>
          <p:cNvPr id="3" name="Group 2"/>
          <p:cNvGrpSpPr/>
          <p:nvPr/>
        </p:nvGrpSpPr>
        <p:grpSpPr>
          <a:xfrm>
            <a:off x="4008437" y="1294908"/>
            <a:ext cx="5077925" cy="2590102"/>
            <a:chOff x="4008437" y="1294908"/>
            <a:chExt cx="5077925" cy="2590102"/>
          </a:xfrm>
        </p:grpSpPr>
        <p:grpSp>
          <p:nvGrpSpPr>
            <p:cNvPr id="6" name="Group 5"/>
            <p:cNvGrpSpPr/>
            <p:nvPr/>
          </p:nvGrpSpPr>
          <p:grpSpPr>
            <a:xfrm>
              <a:off x="4008437" y="1294908"/>
              <a:ext cx="5077925" cy="2590102"/>
              <a:chOff x="6597001" y="703802"/>
              <a:chExt cx="5578218" cy="3071723"/>
            </a:xfrm>
          </p:grpSpPr>
          <p:sp>
            <p:nvSpPr>
              <p:cNvPr id="7" name="Freeform 128"/>
              <p:cNvSpPr>
                <a:spLocks noChangeAspect="1"/>
              </p:cNvSpPr>
              <p:nvPr/>
            </p:nvSpPr>
            <p:spPr bwMode="black">
              <a:xfrm>
                <a:off x="6597001" y="703802"/>
                <a:ext cx="5578218" cy="3071723"/>
              </a:xfrm>
              <a:custGeom>
                <a:avLst/>
                <a:gdLst>
                  <a:gd name="T0" fmla="*/ 396 w 509"/>
                  <a:gd name="T1" fmla="*/ 281 h 281"/>
                  <a:gd name="T2" fmla="*/ 57 w 509"/>
                  <a:gd name="T3" fmla="*/ 281 h 281"/>
                  <a:gd name="T4" fmla="*/ 0 w 509"/>
                  <a:gd name="T5" fmla="*/ 223 h 281"/>
                  <a:gd name="T6" fmla="*/ 43 w 509"/>
                  <a:gd name="T7" fmla="*/ 168 h 281"/>
                  <a:gd name="T8" fmla="*/ 110 w 509"/>
                  <a:gd name="T9" fmla="*/ 116 h 281"/>
                  <a:gd name="T10" fmla="*/ 232 w 509"/>
                  <a:gd name="T11" fmla="*/ 0 h 281"/>
                  <a:gd name="T12" fmla="*/ 343 w 509"/>
                  <a:gd name="T13" fmla="*/ 70 h 281"/>
                  <a:gd name="T14" fmla="*/ 396 w 509"/>
                  <a:gd name="T15" fmla="*/ 56 h 281"/>
                  <a:gd name="T16" fmla="*/ 509 w 509"/>
                  <a:gd name="T17" fmla="*/ 169 h 281"/>
                  <a:gd name="T18" fmla="*/ 396 w 509"/>
                  <a:gd name="T19" fmla="*/ 281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9" h="281">
                    <a:moveTo>
                      <a:pt x="396" y="281"/>
                    </a:moveTo>
                    <a:cubicBezTo>
                      <a:pt x="57" y="281"/>
                      <a:pt x="57" y="281"/>
                      <a:pt x="57" y="281"/>
                    </a:cubicBezTo>
                    <a:cubicBezTo>
                      <a:pt x="26" y="281"/>
                      <a:pt x="0" y="255"/>
                      <a:pt x="0" y="223"/>
                    </a:cubicBezTo>
                    <a:cubicBezTo>
                      <a:pt x="0" y="196"/>
                      <a:pt x="18" y="174"/>
                      <a:pt x="43" y="168"/>
                    </a:cubicBezTo>
                    <a:cubicBezTo>
                      <a:pt x="55" y="140"/>
                      <a:pt x="80" y="120"/>
                      <a:pt x="110" y="116"/>
                    </a:cubicBezTo>
                    <a:cubicBezTo>
                      <a:pt x="113" y="52"/>
                      <a:pt x="167" y="0"/>
                      <a:pt x="232" y="0"/>
                    </a:cubicBezTo>
                    <a:cubicBezTo>
                      <a:pt x="280" y="0"/>
                      <a:pt x="323" y="28"/>
                      <a:pt x="343" y="70"/>
                    </a:cubicBezTo>
                    <a:cubicBezTo>
                      <a:pt x="359" y="61"/>
                      <a:pt x="377" y="56"/>
                      <a:pt x="396" y="56"/>
                    </a:cubicBezTo>
                    <a:cubicBezTo>
                      <a:pt x="458" y="56"/>
                      <a:pt x="509" y="107"/>
                      <a:pt x="509" y="169"/>
                    </a:cubicBezTo>
                    <a:cubicBezTo>
                      <a:pt x="509" y="230"/>
                      <a:pt x="458" y="281"/>
                      <a:pt x="396" y="281"/>
                    </a:cubicBezTo>
                    <a:close/>
                  </a:path>
                </a:pathLst>
              </a:custGeom>
              <a:solidFill>
                <a:schemeClr val="tx2">
                  <a:lumMod val="90000"/>
                  <a:lumOff val="1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vert="horz" wrap="square" lIns="91415" tIns="45708" rIns="91415"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dirty="0">
                  <a:ln>
                    <a:noFill/>
                  </a:ln>
                  <a:gradFill>
                    <a:gsLst>
                      <a:gs pos="0">
                        <a:schemeClr val="tx1"/>
                      </a:gs>
                      <a:gs pos="78000">
                        <a:schemeClr val="tx1"/>
                      </a:gs>
                    </a:gsLst>
                    <a:lin ang="0" scaled="1"/>
                  </a:gradFill>
                  <a:effectLst/>
                  <a:uLnTx/>
                  <a:uFillTx/>
                </a:endParaRPr>
              </a:p>
            </p:txBody>
          </p:sp>
          <p:sp>
            <p:nvSpPr>
              <p:cNvPr id="8" name="Rounded Rectangle 7"/>
              <p:cNvSpPr/>
              <p:nvPr/>
            </p:nvSpPr>
            <p:spPr bwMode="auto">
              <a:xfrm>
                <a:off x="8117860" y="1632864"/>
                <a:ext cx="3395252" cy="1886601"/>
              </a:xfrm>
              <a:prstGeom prst="roundRect">
                <a:avLst>
                  <a:gd name="adj" fmla="val 8795"/>
                </a:avLst>
              </a:prstGeom>
              <a:solidFill>
                <a:schemeClr val="bg2">
                  <a:lumMod val="50000"/>
                </a:schemeClr>
              </a:solidFill>
              <a:ln w="571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2831" tIns="146264" rIns="182831" bIns="146264" numCol="1" spcCol="0" rtlCol="0" fromWordArt="0" anchor="t" anchorCtr="0" forceAA="0" compatLnSpc="1">
                <a:prstTxWarp prst="textNoShape">
                  <a:avLst/>
                </a:prstTxWarp>
                <a:noAutofit/>
              </a:bodyPr>
              <a:lstStyle/>
              <a:p>
                <a:pPr marL="0" marR="0" lvl="0" indent="0" defTabSz="913948" eaLnBrk="1" fontAlgn="base" latinLnBrk="0" hangingPunct="1">
                  <a:lnSpc>
                    <a:spcPct val="90000"/>
                  </a:lnSpc>
                  <a:spcBef>
                    <a:spcPct val="0"/>
                  </a:spcBef>
                  <a:spcAft>
                    <a:spcPct val="0"/>
                  </a:spcAft>
                  <a:buClrTx/>
                  <a:buSzTx/>
                  <a:buFontTx/>
                  <a:buNone/>
                  <a:tabLst/>
                  <a:defRPr/>
                </a:pPr>
                <a:endParaRPr kumimoji="0" lang="en-US" sz="2400" b="0" i="0" u="none" strike="noStrike" kern="0" cap="none" spc="-50" normalizeH="0" baseline="0" noProof="0" dirty="0">
                  <a:ln>
                    <a:noFill/>
                  </a:ln>
                  <a:gradFill>
                    <a:gsLst>
                      <a:gs pos="0">
                        <a:schemeClr val="tx1"/>
                      </a:gs>
                      <a:gs pos="78000">
                        <a:schemeClr val="tx1"/>
                      </a:gs>
                    </a:gsLst>
                    <a:lin ang="0" scaled="1"/>
                  </a:gradFill>
                  <a:effectLst/>
                  <a:uLnTx/>
                  <a:uFillTx/>
                </a:endParaRPr>
              </a:p>
            </p:txBody>
          </p:sp>
          <p:grpSp>
            <p:nvGrpSpPr>
              <p:cNvPr id="9" name="Group 8"/>
              <p:cNvGrpSpPr/>
              <p:nvPr/>
            </p:nvGrpSpPr>
            <p:grpSpPr>
              <a:xfrm>
                <a:off x="8302769" y="1794374"/>
                <a:ext cx="3027722" cy="1546370"/>
                <a:chOff x="2718155" y="4707256"/>
                <a:chExt cx="3027722" cy="1546370"/>
              </a:xfrm>
            </p:grpSpPr>
            <p:sp>
              <p:nvSpPr>
                <p:cNvPr id="10" name="Freeform 5"/>
                <p:cNvSpPr>
                  <a:spLocks noEditPoints="1"/>
                </p:cNvSpPr>
                <p:nvPr/>
              </p:nvSpPr>
              <p:spPr bwMode="auto">
                <a:xfrm>
                  <a:off x="2718155" y="4707256"/>
                  <a:ext cx="882745" cy="38416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1"/>
                </a:solidFill>
                <a:ln>
                  <a:noFill/>
                </a:ln>
                <a:extLst/>
              </p:spPr>
              <p:txBody>
                <a:bodyPr vert="horz" wrap="square" lIns="91415" tIns="45708" rIns="91415"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1" name="Freeform 10"/>
                <p:cNvSpPr>
                  <a:spLocks noEditPoints="1"/>
                </p:cNvSpPr>
                <p:nvPr/>
              </p:nvSpPr>
              <p:spPr bwMode="auto">
                <a:xfrm>
                  <a:off x="3805975" y="4707256"/>
                  <a:ext cx="882745" cy="38416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1"/>
                </a:solidFill>
                <a:ln>
                  <a:noFill/>
                </a:ln>
                <a:extLst/>
              </p:spPr>
              <p:txBody>
                <a:bodyPr vert="horz" wrap="square" lIns="91415" tIns="45708" rIns="91415"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2" name="Freeform 11"/>
                <p:cNvSpPr>
                  <a:spLocks noEditPoints="1"/>
                </p:cNvSpPr>
                <p:nvPr/>
              </p:nvSpPr>
              <p:spPr bwMode="auto">
                <a:xfrm>
                  <a:off x="4863132" y="4707256"/>
                  <a:ext cx="882745" cy="38416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1"/>
                </a:solidFill>
                <a:ln>
                  <a:noFill/>
                </a:ln>
                <a:extLst/>
              </p:spPr>
              <p:txBody>
                <a:bodyPr vert="horz" wrap="square" lIns="91415" tIns="45708" rIns="91415"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3" name="Freeform 5"/>
                <p:cNvSpPr>
                  <a:spLocks noEditPoints="1"/>
                </p:cNvSpPr>
                <p:nvPr/>
              </p:nvSpPr>
              <p:spPr bwMode="auto">
                <a:xfrm>
                  <a:off x="2718155" y="5301899"/>
                  <a:ext cx="882745" cy="38416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1"/>
                </a:solidFill>
                <a:ln>
                  <a:noFill/>
                </a:ln>
                <a:extLst/>
              </p:spPr>
              <p:txBody>
                <a:bodyPr vert="horz" wrap="square" lIns="91415" tIns="45708" rIns="91415"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4" name="Freeform 13"/>
                <p:cNvSpPr>
                  <a:spLocks noEditPoints="1"/>
                </p:cNvSpPr>
                <p:nvPr/>
              </p:nvSpPr>
              <p:spPr bwMode="auto">
                <a:xfrm>
                  <a:off x="3805975" y="5301899"/>
                  <a:ext cx="882745" cy="38416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1"/>
                </a:solidFill>
                <a:ln>
                  <a:noFill/>
                </a:ln>
                <a:extLst/>
              </p:spPr>
              <p:txBody>
                <a:bodyPr vert="horz" wrap="square" lIns="91415" tIns="45708" rIns="91415"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5" name="Freeform 14"/>
                <p:cNvSpPr>
                  <a:spLocks noEditPoints="1"/>
                </p:cNvSpPr>
                <p:nvPr/>
              </p:nvSpPr>
              <p:spPr bwMode="auto">
                <a:xfrm>
                  <a:off x="4863132" y="5301899"/>
                  <a:ext cx="882745" cy="38416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1"/>
                </a:solidFill>
                <a:ln>
                  <a:noFill/>
                </a:ln>
                <a:extLst/>
              </p:spPr>
              <p:txBody>
                <a:bodyPr vert="horz" wrap="square" lIns="91415" tIns="45708" rIns="91415"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6" name="Freeform 5"/>
                <p:cNvSpPr>
                  <a:spLocks noEditPoints="1"/>
                </p:cNvSpPr>
                <p:nvPr/>
              </p:nvSpPr>
              <p:spPr bwMode="auto">
                <a:xfrm>
                  <a:off x="2718155" y="5869459"/>
                  <a:ext cx="882745" cy="38416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1"/>
                </a:solidFill>
                <a:ln>
                  <a:noFill/>
                </a:ln>
                <a:extLst/>
              </p:spPr>
              <p:txBody>
                <a:bodyPr vert="horz" wrap="square" lIns="91415" tIns="45708" rIns="91415"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7" name="Freeform 16"/>
                <p:cNvSpPr>
                  <a:spLocks noEditPoints="1"/>
                </p:cNvSpPr>
                <p:nvPr/>
              </p:nvSpPr>
              <p:spPr bwMode="auto">
                <a:xfrm>
                  <a:off x="3805975" y="5869459"/>
                  <a:ext cx="882745" cy="38416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1"/>
                </a:solidFill>
                <a:ln>
                  <a:noFill/>
                </a:ln>
                <a:extLst/>
              </p:spPr>
              <p:txBody>
                <a:bodyPr vert="horz" wrap="square" lIns="91415" tIns="45708" rIns="91415"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8" name="Freeform 17"/>
                <p:cNvSpPr>
                  <a:spLocks noEditPoints="1"/>
                </p:cNvSpPr>
                <p:nvPr/>
              </p:nvSpPr>
              <p:spPr bwMode="auto">
                <a:xfrm>
                  <a:off x="4863132" y="5869459"/>
                  <a:ext cx="882745" cy="38416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1"/>
                </a:solidFill>
                <a:ln>
                  <a:noFill/>
                </a:ln>
                <a:extLst/>
              </p:spPr>
              <p:txBody>
                <a:bodyPr vert="horz" wrap="square" lIns="91415" tIns="45708" rIns="91415" bIns="45708"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a:ln>
                      <a:noFill/>
                    </a:ln>
                    <a:gradFill>
                      <a:gsLst>
                        <a:gs pos="0">
                          <a:schemeClr val="tx1"/>
                        </a:gs>
                        <a:gs pos="78000">
                          <a:schemeClr val="tx1"/>
                        </a:gs>
                      </a:gsLst>
                      <a:lin ang="0" scaled="1"/>
                    </a:gradFill>
                    <a:effectLst/>
                    <a:uLnTx/>
                    <a:uFillTx/>
                  </a:endParaRPr>
                </a:p>
              </p:txBody>
            </p:sp>
          </p:grpSp>
        </p:grpSp>
        <p:sp>
          <p:nvSpPr>
            <p:cNvPr id="2" name="TextBox 1"/>
            <p:cNvSpPr txBox="1"/>
            <p:nvPr/>
          </p:nvSpPr>
          <p:spPr>
            <a:xfrm>
              <a:off x="5456237" y="1375235"/>
              <a:ext cx="1878736" cy="678304"/>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904" b="0" i="0" u="none" strike="noStrike" kern="0" cap="none" spc="0" normalizeH="0" baseline="0" noProof="0" dirty="0">
                  <a:ln>
                    <a:noFill/>
                  </a:ln>
                  <a:solidFill>
                    <a:schemeClr val="bg1"/>
                  </a:solidFill>
                  <a:effectLst/>
                  <a:uLnTx/>
                  <a:uFillTx/>
                </a:rPr>
                <a:t>Azure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904" b="0" i="0" u="none" strike="noStrike" kern="0" cap="none" spc="0" normalizeH="0" baseline="0" noProof="0" dirty="0">
                  <a:ln>
                    <a:noFill/>
                  </a:ln>
                  <a:solidFill>
                    <a:schemeClr val="bg1"/>
                  </a:solidFill>
                  <a:effectLst/>
                  <a:uLnTx/>
                  <a:uFillTx/>
                </a:rPr>
                <a:t>Virtual Network</a:t>
              </a:r>
            </a:p>
          </p:txBody>
        </p:sp>
      </p:grpSp>
      <p:sp>
        <p:nvSpPr>
          <p:cNvPr id="60" name="TextBox 59"/>
          <p:cNvSpPr txBox="1"/>
          <p:nvPr/>
        </p:nvSpPr>
        <p:spPr>
          <a:xfrm>
            <a:off x="261745" y="3487888"/>
            <a:ext cx="4550586" cy="3495197"/>
          </a:xfrm>
          <a:prstGeom prst="rect">
            <a:avLst/>
          </a:prstGeom>
          <a:noFill/>
        </p:spPr>
        <p:txBody>
          <a:bodyPr wrap="square" lIns="182857" tIns="146285" rIns="182857" bIns="146285" rtlCol="0">
            <a:noAutofit/>
          </a:bodyPr>
          <a:lstStyle/>
          <a:p>
            <a:pPr lvl="0" defTabSz="914400">
              <a:lnSpc>
                <a:spcPct val="90000"/>
              </a:lnSpc>
              <a:spcBef>
                <a:spcPct val="20000"/>
              </a:spcBef>
              <a:spcAft>
                <a:spcPts val="1200"/>
              </a:spcAft>
              <a:buSzPct val="80000"/>
              <a:defRPr/>
            </a:pPr>
            <a:r>
              <a:rPr lang="en-US" sz="2400"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Front-End Access</a:t>
            </a:r>
          </a:p>
          <a:p>
            <a:pPr lvl="0" defTabSz="914400">
              <a:lnSpc>
                <a:spcPct val="90000"/>
              </a:lnSpc>
              <a:spcBef>
                <a:spcPct val="20000"/>
              </a:spcBef>
              <a:spcAft>
                <a:spcPts val="1200"/>
              </a:spcAft>
              <a:buSzPct val="80000"/>
              <a:defRPr/>
            </a:pPr>
            <a:r>
              <a:rPr lang="en-US"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Dynamic/Reserved Public IP addresses</a:t>
            </a:r>
          </a:p>
          <a:p>
            <a:pPr lvl="0" defTabSz="914400">
              <a:lnSpc>
                <a:spcPct val="90000"/>
              </a:lnSpc>
              <a:spcBef>
                <a:spcPct val="20000"/>
              </a:spcBef>
              <a:spcAft>
                <a:spcPts val="1200"/>
              </a:spcAft>
              <a:buSzPct val="80000"/>
              <a:defRPr/>
            </a:pPr>
            <a:r>
              <a:rPr lang="en-US"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Direct VM access, ACLs for security</a:t>
            </a:r>
          </a:p>
          <a:p>
            <a:pPr lvl="0" defTabSz="914400">
              <a:lnSpc>
                <a:spcPct val="90000"/>
              </a:lnSpc>
              <a:spcBef>
                <a:spcPct val="20000"/>
              </a:spcBef>
              <a:spcAft>
                <a:spcPts val="1200"/>
              </a:spcAft>
              <a:buSzPct val="80000"/>
              <a:defRPr/>
            </a:pPr>
            <a:r>
              <a:rPr lang="en-US"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Load balancing</a:t>
            </a:r>
          </a:p>
          <a:p>
            <a:pPr lvl="0" defTabSz="914400">
              <a:lnSpc>
                <a:spcPct val="90000"/>
              </a:lnSpc>
              <a:spcBef>
                <a:spcPct val="20000"/>
              </a:spcBef>
              <a:spcAft>
                <a:spcPts val="1200"/>
              </a:spcAft>
              <a:buSzPct val="80000"/>
              <a:defRPr/>
            </a:pPr>
            <a:r>
              <a:rPr lang="en-US"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DNS services: hosting, traffic management</a:t>
            </a:r>
          </a:p>
          <a:p>
            <a:pPr lvl="0" defTabSz="914400">
              <a:lnSpc>
                <a:spcPct val="90000"/>
              </a:lnSpc>
              <a:spcBef>
                <a:spcPct val="20000"/>
              </a:spcBef>
              <a:spcAft>
                <a:spcPts val="1200"/>
              </a:spcAft>
              <a:buSzPct val="80000"/>
              <a:defRPr/>
            </a:pPr>
            <a:r>
              <a:rPr lang="en-US"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DDoS protection</a:t>
            </a:r>
          </a:p>
          <a:p>
            <a:pPr marL="0" marR="0" lvl="0" indent="0" defTabSz="914400" eaLnBrk="1" fontAlgn="auto" latinLnBrk="0" hangingPunct="1">
              <a:lnSpc>
                <a:spcPct val="100000"/>
              </a:lnSpc>
              <a:spcBef>
                <a:spcPts val="0"/>
              </a:spcBef>
              <a:spcAft>
                <a:spcPts val="600"/>
              </a:spcAft>
              <a:buClrTx/>
              <a:buSzTx/>
              <a:buFontTx/>
              <a:buNone/>
              <a:tabLst/>
              <a:defRPr/>
            </a:pPr>
            <a:endParaRPr kumimoji="0" lang="en-US" sz="2000" b="0" i="0" u="none" strike="noStrike" kern="0" cap="none" spc="-50" normalizeH="0" baseline="0" noProof="0" dirty="0">
              <a:ln>
                <a:noFill/>
              </a:ln>
              <a:gradFill>
                <a:gsLst>
                  <a:gs pos="0">
                    <a:schemeClr val="tx1"/>
                  </a:gs>
                  <a:gs pos="78000">
                    <a:schemeClr val="tx1"/>
                  </a:gs>
                </a:gsLst>
                <a:lin ang="0" scaled="1"/>
              </a:gradFill>
              <a:effectLst/>
              <a:uLnTx/>
              <a:uFillTx/>
            </a:endParaRPr>
          </a:p>
        </p:txBody>
      </p:sp>
      <p:sp>
        <p:nvSpPr>
          <p:cNvPr id="61" name="TextBox 60"/>
          <p:cNvSpPr txBox="1"/>
          <p:nvPr/>
        </p:nvSpPr>
        <p:spPr>
          <a:xfrm>
            <a:off x="8997702" y="296862"/>
            <a:ext cx="3811835" cy="2603867"/>
          </a:xfrm>
          <a:prstGeom prst="rect">
            <a:avLst/>
          </a:prstGeom>
          <a:noFill/>
        </p:spPr>
        <p:txBody>
          <a:bodyPr wrap="square" lIns="182857" tIns="146285" rIns="182857" bIns="146285" rtlCol="0">
            <a:noAutofit/>
          </a:bodyPr>
          <a:lstStyle/>
          <a:p>
            <a:pPr lvl="0" defTabSz="914400">
              <a:lnSpc>
                <a:spcPct val="90000"/>
              </a:lnSpc>
              <a:spcBef>
                <a:spcPct val="20000"/>
              </a:spcBef>
              <a:spcAft>
                <a:spcPts val="1200"/>
              </a:spcAft>
              <a:buSzPct val="80000"/>
              <a:defRPr/>
            </a:pPr>
            <a:r>
              <a:rPr lang="en-US" sz="2400"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Virtual Network</a:t>
            </a:r>
          </a:p>
          <a:p>
            <a:pPr lvl="0" defTabSz="914400">
              <a:lnSpc>
                <a:spcPct val="90000"/>
              </a:lnSpc>
              <a:spcBef>
                <a:spcPct val="20000"/>
              </a:spcBef>
              <a:spcAft>
                <a:spcPts val="1200"/>
              </a:spcAft>
              <a:buSzPct val="80000"/>
              <a:defRPr/>
            </a:pPr>
            <a:r>
              <a:rPr lang="en-US" sz="2000"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“Bring Your Own Network” </a:t>
            </a:r>
          </a:p>
          <a:p>
            <a:pPr lvl="0" defTabSz="914400">
              <a:lnSpc>
                <a:spcPct val="90000"/>
              </a:lnSpc>
              <a:spcBef>
                <a:spcPct val="20000"/>
              </a:spcBef>
              <a:spcAft>
                <a:spcPts val="1200"/>
              </a:spcAft>
              <a:buSzPct val="80000"/>
              <a:defRPr/>
            </a:pPr>
            <a:r>
              <a:rPr lang="en-US" sz="2000"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Segment with subnets and security groups</a:t>
            </a:r>
          </a:p>
          <a:p>
            <a:pPr lvl="0" defTabSz="914400">
              <a:lnSpc>
                <a:spcPct val="90000"/>
              </a:lnSpc>
              <a:spcBef>
                <a:spcPct val="20000"/>
              </a:spcBef>
              <a:spcAft>
                <a:spcPts val="1200"/>
              </a:spcAft>
              <a:buSzPct val="80000"/>
              <a:defRPr/>
            </a:pPr>
            <a:r>
              <a:rPr lang="en-US" sz="2000"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Control traffic flow with User Defined Routes</a:t>
            </a:r>
          </a:p>
        </p:txBody>
      </p:sp>
      <p:sp>
        <p:nvSpPr>
          <p:cNvPr id="63" name="TextBox 62"/>
          <p:cNvSpPr txBox="1"/>
          <p:nvPr/>
        </p:nvSpPr>
        <p:spPr>
          <a:xfrm>
            <a:off x="8995453" y="3731999"/>
            <a:ext cx="3471184" cy="2863903"/>
          </a:xfrm>
          <a:prstGeom prst="rect">
            <a:avLst/>
          </a:prstGeom>
          <a:noFill/>
        </p:spPr>
        <p:txBody>
          <a:bodyPr wrap="square" lIns="182857" tIns="146285" rIns="182857" bIns="146285" rtlCol="0">
            <a:noAutofit/>
          </a:bodyPr>
          <a:lstStyle/>
          <a:p>
            <a:pPr lvl="0" defTabSz="914400">
              <a:lnSpc>
                <a:spcPct val="90000"/>
              </a:lnSpc>
              <a:spcBef>
                <a:spcPct val="20000"/>
              </a:spcBef>
              <a:spcAft>
                <a:spcPts val="1200"/>
              </a:spcAft>
              <a:buSzPct val="80000"/>
              <a:defRPr/>
            </a:pPr>
            <a:r>
              <a:rPr lang="en-US" sz="2400"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Backend Connectivity</a:t>
            </a:r>
          </a:p>
          <a:p>
            <a:pPr lvl="0" defTabSz="914400">
              <a:lnSpc>
                <a:spcPct val="90000"/>
              </a:lnSpc>
              <a:spcBef>
                <a:spcPct val="20000"/>
              </a:spcBef>
              <a:spcAft>
                <a:spcPts val="1200"/>
              </a:spcAft>
              <a:buSzPct val="80000"/>
              <a:defRPr/>
            </a:pPr>
            <a:r>
              <a:rPr lang="en-US" sz="2000"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Point-to-site for dev / test</a:t>
            </a:r>
          </a:p>
          <a:p>
            <a:pPr lvl="0" defTabSz="914400">
              <a:lnSpc>
                <a:spcPct val="90000"/>
              </a:lnSpc>
              <a:spcBef>
                <a:spcPct val="20000"/>
              </a:spcBef>
              <a:spcAft>
                <a:spcPts val="1200"/>
              </a:spcAft>
              <a:buSzPct val="80000"/>
              <a:defRPr/>
            </a:pPr>
            <a:r>
              <a:rPr lang="en-US" sz="2000"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VPN Gateways for secure site-to-site connectivity</a:t>
            </a:r>
          </a:p>
          <a:p>
            <a:pPr lvl="0" defTabSz="914400">
              <a:lnSpc>
                <a:spcPct val="90000"/>
              </a:lnSpc>
              <a:spcBef>
                <a:spcPct val="20000"/>
              </a:spcBef>
              <a:spcAft>
                <a:spcPts val="1200"/>
              </a:spcAft>
              <a:buSzPct val="80000"/>
              <a:defRPr/>
            </a:pPr>
            <a:r>
              <a:rPr lang="en-US" sz="2000" kern="0" dirty="0">
                <a:gradFill>
                  <a:gsLst>
                    <a:gs pos="0">
                      <a:schemeClr val="tx1"/>
                    </a:gs>
                    <a:gs pos="78000">
                      <a:schemeClr val="tx1"/>
                    </a:gs>
                  </a:gsLst>
                  <a:lin ang="0" scaled="1"/>
                </a:gradFill>
                <a:latin typeface="Segoe UI Semibold" panose="020B0702040204020203" pitchFamily="34" charset="0"/>
                <a:cs typeface="Segoe UI Semibold" panose="020B0702040204020203" pitchFamily="34" charset="0"/>
              </a:rPr>
              <a:t>ExpressRoute for private enterprise grade connectivity</a:t>
            </a:r>
          </a:p>
        </p:txBody>
      </p:sp>
      <p:grpSp>
        <p:nvGrpSpPr>
          <p:cNvPr id="56" name="Group 55"/>
          <p:cNvGrpSpPr/>
          <p:nvPr/>
        </p:nvGrpSpPr>
        <p:grpSpPr>
          <a:xfrm>
            <a:off x="4560665" y="4697156"/>
            <a:ext cx="1893511" cy="2297369"/>
            <a:chOff x="1078644" y="2944892"/>
            <a:chExt cx="2747571" cy="3760255"/>
          </a:xfrm>
        </p:grpSpPr>
        <p:sp>
          <p:nvSpPr>
            <p:cNvPr id="57" name="Rectangle 10"/>
            <p:cNvSpPr>
              <a:spLocks noChangeArrowheads="1"/>
            </p:cNvSpPr>
            <p:nvPr/>
          </p:nvSpPr>
          <p:spPr bwMode="auto">
            <a:xfrm>
              <a:off x="2513539" y="4675020"/>
              <a:ext cx="85713" cy="103174"/>
            </a:xfrm>
            <a:prstGeom prst="rect">
              <a:avLst/>
            </a:prstGeom>
            <a:solidFill>
              <a:srgbClr val="4EC0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58" name="Rectangle 11"/>
            <p:cNvSpPr>
              <a:spLocks noChangeArrowheads="1"/>
            </p:cNvSpPr>
            <p:nvPr/>
          </p:nvSpPr>
          <p:spPr bwMode="auto">
            <a:xfrm>
              <a:off x="2513539" y="4675020"/>
              <a:ext cx="85713" cy="10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59" name="Rectangle 21"/>
            <p:cNvSpPr>
              <a:spLocks noChangeArrowheads="1"/>
            </p:cNvSpPr>
            <p:nvPr/>
          </p:nvSpPr>
          <p:spPr bwMode="auto">
            <a:xfrm>
              <a:off x="2427827" y="3332186"/>
              <a:ext cx="85713" cy="103174"/>
            </a:xfrm>
            <a:prstGeom prst="rect">
              <a:avLst/>
            </a:prstGeom>
            <a:solidFill>
              <a:srgbClr val="4EC0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62" name="Freeform 22"/>
            <p:cNvSpPr>
              <a:spLocks/>
            </p:cNvSpPr>
            <p:nvPr/>
          </p:nvSpPr>
          <p:spPr bwMode="auto">
            <a:xfrm>
              <a:off x="2427827" y="3332186"/>
              <a:ext cx="85713" cy="103174"/>
            </a:xfrm>
            <a:custGeom>
              <a:avLst/>
              <a:gdLst>
                <a:gd name="T0" fmla="*/ 0 w 54"/>
                <a:gd name="T1" fmla="*/ 65 h 65"/>
                <a:gd name="T2" fmla="*/ 54 w 54"/>
                <a:gd name="T3" fmla="*/ 65 h 65"/>
                <a:gd name="T4" fmla="*/ 54 w 54"/>
                <a:gd name="T5" fmla="*/ 0 h 65"/>
                <a:gd name="T6" fmla="*/ 0 w 54"/>
                <a:gd name="T7" fmla="*/ 0 h 65"/>
              </a:gdLst>
              <a:ahLst/>
              <a:cxnLst>
                <a:cxn ang="0">
                  <a:pos x="T0" y="T1"/>
                </a:cxn>
                <a:cxn ang="0">
                  <a:pos x="T2" y="T3"/>
                </a:cxn>
                <a:cxn ang="0">
                  <a:pos x="T4" y="T5"/>
                </a:cxn>
                <a:cxn ang="0">
                  <a:pos x="T6" y="T7"/>
                </a:cxn>
              </a:cxnLst>
              <a:rect l="0" t="0" r="r" b="b"/>
              <a:pathLst>
                <a:path w="54" h="65">
                  <a:moveTo>
                    <a:pt x="0" y="65"/>
                  </a:moveTo>
                  <a:lnTo>
                    <a:pt x="54" y="65"/>
                  </a:lnTo>
                  <a:lnTo>
                    <a:pt x="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64" name="Rectangle 26"/>
            <p:cNvSpPr>
              <a:spLocks noChangeArrowheads="1"/>
            </p:cNvSpPr>
            <p:nvPr/>
          </p:nvSpPr>
          <p:spPr bwMode="auto">
            <a:xfrm>
              <a:off x="2427825" y="4141696"/>
              <a:ext cx="196822" cy="2563450"/>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66" name="Rectangle 27"/>
            <p:cNvSpPr>
              <a:spLocks noChangeArrowheads="1"/>
            </p:cNvSpPr>
            <p:nvPr/>
          </p:nvSpPr>
          <p:spPr bwMode="auto">
            <a:xfrm>
              <a:off x="2427825" y="4141696"/>
              <a:ext cx="196822" cy="256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67" name="Freeform 28"/>
            <p:cNvSpPr>
              <a:spLocks/>
            </p:cNvSpPr>
            <p:nvPr/>
          </p:nvSpPr>
          <p:spPr bwMode="auto">
            <a:xfrm>
              <a:off x="2624648" y="4149633"/>
              <a:ext cx="1158711" cy="2555513"/>
            </a:xfrm>
            <a:custGeom>
              <a:avLst/>
              <a:gdLst>
                <a:gd name="T0" fmla="*/ 0 w 730"/>
                <a:gd name="T1" fmla="*/ 0 h 1610"/>
                <a:gd name="T2" fmla="*/ 730 w 730"/>
                <a:gd name="T3" fmla="*/ 0 h 1610"/>
                <a:gd name="T4" fmla="*/ 725 w 730"/>
                <a:gd name="T5" fmla="*/ 1610 h 1610"/>
                <a:gd name="T6" fmla="*/ 0 w 730"/>
                <a:gd name="T7" fmla="*/ 1610 h 1610"/>
                <a:gd name="T8" fmla="*/ 0 w 730"/>
                <a:gd name="T9" fmla="*/ 0 h 1610"/>
              </a:gdLst>
              <a:ahLst/>
              <a:cxnLst>
                <a:cxn ang="0">
                  <a:pos x="T0" y="T1"/>
                </a:cxn>
                <a:cxn ang="0">
                  <a:pos x="T2" y="T3"/>
                </a:cxn>
                <a:cxn ang="0">
                  <a:pos x="T4" y="T5"/>
                </a:cxn>
                <a:cxn ang="0">
                  <a:pos x="T6" y="T7"/>
                </a:cxn>
                <a:cxn ang="0">
                  <a:pos x="T8" y="T9"/>
                </a:cxn>
              </a:cxnLst>
              <a:rect l="0" t="0" r="r" b="b"/>
              <a:pathLst>
                <a:path w="730" h="1610">
                  <a:moveTo>
                    <a:pt x="0" y="0"/>
                  </a:moveTo>
                  <a:lnTo>
                    <a:pt x="730" y="0"/>
                  </a:lnTo>
                  <a:lnTo>
                    <a:pt x="725" y="1610"/>
                  </a:lnTo>
                  <a:lnTo>
                    <a:pt x="0" y="1610"/>
                  </a:lnTo>
                  <a:lnTo>
                    <a:pt x="0" y="0"/>
                  </a:lnTo>
                  <a:close/>
                </a:path>
              </a:pathLst>
            </a:custGeom>
            <a:solidFill>
              <a:srgbClr val="E6E6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68" name="Freeform 29"/>
            <p:cNvSpPr>
              <a:spLocks/>
            </p:cNvSpPr>
            <p:nvPr/>
          </p:nvSpPr>
          <p:spPr bwMode="auto">
            <a:xfrm>
              <a:off x="2624648" y="4149633"/>
              <a:ext cx="1158711" cy="2555513"/>
            </a:xfrm>
            <a:custGeom>
              <a:avLst/>
              <a:gdLst>
                <a:gd name="T0" fmla="*/ 0 w 730"/>
                <a:gd name="T1" fmla="*/ 0 h 1610"/>
                <a:gd name="T2" fmla="*/ 730 w 730"/>
                <a:gd name="T3" fmla="*/ 0 h 1610"/>
                <a:gd name="T4" fmla="*/ 725 w 730"/>
                <a:gd name="T5" fmla="*/ 1610 h 1610"/>
                <a:gd name="T6" fmla="*/ 0 w 730"/>
                <a:gd name="T7" fmla="*/ 1610 h 1610"/>
                <a:gd name="T8" fmla="*/ 0 w 730"/>
                <a:gd name="T9" fmla="*/ 0 h 1610"/>
              </a:gdLst>
              <a:ahLst/>
              <a:cxnLst>
                <a:cxn ang="0">
                  <a:pos x="T0" y="T1"/>
                </a:cxn>
                <a:cxn ang="0">
                  <a:pos x="T2" y="T3"/>
                </a:cxn>
                <a:cxn ang="0">
                  <a:pos x="T4" y="T5"/>
                </a:cxn>
                <a:cxn ang="0">
                  <a:pos x="T6" y="T7"/>
                </a:cxn>
                <a:cxn ang="0">
                  <a:pos x="T8" y="T9"/>
                </a:cxn>
              </a:cxnLst>
              <a:rect l="0" t="0" r="r" b="b"/>
              <a:pathLst>
                <a:path w="730" h="1610">
                  <a:moveTo>
                    <a:pt x="0" y="0"/>
                  </a:moveTo>
                  <a:lnTo>
                    <a:pt x="730" y="0"/>
                  </a:lnTo>
                  <a:lnTo>
                    <a:pt x="725" y="1610"/>
                  </a:lnTo>
                  <a:lnTo>
                    <a:pt x="0" y="16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69" name="Rectangle 30"/>
            <p:cNvSpPr>
              <a:spLocks noChangeArrowheads="1"/>
            </p:cNvSpPr>
            <p:nvPr/>
          </p:nvSpPr>
          <p:spPr bwMode="auto">
            <a:xfrm>
              <a:off x="2770677" y="4338518"/>
              <a:ext cx="138092"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71" name="Rectangle 31"/>
            <p:cNvSpPr>
              <a:spLocks noChangeArrowheads="1"/>
            </p:cNvSpPr>
            <p:nvPr/>
          </p:nvSpPr>
          <p:spPr bwMode="auto">
            <a:xfrm>
              <a:off x="3019880" y="4338518"/>
              <a:ext cx="12856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72" name="Rectangle 32"/>
            <p:cNvSpPr>
              <a:spLocks noChangeArrowheads="1"/>
            </p:cNvSpPr>
            <p:nvPr/>
          </p:nvSpPr>
          <p:spPr bwMode="auto">
            <a:xfrm>
              <a:off x="3019880" y="4338518"/>
              <a:ext cx="128569"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73" name="Rectangle 33"/>
            <p:cNvSpPr>
              <a:spLocks noChangeArrowheads="1"/>
            </p:cNvSpPr>
            <p:nvPr/>
          </p:nvSpPr>
          <p:spPr bwMode="auto">
            <a:xfrm>
              <a:off x="3269082" y="4338518"/>
              <a:ext cx="12856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75" name="Rectangle 34"/>
            <p:cNvSpPr>
              <a:spLocks noChangeArrowheads="1"/>
            </p:cNvSpPr>
            <p:nvPr/>
          </p:nvSpPr>
          <p:spPr bwMode="auto">
            <a:xfrm>
              <a:off x="3269082" y="4338518"/>
              <a:ext cx="128569"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76" name="Rectangle 35"/>
            <p:cNvSpPr>
              <a:spLocks noChangeArrowheads="1"/>
            </p:cNvSpPr>
            <p:nvPr/>
          </p:nvSpPr>
          <p:spPr bwMode="auto">
            <a:xfrm>
              <a:off x="3508760" y="4338518"/>
              <a:ext cx="138092"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77" name="Rectangle 36"/>
            <p:cNvSpPr>
              <a:spLocks noChangeArrowheads="1"/>
            </p:cNvSpPr>
            <p:nvPr/>
          </p:nvSpPr>
          <p:spPr bwMode="auto">
            <a:xfrm>
              <a:off x="3508760" y="4338518"/>
              <a:ext cx="138092"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78" name="Rectangle 37"/>
            <p:cNvSpPr>
              <a:spLocks noChangeArrowheads="1"/>
            </p:cNvSpPr>
            <p:nvPr/>
          </p:nvSpPr>
          <p:spPr bwMode="auto">
            <a:xfrm>
              <a:off x="2770677" y="4881367"/>
              <a:ext cx="138092"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79" name="Rectangle 38"/>
            <p:cNvSpPr>
              <a:spLocks noChangeArrowheads="1"/>
            </p:cNvSpPr>
            <p:nvPr/>
          </p:nvSpPr>
          <p:spPr bwMode="auto">
            <a:xfrm>
              <a:off x="2770677" y="4881367"/>
              <a:ext cx="138092"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80" name="Rectangle 39"/>
            <p:cNvSpPr>
              <a:spLocks noChangeArrowheads="1"/>
            </p:cNvSpPr>
            <p:nvPr/>
          </p:nvSpPr>
          <p:spPr bwMode="auto">
            <a:xfrm>
              <a:off x="3019880" y="4881367"/>
              <a:ext cx="12856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81" name="Rectangle 40"/>
            <p:cNvSpPr>
              <a:spLocks noChangeArrowheads="1"/>
            </p:cNvSpPr>
            <p:nvPr/>
          </p:nvSpPr>
          <p:spPr bwMode="auto">
            <a:xfrm>
              <a:off x="3019880" y="4881367"/>
              <a:ext cx="128569"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82" name="Rectangle 41"/>
            <p:cNvSpPr>
              <a:spLocks noChangeArrowheads="1"/>
            </p:cNvSpPr>
            <p:nvPr/>
          </p:nvSpPr>
          <p:spPr bwMode="auto">
            <a:xfrm>
              <a:off x="3269082" y="4881367"/>
              <a:ext cx="12856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83" name="Rectangle 42"/>
            <p:cNvSpPr>
              <a:spLocks noChangeArrowheads="1"/>
            </p:cNvSpPr>
            <p:nvPr/>
          </p:nvSpPr>
          <p:spPr bwMode="auto">
            <a:xfrm>
              <a:off x="3269082" y="4881367"/>
              <a:ext cx="128569"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84" name="Rectangle 43"/>
            <p:cNvSpPr>
              <a:spLocks noChangeArrowheads="1"/>
            </p:cNvSpPr>
            <p:nvPr/>
          </p:nvSpPr>
          <p:spPr bwMode="auto">
            <a:xfrm>
              <a:off x="3508760" y="4881367"/>
              <a:ext cx="138092"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85" name="Rectangle 44"/>
            <p:cNvSpPr>
              <a:spLocks noChangeArrowheads="1"/>
            </p:cNvSpPr>
            <p:nvPr/>
          </p:nvSpPr>
          <p:spPr bwMode="auto">
            <a:xfrm>
              <a:off x="3508760" y="4881367"/>
              <a:ext cx="138092"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86" name="Rectangle 45"/>
            <p:cNvSpPr>
              <a:spLocks noChangeArrowheads="1"/>
            </p:cNvSpPr>
            <p:nvPr/>
          </p:nvSpPr>
          <p:spPr bwMode="auto">
            <a:xfrm>
              <a:off x="2770677" y="5422628"/>
              <a:ext cx="138092" cy="336502"/>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87" name="Rectangle 46"/>
            <p:cNvSpPr>
              <a:spLocks noChangeArrowheads="1"/>
            </p:cNvSpPr>
            <p:nvPr/>
          </p:nvSpPr>
          <p:spPr bwMode="auto">
            <a:xfrm>
              <a:off x="2770677" y="5422628"/>
              <a:ext cx="138092"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88" name="Rectangle 47"/>
            <p:cNvSpPr>
              <a:spLocks noChangeArrowheads="1"/>
            </p:cNvSpPr>
            <p:nvPr/>
          </p:nvSpPr>
          <p:spPr bwMode="auto">
            <a:xfrm>
              <a:off x="3019880" y="5422628"/>
              <a:ext cx="128569" cy="336502"/>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89" name="Rectangle 48"/>
            <p:cNvSpPr>
              <a:spLocks noChangeArrowheads="1"/>
            </p:cNvSpPr>
            <p:nvPr/>
          </p:nvSpPr>
          <p:spPr bwMode="auto">
            <a:xfrm>
              <a:off x="3019880" y="5422628"/>
              <a:ext cx="128569"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90" name="Rectangle 49"/>
            <p:cNvSpPr>
              <a:spLocks noChangeArrowheads="1"/>
            </p:cNvSpPr>
            <p:nvPr/>
          </p:nvSpPr>
          <p:spPr bwMode="auto">
            <a:xfrm>
              <a:off x="3269082" y="5422628"/>
              <a:ext cx="128569" cy="336502"/>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91" name="Rectangle 50"/>
            <p:cNvSpPr>
              <a:spLocks noChangeArrowheads="1"/>
            </p:cNvSpPr>
            <p:nvPr/>
          </p:nvSpPr>
          <p:spPr bwMode="auto">
            <a:xfrm>
              <a:off x="3269082" y="5422628"/>
              <a:ext cx="128569"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92" name="Rectangle 51"/>
            <p:cNvSpPr>
              <a:spLocks noChangeArrowheads="1"/>
            </p:cNvSpPr>
            <p:nvPr/>
          </p:nvSpPr>
          <p:spPr bwMode="auto">
            <a:xfrm>
              <a:off x="3508760" y="5422628"/>
              <a:ext cx="138092" cy="336502"/>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93" name="Rectangle 52"/>
            <p:cNvSpPr>
              <a:spLocks noChangeArrowheads="1"/>
            </p:cNvSpPr>
            <p:nvPr/>
          </p:nvSpPr>
          <p:spPr bwMode="auto">
            <a:xfrm>
              <a:off x="3508760" y="5422628"/>
              <a:ext cx="138092"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94" name="Rectangle 53"/>
            <p:cNvSpPr>
              <a:spLocks noChangeArrowheads="1"/>
            </p:cNvSpPr>
            <p:nvPr/>
          </p:nvSpPr>
          <p:spPr bwMode="auto">
            <a:xfrm>
              <a:off x="2770677" y="5957539"/>
              <a:ext cx="138092" cy="342851"/>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95" name="Rectangle 54"/>
            <p:cNvSpPr>
              <a:spLocks noChangeArrowheads="1"/>
            </p:cNvSpPr>
            <p:nvPr/>
          </p:nvSpPr>
          <p:spPr bwMode="auto">
            <a:xfrm>
              <a:off x="2770677" y="5957539"/>
              <a:ext cx="138092"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96" name="Rectangle 55"/>
            <p:cNvSpPr>
              <a:spLocks noChangeArrowheads="1"/>
            </p:cNvSpPr>
            <p:nvPr/>
          </p:nvSpPr>
          <p:spPr bwMode="auto">
            <a:xfrm>
              <a:off x="3019880" y="5957539"/>
              <a:ext cx="128569" cy="342851"/>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97" name="Rectangle 56"/>
            <p:cNvSpPr>
              <a:spLocks noChangeArrowheads="1"/>
            </p:cNvSpPr>
            <p:nvPr/>
          </p:nvSpPr>
          <p:spPr bwMode="auto">
            <a:xfrm>
              <a:off x="3019880" y="5957539"/>
              <a:ext cx="128569"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98" name="Rectangle 57"/>
            <p:cNvSpPr>
              <a:spLocks noChangeArrowheads="1"/>
            </p:cNvSpPr>
            <p:nvPr/>
          </p:nvSpPr>
          <p:spPr bwMode="auto">
            <a:xfrm>
              <a:off x="3269082" y="5957539"/>
              <a:ext cx="128569" cy="342851"/>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99" name="Rectangle 58"/>
            <p:cNvSpPr>
              <a:spLocks noChangeArrowheads="1"/>
            </p:cNvSpPr>
            <p:nvPr/>
          </p:nvSpPr>
          <p:spPr bwMode="auto">
            <a:xfrm>
              <a:off x="3269082" y="5957539"/>
              <a:ext cx="128569"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00" name="Rectangle 59"/>
            <p:cNvSpPr>
              <a:spLocks noChangeArrowheads="1"/>
            </p:cNvSpPr>
            <p:nvPr/>
          </p:nvSpPr>
          <p:spPr bwMode="auto">
            <a:xfrm>
              <a:off x="3508760" y="5957539"/>
              <a:ext cx="138092" cy="342851"/>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01" name="Rectangle 60"/>
            <p:cNvSpPr>
              <a:spLocks noChangeArrowheads="1"/>
            </p:cNvSpPr>
            <p:nvPr/>
          </p:nvSpPr>
          <p:spPr bwMode="auto">
            <a:xfrm>
              <a:off x="3508760" y="5957539"/>
              <a:ext cx="138092"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02" name="Rectangle 61"/>
            <p:cNvSpPr>
              <a:spLocks noChangeArrowheads="1"/>
            </p:cNvSpPr>
            <p:nvPr/>
          </p:nvSpPr>
          <p:spPr bwMode="auto">
            <a:xfrm>
              <a:off x="2443699" y="4071857"/>
              <a:ext cx="1382516" cy="77777"/>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03" name="Rectangle 62"/>
            <p:cNvSpPr>
              <a:spLocks noChangeArrowheads="1"/>
            </p:cNvSpPr>
            <p:nvPr/>
          </p:nvSpPr>
          <p:spPr bwMode="auto">
            <a:xfrm>
              <a:off x="2443699" y="4029001"/>
              <a:ext cx="1382516" cy="77777"/>
            </a:xfrm>
            <a:prstGeom prst="rect">
              <a:avLst/>
            </a:prstGeom>
            <a:solidFill>
              <a:srgbClr val="E6E6E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04" name="Freeform 63"/>
            <p:cNvSpPr>
              <a:spLocks/>
            </p:cNvSpPr>
            <p:nvPr/>
          </p:nvSpPr>
          <p:spPr bwMode="auto">
            <a:xfrm>
              <a:off x="3775423" y="4468677"/>
              <a:ext cx="7936" cy="2236470"/>
            </a:xfrm>
            <a:custGeom>
              <a:avLst/>
              <a:gdLst>
                <a:gd name="T0" fmla="*/ 5 w 5"/>
                <a:gd name="T1" fmla="*/ 0 h 1409"/>
                <a:gd name="T2" fmla="*/ 5 w 5"/>
                <a:gd name="T3" fmla="*/ 0 h 1409"/>
                <a:gd name="T4" fmla="*/ 0 w 5"/>
                <a:gd name="T5" fmla="*/ 1409 h 1409"/>
                <a:gd name="T6" fmla="*/ 5 w 5"/>
                <a:gd name="T7" fmla="*/ 1409 h 1409"/>
                <a:gd name="T8" fmla="*/ 5 w 5"/>
                <a:gd name="T9" fmla="*/ 0 h 1409"/>
              </a:gdLst>
              <a:ahLst/>
              <a:cxnLst>
                <a:cxn ang="0">
                  <a:pos x="T0" y="T1"/>
                </a:cxn>
                <a:cxn ang="0">
                  <a:pos x="T2" y="T3"/>
                </a:cxn>
                <a:cxn ang="0">
                  <a:pos x="T4" y="T5"/>
                </a:cxn>
                <a:cxn ang="0">
                  <a:pos x="T6" y="T7"/>
                </a:cxn>
                <a:cxn ang="0">
                  <a:pos x="T8" y="T9"/>
                </a:cxn>
              </a:cxnLst>
              <a:rect l="0" t="0" r="r" b="b"/>
              <a:pathLst>
                <a:path w="5" h="1409">
                  <a:moveTo>
                    <a:pt x="5" y="0"/>
                  </a:moveTo>
                  <a:lnTo>
                    <a:pt x="5" y="0"/>
                  </a:lnTo>
                  <a:lnTo>
                    <a:pt x="0" y="1409"/>
                  </a:lnTo>
                  <a:lnTo>
                    <a:pt x="5" y="1409"/>
                  </a:lnTo>
                  <a:lnTo>
                    <a:pt x="5" y="0"/>
                  </a:lnTo>
                  <a:close/>
                </a:path>
              </a:pathLst>
            </a:custGeom>
            <a:solidFill>
              <a:srgbClr val="E7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05" name="Freeform 64"/>
            <p:cNvSpPr>
              <a:spLocks/>
            </p:cNvSpPr>
            <p:nvPr/>
          </p:nvSpPr>
          <p:spPr bwMode="auto">
            <a:xfrm>
              <a:off x="3775423" y="4468677"/>
              <a:ext cx="7936" cy="2236470"/>
            </a:xfrm>
            <a:custGeom>
              <a:avLst/>
              <a:gdLst>
                <a:gd name="T0" fmla="*/ 5 w 5"/>
                <a:gd name="T1" fmla="*/ 0 h 1409"/>
                <a:gd name="T2" fmla="*/ 5 w 5"/>
                <a:gd name="T3" fmla="*/ 0 h 1409"/>
                <a:gd name="T4" fmla="*/ 0 w 5"/>
                <a:gd name="T5" fmla="*/ 1409 h 1409"/>
                <a:gd name="T6" fmla="*/ 5 w 5"/>
                <a:gd name="T7" fmla="*/ 1409 h 1409"/>
                <a:gd name="T8" fmla="*/ 5 w 5"/>
                <a:gd name="T9" fmla="*/ 0 h 1409"/>
              </a:gdLst>
              <a:ahLst/>
              <a:cxnLst>
                <a:cxn ang="0">
                  <a:pos x="T0" y="T1"/>
                </a:cxn>
                <a:cxn ang="0">
                  <a:pos x="T2" y="T3"/>
                </a:cxn>
                <a:cxn ang="0">
                  <a:pos x="T4" y="T5"/>
                </a:cxn>
                <a:cxn ang="0">
                  <a:pos x="T6" y="T7"/>
                </a:cxn>
                <a:cxn ang="0">
                  <a:pos x="T8" y="T9"/>
                </a:cxn>
              </a:cxnLst>
              <a:rect l="0" t="0" r="r" b="b"/>
              <a:pathLst>
                <a:path w="5" h="1409">
                  <a:moveTo>
                    <a:pt x="5" y="0"/>
                  </a:moveTo>
                  <a:lnTo>
                    <a:pt x="5" y="0"/>
                  </a:lnTo>
                  <a:lnTo>
                    <a:pt x="0" y="1409"/>
                  </a:lnTo>
                  <a:lnTo>
                    <a:pt x="5" y="1409"/>
                  </a:lnTo>
                  <a:lnTo>
                    <a:pt x="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06" name="Freeform 65"/>
            <p:cNvSpPr>
              <a:spLocks noEditPoints="1"/>
            </p:cNvSpPr>
            <p:nvPr/>
          </p:nvSpPr>
          <p:spPr bwMode="auto">
            <a:xfrm>
              <a:off x="2624648" y="4468677"/>
              <a:ext cx="1158711" cy="2236470"/>
            </a:xfrm>
            <a:custGeom>
              <a:avLst/>
              <a:gdLst>
                <a:gd name="T0" fmla="*/ 92 w 730"/>
                <a:gd name="T1" fmla="*/ 938 h 1409"/>
                <a:gd name="T2" fmla="*/ 179 w 730"/>
                <a:gd name="T3" fmla="*/ 1154 h 1409"/>
                <a:gd name="T4" fmla="*/ 249 w 730"/>
                <a:gd name="T5" fmla="*/ 1154 h 1409"/>
                <a:gd name="T6" fmla="*/ 330 w 730"/>
                <a:gd name="T7" fmla="*/ 938 h 1409"/>
                <a:gd name="T8" fmla="*/ 249 w 730"/>
                <a:gd name="T9" fmla="*/ 1154 h 1409"/>
                <a:gd name="T10" fmla="*/ 406 w 730"/>
                <a:gd name="T11" fmla="*/ 938 h 1409"/>
                <a:gd name="T12" fmla="*/ 487 w 730"/>
                <a:gd name="T13" fmla="*/ 1154 h 1409"/>
                <a:gd name="T14" fmla="*/ 557 w 730"/>
                <a:gd name="T15" fmla="*/ 1154 h 1409"/>
                <a:gd name="T16" fmla="*/ 644 w 730"/>
                <a:gd name="T17" fmla="*/ 938 h 1409"/>
                <a:gd name="T18" fmla="*/ 557 w 730"/>
                <a:gd name="T19" fmla="*/ 1154 h 1409"/>
                <a:gd name="T20" fmla="*/ 92 w 730"/>
                <a:gd name="T21" fmla="*/ 601 h 1409"/>
                <a:gd name="T22" fmla="*/ 179 w 730"/>
                <a:gd name="T23" fmla="*/ 813 h 1409"/>
                <a:gd name="T24" fmla="*/ 249 w 730"/>
                <a:gd name="T25" fmla="*/ 813 h 1409"/>
                <a:gd name="T26" fmla="*/ 330 w 730"/>
                <a:gd name="T27" fmla="*/ 601 h 1409"/>
                <a:gd name="T28" fmla="*/ 249 w 730"/>
                <a:gd name="T29" fmla="*/ 813 h 1409"/>
                <a:gd name="T30" fmla="*/ 406 w 730"/>
                <a:gd name="T31" fmla="*/ 601 h 1409"/>
                <a:gd name="T32" fmla="*/ 487 w 730"/>
                <a:gd name="T33" fmla="*/ 813 h 1409"/>
                <a:gd name="T34" fmla="*/ 557 w 730"/>
                <a:gd name="T35" fmla="*/ 813 h 1409"/>
                <a:gd name="T36" fmla="*/ 644 w 730"/>
                <a:gd name="T37" fmla="*/ 601 h 1409"/>
                <a:gd name="T38" fmla="*/ 557 w 730"/>
                <a:gd name="T39" fmla="*/ 813 h 1409"/>
                <a:gd name="T40" fmla="*/ 92 w 730"/>
                <a:gd name="T41" fmla="*/ 260 h 1409"/>
                <a:gd name="T42" fmla="*/ 179 w 730"/>
                <a:gd name="T43" fmla="*/ 477 h 1409"/>
                <a:gd name="T44" fmla="*/ 249 w 730"/>
                <a:gd name="T45" fmla="*/ 477 h 1409"/>
                <a:gd name="T46" fmla="*/ 330 w 730"/>
                <a:gd name="T47" fmla="*/ 260 h 1409"/>
                <a:gd name="T48" fmla="*/ 249 w 730"/>
                <a:gd name="T49" fmla="*/ 477 h 1409"/>
                <a:gd name="T50" fmla="*/ 406 w 730"/>
                <a:gd name="T51" fmla="*/ 260 h 1409"/>
                <a:gd name="T52" fmla="*/ 487 w 730"/>
                <a:gd name="T53" fmla="*/ 477 h 1409"/>
                <a:gd name="T54" fmla="*/ 557 w 730"/>
                <a:gd name="T55" fmla="*/ 477 h 1409"/>
                <a:gd name="T56" fmla="*/ 644 w 730"/>
                <a:gd name="T57" fmla="*/ 260 h 1409"/>
                <a:gd name="T58" fmla="*/ 557 w 730"/>
                <a:gd name="T59" fmla="*/ 477 h 1409"/>
                <a:gd name="T60" fmla="*/ 644 w 730"/>
                <a:gd name="T61" fmla="*/ 32 h 1409"/>
                <a:gd name="T62" fmla="*/ 557 w 730"/>
                <a:gd name="T63" fmla="*/ 135 h 1409"/>
                <a:gd name="T64" fmla="*/ 487 w 730"/>
                <a:gd name="T65" fmla="*/ 86 h 1409"/>
                <a:gd name="T66" fmla="*/ 406 w 730"/>
                <a:gd name="T67" fmla="*/ 135 h 1409"/>
                <a:gd name="T68" fmla="*/ 0 w 730"/>
                <a:gd name="T69" fmla="*/ 260 h 1409"/>
                <a:gd name="T70" fmla="*/ 725 w 730"/>
                <a:gd name="T71" fmla="*/ 1409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0" h="1409">
                  <a:moveTo>
                    <a:pt x="92" y="1154"/>
                  </a:moveTo>
                  <a:lnTo>
                    <a:pt x="92" y="938"/>
                  </a:lnTo>
                  <a:lnTo>
                    <a:pt x="179" y="938"/>
                  </a:lnTo>
                  <a:lnTo>
                    <a:pt x="179" y="1154"/>
                  </a:lnTo>
                  <a:lnTo>
                    <a:pt x="92" y="1154"/>
                  </a:lnTo>
                  <a:close/>
                  <a:moveTo>
                    <a:pt x="249" y="1154"/>
                  </a:moveTo>
                  <a:lnTo>
                    <a:pt x="249" y="938"/>
                  </a:lnTo>
                  <a:lnTo>
                    <a:pt x="330" y="938"/>
                  </a:lnTo>
                  <a:lnTo>
                    <a:pt x="330" y="1154"/>
                  </a:lnTo>
                  <a:lnTo>
                    <a:pt x="249" y="1154"/>
                  </a:lnTo>
                  <a:close/>
                  <a:moveTo>
                    <a:pt x="406" y="1154"/>
                  </a:moveTo>
                  <a:lnTo>
                    <a:pt x="406" y="938"/>
                  </a:lnTo>
                  <a:lnTo>
                    <a:pt x="487" y="938"/>
                  </a:lnTo>
                  <a:lnTo>
                    <a:pt x="487" y="1154"/>
                  </a:lnTo>
                  <a:lnTo>
                    <a:pt x="406" y="1154"/>
                  </a:lnTo>
                  <a:close/>
                  <a:moveTo>
                    <a:pt x="557" y="1154"/>
                  </a:moveTo>
                  <a:lnTo>
                    <a:pt x="557" y="938"/>
                  </a:lnTo>
                  <a:lnTo>
                    <a:pt x="644" y="938"/>
                  </a:lnTo>
                  <a:lnTo>
                    <a:pt x="644" y="1154"/>
                  </a:lnTo>
                  <a:lnTo>
                    <a:pt x="557" y="1154"/>
                  </a:lnTo>
                  <a:close/>
                  <a:moveTo>
                    <a:pt x="92" y="813"/>
                  </a:moveTo>
                  <a:lnTo>
                    <a:pt x="92" y="601"/>
                  </a:lnTo>
                  <a:lnTo>
                    <a:pt x="179" y="601"/>
                  </a:lnTo>
                  <a:lnTo>
                    <a:pt x="179" y="813"/>
                  </a:lnTo>
                  <a:lnTo>
                    <a:pt x="92" y="813"/>
                  </a:lnTo>
                  <a:close/>
                  <a:moveTo>
                    <a:pt x="249" y="813"/>
                  </a:moveTo>
                  <a:lnTo>
                    <a:pt x="249" y="601"/>
                  </a:lnTo>
                  <a:lnTo>
                    <a:pt x="330" y="601"/>
                  </a:lnTo>
                  <a:lnTo>
                    <a:pt x="330" y="813"/>
                  </a:lnTo>
                  <a:lnTo>
                    <a:pt x="249" y="813"/>
                  </a:lnTo>
                  <a:close/>
                  <a:moveTo>
                    <a:pt x="406" y="813"/>
                  </a:moveTo>
                  <a:lnTo>
                    <a:pt x="406" y="601"/>
                  </a:lnTo>
                  <a:lnTo>
                    <a:pt x="487" y="601"/>
                  </a:lnTo>
                  <a:lnTo>
                    <a:pt x="487" y="813"/>
                  </a:lnTo>
                  <a:lnTo>
                    <a:pt x="406" y="813"/>
                  </a:lnTo>
                  <a:close/>
                  <a:moveTo>
                    <a:pt x="557" y="813"/>
                  </a:moveTo>
                  <a:lnTo>
                    <a:pt x="557" y="601"/>
                  </a:lnTo>
                  <a:lnTo>
                    <a:pt x="644" y="601"/>
                  </a:lnTo>
                  <a:lnTo>
                    <a:pt x="644" y="813"/>
                  </a:lnTo>
                  <a:lnTo>
                    <a:pt x="557" y="813"/>
                  </a:lnTo>
                  <a:close/>
                  <a:moveTo>
                    <a:pt x="92" y="477"/>
                  </a:moveTo>
                  <a:lnTo>
                    <a:pt x="92" y="260"/>
                  </a:lnTo>
                  <a:lnTo>
                    <a:pt x="179" y="260"/>
                  </a:lnTo>
                  <a:lnTo>
                    <a:pt x="179" y="477"/>
                  </a:lnTo>
                  <a:lnTo>
                    <a:pt x="92" y="477"/>
                  </a:lnTo>
                  <a:close/>
                  <a:moveTo>
                    <a:pt x="249" y="477"/>
                  </a:moveTo>
                  <a:lnTo>
                    <a:pt x="249" y="260"/>
                  </a:lnTo>
                  <a:lnTo>
                    <a:pt x="330" y="260"/>
                  </a:lnTo>
                  <a:lnTo>
                    <a:pt x="330" y="477"/>
                  </a:lnTo>
                  <a:lnTo>
                    <a:pt x="249" y="477"/>
                  </a:lnTo>
                  <a:close/>
                  <a:moveTo>
                    <a:pt x="406" y="477"/>
                  </a:moveTo>
                  <a:lnTo>
                    <a:pt x="406" y="260"/>
                  </a:lnTo>
                  <a:lnTo>
                    <a:pt x="487" y="260"/>
                  </a:lnTo>
                  <a:lnTo>
                    <a:pt x="487" y="477"/>
                  </a:lnTo>
                  <a:lnTo>
                    <a:pt x="406" y="477"/>
                  </a:lnTo>
                  <a:close/>
                  <a:moveTo>
                    <a:pt x="557" y="477"/>
                  </a:moveTo>
                  <a:lnTo>
                    <a:pt x="557" y="260"/>
                  </a:lnTo>
                  <a:lnTo>
                    <a:pt x="644" y="260"/>
                  </a:lnTo>
                  <a:lnTo>
                    <a:pt x="644" y="477"/>
                  </a:lnTo>
                  <a:lnTo>
                    <a:pt x="557" y="477"/>
                  </a:lnTo>
                  <a:close/>
                  <a:moveTo>
                    <a:pt x="730" y="0"/>
                  </a:moveTo>
                  <a:lnTo>
                    <a:pt x="644" y="32"/>
                  </a:lnTo>
                  <a:lnTo>
                    <a:pt x="644" y="135"/>
                  </a:lnTo>
                  <a:lnTo>
                    <a:pt x="557" y="135"/>
                  </a:lnTo>
                  <a:lnTo>
                    <a:pt x="557" y="59"/>
                  </a:lnTo>
                  <a:lnTo>
                    <a:pt x="487" y="86"/>
                  </a:lnTo>
                  <a:lnTo>
                    <a:pt x="487" y="135"/>
                  </a:lnTo>
                  <a:lnTo>
                    <a:pt x="406" y="135"/>
                  </a:lnTo>
                  <a:lnTo>
                    <a:pt x="406" y="119"/>
                  </a:lnTo>
                  <a:lnTo>
                    <a:pt x="0" y="260"/>
                  </a:lnTo>
                  <a:lnTo>
                    <a:pt x="0" y="1409"/>
                  </a:lnTo>
                  <a:lnTo>
                    <a:pt x="725" y="1409"/>
                  </a:lnTo>
                  <a:lnTo>
                    <a:pt x="730" y="0"/>
                  </a:lnTo>
                  <a:close/>
                </a:path>
              </a:pathLst>
            </a:custGeom>
            <a:solidFill>
              <a:srgbClr val="D4D4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07" name="Freeform 66"/>
            <p:cNvSpPr>
              <a:spLocks noEditPoints="1"/>
            </p:cNvSpPr>
            <p:nvPr/>
          </p:nvSpPr>
          <p:spPr bwMode="auto">
            <a:xfrm>
              <a:off x="2624648" y="4468677"/>
              <a:ext cx="1158711" cy="2236470"/>
            </a:xfrm>
            <a:custGeom>
              <a:avLst/>
              <a:gdLst>
                <a:gd name="T0" fmla="*/ 92 w 730"/>
                <a:gd name="T1" fmla="*/ 938 h 1409"/>
                <a:gd name="T2" fmla="*/ 179 w 730"/>
                <a:gd name="T3" fmla="*/ 1154 h 1409"/>
                <a:gd name="T4" fmla="*/ 249 w 730"/>
                <a:gd name="T5" fmla="*/ 1154 h 1409"/>
                <a:gd name="T6" fmla="*/ 330 w 730"/>
                <a:gd name="T7" fmla="*/ 938 h 1409"/>
                <a:gd name="T8" fmla="*/ 249 w 730"/>
                <a:gd name="T9" fmla="*/ 1154 h 1409"/>
                <a:gd name="T10" fmla="*/ 406 w 730"/>
                <a:gd name="T11" fmla="*/ 938 h 1409"/>
                <a:gd name="T12" fmla="*/ 487 w 730"/>
                <a:gd name="T13" fmla="*/ 1154 h 1409"/>
                <a:gd name="T14" fmla="*/ 557 w 730"/>
                <a:gd name="T15" fmla="*/ 1154 h 1409"/>
                <a:gd name="T16" fmla="*/ 644 w 730"/>
                <a:gd name="T17" fmla="*/ 938 h 1409"/>
                <a:gd name="T18" fmla="*/ 557 w 730"/>
                <a:gd name="T19" fmla="*/ 1154 h 1409"/>
                <a:gd name="T20" fmla="*/ 92 w 730"/>
                <a:gd name="T21" fmla="*/ 601 h 1409"/>
                <a:gd name="T22" fmla="*/ 179 w 730"/>
                <a:gd name="T23" fmla="*/ 813 h 1409"/>
                <a:gd name="T24" fmla="*/ 249 w 730"/>
                <a:gd name="T25" fmla="*/ 813 h 1409"/>
                <a:gd name="T26" fmla="*/ 330 w 730"/>
                <a:gd name="T27" fmla="*/ 601 h 1409"/>
                <a:gd name="T28" fmla="*/ 249 w 730"/>
                <a:gd name="T29" fmla="*/ 813 h 1409"/>
                <a:gd name="T30" fmla="*/ 406 w 730"/>
                <a:gd name="T31" fmla="*/ 601 h 1409"/>
                <a:gd name="T32" fmla="*/ 487 w 730"/>
                <a:gd name="T33" fmla="*/ 813 h 1409"/>
                <a:gd name="T34" fmla="*/ 557 w 730"/>
                <a:gd name="T35" fmla="*/ 813 h 1409"/>
                <a:gd name="T36" fmla="*/ 644 w 730"/>
                <a:gd name="T37" fmla="*/ 601 h 1409"/>
                <a:gd name="T38" fmla="*/ 557 w 730"/>
                <a:gd name="T39" fmla="*/ 813 h 1409"/>
                <a:gd name="T40" fmla="*/ 92 w 730"/>
                <a:gd name="T41" fmla="*/ 260 h 1409"/>
                <a:gd name="T42" fmla="*/ 179 w 730"/>
                <a:gd name="T43" fmla="*/ 477 h 1409"/>
                <a:gd name="T44" fmla="*/ 249 w 730"/>
                <a:gd name="T45" fmla="*/ 477 h 1409"/>
                <a:gd name="T46" fmla="*/ 330 w 730"/>
                <a:gd name="T47" fmla="*/ 260 h 1409"/>
                <a:gd name="T48" fmla="*/ 249 w 730"/>
                <a:gd name="T49" fmla="*/ 477 h 1409"/>
                <a:gd name="T50" fmla="*/ 406 w 730"/>
                <a:gd name="T51" fmla="*/ 260 h 1409"/>
                <a:gd name="T52" fmla="*/ 487 w 730"/>
                <a:gd name="T53" fmla="*/ 477 h 1409"/>
                <a:gd name="T54" fmla="*/ 557 w 730"/>
                <a:gd name="T55" fmla="*/ 477 h 1409"/>
                <a:gd name="T56" fmla="*/ 644 w 730"/>
                <a:gd name="T57" fmla="*/ 260 h 1409"/>
                <a:gd name="T58" fmla="*/ 557 w 730"/>
                <a:gd name="T59" fmla="*/ 477 h 1409"/>
                <a:gd name="T60" fmla="*/ 644 w 730"/>
                <a:gd name="T61" fmla="*/ 32 h 1409"/>
                <a:gd name="T62" fmla="*/ 557 w 730"/>
                <a:gd name="T63" fmla="*/ 135 h 1409"/>
                <a:gd name="T64" fmla="*/ 487 w 730"/>
                <a:gd name="T65" fmla="*/ 86 h 1409"/>
                <a:gd name="T66" fmla="*/ 406 w 730"/>
                <a:gd name="T67" fmla="*/ 135 h 1409"/>
                <a:gd name="T68" fmla="*/ 0 w 730"/>
                <a:gd name="T69" fmla="*/ 260 h 1409"/>
                <a:gd name="T70" fmla="*/ 725 w 730"/>
                <a:gd name="T71" fmla="*/ 1409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0" h="1409">
                  <a:moveTo>
                    <a:pt x="92" y="1154"/>
                  </a:moveTo>
                  <a:lnTo>
                    <a:pt x="92" y="938"/>
                  </a:lnTo>
                  <a:lnTo>
                    <a:pt x="179" y="938"/>
                  </a:lnTo>
                  <a:lnTo>
                    <a:pt x="179" y="1154"/>
                  </a:lnTo>
                  <a:lnTo>
                    <a:pt x="92" y="1154"/>
                  </a:lnTo>
                  <a:moveTo>
                    <a:pt x="249" y="1154"/>
                  </a:moveTo>
                  <a:lnTo>
                    <a:pt x="249" y="938"/>
                  </a:lnTo>
                  <a:lnTo>
                    <a:pt x="330" y="938"/>
                  </a:lnTo>
                  <a:lnTo>
                    <a:pt x="330" y="1154"/>
                  </a:lnTo>
                  <a:lnTo>
                    <a:pt x="249" y="1154"/>
                  </a:lnTo>
                  <a:moveTo>
                    <a:pt x="406" y="1154"/>
                  </a:moveTo>
                  <a:lnTo>
                    <a:pt x="406" y="938"/>
                  </a:lnTo>
                  <a:lnTo>
                    <a:pt x="487" y="938"/>
                  </a:lnTo>
                  <a:lnTo>
                    <a:pt x="487" y="1154"/>
                  </a:lnTo>
                  <a:lnTo>
                    <a:pt x="406" y="1154"/>
                  </a:lnTo>
                  <a:moveTo>
                    <a:pt x="557" y="1154"/>
                  </a:moveTo>
                  <a:lnTo>
                    <a:pt x="557" y="938"/>
                  </a:lnTo>
                  <a:lnTo>
                    <a:pt x="644" y="938"/>
                  </a:lnTo>
                  <a:lnTo>
                    <a:pt x="644" y="1154"/>
                  </a:lnTo>
                  <a:lnTo>
                    <a:pt x="557" y="1154"/>
                  </a:lnTo>
                  <a:moveTo>
                    <a:pt x="92" y="813"/>
                  </a:moveTo>
                  <a:lnTo>
                    <a:pt x="92" y="601"/>
                  </a:lnTo>
                  <a:lnTo>
                    <a:pt x="179" y="601"/>
                  </a:lnTo>
                  <a:lnTo>
                    <a:pt x="179" y="813"/>
                  </a:lnTo>
                  <a:lnTo>
                    <a:pt x="92" y="813"/>
                  </a:lnTo>
                  <a:moveTo>
                    <a:pt x="249" y="813"/>
                  </a:moveTo>
                  <a:lnTo>
                    <a:pt x="249" y="601"/>
                  </a:lnTo>
                  <a:lnTo>
                    <a:pt x="330" y="601"/>
                  </a:lnTo>
                  <a:lnTo>
                    <a:pt x="330" y="813"/>
                  </a:lnTo>
                  <a:lnTo>
                    <a:pt x="249" y="813"/>
                  </a:lnTo>
                  <a:moveTo>
                    <a:pt x="406" y="813"/>
                  </a:moveTo>
                  <a:lnTo>
                    <a:pt x="406" y="601"/>
                  </a:lnTo>
                  <a:lnTo>
                    <a:pt x="487" y="601"/>
                  </a:lnTo>
                  <a:lnTo>
                    <a:pt x="487" y="813"/>
                  </a:lnTo>
                  <a:lnTo>
                    <a:pt x="406" y="813"/>
                  </a:lnTo>
                  <a:moveTo>
                    <a:pt x="557" y="813"/>
                  </a:moveTo>
                  <a:lnTo>
                    <a:pt x="557" y="601"/>
                  </a:lnTo>
                  <a:lnTo>
                    <a:pt x="644" y="601"/>
                  </a:lnTo>
                  <a:lnTo>
                    <a:pt x="644" y="813"/>
                  </a:lnTo>
                  <a:lnTo>
                    <a:pt x="557" y="813"/>
                  </a:lnTo>
                  <a:moveTo>
                    <a:pt x="92" y="477"/>
                  </a:moveTo>
                  <a:lnTo>
                    <a:pt x="92" y="260"/>
                  </a:lnTo>
                  <a:lnTo>
                    <a:pt x="179" y="260"/>
                  </a:lnTo>
                  <a:lnTo>
                    <a:pt x="179" y="477"/>
                  </a:lnTo>
                  <a:lnTo>
                    <a:pt x="92" y="477"/>
                  </a:lnTo>
                  <a:moveTo>
                    <a:pt x="249" y="477"/>
                  </a:moveTo>
                  <a:lnTo>
                    <a:pt x="249" y="260"/>
                  </a:lnTo>
                  <a:lnTo>
                    <a:pt x="330" y="260"/>
                  </a:lnTo>
                  <a:lnTo>
                    <a:pt x="330" y="477"/>
                  </a:lnTo>
                  <a:lnTo>
                    <a:pt x="249" y="477"/>
                  </a:lnTo>
                  <a:moveTo>
                    <a:pt x="406" y="477"/>
                  </a:moveTo>
                  <a:lnTo>
                    <a:pt x="406" y="260"/>
                  </a:lnTo>
                  <a:lnTo>
                    <a:pt x="487" y="260"/>
                  </a:lnTo>
                  <a:lnTo>
                    <a:pt x="487" y="477"/>
                  </a:lnTo>
                  <a:lnTo>
                    <a:pt x="406" y="477"/>
                  </a:lnTo>
                  <a:moveTo>
                    <a:pt x="557" y="477"/>
                  </a:moveTo>
                  <a:lnTo>
                    <a:pt x="557" y="260"/>
                  </a:lnTo>
                  <a:lnTo>
                    <a:pt x="644" y="260"/>
                  </a:lnTo>
                  <a:lnTo>
                    <a:pt x="644" y="477"/>
                  </a:lnTo>
                  <a:lnTo>
                    <a:pt x="557" y="477"/>
                  </a:lnTo>
                  <a:moveTo>
                    <a:pt x="730" y="0"/>
                  </a:moveTo>
                  <a:lnTo>
                    <a:pt x="644" y="32"/>
                  </a:lnTo>
                  <a:lnTo>
                    <a:pt x="644" y="135"/>
                  </a:lnTo>
                  <a:lnTo>
                    <a:pt x="557" y="135"/>
                  </a:lnTo>
                  <a:lnTo>
                    <a:pt x="557" y="59"/>
                  </a:lnTo>
                  <a:lnTo>
                    <a:pt x="487" y="86"/>
                  </a:lnTo>
                  <a:lnTo>
                    <a:pt x="487" y="135"/>
                  </a:lnTo>
                  <a:lnTo>
                    <a:pt x="406" y="135"/>
                  </a:lnTo>
                  <a:lnTo>
                    <a:pt x="406" y="119"/>
                  </a:lnTo>
                  <a:lnTo>
                    <a:pt x="0" y="260"/>
                  </a:lnTo>
                  <a:lnTo>
                    <a:pt x="0" y="1409"/>
                  </a:lnTo>
                  <a:lnTo>
                    <a:pt x="725" y="1409"/>
                  </a:lnTo>
                  <a:lnTo>
                    <a:pt x="73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08" name="Freeform 67"/>
            <p:cNvSpPr>
              <a:spLocks/>
            </p:cNvSpPr>
            <p:nvPr/>
          </p:nvSpPr>
          <p:spPr bwMode="auto">
            <a:xfrm>
              <a:off x="3269082" y="4605181"/>
              <a:ext cx="128569" cy="77777"/>
            </a:xfrm>
            <a:custGeom>
              <a:avLst/>
              <a:gdLst>
                <a:gd name="T0" fmla="*/ 81 w 81"/>
                <a:gd name="T1" fmla="*/ 0 h 49"/>
                <a:gd name="T2" fmla="*/ 0 w 81"/>
                <a:gd name="T3" fmla="*/ 33 h 49"/>
                <a:gd name="T4" fmla="*/ 0 w 81"/>
                <a:gd name="T5" fmla="*/ 49 h 49"/>
                <a:gd name="T6" fmla="*/ 81 w 81"/>
                <a:gd name="T7" fmla="*/ 49 h 49"/>
                <a:gd name="T8" fmla="*/ 81 w 81"/>
                <a:gd name="T9" fmla="*/ 0 h 49"/>
              </a:gdLst>
              <a:ahLst/>
              <a:cxnLst>
                <a:cxn ang="0">
                  <a:pos x="T0" y="T1"/>
                </a:cxn>
                <a:cxn ang="0">
                  <a:pos x="T2" y="T3"/>
                </a:cxn>
                <a:cxn ang="0">
                  <a:pos x="T4" y="T5"/>
                </a:cxn>
                <a:cxn ang="0">
                  <a:pos x="T6" y="T7"/>
                </a:cxn>
                <a:cxn ang="0">
                  <a:pos x="T8" y="T9"/>
                </a:cxn>
              </a:cxnLst>
              <a:rect l="0" t="0" r="r" b="b"/>
              <a:pathLst>
                <a:path w="81" h="49">
                  <a:moveTo>
                    <a:pt x="81" y="0"/>
                  </a:moveTo>
                  <a:lnTo>
                    <a:pt x="0" y="33"/>
                  </a:lnTo>
                  <a:lnTo>
                    <a:pt x="0" y="49"/>
                  </a:lnTo>
                  <a:lnTo>
                    <a:pt x="81" y="49"/>
                  </a:lnTo>
                  <a:lnTo>
                    <a:pt x="81" y="0"/>
                  </a:lnTo>
                  <a:close/>
                </a:path>
              </a:pathLst>
            </a:custGeom>
            <a:solidFill>
              <a:srgbClr val="9B9D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09" name="Freeform 68"/>
            <p:cNvSpPr>
              <a:spLocks/>
            </p:cNvSpPr>
            <p:nvPr/>
          </p:nvSpPr>
          <p:spPr bwMode="auto">
            <a:xfrm>
              <a:off x="3269082" y="4605181"/>
              <a:ext cx="128569" cy="77777"/>
            </a:xfrm>
            <a:custGeom>
              <a:avLst/>
              <a:gdLst>
                <a:gd name="T0" fmla="*/ 81 w 81"/>
                <a:gd name="T1" fmla="*/ 0 h 49"/>
                <a:gd name="T2" fmla="*/ 0 w 81"/>
                <a:gd name="T3" fmla="*/ 33 h 49"/>
                <a:gd name="T4" fmla="*/ 0 w 81"/>
                <a:gd name="T5" fmla="*/ 49 h 49"/>
                <a:gd name="T6" fmla="*/ 81 w 81"/>
                <a:gd name="T7" fmla="*/ 49 h 49"/>
                <a:gd name="T8" fmla="*/ 81 w 81"/>
                <a:gd name="T9" fmla="*/ 0 h 49"/>
              </a:gdLst>
              <a:ahLst/>
              <a:cxnLst>
                <a:cxn ang="0">
                  <a:pos x="T0" y="T1"/>
                </a:cxn>
                <a:cxn ang="0">
                  <a:pos x="T2" y="T3"/>
                </a:cxn>
                <a:cxn ang="0">
                  <a:pos x="T4" y="T5"/>
                </a:cxn>
                <a:cxn ang="0">
                  <a:pos x="T6" y="T7"/>
                </a:cxn>
                <a:cxn ang="0">
                  <a:pos x="T8" y="T9"/>
                </a:cxn>
              </a:cxnLst>
              <a:rect l="0" t="0" r="r" b="b"/>
              <a:pathLst>
                <a:path w="81" h="49">
                  <a:moveTo>
                    <a:pt x="81" y="0"/>
                  </a:moveTo>
                  <a:lnTo>
                    <a:pt x="0" y="33"/>
                  </a:lnTo>
                  <a:lnTo>
                    <a:pt x="0" y="49"/>
                  </a:lnTo>
                  <a:lnTo>
                    <a:pt x="81" y="49"/>
                  </a:lnTo>
                  <a:lnTo>
                    <a:pt x="8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10" name="Freeform 69"/>
            <p:cNvSpPr>
              <a:spLocks/>
            </p:cNvSpPr>
            <p:nvPr/>
          </p:nvSpPr>
          <p:spPr bwMode="auto">
            <a:xfrm>
              <a:off x="3508760" y="4519469"/>
              <a:ext cx="138092" cy="163490"/>
            </a:xfrm>
            <a:custGeom>
              <a:avLst/>
              <a:gdLst>
                <a:gd name="T0" fmla="*/ 87 w 87"/>
                <a:gd name="T1" fmla="*/ 0 h 103"/>
                <a:gd name="T2" fmla="*/ 0 w 87"/>
                <a:gd name="T3" fmla="*/ 27 h 103"/>
                <a:gd name="T4" fmla="*/ 0 w 87"/>
                <a:gd name="T5" fmla="*/ 103 h 103"/>
                <a:gd name="T6" fmla="*/ 87 w 87"/>
                <a:gd name="T7" fmla="*/ 103 h 103"/>
                <a:gd name="T8" fmla="*/ 87 w 87"/>
                <a:gd name="T9" fmla="*/ 0 h 103"/>
              </a:gdLst>
              <a:ahLst/>
              <a:cxnLst>
                <a:cxn ang="0">
                  <a:pos x="T0" y="T1"/>
                </a:cxn>
                <a:cxn ang="0">
                  <a:pos x="T2" y="T3"/>
                </a:cxn>
                <a:cxn ang="0">
                  <a:pos x="T4" y="T5"/>
                </a:cxn>
                <a:cxn ang="0">
                  <a:pos x="T6" y="T7"/>
                </a:cxn>
                <a:cxn ang="0">
                  <a:pos x="T8" y="T9"/>
                </a:cxn>
              </a:cxnLst>
              <a:rect l="0" t="0" r="r" b="b"/>
              <a:pathLst>
                <a:path w="87" h="103">
                  <a:moveTo>
                    <a:pt x="87" y="0"/>
                  </a:moveTo>
                  <a:lnTo>
                    <a:pt x="0" y="27"/>
                  </a:lnTo>
                  <a:lnTo>
                    <a:pt x="0" y="103"/>
                  </a:lnTo>
                  <a:lnTo>
                    <a:pt x="87" y="103"/>
                  </a:lnTo>
                  <a:lnTo>
                    <a:pt x="87" y="0"/>
                  </a:lnTo>
                  <a:close/>
                </a:path>
              </a:pathLst>
            </a:custGeom>
            <a:solidFill>
              <a:srgbClr val="9B9D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11" name="Freeform 70"/>
            <p:cNvSpPr>
              <a:spLocks/>
            </p:cNvSpPr>
            <p:nvPr/>
          </p:nvSpPr>
          <p:spPr bwMode="auto">
            <a:xfrm>
              <a:off x="3508760" y="4519469"/>
              <a:ext cx="138092" cy="163490"/>
            </a:xfrm>
            <a:custGeom>
              <a:avLst/>
              <a:gdLst>
                <a:gd name="T0" fmla="*/ 87 w 87"/>
                <a:gd name="T1" fmla="*/ 0 h 103"/>
                <a:gd name="T2" fmla="*/ 0 w 87"/>
                <a:gd name="T3" fmla="*/ 27 h 103"/>
                <a:gd name="T4" fmla="*/ 0 w 87"/>
                <a:gd name="T5" fmla="*/ 103 h 103"/>
                <a:gd name="T6" fmla="*/ 87 w 87"/>
                <a:gd name="T7" fmla="*/ 103 h 103"/>
                <a:gd name="T8" fmla="*/ 87 w 87"/>
                <a:gd name="T9" fmla="*/ 0 h 103"/>
              </a:gdLst>
              <a:ahLst/>
              <a:cxnLst>
                <a:cxn ang="0">
                  <a:pos x="T0" y="T1"/>
                </a:cxn>
                <a:cxn ang="0">
                  <a:pos x="T2" y="T3"/>
                </a:cxn>
                <a:cxn ang="0">
                  <a:pos x="T4" y="T5"/>
                </a:cxn>
                <a:cxn ang="0">
                  <a:pos x="T6" y="T7"/>
                </a:cxn>
                <a:cxn ang="0">
                  <a:pos x="T8" y="T9"/>
                </a:cxn>
              </a:cxnLst>
              <a:rect l="0" t="0" r="r" b="b"/>
              <a:pathLst>
                <a:path w="87" h="103">
                  <a:moveTo>
                    <a:pt x="87" y="0"/>
                  </a:moveTo>
                  <a:lnTo>
                    <a:pt x="0" y="27"/>
                  </a:lnTo>
                  <a:lnTo>
                    <a:pt x="0" y="103"/>
                  </a:lnTo>
                  <a:lnTo>
                    <a:pt x="87" y="103"/>
                  </a:lnTo>
                  <a:lnTo>
                    <a:pt x="8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12" name="Rectangle 71"/>
            <p:cNvSpPr>
              <a:spLocks noChangeArrowheads="1"/>
            </p:cNvSpPr>
            <p:nvPr/>
          </p:nvSpPr>
          <p:spPr bwMode="auto">
            <a:xfrm>
              <a:off x="2770677" y="4881367"/>
              <a:ext cx="138092" cy="344439"/>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13" name="Rectangle 72"/>
            <p:cNvSpPr>
              <a:spLocks noChangeArrowheads="1"/>
            </p:cNvSpPr>
            <p:nvPr/>
          </p:nvSpPr>
          <p:spPr bwMode="auto">
            <a:xfrm>
              <a:off x="2770677" y="4881367"/>
              <a:ext cx="138092"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14" name="Rectangle 73"/>
            <p:cNvSpPr>
              <a:spLocks noChangeArrowheads="1"/>
            </p:cNvSpPr>
            <p:nvPr/>
          </p:nvSpPr>
          <p:spPr bwMode="auto">
            <a:xfrm>
              <a:off x="3019880" y="4881367"/>
              <a:ext cx="128569" cy="344439"/>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15" name="Rectangle 74"/>
            <p:cNvSpPr>
              <a:spLocks noChangeArrowheads="1"/>
            </p:cNvSpPr>
            <p:nvPr/>
          </p:nvSpPr>
          <p:spPr bwMode="auto">
            <a:xfrm>
              <a:off x="3019880" y="4881367"/>
              <a:ext cx="128569"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16" name="Rectangle 75"/>
            <p:cNvSpPr>
              <a:spLocks noChangeArrowheads="1"/>
            </p:cNvSpPr>
            <p:nvPr/>
          </p:nvSpPr>
          <p:spPr bwMode="auto">
            <a:xfrm>
              <a:off x="3269082" y="4881367"/>
              <a:ext cx="128569" cy="344439"/>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17" name="Rectangle 76"/>
            <p:cNvSpPr>
              <a:spLocks noChangeArrowheads="1"/>
            </p:cNvSpPr>
            <p:nvPr/>
          </p:nvSpPr>
          <p:spPr bwMode="auto">
            <a:xfrm>
              <a:off x="3269082" y="4881367"/>
              <a:ext cx="128569"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18" name="Rectangle 77"/>
            <p:cNvSpPr>
              <a:spLocks noChangeArrowheads="1"/>
            </p:cNvSpPr>
            <p:nvPr/>
          </p:nvSpPr>
          <p:spPr bwMode="auto">
            <a:xfrm>
              <a:off x="3508760" y="4881367"/>
              <a:ext cx="138092" cy="344439"/>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19" name="Rectangle 78"/>
            <p:cNvSpPr>
              <a:spLocks noChangeArrowheads="1"/>
            </p:cNvSpPr>
            <p:nvPr/>
          </p:nvSpPr>
          <p:spPr bwMode="auto">
            <a:xfrm>
              <a:off x="3508760" y="4881367"/>
              <a:ext cx="138092"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20" name="Rectangle 79"/>
            <p:cNvSpPr>
              <a:spLocks noChangeArrowheads="1"/>
            </p:cNvSpPr>
            <p:nvPr/>
          </p:nvSpPr>
          <p:spPr bwMode="auto">
            <a:xfrm>
              <a:off x="2770677" y="5422628"/>
              <a:ext cx="138092" cy="336502"/>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21" name="Rectangle 80"/>
            <p:cNvSpPr>
              <a:spLocks noChangeArrowheads="1"/>
            </p:cNvSpPr>
            <p:nvPr/>
          </p:nvSpPr>
          <p:spPr bwMode="auto">
            <a:xfrm>
              <a:off x="2770677" y="5422628"/>
              <a:ext cx="138092"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22" name="Rectangle 81"/>
            <p:cNvSpPr>
              <a:spLocks noChangeArrowheads="1"/>
            </p:cNvSpPr>
            <p:nvPr/>
          </p:nvSpPr>
          <p:spPr bwMode="auto">
            <a:xfrm>
              <a:off x="3019880" y="5422628"/>
              <a:ext cx="128569" cy="336502"/>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23" name="Rectangle 82"/>
            <p:cNvSpPr>
              <a:spLocks noChangeArrowheads="1"/>
            </p:cNvSpPr>
            <p:nvPr/>
          </p:nvSpPr>
          <p:spPr bwMode="auto">
            <a:xfrm>
              <a:off x="3019880" y="5422628"/>
              <a:ext cx="128569"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24" name="Rectangle 83"/>
            <p:cNvSpPr>
              <a:spLocks noChangeArrowheads="1"/>
            </p:cNvSpPr>
            <p:nvPr/>
          </p:nvSpPr>
          <p:spPr bwMode="auto">
            <a:xfrm>
              <a:off x="3269082" y="5422628"/>
              <a:ext cx="128569" cy="336502"/>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25" name="Rectangle 84"/>
            <p:cNvSpPr>
              <a:spLocks noChangeArrowheads="1"/>
            </p:cNvSpPr>
            <p:nvPr/>
          </p:nvSpPr>
          <p:spPr bwMode="auto">
            <a:xfrm>
              <a:off x="3269082" y="5422628"/>
              <a:ext cx="128569"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26" name="Rectangle 85"/>
            <p:cNvSpPr>
              <a:spLocks noChangeArrowheads="1"/>
            </p:cNvSpPr>
            <p:nvPr/>
          </p:nvSpPr>
          <p:spPr bwMode="auto">
            <a:xfrm>
              <a:off x="3508760" y="5422628"/>
              <a:ext cx="138092" cy="336502"/>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27" name="Rectangle 86"/>
            <p:cNvSpPr>
              <a:spLocks noChangeArrowheads="1"/>
            </p:cNvSpPr>
            <p:nvPr/>
          </p:nvSpPr>
          <p:spPr bwMode="auto">
            <a:xfrm>
              <a:off x="3508760" y="5422628"/>
              <a:ext cx="138092"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28" name="Rectangle 87"/>
            <p:cNvSpPr>
              <a:spLocks noChangeArrowheads="1"/>
            </p:cNvSpPr>
            <p:nvPr/>
          </p:nvSpPr>
          <p:spPr bwMode="auto">
            <a:xfrm>
              <a:off x="2770677" y="5957539"/>
              <a:ext cx="138092" cy="342851"/>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29" name="Rectangle 88"/>
            <p:cNvSpPr>
              <a:spLocks noChangeArrowheads="1"/>
            </p:cNvSpPr>
            <p:nvPr/>
          </p:nvSpPr>
          <p:spPr bwMode="auto">
            <a:xfrm>
              <a:off x="2770677" y="5957539"/>
              <a:ext cx="138092"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30" name="Rectangle 89"/>
            <p:cNvSpPr>
              <a:spLocks noChangeArrowheads="1"/>
            </p:cNvSpPr>
            <p:nvPr/>
          </p:nvSpPr>
          <p:spPr bwMode="auto">
            <a:xfrm>
              <a:off x="3019880" y="5957539"/>
              <a:ext cx="128569" cy="342851"/>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31" name="Rectangle 90"/>
            <p:cNvSpPr>
              <a:spLocks noChangeArrowheads="1"/>
            </p:cNvSpPr>
            <p:nvPr/>
          </p:nvSpPr>
          <p:spPr bwMode="auto">
            <a:xfrm>
              <a:off x="3019880" y="5957539"/>
              <a:ext cx="128569"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32" name="Rectangle 91"/>
            <p:cNvSpPr>
              <a:spLocks noChangeArrowheads="1"/>
            </p:cNvSpPr>
            <p:nvPr/>
          </p:nvSpPr>
          <p:spPr bwMode="auto">
            <a:xfrm>
              <a:off x="3269082" y="5957539"/>
              <a:ext cx="128569" cy="342851"/>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33" name="Rectangle 92"/>
            <p:cNvSpPr>
              <a:spLocks noChangeArrowheads="1"/>
            </p:cNvSpPr>
            <p:nvPr/>
          </p:nvSpPr>
          <p:spPr bwMode="auto">
            <a:xfrm>
              <a:off x="3269082" y="5957539"/>
              <a:ext cx="128569"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34" name="Rectangle 93"/>
            <p:cNvSpPr>
              <a:spLocks noChangeArrowheads="1"/>
            </p:cNvSpPr>
            <p:nvPr/>
          </p:nvSpPr>
          <p:spPr bwMode="auto">
            <a:xfrm>
              <a:off x="3508760" y="5957539"/>
              <a:ext cx="138092" cy="342851"/>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35" name="Rectangle 94"/>
            <p:cNvSpPr>
              <a:spLocks noChangeArrowheads="1"/>
            </p:cNvSpPr>
            <p:nvPr/>
          </p:nvSpPr>
          <p:spPr bwMode="auto">
            <a:xfrm>
              <a:off x="3508760" y="5957539"/>
              <a:ext cx="138092"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36" name="Rectangle 95"/>
            <p:cNvSpPr>
              <a:spLocks noChangeArrowheads="1"/>
            </p:cNvSpPr>
            <p:nvPr/>
          </p:nvSpPr>
          <p:spPr bwMode="auto">
            <a:xfrm>
              <a:off x="1294512" y="3065525"/>
              <a:ext cx="1279343" cy="3639622"/>
            </a:xfrm>
            <a:prstGeom prst="rect">
              <a:avLst/>
            </a:prstGeom>
            <a:solidFill>
              <a:srgbClr val="E6E6E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37" name="Rectangle 96"/>
            <p:cNvSpPr>
              <a:spLocks noChangeArrowheads="1"/>
            </p:cNvSpPr>
            <p:nvPr/>
          </p:nvSpPr>
          <p:spPr bwMode="auto">
            <a:xfrm>
              <a:off x="1294512" y="3065525"/>
              <a:ext cx="1279343" cy="3639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38" name="Freeform 97"/>
            <p:cNvSpPr>
              <a:spLocks/>
            </p:cNvSpPr>
            <p:nvPr/>
          </p:nvSpPr>
          <p:spPr bwMode="auto">
            <a:xfrm>
              <a:off x="1294512" y="4468677"/>
              <a:ext cx="1279343" cy="2236470"/>
            </a:xfrm>
            <a:custGeom>
              <a:avLst/>
              <a:gdLst>
                <a:gd name="T0" fmla="*/ 806 w 806"/>
                <a:gd name="T1" fmla="*/ 0 h 1409"/>
                <a:gd name="T2" fmla="*/ 0 w 806"/>
                <a:gd name="T3" fmla="*/ 254 h 1409"/>
                <a:gd name="T4" fmla="*/ 0 w 806"/>
                <a:gd name="T5" fmla="*/ 1409 h 1409"/>
                <a:gd name="T6" fmla="*/ 806 w 806"/>
                <a:gd name="T7" fmla="*/ 1409 h 1409"/>
                <a:gd name="T8" fmla="*/ 806 w 806"/>
                <a:gd name="T9" fmla="*/ 0 h 1409"/>
              </a:gdLst>
              <a:ahLst/>
              <a:cxnLst>
                <a:cxn ang="0">
                  <a:pos x="T0" y="T1"/>
                </a:cxn>
                <a:cxn ang="0">
                  <a:pos x="T2" y="T3"/>
                </a:cxn>
                <a:cxn ang="0">
                  <a:pos x="T4" y="T5"/>
                </a:cxn>
                <a:cxn ang="0">
                  <a:pos x="T6" y="T7"/>
                </a:cxn>
                <a:cxn ang="0">
                  <a:pos x="T8" y="T9"/>
                </a:cxn>
              </a:cxnLst>
              <a:rect l="0" t="0" r="r" b="b"/>
              <a:pathLst>
                <a:path w="806" h="1409">
                  <a:moveTo>
                    <a:pt x="806" y="0"/>
                  </a:moveTo>
                  <a:lnTo>
                    <a:pt x="0" y="254"/>
                  </a:lnTo>
                  <a:lnTo>
                    <a:pt x="0" y="1409"/>
                  </a:lnTo>
                  <a:lnTo>
                    <a:pt x="806" y="1409"/>
                  </a:lnTo>
                  <a:lnTo>
                    <a:pt x="806" y="0"/>
                  </a:lnTo>
                  <a:close/>
                </a:path>
              </a:pathLst>
            </a:custGeom>
            <a:solidFill>
              <a:srgbClr val="D4D4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39" name="Freeform 98"/>
            <p:cNvSpPr>
              <a:spLocks/>
            </p:cNvSpPr>
            <p:nvPr/>
          </p:nvSpPr>
          <p:spPr bwMode="auto">
            <a:xfrm>
              <a:off x="1294512" y="4468677"/>
              <a:ext cx="1279343" cy="2236470"/>
            </a:xfrm>
            <a:custGeom>
              <a:avLst/>
              <a:gdLst>
                <a:gd name="T0" fmla="*/ 806 w 806"/>
                <a:gd name="T1" fmla="*/ 0 h 1409"/>
                <a:gd name="T2" fmla="*/ 0 w 806"/>
                <a:gd name="T3" fmla="*/ 254 h 1409"/>
                <a:gd name="T4" fmla="*/ 0 w 806"/>
                <a:gd name="T5" fmla="*/ 1409 h 1409"/>
                <a:gd name="T6" fmla="*/ 806 w 806"/>
                <a:gd name="T7" fmla="*/ 1409 h 1409"/>
                <a:gd name="T8" fmla="*/ 806 w 806"/>
                <a:gd name="T9" fmla="*/ 0 h 1409"/>
              </a:gdLst>
              <a:ahLst/>
              <a:cxnLst>
                <a:cxn ang="0">
                  <a:pos x="T0" y="T1"/>
                </a:cxn>
                <a:cxn ang="0">
                  <a:pos x="T2" y="T3"/>
                </a:cxn>
                <a:cxn ang="0">
                  <a:pos x="T4" y="T5"/>
                </a:cxn>
                <a:cxn ang="0">
                  <a:pos x="T6" y="T7"/>
                </a:cxn>
                <a:cxn ang="0">
                  <a:pos x="T8" y="T9"/>
                </a:cxn>
              </a:cxnLst>
              <a:rect l="0" t="0" r="r" b="b"/>
              <a:pathLst>
                <a:path w="806" h="1409">
                  <a:moveTo>
                    <a:pt x="806" y="0"/>
                  </a:moveTo>
                  <a:lnTo>
                    <a:pt x="0" y="254"/>
                  </a:lnTo>
                  <a:lnTo>
                    <a:pt x="0" y="1409"/>
                  </a:lnTo>
                  <a:lnTo>
                    <a:pt x="806" y="1409"/>
                  </a:lnTo>
                  <a:lnTo>
                    <a:pt x="8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40" name="Rectangle 99"/>
            <p:cNvSpPr>
              <a:spLocks noChangeArrowheads="1"/>
            </p:cNvSpPr>
            <p:nvPr/>
          </p:nvSpPr>
          <p:spPr bwMode="auto">
            <a:xfrm>
              <a:off x="1113563" y="3056001"/>
              <a:ext cx="180949" cy="364914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41" name="Rectangle 100"/>
            <p:cNvSpPr>
              <a:spLocks noChangeArrowheads="1"/>
            </p:cNvSpPr>
            <p:nvPr/>
          </p:nvSpPr>
          <p:spPr bwMode="auto">
            <a:xfrm>
              <a:off x="1078644" y="2987748"/>
              <a:ext cx="1546005" cy="77777"/>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42" name="Rectangle 101"/>
            <p:cNvSpPr>
              <a:spLocks noChangeArrowheads="1"/>
            </p:cNvSpPr>
            <p:nvPr/>
          </p:nvSpPr>
          <p:spPr bwMode="auto">
            <a:xfrm>
              <a:off x="1078644" y="2944892"/>
              <a:ext cx="1546005" cy="77777"/>
            </a:xfrm>
            <a:prstGeom prst="rect">
              <a:avLst/>
            </a:prstGeom>
            <a:solidFill>
              <a:srgbClr val="E6E6E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43" name="Rectangle 102"/>
            <p:cNvSpPr>
              <a:spLocks noChangeArrowheads="1"/>
            </p:cNvSpPr>
            <p:nvPr/>
          </p:nvSpPr>
          <p:spPr bwMode="auto">
            <a:xfrm>
              <a:off x="1483397" y="3279808"/>
              <a:ext cx="146029" cy="353963"/>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44" name="Rectangle 103"/>
            <p:cNvSpPr>
              <a:spLocks noChangeArrowheads="1"/>
            </p:cNvSpPr>
            <p:nvPr/>
          </p:nvSpPr>
          <p:spPr bwMode="auto">
            <a:xfrm>
              <a:off x="1748473" y="3279808"/>
              <a:ext cx="146029" cy="353963"/>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45" name="Rectangle 104"/>
            <p:cNvSpPr>
              <a:spLocks noChangeArrowheads="1"/>
            </p:cNvSpPr>
            <p:nvPr/>
          </p:nvSpPr>
          <p:spPr bwMode="auto">
            <a:xfrm>
              <a:off x="2015135" y="3279808"/>
              <a:ext cx="146029" cy="353963"/>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46" name="Rectangle 105"/>
            <p:cNvSpPr>
              <a:spLocks noChangeArrowheads="1"/>
            </p:cNvSpPr>
            <p:nvPr/>
          </p:nvSpPr>
          <p:spPr bwMode="auto">
            <a:xfrm>
              <a:off x="2281797" y="3279808"/>
              <a:ext cx="146029" cy="353963"/>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47" name="Rectangle 106"/>
            <p:cNvSpPr>
              <a:spLocks noChangeArrowheads="1"/>
            </p:cNvSpPr>
            <p:nvPr/>
          </p:nvSpPr>
          <p:spPr bwMode="auto">
            <a:xfrm>
              <a:off x="1483397" y="3830591"/>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48" name="Rectangle 107"/>
            <p:cNvSpPr>
              <a:spLocks noChangeArrowheads="1"/>
            </p:cNvSpPr>
            <p:nvPr/>
          </p:nvSpPr>
          <p:spPr bwMode="auto">
            <a:xfrm>
              <a:off x="1748473" y="3830591"/>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49" name="Rectangle 108"/>
            <p:cNvSpPr>
              <a:spLocks noChangeArrowheads="1"/>
            </p:cNvSpPr>
            <p:nvPr/>
          </p:nvSpPr>
          <p:spPr bwMode="auto">
            <a:xfrm>
              <a:off x="2015135" y="3830591"/>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50" name="Rectangle 109"/>
            <p:cNvSpPr>
              <a:spLocks noChangeArrowheads="1"/>
            </p:cNvSpPr>
            <p:nvPr/>
          </p:nvSpPr>
          <p:spPr bwMode="auto">
            <a:xfrm>
              <a:off x="2281797" y="3830591"/>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51" name="Rectangle 110"/>
            <p:cNvSpPr>
              <a:spLocks noChangeArrowheads="1"/>
            </p:cNvSpPr>
            <p:nvPr/>
          </p:nvSpPr>
          <p:spPr bwMode="auto">
            <a:xfrm>
              <a:off x="1483397" y="437343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52" name="Rectangle 111"/>
            <p:cNvSpPr>
              <a:spLocks noChangeArrowheads="1"/>
            </p:cNvSpPr>
            <p:nvPr/>
          </p:nvSpPr>
          <p:spPr bwMode="auto">
            <a:xfrm>
              <a:off x="1748473" y="437343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53" name="Rectangle 112"/>
            <p:cNvSpPr>
              <a:spLocks noChangeArrowheads="1"/>
            </p:cNvSpPr>
            <p:nvPr/>
          </p:nvSpPr>
          <p:spPr bwMode="auto">
            <a:xfrm>
              <a:off x="2015135" y="437343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54" name="Rectangle 113"/>
            <p:cNvSpPr>
              <a:spLocks noChangeArrowheads="1"/>
            </p:cNvSpPr>
            <p:nvPr/>
          </p:nvSpPr>
          <p:spPr bwMode="auto">
            <a:xfrm>
              <a:off x="2281797" y="437343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55" name="Rectangle 114"/>
            <p:cNvSpPr>
              <a:spLocks noChangeArrowheads="1"/>
            </p:cNvSpPr>
            <p:nvPr/>
          </p:nvSpPr>
          <p:spPr bwMode="auto">
            <a:xfrm>
              <a:off x="1483397" y="4924224"/>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56" name="Rectangle 115"/>
            <p:cNvSpPr>
              <a:spLocks noChangeArrowheads="1"/>
            </p:cNvSpPr>
            <p:nvPr/>
          </p:nvSpPr>
          <p:spPr bwMode="auto">
            <a:xfrm>
              <a:off x="1748473" y="4924224"/>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57" name="Rectangle 116"/>
            <p:cNvSpPr>
              <a:spLocks noChangeArrowheads="1"/>
            </p:cNvSpPr>
            <p:nvPr/>
          </p:nvSpPr>
          <p:spPr bwMode="auto">
            <a:xfrm>
              <a:off x="2015135" y="4924224"/>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58" name="Rectangle 117"/>
            <p:cNvSpPr>
              <a:spLocks noChangeArrowheads="1"/>
            </p:cNvSpPr>
            <p:nvPr/>
          </p:nvSpPr>
          <p:spPr bwMode="auto">
            <a:xfrm>
              <a:off x="2281797" y="4924224"/>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59" name="Rectangle 118"/>
            <p:cNvSpPr>
              <a:spLocks noChangeArrowheads="1"/>
            </p:cNvSpPr>
            <p:nvPr/>
          </p:nvSpPr>
          <p:spPr bwMode="auto">
            <a:xfrm>
              <a:off x="1483397" y="547500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60" name="Rectangle 119"/>
            <p:cNvSpPr>
              <a:spLocks noChangeArrowheads="1"/>
            </p:cNvSpPr>
            <p:nvPr/>
          </p:nvSpPr>
          <p:spPr bwMode="auto">
            <a:xfrm>
              <a:off x="1748473" y="547500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61" name="Rectangle 120"/>
            <p:cNvSpPr>
              <a:spLocks noChangeArrowheads="1"/>
            </p:cNvSpPr>
            <p:nvPr/>
          </p:nvSpPr>
          <p:spPr bwMode="auto">
            <a:xfrm>
              <a:off x="2015135" y="547500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62" name="Rectangle 121"/>
            <p:cNvSpPr>
              <a:spLocks noChangeArrowheads="1"/>
            </p:cNvSpPr>
            <p:nvPr/>
          </p:nvSpPr>
          <p:spPr bwMode="auto">
            <a:xfrm>
              <a:off x="2281797" y="547500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63" name="Rectangle 122"/>
            <p:cNvSpPr>
              <a:spLocks noChangeArrowheads="1"/>
            </p:cNvSpPr>
            <p:nvPr/>
          </p:nvSpPr>
          <p:spPr bwMode="auto">
            <a:xfrm>
              <a:off x="1483397" y="6025792"/>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64" name="Rectangle 123"/>
            <p:cNvSpPr>
              <a:spLocks noChangeArrowheads="1"/>
            </p:cNvSpPr>
            <p:nvPr/>
          </p:nvSpPr>
          <p:spPr bwMode="auto">
            <a:xfrm>
              <a:off x="1748473" y="6025792"/>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65" name="Rectangle 124"/>
            <p:cNvSpPr>
              <a:spLocks noChangeArrowheads="1"/>
            </p:cNvSpPr>
            <p:nvPr/>
          </p:nvSpPr>
          <p:spPr bwMode="auto">
            <a:xfrm>
              <a:off x="2015135" y="6025792"/>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66" name="Rectangle 125"/>
            <p:cNvSpPr>
              <a:spLocks noChangeArrowheads="1"/>
            </p:cNvSpPr>
            <p:nvPr/>
          </p:nvSpPr>
          <p:spPr bwMode="auto">
            <a:xfrm>
              <a:off x="2281797" y="6025792"/>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grpSp>
      <p:pic>
        <p:nvPicPr>
          <p:cNvPr id="167" name="Picture 166"/>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5394594" y="4262992"/>
            <a:ext cx="450747" cy="450747"/>
          </a:xfrm>
          <a:prstGeom prst="rect">
            <a:avLst/>
          </a:prstGeom>
        </p:spPr>
      </p:pic>
      <p:sp>
        <p:nvSpPr>
          <p:cNvPr id="168" name="Up-Down Arrow 167"/>
          <p:cNvSpPr/>
          <p:nvPr/>
        </p:nvSpPr>
        <p:spPr bwMode="auto">
          <a:xfrm>
            <a:off x="5775337" y="3954462"/>
            <a:ext cx="519100" cy="1335940"/>
          </a:xfrm>
          <a:prstGeom prst="upDownArrow">
            <a:avLst>
              <a:gd name="adj1" fmla="val 48203"/>
              <a:gd name="adj2" fmla="val 59506"/>
            </a:avLst>
          </a:prstGeom>
          <a:solidFill>
            <a:schemeClr val="tx1"/>
          </a:solidFill>
          <a:ln w="76200">
            <a:solidFill>
              <a:schemeClr val="bg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398"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chemeClr val="tx1"/>
                  </a:gs>
                  <a:gs pos="78000">
                    <a:schemeClr val="tx1"/>
                  </a:gs>
                </a:gsLst>
                <a:lin ang="0" scaled="1"/>
              </a:gradFill>
              <a:effectLst/>
              <a:uLnTx/>
              <a:uFillTx/>
            </a:endParaRPr>
          </a:p>
        </p:txBody>
      </p:sp>
      <p:grpSp>
        <p:nvGrpSpPr>
          <p:cNvPr id="169" name="Group 168"/>
          <p:cNvGrpSpPr/>
          <p:nvPr/>
        </p:nvGrpSpPr>
        <p:grpSpPr>
          <a:xfrm rot="10800000">
            <a:off x="8085352" y="3882482"/>
            <a:ext cx="176480" cy="2337668"/>
            <a:chOff x="3157302" y="3889617"/>
            <a:chExt cx="609592" cy="2469741"/>
          </a:xfrm>
        </p:grpSpPr>
        <p:cxnSp>
          <p:nvCxnSpPr>
            <p:cNvPr id="170" name="Straight Connector 169"/>
            <p:cNvCxnSpPr/>
            <p:nvPr/>
          </p:nvCxnSpPr>
          <p:spPr>
            <a:xfrm>
              <a:off x="3465787" y="3889617"/>
              <a:ext cx="0" cy="2469741"/>
            </a:xfrm>
            <a:prstGeom prst="line">
              <a:avLst/>
            </a:prstGeom>
            <a:noFill/>
            <a:ln w="41275" cap="flat" cmpd="sng" algn="ctr">
              <a:solidFill>
                <a:schemeClr val="tx1"/>
              </a:solidFill>
              <a:prstDash val="dashDot"/>
              <a:miter lim="800000"/>
            </a:ln>
            <a:effectLst/>
          </p:spPr>
        </p:cxnSp>
        <p:cxnSp>
          <p:nvCxnSpPr>
            <p:cNvPr id="171" name="Straight Connector 170"/>
            <p:cNvCxnSpPr/>
            <p:nvPr/>
          </p:nvCxnSpPr>
          <p:spPr>
            <a:xfrm>
              <a:off x="3157302" y="3889617"/>
              <a:ext cx="0" cy="2469741"/>
            </a:xfrm>
            <a:prstGeom prst="line">
              <a:avLst/>
            </a:prstGeom>
            <a:noFill/>
            <a:ln w="76200" cap="flat" cmpd="sng" algn="ctr">
              <a:solidFill>
                <a:schemeClr val="bg2">
                  <a:lumMod val="75000"/>
                </a:schemeClr>
              </a:solidFill>
              <a:prstDash val="solid"/>
              <a:miter lim="800000"/>
            </a:ln>
            <a:effectLst/>
          </p:spPr>
        </p:cxnSp>
        <p:cxnSp>
          <p:nvCxnSpPr>
            <p:cNvPr id="172" name="Straight Connector 171"/>
            <p:cNvCxnSpPr/>
            <p:nvPr/>
          </p:nvCxnSpPr>
          <p:spPr>
            <a:xfrm>
              <a:off x="3766894" y="3889617"/>
              <a:ext cx="0" cy="2469741"/>
            </a:xfrm>
            <a:prstGeom prst="line">
              <a:avLst/>
            </a:prstGeom>
            <a:noFill/>
            <a:ln w="76200" cap="flat" cmpd="sng" algn="ctr">
              <a:solidFill>
                <a:schemeClr val="bg2">
                  <a:lumMod val="75000"/>
                </a:schemeClr>
              </a:solidFill>
              <a:prstDash val="solid"/>
              <a:miter lim="800000"/>
            </a:ln>
            <a:effectLst/>
          </p:spPr>
        </p:cxnSp>
      </p:grpSp>
      <p:grpSp>
        <p:nvGrpSpPr>
          <p:cNvPr id="182" name="Group 181"/>
          <p:cNvGrpSpPr/>
          <p:nvPr/>
        </p:nvGrpSpPr>
        <p:grpSpPr>
          <a:xfrm>
            <a:off x="7513821" y="5906451"/>
            <a:ext cx="891676" cy="1088074"/>
            <a:chOff x="1078644" y="2944892"/>
            <a:chExt cx="2747571" cy="3760255"/>
          </a:xfrm>
        </p:grpSpPr>
        <p:sp>
          <p:nvSpPr>
            <p:cNvPr id="183" name="Rectangle 10"/>
            <p:cNvSpPr>
              <a:spLocks noChangeArrowheads="1"/>
            </p:cNvSpPr>
            <p:nvPr/>
          </p:nvSpPr>
          <p:spPr bwMode="auto">
            <a:xfrm>
              <a:off x="2513539" y="4675020"/>
              <a:ext cx="85713" cy="103174"/>
            </a:xfrm>
            <a:prstGeom prst="rect">
              <a:avLst/>
            </a:prstGeom>
            <a:solidFill>
              <a:srgbClr val="4EC0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84" name="Rectangle 11"/>
            <p:cNvSpPr>
              <a:spLocks noChangeArrowheads="1"/>
            </p:cNvSpPr>
            <p:nvPr/>
          </p:nvSpPr>
          <p:spPr bwMode="auto">
            <a:xfrm>
              <a:off x="2513539" y="4675020"/>
              <a:ext cx="85713" cy="10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85" name="Rectangle 21"/>
            <p:cNvSpPr>
              <a:spLocks noChangeArrowheads="1"/>
            </p:cNvSpPr>
            <p:nvPr/>
          </p:nvSpPr>
          <p:spPr bwMode="auto">
            <a:xfrm>
              <a:off x="2427827" y="3332186"/>
              <a:ext cx="85713" cy="103174"/>
            </a:xfrm>
            <a:prstGeom prst="rect">
              <a:avLst/>
            </a:prstGeom>
            <a:solidFill>
              <a:srgbClr val="4EC0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86" name="Freeform 22"/>
            <p:cNvSpPr>
              <a:spLocks/>
            </p:cNvSpPr>
            <p:nvPr/>
          </p:nvSpPr>
          <p:spPr bwMode="auto">
            <a:xfrm>
              <a:off x="2427827" y="3332186"/>
              <a:ext cx="85713" cy="103174"/>
            </a:xfrm>
            <a:custGeom>
              <a:avLst/>
              <a:gdLst>
                <a:gd name="T0" fmla="*/ 0 w 54"/>
                <a:gd name="T1" fmla="*/ 65 h 65"/>
                <a:gd name="T2" fmla="*/ 54 w 54"/>
                <a:gd name="T3" fmla="*/ 65 h 65"/>
                <a:gd name="T4" fmla="*/ 54 w 54"/>
                <a:gd name="T5" fmla="*/ 0 h 65"/>
                <a:gd name="T6" fmla="*/ 0 w 54"/>
                <a:gd name="T7" fmla="*/ 0 h 65"/>
              </a:gdLst>
              <a:ahLst/>
              <a:cxnLst>
                <a:cxn ang="0">
                  <a:pos x="T0" y="T1"/>
                </a:cxn>
                <a:cxn ang="0">
                  <a:pos x="T2" y="T3"/>
                </a:cxn>
                <a:cxn ang="0">
                  <a:pos x="T4" y="T5"/>
                </a:cxn>
                <a:cxn ang="0">
                  <a:pos x="T6" y="T7"/>
                </a:cxn>
              </a:cxnLst>
              <a:rect l="0" t="0" r="r" b="b"/>
              <a:pathLst>
                <a:path w="54" h="65">
                  <a:moveTo>
                    <a:pt x="0" y="65"/>
                  </a:moveTo>
                  <a:lnTo>
                    <a:pt x="54" y="65"/>
                  </a:lnTo>
                  <a:lnTo>
                    <a:pt x="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87" name="Rectangle 26"/>
            <p:cNvSpPr>
              <a:spLocks noChangeArrowheads="1"/>
            </p:cNvSpPr>
            <p:nvPr/>
          </p:nvSpPr>
          <p:spPr bwMode="auto">
            <a:xfrm>
              <a:off x="2427825" y="4141696"/>
              <a:ext cx="196822" cy="2563450"/>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88" name="Rectangle 27"/>
            <p:cNvSpPr>
              <a:spLocks noChangeArrowheads="1"/>
            </p:cNvSpPr>
            <p:nvPr/>
          </p:nvSpPr>
          <p:spPr bwMode="auto">
            <a:xfrm>
              <a:off x="2427825" y="4141696"/>
              <a:ext cx="196822" cy="256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89" name="Freeform 28"/>
            <p:cNvSpPr>
              <a:spLocks/>
            </p:cNvSpPr>
            <p:nvPr/>
          </p:nvSpPr>
          <p:spPr bwMode="auto">
            <a:xfrm>
              <a:off x="2624648" y="4149633"/>
              <a:ext cx="1158711" cy="2555513"/>
            </a:xfrm>
            <a:custGeom>
              <a:avLst/>
              <a:gdLst>
                <a:gd name="T0" fmla="*/ 0 w 730"/>
                <a:gd name="T1" fmla="*/ 0 h 1610"/>
                <a:gd name="T2" fmla="*/ 730 w 730"/>
                <a:gd name="T3" fmla="*/ 0 h 1610"/>
                <a:gd name="T4" fmla="*/ 725 w 730"/>
                <a:gd name="T5" fmla="*/ 1610 h 1610"/>
                <a:gd name="T6" fmla="*/ 0 w 730"/>
                <a:gd name="T7" fmla="*/ 1610 h 1610"/>
                <a:gd name="T8" fmla="*/ 0 w 730"/>
                <a:gd name="T9" fmla="*/ 0 h 1610"/>
              </a:gdLst>
              <a:ahLst/>
              <a:cxnLst>
                <a:cxn ang="0">
                  <a:pos x="T0" y="T1"/>
                </a:cxn>
                <a:cxn ang="0">
                  <a:pos x="T2" y="T3"/>
                </a:cxn>
                <a:cxn ang="0">
                  <a:pos x="T4" y="T5"/>
                </a:cxn>
                <a:cxn ang="0">
                  <a:pos x="T6" y="T7"/>
                </a:cxn>
                <a:cxn ang="0">
                  <a:pos x="T8" y="T9"/>
                </a:cxn>
              </a:cxnLst>
              <a:rect l="0" t="0" r="r" b="b"/>
              <a:pathLst>
                <a:path w="730" h="1610">
                  <a:moveTo>
                    <a:pt x="0" y="0"/>
                  </a:moveTo>
                  <a:lnTo>
                    <a:pt x="730" y="0"/>
                  </a:lnTo>
                  <a:lnTo>
                    <a:pt x="725" y="1610"/>
                  </a:lnTo>
                  <a:lnTo>
                    <a:pt x="0" y="1610"/>
                  </a:lnTo>
                  <a:lnTo>
                    <a:pt x="0" y="0"/>
                  </a:lnTo>
                  <a:close/>
                </a:path>
              </a:pathLst>
            </a:custGeom>
            <a:solidFill>
              <a:srgbClr val="E6E6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90" name="Freeform 29"/>
            <p:cNvSpPr>
              <a:spLocks/>
            </p:cNvSpPr>
            <p:nvPr/>
          </p:nvSpPr>
          <p:spPr bwMode="auto">
            <a:xfrm>
              <a:off x="2624648" y="4149633"/>
              <a:ext cx="1158711" cy="2555513"/>
            </a:xfrm>
            <a:custGeom>
              <a:avLst/>
              <a:gdLst>
                <a:gd name="T0" fmla="*/ 0 w 730"/>
                <a:gd name="T1" fmla="*/ 0 h 1610"/>
                <a:gd name="T2" fmla="*/ 730 w 730"/>
                <a:gd name="T3" fmla="*/ 0 h 1610"/>
                <a:gd name="T4" fmla="*/ 725 w 730"/>
                <a:gd name="T5" fmla="*/ 1610 h 1610"/>
                <a:gd name="T6" fmla="*/ 0 w 730"/>
                <a:gd name="T7" fmla="*/ 1610 h 1610"/>
                <a:gd name="T8" fmla="*/ 0 w 730"/>
                <a:gd name="T9" fmla="*/ 0 h 1610"/>
              </a:gdLst>
              <a:ahLst/>
              <a:cxnLst>
                <a:cxn ang="0">
                  <a:pos x="T0" y="T1"/>
                </a:cxn>
                <a:cxn ang="0">
                  <a:pos x="T2" y="T3"/>
                </a:cxn>
                <a:cxn ang="0">
                  <a:pos x="T4" y="T5"/>
                </a:cxn>
                <a:cxn ang="0">
                  <a:pos x="T6" y="T7"/>
                </a:cxn>
                <a:cxn ang="0">
                  <a:pos x="T8" y="T9"/>
                </a:cxn>
              </a:cxnLst>
              <a:rect l="0" t="0" r="r" b="b"/>
              <a:pathLst>
                <a:path w="730" h="1610">
                  <a:moveTo>
                    <a:pt x="0" y="0"/>
                  </a:moveTo>
                  <a:lnTo>
                    <a:pt x="730" y="0"/>
                  </a:lnTo>
                  <a:lnTo>
                    <a:pt x="725" y="1610"/>
                  </a:lnTo>
                  <a:lnTo>
                    <a:pt x="0" y="16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91" name="Rectangle 30"/>
            <p:cNvSpPr>
              <a:spLocks noChangeArrowheads="1"/>
            </p:cNvSpPr>
            <p:nvPr/>
          </p:nvSpPr>
          <p:spPr bwMode="auto">
            <a:xfrm>
              <a:off x="2770677" y="4338518"/>
              <a:ext cx="138092"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92" name="Rectangle 31"/>
            <p:cNvSpPr>
              <a:spLocks noChangeArrowheads="1"/>
            </p:cNvSpPr>
            <p:nvPr/>
          </p:nvSpPr>
          <p:spPr bwMode="auto">
            <a:xfrm>
              <a:off x="3019880" y="4338518"/>
              <a:ext cx="12856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93" name="Rectangle 32"/>
            <p:cNvSpPr>
              <a:spLocks noChangeArrowheads="1"/>
            </p:cNvSpPr>
            <p:nvPr/>
          </p:nvSpPr>
          <p:spPr bwMode="auto">
            <a:xfrm>
              <a:off x="3019880" y="4338518"/>
              <a:ext cx="128569"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94" name="Rectangle 33"/>
            <p:cNvSpPr>
              <a:spLocks noChangeArrowheads="1"/>
            </p:cNvSpPr>
            <p:nvPr/>
          </p:nvSpPr>
          <p:spPr bwMode="auto">
            <a:xfrm>
              <a:off x="3269082" y="4338518"/>
              <a:ext cx="12856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95" name="Rectangle 34"/>
            <p:cNvSpPr>
              <a:spLocks noChangeArrowheads="1"/>
            </p:cNvSpPr>
            <p:nvPr/>
          </p:nvSpPr>
          <p:spPr bwMode="auto">
            <a:xfrm>
              <a:off x="3269082" y="4338518"/>
              <a:ext cx="128569"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96" name="Rectangle 35"/>
            <p:cNvSpPr>
              <a:spLocks noChangeArrowheads="1"/>
            </p:cNvSpPr>
            <p:nvPr/>
          </p:nvSpPr>
          <p:spPr bwMode="auto">
            <a:xfrm>
              <a:off x="3508760" y="4338518"/>
              <a:ext cx="138092"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97" name="Rectangle 36"/>
            <p:cNvSpPr>
              <a:spLocks noChangeArrowheads="1"/>
            </p:cNvSpPr>
            <p:nvPr/>
          </p:nvSpPr>
          <p:spPr bwMode="auto">
            <a:xfrm>
              <a:off x="3508760" y="4338518"/>
              <a:ext cx="138092"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98" name="Rectangle 37"/>
            <p:cNvSpPr>
              <a:spLocks noChangeArrowheads="1"/>
            </p:cNvSpPr>
            <p:nvPr/>
          </p:nvSpPr>
          <p:spPr bwMode="auto">
            <a:xfrm>
              <a:off x="2770677" y="4881367"/>
              <a:ext cx="138092"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199" name="Rectangle 38"/>
            <p:cNvSpPr>
              <a:spLocks noChangeArrowheads="1"/>
            </p:cNvSpPr>
            <p:nvPr/>
          </p:nvSpPr>
          <p:spPr bwMode="auto">
            <a:xfrm>
              <a:off x="2770677" y="4881367"/>
              <a:ext cx="138092"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00" name="Rectangle 39"/>
            <p:cNvSpPr>
              <a:spLocks noChangeArrowheads="1"/>
            </p:cNvSpPr>
            <p:nvPr/>
          </p:nvSpPr>
          <p:spPr bwMode="auto">
            <a:xfrm>
              <a:off x="3019880" y="4881367"/>
              <a:ext cx="12856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01" name="Rectangle 40"/>
            <p:cNvSpPr>
              <a:spLocks noChangeArrowheads="1"/>
            </p:cNvSpPr>
            <p:nvPr/>
          </p:nvSpPr>
          <p:spPr bwMode="auto">
            <a:xfrm>
              <a:off x="3019880" y="4881367"/>
              <a:ext cx="128569"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02" name="Rectangle 41"/>
            <p:cNvSpPr>
              <a:spLocks noChangeArrowheads="1"/>
            </p:cNvSpPr>
            <p:nvPr/>
          </p:nvSpPr>
          <p:spPr bwMode="auto">
            <a:xfrm>
              <a:off x="3269082" y="4881367"/>
              <a:ext cx="12856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03" name="Rectangle 42"/>
            <p:cNvSpPr>
              <a:spLocks noChangeArrowheads="1"/>
            </p:cNvSpPr>
            <p:nvPr/>
          </p:nvSpPr>
          <p:spPr bwMode="auto">
            <a:xfrm>
              <a:off x="3269082" y="4881367"/>
              <a:ext cx="128569"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04" name="Rectangle 43"/>
            <p:cNvSpPr>
              <a:spLocks noChangeArrowheads="1"/>
            </p:cNvSpPr>
            <p:nvPr/>
          </p:nvSpPr>
          <p:spPr bwMode="auto">
            <a:xfrm>
              <a:off x="3508760" y="4881367"/>
              <a:ext cx="138092"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05" name="Rectangle 44"/>
            <p:cNvSpPr>
              <a:spLocks noChangeArrowheads="1"/>
            </p:cNvSpPr>
            <p:nvPr/>
          </p:nvSpPr>
          <p:spPr bwMode="auto">
            <a:xfrm>
              <a:off x="3508760" y="4881367"/>
              <a:ext cx="138092"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06" name="Rectangle 45"/>
            <p:cNvSpPr>
              <a:spLocks noChangeArrowheads="1"/>
            </p:cNvSpPr>
            <p:nvPr/>
          </p:nvSpPr>
          <p:spPr bwMode="auto">
            <a:xfrm>
              <a:off x="2770677" y="5422628"/>
              <a:ext cx="138092" cy="336502"/>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07" name="Rectangle 46"/>
            <p:cNvSpPr>
              <a:spLocks noChangeArrowheads="1"/>
            </p:cNvSpPr>
            <p:nvPr/>
          </p:nvSpPr>
          <p:spPr bwMode="auto">
            <a:xfrm>
              <a:off x="2770677" y="5422628"/>
              <a:ext cx="138092"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08" name="Rectangle 47"/>
            <p:cNvSpPr>
              <a:spLocks noChangeArrowheads="1"/>
            </p:cNvSpPr>
            <p:nvPr/>
          </p:nvSpPr>
          <p:spPr bwMode="auto">
            <a:xfrm>
              <a:off x="3019880" y="5422628"/>
              <a:ext cx="128569" cy="336502"/>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09" name="Rectangle 48"/>
            <p:cNvSpPr>
              <a:spLocks noChangeArrowheads="1"/>
            </p:cNvSpPr>
            <p:nvPr/>
          </p:nvSpPr>
          <p:spPr bwMode="auto">
            <a:xfrm>
              <a:off x="3019880" y="5422628"/>
              <a:ext cx="128569"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10" name="Rectangle 49"/>
            <p:cNvSpPr>
              <a:spLocks noChangeArrowheads="1"/>
            </p:cNvSpPr>
            <p:nvPr/>
          </p:nvSpPr>
          <p:spPr bwMode="auto">
            <a:xfrm>
              <a:off x="3269082" y="5422628"/>
              <a:ext cx="128569" cy="336502"/>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11" name="Rectangle 50"/>
            <p:cNvSpPr>
              <a:spLocks noChangeArrowheads="1"/>
            </p:cNvSpPr>
            <p:nvPr/>
          </p:nvSpPr>
          <p:spPr bwMode="auto">
            <a:xfrm>
              <a:off x="3269082" y="5422628"/>
              <a:ext cx="128569"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12" name="Rectangle 51"/>
            <p:cNvSpPr>
              <a:spLocks noChangeArrowheads="1"/>
            </p:cNvSpPr>
            <p:nvPr/>
          </p:nvSpPr>
          <p:spPr bwMode="auto">
            <a:xfrm>
              <a:off x="3508760" y="5422628"/>
              <a:ext cx="138092" cy="336502"/>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13" name="Rectangle 52"/>
            <p:cNvSpPr>
              <a:spLocks noChangeArrowheads="1"/>
            </p:cNvSpPr>
            <p:nvPr/>
          </p:nvSpPr>
          <p:spPr bwMode="auto">
            <a:xfrm>
              <a:off x="3508760" y="5422628"/>
              <a:ext cx="138092"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14" name="Rectangle 53"/>
            <p:cNvSpPr>
              <a:spLocks noChangeArrowheads="1"/>
            </p:cNvSpPr>
            <p:nvPr/>
          </p:nvSpPr>
          <p:spPr bwMode="auto">
            <a:xfrm>
              <a:off x="2770677" y="5957539"/>
              <a:ext cx="138092" cy="342851"/>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15" name="Rectangle 54"/>
            <p:cNvSpPr>
              <a:spLocks noChangeArrowheads="1"/>
            </p:cNvSpPr>
            <p:nvPr/>
          </p:nvSpPr>
          <p:spPr bwMode="auto">
            <a:xfrm>
              <a:off x="2770677" y="5957539"/>
              <a:ext cx="138092"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16" name="Rectangle 55"/>
            <p:cNvSpPr>
              <a:spLocks noChangeArrowheads="1"/>
            </p:cNvSpPr>
            <p:nvPr/>
          </p:nvSpPr>
          <p:spPr bwMode="auto">
            <a:xfrm>
              <a:off x="3019880" y="5957539"/>
              <a:ext cx="128569" cy="342851"/>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17" name="Rectangle 56"/>
            <p:cNvSpPr>
              <a:spLocks noChangeArrowheads="1"/>
            </p:cNvSpPr>
            <p:nvPr/>
          </p:nvSpPr>
          <p:spPr bwMode="auto">
            <a:xfrm>
              <a:off x="3019880" y="5957539"/>
              <a:ext cx="128569"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18" name="Rectangle 57"/>
            <p:cNvSpPr>
              <a:spLocks noChangeArrowheads="1"/>
            </p:cNvSpPr>
            <p:nvPr/>
          </p:nvSpPr>
          <p:spPr bwMode="auto">
            <a:xfrm>
              <a:off x="3269082" y="5957539"/>
              <a:ext cx="128569" cy="342851"/>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19" name="Rectangle 58"/>
            <p:cNvSpPr>
              <a:spLocks noChangeArrowheads="1"/>
            </p:cNvSpPr>
            <p:nvPr/>
          </p:nvSpPr>
          <p:spPr bwMode="auto">
            <a:xfrm>
              <a:off x="3269082" y="5957539"/>
              <a:ext cx="128569"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20" name="Rectangle 59"/>
            <p:cNvSpPr>
              <a:spLocks noChangeArrowheads="1"/>
            </p:cNvSpPr>
            <p:nvPr/>
          </p:nvSpPr>
          <p:spPr bwMode="auto">
            <a:xfrm>
              <a:off x="3508760" y="5957539"/>
              <a:ext cx="138092" cy="342851"/>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21" name="Rectangle 60"/>
            <p:cNvSpPr>
              <a:spLocks noChangeArrowheads="1"/>
            </p:cNvSpPr>
            <p:nvPr/>
          </p:nvSpPr>
          <p:spPr bwMode="auto">
            <a:xfrm>
              <a:off x="3508760" y="5957539"/>
              <a:ext cx="138092"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22" name="Rectangle 61"/>
            <p:cNvSpPr>
              <a:spLocks noChangeArrowheads="1"/>
            </p:cNvSpPr>
            <p:nvPr/>
          </p:nvSpPr>
          <p:spPr bwMode="auto">
            <a:xfrm>
              <a:off x="2443699" y="4071857"/>
              <a:ext cx="1382516" cy="77777"/>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23" name="Rectangle 62"/>
            <p:cNvSpPr>
              <a:spLocks noChangeArrowheads="1"/>
            </p:cNvSpPr>
            <p:nvPr/>
          </p:nvSpPr>
          <p:spPr bwMode="auto">
            <a:xfrm>
              <a:off x="2443699" y="4029001"/>
              <a:ext cx="1382516" cy="77777"/>
            </a:xfrm>
            <a:prstGeom prst="rect">
              <a:avLst/>
            </a:prstGeom>
            <a:solidFill>
              <a:srgbClr val="E6E6E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24" name="Freeform 63"/>
            <p:cNvSpPr>
              <a:spLocks/>
            </p:cNvSpPr>
            <p:nvPr/>
          </p:nvSpPr>
          <p:spPr bwMode="auto">
            <a:xfrm>
              <a:off x="3775423" y="4468677"/>
              <a:ext cx="7936" cy="2236470"/>
            </a:xfrm>
            <a:custGeom>
              <a:avLst/>
              <a:gdLst>
                <a:gd name="T0" fmla="*/ 5 w 5"/>
                <a:gd name="T1" fmla="*/ 0 h 1409"/>
                <a:gd name="T2" fmla="*/ 5 w 5"/>
                <a:gd name="T3" fmla="*/ 0 h 1409"/>
                <a:gd name="T4" fmla="*/ 0 w 5"/>
                <a:gd name="T5" fmla="*/ 1409 h 1409"/>
                <a:gd name="T6" fmla="*/ 5 w 5"/>
                <a:gd name="T7" fmla="*/ 1409 h 1409"/>
                <a:gd name="T8" fmla="*/ 5 w 5"/>
                <a:gd name="T9" fmla="*/ 0 h 1409"/>
              </a:gdLst>
              <a:ahLst/>
              <a:cxnLst>
                <a:cxn ang="0">
                  <a:pos x="T0" y="T1"/>
                </a:cxn>
                <a:cxn ang="0">
                  <a:pos x="T2" y="T3"/>
                </a:cxn>
                <a:cxn ang="0">
                  <a:pos x="T4" y="T5"/>
                </a:cxn>
                <a:cxn ang="0">
                  <a:pos x="T6" y="T7"/>
                </a:cxn>
                <a:cxn ang="0">
                  <a:pos x="T8" y="T9"/>
                </a:cxn>
              </a:cxnLst>
              <a:rect l="0" t="0" r="r" b="b"/>
              <a:pathLst>
                <a:path w="5" h="1409">
                  <a:moveTo>
                    <a:pt x="5" y="0"/>
                  </a:moveTo>
                  <a:lnTo>
                    <a:pt x="5" y="0"/>
                  </a:lnTo>
                  <a:lnTo>
                    <a:pt x="0" y="1409"/>
                  </a:lnTo>
                  <a:lnTo>
                    <a:pt x="5" y="1409"/>
                  </a:lnTo>
                  <a:lnTo>
                    <a:pt x="5" y="0"/>
                  </a:lnTo>
                  <a:close/>
                </a:path>
              </a:pathLst>
            </a:custGeom>
            <a:solidFill>
              <a:srgbClr val="E7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25" name="Freeform 64"/>
            <p:cNvSpPr>
              <a:spLocks/>
            </p:cNvSpPr>
            <p:nvPr/>
          </p:nvSpPr>
          <p:spPr bwMode="auto">
            <a:xfrm>
              <a:off x="3775423" y="4468677"/>
              <a:ext cx="7936" cy="2236470"/>
            </a:xfrm>
            <a:custGeom>
              <a:avLst/>
              <a:gdLst>
                <a:gd name="T0" fmla="*/ 5 w 5"/>
                <a:gd name="T1" fmla="*/ 0 h 1409"/>
                <a:gd name="T2" fmla="*/ 5 w 5"/>
                <a:gd name="T3" fmla="*/ 0 h 1409"/>
                <a:gd name="T4" fmla="*/ 0 w 5"/>
                <a:gd name="T5" fmla="*/ 1409 h 1409"/>
                <a:gd name="T6" fmla="*/ 5 w 5"/>
                <a:gd name="T7" fmla="*/ 1409 h 1409"/>
                <a:gd name="T8" fmla="*/ 5 w 5"/>
                <a:gd name="T9" fmla="*/ 0 h 1409"/>
              </a:gdLst>
              <a:ahLst/>
              <a:cxnLst>
                <a:cxn ang="0">
                  <a:pos x="T0" y="T1"/>
                </a:cxn>
                <a:cxn ang="0">
                  <a:pos x="T2" y="T3"/>
                </a:cxn>
                <a:cxn ang="0">
                  <a:pos x="T4" y="T5"/>
                </a:cxn>
                <a:cxn ang="0">
                  <a:pos x="T6" y="T7"/>
                </a:cxn>
                <a:cxn ang="0">
                  <a:pos x="T8" y="T9"/>
                </a:cxn>
              </a:cxnLst>
              <a:rect l="0" t="0" r="r" b="b"/>
              <a:pathLst>
                <a:path w="5" h="1409">
                  <a:moveTo>
                    <a:pt x="5" y="0"/>
                  </a:moveTo>
                  <a:lnTo>
                    <a:pt x="5" y="0"/>
                  </a:lnTo>
                  <a:lnTo>
                    <a:pt x="0" y="1409"/>
                  </a:lnTo>
                  <a:lnTo>
                    <a:pt x="5" y="1409"/>
                  </a:lnTo>
                  <a:lnTo>
                    <a:pt x="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26" name="Freeform 65"/>
            <p:cNvSpPr>
              <a:spLocks noEditPoints="1"/>
            </p:cNvSpPr>
            <p:nvPr/>
          </p:nvSpPr>
          <p:spPr bwMode="auto">
            <a:xfrm>
              <a:off x="2624648" y="4468677"/>
              <a:ext cx="1158711" cy="2236470"/>
            </a:xfrm>
            <a:custGeom>
              <a:avLst/>
              <a:gdLst>
                <a:gd name="T0" fmla="*/ 92 w 730"/>
                <a:gd name="T1" fmla="*/ 938 h 1409"/>
                <a:gd name="T2" fmla="*/ 179 w 730"/>
                <a:gd name="T3" fmla="*/ 1154 h 1409"/>
                <a:gd name="T4" fmla="*/ 249 w 730"/>
                <a:gd name="T5" fmla="*/ 1154 h 1409"/>
                <a:gd name="T6" fmla="*/ 330 w 730"/>
                <a:gd name="T7" fmla="*/ 938 h 1409"/>
                <a:gd name="T8" fmla="*/ 249 w 730"/>
                <a:gd name="T9" fmla="*/ 1154 h 1409"/>
                <a:gd name="T10" fmla="*/ 406 w 730"/>
                <a:gd name="T11" fmla="*/ 938 h 1409"/>
                <a:gd name="T12" fmla="*/ 487 w 730"/>
                <a:gd name="T13" fmla="*/ 1154 h 1409"/>
                <a:gd name="T14" fmla="*/ 557 w 730"/>
                <a:gd name="T15" fmla="*/ 1154 h 1409"/>
                <a:gd name="T16" fmla="*/ 644 w 730"/>
                <a:gd name="T17" fmla="*/ 938 h 1409"/>
                <a:gd name="T18" fmla="*/ 557 w 730"/>
                <a:gd name="T19" fmla="*/ 1154 h 1409"/>
                <a:gd name="T20" fmla="*/ 92 w 730"/>
                <a:gd name="T21" fmla="*/ 601 h 1409"/>
                <a:gd name="T22" fmla="*/ 179 w 730"/>
                <a:gd name="T23" fmla="*/ 813 h 1409"/>
                <a:gd name="T24" fmla="*/ 249 w 730"/>
                <a:gd name="T25" fmla="*/ 813 h 1409"/>
                <a:gd name="T26" fmla="*/ 330 w 730"/>
                <a:gd name="T27" fmla="*/ 601 h 1409"/>
                <a:gd name="T28" fmla="*/ 249 w 730"/>
                <a:gd name="T29" fmla="*/ 813 h 1409"/>
                <a:gd name="T30" fmla="*/ 406 w 730"/>
                <a:gd name="T31" fmla="*/ 601 h 1409"/>
                <a:gd name="T32" fmla="*/ 487 w 730"/>
                <a:gd name="T33" fmla="*/ 813 h 1409"/>
                <a:gd name="T34" fmla="*/ 557 w 730"/>
                <a:gd name="T35" fmla="*/ 813 h 1409"/>
                <a:gd name="T36" fmla="*/ 644 w 730"/>
                <a:gd name="T37" fmla="*/ 601 h 1409"/>
                <a:gd name="T38" fmla="*/ 557 w 730"/>
                <a:gd name="T39" fmla="*/ 813 h 1409"/>
                <a:gd name="T40" fmla="*/ 92 w 730"/>
                <a:gd name="T41" fmla="*/ 260 h 1409"/>
                <a:gd name="T42" fmla="*/ 179 w 730"/>
                <a:gd name="T43" fmla="*/ 477 h 1409"/>
                <a:gd name="T44" fmla="*/ 249 w 730"/>
                <a:gd name="T45" fmla="*/ 477 h 1409"/>
                <a:gd name="T46" fmla="*/ 330 w 730"/>
                <a:gd name="T47" fmla="*/ 260 h 1409"/>
                <a:gd name="T48" fmla="*/ 249 w 730"/>
                <a:gd name="T49" fmla="*/ 477 h 1409"/>
                <a:gd name="T50" fmla="*/ 406 w 730"/>
                <a:gd name="T51" fmla="*/ 260 h 1409"/>
                <a:gd name="T52" fmla="*/ 487 w 730"/>
                <a:gd name="T53" fmla="*/ 477 h 1409"/>
                <a:gd name="T54" fmla="*/ 557 w 730"/>
                <a:gd name="T55" fmla="*/ 477 h 1409"/>
                <a:gd name="T56" fmla="*/ 644 w 730"/>
                <a:gd name="T57" fmla="*/ 260 h 1409"/>
                <a:gd name="T58" fmla="*/ 557 w 730"/>
                <a:gd name="T59" fmla="*/ 477 h 1409"/>
                <a:gd name="T60" fmla="*/ 644 w 730"/>
                <a:gd name="T61" fmla="*/ 32 h 1409"/>
                <a:gd name="T62" fmla="*/ 557 w 730"/>
                <a:gd name="T63" fmla="*/ 135 h 1409"/>
                <a:gd name="T64" fmla="*/ 487 w 730"/>
                <a:gd name="T65" fmla="*/ 86 h 1409"/>
                <a:gd name="T66" fmla="*/ 406 w 730"/>
                <a:gd name="T67" fmla="*/ 135 h 1409"/>
                <a:gd name="T68" fmla="*/ 0 w 730"/>
                <a:gd name="T69" fmla="*/ 260 h 1409"/>
                <a:gd name="T70" fmla="*/ 725 w 730"/>
                <a:gd name="T71" fmla="*/ 1409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0" h="1409">
                  <a:moveTo>
                    <a:pt x="92" y="1154"/>
                  </a:moveTo>
                  <a:lnTo>
                    <a:pt x="92" y="938"/>
                  </a:lnTo>
                  <a:lnTo>
                    <a:pt x="179" y="938"/>
                  </a:lnTo>
                  <a:lnTo>
                    <a:pt x="179" y="1154"/>
                  </a:lnTo>
                  <a:lnTo>
                    <a:pt x="92" y="1154"/>
                  </a:lnTo>
                  <a:close/>
                  <a:moveTo>
                    <a:pt x="249" y="1154"/>
                  </a:moveTo>
                  <a:lnTo>
                    <a:pt x="249" y="938"/>
                  </a:lnTo>
                  <a:lnTo>
                    <a:pt x="330" y="938"/>
                  </a:lnTo>
                  <a:lnTo>
                    <a:pt x="330" y="1154"/>
                  </a:lnTo>
                  <a:lnTo>
                    <a:pt x="249" y="1154"/>
                  </a:lnTo>
                  <a:close/>
                  <a:moveTo>
                    <a:pt x="406" y="1154"/>
                  </a:moveTo>
                  <a:lnTo>
                    <a:pt x="406" y="938"/>
                  </a:lnTo>
                  <a:lnTo>
                    <a:pt x="487" y="938"/>
                  </a:lnTo>
                  <a:lnTo>
                    <a:pt x="487" y="1154"/>
                  </a:lnTo>
                  <a:lnTo>
                    <a:pt x="406" y="1154"/>
                  </a:lnTo>
                  <a:close/>
                  <a:moveTo>
                    <a:pt x="557" y="1154"/>
                  </a:moveTo>
                  <a:lnTo>
                    <a:pt x="557" y="938"/>
                  </a:lnTo>
                  <a:lnTo>
                    <a:pt x="644" y="938"/>
                  </a:lnTo>
                  <a:lnTo>
                    <a:pt x="644" y="1154"/>
                  </a:lnTo>
                  <a:lnTo>
                    <a:pt x="557" y="1154"/>
                  </a:lnTo>
                  <a:close/>
                  <a:moveTo>
                    <a:pt x="92" y="813"/>
                  </a:moveTo>
                  <a:lnTo>
                    <a:pt x="92" y="601"/>
                  </a:lnTo>
                  <a:lnTo>
                    <a:pt x="179" y="601"/>
                  </a:lnTo>
                  <a:lnTo>
                    <a:pt x="179" y="813"/>
                  </a:lnTo>
                  <a:lnTo>
                    <a:pt x="92" y="813"/>
                  </a:lnTo>
                  <a:close/>
                  <a:moveTo>
                    <a:pt x="249" y="813"/>
                  </a:moveTo>
                  <a:lnTo>
                    <a:pt x="249" y="601"/>
                  </a:lnTo>
                  <a:lnTo>
                    <a:pt x="330" y="601"/>
                  </a:lnTo>
                  <a:lnTo>
                    <a:pt x="330" y="813"/>
                  </a:lnTo>
                  <a:lnTo>
                    <a:pt x="249" y="813"/>
                  </a:lnTo>
                  <a:close/>
                  <a:moveTo>
                    <a:pt x="406" y="813"/>
                  </a:moveTo>
                  <a:lnTo>
                    <a:pt x="406" y="601"/>
                  </a:lnTo>
                  <a:lnTo>
                    <a:pt x="487" y="601"/>
                  </a:lnTo>
                  <a:lnTo>
                    <a:pt x="487" y="813"/>
                  </a:lnTo>
                  <a:lnTo>
                    <a:pt x="406" y="813"/>
                  </a:lnTo>
                  <a:close/>
                  <a:moveTo>
                    <a:pt x="557" y="813"/>
                  </a:moveTo>
                  <a:lnTo>
                    <a:pt x="557" y="601"/>
                  </a:lnTo>
                  <a:lnTo>
                    <a:pt x="644" y="601"/>
                  </a:lnTo>
                  <a:lnTo>
                    <a:pt x="644" y="813"/>
                  </a:lnTo>
                  <a:lnTo>
                    <a:pt x="557" y="813"/>
                  </a:lnTo>
                  <a:close/>
                  <a:moveTo>
                    <a:pt x="92" y="477"/>
                  </a:moveTo>
                  <a:lnTo>
                    <a:pt x="92" y="260"/>
                  </a:lnTo>
                  <a:lnTo>
                    <a:pt x="179" y="260"/>
                  </a:lnTo>
                  <a:lnTo>
                    <a:pt x="179" y="477"/>
                  </a:lnTo>
                  <a:lnTo>
                    <a:pt x="92" y="477"/>
                  </a:lnTo>
                  <a:close/>
                  <a:moveTo>
                    <a:pt x="249" y="477"/>
                  </a:moveTo>
                  <a:lnTo>
                    <a:pt x="249" y="260"/>
                  </a:lnTo>
                  <a:lnTo>
                    <a:pt x="330" y="260"/>
                  </a:lnTo>
                  <a:lnTo>
                    <a:pt x="330" y="477"/>
                  </a:lnTo>
                  <a:lnTo>
                    <a:pt x="249" y="477"/>
                  </a:lnTo>
                  <a:close/>
                  <a:moveTo>
                    <a:pt x="406" y="477"/>
                  </a:moveTo>
                  <a:lnTo>
                    <a:pt x="406" y="260"/>
                  </a:lnTo>
                  <a:lnTo>
                    <a:pt x="487" y="260"/>
                  </a:lnTo>
                  <a:lnTo>
                    <a:pt x="487" y="477"/>
                  </a:lnTo>
                  <a:lnTo>
                    <a:pt x="406" y="477"/>
                  </a:lnTo>
                  <a:close/>
                  <a:moveTo>
                    <a:pt x="557" y="477"/>
                  </a:moveTo>
                  <a:lnTo>
                    <a:pt x="557" y="260"/>
                  </a:lnTo>
                  <a:lnTo>
                    <a:pt x="644" y="260"/>
                  </a:lnTo>
                  <a:lnTo>
                    <a:pt x="644" y="477"/>
                  </a:lnTo>
                  <a:lnTo>
                    <a:pt x="557" y="477"/>
                  </a:lnTo>
                  <a:close/>
                  <a:moveTo>
                    <a:pt x="730" y="0"/>
                  </a:moveTo>
                  <a:lnTo>
                    <a:pt x="644" y="32"/>
                  </a:lnTo>
                  <a:lnTo>
                    <a:pt x="644" y="135"/>
                  </a:lnTo>
                  <a:lnTo>
                    <a:pt x="557" y="135"/>
                  </a:lnTo>
                  <a:lnTo>
                    <a:pt x="557" y="59"/>
                  </a:lnTo>
                  <a:lnTo>
                    <a:pt x="487" y="86"/>
                  </a:lnTo>
                  <a:lnTo>
                    <a:pt x="487" y="135"/>
                  </a:lnTo>
                  <a:lnTo>
                    <a:pt x="406" y="135"/>
                  </a:lnTo>
                  <a:lnTo>
                    <a:pt x="406" y="119"/>
                  </a:lnTo>
                  <a:lnTo>
                    <a:pt x="0" y="260"/>
                  </a:lnTo>
                  <a:lnTo>
                    <a:pt x="0" y="1409"/>
                  </a:lnTo>
                  <a:lnTo>
                    <a:pt x="725" y="1409"/>
                  </a:lnTo>
                  <a:lnTo>
                    <a:pt x="730" y="0"/>
                  </a:lnTo>
                  <a:close/>
                </a:path>
              </a:pathLst>
            </a:custGeom>
            <a:solidFill>
              <a:srgbClr val="D4D4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27" name="Freeform 66"/>
            <p:cNvSpPr>
              <a:spLocks noEditPoints="1"/>
            </p:cNvSpPr>
            <p:nvPr/>
          </p:nvSpPr>
          <p:spPr bwMode="auto">
            <a:xfrm>
              <a:off x="2624648" y="4468677"/>
              <a:ext cx="1158711" cy="2236470"/>
            </a:xfrm>
            <a:custGeom>
              <a:avLst/>
              <a:gdLst>
                <a:gd name="T0" fmla="*/ 92 w 730"/>
                <a:gd name="T1" fmla="*/ 938 h 1409"/>
                <a:gd name="T2" fmla="*/ 179 w 730"/>
                <a:gd name="T3" fmla="*/ 1154 h 1409"/>
                <a:gd name="T4" fmla="*/ 249 w 730"/>
                <a:gd name="T5" fmla="*/ 1154 h 1409"/>
                <a:gd name="T6" fmla="*/ 330 w 730"/>
                <a:gd name="T7" fmla="*/ 938 h 1409"/>
                <a:gd name="T8" fmla="*/ 249 w 730"/>
                <a:gd name="T9" fmla="*/ 1154 h 1409"/>
                <a:gd name="T10" fmla="*/ 406 w 730"/>
                <a:gd name="T11" fmla="*/ 938 h 1409"/>
                <a:gd name="T12" fmla="*/ 487 w 730"/>
                <a:gd name="T13" fmla="*/ 1154 h 1409"/>
                <a:gd name="T14" fmla="*/ 557 w 730"/>
                <a:gd name="T15" fmla="*/ 1154 h 1409"/>
                <a:gd name="T16" fmla="*/ 644 w 730"/>
                <a:gd name="T17" fmla="*/ 938 h 1409"/>
                <a:gd name="T18" fmla="*/ 557 w 730"/>
                <a:gd name="T19" fmla="*/ 1154 h 1409"/>
                <a:gd name="T20" fmla="*/ 92 w 730"/>
                <a:gd name="T21" fmla="*/ 601 h 1409"/>
                <a:gd name="T22" fmla="*/ 179 w 730"/>
                <a:gd name="T23" fmla="*/ 813 h 1409"/>
                <a:gd name="T24" fmla="*/ 249 w 730"/>
                <a:gd name="T25" fmla="*/ 813 h 1409"/>
                <a:gd name="T26" fmla="*/ 330 w 730"/>
                <a:gd name="T27" fmla="*/ 601 h 1409"/>
                <a:gd name="T28" fmla="*/ 249 w 730"/>
                <a:gd name="T29" fmla="*/ 813 h 1409"/>
                <a:gd name="T30" fmla="*/ 406 w 730"/>
                <a:gd name="T31" fmla="*/ 601 h 1409"/>
                <a:gd name="T32" fmla="*/ 487 w 730"/>
                <a:gd name="T33" fmla="*/ 813 h 1409"/>
                <a:gd name="T34" fmla="*/ 557 w 730"/>
                <a:gd name="T35" fmla="*/ 813 h 1409"/>
                <a:gd name="T36" fmla="*/ 644 w 730"/>
                <a:gd name="T37" fmla="*/ 601 h 1409"/>
                <a:gd name="T38" fmla="*/ 557 w 730"/>
                <a:gd name="T39" fmla="*/ 813 h 1409"/>
                <a:gd name="T40" fmla="*/ 92 w 730"/>
                <a:gd name="T41" fmla="*/ 260 h 1409"/>
                <a:gd name="T42" fmla="*/ 179 w 730"/>
                <a:gd name="T43" fmla="*/ 477 h 1409"/>
                <a:gd name="T44" fmla="*/ 249 w 730"/>
                <a:gd name="T45" fmla="*/ 477 h 1409"/>
                <a:gd name="T46" fmla="*/ 330 w 730"/>
                <a:gd name="T47" fmla="*/ 260 h 1409"/>
                <a:gd name="T48" fmla="*/ 249 w 730"/>
                <a:gd name="T49" fmla="*/ 477 h 1409"/>
                <a:gd name="T50" fmla="*/ 406 w 730"/>
                <a:gd name="T51" fmla="*/ 260 h 1409"/>
                <a:gd name="T52" fmla="*/ 487 w 730"/>
                <a:gd name="T53" fmla="*/ 477 h 1409"/>
                <a:gd name="T54" fmla="*/ 557 w 730"/>
                <a:gd name="T55" fmla="*/ 477 h 1409"/>
                <a:gd name="T56" fmla="*/ 644 w 730"/>
                <a:gd name="T57" fmla="*/ 260 h 1409"/>
                <a:gd name="T58" fmla="*/ 557 w 730"/>
                <a:gd name="T59" fmla="*/ 477 h 1409"/>
                <a:gd name="T60" fmla="*/ 644 w 730"/>
                <a:gd name="T61" fmla="*/ 32 h 1409"/>
                <a:gd name="T62" fmla="*/ 557 w 730"/>
                <a:gd name="T63" fmla="*/ 135 h 1409"/>
                <a:gd name="T64" fmla="*/ 487 w 730"/>
                <a:gd name="T65" fmla="*/ 86 h 1409"/>
                <a:gd name="T66" fmla="*/ 406 w 730"/>
                <a:gd name="T67" fmla="*/ 135 h 1409"/>
                <a:gd name="T68" fmla="*/ 0 w 730"/>
                <a:gd name="T69" fmla="*/ 260 h 1409"/>
                <a:gd name="T70" fmla="*/ 725 w 730"/>
                <a:gd name="T71" fmla="*/ 1409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0" h="1409">
                  <a:moveTo>
                    <a:pt x="92" y="1154"/>
                  </a:moveTo>
                  <a:lnTo>
                    <a:pt x="92" y="938"/>
                  </a:lnTo>
                  <a:lnTo>
                    <a:pt x="179" y="938"/>
                  </a:lnTo>
                  <a:lnTo>
                    <a:pt x="179" y="1154"/>
                  </a:lnTo>
                  <a:lnTo>
                    <a:pt x="92" y="1154"/>
                  </a:lnTo>
                  <a:moveTo>
                    <a:pt x="249" y="1154"/>
                  </a:moveTo>
                  <a:lnTo>
                    <a:pt x="249" y="938"/>
                  </a:lnTo>
                  <a:lnTo>
                    <a:pt x="330" y="938"/>
                  </a:lnTo>
                  <a:lnTo>
                    <a:pt x="330" y="1154"/>
                  </a:lnTo>
                  <a:lnTo>
                    <a:pt x="249" y="1154"/>
                  </a:lnTo>
                  <a:moveTo>
                    <a:pt x="406" y="1154"/>
                  </a:moveTo>
                  <a:lnTo>
                    <a:pt x="406" y="938"/>
                  </a:lnTo>
                  <a:lnTo>
                    <a:pt x="487" y="938"/>
                  </a:lnTo>
                  <a:lnTo>
                    <a:pt x="487" y="1154"/>
                  </a:lnTo>
                  <a:lnTo>
                    <a:pt x="406" y="1154"/>
                  </a:lnTo>
                  <a:moveTo>
                    <a:pt x="557" y="1154"/>
                  </a:moveTo>
                  <a:lnTo>
                    <a:pt x="557" y="938"/>
                  </a:lnTo>
                  <a:lnTo>
                    <a:pt x="644" y="938"/>
                  </a:lnTo>
                  <a:lnTo>
                    <a:pt x="644" y="1154"/>
                  </a:lnTo>
                  <a:lnTo>
                    <a:pt x="557" y="1154"/>
                  </a:lnTo>
                  <a:moveTo>
                    <a:pt x="92" y="813"/>
                  </a:moveTo>
                  <a:lnTo>
                    <a:pt x="92" y="601"/>
                  </a:lnTo>
                  <a:lnTo>
                    <a:pt x="179" y="601"/>
                  </a:lnTo>
                  <a:lnTo>
                    <a:pt x="179" y="813"/>
                  </a:lnTo>
                  <a:lnTo>
                    <a:pt x="92" y="813"/>
                  </a:lnTo>
                  <a:moveTo>
                    <a:pt x="249" y="813"/>
                  </a:moveTo>
                  <a:lnTo>
                    <a:pt x="249" y="601"/>
                  </a:lnTo>
                  <a:lnTo>
                    <a:pt x="330" y="601"/>
                  </a:lnTo>
                  <a:lnTo>
                    <a:pt x="330" y="813"/>
                  </a:lnTo>
                  <a:lnTo>
                    <a:pt x="249" y="813"/>
                  </a:lnTo>
                  <a:moveTo>
                    <a:pt x="406" y="813"/>
                  </a:moveTo>
                  <a:lnTo>
                    <a:pt x="406" y="601"/>
                  </a:lnTo>
                  <a:lnTo>
                    <a:pt x="487" y="601"/>
                  </a:lnTo>
                  <a:lnTo>
                    <a:pt x="487" y="813"/>
                  </a:lnTo>
                  <a:lnTo>
                    <a:pt x="406" y="813"/>
                  </a:lnTo>
                  <a:moveTo>
                    <a:pt x="557" y="813"/>
                  </a:moveTo>
                  <a:lnTo>
                    <a:pt x="557" y="601"/>
                  </a:lnTo>
                  <a:lnTo>
                    <a:pt x="644" y="601"/>
                  </a:lnTo>
                  <a:lnTo>
                    <a:pt x="644" y="813"/>
                  </a:lnTo>
                  <a:lnTo>
                    <a:pt x="557" y="813"/>
                  </a:lnTo>
                  <a:moveTo>
                    <a:pt x="92" y="477"/>
                  </a:moveTo>
                  <a:lnTo>
                    <a:pt x="92" y="260"/>
                  </a:lnTo>
                  <a:lnTo>
                    <a:pt x="179" y="260"/>
                  </a:lnTo>
                  <a:lnTo>
                    <a:pt x="179" y="477"/>
                  </a:lnTo>
                  <a:lnTo>
                    <a:pt x="92" y="477"/>
                  </a:lnTo>
                  <a:moveTo>
                    <a:pt x="249" y="477"/>
                  </a:moveTo>
                  <a:lnTo>
                    <a:pt x="249" y="260"/>
                  </a:lnTo>
                  <a:lnTo>
                    <a:pt x="330" y="260"/>
                  </a:lnTo>
                  <a:lnTo>
                    <a:pt x="330" y="477"/>
                  </a:lnTo>
                  <a:lnTo>
                    <a:pt x="249" y="477"/>
                  </a:lnTo>
                  <a:moveTo>
                    <a:pt x="406" y="477"/>
                  </a:moveTo>
                  <a:lnTo>
                    <a:pt x="406" y="260"/>
                  </a:lnTo>
                  <a:lnTo>
                    <a:pt x="487" y="260"/>
                  </a:lnTo>
                  <a:lnTo>
                    <a:pt x="487" y="477"/>
                  </a:lnTo>
                  <a:lnTo>
                    <a:pt x="406" y="477"/>
                  </a:lnTo>
                  <a:moveTo>
                    <a:pt x="557" y="477"/>
                  </a:moveTo>
                  <a:lnTo>
                    <a:pt x="557" y="260"/>
                  </a:lnTo>
                  <a:lnTo>
                    <a:pt x="644" y="260"/>
                  </a:lnTo>
                  <a:lnTo>
                    <a:pt x="644" y="477"/>
                  </a:lnTo>
                  <a:lnTo>
                    <a:pt x="557" y="477"/>
                  </a:lnTo>
                  <a:moveTo>
                    <a:pt x="730" y="0"/>
                  </a:moveTo>
                  <a:lnTo>
                    <a:pt x="644" y="32"/>
                  </a:lnTo>
                  <a:lnTo>
                    <a:pt x="644" y="135"/>
                  </a:lnTo>
                  <a:lnTo>
                    <a:pt x="557" y="135"/>
                  </a:lnTo>
                  <a:lnTo>
                    <a:pt x="557" y="59"/>
                  </a:lnTo>
                  <a:lnTo>
                    <a:pt x="487" y="86"/>
                  </a:lnTo>
                  <a:lnTo>
                    <a:pt x="487" y="135"/>
                  </a:lnTo>
                  <a:lnTo>
                    <a:pt x="406" y="135"/>
                  </a:lnTo>
                  <a:lnTo>
                    <a:pt x="406" y="119"/>
                  </a:lnTo>
                  <a:lnTo>
                    <a:pt x="0" y="260"/>
                  </a:lnTo>
                  <a:lnTo>
                    <a:pt x="0" y="1409"/>
                  </a:lnTo>
                  <a:lnTo>
                    <a:pt x="725" y="1409"/>
                  </a:lnTo>
                  <a:lnTo>
                    <a:pt x="73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28" name="Freeform 67"/>
            <p:cNvSpPr>
              <a:spLocks/>
            </p:cNvSpPr>
            <p:nvPr/>
          </p:nvSpPr>
          <p:spPr bwMode="auto">
            <a:xfrm>
              <a:off x="3269082" y="4605181"/>
              <a:ext cx="128569" cy="77777"/>
            </a:xfrm>
            <a:custGeom>
              <a:avLst/>
              <a:gdLst>
                <a:gd name="T0" fmla="*/ 81 w 81"/>
                <a:gd name="T1" fmla="*/ 0 h 49"/>
                <a:gd name="T2" fmla="*/ 0 w 81"/>
                <a:gd name="T3" fmla="*/ 33 h 49"/>
                <a:gd name="T4" fmla="*/ 0 w 81"/>
                <a:gd name="T5" fmla="*/ 49 h 49"/>
                <a:gd name="T6" fmla="*/ 81 w 81"/>
                <a:gd name="T7" fmla="*/ 49 h 49"/>
                <a:gd name="T8" fmla="*/ 81 w 81"/>
                <a:gd name="T9" fmla="*/ 0 h 49"/>
              </a:gdLst>
              <a:ahLst/>
              <a:cxnLst>
                <a:cxn ang="0">
                  <a:pos x="T0" y="T1"/>
                </a:cxn>
                <a:cxn ang="0">
                  <a:pos x="T2" y="T3"/>
                </a:cxn>
                <a:cxn ang="0">
                  <a:pos x="T4" y="T5"/>
                </a:cxn>
                <a:cxn ang="0">
                  <a:pos x="T6" y="T7"/>
                </a:cxn>
                <a:cxn ang="0">
                  <a:pos x="T8" y="T9"/>
                </a:cxn>
              </a:cxnLst>
              <a:rect l="0" t="0" r="r" b="b"/>
              <a:pathLst>
                <a:path w="81" h="49">
                  <a:moveTo>
                    <a:pt x="81" y="0"/>
                  </a:moveTo>
                  <a:lnTo>
                    <a:pt x="0" y="33"/>
                  </a:lnTo>
                  <a:lnTo>
                    <a:pt x="0" y="49"/>
                  </a:lnTo>
                  <a:lnTo>
                    <a:pt x="81" y="49"/>
                  </a:lnTo>
                  <a:lnTo>
                    <a:pt x="81" y="0"/>
                  </a:lnTo>
                  <a:close/>
                </a:path>
              </a:pathLst>
            </a:custGeom>
            <a:solidFill>
              <a:srgbClr val="9B9D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29" name="Freeform 68"/>
            <p:cNvSpPr>
              <a:spLocks/>
            </p:cNvSpPr>
            <p:nvPr/>
          </p:nvSpPr>
          <p:spPr bwMode="auto">
            <a:xfrm>
              <a:off x="3269082" y="4605181"/>
              <a:ext cx="128569" cy="77777"/>
            </a:xfrm>
            <a:custGeom>
              <a:avLst/>
              <a:gdLst>
                <a:gd name="T0" fmla="*/ 81 w 81"/>
                <a:gd name="T1" fmla="*/ 0 h 49"/>
                <a:gd name="T2" fmla="*/ 0 w 81"/>
                <a:gd name="T3" fmla="*/ 33 h 49"/>
                <a:gd name="T4" fmla="*/ 0 w 81"/>
                <a:gd name="T5" fmla="*/ 49 h 49"/>
                <a:gd name="T6" fmla="*/ 81 w 81"/>
                <a:gd name="T7" fmla="*/ 49 h 49"/>
                <a:gd name="T8" fmla="*/ 81 w 81"/>
                <a:gd name="T9" fmla="*/ 0 h 49"/>
              </a:gdLst>
              <a:ahLst/>
              <a:cxnLst>
                <a:cxn ang="0">
                  <a:pos x="T0" y="T1"/>
                </a:cxn>
                <a:cxn ang="0">
                  <a:pos x="T2" y="T3"/>
                </a:cxn>
                <a:cxn ang="0">
                  <a:pos x="T4" y="T5"/>
                </a:cxn>
                <a:cxn ang="0">
                  <a:pos x="T6" y="T7"/>
                </a:cxn>
                <a:cxn ang="0">
                  <a:pos x="T8" y="T9"/>
                </a:cxn>
              </a:cxnLst>
              <a:rect l="0" t="0" r="r" b="b"/>
              <a:pathLst>
                <a:path w="81" h="49">
                  <a:moveTo>
                    <a:pt x="81" y="0"/>
                  </a:moveTo>
                  <a:lnTo>
                    <a:pt x="0" y="33"/>
                  </a:lnTo>
                  <a:lnTo>
                    <a:pt x="0" y="49"/>
                  </a:lnTo>
                  <a:lnTo>
                    <a:pt x="81" y="49"/>
                  </a:lnTo>
                  <a:lnTo>
                    <a:pt x="8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30" name="Freeform 69"/>
            <p:cNvSpPr>
              <a:spLocks/>
            </p:cNvSpPr>
            <p:nvPr/>
          </p:nvSpPr>
          <p:spPr bwMode="auto">
            <a:xfrm>
              <a:off x="3508760" y="4519469"/>
              <a:ext cx="138092" cy="163490"/>
            </a:xfrm>
            <a:custGeom>
              <a:avLst/>
              <a:gdLst>
                <a:gd name="T0" fmla="*/ 87 w 87"/>
                <a:gd name="T1" fmla="*/ 0 h 103"/>
                <a:gd name="T2" fmla="*/ 0 w 87"/>
                <a:gd name="T3" fmla="*/ 27 h 103"/>
                <a:gd name="T4" fmla="*/ 0 w 87"/>
                <a:gd name="T5" fmla="*/ 103 h 103"/>
                <a:gd name="T6" fmla="*/ 87 w 87"/>
                <a:gd name="T7" fmla="*/ 103 h 103"/>
                <a:gd name="T8" fmla="*/ 87 w 87"/>
                <a:gd name="T9" fmla="*/ 0 h 103"/>
              </a:gdLst>
              <a:ahLst/>
              <a:cxnLst>
                <a:cxn ang="0">
                  <a:pos x="T0" y="T1"/>
                </a:cxn>
                <a:cxn ang="0">
                  <a:pos x="T2" y="T3"/>
                </a:cxn>
                <a:cxn ang="0">
                  <a:pos x="T4" y="T5"/>
                </a:cxn>
                <a:cxn ang="0">
                  <a:pos x="T6" y="T7"/>
                </a:cxn>
                <a:cxn ang="0">
                  <a:pos x="T8" y="T9"/>
                </a:cxn>
              </a:cxnLst>
              <a:rect l="0" t="0" r="r" b="b"/>
              <a:pathLst>
                <a:path w="87" h="103">
                  <a:moveTo>
                    <a:pt x="87" y="0"/>
                  </a:moveTo>
                  <a:lnTo>
                    <a:pt x="0" y="27"/>
                  </a:lnTo>
                  <a:lnTo>
                    <a:pt x="0" y="103"/>
                  </a:lnTo>
                  <a:lnTo>
                    <a:pt x="87" y="103"/>
                  </a:lnTo>
                  <a:lnTo>
                    <a:pt x="87" y="0"/>
                  </a:lnTo>
                  <a:close/>
                </a:path>
              </a:pathLst>
            </a:custGeom>
            <a:solidFill>
              <a:srgbClr val="9B9D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31" name="Freeform 70"/>
            <p:cNvSpPr>
              <a:spLocks/>
            </p:cNvSpPr>
            <p:nvPr/>
          </p:nvSpPr>
          <p:spPr bwMode="auto">
            <a:xfrm>
              <a:off x="3508760" y="4519469"/>
              <a:ext cx="138092" cy="163490"/>
            </a:xfrm>
            <a:custGeom>
              <a:avLst/>
              <a:gdLst>
                <a:gd name="T0" fmla="*/ 87 w 87"/>
                <a:gd name="T1" fmla="*/ 0 h 103"/>
                <a:gd name="T2" fmla="*/ 0 w 87"/>
                <a:gd name="T3" fmla="*/ 27 h 103"/>
                <a:gd name="T4" fmla="*/ 0 w 87"/>
                <a:gd name="T5" fmla="*/ 103 h 103"/>
                <a:gd name="T6" fmla="*/ 87 w 87"/>
                <a:gd name="T7" fmla="*/ 103 h 103"/>
                <a:gd name="T8" fmla="*/ 87 w 87"/>
                <a:gd name="T9" fmla="*/ 0 h 103"/>
              </a:gdLst>
              <a:ahLst/>
              <a:cxnLst>
                <a:cxn ang="0">
                  <a:pos x="T0" y="T1"/>
                </a:cxn>
                <a:cxn ang="0">
                  <a:pos x="T2" y="T3"/>
                </a:cxn>
                <a:cxn ang="0">
                  <a:pos x="T4" y="T5"/>
                </a:cxn>
                <a:cxn ang="0">
                  <a:pos x="T6" y="T7"/>
                </a:cxn>
                <a:cxn ang="0">
                  <a:pos x="T8" y="T9"/>
                </a:cxn>
              </a:cxnLst>
              <a:rect l="0" t="0" r="r" b="b"/>
              <a:pathLst>
                <a:path w="87" h="103">
                  <a:moveTo>
                    <a:pt x="87" y="0"/>
                  </a:moveTo>
                  <a:lnTo>
                    <a:pt x="0" y="27"/>
                  </a:lnTo>
                  <a:lnTo>
                    <a:pt x="0" y="103"/>
                  </a:lnTo>
                  <a:lnTo>
                    <a:pt x="87" y="103"/>
                  </a:lnTo>
                  <a:lnTo>
                    <a:pt x="8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32" name="Rectangle 71"/>
            <p:cNvSpPr>
              <a:spLocks noChangeArrowheads="1"/>
            </p:cNvSpPr>
            <p:nvPr/>
          </p:nvSpPr>
          <p:spPr bwMode="auto">
            <a:xfrm>
              <a:off x="2770677" y="4881367"/>
              <a:ext cx="138092" cy="344439"/>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33" name="Rectangle 72"/>
            <p:cNvSpPr>
              <a:spLocks noChangeArrowheads="1"/>
            </p:cNvSpPr>
            <p:nvPr/>
          </p:nvSpPr>
          <p:spPr bwMode="auto">
            <a:xfrm>
              <a:off x="2770677" y="4881367"/>
              <a:ext cx="138092"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34" name="Rectangle 73"/>
            <p:cNvSpPr>
              <a:spLocks noChangeArrowheads="1"/>
            </p:cNvSpPr>
            <p:nvPr/>
          </p:nvSpPr>
          <p:spPr bwMode="auto">
            <a:xfrm>
              <a:off x="3019880" y="4881367"/>
              <a:ext cx="128569" cy="344439"/>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35" name="Rectangle 74"/>
            <p:cNvSpPr>
              <a:spLocks noChangeArrowheads="1"/>
            </p:cNvSpPr>
            <p:nvPr/>
          </p:nvSpPr>
          <p:spPr bwMode="auto">
            <a:xfrm>
              <a:off x="3019880" y="4881367"/>
              <a:ext cx="128569"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36" name="Rectangle 75"/>
            <p:cNvSpPr>
              <a:spLocks noChangeArrowheads="1"/>
            </p:cNvSpPr>
            <p:nvPr/>
          </p:nvSpPr>
          <p:spPr bwMode="auto">
            <a:xfrm>
              <a:off x="3269082" y="4881367"/>
              <a:ext cx="128569" cy="344439"/>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37" name="Rectangle 76"/>
            <p:cNvSpPr>
              <a:spLocks noChangeArrowheads="1"/>
            </p:cNvSpPr>
            <p:nvPr/>
          </p:nvSpPr>
          <p:spPr bwMode="auto">
            <a:xfrm>
              <a:off x="3269082" y="4881367"/>
              <a:ext cx="128569"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38" name="Rectangle 77"/>
            <p:cNvSpPr>
              <a:spLocks noChangeArrowheads="1"/>
            </p:cNvSpPr>
            <p:nvPr/>
          </p:nvSpPr>
          <p:spPr bwMode="auto">
            <a:xfrm>
              <a:off x="3508760" y="4881367"/>
              <a:ext cx="138092" cy="344439"/>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39" name="Rectangle 78"/>
            <p:cNvSpPr>
              <a:spLocks noChangeArrowheads="1"/>
            </p:cNvSpPr>
            <p:nvPr/>
          </p:nvSpPr>
          <p:spPr bwMode="auto">
            <a:xfrm>
              <a:off x="3508760" y="4881367"/>
              <a:ext cx="138092" cy="34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40" name="Rectangle 79"/>
            <p:cNvSpPr>
              <a:spLocks noChangeArrowheads="1"/>
            </p:cNvSpPr>
            <p:nvPr/>
          </p:nvSpPr>
          <p:spPr bwMode="auto">
            <a:xfrm>
              <a:off x="2770677" y="5422628"/>
              <a:ext cx="138092" cy="336502"/>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41" name="Rectangle 80"/>
            <p:cNvSpPr>
              <a:spLocks noChangeArrowheads="1"/>
            </p:cNvSpPr>
            <p:nvPr/>
          </p:nvSpPr>
          <p:spPr bwMode="auto">
            <a:xfrm>
              <a:off x="2770677" y="5422628"/>
              <a:ext cx="138092"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42" name="Rectangle 81"/>
            <p:cNvSpPr>
              <a:spLocks noChangeArrowheads="1"/>
            </p:cNvSpPr>
            <p:nvPr/>
          </p:nvSpPr>
          <p:spPr bwMode="auto">
            <a:xfrm>
              <a:off x="3019880" y="5422628"/>
              <a:ext cx="128569" cy="336502"/>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43" name="Rectangle 82"/>
            <p:cNvSpPr>
              <a:spLocks noChangeArrowheads="1"/>
            </p:cNvSpPr>
            <p:nvPr/>
          </p:nvSpPr>
          <p:spPr bwMode="auto">
            <a:xfrm>
              <a:off x="3019880" y="5422628"/>
              <a:ext cx="128569"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44" name="Rectangle 83"/>
            <p:cNvSpPr>
              <a:spLocks noChangeArrowheads="1"/>
            </p:cNvSpPr>
            <p:nvPr/>
          </p:nvSpPr>
          <p:spPr bwMode="auto">
            <a:xfrm>
              <a:off x="3269082" y="5422628"/>
              <a:ext cx="128569" cy="336502"/>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45" name="Rectangle 84"/>
            <p:cNvSpPr>
              <a:spLocks noChangeArrowheads="1"/>
            </p:cNvSpPr>
            <p:nvPr/>
          </p:nvSpPr>
          <p:spPr bwMode="auto">
            <a:xfrm>
              <a:off x="3269082" y="5422628"/>
              <a:ext cx="128569"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46" name="Rectangle 85"/>
            <p:cNvSpPr>
              <a:spLocks noChangeArrowheads="1"/>
            </p:cNvSpPr>
            <p:nvPr/>
          </p:nvSpPr>
          <p:spPr bwMode="auto">
            <a:xfrm>
              <a:off x="3508760" y="5422628"/>
              <a:ext cx="138092" cy="336502"/>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47" name="Rectangle 86"/>
            <p:cNvSpPr>
              <a:spLocks noChangeArrowheads="1"/>
            </p:cNvSpPr>
            <p:nvPr/>
          </p:nvSpPr>
          <p:spPr bwMode="auto">
            <a:xfrm>
              <a:off x="3508760" y="5422628"/>
              <a:ext cx="138092" cy="336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48" name="Rectangle 87"/>
            <p:cNvSpPr>
              <a:spLocks noChangeArrowheads="1"/>
            </p:cNvSpPr>
            <p:nvPr/>
          </p:nvSpPr>
          <p:spPr bwMode="auto">
            <a:xfrm>
              <a:off x="2770677" y="5957539"/>
              <a:ext cx="138092" cy="342851"/>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49" name="Rectangle 88"/>
            <p:cNvSpPr>
              <a:spLocks noChangeArrowheads="1"/>
            </p:cNvSpPr>
            <p:nvPr/>
          </p:nvSpPr>
          <p:spPr bwMode="auto">
            <a:xfrm>
              <a:off x="2770677" y="5957539"/>
              <a:ext cx="138092"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50" name="Rectangle 89"/>
            <p:cNvSpPr>
              <a:spLocks noChangeArrowheads="1"/>
            </p:cNvSpPr>
            <p:nvPr/>
          </p:nvSpPr>
          <p:spPr bwMode="auto">
            <a:xfrm>
              <a:off x="3019880" y="5957539"/>
              <a:ext cx="128569" cy="342851"/>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51" name="Rectangle 90"/>
            <p:cNvSpPr>
              <a:spLocks noChangeArrowheads="1"/>
            </p:cNvSpPr>
            <p:nvPr/>
          </p:nvSpPr>
          <p:spPr bwMode="auto">
            <a:xfrm>
              <a:off x="3019880" y="5957539"/>
              <a:ext cx="128569"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52" name="Rectangle 91"/>
            <p:cNvSpPr>
              <a:spLocks noChangeArrowheads="1"/>
            </p:cNvSpPr>
            <p:nvPr/>
          </p:nvSpPr>
          <p:spPr bwMode="auto">
            <a:xfrm>
              <a:off x="3269082" y="5957539"/>
              <a:ext cx="128569" cy="342851"/>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53" name="Rectangle 92"/>
            <p:cNvSpPr>
              <a:spLocks noChangeArrowheads="1"/>
            </p:cNvSpPr>
            <p:nvPr/>
          </p:nvSpPr>
          <p:spPr bwMode="auto">
            <a:xfrm>
              <a:off x="3269082" y="5957539"/>
              <a:ext cx="128569"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54" name="Rectangle 93"/>
            <p:cNvSpPr>
              <a:spLocks noChangeArrowheads="1"/>
            </p:cNvSpPr>
            <p:nvPr/>
          </p:nvSpPr>
          <p:spPr bwMode="auto">
            <a:xfrm>
              <a:off x="3508760" y="5957539"/>
              <a:ext cx="138092" cy="342851"/>
            </a:xfrm>
            <a:prstGeom prst="rect">
              <a:avLst/>
            </a:prstGeom>
            <a:solidFill>
              <a:srgbClr val="9B9D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55" name="Rectangle 94"/>
            <p:cNvSpPr>
              <a:spLocks noChangeArrowheads="1"/>
            </p:cNvSpPr>
            <p:nvPr/>
          </p:nvSpPr>
          <p:spPr bwMode="auto">
            <a:xfrm>
              <a:off x="3508760" y="5957539"/>
              <a:ext cx="138092" cy="34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56" name="Rectangle 95"/>
            <p:cNvSpPr>
              <a:spLocks noChangeArrowheads="1"/>
            </p:cNvSpPr>
            <p:nvPr/>
          </p:nvSpPr>
          <p:spPr bwMode="auto">
            <a:xfrm>
              <a:off x="1294512" y="3065525"/>
              <a:ext cx="1279343" cy="3639622"/>
            </a:xfrm>
            <a:prstGeom prst="rect">
              <a:avLst/>
            </a:prstGeom>
            <a:solidFill>
              <a:srgbClr val="E6E6E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57" name="Rectangle 96"/>
            <p:cNvSpPr>
              <a:spLocks noChangeArrowheads="1"/>
            </p:cNvSpPr>
            <p:nvPr/>
          </p:nvSpPr>
          <p:spPr bwMode="auto">
            <a:xfrm>
              <a:off x="1294512" y="3065525"/>
              <a:ext cx="1279343" cy="3639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58" name="Freeform 97"/>
            <p:cNvSpPr>
              <a:spLocks/>
            </p:cNvSpPr>
            <p:nvPr/>
          </p:nvSpPr>
          <p:spPr bwMode="auto">
            <a:xfrm>
              <a:off x="1294512" y="4468677"/>
              <a:ext cx="1279343" cy="2236470"/>
            </a:xfrm>
            <a:custGeom>
              <a:avLst/>
              <a:gdLst>
                <a:gd name="T0" fmla="*/ 806 w 806"/>
                <a:gd name="T1" fmla="*/ 0 h 1409"/>
                <a:gd name="T2" fmla="*/ 0 w 806"/>
                <a:gd name="T3" fmla="*/ 254 h 1409"/>
                <a:gd name="T4" fmla="*/ 0 w 806"/>
                <a:gd name="T5" fmla="*/ 1409 h 1409"/>
                <a:gd name="T6" fmla="*/ 806 w 806"/>
                <a:gd name="T7" fmla="*/ 1409 h 1409"/>
                <a:gd name="T8" fmla="*/ 806 w 806"/>
                <a:gd name="T9" fmla="*/ 0 h 1409"/>
              </a:gdLst>
              <a:ahLst/>
              <a:cxnLst>
                <a:cxn ang="0">
                  <a:pos x="T0" y="T1"/>
                </a:cxn>
                <a:cxn ang="0">
                  <a:pos x="T2" y="T3"/>
                </a:cxn>
                <a:cxn ang="0">
                  <a:pos x="T4" y="T5"/>
                </a:cxn>
                <a:cxn ang="0">
                  <a:pos x="T6" y="T7"/>
                </a:cxn>
                <a:cxn ang="0">
                  <a:pos x="T8" y="T9"/>
                </a:cxn>
              </a:cxnLst>
              <a:rect l="0" t="0" r="r" b="b"/>
              <a:pathLst>
                <a:path w="806" h="1409">
                  <a:moveTo>
                    <a:pt x="806" y="0"/>
                  </a:moveTo>
                  <a:lnTo>
                    <a:pt x="0" y="254"/>
                  </a:lnTo>
                  <a:lnTo>
                    <a:pt x="0" y="1409"/>
                  </a:lnTo>
                  <a:lnTo>
                    <a:pt x="806" y="1409"/>
                  </a:lnTo>
                  <a:lnTo>
                    <a:pt x="806" y="0"/>
                  </a:lnTo>
                  <a:close/>
                </a:path>
              </a:pathLst>
            </a:custGeom>
            <a:solidFill>
              <a:srgbClr val="D4D4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59" name="Freeform 98"/>
            <p:cNvSpPr>
              <a:spLocks/>
            </p:cNvSpPr>
            <p:nvPr/>
          </p:nvSpPr>
          <p:spPr bwMode="auto">
            <a:xfrm>
              <a:off x="1294512" y="4468677"/>
              <a:ext cx="1279343" cy="2236470"/>
            </a:xfrm>
            <a:custGeom>
              <a:avLst/>
              <a:gdLst>
                <a:gd name="T0" fmla="*/ 806 w 806"/>
                <a:gd name="T1" fmla="*/ 0 h 1409"/>
                <a:gd name="T2" fmla="*/ 0 w 806"/>
                <a:gd name="T3" fmla="*/ 254 h 1409"/>
                <a:gd name="T4" fmla="*/ 0 w 806"/>
                <a:gd name="T5" fmla="*/ 1409 h 1409"/>
                <a:gd name="T6" fmla="*/ 806 w 806"/>
                <a:gd name="T7" fmla="*/ 1409 h 1409"/>
                <a:gd name="T8" fmla="*/ 806 w 806"/>
                <a:gd name="T9" fmla="*/ 0 h 1409"/>
              </a:gdLst>
              <a:ahLst/>
              <a:cxnLst>
                <a:cxn ang="0">
                  <a:pos x="T0" y="T1"/>
                </a:cxn>
                <a:cxn ang="0">
                  <a:pos x="T2" y="T3"/>
                </a:cxn>
                <a:cxn ang="0">
                  <a:pos x="T4" y="T5"/>
                </a:cxn>
                <a:cxn ang="0">
                  <a:pos x="T6" y="T7"/>
                </a:cxn>
                <a:cxn ang="0">
                  <a:pos x="T8" y="T9"/>
                </a:cxn>
              </a:cxnLst>
              <a:rect l="0" t="0" r="r" b="b"/>
              <a:pathLst>
                <a:path w="806" h="1409">
                  <a:moveTo>
                    <a:pt x="806" y="0"/>
                  </a:moveTo>
                  <a:lnTo>
                    <a:pt x="0" y="254"/>
                  </a:lnTo>
                  <a:lnTo>
                    <a:pt x="0" y="1409"/>
                  </a:lnTo>
                  <a:lnTo>
                    <a:pt x="806" y="1409"/>
                  </a:lnTo>
                  <a:lnTo>
                    <a:pt x="8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60" name="Rectangle 99"/>
            <p:cNvSpPr>
              <a:spLocks noChangeArrowheads="1"/>
            </p:cNvSpPr>
            <p:nvPr/>
          </p:nvSpPr>
          <p:spPr bwMode="auto">
            <a:xfrm>
              <a:off x="1113563" y="3056001"/>
              <a:ext cx="180949" cy="364914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61" name="Rectangle 100"/>
            <p:cNvSpPr>
              <a:spLocks noChangeArrowheads="1"/>
            </p:cNvSpPr>
            <p:nvPr/>
          </p:nvSpPr>
          <p:spPr bwMode="auto">
            <a:xfrm>
              <a:off x="1078644" y="2987748"/>
              <a:ext cx="1546005" cy="77777"/>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62" name="Rectangle 101"/>
            <p:cNvSpPr>
              <a:spLocks noChangeArrowheads="1"/>
            </p:cNvSpPr>
            <p:nvPr/>
          </p:nvSpPr>
          <p:spPr bwMode="auto">
            <a:xfrm>
              <a:off x="1078644" y="2944892"/>
              <a:ext cx="1546005" cy="77777"/>
            </a:xfrm>
            <a:prstGeom prst="rect">
              <a:avLst/>
            </a:prstGeom>
            <a:solidFill>
              <a:srgbClr val="E6E6E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63" name="Rectangle 102"/>
            <p:cNvSpPr>
              <a:spLocks noChangeArrowheads="1"/>
            </p:cNvSpPr>
            <p:nvPr/>
          </p:nvSpPr>
          <p:spPr bwMode="auto">
            <a:xfrm>
              <a:off x="1483397" y="3279808"/>
              <a:ext cx="146029" cy="353963"/>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64" name="Rectangle 103"/>
            <p:cNvSpPr>
              <a:spLocks noChangeArrowheads="1"/>
            </p:cNvSpPr>
            <p:nvPr/>
          </p:nvSpPr>
          <p:spPr bwMode="auto">
            <a:xfrm>
              <a:off x="1748473" y="3279808"/>
              <a:ext cx="146029" cy="353963"/>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65" name="Rectangle 104"/>
            <p:cNvSpPr>
              <a:spLocks noChangeArrowheads="1"/>
            </p:cNvSpPr>
            <p:nvPr/>
          </p:nvSpPr>
          <p:spPr bwMode="auto">
            <a:xfrm>
              <a:off x="2015135" y="3279808"/>
              <a:ext cx="146029" cy="353963"/>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66" name="Rectangle 105"/>
            <p:cNvSpPr>
              <a:spLocks noChangeArrowheads="1"/>
            </p:cNvSpPr>
            <p:nvPr/>
          </p:nvSpPr>
          <p:spPr bwMode="auto">
            <a:xfrm>
              <a:off x="2281797" y="3279808"/>
              <a:ext cx="146029" cy="353963"/>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67" name="Rectangle 106"/>
            <p:cNvSpPr>
              <a:spLocks noChangeArrowheads="1"/>
            </p:cNvSpPr>
            <p:nvPr/>
          </p:nvSpPr>
          <p:spPr bwMode="auto">
            <a:xfrm>
              <a:off x="1483397" y="3830591"/>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68" name="Rectangle 107"/>
            <p:cNvSpPr>
              <a:spLocks noChangeArrowheads="1"/>
            </p:cNvSpPr>
            <p:nvPr/>
          </p:nvSpPr>
          <p:spPr bwMode="auto">
            <a:xfrm>
              <a:off x="1748473" y="3830591"/>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69" name="Rectangle 108"/>
            <p:cNvSpPr>
              <a:spLocks noChangeArrowheads="1"/>
            </p:cNvSpPr>
            <p:nvPr/>
          </p:nvSpPr>
          <p:spPr bwMode="auto">
            <a:xfrm>
              <a:off x="2015135" y="3830591"/>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70" name="Rectangle 109"/>
            <p:cNvSpPr>
              <a:spLocks noChangeArrowheads="1"/>
            </p:cNvSpPr>
            <p:nvPr/>
          </p:nvSpPr>
          <p:spPr bwMode="auto">
            <a:xfrm>
              <a:off x="2281797" y="3830591"/>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71" name="Rectangle 110"/>
            <p:cNvSpPr>
              <a:spLocks noChangeArrowheads="1"/>
            </p:cNvSpPr>
            <p:nvPr/>
          </p:nvSpPr>
          <p:spPr bwMode="auto">
            <a:xfrm>
              <a:off x="1483397" y="437343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72" name="Rectangle 111"/>
            <p:cNvSpPr>
              <a:spLocks noChangeArrowheads="1"/>
            </p:cNvSpPr>
            <p:nvPr/>
          </p:nvSpPr>
          <p:spPr bwMode="auto">
            <a:xfrm>
              <a:off x="1748473" y="437343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73" name="Rectangle 112"/>
            <p:cNvSpPr>
              <a:spLocks noChangeArrowheads="1"/>
            </p:cNvSpPr>
            <p:nvPr/>
          </p:nvSpPr>
          <p:spPr bwMode="auto">
            <a:xfrm>
              <a:off x="2015135" y="437343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74" name="Rectangle 113"/>
            <p:cNvSpPr>
              <a:spLocks noChangeArrowheads="1"/>
            </p:cNvSpPr>
            <p:nvPr/>
          </p:nvSpPr>
          <p:spPr bwMode="auto">
            <a:xfrm>
              <a:off x="2281797" y="437343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75" name="Rectangle 114"/>
            <p:cNvSpPr>
              <a:spLocks noChangeArrowheads="1"/>
            </p:cNvSpPr>
            <p:nvPr/>
          </p:nvSpPr>
          <p:spPr bwMode="auto">
            <a:xfrm>
              <a:off x="1483397" y="4924224"/>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76" name="Rectangle 115"/>
            <p:cNvSpPr>
              <a:spLocks noChangeArrowheads="1"/>
            </p:cNvSpPr>
            <p:nvPr/>
          </p:nvSpPr>
          <p:spPr bwMode="auto">
            <a:xfrm>
              <a:off x="1748473" y="4924224"/>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77" name="Rectangle 116"/>
            <p:cNvSpPr>
              <a:spLocks noChangeArrowheads="1"/>
            </p:cNvSpPr>
            <p:nvPr/>
          </p:nvSpPr>
          <p:spPr bwMode="auto">
            <a:xfrm>
              <a:off x="2015135" y="4924224"/>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78" name="Rectangle 117"/>
            <p:cNvSpPr>
              <a:spLocks noChangeArrowheads="1"/>
            </p:cNvSpPr>
            <p:nvPr/>
          </p:nvSpPr>
          <p:spPr bwMode="auto">
            <a:xfrm>
              <a:off x="2281797" y="4924224"/>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79" name="Rectangle 118"/>
            <p:cNvSpPr>
              <a:spLocks noChangeArrowheads="1"/>
            </p:cNvSpPr>
            <p:nvPr/>
          </p:nvSpPr>
          <p:spPr bwMode="auto">
            <a:xfrm>
              <a:off x="1483397" y="547500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80" name="Rectangle 119"/>
            <p:cNvSpPr>
              <a:spLocks noChangeArrowheads="1"/>
            </p:cNvSpPr>
            <p:nvPr/>
          </p:nvSpPr>
          <p:spPr bwMode="auto">
            <a:xfrm>
              <a:off x="1748473" y="547500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81" name="Rectangle 120"/>
            <p:cNvSpPr>
              <a:spLocks noChangeArrowheads="1"/>
            </p:cNvSpPr>
            <p:nvPr/>
          </p:nvSpPr>
          <p:spPr bwMode="auto">
            <a:xfrm>
              <a:off x="2015135" y="547500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82" name="Rectangle 121"/>
            <p:cNvSpPr>
              <a:spLocks noChangeArrowheads="1"/>
            </p:cNvSpPr>
            <p:nvPr/>
          </p:nvSpPr>
          <p:spPr bwMode="auto">
            <a:xfrm>
              <a:off x="2281797" y="5475009"/>
              <a:ext cx="146029" cy="352375"/>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83" name="Rectangle 122"/>
            <p:cNvSpPr>
              <a:spLocks noChangeArrowheads="1"/>
            </p:cNvSpPr>
            <p:nvPr/>
          </p:nvSpPr>
          <p:spPr bwMode="auto">
            <a:xfrm>
              <a:off x="1483397" y="6025792"/>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84" name="Rectangle 123"/>
            <p:cNvSpPr>
              <a:spLocks noChangeArrowheads="1"/>
            </p:cNvSpPr>
            <p:nvPr/>
          </p:nvSpPr>
          <p:spPr bwMode="auto">
            <a:xfrm>
              <a:off x="1748473" y="6025792"/>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85" name="Rectangle 124"/>
            <p:cNvSpPr>
              <a:spLocks noChangeArrowheads="1"/>
            </p:cNvSpPr>
            <p:nvPr/>
          </p:nvSpPr>
          <p:spPr bwMode="auto">
            <a:xfrm>
              <a:off x="2015135" y="6025792"/>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sp>
          <p:nvSpPr>
            <p:cNvPr id="286" name="Rectangle 125"/>
            <p:cNvSpPr>
              <a:spLocks noChangeArrowheads="1"/>
            </p:cNvSpPr>
            <p:nvPr/>
          </p:nvSpPr>
          <p:spPr bwMode="auto">
            <a:xfrm>
              <a:off x="2281797" y="6025792"/>
              <a:ext cx="146029" cy="344439"/>
            </a:xfrm>
            <a:prstGeom prst="rect">
              <a:avLst/>
            </a:prstGeom>
            <a:solidFill>
              <a:srgbClr val="A6A7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0">
                      <a:schemeClr val="tx1"/>
                    </a:gs>
                    <a:gs pos="78000">
                      <a:schemeClr val="tx1"/>
                    </a:gs>
                  </a:gsLst>
                  <a:lin ang="0" scaled="1"/>
                </a:gradFill>
                <a:effectLst/>
                <a:uLnTx/>
                <a:uFillTx/>
              </a:endParaRPr>
            </a:p>
          </p:txBody>
        </p:sp>
      </p:grpSp>
      <p:pic>
        <p:nvPicPr>
          <p:cNvPr id="287" name="Picture 286"/>
          <p:cNvPicPr>
            <a:picLocks noChangeAspect="1"/>
          </p:cNvPicPr>
          <p:nvPr/>
        </p:nvPicPr>
        <p:blipFill>
          <a:blip r:embed="rId4">
            <a:duotone>
              <a:prstClr val="black"/>
              <a:schemeClr val="accent3">
                <a:tint val="45000"/>
                <a:satMod val="400000"/>
              </a:schemeClr>
            </a:duotone>
            <a:extLst>
              <a:ext uri="{BEBA8EAE-BF5A-486C-A8C5-ECC9F3942E4B}">
                <a14:imgProps xmlns:a14="http://schemas.microsoft.com/office/drawing/2010/main">
                  <a14:imgLayer r:embed="rId5">
                    <a14:imgEffect>
                      <a14:brightnessContrast bright="100000" contrast="100000"/>
                    </a14:imgEffect>
                  </a14:imgLayer>
                </a14:imgProps>
              </a:ext>
              <a:ext uri="{28A0092B-C50C-407E-A947-70E740481C1C}">
                <a14:useLocalDpi xmlns:a14="http://schemas.microsoft.com/office/drawing/2010/main" val="0"/>
              </a:ext>
            </a:extLst>
          </a:blip>
          <a:stretch>
            <a:fillRect/>
          </a:stretch>
        </p:blipFill>
        <p:spPr>
          <a:xfrm>
            <a:off x="7638424" y="3847181"/>
            <a:ext cx="396830" cy="396830"/>
          </a:xfrm>
          <a:prstGeom prst="rect">
            <a:avLst/>
          </a:prstGeom>
        </p:spPr>
      </p:pic>
    </p:spTree>
    <p:extLst>
      <p:ext uri="{BB962C8B-B14F-4D97-AF65-F5344CB8AC3E}">
        <p14:creationId xmlns:p14="http://schemas.microsoft.com/office/powerpoint/2010/main" val="131157097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6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6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87"/>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8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6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70" grpId="0"/>
      <p:bldP spid="60" grpId="0"/>
      <p:bldP spid="61" grpId="0"/>
      <p:bldP spid="63" grpId="0"/>
      <p:bldP spid="16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Azure Virtual Networks</a:t>
            </a:r>
          </a:p>
        </p:txBody>
      </p:sp>
      <p:sp>
        <p:nvSpPr>
          <p:cNvPr id="3" name="Content Placeholder 2"/>
          <p:cNvSpPr>
            <a:spLocks noGrp="1"/>
          </p:cNvSpPr>
          <p:nvPr>
            <p:ph type="body" sz="quarter" idx="4294967295"/>
          </p:nvPr>
        </p:nvSpPr>
        <p:spPr>
          <a:xfrm>
            <a:off x="224094" y="1363662"/>
            <a:ext cx="5721008" cy="5575154"/>
          </a:xfrm>
        </p:spPr>
        <p:txBody>
          <a:bodyPr>
            <a:normAutofit/>
          </a:bodyPr>
          <a:lstStyle/>
          <a:p>
            <a:pPr marL="0" indent="0">
              <a:lnSpc>
                <a:spcPct val="120000"/>
              </a:lnSpc>
              <a:spcBef>
                <a:spcPts val="0"/>
              </a:spcBef>
              <a:buNone/>
            </a:pPr>
            <a:r>
              <a:rPr lang="en-US" sz="2800" dirty="0">
                <a:solidFill>
                  <a:schemeClr val="tx2"/>
                </a:solidFill>
              </a:rPr>
              <a:t>Virtual Networks are the primary building block for Azure networking</a:t>
            </a:r>
          </a:p>
          <a:p>
            <a:pPr>
              <a:lnSpc>
                <a:spcPct val="120000"/>
              </a:lnSpc>
              <a:spcBef>
                <a:spcPts val="0"/>
              </a:spcBef>
            </a:pPr>
            <a:r>
              <a:rPr lang="en-US" sz="2400" dirty="0"/>
              <a:t>Create subnets with your private or public IP addresses </a:t>
            </a:r>
          </a:p>
          <a:p>
            <a:pPr>
              <a:lnSpc>
                <a:spcPct val="120000"/>
              </a:lnSpc>
              <a:spcBef>
                <a:spcPts val="0"/>
              </a:spcBef>
            </a:pPr>
            <a:r>
              <a:rPr lang="en-US" sz="2400" dirty="0"/>
              <a:t>Bring your own DNS or use Azure-provided DNS</a:t>
            </a:r>
          </a:p>
          <a:p>
            <a:pPr>
              <a:lnSpc>
                <a:spcPct val="120000"/>
              </a:lnSpc>
              <a:spcBef>
                <a:spcPts val="0"/>
              </a:spcBef>
            </a:pPr>
            <a:r>
              <a:rPr lang="en-US" sz="2400" dirty="0"/>
              <a:t>Connect to on premises or the Internet</a:t>
            </a:r>
          </a:p>
          <a:p>
            <a:pPr>
              <a:lnSpc>
                <a:spcPct val="120000"/>
              </a:lnSpc>
              <a:spcBef>
                <a:spcPts val="0"/>
              </a:spcBef>
            </a:pPr>
            <a:r>
              <a:rPr lang="en-US" sz="2400" dirty="0"/>
              <a:t>Control traffic flow with</a:t>
            </a:r>
            <a:br>
              <a:rPr lang="en-US" sz="2400" dirty="0"/>
            </a:br>
            <a:r>
              <a:rPr lang="en-US" sz="2400" dirty="0"/>
              <a:t>User Defined Routes and Network Security Groups</a:t>
            </a:r>
          </a:p>
          <a:p>
            <a:endParaRPr lang="en-US" sz="2400" dirty="0"/>
          </a:p>
        </p:txBody>
      </p:sp>
      <p:grpSp>
        <p:nvGrpSpPr>
          <p:cNvPr id="143" name="Group 142">
            <a:extLst>
              <a:ext uri="{FF2B5EF4-FFF2-40B4-BE49-F238E27FC236}">
                <a16:creationId xmlns:a16="http://schemas.microsoft.com/office/drawing/2014/main" id="{5ACEC2EB-1649-4712-B6BD-34A78FD72AEB}"/>
              </a:ext>
            </a:extLst>
          </p:cNvPr>
          <p:cNvGrpSpPr/>
          <p:nvPr/>
        </p:nvGrpSpPr>
        <p:grpSpPr>
          <a:xfrm>
            <a:off x="5990379" y="1367682"/>
            <a:ext cx="6492554" cy="3657559"/>
            <a:chOff x="4977307" y="1363663"/>
            <a:chExt cx="7414494" cy="4032552"/>
          </a:xfrm>
        </p:grpSpPr>
        <p:sp>
          <p:nvSpPr>
            <p:cNvPr id="144" name="Rectangle 143">
              <a:extLst>
                <a:ext uri="{FF2B5EF4-FFF2-40B4-BE49-F238E27FC236}">
                  <a16:creationId xmlns:a16="http://schemas.microsoft.com/office/drawing/2014/main" id="{CB450140-2FAC-4851-9FE9-3F6DD8E11447}"/>
                </a:ext>
              </a:extLst>
            </p:cNvPr>
            <p:cNvSpPr/>
            <p:nvPr/>
          </p:nvSpPr>
          <p:spPr bwMode="auto">
            <a:xfrm>
              <a:off x="4977307" y="1363663"/>
              <a:ext cx="7207946" cy="3733973"/>
            </a:xfrm>
            <a:prstGeom prst="rect">
              <a:avLst/>
            </a:prstGeom>
            <a:noFill/>
            <a:ln w="28575">
              <a:solidFill>
                <a:schemeClr val="accent2"/>
              </a:solidFill>
              <a:prstDash val="sysDot"/>
              <a:headEnd type="none" w="med" len="med"/>
              <a:tailEnd type="none" w="med" len="med"/>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Semilight"/>
                <a:ea typeface="+mn-ea"/>
                <a:cs typeface="+mn-cs"/>
              </a:endParaRPr>
            </a:p>
          </p:txBody>
        </p:sp>
        <p:pic>
          <p:nvPicPr>
            <p:cNvPr id="145" name="Picture 144">
              <a:extLst>
                <a:ext uri="{FF2B5EF4-FFF2-40B4-BE49-F238E27FC236}">
                  <a16:creationId xmlns:a16="http://schemas.microsoft.com/office/drawing/2014/main" id="{A754EE65-E95A-426B-BF84-86387DD01809}"/>
                </a:ext>
              </a:extLst>
            </p:cNvPr>
            <p:cNvPicPr>
              <a:picLocks noChangeAspect="1"/>
            </p:cNvPicPr>
            <p:nvPr/>
          </p:nvPicPr>
          <p:blipFill>
            <a:blip r:embed="rId3"/>
            <a:stretch>
              <a:fillRect/>
            </a:stretch>
          </p:blipFill>
          <p:spPr>
            <a:xfrm>
              <a:off x="11171237" y="4799057"/>
              <a:ext cx="1220564" cy="597158"/>
            </a:xfrm>
            <a:prstGeom prst="rect">
              <a:avLst/>
            </a:prstGeom>
          </p:spPr>
        </p:pic>
      </p:grpSp>
      <p:sp>
        <p:nvSpPr>
          <p:cNvPr id="146" name="Rectangle 145">
            <a:extLst>
              <a:ext uri="{FF2B5EF4-FFF2-40B4-BE49-F238E27FC236}">
                <a16:creationId xmlns:a16="http://schemas.microsoft.com/office/drawing/2014/main" id="{DD22D7CB-C8D9-4235-881B-369847F2C8CC}"/>
              </a:ext>
            </a:extLst>
          </p:cNvPr>
          <p:cNvSpPr/>
          <p:nvPr/>
        </p:nvSpPr>
        <p:spPr bwMode="auto">
          <a:xfrm>
            <a:off x="6469253" y="2192383"/>
            <a:ext cx="2285975" cy="1737341"/>
          </a:xfrm>
          <a:prstGeom prst="rect">
            <a:avLst/>
          </a:prstGeom>
          <a:solidFill>
            <a:schemeClr val="accent2">
              <a:lumMod val="20000"/>
              <a:lumOff val="80000"/>
            </a:schemeClr>
          </a:solidFill>
          <a:ln>
            <a:solidFill>
              <a:schemeClr val="tx1"/>
            </a:solidFill>
            <a:prstDash val="soli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t"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353535"/>
                </a:solidFill>
                <a:effectLst/>
                <a:uLnTx/>
                <a:uFillTx/>
                <a:latin typeface="Segoe UI Semilight"/>
                <a:ea typeface="+mn-ea"/>
                <a:cs typeface="+mn-cs"/>
              </a:rPr>
              <a:t>Front end subnet</a:t>
            </a:r>
          </a:p>
        </p:txBody>
      </p:sp>
      <p:sp>
        <p:nvSpPr>
          <p:cNvPr id="147" name="Rectangle 146">
            <a:extLst>
              <a:ext uri="{FF2B5EF4-FFF2-40B4-BE49-F238E27FC236}">
                <a16:creationId xmlns:a16="http://schemas.microsoft.com/office/drawing/2014/main" id="{286FA408-3855-4072-85E2-5923F1D69F12}"/>
              </a:ext>
            </a:extLst>
          </p:cNvPr>
          <p:cNvSpPr/>
          <p:nvPr/>
        </p:nvSpPr>
        <p:spPr bwMode="auto">
          <a:xfrm>
            <a:off x="9572160" y="2188504"/>
            <a:ext cx="2285975" cy="1737341"/>
          </a:xfrm>
          <a:prstGeom prst="rect">
            <a:avLst/>
          </a:prstGeom>
          <a:solidFill>
            <a:schemeClr val="accent2">
              <a:lumMod val="20000"/>
              <a:lumOff val="80000"/>
            </a:schemeClr>
          </a:solidFill>
          <a:ln>
            <a:solidFill>
              <a:schemeClr val="tx1"/>
            </a:solidFill>
            <a:prstDash val="soli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t"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353535"/>
                </a:solidFill>
                <a:effectLst/>
                <a:uLnTx/>
                <a:uFillTx/>
                <a:latin typeface="Segoe UI Semilight"/>
                <a:ea typeface="+mn-ea"/>
                <a:cs typeface="+mn-cs"/>
              </a:rPr>
              <a:t>Back end subnet</a:t>
            </a:r>
          </a:p>
        </p:txBody>
      </p:sp>
      <p:grpSp>
        <p:nvGrpSpPr>
          <p:cNvPr id="148" name="Group 147">
            <a:extLst>
              <a:ext uri="{FF2B5EF4-FFF2-40B4-BE49-F238E27FC236}">
                <a16:creationId xmlns:a16="http://schemas.microsoft.com/office/drawing/2014/main" id="{EFB56B73-752A-48A3-B641-28078C700A6B}"/>
              </a:ext>
            </a:extLst>
          </p:cNvPr>
          <p:cNvGrpSpPr/>
          <p:nvPr/>
        </p:nvGrpSpPr>
        <p:grpSpPr>
          <a:xfrm>
            <a:off x="11557680" y="3543707"/>
            <a:ext cx="390887" cy="475706"/>
            <a:chOff x="11439383" y="926102"/>
            <a:chExt cx="390887" cy="475706"/>
          </a:xfrm>
        </p:grpSpPr>
        <p:sp>
          <p:nvSpPr>
            <p:cNvPr id="149" name="Rectangle 148">
              <a:extLst>
                <a:ext uri="{FF2B5EF4-FFF2-40B4-BE49-F238E27FC236}">
                  <a16:creationId xmlns:a16="http://schemas.microsoft.com/office/drawing/2014/main" id="{C8677C6A-2923-46BF-99A9-67B6E3ACD4C4}"/>
                </a:ext>
              </a:extLst>
            </p:cNvPr>
            <p:cNvSpPr/>
            <p:nvPr/>
          </p:nvSpPr>
          <p:spPr bwMode="auto">
            <a:xfrm>
              <a:off x="11552619" y="1163955"/>
              <a:ext cx="228218" cy="200992"/>
            </a:xfrm>
            <a:prstGeom prst="rect">
              <a:avLst/>
            </a:prstGeom>
            <a:solidFill>
              <a:srgbClr val="3C3C3C"/>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398"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16814">
                      <a:srgbClr val="FFFFFF"/>
                    </a:gs>
                    <a:gs pos="46000">
                      <a:srgbClr val="FFFFFF"/>
                    </a:gs>
                  </a:gsLst>
                  <a:lin ang="5400000" scaled="0"/>
                </a:gradFill>
                <a:effectLst/>
                <a:uLnTx/>
                <a:uFillTx/>
                <a:latin typeface="Segoe UI Semilight"/>
                <a:ea typeface="+mn-ea"/>
                <a:cs typeface="+mn-cs"/>
              </a:endParaRPr>
            </a:p>
          </p:txBody>
        </p:sp>
        <p:sp>
          <p:nvSpPr>
            <p:cNvPr id="150" name="Freeform 23">
              <a:extLst>
                <a:ext uri="{FF2B5EF4-FFF2-40B4-BE49-F238E27FC236}">
                  <a16:creationId xmlns:a16="http://schemas.microsoft.com/office/drawing/2014/main" id="{E9CB2377-9E2C-415E-A2F1-EC664B14AAAB}"/>
                </a:ext>
              </a:extLst>
            </p:cNvPr>
            <p:cNvSpPr>
              <a:spLocks noChangeAspect="1" noEditPoints="1"/>
            </p:cNvSpPr>
            <p:nvPr/>
          </p:nvSpPr>
          <p:spPr bwMode="auto">
            <a:xfrm>
              <a:off x="11439383" y="926102"/>
              <a:ext cx="390887" cy="475706"/>
            </a:xfrm>
            <a:custGeom>
              <a:avLst/>
              <a:gdLst>
                <a:gd name="T0" fmla="*/ 592 w 603"/>
                <a:gd name="T1" fmla="*/ 304 h 734"/>
                <a:gd name="T2" fmla="*/ 540 w 603"/>
                <a:gd name="T3" fmla="*/ 304 h 734"/>
                <a:gd name="T4" fmla="*/ 540 w 603"/>
                <a:gd name="T5" fmla="*/ 217 h 734"/>
                <a:gd name="T6" fmla="*/ 301 w 603"/>
                <a:gd name="T7" fmla="*/ 0 h 734"/>
                <a:gd name="T8" fmla="*/ 63 w 603"/>
                <a:gd name="T9" fmla="*/ 217 h 734"/>
                <a:gd name="T10" fmla="*/ 63 w 603"/>
                <a:gd name="T11" fmla="*/ 304 h 734"/>
                <a:gd name="T12" fmla="*/ 11 w 603"/>
                <a:gd name="T13" fmla="*/ 304 h 734"/>
                <a:gd name="T14" fmla="*/ 0 w 603"/>
                <a:gd name="T15" fmla="*/ 315 h 734"/>
                <a:gd name="T16" fmla="*/ 0 w 603"/>
                <a:gd name="T17" fmla="*/ 723 h 734"/>
                <a:gd name="T18" fmla="*/ 11 w 603"/>
                <a:gd name="T19" fmla="*/ 734 h 734"/>
                <a:gd name="T20" fmla="*/ 592 w 603"/>
                <a:gd name="T21" fmla="*/ 734 h 734"/>
                <a:gd name="T22" fmla="*/ 603 w 603"/>
                <a:gd name="T23" fmla="*/ 723 h 734"/>
                <a:gd name="T24" fmla="*/ 603 w 603"/>
                <a:gd name="T25" fmla="*/ 315 h 734"/>
                <a:gd name="T26" fmla="*/ 592 w 603"/>
                <a:gd name="T27" fmla="*/ 304 h 734"/>
                <a:gd name="T28" fmla="*/ 323 w 603"/>
                <a:gd name="T29" fmla="*/ 494 h 734"/>
                <a:gd name="T30" fmla="*/ 323 w 603"/>
                <a:gd name="T31" fmla="*/ 612 h 734"/>
                <a:gd name="T32" fmla="*/ 307 w 603"/>
                <a:gd name="T33" fmla="*/ 628 h 734"/>
                <a:gd name="T34" fmla="*/ 296 w 603"/>
                <a:gd name="T35" fmla="*/ 628 h 734"/>
                <a:gd name="T36" fmla="*/ 279 w 603"/>
                <a:gd name="T37" fmla="*/ 612 h 734"/>
                <a:gd name="T38" fmla="*/ 279 w 603"/>
                <a:gd name="T39" fmla="*/ 494 h 734"/>
                <a:gd name="T40" fmla="*/ 257 w 603"/>
                <a:gd name="T41" fmla="*/ 455 h 734"/>
                <a:gd name="T42" fmla="*/ 301 w 603"/>
                <a:gd name="T43" fmla="*/ 410 h 734"/>
                <a:gd name="T44" fmla="*/ 346 w 603"/>
                <a:gd name="T45" fmla="*/ 455 h 734"/>
                <a:gd name="T46" fmla="*/ 323 w 603"/>
                <a:gd name="T47" fmla="*/ 494 h 734"/>
                <a:gd name="T48" fmla="*/ 479 w 603"/>
                <a:gd name="T49" fmla="*/ 304 h 734"/>
                <a:gd name="T50" fmla="*/ 124 w 603"/>
                <a:gd name="T51" fmla="*/ 304 h 734"/>
                <a:gd name="T52" fmla="*/ 124 w 603"/>
                <a:gd name="T53" fmla="*/ 217 h 734"/>
                <a:gd name="T54" fmla="*/ 301 w 603"/>
                <a:gd name="T55" fmla="*/ 61 h 734"/>
                <a:gd name="T56" fmla="*/ 479 w 603"/>
                <a:gd name="T57" fmla="*/ 217 h 734"/>
                <a:gd name="T58" fmla="*/ 479 w 603"/>
                <a:gd name="T59" fmla="*/ 304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03" h="734">
                  <a:moveTo>
                    <a:pt x="592" y="304"/>
                  </a:moveTo>
                  <a:cubicBezTo>
                    <a:pt x="540" y="304"/>
                    <a:pt x="540" y="304"/>
                    <a:pt x="540" y="304"/>
                  </a:cubicBezTo>
                  <a:cubicBezTo>
                    <a:pt x="540" y="217"/>
                    <a:pt x="540" y="217"/>
                    <a:pt x="540" y="217"/>
                  </a:cubicBezTo>
                  <a:cubicBezTo>
                    <a:pt x="540" y="97"/>
                    <a:pt x="433" y="0"/>
                    <a:pt x="301" y="0"/>
                  </a:cubicBezTo>
                  <a:cubicBezTo>
                    <a:pt x="170" y="0"/>
                    <a:pt x="63" y="97"/>
                    <a:pt x="63" y="217"/>
                  </a:cubicBezTo>
                  <a:cubicBezTo>
                    <a:pt x="63" y="304"/>
                    <a:pt x="63" y="304"/>
                    <a:pt x="63" y="304"/>
                  </a:cubicBezTo>
                  <a:cubicBezTo>
                    <a:pt x="11" y="304"/>
                    <a:pt x="11" y="304"/>
                    <a:pt x="11" y="304"/>
                  </a:cubicBezTo>
                  <a:cubicBezTo>
                    <a:pt x="5" y="304"/>
                    <a:pt x="0" y="309"/>
                    <a:pt x="0" y="315"/>
                  </a:cubicBezTo>
                  <a:cubicBezTo>
                    <a:pt x="0" y="723"/>
                    <a:pt x="0" y="723"/>
                    <a:pt x="0" y="723"/>
                  </a:cubicBezTo>
                  <a:cubicBezTo>
                    <a:pt x="0" y="729"/>
                    <a:pt x="5" y="734"/>
                    <a:pt x="11" y="734"/>
                  </a:cubicBezTo>
                  <a:cubicBezTo>
                    <a:pt x="592" y="734"/>
                    <a:pt x="592" y="734"/>
                    <a:pt x="592" y="734"/>
                  </a:cubicBezTo>
                  <a:cubicBezTo>
                    <a:pt x="598" y="734"/>
                    <a:pt x="603" y="729"/>
                    <a:pt x="603" y="723"/>
                  </a:cubicBezTo>
                  <a:cubicBezTo>
                    <a:pt x="603" y="315"/>
                    <a:pt x="603" y="315"/>
                    <a:pt x="603" y="315"/>
                  </a:cubicBezTo>
                  <a:cubicBezTo>
                    <a:pt x="603" y="309"/>
                    <a:pt x="598" y="304"/>
                    <a:pt x="592" y="304"/>
                  </a:cubicBezTo>
                  <a:close/>
                  <a:moveTo>
                    <a:pt x="323" y="494"/>
                  </a:moveTo>
                  <a:cubicBezTo>
                    <a:pt x="323" y="612"/>
                    <a:pt x="323" y="612"/>
                    <a:pt x="323" y="612"/>
                  </a:cubicBezTo>
                  <a:cubicBezTo>
                    <a:pt x="323" y="621"/>
                    <a:pt x="316" y="628"/>
                    <a:pt x="307" y="628"/>
                  </a:cubicBezTo>
                  <a:cubicBezTo>
                    <a:pt x="296" y="628"/>
                    <a:pt x="296" y="628"/>
                    <a:pt x="296" y="628"/>
                  </a:cubicBezTo>
                  <a:cubicBezTo>
                    <a:pt x="287" y="628"/>
                    <a:pt x="279" y="621"/>
                    <a:pt x="279" y="612"/>
                  </a:cubicBezTo>
                  <a:cubicBezTo>
                    <a:pt x="279" y="494"/>
                    <a:pt x="279" y="494"/>
                    <a:pt x="279" y="494"/>
                  </a:cubicBezTo>
                  <a:cubicBezTo>
                    <a:pt x="266" y="486"/>
                    <a:pt x="257" y="471"/>
                    <a:pt x="257" y="455"/>
                  </a:cubicBezTo>
                  <a:cubicBezTo>
                    <a:pt x="257" y="430"/>
                    <a:pt x="277" y="410"/>
                    <a:pt x="301" y="410"/>
                  </a:cubicBezTo>
                  <a:cubicBezTo>
                    <a:pt x="326" y="410"/>
                    <a:pt x="346" y="430"/>
                    <a:pt x="346" y="455"/>
                  </a:cubicBezTo>
                  <a:cubicBezTo>
                    <a:pt x="346" y="471"/>
                    <a:pt x="337" y="486"/>
                    <a:pt x="323" y="494"/>
                  </a:cubicBezTo>
                  <a:close/>
                  <a:moveTo>
                    <a:pt x="479" y="304"/>
                  </a:moveTo>
                  <a:cubicBezTo>
                    <a:pt x="124" y="304"/>
                    <a:pt x="124" y="304"/>
                    <a:pt x="124" y="304"/>
                  </a:cubicBezTo>
                  <a:cubicBezTo>
                    <a:pt x="124" y="217"/>
                    <a:pt x="124" y="217"/>
                    <a:pt x="124" y="217"/>
                  </a:cubicBezTo>
                  <a:cubicBezTo>
                    <a:pt x="124" y="131"/>
                    <a:pt x="204" y="61"/>
                    <a:pt x="301" y="61"/>
                  </a:cubicBezTo>
                  <a:cubicBezTo>
                    <a:pt x="399" y="61"/>
                    <a:pt x="479" y="131"/>
                    <a:pt x="479" y="217"/>
                  </a:cubicBezTo>
                  <a:lnTo>
                    <a:pt x="479" y="304"/>
                  </a:lnTo>
                  <a:close/>
                </a:path>
              </a:pathLst>
            </a:custGeom>
            <a:solidFill>
              <a:srgbClr val="FFB900"/>
            </a:solidFill>
            <a:ln>
              <a:noFill/>
            </a:ln>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grpSp>
      <p:grpSp>
        <p:nvGrpSpPr>
          <p:cNvPr id="151" name="Group 150">
            <a:extLst>
              <a:ext uri="{FF2B5EF4-FFF2-40B4-BE49-F238E27FC236}">
                <a16:creationId xmlns:a16="http://schemas.microsoft.com/office/drawing/2014/main" id="{0464BC03-4982-4619-B01F-87C42244E3E7}"/>
              </a:ext>
            </a:extLst>
          </p:cNvPr>
          <p:cNvGrpSpPr/>
          <p:nvPr/>
        </p:nvGrpSpPr>
        <p:grpSpPr>
          <a:xfrm>
            <a:off x="8700198" y="3623960"/>
            <a:ext cx="390887" cy="475706"/>
            <a:chOff x="11439383" y="926102"/>
            <a:chExt cx="390887" cy="475706"/>
          </a:xfrm>
        </p:grpSpPr>
        <p:sp>
          <p:nvSpPr>
            <p:cNvPr id="152" name="Rectangle 151">
              <a:extLst>
                <a:ext uri="{FF2B5EF4-FFF2-40B4-BE49-F238E27FC236}">
                  <a16:creationId xmlns:a16="http://schemas.microsoft.com/office/drawing/2014/main" id="{9878C187-4E37-4ED4-A12D-2367E897A34A}"/>
                </a:ext>
              </a:extLst>
            </p:cNvPr>
            <p:cNvSpPr/>
            <p:nvPr/>
          </p:nvSpPr>
          <p:spPr bwMode="auto">
            <a:xfrm>
              <a:off x="11552619" y="1163955"/>
              <a:ext cx="228218" cy="200992"/>
            </a:xfrm>
            <a:prstGeom prst="rect">
              <a:avLst/>
            </a:prstGeom>
            <a:solidFill>
              <a:srgbClr val="3C3C3C"/>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398"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16814">
                      <a:srgbClr val="FFFFFF"/>
                    </a:gs>
                    <a:gs pos="46000">
                      <a:srgbClr val="FFFFFF"/>
                    </a:gs>
                  </a:gsLst>
                  <a:lin ang="5400000" scaled="0"/>
                </a:gradFill>
                <a:effectLst/>
                <a:uLnTx/>
                <a:uFillTx/>
                <a:latin typeface="Segoe UI Semilight"/>
                <a:ea typeface="+mn-ea"/>
                <a:cs typeface="+mn-cs"/>
              </a:endParaRPr>
            </a:p>
          </p:txBody>
        </p:sp>
        <p:sp>
          <p:nvSpPr>
            <p:cNvPr id="153" name="Freeform 23">
              <a:extLst>
                <a:ext uri="{FF2B5EF4-FFF2-40B4-BE49-F238E27FC236}">
                  <a16:creationId xmlns:a16="http://schemas.microsoft.com/office/drawing/2014/main" id="{301B1CEE-55DE-46B7-B9FE-1EC6073B28B2}"/>
                </a:ext>
              </a:extLst>
            </p:cNvPr>
            <p:cNvSpPr>
              <a:spLocks noChangeAspect="1" noEditPoints="1"/>
            </p:cNvSpPr>
            <p:nvPr/>
          </p:nvSpPr>
          <p:spPr bwMode="auto">
            <a:xfrm>
              <a:off x="11439383" y="926102"/>
              <a:ext cx="390887" cy="475706"/>
            </a:xfrm>
            <a:custGeom>
              <a:avLst/>
              <a:gdLst>
                <a:gd name="T0" fmla="*/ 592 w 603"/>
                <a:gd name="T1" fmla="*/ 304 h 734"/>
                <a:gd name="T2" fmla="*/ 540 w 603"/>
                <a:gd name="T3" fmla="*/ 304 h 734"/>
                <a:gd name="T4" fmla="*/ 540 w 603"/>
                <a:gd name="T5" fmla="*/ 217 h 734"/>
                <a:gd name="T6" fmla="*/ 301 w 603"/>
                <a:gd name="T7" fmla="*/ 0 h 734"/>
                <a:gd name="T8" fmla="*/ 63 w 603"/>
                <a:gd name="T9" fmla="*/ 217 h 734"/>
                <a:gd name="T10" fmla="*/ 63 w 603"/>
                <a:gd name="T11" fmla="*/ 304 h 734"/>
                <a:gd name="T12" fmla="*/ 11 w 603"/>
                <a:gd name="T13" fmla="*/ 304 h 734"/>
                <a:gd name="T14" fmla="*/ 0 w 603"/>
                <a:gd name="T15" fmla="*/ 315 h 734"/>
                <a:gd name="T16" fmla="*/ 0 w 603"/>
                <a:gd name="T17" fmla="*/ 723 h 734"/>
                <a:gd name="T18" fmla="*/ 11 w 603"/>
                <a:gd name="T19" fmla="*/ 734 h 734"/>
                <a:gd name="T20" fmla="*/ 592 w 603"/>
                <a:gd name="T21" fmla="*/ 734 h 734"/>
                <a:gd name="T22" fmla="*/ 603 w 603"/>
                <a:gd name="T23" fmla="*/ 723 h 734"/>
                <a:gd name="T24" fmla="*/ 603 w 603"/>
                <a:gd name="T25" fmla="*/ 315 h 734"/>
                <a:gd name="T26" fmla="*/ 592 w 603"/>
                <a:gd name="T27" fmla="*/ 304 h 734"/>
                <a:gd name="T28" fmla="*/ 323 w 603"/>
                <a:gd name="T29" fmla="*/ 494 h 734"/>
                <a:gd name="T30" fmla="*/ 323 w 603"/>
                <a:gd name="T31" fmla="*/ 612 h 734"/>
                <a:gd name="T32" fmla="*/ 307 w 603"/>
                <a:gd name="T33" fmla="*/ 628 h 734"/>
                <a:gd name="T34" fmla="*/ 296 w 603"/>
                <a:gd name="T35" fmla="*/ 628 h 734"/>
                <a:gd name="T36" fmla="*/ 279 w 603"/>
                <a:gd name="T37" fmla="*/ 612 h 734"/>
                <a:gd name="T38" fmla="*/ 279 w 603"/>
                <a:gd name="T39" fmla="*/ 494 h 734"/>
                <a:gd name="T40" fmla="*/ 257 w 603"/>
                <a:gd name="T41" fmla="*/ 455 h 734"/>
                <a:gd name="T42" fmla="*/ 301 w 603"/>
                <a:gd name="T43" fmla="*/ 410 h 734"/>
                <a:gd name="T44" fmla="*/ 346 w 603"/>
                <a:gd name="T45" fmla="*/ 455 h 734"/>
                <a:gd name="T46" fmla="*/ 323 w 603"/>
                <a:gd name="T47" fmla="*/ 494 h 734"/>
                <a:gd name="T48" fmla="*/ 479 w 603"/>
                <a:gd name="T49" fmla="*/ 304 h 734"/>
                <a:gd name="T50" fmla="*/ 124 w 603"/>
                <a:gd name="T51" fmla="*/ 304 h 734"/>
                <a:gd name="T52" fmla="*/ 124 w 603"/>
                <a:gd name="T53" fmla="*/ 217 h 734"/>
                <a:gd name="T54" fmla="*/ 301 w 603"/>
                <a:gd name="T55" fmla="*/ 61 h 734"/>
                <a:gd name="T56" fmla="*/ 479 w 603"/>
                <a:gd name="T57" fmla="*/ 217 h 734"/>
                <a:gd name="T58" fmla="*/ 479 w 603"/>
                <a:gd name="T59" fmla="*/ 304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03" h="734">
                  <a:moveTo>
                    <a:pt x="592" y="304"/>
                  </a:moveTo>
                  <a:cubicBezTo>
                    <a:pt x="540" y="304"/>
                    <a:pt x="540" y="304"/>
                    <a:pt x="540" y="304"/>
                  </a:cubicBezTo>
                  <a:cubicBezTo>
                    <a:pt x="540" y="217"/>
                    <a:pt x="540" y="217"/>
                    <a:pt x="540" y="217"/>
                  </a:cubicBezTo>
                  <a:cubicBezTo>
                    <a:pt x="540" y="97"/>
                    <a:pt x="433" y="0"/>
                    <a:pt x="301" y="0"/>
                  </a:cubicBezTo>
                  <a:cubicBezTo>
                    <a:pt x="170" y="0"/>
                    <a:pt x="63" y="97"/>
                    <a:pt x="63" y="217"/>
                  </a:cubicBezTo>
                  <a:cubicBezTo>
                    <a:pt x="63" y="304"/>
                    <a:pt x="63" y="304"/>
                    <a:pt x="63" y="304"/>
                  </a:cubicBezTo>
                  <a:cubicBezTo>
                    <a:pt x="11" y="304"/>
                    <a:pt x="11" y="304"/>
                    <a:pt x="11" y="304"/>
                  </a:cubicBezTo>
                  <a:cubicBezTo>
                    <a:pt x="5" y="304"/>
                    <a:pt x="0" y="309"/>
                    <a:pt x="0" y="315"/>
                  </a:cubicBezTo>
                  <a:cubicBezTo>
                    <a:pt x="0" y="723"/>
                    <a:pt x="0" y="723"/>
                    <a:pt x="0" y="723"/>
                  </a:cubicBezTo>
                  <a:cubicBezTo>
                    <a:pt x="0" y="729"/>
                    <a:pt x="5" y="734"/>
                    <a:pt x="11" y="734"/>
                  </a:cubicBezTo>
                  <a:cubicBezTo>
                    <a:pt x="592" y="734"/>
                    <a:pt x="592" y="734"/>
                    <a:pt x="592" y="734"/>
                  </a:cubicBezTo>
                  <a:cubicBezTo>
                    <a:pt x="598" y="734"/>
                    <a:pt x="603" y="729"/>
                    <a:pt x="603" y="723"/>
                  </a:cubicBezTo>
                  <a:cubicBezTo>
                    <a:pt x="603" y="315"/>
                    <a:pt x="603" y="315"/>
                    <a:pt x="603" y="315"/>
                  </a:cubicBezTo>
                  <a:cubicBezTo>
                    <a:pt x="603" y="309"/>
                    <a:pt x="598" y="304"/>
                    <a:pt x="592" y="304"/>
                  </a:cubicBezTo>
                  <a:close/>
                  <a:moveTo>
                    <a:pt x="323" y="494"/>
                  </a:moveTo>
                  <a:cubicBezTo>
                    <a:pt x="323" y="612"/>
                    <a:pt x="323" y="612"/>
                    <a:pt x="323" y="612"/>
                  </a:cubicBezTo>
                  <a:cubicBezTo>
                    <a:pt x="323" y="621"/>
                    <a:pt x="316" y="628"/>
                    <a:pt x="307" y="628"/>
                  </a:cubicBezTo>
                  <a:cubicBezTo>
                    <a:pt x="296" y="628"/>
                    <a:pt x="296" y="628"/>
                    <a:pt x="296" y="628"/>
                  </a:cubicBezTo>
                  <a:cubicBezTo>
                    <a:pt x="287" y="628"/>
                    <a:pt x="279" y="621"/>
                    <a:pt x="279" y="612"/>
                  </a:cubicBezTo>
                  <a:cubicBezTo>
                    <a:pt x="279" y="494"/>
                    <a:pt x="279" y="494"/>
                    <a:pt x="279" y="494"/>
                  </a:cubicBezTo>
                  <a:cubicBezTo>
                    <a:pt x="266" y="486"/>
                    <a:pt x="257" y="471"/>
                    <a:pt x="257" y="455"/>
                  </a:cubicBezTo>
                  <a:cubicBezTo>
                    <a:pt x="257" y="430"/>
                    <a:pt x="277" y="410"/>
                    <a:pt x="301" y="410"/>
                  </a:cubicBezTo>
                  <a:cubicBezTo>
                    <a:pt x="326" y="410"/>
                    <a:pt x="346" y="430"/>
                    <a:pt x="346" y="455"/>
                  </a:cubicBezTo>
                  <a:cubicBezTo>
                    <a:pt x="346" y="471"/>
                    <a:pt x="337" y="486"/>
                    <a:pt x="323" y="494"/>
                  </a:cubicBezTo>
                  <a:close/>
                  <a:moveTo>
                    <a:pt x="479" y="304"/>
                  </a:moveTo>
                  <a:cubicBezTo>
                    <a:pt x="124" y="304"/>
                    <a:pt x="124" y="304"/>
                    <a:pt x="124" y="304"/>
                  </a:cubicBezTo>
                  <a:cubicBezTo>
                    <a:pt x="124" y="217"/>
                    <a:pt x="124" y="217"/>
                    <a:pt x="124" y="217"/>
                  </a:cubicBezTo>
                  <a:cubicBezTo>
                    <a:pt x="124" y="131"/>
                    <a:pt x="204" y="61"/>
                    <a:pt x="301" y="61"/>
                  </a:cubicBezTo>
                  <a:cubicBezTo>
                    <a:pt x="399" y="61"/>
                    <a:pt x="479" y="131"/>
                    <a:pt x="479" y="217"/>
                  </a:cubicBezTo>
                  <a:lnTo>
                    <a:pt x="479" y="304"/>
                  </a:lnTo>
                  <a:close/>
                </a:path>
              </a:pathLst>
            </a:custGeom>
            <a:solidFill>
              <a:srgbClr val="FFB900"/>
            </a:solidFill>
            <a:ln>
              <a:noFill/>
            </a:ln>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grpSp>
      <p:pic>
        <p:nvPicPr>
          <p:cNvPr id="154" name="Picture 153">
            <a:extLst>
              <a:ext uri="{FF2B5EF4-FFF2-40B4-BE49-F238E27FC236}">
                <a16:creationId xmlns:a16="http://schemas.microsoft.com/office/drawing/2014/main" id="{222C4EC8-4C13-4C17-AE1F-AACA49FA0052}"/>
              </a:ext>
            </a:extLst>
          </p:cNvPr>
          <p:cNvPicPr>
            <a:picLocks noChangeAspect="1"/>
          </p:cNvPicPr>
          <p:nvPr/>
        </p:nvPicPr>
        <p:blipFill>
          <a:blip r:embed="rId4"/>
          <a:stretch>
            <a:fillRect/>
          </a:stretch>
        </p:blipFill>
        <p:spPr>
          <a:xfrm>
            <a:off x="7560502" y="2770913"/>
            <a:ext cx="525463" cy="510902"/>
          </a:xfrm>
          <a:prstGeom prst="rect">
            <a:avLst/>
          </a:prstGeom>
        </p:spPr>
      </p:pic>
      <p:pic>
        <p:nvPicPr>
          <p:cNvPr id="155" name="Picture 154">
            <a:extLst>
              <a:ext uri="{FF2B5EF4-FFF2-40B4-BE49-F238E27FC236}">
                <a16:creationId xmlns:a16="http://schemas.microsoft.com/office/drawing/2014/main" id="{7356D5E0-F9C1-4322-A735-AC8F5880D906}"/>
              </a:ext>
            </a:extLst>
          </p:cNvPr>
          <p:cNvPicPr>
            <a:picLocks noChangeAspect="1"/>
          </p:cNvPicPr>
          <p:nvPr/>
        </p:nvPicPr>
        <p:blipFill>
          <a:blip r:embed="rId4"/>
          <a:stretch>
            <a:fillRect/>
          </a:stretch>
        </p:blipFill>
        <p:spPr>
          <a:xfrm>
            <a:off x="8139122" y="2904369"/>
            <a:ext cx="511669" cy="497490"/>
          </a:xfrm>
          <a:prstGeom prst="rect">
            <a:avLst/>
          </a:prstGeom>
        </p:spPr>
      </p:pic>
      <p:pic>
        <p:nvPicPr>
          <p:cNvPr id="156" name="Picture 155">
            <a:extLst>
              <a:ext uri="{FF2B5EF4-FFF2-40B4-BE49-F238E27FC236}">
                <a16:creationId xmlns:a16="http://schemas.microsoft.com/office/drawing/2014/main" id="{BA2B7A69-DBE2-44F0-85D7-33377F901D60}"/>
              </a:ext>
            </a:extLst>
          </p:cNvPr>
          <p:cNvPicPr>
            <a:picLocks noChangeAspect="1"/>
          </p:cNvPicPr>
          <p:nvPr/>
        </p:nvPicPr>
        <p:blipFill>
          <a:blip r:embed="rId5"/>
          <a:stretch>
            <a:fillRect/>
          </a:stretch>
        </p:blipFill>
        <p:spPr>
          <a:xfrm>
            <a:off x="6696795" y="2830709"/>
            <a:ext cx="586667" cy="586667"/>
          </a:xfrm>
          <a:prstGeom prst="rect">
            <a:avLst/>
          </a:prstGeom>
        </p:spPr>
      </p:pic>
      <p:pic>
        <p:nvPicPr>
          <p:cNvPr id="157" name="Picture 156">
            <a:extLst>
              <a:ext uri="{FF2B5EF4-FFF2-40B4-BE49-F238E27FC236}">
                <a16:creationId xmlns:a16="http://schemas.microsoft.com/office/drawing/2014/main" id="{365A7CF3-D212-455E-980D-152CF7D06128}"/>
              </a:ext>
            </a:extLst>
          </p:cNvPr>
          <p:cNvPicPr>
            <a:picLocks noChangeAspect="1"/>
          </p:cNvPicPr>
          <p:nvPr/>
        </p:nvPicPr>
        <p:blipFill>
          <a:blip r:embed="rId6"/>
          <a:stretch>
            <a:fillRect/>
          </a:stretch>
        </p:blipFill>
        <p:spPr>
          <a:xfrm>
            <a:off x="9738207" y="2782954"/>
            <a:ext cx="645596" cy="645596"/>
          </a:xfrm>
          <a:prstGeom prst="rect">
            <a:avLst/>
          </a:prstGeom>
        </p:spPr>
      </p:pic>
      <p:pic>
        <p:nvPicPr>
          <p:cNvPr id="158" name="Picture 157">
            <a:extLst>
              <a:ext uri="{FF2B5EF4-FFF2-40B4-BE49-F238E27FC236}">
                <a16:creationId xmlns:a16="http://schemas.microsoft.com/office/drawing/2014/main" id="{4D54A31B-55C5-43C8-A5B4-99E2C351BEDF}"/>
              </a:ext>
            </a:extLst>
          </p:cNvPr>
          <p:cNvPicPr>
            <a:picLocks noChangeAspect="1"/>
          </p:cNvPicPr>
          <p:nvPr/>
        </p:nvPicPr>
        <p:blipFill>
          <a:blip r:embed="rId7"/>
          <a:stretch>
            <a:fillRect/>
          </a:stretch>
        </p:blipFill>
        <p:spPr>
          <a:xfrm>
            <a:off x="11163329" y="2997209"/>
            <a:ext cx="452930" cy="452930"/>
          </a:xfrm>
          <a:prstGeom prst="rect">
            <a:avLst/>
          </a:prstGeom>
        </p:spPr>
      </p:pic>
      <p:pic>
        <p:nvPicPr>
          <p:cNvPr id="159" name="Picture 158">
            <a:extLst>
              <a:ext uri="{FF2B5EF4-FFF2-40B4-BE49-F238E27FC236}">
                <a16:creationId xmlns:a16="http://schemas.microsoft.com/office/drawing/2014/main" id="{17AC4724-FF20-4BFC-BB6B-9140CFD32E18}"/>
              </a:ext>
            </a:extLst>
          </p:cNvPr>
          <p:cNvPicPr>
            <a:picLocks noChangeAspect="1"/>
          </p:cNvPicPr>
          <p:nvPr/>
        </p:nvPicPr>
        <p:blipFill>
          <a:blip r:embed="rId7"/>
          <a:stretch>
            <a:fillRect/>
          </a:stretch>
        </p:blipFill>
        <p:spPr>
          <a:xfrm>
            <a:off x="10800872" y="2830709"/>
            <a:ext cx="452930" cy="452930"/>
          </a:xfrm>
          <a:prstGeom prst="rect">
            <a:avLst/>
          </a:prstGeom>
        </p:spPr>
      </p:pic>
      <p:pic>
        <p:nvPicPr>
          <p:cNvPr id="160" name="Picture 159">
            <a:extLst>
              <a:ext uri="{FF2B5EF4-FFF2-40B4-BE49-F238E27FC236}">
                <a16:creationId xmlns:a16="http://schemas.microsoft.com/office/drawing/2014/main" id="{07926E91-FF03-472C-A405-523EDC80090E}"/>
              </a:ext>
            </a:extLst>
          </p:cNvPr>
          <p:cNvPicPr>
            <a:picLocks noChangeAspect="1"/>
          </p:cNvPicPr>
          <p:nvPr/>
        </p:nvPicPr>
        <p:blipFill>
          <a:blip r:embed="rId8"/>
          <a:stretch>
            <a:fillRect/>
          </a:stretch>
        </p:blipFill>
        <p:spPr>
          <a:xfrm>
            <a:off x="8464308" y="1905743"/>
            <a:ext cx="565676" cy="565676"/>
          </a:xfrm>
          <a:prstGeom prst="rect">
            <a:avLst/>
          </a:prstGeom>
        </p:spPr>
      </p:pic>
      <p:pic>
        <p:nvPicPr>
          <p:cNvPr id="161" name="Picture 160">
            <a:extLst>
              <a:ext uri="{FF2B5EF4-FFF2-40B4-BE49-F238E27FC236}">
                <a16:creationId xmlns:a16="http://schemas.microsoft.com/office/drawing/2014/main" id="{CA1C0BDF-2939-4BC1-BAC3-C5727158E9BA}"/>
              </a:ext>
            </a:extLst>
          </p:cNvPr>
          <p:cNvPicPr>
            <a:picLocks noChangeAspect="1"/>
          </p:cNvPicPr>
          <p:nvPr/>
        </p:nvPicPr>
        <p:blipFill>
          <a:blip r:embed="rId9"/>
          <a:stretch>
            <a:fillRect/>
          </a:stretch>
        </p:blipFill>
        <p:spPr>
          <a:xfrm>
            <a:off x="8954495" y="4241216"/>
            <a:ext cx="531642" cy="531642"/>
          </a:xfrm>
          <a:prstGeom prst="rect">
            <a:avLst/>
          </a:prstGeom>
        </p:spPr>
      </p:pic>
      <p:cxnSp>
        <p:nvCxnSpPr>
          <p:cNvPr id="162" name="Elbow Connector 28">
            <a:extLst>
              <a:ext uri="{FF2B5EF4-FFF2-40B4-BE49-F238E27FC236}">
                <a16:creationId xmlns:a16="http://schemas.microsoft.com/office/drawing/2014/main" id="{497F7B8F-70AD-4019-BC7A-92F6E124D296}"/>
              </a:ext>
            </a:extLst>
          </p:cNvPr>
          <p:cNvCxnSpPr>
            <a:stCxn id="146" idx="2"/>
            <a:endCxn id="161" idx="1"/>
          </p:cNvCxnSpPr>
          <p:nvPr/>
        </p:nvCxnSpPr>
        <p:spPr>
          <a:xfrm rot="16200000" flipH="1">
            <a:off x="7994712" y="3547253"/>
            <a:ext cx="577313" cy="1342254"/>
          </a:xfrm>
          <a:prstGeom prst="bentConnector2">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3" name="Elbow Connector 30">
            <a:extLst>
              <a:ext uri="{FF2B5EF4-FFF2-40B4-BE49-F238E27FC236}">
                <a16:creationId xmlns:a16="http://schemas.microsoft.com/office/drawing/2014/main" id="{032A3608-89EA-4D94-A006-25A5470211A5}"/>
              </a:ext>
            </a:extLst>
          </p:cNvPr>
          <p:cNvCxnSpPr>
            <a:stCxn id="147" idx="2"/>
            <a:endCxn id="161" idx="3"/>
          </p:cNvCxnSpPr>
          <p:nvPr/>
        </p:nvCxnSpPr>
        <p:spPr>
          <a:xfrm rot="5400000">
            <a:off x="9810047" y="3601936"/>
            <a:ext cx="581192" cy="1229011"/>
          </a:xfrm>
          <a:prstGeom prst="bentConnector2">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64" name="TextBox 163">
            <a:extLst>
              <a:ext uri="{FF2B5EF4-FFF2-40B4-BE49-F238E27FC236}">
                <a16:creationId xmlns:a16="http://schemas.microsoft.com/office/drawing/2014/main" id="{248FDCE8-A593-4F5B-869D-05804295AB02}"/>
              </a:ext>
            </a:extLst>
          </p:cNvPr>
          <p:cNvSpPr txBox="1"/>
          <p:nvPr/>
        </p:nvSpPr>
        <p:spPr>
          <a:xfrm>
            <a:off x="9185061" y="4702345"/>
            <a:ext cx="2138293" cy="1126462"/>
          </a:xfrm>
          <a:prstGeom prst="rect">
            <a:avLst/>
          </a:prstGeom>
          <a:noFill/>
        </p:spPr>
        <p:txBody>
          <a:bodyPr wrap="squar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20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light"/>
                <a:ea typeface="+mn-ea"/>
                <a:cs typeface="+mn-cs"/>
              </a:rPr>
              <a:t>Traffic to on-premises and other </a:t>
            </a:r>
            <a:r>
              <a:rPr kumimoji="0" lang="en-US" sz="2000" b="0" i="0" u="none" strike="noStrike" kern="1200" cap="none" spc="0" normalizeH="0" baseline="0" noProof="0" dirty="0" err="1">
                <a:ln>
                  <a:noFill/>
                </a:ln>
                <a:gradFill>
                  <a:gsLst>
                    <a:gs pos="2917">
                      <a:srgbClr val="353535"/>
                    </a:gs>
                    <a:gs pos="30000">
                      <a:srgbClr val="353535"/>
                    </a:gs>
                  </a:gsLst>
                  <a:lin ang="5400000" scaled="0"/>
                </a:gradFill>
                <a:effectLst/>
                <a:uLnTx/>
                <a:uFillTx/>
                <a:latin typeface="Segoe UI Semilight"/>
                <a:ea typeface="+mn-ea"/>
                <a:cs typeface="+mn-cs"/>
              </a:rPr>
              <a:t>VNets</a:t>
            </a:r>
            <a:endParaRPr kumimoji="0" lang="en-US" sz="20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light"/>
              <a:ea typeface="+mn-ea"/>
              <a:cs typeface="+mn-cs"/>
            </a:endParaRPr>
          </a:p>
        </p:txBody>
      </p:sp>
      <p:sp>
        <p:nvSpPr>
          <p:cNvPr id="165" name="Cloud 164">
            <a:extLst>
              <a:ext uri="{FF2B5EF4-FFF2-40B4-BE49-F238E27FC236}">
                <a16:creationId xmlns:a16="http://schemas.microsoft.com/office/drawing/2014/main" id="{AC603865-01BD-484F-9093-4FD23EB2EAFC}"/>
              </a:ext>
            </a:extLst>
          </p:cNvPr>
          <p:cNvSpPr/>
          <p:nvPr/>
        </p:nvSpPr>
        <p:spPr bwMode="auto">
          <a:xfrm>
            <a:off x="8866365" y="686775"/>
            <a:ext cx="1411590" cy="547072"/>
          </a:xfrm>
          <a:prstGeom prst="cloud">
            <a:avLst/>
          </a:prstGeom>
          <a:solidFill>
            <a:srgbClr val="0070C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Semilight"/>
                <a:ea typeface="+mn-ea"/>
                <a:cs typeface="+mn-cs"/>
              </a:rPr>
              <a:t>Internet</a:t>
            </a:r>
          </a:p>
        </p:txBody>
      </p:sp>
      <p:cxnSp>
        <p:nvCxnSpPr>
          <p:cNvPr id="166" name="Elbow Connector 34">
            <a:extLst>
              <a:ext uri="{FF2B5EF4-FFF2-40B4-BE49-F238E27FC236}">
                <a16:creationId xmlns:a16="http://schemas.microsoft.com/office/drawing/2014/main" id="{DFD31284-CC9A-41BF-AC8B-591CF22540F0}"/>
              </a:ext>
            </a:extLst>
          </p:cNvPr>
          <p:cNvCxnSpPr>
            <a:stCxn id="165" idx="2"/>
            <a:endCxn id="160" idx="0"/>
          </p:cNvCxnSpPr>
          <p:nvPr/>
        </p:nvCxnSpPr>
        <p:spPr>
          <a:xfrm rot="10800000" flipV="1">
            <a:off x="8747146" y="960311"/>
            <a:ext cx="123598" cy="945432"/>
          </a:xfrm>
          <a:prstGeom prst="bentConnector2">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7" name="Elbow Connector 37">
            <a:extLst>
              <a:ext uri="{FF2B5EF4-FFF2-40B4-BE49-F238E27FC236}">
                <a16:creationId xmlns:a16="http://schemas.microsoft.com/office/drawing/2014/main" id="{307750FA-A632-479B-976A-7DE9686BF88F}"/>
              </a:ext>
            </a:extLst>
          </p:cNvPr>
          <p:cNvCxnSpPr>
            <a:stCxn id="146" idx="3"/>
          </p:cNvCxnSpPr>
          <p:nvPr/>
        </p:nvCxnSpPr>
        <p:spPr>
          <a:xfrm flipV="1">
            <a:off x="8755228" y="1233847"/>
            <a:ext cx="634054" cy="1827207"/>
          </a:xfrm>
          <a:prstGeom prst="bentConnector2">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8" name="Straight Arrow Connector 167">
            <a:extLst>
              <a:ext uri="{FF2B5EF4-FFF2-40B4-BE49-F238E27FC236}">
                <a16:creationId xmlns:a16="http://schemas.microsoft.com/office/drawing/2014/main" id="{8FADED7B-4394-467B-B57E-A702EE37F8CC}"/>
              </a:ext>
            </a:extLst>
          </p:cNvPr>
          <p:cNvCxnSpPr>
            <a:stCxn id="161" idx="2"/>
          </p:cNvCxnSpPr>
          <p:nvPr/>
        </p:nvCxnSpPr>
        <p:spPr>
          <a:xfrm>
            <a:off x="9220316" y="4772858"/>
            <a:ext cx="0" cy="709579"/>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pic>
        <p:nvPicPr>
          <p:cNvPr id="169" name="Picture 168">
            <a:extLst>
              <a:ext uri="{FF2B5EF4-FFF2-40B4-BE49-F238E27FC236}">
                <a16:creationId xmlns:a16="http://schemas.microsoft.com/office/drawing/2014/main" id="{496816F5-240D-4570-B0AF-6828A89FF573}"/>
              </a:ext>
            </a:extLst>
          </p:cNvPr>
          <p:cNvPicPr>
            <a:picLocks noChangeAspect="1"/>
          </p:cNvPicPr>
          <p:nvPr/>
        </p:nvPicPr>
        <p:blipFill>
          <a:blip r:embed="rId8"/>
          <a:stretch>
            <a:fillRect/>
          </a:stretch>
        </p:blipFill>
        <p:spPr>
          <a:xfrm>
            <a:off x="11595797" y="1905743"/>
            <a:ext cx="565676" cy="565676"/>
          </a:xfrm>
          <a:prstGeom prst="rect">
            <a:avLst/>
          </a:prstGeom>
        </p:spPr>
      </p:pic>
      <p:sp>
        <p:nvSpPr>
          <p:cNvPr id="170" name="Rounded Rectangle 45">
            <a:extLst>
              <a:ext uri="{FF2B5EF4-FFF2-40B4-BE49-F238E27FC236}">
                <a16:creationId xmlns:a16="http://schemas.microsoft.com/office/drawing/2014/main" id="{F3E849EF-5E63-4459-9AEA-CBEF28430546}"/>
              </a:ext>
            </a:extLst>
          </p:cNvPr>
          <p:cNvSpPr/>
          <p:nvPr/>
        </p:nvSpPr>
        <p:spPr bwMode="auto">
          <a:xfrm>
            <a:off x="5990379" y="5848193"/>
            <a:ext cx="1293083" cy="457195"/>
          </a:xfrm>
          <a:prstGeom prst="round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Semilight"/>
                <a:ea typeface="+mn-ea"/>
                <a:cs typeface="+mn-cs"/>
              </a:rPr>
              <a:t>Storage</a:t>
            </a:r>
          </a:p>
        </p:txBody>
      </p:sp>
      <p:sp>
        <p:nvSpPr>
          <p:cNvPr id="171" name="Rounded Rectangle 48">
            <a:extLst>
              <a:ext uri="{FF2B5EF4-FFF2-40B4-BE49-F238E27FC236}">
                <a16:creationId xmlns:a16="http://schemas.microsoft.com/office/drawing/2014/main" id="{BA7F9BF2-5BF0-4DF0-8FC4-7747B4597058}"/>
              </a:ext>
            </a:extLst>
          </p:cNvPr>
          <p:cNvSpPr/>
          <p:nvPr/>
        </p:nvSpPr>
        <p:spPr bwMode="auto">
          <a:xfrm>
            <a:off x="7817766" y="5848379"/>
            <a:ext cx="1293083" cy="457195"/>
          </a:xfrm>
          <a:prstGeom prst="round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Semilight"/>
                <a:ea typeface="+mn-ea"/>
                <a:cs typeface="+mn-cs"/>
              </a:rPr>
              <a:t>SQL DB</a:t>
            </a:r>
          </a:p>
        </p:txBody>
      </p:sp>
      <p:cxnSp>
        <p:nvCxnSpPr>
          <p:cNvPr id="172" name="Straight Arrow Connector 171">
            <a:extLst>
              <a:ext uri="{FF2B5EF4-FFF2-40B4-BE49-F238E27FC236}">
                <a16:creationId xmlns:a16="http://schemas.microsoft.com/office/drawing/2014/main" id="{AEB2D51A-5418-4FC7-A8E0-4FBC51F74728}"/>
              </a:ext>
            </a:extLst>
          </p:cNvPr>
          <p:cNvCxnSpPr/>
          <p:nvPr/>
        </p:nvCxnSpPr>
        <p:spPr>
          <a:xfrm>
            <a:off x="6920429" y="3925845"/>
            <a:ext cx="0" cy="1922348"/>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3" name="Elbow Connector 53">
            <a:extLst>
              <a:ext uri="{FF2B5EF4-FFF2-40B4-BE49-F238E27FC236}">
                <a16:creationId xmlns:a16="http://schemas.microsoft.com/office/drawing/2014/main" id="{6B987425-2D79-47FB-BBDF-FB40C601A439}"/>
              </a:ext>
            </a:extLst>
          </p:cNvPr>
          <p:cNvCxnSpPr>
            <a:endCxn id="171" idx="0"/>
          </p:cNvCxnSpPr>
          <p:nvPr/>
        </p:nvCxnSpPr>
        <p:spPr>
          <a:xfrm>
            <a:off x="6914410" y="5292488"/>
            <a:ext cx="1549898" cy="555891"/>
          </a:xfrm>
          <a:prstGeom prst="bentConnector2">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4" name="Elbow Connector 56">
            <a:extLst>
              <a:ext uri="{FF2B5EF4-FFF2-40B4-BE49-F238E27FC236}">
                <a16:creationId xmlns:a16="http://schemas.microsoft.com/office/drawing/2014/main" id="{01A31E0D-CBFD-4240-94EC-5AB0920580BD}"/>
              </a:ext>
            </a:extLst>
          </p:cNvPr>
          <p:cNvCxnSpPr>
            <a:endCxn id="171" idx="3"/>
          </p:cNvCxnSpPr>
          <p:nvPr/>
        </p:nvCxnSpPr>
        <p:spPr>
          <a:xfrm rot="5400000">
            <a:off x="9106760" y="3929935"/>
            <a:ext cx="2151132" cy="2142953"/>
          </a:xfrm>
          <a:prstGeom prst="bentConnector2">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5" name="Straight Arrow Connector 174">
            <a:extLst>
              <a:ext uri="{FF2B5EF4-FFF2-40B4-BE49-F238E27FC236}">
                <a16:creationId xmlns:a16="http://schemas.microsoft.com/office/drawing/2014/main" id="{48EEC2E2-85F8-4AD3-A2BB-4FBA71D5E61A}"/>
              </a:ext>
            </a:extLst>
          </p:cNvPr>
          <p:cNvCxnSpPr/>
          <p:nvPr/>
        </p:nvCxnSpPr>
        <p:spPr>
          <a:xfrm>
            <a:off x="8747146" y="3359248"/>
            <a:ext cx="820228"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76" name="TextBox 175">
            <a:extLst>
              <a:ext uri="{FF2B5EF4-FFF2-40B4-BE49-F238E27FC236}">
                <a16:creationId xmlns:a16="http://schemas.microsoft.com/office/drawing/2014/main" id="{AC395B23-611A-4A6D-AACA-267203265D94}"/>
              </a:ext>
            </a:extLst>
          </p:cNvPr>
          <p:cNvSpPr txBox="1"/>
          <p:nvPr/>
        </p:nvSpPr>
        <p:spPr>
          <a:xfrm>
            <a:off x="6833774" y="4702345"/>
            <a:ext cx="1474179" cy="960263"/>
          </a:xfrm>
          <a:prstGeom prst="rect">
            <a:avLst/>
          </a:prstGeom>
          <a:noFill/>
        </p:spPr>
        <p:txBody>
          <a:bodyPr wrap="squar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light"/>
                <a:ea typeface="+mn-ea"/>
                <a:cs typeface="+mn-cs"/>
              </a:rPr>
              <a:t>Traffic s</a:t>
            </a:r>
            <a:r>
              <a:rPr kumimoji="0" lang="sl-SI" sz="16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light"/>
                <a:ea typeface="+mn-ea"/>
                <a:cs typeface="+mn-cs"/>
              </a:rPr>
              <a:t>t</a:t>
            </a:r>
            <a:r>
              <a:rPr kumimoji="0" lang="en-US" sz="1600" b="0" i="0" u="none" strike="noStrike" kern="1200" cap="none" spc="0" normalizeH="0" baseline="0" noProof="0" dirty="0" err="1">
                <a:ln>
                  <a:noFill/>
                </a:ln>
                <a:gradFill>
                  <a:gsLst>
                    <a:gs pos="2917">
                      <a:srgbClr val="353535"/>
                    </a:gs>
                    <a:gs pos="30000">
                      <a:srgbClr val="353535"/>
                    </a:gs>
                  </a:gsLst>
                  <a:lin ang="5400000" scaled="0"/>
                </a:gradFill>
                <a:effectLst/>
                <a:uLnTx/>
                <a:uFillTx/>
                <a:latin typeface="Segoe UI Semilight"/>
                <a:ea typeface="+mn-ea"/>
                <a:cs typeface="+mn-cs"/>
              </a:rPr>
              <a:t>ays</a:t>
            </a:r>
            <a:r>
              <a:rPr kumimoji="0" lang="en-US" sz="16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light"/>
                <a:ea typeface="+mn-ea"/>
                <a:cs typeface="+mn-cs"/>
              </a:rPr>
              <a:t> within MS network</a:t>
            </a:r>
          </a:p>
        </p:txBody>
      </p:sp>
      <p:sp>
        <p:nvSpPr>
          <p:cNvPr id="177" name="TextBox 176">
            <a:extLst>
              <a:ext uri="{FF2B5EF4-FFF2-40B4-BE49-F238E27FC236}">
                <a16:creationId xmlns:a16="http://schemas.microsoft.com/office/drawing/2014/main" id="{7DA6C15E-9324-4152-A070-38FD603ADE9C}"/>
              </a:ext>
            </a:extLst>
          </p:cNvPr>
          <p:cNvSpPr txBox="1"/>
          <p:nvPr/>
        </p:nvSpPr>
        <p:spPr>
          <a:xfrm>
            <a:off x="6481179" y="804071"/>
            <a:ext cx="1767513" cy="627864"/>
          </a:xfrm>
          <a:prstGeom prst="rect">
            <a:avLst/>
          </a:prstGeom>
          <a:noFill/>
        </p:spPr>
        <p:txBody>
          <a:bodyPr wrap="squar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24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light"/>
                <a:ea typeface="+mn-ea"/>
                <a:cs typeface="+mn-cs"/>
              </a:rPr>
              <a:t>10.1.1.0/24</a:t>
            </a:r>
          </a:p>
        </p:txBody>
      </p:sp>
      <p:sp>
        <p:nvSpPr>
          <p:cNvPr id="178" name="TextBox 177">
            <a:extLst>
              <a:ext uri="{FF2B5EF4-FFF2-40B4-BE49-F238E27FC236}">
                <a16:creationId xmlns:a16="http://schemas.microsoft.com/office/drawing/2014/main" id="{B4386A2A-A235-40BF-B3C9-27FA5CC44E4C}"/>
              </a:ext>
            </a:extLst>
          </p:cNvPr>
          <p:cNvSpPr txBox="1"/>
          <p:nvPr/>
        </p:nvSpPr>
        <p:spPr>
          <a:xfrm>
            <a:off x="6476910" y="1674766"/>
            <a:ext cx="1935180" cy="627864"/>
          </a:xfrm>
          <a:prstGeom prst="rect">
            <a:avLst/>
          </a:prstGeom>
          <a:noFill/>
        </p:spPr>
        <p:txBody>
          <a:bodyPr wrap="squar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24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light"/>
                <a:ea typeface="+mn-ea"/>
                <a:cs typeface="+mn-cs"/>
              </a:rPr>
              <a:t>10.1.1.0/25</a:t>
            </a:r>
          </a:p>
        </p:txBody>
      </p:sp>
      <p:sp>
        <p:nvSpPr>
          <p:cNvPr id="179" name="TextBox 178">
            <a:extLst>
              <a:ext uri="{FF2B5EF4-FFF2-40B4-BE49-F238E27FC236}">
                <a16:creationId xmlns:a16="http://schemas.microsoft.com/office/drawing/2014/main" id="{4CA78104-A967-48F7-9609-F3FAA5163FF2}"/>
              </a:ext>
            </a:extLst>
          </p:cNvPr>
          <p:cNvSpPr txBox="1"/>
          <p:nvPr/>
        </p:nvSpPr>
        <p:spPr>
          <a:xfrm>
            <a:off x="9475305" y="1692061"/>
            <a:ext cx="1963779" cy="627864"/>
          </a:xfrm>
          <a:prstGeom prst="rect">
            <a:avLst/>
          </a:prstGeom>
          <a:noFill/>
        </p:spPr>
        <p:txBody>
          <a:bodyPr wrap="squar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2400" b="0"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light"/>
                <a:ea typeface="+mn-ea"/>
                <a:cs typeface="+mn-cs"/>
              </a:rPr>
              <a:t>10.1.1.128/25</a:t>
            </a:r>
          </a:p>
        </p:txBody>
      </p:sp>
    </p:spTree>
    <p:extLst>
      <p:ext uri="{BB962C8B-B14F-4D97-AF65-F5344CB8AC3E}">
        <p14:creationId xmlns:p14="http://schemas.microsoft.com/office/powerpoint/2010/main" val="930499987"/>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Components of a Virtual Network</a:t>
            </a:r>
          </a:p>
        </p:txBody>
      </p:sp>
      <p:sp>
        <p:nvSpPr>
          <p:cNvPr id="3" name="Text Placeholder 2"/>
          <p:cNvSpPr>
            <a:spLocks noGrp="1"/>
          </p:cNvSpPr>
          <p:nvPr>
            <p:ph type="body" sz="quarter" idx="10"/>
          </p:nvPr>
        </p:nvSpPr>
        <p:spPr/>
        <p:txBody>
          <a:bodyPr>
            <a:normAutofit fontScale="92500"/>
          </a:bodyPr>
          <a:lstStyle/>
          <a:p>
            <a:r>
              <a:rPr lang="en-US" sz="3264" dirty="0"/>
              <a:t>Address Spaces (IP Prefixes)</a:t>
            </a:r>
          </a:p>
          <a:p>
            <a:pPr lvl="1"/>
            <a:r>
              <a:rPr lang="en-US" sz="2448" dirty="0"/>
              <a:t>The range of IP addresses available in your virtual network </a:t>
            </a:r>
          </a:p>
          <a:p>
            <a:r>
              <a:rPr lang="en-US" sz="3264" dirty="0"/>
              <a:t>Subnets</a:t>
            </a:r>
          </a:p>
          <a:p>
            <a:pPr lvl="1"/>
            <a:r>
              <a:rPr lang="en-US" sz="2448" dirty="0"/>
              <a:t>Named ranges of addresses assignable to virtual machines and cloud service instances. </a:t>
            </a:r>
          </a:p>
          <a:p>
            <a:r>
              <a:rPr lang="en-US" sz="3264" dirty="0"/>
              <a:t>DNS Servers</a:t>
            </a:r>
          </a:p>
          <a:p>
            <a:pPr lvl="1"/>
            <a:r>
              <a:rPr lang="en-US" sz="2448" dirty="0"/>
              <a:t>References to DNS servers that will be assigned to virtual machines or cloud service instances in the virtual network.</a:t>
            </a:r>
          </a:p>
          <a:p>
            <a:r>
              <a:rPr lang="en-US" sz="3264" dirty="0"/>
              <a:t>Local Network Configuration</a:t>
            </a:r>
          </a:p>
          <a:p>
            <a:pPr lvl="1"/>
            <a:r>
              <a:rPr lang="en-US" sz="2448" dirty="0"/>
              <a:t>Configuration of an remote network connected by a site-to-site VPN connection or ExpressRoute.</a:t>
            </a:r>
          </a:p>
        </p:txBody>
      </p:sp>
    </p:spTree>
    <p:extLst>
      <p:ext uri="{BB962C8B-B14F-4D97-AF65-F5344CB8AC3E}">
        <p14:creationId xmlns:p14="http://schemas.microsoft.com/office/powerpoint/2010/main" val="2571434033"/>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VMs and NIC</a:t>
            </a:r>
          </a:p>
        </p:txBody>
      </p:sp>
      <p:sp>
        <p:nvSpPr>
          <p:cNvPr id="3" name="Text Placeholder 2"/>
          <p:cNvSpPr>
            <a:spLocks noGrp="1"/>
          </p:cNvSpPr>
          <p:nvPr>
            <p:ph type="body" sz="quarter" idx="10"/>
          </p:nvPr>
        </p:nvSpPr>
        <p:spPr>
          <a:xfrm>
            <a:off x="274638" y="1212850"/>
            <a:ext cx="11888787" cy="4601260"/>
          </a:xfrm>
        </p:spPr>
        <p:txBody>
          <a:bodyPr/>
          <a:lstStyle/>
          <a:p>
            <a:r>
              <a:rPr lang="en-US" sz="2800" dirty="0">
                <a:latin typeface="+mn-lt"/>
                <a:cs typeface="Segoe UI Semilight" panose="020B0402040204020203" pitchFamily="34" charset="0"/>
              </a:rPr>
              <a:t>NIC connects a VM to network</a:t>
            </a:r>
          </a:p>
          <a:p>
            <a:r>
              <a:rPr lang="en-US" sz="2800" dirty="0">
                <a:latin typeface="+mn-lt"/>
                <a:cs typeface="Segoe UI Semilight" panose="020B0402040204020203" pitchFamily="34" charset="0"/>
              </a:rPr>
              <a:t>VM can have one or more NICs</a:t>
            </a:r>
          </a:p>
          <a:p>
            <a:r>
              <a:rPr lang="en-US" sz="2800" dirty="0">
                <a:latin typeface="+mn-lt"/>
                <a:cs typeface="Segoe UI Semilight" panose="020B0402040204020203" pitchFamily="34" charset="0"/>
              </a:rPr>
              <a:t>NIC can have:</a:t>
            </a:r>
          </a:p>
          <a:p>
            <a:pPr marL="342900" indent="-342900">
              <a:lnSpc>
                <a:spcPct val="100000"/>
              </a:lnSpc>
              <a:spcBef>
                <a:spcPts val="600"/>
              </a:spcBef>
              <a:buFont typeface="Arial" panose="020B0604020202020204" pitchFamily="34" charset="0"/>
              <a:buChar char="•"/>
            </a:pPr>
            <a:r>
              <a:rPr lang="en-US" sz="2800" dirty="0">
                <a:latin typeface="+mn-lt"/>
                <a:cs typeface="Segoe UI Semilight" panose="020B0402040204020203" pitchFamily="34" charset="0"/>
              </a:rPr>
              <a:t>1 Private IP – Static or Dynamic </a:t>
            </a:r>
          </a:p>
          <a:p>
            <a:pPr marL="342900" indent="-342900">
              <a:lnSpc>
                <a:spcPct val="100000"/>
              </a:lnSpc>
              <a:spcBef>
                <a:spcPts val="600"/>
              </a:spcBef>
              <a:buFont typeface="Arial" panose="020B0604020202020204" pitchFamily="34" charset="0"/>
              <a:buChar char="•"/>
            </a:pPr>
            <a:r>
              <a:rPr lang="en-US" sz="2800" dirty="0">
                <a:latin typeface="+mn-lt"/>
                <a:cs typeface="Segoe UI Semilight" panose="020B0402040204020203" pitchFamily="34" charset="0"/>
              </a:rPr>
              <a:t>1 Public IP – Static or Dynamic</a:t>
            </a:r>
          </a:p>
          <a:p>
            <a:pPr marL="342900" indent="-342900">
              <a:lnSpc>
                <a:spcPct val="100000"/>
              </a:lnSpc>
              <a:spcBef>
                <a:spcPts val="600"/>
              </a:spcBef>
              <a:buFont typeface="Arial" panose="020B0604020202020204" pitchFamily="34" charset="0"/>
              <a:buChar char="•"/>
            </a:pPr>
            <a:r>
              <a:rPr lang="en-US" sz="2800" dirty="0">
                <a:latin typeface="+mn-lt"/>
                <a:cs typeface="Segoe UI Semilight" panose="020B0402040204020203" pitchFamily="34" charset="0"/>
              </a:rPr>
              <a:t>1 LB VIP – Static or Dynamic</a:t>
            </a:r>
          </a:p>
          <a:p>
            <a:r>
              <a:rPr lang="en-US" sz="2800" dirty="0">
                <a:latin typeface="+mn-lt"/>
                <a:cs typeface="Segoe UI Semilight" panose="020B0402040204020203" pitchFamily="34" charset="0"/>
              </a:rPr>
              <a:t>All NICs belong to same VNet</a:t>
            </a:r>
          </a:p>
          <a:p>
            <a:r>
              <a:rPr lang="en-US" sz="2800" dirty="0">
                <a:latin typeface="+mn-lt"/>
                <a:cs typeface="Segoe UI Semilight" panose="020B0402040204020203" pitchFamily="34" charset="0"/>
              </a:rPr>
              <a:t>NICs can be in different subnets</a:t>
            </a:r>
          </a:p>
          <a:p>
            <a:endParaRPr lang="en-US" dirty="0"/>
          </a:p>
        </p:txBody>
      </p:sp>
      <p:grpSp>
        <p:nvGrpSpPr>
          <p:cNvPr id="31" name="Group 30"/>
          <p:cNvGrpSpPr/>
          <p:nvPr/>
        </p:nvGrpSpPr>
        <p:grpSpPr>
          <a:xfrm>
            <a:off x="7207458" y="1394165"/>
            <a:ext cx="4164347" cy="4436856"/>
            <a:chOff x="7207458" y="1394165"/>
            <a:chExt cx="4164347" cy="4436856"/>
          </a:xfrm>
        </p:grpSpPr>
        <p:grpSp>
          <p:nvGrpSpPr>
            <p:cNvPr id="15" name="Group 14"/>
            <p:cNvGrpSpPr/>
            <p:nvPr/>
          </p:nvGrpSpPr>
          <p:grpSpPr>
            <a:xfrm>
              <a:off x="8368269" y="1394165"/>
              <a:ext cx="2011658" cy="3485972"/>
              <a:chOff x="8368269" y="1394165"/>
              <a:chExt cx="2011658" cy="3485972"/>
            </a:xfrm>
          </p:grpSpPr>
          <p:pic>
            <p:nvPicPr>
              <p:cNvPr id="5" name="Picture 4"/>
              <p:cNvPicPr>
                <a:picLocks noChangeAspect="1"/>
              </p:cNvPicPr>
              <p:nvPr/>
            </p:nvPicPr>
            <p:blipFill>
              <a:blip r:embed="rId2"/>
              <a:stretch>
                <a:fillRect/>
              </a:stretch>
            </p:blipFill>
            <p:spPr>
              <a:xfrm>
                <a:off x="8368269" y="1394165"/>
                <a:ext cx="2011658" cy="1955914"/>
              </a:xfrm>
              <a:prstGeom prst="rect">
                <a:avLst/>
              </a:prstGeom>
            </p:spPr>
          </p:pic>
          <p:grpSp>
            <p:nvGrpSpPr>
              <p:cNvPr id="11" name="Group 10"/>
              <p:cNvGrpSpPr/>
              <p:nvPr/>
            </p:nvGrpSpPr>
            <p:grpSpPr>
              <a:xfrm>
                <a:off x="8504212" y="3314384"/>
                <a:ext cx="754093" cy="1565753"/>
                <a:chOff x="8504212" y="3314384"/>
                <a:chExt cx="754093" cy="1565753"/>
              </a:xfrm>
            </p:grpSpPr>
            <p:pic>
              <p:nvPicPr>
                <p:cNvPr id="6" name="Picture 5"/>
                <p:cNvPicPr>
                  <a:picLocks noChangeAspect="1"/>
                </p:cNvPicPr>
                <p:nvPr/>
              </p:nvPicPr>
              <p:blipFill>
                <a:blip r:embed="rId3"/>
                <a:stretch>
                  <a:fillRect/>
                </a:stretch>
              </p:blipFill>
              <p:spPr>
                <a:xfrm>
                  <a:off x="8504212" y="4126044"/>
                  <a:ext cx="754093" cy="754093"/>
                </a:xfrm>
                <a:prstGeom prst="rect">
                  <a:avLst/>
                </a:prstGeom>
              </p:spPr>
            </p:pic>
            <p:cxnSp>
              <p:nvCxnSpPr>
                <p:cNvPr id="10" name="Straight Connector 9"/>
                <p:cNvCxnSpPr/>
                <p:nvPr/>
              </p:nvCxnSpPr>
              <p:spPr>
                <a:xfrm>
                  <a:off x="8778529" y="3314384"/>
                  <a:ext cx="0" cy="1188707"/>
                </a:xfrm>
                <a:prstGeom prst="line">
                  <a:avLst/>
                </a:prstGeom>
                <a:ln w="190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12" name="Group 11"/>
              <p:cNvGrpSpPr/>
              <p:nvPr/>
            </p:nvGrpSpPr>
            <p:grpSpPr>
              <a:xfrm>
                <a:off x="9532622" y="3314384"/>
                <a:ext cx="754093" cy="1565753"/>
                <a:chOff x="8504212" y="3314384"/>
                <a:chExt cx="754093" cy="1565753"/>
              </a:xfrm>
            </p:grpSpPr>
            <p:pic>
              <p:nvPicPr>
                <p:cNvPr id="13" name="Picture 12"/>
                <p:cNvPicPr>
                  <a:picLocks noChangeAspect="1"/>
                </p:cNvPicPr>
                <p:nvPr/>
              </p:nvPicPr>
              <p:blipFill>
                <a:blip r:embed="rId3"/>
                <a:stretch>
                  <a:fillRect/>
                </a:stretch>
              </p:blipFill>
              <p:spPr>
                <a:xfrm>
                  <a:off x="8504212" y="4126044"/>
                  <a:ext cx="754093" cy="754093"/>
                </a:xfrm>
                <a:prstGeom prst="rect">
                  <a:avLst/>
                </a:prstGeom>
              </p:spPr>
            </p:pic>
            <p:cxnSp>
              <p:nvCxnSpPr>
                <p:cNvPr id="14" name="Straight Connector 13"/>
                <p:cNvCxnSpPr/>
                <p:nvPr/>
              </p:nvCxnSpPr>
              <p:spPr>
                <a:xfrm>
                  <a:off x="8778529" y="3314384"/>
                  <a:ext cx="0" cy="1188707"/>
                </a:xfrm>
                <a:prstGeom prst="line">
                  <a:avLst/>
                </a:prstGeom>
                <a:ln w="190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grpSp>
        <p:sp>
          <p:nvSpPr>
            <p:cNvPr id="16" name="TextBox 15"/>
            <p:cNvSpPr txBox="1"/>
            <p:nvPr/>
          </p:nvSpPr>
          <p:spPr>
            <a:xfrm>
              <a:off x="7476572" y="3693791"/>
              <a:ext cx="1645902" cy="627864"/>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800" b="0" i="0" u="none" strike="noStrike" kern="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rPr>
                <a:t>Private</a:t>
              </a:r>
              <a:r>
                <a:rPr kumimoji="0" lang="en-US" sz="2400" b="0" i="0" u="none" strike="noStrike" kern="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rPr>
                <a:t> </a:t>
              </a:r>
              <a:r>
                <a:rPr kumimoji="0" lang="en-US" sz="1800" b="0" i="0" u="none" strike="noStrike" kern="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rPr>
                <a:t>IP</a:t>
              </a:r>
            </a:p>
          </p:txBody>
        </p:sp>
        <p:sp>
          <p:nvSpPr>
            <p:cNvPr id="17" name="TextBox 16"/>
            <p:cNvSpPr txBox="1"/>
            <p:nvPr/>
          </p:nvSpPr>
          <p:spPr>
            <a:xfrm>
              <a:off x="9725903" y="3594805"/>
              <a:ext cx="1645902" cy="627864"/>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800" b="0" i="0" u="none" strike="noStrike" kern="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rPr>
                <a:t>Private</a:t>
              </a:r>
              <a:r>
                <a:rPr kumimoji="0" lang="en-US" sz="2400" b="0" i="0" u="none" strike="noStrike" kern="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rPr>
                <a:t> </a:t>
              </a:r>
              <a:r>
                <a:rPr kumimoji="0" lang="en-US" sz="1800" b="0" i="0" u="none" strike="noStrike" kern="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rPr>
                <a:t>IP</a:t>
              </a:r>
            </a:p>
          </p:txBody>
        </p:sp>
        <p:sp>
          <p:nvSpPr>
            <p:cNvPr id="18" name="TextBox 17"/>
            <p:cNvSpPr txBox="1"/>
            <p:nvPr/>
          </p:nvSpPr>
          <p:spPr>
            <a:xfrm>
              <a:off x="7772700" y="4517265"/>
              <a:ext cx="1463024" cy="517065"/>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600" b="0" i="0" u="none" strike="noStrike" kern="0" cap="none" spc="0" normalizeH="0" baseline="0" noProof="0" dirty="0">
                  <a:ln>
                    <a:noFill/>
                  </a:ln>
                  <a:solidFill>
                    <a:srgbClr val="FF0000"/>
                  </a:solidFill>
                  <a:effectLst/>
                  <a:uLnTx/>
                  <a:uFillTx/>
                  <a:latin typeface="Segoe UI"/>
                  <a:ea typeface="+mn-ea"/>
                  <a:cs typeface="+mn-cs"/>
                </a:rPr>
                <a:t>primary</a:t>
              </a:r>
            </a:p>
          </p:txBody>
        </p:sp>
        <p:sp>
          <p:nvSpPr>
            <p:cNvPr id="19" name="Rounded Rectangle 18"/>
            <p:cNvSpPr/>
            <p:nvPr/>
          </p:nvSpPr>
          <p:spPr bwMode="auto">
            <a:xfrm>
              <a:off x="7772700" y="5128989"/>
              <a:ext cx="1017119" cy="282387"/>
            </a:xfrm>
            <a:prstGeom prst="round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latin typeface="Segoe UI"/>
                  <a:ea typeface="+mn-ea"/>
                  <a:cs typeface="+mn-cs"/>
                </a:rPr>
                <a:t>Public IP</a:t>
              </a:r>
            </a:p>
          </p:txBody>
        </p:sp>
        <p:cxnSp>
          <p:nvCxnSpPr>
            <p:cNvPr id="21" name="Elbow Connector 20"/>
            <p:cNvCxnSpPr>
              <a:stCxn id="19" idx="1"/>
              <a:endCxn id="16" idx="1"/>
            </p:cNvCxnSpPr>
            <p:nvPr/>
          </p:nvCxnSpPr>
          <p:spPr>
            <a:xfrm rot="10800000">
              <a:off x="7476572" y="4007723"/>
              <a:ext cx="296128" cy="1262460"/>
            </a:xfrm>
            <a:prstGeom prst="bentConnector3">
              <a:avLst>
                <a:gd name="adj1" fmla="val 180413"/>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5" name="Rounded Rectangle 24"/>
            <p:cNvSpPr/>
            <p:nvPr/>
          </p:nvSpPr>
          <p:spPr bwMode="auto">
            <a:xfrm>
              <a:off x="7772700" y="5548634"/>
              <a:ext cx="1017119" cy="282387"/>
            </a:xfrm>
            <a:prstGeom prst="round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latin typeface="Segoe UI"/>
                  <a:ea typeface="+mn-ea"/>
                  <a:cs typeface="+mn-cs"/>
                </a:rPr>
                <a:t>LB</a:t>
              </a:r>
            </a:p>
          </p:txBody>
        </p:sp>
        <p:cxnSp>
          <p:nvCxnSpPr>
            <p:cNvPr id="27" name="Elbow Connector 26"/>
            <p:cNvCxnSpPr>
              <a:stCxn id="25" idx="1"/>
            </p:cNvCxnSpPr>
            <p:nvPr/>
          </p:nvCxnSpPr>
          <p:spPr>
            <a:xfrm rot="10800000">
              <a:off x="7207458" y="5270184"/>
              <a:ext cx="565242" cy="419644"/>
            </a:xfrm>
            <a:prstGeom prst="bentConnector3">
              <a:avLst>
                <a:gd name="adj1" fmla="val 95498"/>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59668455"/>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Connectivity within VNet</a:t>
            </a:r>
          </a:p>
        </p:txBody>
      </p:sp>
      <p:sp>
        <p:nvSpPr>
          <p:cNvPr id="3" name="Text Placeholder 2"/>
          <p:cNvSpPr>
            <a:spLocks noGrp="1"/>
          </p:cNvSpPr>
          <p:nvPr>
            <p:ph type="body" sz="quarter" idx="4294967295"/>
          </p:nvPr>
        </p:nvSpPr>
        <p:spPr>
          <a:xfrm>
            <a:off x="438750" y="1335231"/>
            <a:ext cx="5925635" cy="3459163"/>
          </a:xfrm>
        </p:spPr>
        <p:txBody>
          <a:bodyPr/>
          <a:lstStyle/>
          <a:p>
            <a:r>
              <a:rPr lang="en-US" dirty="0"/>
              <a:t>System routes</a:t>
            </a:r>
          </a:p>
          <a:p>
            <a:r>
              <a:rPr lang="en-US" dirty="0"/>
              <a:t>Direct VM to VM connectivity</a:t>
            </a:r>
          </a:p>
          <a:p>
            <a:r>
              <a:rPr lang="en-US" dirty="0"/>
              <a:t>Every other VM is just one hop away (logically)</a:t>
            </a:r>
          </a:p>
          <a:p>
            <a:r>
              <a:rPr lang="en-US" dirty="0"/>
              <a:t>Infinite scale within a region</a:t>
            </a:r>
          </a:p>
          <a:p>
            <a:endParaRPr lang="en-US" dirty="0"/>
          </a:p>
        </p:txBody>
      </p:sp>
      <p:sp>
        <p:nvSpPr>
          <p:cNvPr id="5" name="Rounded Rectangle 4"/>
          <p:cNvSpPr/>
          <p:nvPr/>
        </p:nvSpPr>
        <p:spPr bwMode="auto">
          <a:xfrm>
            <a:off x="6583993" y="1212848"/>
            <a:ext cx="5303462" cy="4789003"/>
          </a:xfrm>
          <a:prstGeom prst="roundRect">
            <a:avLst/>
          </a:prstGeom>
          <a:solidFill>
            <a:schemeClr val="bg1">
              <a:lumMod val="8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t"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505050"/>
                </a:solidFill>
                <a:effectLst/>
                <a:uLnTx/>
                <a:uFillTx/>
                <a:latin typeface="Segoe UI"/>
                <a:ea typeface="+mn-ea"/>
                <a:cs typeface="+mn-cs"/>
              </a:rPr>
              <a:t>Azure Region</a:t>
            </a:r>
          </a:p>
        </p:txBody>
      </p:sp>
      <p:pic>
        <p:nvPicPr>
          <p:cNvPr id="6" name="Picture 5"/>
          <p:cNvPicPr>
            <a:picLocks noChangeAspect="1"/>
          </p:cNvPicPr>
          <p:nvPr/>
        </p:nvPicPr>
        <p:blipFill>
          <a:blip r:embed="rId2"/>
          <a:stretch>
            <a:fillRect/>
          </a:stretch>
        </p:blipFill>
        <p:spPr>
          <a:xfrm>
            <a:off x="6946815" y="3222945"/>
            <a:ext cx="764758" cy="2238852"/>
          </a:xfrm>
          <a:prstGeom prst="rect">
            <a:avLst/>
          </a:prstGeom>
        </p:spPr>
      </p:pic>
      <p:pic>
        <p:nvPicPr>
          <p:cNvPr id="10" name="Picture 9"/>
          <p:cNvPicPr>
            <a:picLocks noChangeAspect="1"/>
          </p:cNvPicPr>
          <p:nvPr/>
        </p:nvPicPr>
        <p:blipFill>
          <a:blip r:embed="rId2"/>
          <a:stretch>
            <a:fillRect/>
          </a:stretch>
        </p:blipFill>
        <p:spPr>
          <a:xfrm>
            <a:off x="7920637" y="3222945"/>
            <a:ext cx="764758" cy="2238852"/>
          </a:xfrm>
          <a:prstGeom prst="rect">
            <a:avLst/>
          </a:prstGeom>
        </p:spPr>
      </p:pic>
      <p:pic>
        <p:nvPicPr>
          <p:cNvPr id="11" name="Picture 10"/>
          <p:cNvPicPr>
            <a:picLocks noChangeAspect="1"/>
          </p:cNvPicPr>
          <p:nvPr/>
        </p:nvPicPr>
        <p:blipFill>
          <a:blip r:embed="rId2"/>
          <a:stretch>
            <a:fillRect/>
          </a:stretch>
        </p:blipFill>
        <p:spPr>
          <a:xfrm>
            <a:off x="8928157" y="3222945"/>
            <a:ext cx="764758" cy="2238852"/>
          </a:xfrm>
          <a:prstGeom prst="rect">
            <a:avLst/>
          </a:prstGeom>
        </p:spPr>
      </p:pic>
      <p:pic>
        <p:nvPicPr>
          <p:cNvPr id="12" name="Picture 11"/>
          <p:cNvPicPr>
            <a:picLocks noChangeAspect="1"/>
          </p:cNvPicPr>
          <p:nvPr/>
        </p:nvPicPr>
        <p:blipFill>
          <a:blip r:embed="rId2"/>
          <a:stretch>
            <a:fillRect/>
          </a:stretch>
        </p:blipFill>
        <p:spPr>
          <a:xfrm>
            <a:off x="10878692" y="3222945"/>
            <a:ext cx="764758" cy="2238852"/>
          </a:xfrm>
          <a:prstGeom prst="rect">
            <a:avLst/>
          </a:prstGeom>
        </p:spPr>
      </p:pic>
      <p:cxnSp>
        <p:nvCxnSpPr>
          <p:cNvPr id="14" name="Straight Connector 13"/>
          <p:cNvCxnSpPr/>
          <p:nvPr/>
        </p:nvCxnSpPr>
        <p:spPr>
          <a:xfrm>
            <a:off x="9875797" y="3863018"/>
            <a:ext cx="822951" cy="0"/>
          </a:xfrm>
          <a:prstGeom prst="line">
            <a:avLst/>
          </a:prstGeom>
          <a:ln w="25400">
            <a:prstDash val="sysDash"/>
            <a:headEnd type="none"/>
            <a:tailEnd type="none"/>
          </a:ln>
        </p:spPr>
        <p:style>
          <a:lnRef idx="1">
            <a:schemeClr val="accent1"/>
          </a:lnRef>
          <a:fillRef idx="0">
            <a:schemeClr val="accent1"/>
          </a:fillRef>
          <a:effectRef idx="0">
            <a:schemeClr val="accent1"/>
          </a:effectRef>
          <a:fontRef idx="minor">
            <a:schemeClr val="tx1"/>
          </a:fontRef>
        </p:style>
      </p:cxnSp>
      <p:sp>
        <p:nvSpPr>
          <p:cNvPr id="15" name="Oval 14"/>
          <p:cNvSpPr/>
          <p:nvPr/>
        </p:nvSpPr>
        <p:spPr bwMode="auto">
          <a:xfrm>
            <a:off x="6583993" y="4339541"/>
            <a:ext cx="5120584" cy="640073"/>
          </a:xfrm>
          <a:prstGeom prst="ellipse">
            <a:avLst/>
          </a:prstGeom>
          <a:solidFill>
            <a:schemeClr val="tx2">
              <a:lumMod val="40000"/>
              <a:lumOff val="60000"/>
            </a:schemeClr>
          </a:solidFill>
          <a:ln w="25400">
            <a:solidFill>
              <a:schemeClr val="accent1"/>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505050">
                    <a:lumMod val="50000"/>
                  </a:srgbClr>
                </a:solidFill>
                <a:effectLst/>
                <a:uLnTx/>
                <a:uFillTx/>
                <a:latin typeface="Segoe UI"/>
                <a:ea typeface="+mn-ea"/>
                <a:cs typeface="+mn-cs"/>
              </a:rPr>
              <a:t>Customer VNet</a:t>
            </a:r>
          </a:p>
        </p:txBody>
      </p:sp>
      <p:pic>
        <p:nvPicPr>
          <p:cNvPr id="16" name="Picture 15"/>
          <p:cNvPicPr>
            <a:picLocks noChangeAspect="1"/>
          </p:cNvPicPr>
          <p:nvPr/>
        </p:nvPicPr>
        <p:blipFill>
          <a:blip r:embed="rId3"/>
          <a:stretch>
            <a:fillRect/>
          </a:stretch>
        </p:blipFill>
        <p:spPr>
          <a:xfrm>
            <a:off x="8928157" y="2023655"/>
            <a:ext cx="501693" cy="501693"/>
          </a:xfrm>
          <a:prstGeom prst="rect">
            <a:avLst/>
          </a:prstGeom>
        </p:spPr>
      </p:pic>
      <p:sp>
        <p:nvSpPr>
          <p:cNvPr id="17" name="Rectangle 16"/>
          <p:cNvSpPr/>
          <p:nvPr/>
        </p:nvSpPr>
        <p:spPr bwMode="auto">
          <a:xfrm>
            <a:off x="6977128" y="2574841"/>
            <a:ext cx="4666322" cy="331841"/>
          </a:xfrm>
          <a:prstGeom prst="rect">
            <a:avLst/>
          </a:prstGeom>
          <a:solidFill>
            <a:schemeClr val="accent5">
              <a:lumMod val="40000"/>
              <a:lumOff val="6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505050">
                    <a:lumMod val="50000"/>
                  </a:srgbClr>
                </a:solidFill>
                <a:effectLst/>
                <a:uLnTx/>
                <a:uFillTx/>
                <a:latin typeface="Segoe UI"/>
                <a:ea typeface="+mn-ea"/>
                <a:cs typeface="+mn-cs"/>
              </a:rPr>
              <a:t>Network Infrastructure</a:t>
            </a:r>
          </a:p>
        </p:txBody>
      </p:sp>
      <p:cxnSp>
        <p:nvCxnSpPr>
          <p:cNvPr id="19" name="Straight Arrow Connector 18"/>
          <p:cNvCxnSpPr/>
          <p:nvPr/>
        </p:nvCxnSpPr>
        <p:spPr>
          <a:xfrm>
            <a:off x="7224066" y="2906682"/>
            <a:ext cx="0" cy="316262"/>
          </a:xfrm>
          <a:prstGeom prst="straightConnector1">
            <a:avLst/>
          </a:prstGeom>
          <a:ln>
            <a:solidFill>
              <a:schemeClr val="accent2">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8303016" y="2906682"/>
            <a:ext cx="0" cy="316262"/>
          </a:xfrm>
          <a:prstGeom prst="straightConnector1">
            <a:avLst/>
          </a:prstGeom>
          <a:ln>
            <a:solidFill>
              <a:schemeClr val="accent2">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9310289" y="2906682"/>
            <a:ext cx="0" cy="316262"/>
          </a:xfrm>
          <a:prstGeom prst="straightConnector1">
            <a:avLst/>
          </a:prstGeom>
          <a:ln>
            <a:solidFill>
              <a:schemeClr val="accent2">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11274712" y="2906682"/>
            <a:ext cx="0" cy="316262"/>
          </a:xfrm>
          <a:prstGeom prst="straightConnector1">
            <a:avLst/>
          </a:prstGeom>
          <a:ln>
            <a:solidFill>
              <a:schemeClr val="accent2">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7225409"/>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9" name="Straight Arrow Connector 28"/>
          <p:cNvCxnSpPr/>
          <p:nvPr/>
        </p:nvCxnSpPr>
        <p:spPr>
          <a:xfrm>
            <a:off x="3299690" y="1687074"/>
            <a:ext cx="5698862" cy="457831"/>
          </a:xfrm>
          <a:prstGeom prst="bentConnector3">
            <a:avLst>
              <a:gd name="adj1" fmla="val 43652"/>
            </a:avLst>
          </a:prstGeom>
          <a:ln w="25400" cap="sq">
            <a:solidFill>
              <a:schemeClr val="tx1"/>
            </a:solidFill>
            <a:miter lim="800000"/>
            <a:headEnd type="none" w="lg" len="med"/>
            <a:tailEnd type="triangle" w="lg" len="med"/>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bwMode="auto">
          <a:xfrm>
            <a:off x="9241986" y="1429494"/>
            <a:ext cx="2919852" cy="5413433"/>
          </a:xfrm>
          <a:prstGeom prst="roundRect">
            <a:avLst>
              <a:gd name="adj" fmla="val 1161"/>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nvGrpSpPr>
          <p:cNvPr id="182" name="Group 181"/>
          <p:cNvGrpSpPr/>
          <p:nvPr/>
        </p:nvGrpSpPr>
        <p:grpSpPr>
          <a:xfrm>
            <a:off x="9415230" y="5164786"/>
            <a:ext cx="2620319" cy="1510816"/>
            <a:chOff x="4248046" y="490888"/>
            <a:chExt cx="8361830" cy="4821237"/>
          </a:xfrm>
        </p:grpSpPr>
        <p:sp>
          <p:nvSpPr>
            <p:cNvPr id="183" name="Freeform 5"/>
            <p:cNvSpPr>
              <a:spLocks/>
            </p:cNvSpPr>
            <p:nvPr/>
          </p:nvSpPr>
          <p:spPr bwMode="auto">
            <a:xfrm>
              <a:off x="4248046" y="490888"/>
              <a:ext cx="8361830" cy="4789139"/>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rgbClr val="EEEEEE"/>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sp>
          <p:nvSpPr>
            <p:cNvPr id="184" name="Freeform 5"/>
            <p:cNvSpPr>
              <a:spLocks/>
            </p:cNvSpPr>
            <p:nvPr/>
          </p:nvSpPr>
          <p:spPr bwMode="auto">
            <a:xfrm>
              <a:off x="4446872" y="755858"/>
              <a:ext cx="8070516" cy="454850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sp>
          <p:nvSpPr>
            <p:cNvPr id="185" name="Freeform 5"/>
            <p:cNvSpPr>
              <a:spLocks/>
            </p:cNvSpPr>
            <p:nvPr/>
          </p:nvSpPr>
          <p:spPr bwMode="auto">
            <a:xfrm>
              <a:off x="4803005" y="736609"/>
              <a:ext cx="7286665" cy="457551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grpSp>
        <p:nvGrpSpPr>
          <p:cNvPr id="176" name="Group 175"/>
          <p:cNvGrpSpPr/>
          <p:nvPr/>
        </p:nvGrpSpPr>
        <p:grpSpPr>
          <a:xfrm>
            <a:off x="9409176" y="3466438"/>
            <a:ext cx="2620319" cy="1510816"/>
            <a:chOff x="4248046" y="490888"/>
            <a:chExt cx="8361830" cy="4821237"/>
          </a:xfrm>
        </p:grpSpPr>
        <p:sp>
          <p:nvSpPr>
            <p:cNvPr id="177" name="Freeform 5"/>
            <p:cNvSpPr>
              <a:spLocks/>
            </p:cNvSpPr>
            <p:nvPr/>
          </p:nvSpPr>
          <p:spPr bwMode="auto">
            <a:xfrm>
              <a:off x="4248046" y="490888"/>
              <a:ext cx="8361830" cy="4789139"/>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rgbClr val="EEEEEE"/>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sp>
          <p:nvSpPr>
            <p:cNvPr id="179" name="Freeform 5"/>
            <p:cNvSpPr>
              <a:spLocks/>
            </p:cNvSpPr>
            <p:nvPr/>
          </p:nvSpPr>
          <p:spPr bwMode="auto">
            <a:xfrm>
              <a:off x="4446872" y="755858"/>
              <a:ext cx="8070516" cy="454850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sp>
          <p:nvSpPr>
            <p:cNvPr id="181" name="Freeform 5"/>
            <p:cNvSpPr>
              <a:spLocks/>
            </p:cNvSpPr>
            <p:nvPr/>
          </p:nvSpPr>
          <p:spPr bwMode="auto">
            <a:xfrm>
              <a:off x="4803005" y="736609"/>
              <a:ext cx="7286665" cy="457551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sp>
        <p:nvSpPr>
          <p:cNvPr id="164" name="Rounded Rectangle 7"/>
          <p:cNvSpPr/>
          <p:nvPr/>
        </p:nvSpPr>
        <p:spPr bwMode="auto">
          <a:xfrm>
            <a:off x="9642276" y="1627240"/>
            <a:ext cx="2378140" cy="1684078"/>
          </a:xfrm>
          <a:prstGeom prst="roundRect">
            <a:avLst>
              <a:gd name="adj" fmla="val 3605"/>
            </a:avLst>
          </a:prstGeom>
          <a:solidFill>
            <a:schemeClr val="tx1">
              <a:lumMod val="75000"/>
              <a:lumOff val="25000"/>
            </a:schemeClr>
          </a:solidFill>
          <a:ln w="571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2808" tIns="146245" rIns="182808" bIns="146245" numCol="1" spcCol="0" rtlCol="0" fromWordArt="0" anchor="t" anchorCtr="0" forceAA="0" compatLnSpc="1">
            <a:prstTxWarp prst="textNoShape">
              <a:avLst/>
            </a:prstTxWarp>
            <a:noAutofit/>
          </a:bodyPr>
          <a:lstStyle/>
          <a:p>
            <a:pPr marL="0" marR="0" lvl="0" indent="0" algn="l" defTabSz="913857"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50" normalizeH="0" baseline="0" noProof="0" dirty="0">
              <a:ln>
                <a:noFill/>
              </a:ln>
              <a:solidFill>
                <a:srgbClr val="FFFFFF"/>
              </a:solidFill>
              <a:effectLst/>
              <a:uLnTx/>
              <a:uFillTx/>
              <a:latin typeface="Segoe UI Semilight"/>
              <a:ea typeface="+mn-ea"/>
              <a:cs typeface="+mn-cs"/>
            </a:endParaRPr>
          </a:p>
        </p:txBody>
      </p:sp>
      <p:grpSp>
        <p:nvGrpSpPr>
          <p:cNvPr id="130" name="Group 129"/>
          <p:cNvGrpSpPr/>
          <p:nvPr/>
        </p:nvGrpSpPr>
        <p:grpSpPr>
          <a:xfrm>
            <a:off x="2976890" y="4768997"/>
            <a:ext cx="2502047" cy="1445082"/>
            <a:chOff x="4248046" y="490888"/>
            <a:chExt cx="8361830" cy="4821237"/>
          </a:xfrm>
        </p:grpSpPr>
        <p:sp>
          <p:nvSpPr>
            <p:cNvPr id="131" name="Freeform 5"/>
            <p:cNvSpPr>
              <a:spLocks/>
            </p:cNvSpPr>
            <p:nvPr/>
          </p:nvSpPr>
          <p:spPr bwMode="auto">
            <a:xfrm>
              <a:off x="4248046" y="490888"/>
              <a:ext cx="8361830" cy="4789139"/>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accent2">
                <a:lumMod val="40000"/>
                <a:lumOff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sp>
          <p:nvSpPr>
            <p:cNvPr id="132" name="Freeform 5"/>
            <p:cNvSpPr>
              <a:spLocks/>
            </p:cNvSpPr>
            <p:nvPr/>
          </p:nvSpPr>
          <p:spPr bwMode="auto">
            <a:xfrm>
              <a:off x="4446872" y="755858"/>
              <a:ext cx="8070516" cy="454850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accent2">
                <a:lumMod val="60000"/>
                <a:lumOff val="4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sp>
          <p:nvSpPr>
            <p:cNvPr id="133" name="Freeform 5"/>
            <p:cNvSpPr>
              <a:spLocks/>
            </p:cNvSpPr>
            <p:nvPr/>
          </p:nvSpPr>
          <p:spPr bwMode="auto">
            <a:xfrm>
              <a:off x="4803005" y="736609"/>
              <a:ext cx="7286665" cy="457551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accent2">
                <a:alpha val="45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sp>
        <p:nvSpPr>
          <p:cNvPr id="2" name="Title 1"/>
          <p:cNvSpPr>
            <a:spLocks noGrp="1"/>
          </p:cNvSpPr>
          <p:nvPr>
            <p:ph type="title"/>
          </p:nvPr>
        </p:nvSpPr>
        <p:spPr/>
        <p:txBody>
          <a:bodyPr/>
          <a:lstStyle/>
          <a:p>
            <a:r>
              <a:rPr lang="en-US"/>
              <a:t>Cross premises connectivity overview</a:t>
            </a:r>
            <a:endParaRPr lang="en-US" dirty="0"/>
          </a:p>
        </p:txBody>
      </p:sp>
      <p:pic>
        <p:nvPicPr>
          <p:cNvPr id="13" name="Picture 12"/>
          <p:cNvPicPr>
            <a:picLocks noChangeAspect="1"/>
          </p:cNvPicPr>
          <p:nvPr/>
        </p:nvPicPr>
        <p:blipFill>
          <a:blip r:embed="rId3"/>
          <a:stretch>
            <a:fillRect/>
          </a:stretch>
        </p:blipFill>
        <p:spPr>
          <a:xfrm>
            <a:off x="974959" y="2390830"/>
            <a:ext cx="611888" cy="952560"/>
          </a:xfrm>
          <a:prstGeom prst="rect">
            <a:avLst/>
          </a:prstGeom>
        </p:spPr>
      </p:pic>
      <p:pic>
        <p:nvPicPr>
          <p:cNvPr id="15" name="Picture 14"/>
          <p:cNvPicPr>
            <a:picLocks noChangeAspect="1"/>
          </p:cNvPicPr>
          <p:nvPr/>
        </p:nvPicPr>
        <p:blipFill>
          <a:blip r:embed="rId3"/>
          <a:stretch>
            <a:fillRect/>
          </a:stretch>
        </p:blipFill>
        <p:spPr>
          <a:xfrm>
            <a:off x="208764" y="3942406"/>
            <a:ext cx="1205643" cy="1876891"/>
          </a:xfrm>
          <a:prstGeom prst="rect">
            <a:avLst/>
          </a:prstGeom>
        </p:spPr>
      </p:pic>
      <p:pic>
        <p:nvPicPr>
          <p:cNvPr id="17" name="Picture 16"/>
          <p:cNvPicPr>
            <a:picLocks noChangeAspect="1"/>
          </p:cNvPicPr>
          <p:nvPr/>
        </p:nvPicPr>
        <p:blipFill>
          <a:blip r:embed="rId4"/>
          <a:stretch>
            <a:fillRect/>
          </a:stretch>
        </p:blipFill>
        <p:spPr>
          <a:xfrm>
            <a:off x="2369980" y="2103392"/>
            <a:ext cx="587201" cy="587654"/>
          </a:xfrm>
          <a:prstGeom prst="rect">
            <a:avLst/>
          </a:prstGeom>
        </p:spPr>
      </p:pic>
      <p:pic>
        <p:nvPicPr>
          <p:cNvPr id="18" name="Picture 17"/>
          <p:cNvPicPr>
            <a:picLocks noChangeAspect="1"/>
          </p:cNvPicPr>
          <p:nvPr/>
        </p:nvPicPr>
        <p:blipFill>
          <a:blip r:embed="rId5"/>
          <a:stretch>
            <a:fillRect/>
          </a:stretch>
        </p:blipFill>
        <p:spPr>
          <a:xfrm>
            <a:off x="2511073" y="1429494"/>
            <a:ext cx="786713" cy="515160"/>
          </a:xfrm>
          <a:prstGeom prst="rect">
            <a:avLst/>
          </a:prstGeom>
        </p:spPr>
      </p:pic>
      <p:cxnSp>
        <p:nvCxnSpPr>
          <p:cNvPr id="21" name="Straight Arrow Connector 20"/>
          <p:cNvCxnSpPr/>
          <p:nvPr/>
        </p:nvCxnSpPr>
        <p:spPr>
          <a:xfrm flipV="1">
            <a:off x="1859262" y="2144905"/>
            <a:ext cx="7137386" cy="1225886"/>
          </a:xfrm>
          <a:prstGeom prst="bentConnector3">
            <a:avLst>
              <a:gd name="adj1" fmla="val 55068"/>
            </a:avLst>
          </a:prstGeom>
          <a:ln w="25400" cap="sq">
            <a:solidFill>
              <a:schemeClr val="tx1"/>
            </a:solidFill>
            <a:miter lim="800000"/>
            <a:headEnd type="non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V="1">
            <a:off x="2949561" y="2144905"/>
            <a:ext cx="6039467" cy="252314"/>
          </a:xfrm>
          <a:prstGeom prst="bentConnector3">
            <a:avLst>
              <a:gd name="adj1" fmla="val 47005"/>
            </a:avLst>
          </a:prstGeom>
          <a:ln w="25400" cap="sq">
            <a:solidFill>
              <a:schemeClr val="tx1"/>
            </a:solidFill>
            <a:miter lim="800000"/>
            <a:headEnd type="non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flipV="1">
            <a:off x="1676794" y="2144905"/>
            <a:ext cx="7321758" cy="2355674"/>
          </a:xfrm>
          <a:prstGeom prst="bentConnector3">
            <a:avLst>
              <a:gd name="adj1" fmla="val 56176"/>
            </a:avLst>
          </a:prstGeom>
          <a:ln w="25400" cap="sq">
            <a:solidFill>
              <a:schemeClr val="tx1"/>
            </a:solidFill>
            <a:miter lim="800000"/>
            <a:headEnd type="none" w="lg" len="med"/>
            <a:tailEnd type="triangle" w="lg" len="med"/>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2103437" y="3630087"/>
            <a:ext cx="4230222" cy="572464"/>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2000" b="0" i="0" u="none" strike="noStrike" kern="0" cap="none" spc="0" normalizeH="0" baseline="0" noProof="0" dirty="0">
                <a:ln>
                  <a:noFill/>
                </a:ln>
                <a:solidFill>
                  <a:schemeClr val="accent6">
                    <a:lumMod val="25000"/>
                  </a:schemeClr>
                </a:solidFill>
                <a:effectLst/>
                <a:uLnTx/>
                <a:uFillTx/>
                <a:latin typeface="Segoe UI Semilight"/>
                <a:ea typeface="+mn-ea"/>
                <a:cs typeface="+mn-cs"/>
              </a:rPr>
              <a:t>I</a:t>
            </a:r>
            <a:r>
              <a:rPr kumimoji="0" lang="en-US" sz="2000" b="1" i="0" u="none" strike="noStrike" kern="0" cap="none" spc="0" normalizeH="0" baseline="0" noProof="0" dirty="0">
                <a:ln>
                  <a:noFill/>
                </a:ln>
                <a:solidFill>
                  <a:schemeClr val="accent6">
                    <a:lumMod val="25000"/>
                  </a:schemeClr>
                </a:solidFill>
                <a:effectLst/>
                <a:uLnTx/>
                <a:uFillTx/>
                <a:latin typeface="Segoe UI Semilight"/>
                <a:ea typeface="+mn-ea"/>
                <a:cs typeface="+mn-cs"/>
              </a:rPr>
              <a:t>Psec S2S VPN tunnels</a:t>
            </a:r>
          </a:p>
        </p:txBody>
      </p:sp>
      <p:sp>
        <p:nvSpPr>
          <p:cNvPr id="56" name="TextBox 55"/>
          <p:cNvSpPr txBox="1"/>
          <p:nvPr/>
        </p:nvSpPr>
        <p:spPr>
          <a:xfrm>
            <a:off x="3202403" y="1744662"/>
            <a:ext cx="2634834" cy="572464"/>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2000" b="1" i="0" u="none" strike="noStrike" kern="0" cap="none" spc="0" normalizeH="0" baseline="0" noProof="0" dirty="0">
                <a:ln>
                  <a:noFill/>
                </a:ln>
                <a:solidFill>
                  <a:schemeClr val="accent6">
                    <a:lumMod val="25000"/>
                  </a:schemeClr>
                </a:solidFill>
                <a:effectLst/>
                <a:uLnTx/>
                <a:uFillTx/>
                <a:latin typeface="Segoe UI Semilight"/>
                <a:ea typeface="+mn-ea"/>
                <a:cs typeface="+mn-cs"/>
              </a:rPr>
              <a:t>P2S SSTP tunnels</a:t>
            </a:r>
          </a:p>
        </p:txBody>
      </p:sp>
      <p:cxnSp>
        <p:nvCxnSpPr>
          <p:cNvPr id="59" name="Straight Arrow Connector 48"/>
          <p:cNvCxnSpPr/>
          <p:nvPr/>
        </p:nvCxnSpPr>
        <p:spPr>
          <a:xfrm>
            <a:off x="2037019" y="5471470"/>
            <a:ext cx="665922" cy="0"/>
          </a:xfrm>
          <a:prstGeom prst="straightConnector1">
            <a:avLst/>
          </a:prstGeom>
          <a:ln w="25400">
            <a:solidFill>
              <a:schemeClr val="tx1"/>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sp>
        <p:nvSpPr>
          <p:cNvPr id="66" name="TextBox 65"/>
          <p:cNvSpPr txBox="1"/>
          <p:nvPr/>
        </p:nvSpPr>
        <p:spPr>
          <a:xfrm>
            <a:off x="6277608" y="5554662"/>
            <a:ext cx="1832874" cy="572464"/>
          </a:xfrm>
          <a:prstGeom prst="rect">
            <a:avLst/>
          </a:prstGeom>
          <a:noFill/>
        </p:spPr>
        <p:txBody>
          <a:bodyPr wrap="non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2000" b="1" i="0" u="none" strike="noStrike" kern="0" cap="none" spc="0" normalizeH="0" baseline="0" noProof="0" dirty="0">
                <a:ln>
                  <a:noFill/>
                </a:ln>
                <a:solidFill>
                  <a:schemeClr val="accent6">
                    <a:lumMod val="25000"/>
                  </a:schemeClr>
                </a:solidFill>
                <a:effectLst/>
                <a:uLnTx/>
                <a:uFillTx/>
                <a:latin typeface="Segoe UI Semilight" panose="020B0402040204020203" pitchFamily="34" charset="0"/>
                <a:ea typeface="+mn-ea"/>
                <a:cs typeface="Segoe UI Semilight" panose="020B0402040204020203" pitchFamily="34" charset="0"/>
              </a:rPr>
              <a:t>ExpressRoute</a:t>
            </a:r>
          </a:p>
        </p:txBody>
      </p:sp>
      <p:sp>
        <p:nvSpPr>
          <p:cNvPr id="77" name="TextBox 76"/>
          <p:cNvSpPr txBox="1"/>
          <p:nvPr/>
        </p:nvSpPr>
        <p:spPr>
          <a:xfrm>
            <a:off x="9636455" y="1684315"/>
            <a:ext cx="2383961" cy="286232"/>
          </a:xfrm>
          <a:prstGeom prst="rect">
            <a:avLst/>
          </a:prstGeom>
        </p:spPr>
        <p:txBody>
          <a:bodyPr wrap="square" rtlCol="0">
            <a:spAutoFit/>
          </a:bodyPr>
          <a:lstStyle/>
          <a:p>
            <a:pPr marL="0" marR="0" lvl="0" indent="0" algn="ctr" defTabSz="914400" rtl="0" eaLnBrk="1" fontAlgn="auto" latinLnBrk="0" hangingPunct="1">
              <a:lnSpc>
                <a:spcPct val="90000"/>
              </a:lnSpc>
              <a:spcBef>
                <a:spcPts val="0"/>
              </a:spcBef>
              <a:spcAft>
                <a:spcPts val="2400"/>
              </a:spcAft>
              <a:buClrTx/>
              <a:buSzTx/>
              <a:buFontTx/>
              <a:buNone/>
              <a:tabLst/>
              <a:defRPr/>
            </a:pPr>
            <a:r>
              <a:rPr kumimoji="0" lang="en-US" sz="1400" b="0" i="0" u="none" strike="noStrike" kern="0" cap="none" spc="0" normalizeH="0" baseline="0" noProof="0" dirty="0">
                <a:ln>
                  <a:noFill/>
                </a:ln>
                <a:solidFill>
                  <a:schemeClr val="bg1"/>
                </a:solidFill>
                <a:effectLst/>
                <a:uLnTx/>
                <a:uFillTx/>
                <a:latin typeface="Segoe UI" panose="020B0502040204020203" pitchFamily="34" charset="0"/>
                <a:ea typeface="+mn-ea"/>
                <a:cs typeface="Segoe UI" panose="020B0502040204020203" pitchFamily="34" charset="0"/>
              </a:rPr>
              <a:t>Virtual Network</a:t>
            </a:r>
          </a:p>
        </p:txBody>
      </p:sp>
      <p:cxnSp>
        <p:nvCxnSpPr>
          <p:cNvPr id="126" name="Straight Arrow Connector 48"/>
          <p:cNvCxnSpPr/>
          <p:nvPr/>
        </p:nvCxnSpPr>
        <p:spPr>
          <a:xfrm flipV="1">
            <a:off x="8101356" y="3006233"/>
            <a:ext cx="895292" cy="2507363"/>
          </a:xfrm>
          <a:prstGeom prst="bentConnector3">
            <a:avLst>
              <a:gd name="adj1" fmla="val 50000"/>
            </a:avLst>
          </a:prstGeom>
          <a:ln w="25400">
            <a:solidFill>
              <a:schemeClr val="accent6"/>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pic>
        <p:nvPicPr>
          <p:cNvPr id="139" name="Picture 13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443462" y="3946921"/>
            <a:ext cx="477518" cy="479210"/>
          </a:xfrm>
          <a:prstGeom prst="rect">
            <a:avLst/>
          </a:prstGeom>
        </p:spPr>
      </p:pic>
      <p:pic>
        <p:nvPicPr>
          <p:cNvPr id="140" name="Picture 13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746516" y="4503167"/>
            <a:ext cx="380163" cy="381510"/>
          </a:xfrm>
          <a:prstGeom prst="rect">
            <a:avLst/>
          </a:prstGeom>
        </p:spPr>
      </p:pic>
      <p:pic>
        <p:nvPicPr>
          <p:cNvPr id="141" name="Picture 14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91859" y="4493254"/>
            <a:ext cx="400532" cy="401951"/>
          </a:xfrm>
          <a:prstGeom prst="rect">
            <a:avLst/>
          </a:prstGeom>
        </p:spPr>
      </p:pic>
      <p:pic>
        <p:nvPicPr>
          <p:cNvPr id="142" name="Picture 14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247292" y="4511606"/>
            <a:ext cx="371755" cy="373072"/>
          </a:xfrm>
          <a:prstGeom prst="rect">
            <a:avLst/>
          </a:prstGeom>
        </p:spPr>
      </p:pic>
      <p:pic>
        <p:nvPicPr>
          <p:cNvPr id="145" name="Picture 144"/>
          <p:cNvPicPr>
            <a:picLocks noChangeAspect="1"/>
          </p:cNvPicPr>
          <p:nvPr/>
        </p:nvPicPr>
        <p:blipFill>
          <a:blip r:embed="rId10">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0394260" y="5446023"/>
            <a:ext cx="672326" cy="674709"/>
          </a:xfrm>
          <a:prstGeom prst="rect">
            <a:avLst/>
          </a:prstGeom>
        </p:spPr>
      </p:pic>
      <p:grpSp>
        <p:nvGrpSpPr>
          <p:cNvPr id="37" name="Group 36"/>
          <p:cNvGrpSpPr/>
          <p:nvPr/>
        </p:nvGrpSpPr>
        <p:grpSpPr>
          <a:xfrm>
            <a:off x="9854472" y="6049671"/>
            <a:ext cx="1816954" cy="565480"/>
            <a:chOff x="9853353" y="5922741"/>
            <a:chExt cx="1816954" cy="565480"/>
          </a:xfrm>
        </p:grpSpPr>
        <p:pic>
          <p:nvPicPr>
            <p:cNvPr id="146" name="Picture 14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435108" y="5922741"/>
              <a:ext cx="235199" cy="236033"/>
            </a:xfrm>
            <a:prstGeom prst="rect">
              <a:avLst/>
            </a:prstGeom>
          </p:spPr>
        </p:pic>
        <p:pic>
          <p:nvPicPr>
            <p:cNvPr id="147" name="Picture 14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1088445" y="5922741"/>
              <a:ext cx="235199" cy="236033"/>
            </a:xfrm>
            <a:prstGeom prst="rect">
              <a:avLst/>
            </a:prstGeom>
          </p:spPr>
        </p:pic>
        <p:pic>
          <p:nvPicPr>
            <p:cNvPr id="148" name="Picture 14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106825" y="6252188"/>
              <a:ext cx="235199" cy="236033"/>
            </a:xfrm>
            <a:prstGeom prst="rect">
              <a:avLst/>
            </a:prstGeom>
          </p:spPr>
        </p:pic>
        <p:pic>
          <p:nvPicPr>
            <p:cNvPr id="149" name="Picture 14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741784" y="5922741"/>
              <a:ext cx="235199" cy="236033"/>
            </a:xfrm>
            <a:prstGeom prst="rect">
              <a:avLst/>
            </a:prstGeom>
          </p:spPr>
        </p:pic>
        <p:pic>
          <p:nvPicPr>
            <p:cNvPr id="150" name="Picture 14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395122" y="5922741"/>
              <a:ext cx="235199" cy="236033"/>
            </a:xfrm>
            <a:prstGeom prst="rect">
              <a:avLst/>
            </a:prstGeom>
          </p:spPr>
        </p:pic>
        <p:pic>
          <p:nvPicPr>
            <p:cNvPr id="151" name="Picture 150"/>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9853353" y="6252188"/>
              <a:ext cx="235199" cy="236033"/>
            </a:xfrm>
            <a:prstGeom prst="rect">
              <a:avLst/>
            </a:prstGeom>
          </p:spPr>
        </p:pic>
        <p:pic>
          <p:nvPicPr>
            <p:cNvPr id="152" name="Picture 151"/>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271177" y="6252188"/>
              <a:ext cx="235199" cy="236033"/>
            </a:xfrm>
            <a:prstGeom prst="rect">
              <a:avLst/>
            </a:prstGeom>
          </p:spPr>
        </p:pic>
        <p:pic>
          <p:nvPicPr>
            <p:cNvPr id="153" name="Picture 152"/>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689001" y="6252188"/>
              <a:ext cx="235199" cy="236033"/>
            </a:xfrm>
            <a:prstGeom prst="rect">
              <a:avLst/>
            </a:prstGeom>
          </p:spPr>
        </p:pic>
        <p:pic>
          <p:nvPicPr>
            <p:cNvPr id="154" name="Picture 153"/>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0048460" y="5922741"/>
              <a:ext cx="235199" cy="236033"/>
            </a:xfrm>
            <a:prstGeom prst="rect">
              <a:avLst/>
            </a:prstGeom>
          </p:spPr>
        </p:pic>
      </p:grpSp>
      <p:cxnSp>
        <p:nvCxnSpPr>
          <p:cNvPr id="155" name="Straight Arrow Connector 48"/>
          <p:cNvCxnSpPr/>
          <p:nvPr/>
        </p:nvCxnSpPr>
        <p:spPr>
          <a:xfrm flipV="1">
            <a:off x="8101356" y="4638386"/>
            <a:ext cx="1454754" cy="875210"/>
          </a:xfrm>
          <a:prstGeom prst="bentConnector3">
            <a:avLst>
              <a:gd name="adj1" fmla="val 30719"/>
            </a:avLst>
          </a:prstGeom>
          <a:ln w="25400">
            <a:solidFill>
              <a:schemeClr val="accent6"/>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159" name="Straight Arrow Connector 48"/>
          <p:cNvCxnSpPr/>
          <p:nvPr/>
        </p:nvCxnSpPr>
        <p:spPr>
          <a:xfrm>
            <a:off x="8101356" y="5513596"/>
            <a:ext cx="1520963" cy="813195"/>
          </a:xfrm>
          <a:prstGeom prst="bentConnector5">
            <a:avLst>
              <a:gd name="adj1" fmla="val 29783"/>
              <a:gd name="adj2" fmla="val 100231"/>
              <a:gd name="adj3" fmla="val 63423"/>
            </a:avLst>
          </a:prstGeom>
          <a:ln w="25400">
            <a:solidFill>
              <a:schemeClr val="accent6"/>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sp>
        <p:nvSpPr>
          <p:cNvPr id="178" name="TextBox 177"/>
          <p:cNvSpPr txBox="1"/>
          <p:nvPr/>
        </p:nvSpPr>
        <p:spPr>
          <a:xfrm>
            <a:off x="9509075" y="982262"/>
            <a:ext cx="815800" cy="489365"/>
          </a:xfrm>
          <a:prstGeom prst="rect">
            <a:avLst/>
          </a:prstGeom>
          <a:noFill/>
        </p:spPr>
        <p:txBody>
          <a:bodyPr wrap="none" lIns="182880" tIns="146304" rIns="182880" bIns="146304" rtlCol="0">
            <a:spAutoFit/>
          </a:bodyPr>
          <a:lstStyle/>
          <a:p>
            <a:pPr marL="0" marR="0" lvl="0" indent="0" algn="ctr" defTabSz="914400" rtl="0" eaLnBrk="1" fontAlgn="auto" latinLnBrk="0" hangingPunct="1">
              <a:lnSpc>
                <a:spcPct val="90000"/>
              </a:lnSpc>
              <a:spcBef>
                <a:spcPts val="0"/>
              </a:spcBef>
              <a:spcAft>
                <a:spcPts val="2400"/>
              </a:spcAft>
              <a:buClrTx/>
              <a:buSzTx/>
              <a:buFontTx/>
              <a:buNone/>
              <a:tabLst/>
              <a:defRPr/>
            </a:pPr>
            <a:r>
              <a:rPr kumimoji="0" lang="en-US" sz="1400" b="0" i="0" u="none" strike="noStrike" kern="0" cap="none" spc="0" normalizeH="0" baseline="0" noProof="0" dirty="0">
                <a:ln>
                  <a:noFill/>
                </a:ln>
                <a:gradFill>
                  <a:gsLst>
                    <a:gs pos="1250">
                      <a:srgbClr val="353535"/>
                    </a:gs>
                    <a:gs pos="100000">
                      <a:srgbClr val="353535"/>
                    </a:gs>
                  </a:gsLst>
                  <a:lin ang="5400000" scaled="0"/>
                </a:gradFill>
                <a:effectLst/>
                <a:uLnTx/>
                <a:uFillTx/>
                <a:latin typeface="Segoe UI Semilight" panose="020B0402040204020203" pitchFamily="34" charset="0"/>
                <a:ea typeface="+mn-ea"/>
                <a:cs typeface="Segoe UI Semilight" panose="020B0402040204020203" pitchFamily="34" charset="0"/>
              </a:rPr>
              <a:t>Azure</a:t>
            </a:r>
          </a:p>
        </p:txBody>
      </p:sp>
      <p:cxnSp>
        <p:nvCxnSpPr>
          <p:cNvPr id="180" name="Straight Arrow Connector 48"/>
          <p:cNvCxnSpPr/>
          <p:nvPr/>
        </p:nvCxnSpPr>
        <p:spPr>
          <a:xfrm>
            <a:off x="5605687" y="5513595"/>
            <a:ext cx="578615" cy="0"/>
          </a:xfrm>
          <a:prstGeom prst="straightConnector1">
            <a:avLst/>
          </a:prstGeom>
          <a:ln w="25400">
            <a:solidFill>
              <a:schemeClr val="tx1"/>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grpSp>
        <p:nvGrpSpPr>
          <p:cNvPr id="22" name="Group 21"/>
          <p:cNvGrpSpPr/>
          <p:nvPr/>
        </p:nvGrpSpPr>
        <p:grpSpPr>
          <a:xfrm>
            <a:off x="3579377" y="1598613"/>
            <a:ext cx="1236663" cy="200025"/>
            <a:chOff x="3713163" y="1598613"/>
            <a:chExt cx="1236663" cy="200025"/>
          </a:xfrm>
        </p:grpSpPr>
        <p:sp>
          <p:nvSpPr>
            <p:cNvPr id="12" name="Freeform 5"/>
            <p:cNvSpPr>
              <a:spLocks/>
            </p:cNvSpPr>
            <p:nvPr/>
          </p:nvSpPr>
          <p:spPr bwMode="auto">
            <a:xfrm>
              <a:off x="3878263" y="1598613"/>
              <a:ext cx="1071563" cy="200025"/>
            </a:xfrm>
            <a:custGeom>
              <a:avLst/>
              <a:gdLst>
                <a:gd name="T0" fmla="*/ 1052 w 1147"/>
                <a:gd name="T1" fmla="*/ 0 h 202"/>
                <a:gd name="T2" fmla="*/ 0 w 1147"/>
                <a:gd name="T3" fmla="*/ 0 h 202"/>
                <a:gd name="T4" fmla="*/ 48 w 1147"/>
                <a:gd name="T5" fmla="*/ 101 h 202"/>
                <a:gd name="T6" fmla="*/ 0 w 1147"/>
                <a:gd name="T7" fmla="*/ 202 h 202"/>
                <a:gd name="T8" fmla="*/ 1052 w 1147"/>
                <a:gd name="T9" fmla="*/ 202 h 202"/>
                <a:gd name="T10" fmla="*/ 1147 w 1147"/>
                <a:gd name="T11" fmla="*/ 101 h 202"/>
                <a:gd name="T12" fmla="*/ 1052 w 1147"/>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1147" h="202">
                  <a:moveTo>
                    <a:pt x="1052" y="0"/>
                  </a:moveTo>
                  <a:lnTo>
                    <a:pt x="0" y="0"/>
                  </a:lnTo>
                  <a:cubicBezTo>
                    <a:pt x="29" y="24"/>
                    <a:pt x="48" y="61"/>
                    <a:pt x="48" y="101"/>
                  </a:cubicBezTo>
                  <a:cubicBezTo>
                    <a:pt x="48" y="142"/>
                    <a:pt x="29" y="178"/>
                    <a:pt x="0" y="202"/>
                  </a:cubicBezTo>
                  <a:lnTo>
                    <a:pt x="1052" y="202"/>
                  </a:lnTo>
                  <a:cubicBezTo>
                    <a:pt x="1105" y="202"/>
                    <a:pt x="1147" y="157"/>
                    <a:pt x="1147" y="101"/>
                  </a:cubicBezTo>
                  <a:cubicBezTo>
                    <a:pt x="1147" y="46"/>
                    <a:pt x="1105" y="0"/>
                    <a:pt x="1052" y="0"/>
                  </a:cubicBez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sp>
          <p:nvSpPr>
            <p:cNvPr id="20" name="Oval 6"/>
            <p:cNvSpPr>
              <a:spLocks noChangeArrowheads="1"/>
            </p:cNvSpPr>
            <p:nvPr/>
          </p:nvSpPr>
          <p:spPr bwMode="auto">
            <a:xfrm>
              <a:off x="3713163" y="1598613"/>
              <a:ext cx="177800" cy="2000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grpSp>
        <p:nvGrpSpPr>
          <p:cNvPr id="106" name="Group 105"/>
          <p:cNvGrpSpPr/>
          <p:nvPr/>
        </p:nvGrpSpPr>
        <p:grpSpPr>
          <a:xfrm>
            <a:off x="3579377" y="2297206"/>
            <a:ext cx="1236663" cy="200025"/>
            <a:chOff x="3713163" y="1598613"/>
            <a:chExt cx="1236663" cy="200025"/>
          </a:xfrm>
        </p:grpSpPr>
        <p:sp>
          <p:nvSpPr>
            <p:cNvPr id="107" name="Freeform 5"/>
            <p:cNvSpPr>
              <a:spLocks/>
            </p:cNvSpPr>
            <p:nvPr/>
          </p:nvSpPr>
          <p:spPr bwMode="auto">
            <a:xfrm>
              <a:off x="3878263" y="1598613"/>
              <a:ext cx="1071563" cy="200025"/>
            </a:xfrm>
            <a:custGeom>
              <a:avLst/>
              <a:gdLst>
                <a:gd name="T0" fmla="*/ 1052 w 1147"/>
                <a:gd name="T1" fmla="*/ 0 h 202"/>
                <a:gd name="T2" fmla="*/ 0 w 1147"/>
                <a:gd name="T3" fmla="*/ 0 h 202"/>
                <a:gd name="T4" fmla="*/ 48 w 1147"/>
                <a:gd name="T5" fmla="*/ 101 h 202"/>
                <a:gd name="T6" fmla="*/ 0 w 1147"/>
                <a:gd name="T7" fmla="*/ 202 h 202"/>
                <a:gd name="T8" fmla="*/ 1052 w 1147"/>
                <a:gd name="T9" fmla="*/ 202 h 202"/>
                <a:gd name="T10" fmla="*/ 1147 w 1147"/>
                <a:gd name="T11" fmla="*/ 101 h 202"/>
                <a:gd name="T12" fmla="*/ 1052 w 1147"/>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1147" h="202">
                  <a:moveTo>
                    <a:pt x="1052" y="0"/>
                  </a:moveTo>
                  <a:lnTo>
                    <a:pt x="0" y="0"/>
                  </a:lnTo>
                  <a:cubicBezTo>
                    <a:pt x="29" y="24"/>
                    <a:pt x="48" y="61"/>
                    <a:pt x="48" y="101"/>
                  </a:cubicBezTo>
                  <a:cubicBezTo>
                    <a:pt x="48" y="142"/>
                    <a:pt x="29" y="178"/>
                    <a:pt x="0" y="202"/>
                  </a:cubicBezTo>
                  <a:lnTo>
                    <a:pt x="1052" y="202"/>
                  </a:lnTo>
                  <a:cubicBezTo>
                    <a:pt x="1105" y="202"/>
                    <a:pt x="1147" y="157"/>
                    <a:pt x="1147" y="101"/>
                  </a:cubicBezTo>
                  <a:cubicBezTo>
                    <a:pt x="1147" y="46"/>
                    <a:pt x="1105" y="0"/>
                    <a:pt x="1052" y="0"/>
                  </a:cubicBez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sp>
          <p:nvSpPr>
            <p:cNvPr id="108" name="Oval 6"/>
            <p:cNvSpPr>
              <a:spLocks noChangeArrowheads="1"/>
            </p:cNvSpPr>
            <p:nvPr/>
          </p:nvSpPr>
          <p:spPr bwMode="auto">
            <a:xfrm>
              <a:off x="3713163" y="1598613"/>
              <a:ext cx="177800" cy="2000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grpSp>
        <p:nvGrpSpPr>
          <p:cNvPr id="109" name="Group 108"/>
          <p:cNvGrpSpPr/>
          <p:nvPr/>
        </p:nvGrpSpPr>
        <p:grpSpPr>
          <a:xfrm>
            <a:off x="2473729" y="3237924"/>
            <a:ext cx="1654628" cy="267629"/>
            <a:chOff x="3713163" y="1598613"/>
            <a:chExt cx="1236663" cy="200025"/>
          </a:xfrm>
        </p:grpSpPr>
        <p:sp>
          <p:nvSpPr>
            <p:cNvPr id="110" name="Freeform 5"/>
            <p:cNvSpPr>
              <a:spLocks/>
            </p:cNvSpPr>
            <p:nvPr/>
          </p:nvSpPr>
          <p:spPr bwMode="auto">
            <a:xfrm>
              <a:off x="3878263" y="1598613"/>
              <a:ext cx="1071563" cy="200025"/>
            </a:xfrm>
            <a:custGeom>
              <a:avLst/>
              <a:gdLst>
                <a:gd name="T0" fmla="*/ 1052 w 1147"/>
                <a:gd name="T1" fmla="*/ 0 h 202"/>
                <a:gd name="T2" fmla="*/ 0 w 1147"/>
                <a:gd name="T3" fmla="*/ 0 h 202"/>
                <a:gd name="T4" fmla="*/ 48 w 1147"/>
                <a:gd name="T5" fmla="*/ 101 h 202"/>
                <a:gd name="T6" fmla="*/ 0 w 1147"/>
                <a:gd name="T7" fmla="*/ 202 h 202"/>
                <a:gd name="T8" fmla="*/ 1052 w 1147"/>
                <a:gd name="T9" fmla="*/ 202 h 202"/>
                <a:gd name="T10" fmla="*/ 1147 w 1147"/>
                <a:gd name="T11" fmla="*/ 101 h 202"/>
                <a:gd name="T12" fmla="*/ 1052 w 1147"/>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1147" h="202">
                  <a:moveTo>
                    <a:pt x="1052" y="0"/>
                  </a:moveTo>
                  <a:lnTo>
                    <a:pt x="0" y="0"/>
                  </a:lnTo>
                  <a:cubicBezTo>
                    <a:pt x="29" y="24"/>
                    <a:pt x="48" y="61"/>
                    <a:pt x="48" y="101"/>
                  </a:cubicBezTo>
                  <a:cubicBezTo>
                    <a:pt x="48" y="142"/>
                    <a:pt x="29" y="178"/>
                    <a:pt x="0" y="202"/>
                  </a:cubicBezTo>
                  <a:lnTo>
                    <a:pt x="1052" y="202"/>
                  </a:lnTo>
                  <a:cubicBezTo>
                    <a:pt x="1105" y="202"/>
                    <a:pt x="1147" y="157"/>
                    <a:pt x="1147" y="101"/>
                  </a:cubicBezTo>
                  <a:cubicBezTo>
                    <a:pt x="1147" y="46"/>
                    <a:pt x="1105" y="0"/>
                    <a:pt x="1052" y="0"/>
                  </a:cubicBez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sp>
          <p:nvSpPr>
            <p:cNvPr id="111" name="Oval 6"/>
            <p:cNvSpPr>
              <a:spLocks noChangeArrowheads="1"/>
            </p:cNvSpPr>
            <p:nvPr/>
          </p:nvSpPr>
          <p:spPr bwMode="auto">
            <a:xfrm>
              <a:off x="3713163" y="1598613"/>
              <a:ext cx="177800" cy="2000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grpSp>
        <p:nvGrpSpPr>
          <p:cNvPr id="112" name="Group 111"/>
          <p:cNvGrpSpPr/>
          <p:nvPr/>
        </p:nvGrpSpPr>
        <p:grpSpPr>
          <a:xfrm>
            <a:off x="2473729" y="4357172"/>
            <a:ext cx="1654628" cy="267629"/>
            <a:chOff x="3713163" y="1598613"/>
            <a:chExt cx="1236663" cy="200025"/>
          </a:xfrm>
        </p:grpSpPr>
        <p:sp>
          <p:nvSpPr>
            <p:cNvPr id="113" name="Freeform 5"/>
            <p:cNvSpPr>
              <a:spLocks/>
            </p:cNvSpPr>
            <p:nvPr/>
          </p:nvSpPr>
          <p:spPr bwMode="auto">
            <a:xfrm>
              <a:off x="3878263" y="1598613"/>
              <a:ext cx="1071563" cy="200025"/>
            </a:xfrm>
            <a:custGeom>
              <a:avLst/>
              <a:gdLst>
                <a:gd name="T0" fmla="*/ 1052 w 1147"/>
                <a:gd name="T1" fmla="*/ 0 h 202"/>
                <a:gd name="T2" fmla="*/ 0 w 1147"/>
                <a:gd name="T3" fmla="*/ 0 h 202"/>
                <a:gd name="T4" fmla="*/ 48 w 1147"/>
                <a:gd name="T5" fmla="*/ 101 h 202"/>
                <a:gd name="T6" fmla="*/ 0 w 1147"/>
                <a:gd name="T7" fmla="*/ 202 h 202"/>
                <a:gd name="T8" fmla="*/ 1052 w 1147"/>
                <a:gd name="T9" fmla="*/ 202 h 202"/>
                <a:gd name="T10" fmla="*/ 1147 w 1147"/>
                <a:gd name="T11" fmla="*/ 101 h 202"/>
                <a:gd name="T12" fmla="*/ 1052 w 1147"/>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1147" h="202">
                  <a:moveTo>
                    <a:pt x="1052" y="0"/>
                  </a:moveTo>
                  <a:lnTo>
                    <a:pt x="0" y="0"/>
                  </a:lnTo>
                  <a:cubicBezTo>
                    <a:pt x="29" y="24"/>
                    <a:pt x="48" y="61"/>
                    <a:pt x="48" y="101"/>
                  </a:cubicBezTo>
                  <a:cubicBezTo>
                    <a:pt x="48" y="142"/>
                    <a:pt x="29" y="178"/>
                    <a:pt x="0" y="202"/>
                  </a:cubicBezTo>
                  <a:lnTo>
                    <a:pt x="1052" y="202"/>
                  </a:lnTo>
                  <a:cubicBezTo>
                    <a:pt x="1105" y="202"/>
                    <a:pt x="1147" y="157"/>
                    <a:pt x="1147" y="101"/>
                  </a:cubicBezTo>
                  <a:cubicBezTo>
                    <a:pt x="1147" y="46"/>
                    <a:pt x="1105" y="0"/>
                    <a:pt x="1052" y="0"/>
                  </a:cubicBez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sp>
          <p:nvSpPr>
            <p:cNvPr id="114" name="Oval 6"/>
            <p:cNvSpPr>
              <a:spLocks noChangeArrowheads="1"/>
            </p:cNvSpPr>
            <p:nvPr/>
          </p:nvSpPr>
          <p:spPr bwMode="auto">
            <a:xfrm>
              <a:off x="3713163" y="1598613"/>
              <a:ext cx="177800" cy="2000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grpSp>
        <p:nvGrpSpPr>
          <p:cNvPr id="115" name="Group 114"/>
          <p:cNvGrpSpPr/>
          <p:nvPr/>
        </p:nvGrpSpPr>
        <p:grpSpPr>
          <a:xfrm>
            <a:off x="1277590" y="3025388"/>
            <a:ext cx="680965" cy="680965"/>
            <a:chOff x="2287588" y="3095625"/>
            <a:chExt cx="333375" cy="333375"/>
          </a:xfrm>
        </p:grpSpPr>
        <p:sp>
          <p:nvSpPr>
            <p:cNvPr id="116" name="Rectangle 115"/>
            <p:cNvSpPr/>
            <p:nvPr/>
          </p:nvSpPr>
          <p:spPr bwMode="auto">
            <a:xfrm rot="2658552">
              <a:off x="2345053" y="3153300"/>
              <a:ext cx="221397" cy="214105"/>
            </a:xfrm>
            <a:prstGeom prst="rect">
              <a:avLst/>
            </a:prstGeom>
            <a:solidFill>
              <a:schemeClr val="accent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latin typeface="Segoe UI Semilight"/>
                <a:ea typeface="+mn-ea"/>
                <a:cs typeface="+mn-cs"/>
              </a:endParaRPr>
            </a:p>
          </p:txBody>
        </p:sp>
        <p:sp>
          <p:nvSpPr>
            <p:cNvPr id="117" name="Freeform 76"/>
            <p:cNvSpPr>
              <a:spLocks noEditPoints="1"/>
            </p:cNvSpPr>
            <p:nvPr/>
          </p:nvSpPr>
          <p:spPr bwMode="auto">
            <a:xfrm>
              <a:off x="2287588" y="3095625"/>
              <a:ext cx="333375" cy="333375"/>
            </a:xfrm>
            <a:custGeom>
              <a:avLst/>
              <a:gdLst>
                <a:gd name="T0" fmla="*/ 803 w 826"/>
                <a:gd name="T1" fmla="*/ 360 h 825"/>
                <a:gd name="T2" fmla="*/ 467 w 826"/>
                <a:gd name="T3" fmla="*/ 24 h 825"/>
                <a:gd name="T4" fmla="*/ 413 w 826"/>
                <a:gd name="T5" fmla="*/ 0 h 825"/>
                <a:gd name="T6" fmla="*/ 358 w 826"/>
                <a:gd name="T7" fmla="*/ 24 h 825"/>
                <a:gd name="T8" fmla="*/ 24 w 826"/>
                <a:gd name="T9" fmla="*/ 358 h 825"/>
                <a:gd name="T10" fmla="*/ 0 w 826"/>
                <a:gd name="T11" fmla="*/ 413 h 825"/>
                <a:gd name="T12" fmla="*/ 24 w 826"/>
                <a:gd name="T13" fmla="*/ 467 h 825"/>
                <a:gd name="T14" fmla="*/ 358 w 826"/>
                <a:gd name="T15" fmla="*/ 802 h 825"/>
                <a:gd name="T16" fmla="*/ 413 w 826"/>
                <a:gd name="T17" fmla="*/ 825 h 825"/>
                <a:gd name="T18" fmla="*/ 467 w 826"/>
                <a:gd name="T19" fmla="*/ 802 h 825"/>
                <a:gd name="T20" fmla="*/ 803 w 826"/>
                <a:gd name="T21" fmla="*/ 469 h 825"/>
                <a:gd name="T22" fmla="*/ 826 w 826"/>
                <a:gd name="T23" fmla="*/ 414 h 825"/>
                <a:gd name="T24" fmla="*/ 803 w 826"/>
                <a:gd name="T25" fmla="*/ 360 h 825"/>
                <a:gd name="T26" fmla="*/ 413 w 826"/>
                <a:gd name="T27" fmla="*/ 73 h 825"/>
                <a:gd name="T28" fmla="*/ 521 w 826"/>
                <a:gd name="T29" fmla="*/ 182 h 825"/>
                <a:gd name="T30" fmla="*/ 446 w 826"/>
                <a:gd name="T31" fmla="*/ 182 h 825"/>
                <a:gd name="T32" fmla="*/ 446 w 826"/>
                <a:gd name="T33" fmla="*/ 340 h 825"/>
                <a:gd name="T34" fmla="*/ 381 w 826"/>
                <a:gd name="T35" fmla="*/ 340 h 825"/>
                <a:gd name="T36" fmla="*/ 381 w 826"/>
                <a:gd name="T37" fmla="*/ 182 h 825"/>
                <a:gd name="T38" fmla="*/ 304 w 826"/>
                <a:gd name="T39" fmla="*/ 182 h 825"/>
                <a:gd name="T40" fmla="*/ 413 w 826"/>
                <a:gd name="T41" fmla="*/ 73 h 825"/>
                <a:gd name="T42" fmla="*/ 106 w 826"/>
                <a:gd name="T43" fmla="*/ 446 h 825"/>
                <a:gd name="T44" fmla="*/ 106 w 826"/>
                <a:gd name="T45" fmla="*/ 380 h 825"/>
                <a:gd name="T46" fmla="*/ 254 w 826"/>
                <a:gd name="T47" fmla="*/ 380 h 825"/>
                <a:gd name="T48" fmla="*/ 254 w 826"/>
                <a:gd name="T49" fmla="*/ 304 h 825"/>
                <a:gd name="T50" fmla="*/ 363 w 826"/>
                <a:gd name="T51" fmla="*/ 413 h 825"/>
                <a:gd name="T52" fmla="*/ 254 w 826"/>
                <a:gd name="T53" fmla="*/ 521 h 825"/>
                <a:gd name="T54" fmla="*/ 254 w 826"/>
                <a:gd name="T55" fmla="*/ 446 h 825"/>
                <a:gd name="T56" fmla="*/ 106 w 826"/>
                <a:gd name="T57" fmla="*/ 446 h 825"/>
                <a:gd name="T58" fmla="*/ 413 w 826"/>
                <a:gd name="T59" fmla="*/ 752 h 825"/>
                <a:gd name="T60" fmla="*/ 304 w 826"/>
                <a:gd name="T61" fmla="*/ 643 h 825"/>
                <a:gd name="T62" fmla="*/ 380 w 826"/>
                <a:gd name="T63" fmla="*/ 643 h 825"/>
                <a:gd name="T64" fmla="*/ 380 w 826"/>
                <a:gd name="T65" fmla="*/ 488 h 825"/>
                <a:gd name="T66" fmla="*/ 444 w 826"/>
                <a:gd name="T67" fmla="*/ 488 h 825"/>
                <a:gd name="T68" fmla="*/ 444 w 826"/>
                <a:gd name="T69" fmla="*/ 643 h 825"/>
                <a:gd name="T70" fmla="*/ 521 w 826"/>
                <a:gd name="T71" fmla="*/ 643 h 825"/>
                <a:gd name="T72" fmla="*/ 413 w 826"/>
                <a:gd name="T73" fmla="*/ 752 h 825"/>
                <a:gd name="T74" fmla="*/ 719 w 826"/>
                <a:gd name="T75" fmla="*/ 446 h 825"/>
                <a:gd name="T76" fmla="*/ 572 w 826"/>
                <a:gd name="T77" fmla="*/ 446 h 825"/>
                <a:gd name="T78" fmla="*/ 572 w 826"/>
                <a:gd name="T79" fmla="*/ 521 h 825"/>
                <a:gd name="T80" fmla="*/ 464 w 826"/>
                <a:gd name="T81" fmla="*/ 413 h 825"/>
                <a:gd name="T82" fmla="*/ 572 w 826"/>
                <a:gd name="T83" fmla="*/ 304 h 825"/>
                <a:gd name="T84" fmla="*/ 572 w 826"/>
                <a:gd name="T85" fmla="*/ 380 h 825"/>
                <a:gd name="T86" fmla="*/ 719 w 826"/>
                <a:gd name="T87" fmla="*/ 380 h 825"/>
                <a:gd name="T88" fmla="*/ 719 w 826"/>
                <a:gd name="T89" fmla="*/ 446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26" h="825">
                  <a:moveTo>
                    <a:pt x="803" y="360"/>
                  </a:moveTo>
                  <a:lnTo>
                    <a:pt x="467" y="24"/>
                  </a:lnTo>
                  <a:cubicBezTo>
                    <a:pt x="452" y="9"/>
                    <a:pt x="432" y="0"/>
                    <a:pt x="413" y="0"/>
                  </a:cubicBezTo>
                  <a:cubicBezTo>
                    <a:pt x="393" y="0"/>
                    <a:pt x="373" y="9"/>
                    <a:pt x="358" y="24"/>
                  </a:cubicBezTo>
                  <a:lnTo>
                    <a:pt x="24" y="358"/>
                  </a:lnTo>
                  <a:cubicBezTo>
                    <a:pt x="9" y="373"/>
                    <a:pt x="0" y="393"/>
                    <a:pt x="0" y="413"/>
                  </a:cubicBezTo>
                  <a:cubicBezTo>
                    <a:pt x="0" y="432"/>
                    <a:pt x="9" y="452"/>
                    <a:pt x="24" y="467"/>
                  </a:cubicBezTo>
                  <a:lnTo>
                    <a:pt x="358" y="802"/>
                  </a:lnTo>
                  <a:cubicBezTo>
                    <a:pt x="373" y="816"/>
                    <a:pt x="393" y="825"/>
                    <a:pt x="413" y="825"/>
                  </a:cubicBezTo>
                  <a:cubicBezTo>
                    <a:pt x="432" y="825"/>
                    <a:pt x="452" y="816"/>
                    <a:pt x="467" y="802"/>
                  </a:cubicBezTo>
                  <a:lnTo>
                    <a:pt x="803" y="469"/>
                  </a:lnTo>
                  <a:cubicBezTo>
                    <a:pt x="818" y="454"/>
                    <a:pt x="826" y="434"/>
                    <a:pt x="826" y="414"/>
                  </a:cubicBezTo>
                  <a:cubicBezTo>
                    <a:pt x="826" y="393"/>
                    <a:pt x="818" y="375"/>
                    <a:pt x="803" y="360"/>
                  </a:cubicBezTo>
                  <a:close/>
                  <a:moveTo>
                    <a:pt x="413" y="73"/>
                  </a:moveTo>
                  <a:lnTo>
                    <a:pt x="521" y="182"/>
                  </a:lnTo>
                  <a:lnTo>
                    <a:pt x="446" y="182"/>
                  </a:lnTo>
                  <a:lnTo>
                    <a:pt x="446" y="340"/>
                  </a:lnTo>
                  <a:lnTo>
                    <a:pt x="381" y="340"/>
                  </a:lnTo>
                  <a:lnTo>
                    <a:pt x="381" y="182"/>
                  </a:lnTo>
                  <a:lnTo>
                    <a:pt x="304" y="182"/>
                  </a:lnTo>
                  <a:lnTo>
                    <a:pt x="413" y="73"/>
                  </a:lnTo>
                  <a:close/>
                  <a:moveTo>
                    <a:pt x="106" y="446"/>
                  </a:moveTo>
                  <a:lnTo>
                    <a:pt x="106" y="380"/>
                  </a:lnTo>
                  <a:lnTo>
                    <a:pt x="254" y="380"/>
                  </a:lnTo>
                  <a:lnTo>
                    <a:pt x="254" y="304"/>
                  </a:lnTo>
                  <a:lnTo>
                    <a:pt x="363" y="413"/>
                  </a:lnTo>
                  <a:lnTo>
                    <a:pt x="254" y="521"/>
                  </a:lnTo>
                  <a:lnTo>
                    <a:pt x="254" y="446"/>
                  </a:lnTo>
                  <a:lnTo>
                    <a:pt x="106" y="446"/>
                  </a:lnTo>
                  <a:close/>
                  <a:moveTo>
                    <a:pt x="413" y="752"/>
                  </a:moveTo>
                  <a:lnTo>
                    <a:pt x="304" y="643"/>
                  </a:lnTo>
                  <a:lnTo>
                    <a:pt x="380" y="643"/>
                  </a:lnTo>
                  <a:lnTo>
                    <a:pt x="380" y="488"/>
                  </a:lnTo>
                  <a:lnTo>
                    <a:pt x="444" y="488"/>
                  </a:lnTo>
                  <a:lnTo>
                    <a:pt x="444" y="643"/>
                  </a:lnTo>
                  <a:lnTo>
                    <a:pt x="521" y="643"/>
                  </a:lnTo>
                  <a:lnTo>
                    <a:pt x="413" y="752"/>
                  </a:lnTo>
                  <a:close/>
                  <a:moveTo>
                    <a:pt x="719" y="446"/>
                  </a:moveTo>
                  <a:lnTo>
                    <a:pt x="572" y="446"/>
                  </a:lnTo>
                  <a:lnTo>
                    <a:pt x="572" y="521"/>
                  </a:lnTo>
                  <a:lnTo>
                    <a:pt x="464" y="413"/>
                  </a:lnTo>
                  <a:lnTo>
                    <a:pt x="572" y="304"/>
                  </a:lnTo>
                  <a:lnTo>
                    <a:pt x="572" y="380"/>
                  </a:lnTo>
                  <a:lnTo>
                    <a:pt x="719" y="380"/>
                  </a:lnTo>
                  <a:lnTo>
                    <a:pt x="719" y="446"/>
                  </a:lnTo>
                  <a:close/>
                </a:path>
              </a:pathLst>
            </a:custGeom>
            <a:solidFill>
              <a:schemeClr val="tx1">
                <a:lumMod val="90000"/>
                <a:lumOff val="1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grpSp>
        <p:nvGrpSpPr>
          <p:cNvPr id="118" name="Group 117"/>
          <p:cNvGrpSpPr/>
          <p:nvPr/>
        </p:nvGrpSpPr>
        <p:grpSpPr>
          <a:xfrm>
            <a:off x="1277590" y="4175127"/>
            <a:ext cx="680965" cy="680965"/>
            <a:chOff x="2287588" y="3095625"/>
            <a:chExt cx="333375" cy="333375"/>
          </a:xfrm>
        </p:grpSpPr>
        <p:sp>
          <p:nvSpPr>
            <p:cNvPr id="119" name="Rectangle 118"/>
            <p:cNvSpPr/>
            <p:nvPr/>
          </p:nvSpPr>
          <p:spPr bwMode="auto">
            <a:xfrm rot="2658552">
              <a:off x="2345053" y="3153300"/>
              <a:ext cx="221397" cy="214105"/>
            </a:xfrm>
            <a:prstGeom prst="rect">
              <a:avLst/>
            </a:prstGeom>
            <a:solidFill>
              <a:schemeClr val="accent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latin typeface="Segoe UI Semilight"/>
                <a:ea typeface="+mn-ea"/>
                <a:cs typeface="+mn-cs"/>
              </a:endParaRPr>
            </a:p>
          </p:txBody>
        </p:sp>
        <p:sp>
          <p:nvSpPr>
            <p:cNvPr id="120" name="Freeform 76"/>
            <p:cNvSpPr>
              <a:spLocks noEditPoints="1"/>
            </p:cNvSpPr>
            <p:nvPr/>
          </p:nvSpPr>
          <p:spPr bwMode="auto">
            <a:xfrm>
              <a:off x="2287588" y="3095625"/>
              <a:ext cx="333375" cy="333375"/>
            </a:xfrm>
            <a:custGeom>
              <a:avLst/>
              <a:gdLst>
                <a:gd name="T0" fmla="*/ 803 w 826"/>
                <a:gd name="T1" fmla="*/ 360 h 825"/>
                <a:gd name="T2" fmla="*/ 467 w 826"/>
                <a:gd name="T3" fmla="*/ 24 h 825"/>
                <a:gd name="T4" fmla="*/ 413 w 826"/>
                <a:gd name="T5" fmla="*/ 0 h 825"/>
                <a:gd name="T6" fmla="*/ 358 w 826"/>
                <a:gd name="T7" fmla="*/ 24 h 825"/>
                <a:gd name="T8" fmla="*/ 24 w 826"/>
                <a:gd name="T9" fmla="*/ 358 h 825"/>
                <a:gd name="T10" fmla="*/ 0 w 826"/>
                <a:gd name="T11" fmla="*/ 413 h 825"/>
                <a:gd name="T12" fmla="*/ 24 w 826"/>
                <a:gd name="T13" fmla="*/ 467 h 825"/>
                <a:gd name="T14" fmla="*/ 358 w 826"/>
                <a:gd name="T15" fmla="*/ 802 h 825"/>
                <a:gd name="T16" fmla="*/ 413 w 826"/>
                <a:gd name="T17" fmla="*/ 825 h 825"/>
                <a:gd name="T18" fmla="*/ 467 w 826"/>
                <a:gd name="T19" fmla="*/ 802 h 825"/>
                <a:gd name="T20" fmla="*/ 803 w 826"/>
                <a:gd name="T21" fmla="*/ 469 h 825"/>
                <a:gd name="T22" fmla="*/ 826 w 826"/>
                <a:gd name="T23" fmla="*/ 414 h 825"/>
                <a:gd name="T24" fmla="*/ 803 w 826"/>
                <a:gd name="T25" fmla="*/ 360 h 825"/>
                <a:gd name="T26" fmla="*/ 413 w 826"/>
                <a:gd name="T27" fmla="*/ 73 h 825"/>
                <a:gd name="T28" fmla="*/ 521 w 826"/>
                <a:gd name="T29" fmla="*/ 182 h 825"/>
                <a:gd name="T30" fmla="*/ 446 w 826"/>
                <a:gd name="T31" fmla="*/ 182 h 825"/>
                <a:gd name="T32" fmla="*/ 446 w 826"/>
                <a:gd name="T33" fmla="*/ 340 h 825"/>
                <a:gd name="T34" fmla="*/ 381 w 826"/>
                <a:gd name="T35" fmla="*/ 340 h 825"/>
                <a:gd name="T36" fmla="*/ 381 w 826"/>
                <a:gd name="T37" fmla="*/ 182 h 825"/>
                <a:gd name="T38" fmla="*/ 304 w 826"/>
                <a:gd name="T39" fmla="*/ 182 h 825"/>
                <a:gd name="T40" fmla="*/ 413 w 826"/>
                <a:gd name="T41" fmla="*/ 73 h 825"/>
                <a:gd name="T42" fmla="*/ 106 w 826"/>
                <a:gd name="T43" fmla="*/ 446 h 825"/>
                <a:gd name="T44" fmla="*/ 106 w 826"/>
                <a:gd name="T45" fmla="*/ 380 h 825"/>
                <a:gd name="T46" fmla="*/ 254 w 826"/>
                <a:gd name="T47" fmla="*/ 380 h 825"/>
                <a:gd name="T48" fmla="*/ 254 w 826"/>
                <a:gd name="T49" fmla="*/ 304 h 825"/>
                <a:gd name="T50" fmla="*/ 363 w 826"/>
                <a:gd name="T51" fmla="*/ 413 h 825"/>
                <a:gd name="T52" fmla="*/ 254 w 826"/>
                <a:gd name="T53" fmla="*/ 521 h 825"/>
                <a:gd name="T54" fmla="*/ 254 w 826"/>
                <a:gd name="T55" fmla="*/ 446 h 825"/>
                <a:gd name="T56" fmla="*/ 106 w 826"/>
                <a:gd name="T57" fmla="*/ 446 h 825"/>
                <a:gd name="T58" fmla="*/ 413 w 826"/>
                <a:gd name="T59" fmla="*/ 752 h 825"/>
                <a:gd name="T60" fmla="*/ 304 w 826"/>
                <a:gd name="T61" fmla="*/ 643 h 825"/>
                <a:gd name="T62" fmla="*/ 380 w 826"/>
                <a:gd name="T63" fmla="*/ 643 h 825"/>
                <a:gd name="T64" fmla="*/ 380 w 826"/>
                <a:gd name="T65" fmla="*/ 488 h 825"/>
                <a:gd name="T66" fmla="*/ 444 w 826"/>
                <a:gd name="T67" fmla="*/ 488 h 825"/>
                <a:gd name="T68" fmla="*/ 444 w 826"/>
                <a:gd name="T69" fmla="*/ 643 h 825"/>
                <a:gd name="T70" fmla="*/ 521 w 826"/>
                <a:gd name="T71" fmla="*/ 643 h 825"/>
                <a:gd name="T72" fmla="*/ 413 w 826"/>
                <a:gd name="T73" fmla="*/ 752 h 825"/>
                <a:gd name="T74" fmla="*/ 719 w 826"/>
                <a:gd name="T75" fmla="*/ 446 h 825"/>
                <a:gd name="T76" fmla="*/ 572 w 826"/>
                <a:gd name="T77" fmla="*/ 446 h 825"/>
                <a:gd name="T78" fmla="*/ 572 w 826"/>
                <a:gd name="T79" fmla="*/ 521 h 825"/>
                <a:gd name="T80" fmla="*/ 464 w 826"/>
                <a:gd name="T81" fmla="*/ 413 h 825"/>
                <a:gd name="T82" fmla="*/ 572 w 826"/>
                <a:gd name="T83" fmla="*/ 304 h 825"/>
                <a:gd name="T84" fmla="*/ 572 w 826"/>
                <a:gd name="T85" fmla="*/ 380 h 825"/>
                <a:gd name="T86" fmla="*/ 719 w 826"/>
                <a:gd name="T87" fmla="*/ 380 h 825"/>
                <a:gd name="T88" fmla="*/ 719 w 826"/>
                <a:gd name="T89" fmla="*/ 446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26" h="825">
                  <a:moveTo>
                    <a:pt x="803" y="360"/>
                  </a:moveTo>
                  <a:lnTo>
                    <a:pt x="467" y="24"/>
                  </a:lnTo>
                  <a:cubicBezTo>
                    <a:pt x="452" y="9"/>
                    <a:pt x="432" y="0"/>
                    <a:pt x="413" y="0"/>
                  </a:cubicBezTo>
                  <a:cubicBezTo>
                    <a:pt x="393" y="0"/>
                    <a:pt x="373" y="9"/>
                    <a:pt x="358" y="24"/>
                  </a:cubicBezTo>
                  <a:lnTo>
                    <a:pt x="24" y="358"/>
                  </a:lnTo>
                  <a:cubicBezTo>
                    <a:pt x="9" y="373"/>
                    <a:pt x="0" y="393"/>
                    <a:pt x="0" y="413"/>
                  </a:cubicBezTo>
                  <a:cubicBezTo>
                    <a:pt x="0" y="432"/>
                    <a:pt x="9" y="452"/>
                    <a:pt x="24" y="467"/>
                  </a:cubicBezTo>
                  <a:lnTo>
                    <a:pt x="358" y="802"/>
                  </a:lnTo>
                  <a:cubicBezTo>
                    <a:pt x="373" y="816"/>
                    <a:pt x="393" y="825"/>
                    <a:pt x="413" y="825"/>
                  </a:cubicBezTo>
                  <a:cubicBezTo>
                    <a:pt x="432" y="825"/>
                    <a:pt x="452" y="816"/>
                    <a:pt x="467" y="802"/>
                  </a:cubicBezTo>
                  <a:lnTo>
                    <a:pt x="803" y="469"/>
                  </a:lnTo>
                  <a:cubicBezTo>
                    <a:pt x="818" y="454"/>
                    <a:pt x="826" y="434"/>
                    <a:pt x="826" y="414"/>
                  </a:cubicBezTo>
                  <a:cubicBezTo>
                    <a:pt x="826" y="393"/>
                    <a:pt x="818" y="375"/>
                    <a:pt x="803" y="360"/>
                  </a:cubicBezTo>
                  <a:close/>
                  <a:moveTo>
                    <a:pt x="413" y="73"/>
                  </a:moveTo>
                  <a:lnTo>
                    <a:pt x="521" y="182"/>
                  </a:lnTo>
                  <a:lnTo>
                    <a:pt x="446" y="182"/>
                  </a:lnTo>
                  <a:lnTo>
                    <a:pt x="446" y="340"/>
                  </a:lnTo>
                  <a:lnTo>
                    <a:pt x="381" y="340"/>
                  </a:lnTo>
                  <a:lnTo>
                    <a:pt x="381" y="182"/>
                  </a:lnTo>
                  <a:lnTo>
                    <a:pt x="304" y="182"/>
                  </a:lnTo>
                  <a:lnTo>
                    <a:pt x="413" y="73"/>
                  </a:lnTo>
                  <a:close/>
                  <a:moveTo>
                    <a:pt x="106" y="446"/>
                  </a:moveTo>
                  <a:lnTo>
                    <a:pt x="106" y="380"/>
                  </a:lnTo>
                  <a:lnTo>
                    <a:pt x="254" y="380"/>
                  </a:lnTo>
                  <a:lnTo>
                    <a:pt x="254" y="304"/>
                  </a:lnTo>
                  <a:lnTo>
                    <a:pt x="363" y="413"/>
                  </a:lnTo>
                  <a:lnTo>
                    <a:pt x="254" y="521"/>
                  </a:lnTo>
                  <a:lnTo>
                    <a:pt x="254" y="446"/>
                  </a:lnTo>
                  <a:lnTo>
                    <a:pt x="106" y="446"/>
                  </a:lnTo>
                  <a:close/>
                  <a:moveTo>
                    <a:pt x="413" y="752"/>
                  </a:moveTo>
                  <a:lnTo>
                    <a:pt x="304" y="643"/>
                  </a:lnTo>
                  <a:lnTo>
                    <a:pt x="380" y="643"/>
                  </a:lnTo>
                  <a:lnTo>
                    <a:pt x="380" y="488"/>
                  </a:lnTo>
                  <a:lnTo>
                    <a:pt x="444" y="488"/>
                  </a:lnTo>
                  <a:lnTo>
                    <a:pt x="444" y="643"/>
                  </a:lnTo>
                  <a:lnTo>
                    <a:pt x="521" y="643"/>
                  </a:lnTo>
                  <a:lnTo>
                    <a:pt x="413" y="752"/>
                  </a:lnTo>
                  <a:close/>
                  <a:moveTo>
                    <a:pt x="719" y="446"/>
                  </a:moveTo>
                  <a:lnTo>
                    <a:pt x="572" y="446"/>
                  </a:lnTo>
                  <a:lnTo>
                    <a:pt x="572" y="521"/>
                  </a:lnTo>
                  <a:lnTo>
                    <a:pt x="464" y="413"/>
                  </a:lnTo>
                  <a:lnTo>
                    <a:pt x="572" y="304"/>
                  </a:lnTo>
                  <a:lnTo>
                    <a:pt x="572" y="380"/>
                  </a:lnTo>
                  <a:lnTo>
                    <a:pt x="719" y="380"/>
                  </a:lnTo>
                  <a:lnTo>
                    <a:pt x="719" y="446"/>
                  </a:lnTo>
                  <a:close/>
                </a:path>
              </a:pathLst>
            </a:custGeom>
            <a:solidFill>
              <a:schemeClr val="tx1">
                <a:lumMod val="90000"/>
                <a:lumOff val="1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grpSp>
        <p:nvGrpSpPr>
          <p:cNvPr id="121" name="Group 120"/>
          <p:cNvGrpSpPr/>
          <p:nvPr/>
        </p:nvGrpSpPr>
        <p:grpSpPr>
          <a:xfrm>
            <a:off x="1277590" y="5114625"/>
            <a:ext cx="680965" cy="680965"/>
            <a:chOff x="2287588" y="3095625"/>
            <a:chExt cx="333375" cy="333375"/>
          </a:xfrm>
        </p:grpSpPr>
        <p:sp>
          <p:nvSpPr>
            <p:cNvPr id="122" name="Rectangle 121"/>
            <p:cNvSpPr/>
            <p:nvPr/>
          </p:nvSpPr>
          <p:spPr bwMode="auto">
            <a:xfrm rot="2658552">
              <a:off x="2345053" y="3153300"/>
              <a:ext cx="221397" cy="214105"/>
            </a:xfrm>
            <a:prstGeom prst="rect">
              <a:avLst/>
            </a:prstGeom>
            <a:solidFill>
              <a:schemeClr val="accent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latin typeface="Segoe UI Semilight"/>
                <a:ea typeface="+mn-ea"/>
                <a:cs typeface="+mn-cs"/>
              </a:endParaRPr>
            </a:p>
          </p:txBody>
        </p:sp>
        <p:sp>
          <p:nvSpPr>
            <p:cNvPr id="123" name="Freeform 76"/>
            <p:cNvSpPr>
              <a:spLocks noEditPoints="1"/>
            </p:cNvSpPr>
            <p:nvPr/>
          </p:nvSpPr>
          <p:spPr bwMode="auto">
            <a:xfrm>
              <a:off x="2287588" y="3095625"/>
              <a:ext cx="333375" cy="333375"/>
            </a:xfrm>
            <a:custGeom>
              <a:avLst/>
              <a:gdLst>
                <a:gd name="T0" fmla="*/ 803 w 826"/>
                <a:gd name="T1" fmla="*/ 360 h 825"/>
                <a:gd name="T2" fmla="*/ 467 w 826"/>
                <a:gd name="T3" fmla="*/ 24 h 825"/>
                <a:gd name="T4" fmla="*/ 413 w 826"/>
                <a:gd name="T5" fmla="*/ 0 h 825"/>
                <a:gd name="T6" fmla="*/ 358 w 826"/>
                <a:gd name="T7" fmla="*/ 24 h 825"/>
                <a:gd name="T8" fmla="*/ 24 w 826"/>
                <a:gd name="T9" fmla="*/ 358 h 825"/>
                <a:gd name="T10" fmla="*/ 0 w 826"/>
                <a:gd name="T11" fmla="*/ 413 h 825"/>
                <a:gd name="T12" fmla="*/ 24 w 826"/>
                <a:gd name="T13" fmla="*/ 467 h 825"/>
                <a:gd name="T14" fmla="*/ 358 w 826"/>
                <a:gd name="T15" fmla="*/ 802 h 825"/>
                <a:gd name="T16" fmla="*/ 413 w 826"/>
                <a:gd name="T17" fmla="*/ 825 h 825"/>
                <a:gd name="T18" fmla="*/ 467 w 826"/>
                <a:gd name="T19" fmla="*/ 802 h 825"/>
                <a:gd name="T20" fmla="*/ 803 w 826"/>
                <a:gd name="T21" fmla="*/ 469 h 825"/>
                <a:gd name="T22" fmla="*/ 826 w 826"/>
                <a:gd name="T23" fmla="*/ 414 h 825"/>
                <a:gd name="T24" fmla="*/ 803 w 826"/>
                <a:gd name="T25" fmla="*/ 360 h 825"/>
                <a:gd name="T26" fmla="*/ 413 w 826"/>
                <a:gd name="T27" fmla="*/ 73 h 825"/>
                <a:gd name="T28" fmla="*/ 521 w 826"/>
                <a:gd name="T29" fmla="*/ 182 h 825"/>
                <a:gd name="T30" fmla="*/ 446 w 826"/>
                <a:gd name="T31" fmla="*/ 182 h 825"/>
                <a:gd name="T32" fmla="*/ 446 w 826"/>
                <a:gd name="T33" fmla="*/ 340 h 825"/>
                <a:gd name="T34" fmla="*/ 381 w 826"/>
                <a:gd name="T35" fmla="*/ 340 h 825"/>
                <a:gd name="T36" fmla="*/ 381 w 826"/>
                <a:gd name="T37" fmla="*/ 182 h 825"/>
                <a:gd name="T38" fmla="*/ 304 w 826"/>
                <a:gd name="T39" fmla="*/ 182 h 825"/>
                <a:gd name="T40" fmla="*/ 413 w 826"/>
                <a:gd name="T41" fmla="*/ 73 h 825"/>
                <a:gd name="T42" fmla="*/ 106 w 826"/>
                <a:gd name="T43" fmla="*/ 446 h 825"/>
                <a:gd name="T44" fmla="*/ 106 w 826"/>
                <a:gd name="T45" fmla="*/ 380 h 825"/>
                <a:gd name="T46" fmla="*/ 254 w 826"/>
                <a:gd name="T47" fmla="*/ 380 h 825"/>
                <a:gd name="T48" fmla="*/ 254 w 826"/>
                <a:gd name="T49" fmla="*/ 304 h 825"/>
                <a:gd name="T50" fmla="*/ 363 w 826"/>
                <a:gd name="T51" fmla="*/ 413 h 825"/>
                <a:gd name="T52" fmla="*/ 254 w 826"/>
                <a:gd name="T53" fmla="*/ 521 h 825"/>
                <a:gd name="T54" fmla="*/ 254 w 826"/>
                <a:gd name="T55" fmla="*/ 446 h 825"/>
                <a:gd name="T56" fmla="*/ 106 w 826"/>
                <a:gd name="T57" fmla="*/ 446 h 825"/>
                <a:gd name="T58" fmla="*/ 413 w 826"/>
                <a:gd name="T59" fmla="*/ 752 h 825"/>
                <a:gd name="T60" fmla="*/ 304 w 826"/>
                <a:gd name="T61" fmla="*/ 643 h 825"/>
                <a:gd name="T62" fmla="*/ 380 w 826"/>
                <a:gd name="T63" fmla="*/ 643 h 825"/>
                <a:gd name="T64" fmla="*/ 380 w 826"/>
                <a:gd name="T65" fmla="*/ 488 h 825"/>
                <a:gd name="T66" fmla="*/ 444 w 826"/>
                <a:gd name="T67" fmla="*/ 488 h 825"/>
                <a:gd name="T68" fmla="*/ 444 w 826"/>
                <a:gd name="T69" fmla="*/ 643 h 825"/>
                <a:gd name="T70" fmla="*/ 521 w 826"/>
                <a:gd name="T71" fmla="*/ 643 h 825"/>
                <a:gd name="T72" fmla="*/ 413 w 826"/>
                <a:gd name="T73" fmla="*/ 752 h 825"/>
                <a:gd name="T74" fmla="*/ 719 w 826"/>
                <a:gd name="T75" fmla="*/ 446 h 825"/>
                <a:gd name="T76" fmla="*/ 572 w 826"/>
                <a:gd name="T77" fmla="*/ 446 h 825"/>
                <a:gd name="T78" fmla="*/ 572 w 826"/>
                <a:gd name="T79" fmla="*/ 521 h 825"/>
                <a:gd name="T80" fmla="*/ 464 w 826"/>
                <a:gd name="T81" fmla="*/ 413 h 825"/>
                <a:gd name="T82" fmla="*/ 572 w 826"/>
                <a:gd name="T83" fmla="*/ 304 h 825"/>
                <a:gd name="T84" fmla="*/ 572 w 826"/>
                <a:gd name="T85" fmla="*/ 380 h 825"/>
                <a:gd name="T86" fmla="*/ 719 w 826"/>
                <a:gd name="T87" fmla="*/ 380 h 825"/>
                <a:gd name="T88" fmla="*/ 719 w 826"/>
                <a:gd name="T89" fmla="*/ 446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26" h="825">
                  <a:moveTo>
                    <a:pt x="803" y="360"/>
                  </a:moveTo>
                  <a:lnTo>
                    <a:pt x="467" y="24"/>
                  </a:lnTo>
                  <a:cubicBezTo>
                    <a:pt x="452" y="9"/>
                    <a:pt x="432" y="0"/>
                    <a:pt x="413" y="0"/>
                  </a:cubicBezTo>
                  <a:cubicBezTo>
                    <a:pt x="393" y="0"/>
                    <a:pt x="373" y="9"/>
                    <a:pt x="358" y="24"/>
                  </a:cubicBezTo>
                  <a:lnTo>
                    <a:pt x="24" y="358"/>
                  </a:lnTo>
                  <a:cubicBezTo>
                    <a:pt x="9" y="373"/>
                    <a:pt x="0" y="393"/>
                    <a:pt x="0" y="413"/>
                  </a:cubicBezTo>
                  <a:cubicBezTo>
                    <a:pt x="0" y="432"/>
                    <a:pt x="9" y="452"/>
                    <a:pt x="24" y="467"/>
                  </a:cubicBezTo>
                  <a:lnTo>
                    <a:pt x="358" y="802"/>
                  </a:lnTo>
                  <a:cubicBezTo>
                    <a:pt x="373" y="816"/>
                    <a:pt x="393" y="825"/>
                    <a:pt x="413" y="825"/>
                  </a:cubicBezTo>
                  <a:cubicBezTo>
                    <a:pt x="432" y="825"/>
                    <a:pt x="452" y="816"/>
                    <a:pt x="467" y="802"/>
                  </a:cubicBezTo>
                  <a:lnTo>
                    <a:pt x="803" y="469"/>
                  </a:lnTo>
                  <a:cubicBezTo>
                    <a:pt x="818" y="454"/>
                    <a:pt x="826" y="434"/>
                    <a:pt x="826" y="414"/>
                  </a:cubicBezTo>
                  <a:cubicBezTo>
                    <a:pt x="826" y="393"/>
                    <a:pt x="818" y="375"/>
                    <a:pt x="803" y="360"/>
                  </a:cubicBezTo>
                  <a:close/>
                  <a:moveTo>
                    <a:pt x="413" y="73"/>
                  </a:moveTo>
                  <a:lnTo>
                    <a:pt x="521" y="182"/>
                  </a:lnTo>
                  <a:lnTo>
                    <a:pt x="446" y="182"/>
                  </a:lnTo>
                  <a:lnTo>
                    <a:pt x="446" y="340"/>
                  </a:lnTo>
                  <a:lnTo>
                    <a:pt x="381" y="340"/>
                  </a:lnTo>
                  <a:lnTo>
                    <a:pt x="381" y="182"/>
                  </a:lnTo>
                  <a:lnTo>
                    <a:pt x="304" y="182"/>
                  </a:lnTo>
                  <a:lnTo>
                    <a:pt x="413" y="73"/>
                  </a:lnTo>
                  <a:close/>
                  <a:moveTo>
                    <a:pt x="106" y="446"/>
                  </a:moveTo>
                  <a:lnTo>
                    <a:pt x="106" y="380"/>
                  </a:lnTo>
                  <a:lnTo>
                    <a:pt x="254" y="380"/>
                  </a:lnTo>
                  <a:lnTo>
                    <a:pt x="254" y="304"/>
                  </a:lnTo>
                  <a:lnTo>
                    <a:pt x="363" y="413"/>
                  </a:lnTo>
                  <a:lnTo>
                    <a:pt x="254" y="521"/>
                  </a:lnTo>
                  <a:lnTo>
                    <a:pt x="254" y="446"/>
                  </a:lnTo>
                  <a:lnTo>
                    <a:pt x="106" y="446"/>
                  </a:lnTo>
                  <a:close/>
                  <a:moveTo>
                    <a:pt x="413" y="752"/>
                  </a:moveTo>
                  <a:lnTo>
                    <a:pt x="304" y="643"/>
                  </a:lnTo>
                  <a:lnTo>
                    <a:pt x="380" y="643"/>
                  </a:lnTo>
                  <a:lnTo>
                    <a:pt x="380" y="488"/>
                  </a:lnTo>
                  <a:lnTo>
                    <a:pt x="444" y="488"/>
                  </a:lnTo>
                  <a:lnTo>
                    <a:pt x="444" y="643"/>
                  </a:lnTo>
                  <a:lnTo>
                    <a:pt x="521" y="643"/>
                  </a:lnTo>
                  <a:lnTo>
                    <a:pt x="413" y="752"/>
                  </a:lnTo>
                  <a:close/>
                  <a:moveTo>
                    <a:pt x="719" y="446"/>
                  </a:moveTo>
                  <a:lnTo>
                    <a:pt x="572" y="446"/>
                  </a:lnTo>
                  <a:lnTo>
                    <a:pt x="572" y="521"/>
                  </a:lnTo>
                  <a:lnTo>
                    <a:pt x="464" y="413"/>
                  </a:lnTo>
                  <a:lnTo>
                    <a:pt x="572" y="304"/>
                  </a:lnTo>
                  <a:lnTo>
                    <a:pt x="572" y="380"/>
                  </a:lnTo>
                  <a:lnTo>
                    <a:pt x="719" y="380"/>
                  </a:lnTo>
                  <a:lnTo>
                    <a:pt x="719" y="446"/>
                  </a:lnTo>
                  <a:close/>
                </a:path>
              </a:pathLst>
            </a:custGeom>
            <a:solidFill>
              <a:schemeClr val="tx1">
                <a:lumMod val="90000"/>
                <a:lumOff val="1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sp>
        <p:nvSpPr>
          <p:cNvPr id="26" name="Rectangle 25"/>
          <p:cNvSpPr/>
          <p:nvPr/>
        </p:nvSpPr>
        <p:spPr>
          <a:xfrm>
            <a:off x="3391390" y="5209097"/>
            <a:ext cx="1741610" cy="849463"/>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2000" b="1" i="0" u="none" strike="noStrike" kern="0" cap="none" spc="0" normalizeH="0" baseline="0" noProof="0" dirty="0">
                <a:ln>
                  <a:noFill/>
                </a:ln>
                <a:solidFill>
                  <a:srgbClr val="FFFFFF"/>
                </a:solidFill>
                <a:effectLst/>
                <a:uLnTx/>
                <a:uFillTx/>
                <a:latin typeface="Segoe UI Semilight" panose="020B0402040204020203" pitchFamily="34" charset="0"/>
                <a:ea typeface="+mn-ea"/>
                <a:cs typeface="Segoe UI Semilight" panose="020B0402040204020203" pitchFamily="34" charset="0"/>
              </a:rPr>
              <a:t>Private WAN</a:t>
            </a:r>
          </a:p>
        </p:txBody>
      </p:sp>
      <p:grpSp>
        <p:nvGrpSpPr>
          <p:cNvPr id="134" name="Group 133"/>
          <p:cNvGrpSpPr/>
          <p:nvPr/>
        </p:nvGrpSpPr>
        <p:grpSpPr>
          <a:xfrm>
            <a:off x="6328016" y="5379781"/>
            <a:ext cx="1654628" cy="267629"/>
            <a:chOff x="3713163" y="1598613"/>
            <a:chExt cx="1236663" cy="200025"/>
          </a:xfrm>
          <a:solidFill>
            <a:schemeClr val="accent2"/>
          </a:solidFill>
        </p:grpSpPr>
        <p:sp>
          <p:nvSpPr>
            <p:cNvPr id="135" name="Freeform 5"/>
            <p:cNvSpPr>
              <a:spLocks/>
            </p:cNvSpPr>
            <p:nvPr/>
          </p:nvSpPr>
          <p:spPr bwMode="auto">
            <a:xfrm>
              <a:off x="3878263" y="1598613"/>
              <a:ext cx="1071563" cy="200025"/>
            </a:xfrm>
            <a:custGeom>
              <a:avLst/>
              <a:gdLst>
                <a:gd name="T0" fmla="*/ 1052 w 1147"/>
                <a:gd name="T1" fmla="*/ 0 h 202"/>
                <a:gd name="T2" fmla="*/ 0 w 1147"/>
                <a:gd name="T3" fmla="*/ 0 h 202"/>
                <a:gd name="T4" fmla="*/ 48 w 1147"/>
                <a:gd name="T5" fmla="*/ 101 h 202"/>
                <a:gd name="T6" fmla="*/ 0 w 1147"/>
                <a:gd name="T7" fmla="*/ 202 h 202"/>
                <a:gd name="T8" fmla="*/ 1052 w 1147"/>
                <a:gd name="T9" fmla="*/ 202 h 202"/>
                <a:gd name="T10" fmla="*/ 1147 w 1147"/>
                <a:gd name="T11" fmla="*/ 101 h 202"/>
                <a:gd name="T12" fmla="*/ 1052 w 1147"/>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1147" h="202">
                  <a:moveTo>
                    <a:pt x="1052" y="0"/>
                  </a:moveTo>
                  <a:lnTo>
                    <a:pt x="0" y="0"/>
                  </a:lnTo>
                  <a:cubicBezTo>
                    <a:pt x="29" y="24"/>
                    <a:pt x="48" y="61"/>
                    <a:pt x="48" y="101"/>
                  </a:cubicBezTo>
                  <a:cubicBezTo>
                    <a:pt x="48" y="142"/>
                    <a:pt x="29" y="178"/>
                    <a:pt x="0" y="202"/>
                  </a:cubicBezTo>
                  <a:lnTo>
                    <a:pt x="1052" y="202"/>
                  </a:lnTo>
                  <a:cubicBezTo>
                    <a:pt x="1105" y="202"/>
                    <a:pt x="1147" y="157"/>
                    <a:pt x="1147" y="101"/>
                  </a:cubicBezTo>
                  <a:cubicBezTo>
                    <a:pt x="1147" y="46"/>
                    <a:pt x="1105" y="0"/>
                    <a:pt x="1052" y="0"/>
                  </a:cubicBez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sp>
          <p:nvSpPr>
            <p:cNvPr id="136" name="Oval 6"/>
            <p:cNvSpPr>
              <a:spLocks noChangeArrowheads="1"/>
            </p:cNvSpPr>
            <p:nvPr/>
          </p:nvSpPr>
          <p:spPr bwMode="auto">
            <a:xfrm>
              <a:off x="3713163" y="1598613"/>
              <a:ext cx="177800" cy="2000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grpSp>
        <p:nvGrpSpPr>
          <p:cNvPr id="156" name="Group 155"/>
          <p:cNvGrpSpPr/>
          <p:nvPr/>
        </p:nvGrpSpPr>
        <p:grpSpPr>
          <a:xfrm>
            <a:off x="9068695" y="1818775"/>
            <a:ext cx="680965" cy="680965"/>
            <a:chOff x="2287588" y="3095625"/>
            <a:chExt cx="333375" cy="333375"/>
          </a:xfrm>
        </p:grpSpPr>
        <p:sp>
          <p:nvSpPr>
            <p:cNvPr id="157" name="Rectangle 156"/>
            <p:cNvSpPr/>
            <p:nvPr/>
          </p:nvSpPr>
          <p:spPr bwMode="auto">
            <a:xfrm rot="2658552">
              <a:off x="2345053" y="3153300"/>
              <a:ext cx="221397" cy="214105"/>
            </a:xfrm>
            <a:prstGeom prst="rect">
              <a:avLst/>
            </a:prstGeom>
            <a:solidFill>
              <a:schemeClr val="accent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latin typeface="Segoe UI Semilight"/>
                <a:ea typeface="+mn-ea"/>
                <a:cs typeface="+mn-cs"/>
              </a:endParaRPr>
            </a:p>
          </p:txBody>
        </p:sp>
        <p:sp>
          <p:nvSpPr>
            <p:cNvPr id="158" name="Freeform 76"/>
            <p:cNvSpPr>
              <a:spLocks noEditPoints="1"/>
            </p:cNvSpPr>
            <p:nvPr/>
          </p:nvSpPr>
          <p:spPr bwMode="auto">
            <a:xfrm>
              <a:off x="2287588" y="3095625"/>
              <a:ext cx="333375" cy="333375"/>
            </a:xfrm>
            <a:custGeom>
              <a:avLst/>
              <a:gdLst>
                <a:gd name="T0" fmla="*/ 803 w 826"/>
                <a:gd name="T1" fmla="*/ 360 h 825"/>
                <a:gd name="T2" fmla="*/ 467 w 826"/>
                <a:gd name="T3" fmla="*/ 24 h 825"/>
                <a:gd name="T4" fmla="*/ 413 w 826"/>
                <a:gd name="T5" fmla="*/ 0 h 825"/>
                <a:gd name="T6" fmla="*/ 358 w 826"/>
                <a:gd name="T7" fmla="*/ 24 h 825"/>
                <a:gd name="T8" fmla="*/ 24 w 826"/>
                <a:gd name="T9" fmla="*/ 358 h 825"/>
                <a:gd name="T10" fmla="*/ 0 w 826"/>
                <a:gd name="T11" fmla="*/ 413 h 825"/>
                <a:gd name="T12" fmla="*/ 24 w 826"/>
                <a:gd name="T13" fmla="*/ 467 h 825"/>
                <a:gd name="T14" fmla="*/ 358 w 826"/>
                <a:gd name="T15" fmla="*/ 802 h 825"/>
                <a:gd name="T16" fmla="*/ 413 w 826"/>
                <a:gd name="T17" fmla="*/ 825 h 825"/>
                <a:gd name="T18" fmla="*/ 467 w 826"/>
                <a:gd name="T19" fmla="*/ 802 h 825"/>
                <a:gd name="T20" fmla="*/ 803 w 826"/>
                <a:gd name="T21" fmla="*/ 469 h 825"/>
                <a:gd name="T22" fmla="*/ 826 w 826"/>
                <a:gd name="T23" fmla="*/ 414 h 825"/>
                <a:gd name="T24" fmla="*/ 803 w 826"/>
                <a:gd name="T25" fmla="*/ 360 h 825"/>
                <a:gd name="T26" fmla="*/ 413 w 826"/>
                <a:gd name="T27" fmla="*/ 73 h 825"/>
                <a:gd name="T28" fmla="*/ 521 w 826"/>
                <a:gd name="T29" fmla="*/ 182 h 825"/>
                <a:gd name="T30" fmla="*/ 446 w 826"/>
                <a:gd name="T31" fmla="*/ 182 h 825"/>
                <a:gd name="T32" fmla="*/ 446 w 826"/>
                <a:gd name="T33" fmla="*/ 340 h 825"/>
                <a:gd name="T34" fmla="*/ 381 w 826"/>
                <a:gd name="T35" fmla="*/ 340 h 825"/>
                <a:gd name="T36" fmla="*/ 381 w 826"/>
                <a:gd name="T37" fmla="*/ 182 h 825"/>
                <a:gd name="T38" fmla="*/ 304 w 826"/>
                <a:gd name="T39" fmla="*/ 182 h 825"/>
                <a:gd name="T40" fmla="*/ 413 w 826"/>
                <a:gd name="T41" fmla="*/ 73 h 825"/>
                <a:gd name="T42" fmla="*/ 106 w 826"/>
                <a:gd name="T43" fmla="*/ 446 h 825"/>
                <a:gd name="T44" fmla="*/ 106 w 826"/>
                <a:gd name="T45" fmla="*/ 380 h 825"/>
                <a:gd name="T46" fmla="*/ 254 w 826"/>
                <a:gd name="T47" fmla="*/ 380 h 825"/>
                <a:gd name="T48" fmla="*/ 254 w 826"/>
                <a:gd name="T49" fmla="*/ 304 h 825"/>
                <a:gd name="T50" fmla="*/ 363 w 826"/>
                <a:gd name="T51" fmla="*/ 413 h 825"/>
                <a:gd name="T52" fmla="*/ 254 w 826"/>
                <a:gd name="T53" fmla="*/ 521 h 825"/>
                <a:gd name="T54" fmla="*/ 254 w 826"/>
                <a:gd name="T55" fmla="*/ 446 h 825"/>
                <a:gd name="T56" fmla="*/ 106 w 826"/>
                <a:gd name="T57" fmla="*/ 446 h 825"/>
                <a:gd name="T58" fmla="*/ 413 w 826"/>
                <a:gd name="T59" fmla="*/ 752 h 825"/>
                <a:gd name="T60" fmla="*/ 304 w 826"/>
                <a:gd name="T61" fmla="*/ 643 h 825"/>
                <a:gd name="T62" fmla="*/ 380 w 826"/>
                <a:gd name="T63" fmla="*/ 643 h 825"/>
                <a:gd name="T64" fmla="*/ 380 w 826"/>
                <a:gd name="T65" fmla="*/ 488 h 825"/>
                <a:gd name="T66" fmla="*/ 444 w 826"/>
                <a:gd name="T67" fmla="*/ 488 h 825"/>
                <a:gd name="T68" fmla="*/ 444 w 826"/>
                <a:gd name="T69" fmla="*/ 643 h 825"/>
                <a:gd name="T70" fmla="*/ 521 w 826"/>
                <a:gd name="T71" fmla="*/ 643 h 825"/>
                <a:gd name="T72" fmla="*/ 413 w 826"/>
                <a:gd name="T73" fmla="*/ 752 h 825"/>
                <a:gd name="T74" fmla="*/ 719 w 826"/>
                <a:gd name="T75" fmla="*/ 446 h 825"/>
                <a:gd name="T76" fmla="*/ 572 w 826"/>
                <a:gd name="T77" fmla="*/ 446 h 825"/>
                <a:gd name="T78" fmla="*/ 572 w 826"/>
                <a:gd name="T79" fmla="*/ 521 h 825"/>
                <a:gd name="T80" fmla="*/ 464 w 826"/>
                <a:gd name="T81" fmla="*/ 413 h 825"/>
                <a:gd name="T82" fmla="*/ 572 w 826"/>
                <a:gd name="T83" fmla="*/ 304 h 825"/>
                <a:gd name="T84" fmla="*/ 572 w 826"/>
                <a:gd name="T85" fmla="*/ 380 h 825"/>
                <a:gd name="T86" fmla="*/ 719 w 826"/>
                <a:gd name="T87" fmla="*/ 380 h 825"/>
                <a:gd name="T88" fmla="*/ 719 w 826"/>
                <a:gd name="T89" fmla="*/ 446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26" h="825">
                  <a:moveTo>
                    <a:pt x="803" y="360"/>
                  </a:moveTo>
                  <a:lnTo>
                    <a:pt x="467" y="24"/>
                  </a:lnTo>
                  <a:cubicBezTo>
                    <a:pt x="452" y="9"/>
                    <a:pt x="432" y="0"/>
                    <a:pt x="413" y="0"/>
                  </a:cubicBezTo>
                  <a:cubicBezTo>
                    <a:pt x="393" y="0"/>
                    <a:pt x="373" y="9"/>
                    <a:pt x="358" y="24"/>
                  </a:cubicBezTo>
                  <a:lnTo>
                    <a:pt x="24" y="358"/>
                  </a:lnTo>
                  <a:cubicBezTo>
                    <a:pt x="9" y="373"/>
                    <a:pt x="0" y="393"/>
                    <a:pt x="0" y="413"/>
                  </a:cubicBezTo>
                  <a:cubicBezTo>
                    <a:pt x="0" y="432"/>
                    <a:pt x="9" y="452"/>
                    <a:pt x="24" y="467"/>
                  </a:cubicBezTo>
                  <a:lnTo>
                    <a:pt x="358" y="802"/>
                  </a:lnTo>
                  <a:cubicBezTo>
                    <a:pt x="373" y="816"/>
                    <a:pt x="393" y="825"/>
                    <a:pt x="413" y="825"/>
                  </a:cubicBezTo>
                  <a:cubicBezTo>
                    <a:pt x="432" y="825"/>
                    <a:pt x="452" y="816"/>
                    <a:pt x="467" y="802"/>
                  </a:cubicBezTo>
                  <a:lnTo>
                    <a:pt x="803" y="469"/>
                  </a:lnTo>
                  <a:cubicBezTo>
                    <a:pt x="818" y="454"/>
                    <a:pt x="826" y="434"/>
                    <a:pt x="826" y="414"/>
                  </a:cubicBezTo>
                  <a:cubicBezTo>
                    <a:pt x="826" y="393"/>
                    <a:pt x="818" y="375"/>
                    <a:pt x="803" y="360"/>
                  </a:cubicBezTo>
                  <a:close/>
                  <a:moveTo>
                    <a:pt x="413" y="73"/>
                  </a:moveTo>
                  <a:lnTo>
                    <a:pt x="521" y="182"/>
                  </a:lnTo>
                  <a:lnTo>
                    <a:pt x="446" y="182"/>
                  </a:lnTo>
                  <a:lnTo>
                    <a:pt x="446" y="340"/>
                  </a:lnTo>
                  <a:lnTo>
                    <a:pt x="381" y="340"/>
                  </a:lnTo>
                  <a:lnTo>
                    <a:pt x="381" y="182"/>
                  </a:lnTo>
                  <a:lnTo>
                    <a:pt x="304" y="182"/>
                  </a:lnTo>
                  <a:lnTo>
                    <a:pt x="413" y="73"/>
                  </a:lnTo>
                  <a:close/>
                  <a:moveTo>
                    <a:pt x="106" y="446"/>
                  </a:moveTo>
                  <a:lnTo>
                    <a:pt x="106" y="380"/>
                  </a:lnTo>
                  <a:lnTo>
                    <a:pt x="254" y="380"/>
                  </a:lnTo>
                  <a:lnTo>
                    <a:pt x="254" y="304"/>
                  </a:lnTo>
                  <a:lnTo>
                    <a:pt x="363" y="413"/>
                  </a:lnTo>
                  <a:lnTo>
                    <a:pt x="254" y="521"/>
                  </a:lnTo>
                  <a:lnTo>
                    <a:pt x="254" y="446"/>
                  </a:lnTo>
                  <a:lnTo>
                    <a:pt x="106" y="446"/>
                  </a:lnTo>
                  <a:close/>
                  <a:moveTo>
                    <a:pt x="413" y="752"/>
                  </a:moveTo>
                  <a:lnTo>
                    <a:pt x="304" y="643"/>
                  </a:lnTo>
                  <a:lnTo>
                    <a:pt x="380" y="643"/>
                  </a:lnTo>
                  <a:lnTo>
                    <a:pt x="380" y="488"/>
                  </a:lnTo>
                  <a:lnTo>
                    <a:pt x="444" y="488"/>
                  </a:lnTo>
                  <a:lnTo>
                    <a:pt x="444" y="643"/>
                  </a:lnTo>
                  <a:lnTo>
                    <a:pt x="521" y="643"/>
                  </a:lnTo>
                  <a:lnTo>
                    <a:pt x="413" y="752"/>
                  </a:lnTo>
                  <a:close/>
                  <a:moveTo>
                    <a:pt x="719" y="446"/>
                  </a:moveTo>
                  <a:lnTo>
                    <a:pt x="572" y="446"/>
                  </a:lnTo>
                  <a:lnTo>
                    <a:pt x="572" y="521"/>
                  </a:lnTo>
                  <a:lnTo>
                    <a:pt x="464" y="413"/>
                  </a:lnTo>
                  <a:lnTo>
                    <a:pt x="572" y="304"/>
                  </a:lnTo>
                  <a:lnTo>
                    <a:pt x="572" y="380"/>
                  </a:lnTo>
                  <a:lnTo>
                    <a:pt x="719" y="380"/>
                  </a:lnTo>
                  <a:lnTo>
                    <a:pt x="719" y="446"/>
                  </a:lnTo>
                  <a:close/>
                </a:path>
              </a:pathLst>
            </a:custGeom>
            <a:solidFill>
              <a:schemeClr val="tx1">
                <a:lumMod val="90000"/>
                <a:lumOff val="1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grpSp>
        <p:nvGrpSpPr>
          <p:cNvPr id="160" name="Group 159"/>
          <p:cNvGrpSpPr/>
          <p:nvPr/>
        </p:nvGrpSpPr>
        <p:grpSpPr>
          <a:xfrm>
            <a:off x="9068694" y="2685909"/>
            <a:ext cx="680965" cy="680965"/>
            <a:chOff x="2287588" y="3095625"/>
            <a:chExt cx="333375" cy="333375"/>
          </a:xfrm>
        </p:grpSpPr>
        <p:sp>
          <p:nvSpPr>
            <p:cNvPr id="161" name="Rectangle 160"/>
            <p:cNvSpPr/>
            <p:nvPr/>
          </p:nvSpPr>
          <p:spPr bwMode="auto">
            <a:xfrm rot="2658552">
              <a:off x="2345053" y="3153300"/>
              <a:ext cx="221397" cy="214105"/>
            </a:xfrm>
            <a:prstGeom prst="rect">
              <a:avLst/>
            </a:prstGeom>
            <a:solidFill>
              <a:schemeClr val="accent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latin typeface="Segoe UI Semilight"/>
                <a:ea typeface="+mn-ea"/>
                <a:cs typeface="+mn-cs"/>
              </a:endParaRPr>
            </a:p>
          </p:txBody>
        </p:sp>
        <p:sp>
          <p:nvSpPr>
            <p:cNvPr id="162" name="Freeform 76"/>
            <p:cNvSpPr>
              <a:spLocks noEditPoints="1"/>
            </p:cNvSpPr>
            <p:nvPr/>
          </p:nvSpPr>
          <p:spPr bwMode="auto">
            <a:xfrm>
              <a:off x="2287588" y="3095625"/>
              <a:ext cx="333375" cy="333375"/>
            </a:xfrm>
            <a:custGeom>
              <a:avLst/>
              <a:gdLst>
                <a:gd name="T0" fmla="*/ 803 w 826"/>
                <a:gd name="T1" fmla="*/ 360 h 825"/>
                <a:gd name="T2" fmla="*/ 467 w 826"/>
                <a:gd name="T3" fmla="*/ 24 h 825"/>
                <a:gd name="T4" fmla="*/ 413 w 826"/>
                <a:gd name="T5" fmla="*/ 0 h 825"/>
                <a:gd name="T6" fmla="*/ 358 w 826"/>
                <a:gd name="T7" fmla="*/ 24 h 825"/>
                <a:gd name="T8" fmla="*/ 24 w 826"/>
                <a:gd name="T9" fmla="*/ 358 h 825"/>
                <a:gd name="T10" fmla="*/ 0 w 826"/>
                <a:gd name="T11" fmla="*/ 413 h 825"/>
                <a:gd name="T12" fmla="*/ 24 w 826"/>
                <a:gd name="T13" fmla="*/ 467 h 825"/>
                <a:gd name="T14" fmla="*/ 358 w 826"/>
                <a:gd name="T15" fmla="*/ 802 h 825"/>
                <a:gd name="T16" fmla="*/ 413 w 826"/>
                <a:gd name="T17" fmla="*/ 825 h 825"/>
                <a:gd name="T18" fmla="*/ 467 w 826"/>
                <a:gd name="T19" fmla="*/ 802 h 825"/>
                <a:gd name="T20" fmla="*/ 803 w 826"/>
                <a:gd name="T21" fmla="*/ 469 h 825"/>
                <a:gd name="T22" fmla="*/ 826 w 826"/>
                <a:gd name="T23" fmla="*/ 414 h 825"/>
                <a:gd name="T24" fmla="*/ 803 w 826"/>
                <a:gd name="T25" fmla="*/ 360 h 825"/>
                <a:gd name="T26" fmla="*/ 413 w 826"/>
                <a:gd name="T27" fmla="*/ 73 h 825"/>
                <a:gd name="T28" fmla="*/ 521 w 826"/>
                <a:gd name="T29" fmla="*/ 182 h 825"/>
                <a:gd name="T30" fmla="*/ 446 w 826"/>
                <a:gd name="T31" fmla="*/ 182 h 825"/>
                <a:gd name="T32" fmla="*/ 446 w 826"/>
                <a:gd name="T33" fmla="*/ 340 h 825"/>
                <a:gd name="T34" fmla="*/ 381 w 826"/>
                <a:gd name="T35" fmla="*/ 340 h 825"/>
                <a:gd name="T36" fmla="*/ 381 w 826"/>
                <a:gd name="T37" fmla="*/ 182 h 825"/>
                <a:gd name="T38" fmla="*/ 304 w 826"/>
                <a:gd name="T39" fmla="*/ 182 h 825"/>
                <a:gd name="T40" fmla="*/ 413 w 826"/>
                <a:gd name="T41" fmla="*/ 73 h 825"/>
                <a:gd name="T42" fmla="*/ 106 w 826"/>
                <a:gd name="T43" fmla="*/ 446 h 825"/>
                <a:gd name="T44" fmla="*/ 106 w 826"/>
                <a:gd name="T45" fmla="*/ 380 h 825"/>
                <a:gd name="T46" fmla="*/ 254 w 826"/>
                <a:gd name="T47" fmla="*/ 380 h 825"/>
                <a:gd name="T48" fmla="*/ 254 w 826"/>
                <a:gd name="T49" fmla="*/ 304 h 825"/>
                <a:gd name="T50" fmla="*/ 363 w 826"/>
                <a:gd name="T51" fmla="*/ 413 h 825"/>
                <a:gd name="T52" fmla="*/ 254 w 826"/>
                <a:gd name="T53" fmla="*/ 521 h 825"/>
                <a:gd name="T54" fmla="*/ 254 w 826"/>
                <a:gd name="T55" fmla="*/ 446 h 825"/>
                <a:gd name="T56" fmla="*/ 106 w 826"/>
                <a:gd name="T57" fmla="*/ 446 h 825"/>
                <a:gd name="T58" fmla="*/ 413 w 826"/>
                <a:gd name="T59" fmla="*/ 752 h 825"/>
                <a:gd name="T60" fmla="*/ 304 w 826"/>
                <a:gd name="T61" fmla="*/ 643 h 825"/>
                <a:gd name="T62" fmla="*/ 380 w 826"/>
                <a:gd name="T63" fmla="*/ 643 h 825"/>
                <a:gd name="T64" fmla="*/ 380 w 826"/>
                <a:gd name="T65" fmla="*/ 488 h 825"/>
                <a:gd name="T66" fmla="*/ 444 w 826"/>
                <a:gd name="T67" fmla="*/ 488 h 825"/>
                <a:gd name="T68" fmla="*/ 444 w 826"/>
                <a:gd name="T69" fmla="*/ 643 h 825"/>
                <a:gd name="T70" fmla="*/ 521 w 826"/>
                <a:gd name="T71" fmla="*/ 643 h 825"/>
                <a:gd name="T72" fmla="*/ 413 w 826"/>
                <a:gd name="T73" fmla="*/ 752 h 825"/>
                <a:gd name="T74" fmla="*/ 719 w 826"/>
                <a:gd name="T75" fmla="*/ 446 h 825"/>
                <a:gd name="T76" fmla="*/ 572 w 826"/>
                <a:gd name="T77" fmla="*/ 446 h 825"/>
                <a:gd name="T78" fmla="*/ 572 w 826"/>
                <a:gd name="T79" fmla="*/ 521 h 825"/>
                <a:gd name="T80" fmla="*/ 464 w 826"/>
                <a:gd name="T81" fmla="*/ 413 h 825"/>
                <a:gd name="T82" fmla="*/ 572 w 826"/>
                <a:gd name="T83" fmla="*/ 304 h 825"/>
                <a:gd name="T84" fmla="*/ 572 w 826"/>
                <a:gd name="T85" fmla="*/ 380 h 825"/>
                <a:gd name="T86" fmla="*/ 719 w 826"/>
                <a:gd name="T87" fmla="*/ 380 h 825"/>
                <a:gd name="T88" fmla="*/ 719 w 826"/>
                <a:gd name="T89" fmla="*/ 446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26" h="825">
                  <a:moveTo>
                    <a:pt x="803" y="360"/>
                  </a:moveTo>
                  <a:lnTo>
                    <a:pt x="467" y="24"/>
                  </a:lnTo>
                  <a:cubicBezTo>
                    <a:pt x="452" y="9"/>
                    <a:pt x="432" y="0"/>
                    <a:pt x="413" y="0"/>
                  </a:cubicBezTo>
                  <a:cubicBezTo>
                    <a:pt x="393" y="0"/>
                    <a:pt x="373" y="9"/>
                    <a:pt x="358" y="24"/>
                  </a:cubicBezTo>
                  <a:lnTo>
                    <a:pt x="24" y="358"/>
                  </a:lnTo>
                  <a:cubicBezTo>
                    <a:pt x="9" y="373"/>
                    <a:pt x="0" y="393"/>
                    <a:pt x="0" y="413"/>
                  </a:cubicBezTo>
                  <a:cubicBezTo>
                    <a:pt x="0" y="432"/>
                    <a:pt x="9" y="452"/>
                    <a:pt x="24" y="467"/>
                  </a:cubicBezTo>
                  <a:lnTo>
                    <a:pt x="358" y="802"/>
                  </a:lnTo>
                  <a:cubicBezTo>
                    <a:pt x="373" y="816"/>
                    <a:pt x="393" y="825"/>
                    <a:pt x="413" y="825"/>
                  </a:cubicBezTo>
                  <a:cubicBezTo>
                    <a:pt x="432" y="825"/>
                    <a:pt x="452" y="816"/>
                    <a:pt x="467" y="802"/>
                  </a:cubicBezTo>
                  <a:lnTo>
                    <a:pt x="803" y="469"/>
                  </a:lnTo>
                  <a:cubicBezTo>
                    <a:pt x="818" y="454"/>
                    <a:pt x="826" y="434"/>
                    <a:pt x="826" y="414"/>
                  </a:cubicBezTo>
                  <a:cubicBezTo>
                    <a:pt x="826" y="393"/>
                    <a:pt x="818" y="375"/>
                    <a:pt x="803" y="360"/>
                  </a:cubicBezTo>
                  <a:close/>
                  <a:moveTo>
                    <a:pt x="413" y="73"/>
                  </a:moveTo>
                  <a:lnTo>
                    <a:pt x="521" y="182"/>
                  </a:lnTo>
                  <a:lnTo>
                    <a:pt x="446" y="182"/>
                  </a:lnTo>
                  <a:lnTo>
                    <a:pt x="446" y="340"/>
                  </a:lnTo>
                  <a:lnTo>
                    <a:pt x="381" y="340"/>
                  </a:lnTo>
                  <a:lnTo>
                    <a:pt x="381" y="182"/>
                  </a:lnTo>
                  <a:lnTo>
                    <a:pt x="304" y="182"/>
                  </a:lnTo>
                  <a:lnTo>
                    <a:pt x="413" y="73"/>
                  </a:lnTo>
                  <a:close/>
                  <a:moveTo>
                    <a:pt x="106" y="446"/>
                  </a:moveTo>
                  <a:lnTo>
                    <a:pt x="106" y="380"/>
                  </a:lnTo>
                  <a:lnTo>
                    <a:pt x="254" y="380"/>
                  </a:lnTo>
                  <a:lnTo>
                    <a:pt x="254" y="304"/>
                  </a:lnTo>
                  <a:lnTo>
                    <a:pt x="363" y="413"/>
                  </a:lnTo>
                  <a:lnTo>
                    <a:pt x="254" y="521"/>
                  </a:lnTo>
                  <a:lnTo>
                    <a:pt x="254" y="446"/>
                  </a:lnTo>
                  <a:lnTo>
                    <a:pt x="106" y="446"/>
                  </a:lnTo>
                  <a:close/>
                  <a:moveTo>
                    <a:pt x="413" y="752"/>
                  </a:moveTo>
                  <a:lnTo>
                    <a:pt x="304" y="643"/>
                  </a:lnTo>
                  <a:lnTo>
                    <a:pt x="380" y="643"/>
                  </a:lnTo>
                  <a:lnTo>
                    <a:pt x="380" y="488"/>
                  </a:lnTo>
                  <a:lnTo>
                    <a:pt x="444" y="488"/>
                  </a:lnTo>
                  <a:lnTo>
                    <a:pt x="444" y="643"/>
                  </a:lnTo>
                  <a:lnTo>
                    <a:pt x="521" y="643"/>
                  </a:lnTo>
                  <a:lnTo>
                    <a:pt x="413" y="752"/>
                  </a:lnTo>
                  <a:close/>
                  <a:moveTo>
                    <a:pt x="719" y="446"/>
                  </a:moveTo>
                  <a:lnTo>
                    <a:pt x="572" y="446"/>
                  </a:lnTo>
                  <a:lnTo>
                    <a:pt x="572" y="521"/>
                  </a:lnTo>
                  <a:lnTo>
                    <a:pt x="464" y="413"/>
                  </a:lnTo>
                  <a:lnTo>
                    <a:pt x="572" y="304"/>
                  </a:lnTo>
                  <a:lnTo>
                    <a:pt x="572" y="380"/>
                  </a:lnTo>
                  <a:lnTo>
                    <a:pt x="719" y="380"/>
                  </a:lnTo>
                  <a:lnTo>
                    <a:pt x="719" y="446"/>
                  </a:lnTo>
                  <a:close/>
                </a:path>
              </a:pathLst>
            </a:custGeom>
            <a:solidFill>
              <a:schemeClr val="tx1">
                <a:lumMod val="90000"/>
                <a:lumOff val="1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grpSp>
      <p:grpSp>
        <p:nvGrpSpPr>
          <p:cNvPr id="32" name="Group 31"/>
          <p:cNvGrpSpPr/>
          <p:nvPr/>
        </p:nvGrpSpPr>
        <p:grpSpPr>
          <a:xfrm>
            <a:off x="9765713" y="1998361"/>
            <a:ext cx="2126789" cy="1050070"/>
            <a:chOff x="9765713" y="1879294"/>
            <a:chExt cx="2126789" cy="1050070"/>
          </a:xfrm>
        </p:grpSpPr>
        <p:sp>
          <p:nvSpPr>
            <p:cNvPr id="83" name="TextBox 82"/>
            <p:cNvSpPr txBox="1"/>
            <p:nvPr/>
          </p:nvSpPr>
          <p:spPr>
            <a:xfrm>
              <a:off x="11274200" y="2763165"/>
              <a:ext cx="618302" cy="166199"/>
            </a:xfrm>
            <a:prstGeom prst="rect">
              <a:avLst/>
            </a:prstGeom>
          </p:spPr>
          <p:txBody>
            <a:bodyPr wrap="square" lIns="0" tIns="0" rIns="0" bIns="0" rtlCol="0" anchor="ctr">
              <a:spAutoFit/>
            </a:bodyPr>
            <a:lstStyle/>
            <a:p>
              <a:pPr marL="0" marR="0" lvl="0" indent="0" algn="ctr" defTabSz="914400" rtl="0" eaLnBrk="1" fontAlgn="auto" latinLnBrk="0" hangingPunct="1">
                <a:lnSpc>
                  <a:spcPct val="90000"/>
                </a:lnSpc>
                <a:spcBef>
                  <a:spcPts val="0"/>
                </a:spcBef>
                <a:spcAft>
                  <a:spcPts val="2400"/>
                </a:spcAft>
                <a:buClrTx/>
                <a:buSzTx/>
                <a:buFontTx/>
                <a:buNone/>
                <a:tabLst/>
                <a:defRPr/>
              </a:pPr>
              <a:r>
                <a:rPr kumimoji="0" lang="en-US" sz="1200" b="0" i="0" u="none" strike="noStrike" kern="0" cap="none" spc="0" normalizeH="0" baseline="0" noProof="0" dirty="0">
                  <a:ln>
                    <a:noFill/>
                  </a:ln>
                  <a:solidFill>
                    <a:schemeClr val="bg1"/>
                  </a:solidFill>
                  <a:effectLst/>
                  <a:uLnTx/>
                  <a:uFillTx/>
                  <a:latin typeface="Segoe UI" panose="020B0502040204020203" pitchFamily="34" charset="0"/>
                  <a:ea typeface="+mn-ea"/>
                  <a:cs typeface="Segoe UI" panose="020B0502040204020203" pitchFamily="34" charset="0"/>
                </a:rPr>
                <a:t>Frontend</a:t>
              </a:r>
            </a:p>
          </p:txBody>
        </p:sp>
        <p:sp>
          <p:nvSpPr>
            <p:cNvPr id="91" name="TextBox 90"/>
            <p:cNvSpPr txBox="1"/>
            <p:nvPr/>
          </p:nvSpPr>
          <p:spPr>
            <a:xfrm>
              <a:off x="10522996" y="2763165"/>
              <a:ext cx="618302" cy="166199"/>
            </a:xfrm>
            <a:prstGeom prst="rect">
              <a:avLst/>
            </a:prstGeom>
          </p:spPr>
          <p:txBody>
            <a:bodyPr wrap="square" lIns="0" tIns="0" rIns="0" bIns="0" rtlCol="0" anchor="ctr">
              <a:spAutoFit/>
            </a:bodyPr>
            <a:lstStyle/>
            <a:p>
              <a:pPr marL="0" marR="0" lvl="0" indent="0" algn="ctr" defTabSz="914400" rtl="0" eaLnBrk="1" fontAlgn="auto" latinLnBrk="0" hangingPunct="1">
                <a:lnSpc>
                  <a:spcPct val="90000"/>
                </a:lnSpc>
                <a:spcBef>
                  <a:spcPts val="0"/>
                </a:spcBef>
                <a:spcAft>
                  <a:spcPts val="2400"/>
                </a:spcAft>
                <a:buClrTx/>
                <a:buSzTx/>
                <a:buFontTx/>
                <a:buNone/>
                <a:tabLst/>
                <a:defRPr/>
              </a:pPr>
              <a:r>
                <a:rPr kumimoji="0" lang="en-US" sz="1200" b="0" i="0" u="none" strike="noStrike" kern="0" cap="none" spc="0" normalizeH="0" baseline="0" noProof="0" dirty="0">
                  <a:ln>
                    <a:noFill/>
                  </a:ln>
                  <a:solidFill>
                    <a:schemeClr val="bg1"/>
                  </a:solidFill>
                  <a:effectLst/>
                  <a:uLnTx/>
                  <a:uFillTx/>
                  <a:latin typeface="Segoe UI" panose="020B0502040204020203" pitchFamily="34" charset="0"/>
                  <a:ea typeface="+mn-ea"/>
                  <a:cs typeface="Segoe UI" panose="020B0502040204020203" pitchFamily="34" charset="0"/>
                </a:rPr>
                <a:t>Mid-tier</a:t>
              </a:r>
            </a:p>
          </p:txBody>
        </p:sp>
        <p:sp>
          <p:nvSpPr>
            <p:cNvPr id="99" name="TextBox 98"/>
            <p:cNvSpPr txBox="1"/>
            <p:nvPr/>
          </p:nvSpPr>
          <p:spPr>
            <a:xfrm>
              <a:off x="9765713" y="2763165"/>
              <a:ext cx="624382" cy="166199"/>
            </a:xfrm>
            <a:prstGeom prst="rect">
              <a:avLst/>
            </a:prstGeom>
          </p:spPr>
          <p:txBody>
            <a:bodyPr wrap="square" lIns="0" tIns="0" rIns="0" bIns="0" rtlCol="0" anchor="ctr">
              <a:spAutoFit/>
            </a:bodyPr>
            <a:lstStyle/>
            <a:p>
              <a:pPr marL="0" marR="0" lvl="0" indent="0" algn="ctr" defTabSz="914400" rtl="0" eaLnBrk="1" fontAlgn="auto" latinLnBrk="0" hangingPunct="1">
                <a:lnSpc>
                  <a:spcPct val="90000"/>
                </a:lnSpc>
                <a:spcBef>
                  <a:spcPts val="0"/>
                </a:spcBef>
                <a:spcAft>
                  <a:spcPts val="2400"/>
                </a:spcAft>
                <a:buClrTx/>
                <a:buSzTx/>
                <a:buFontTx/>
                <a:buNone/>
                <a:tabLst/>
                <a:defRPr/>
              </a:pPr>
              <a:r>
                <a:rPr kumimoji="0" lang="en-US" sz="1200" b="0" i="0" u="none" strike="noStrike" kern="0" cap="none" spc="0" normalizeH="0" baseline="0" noProof="0" dirty="0">
                  <a:ln>
                    <a:noFill/>
                  </a:ln>
                  <a:solidFill>
                    <a:schemeClr val="bg1"/>
                  </a:solidFill>
                  <a:effectLst/>
                  <a:uLnTx/>
                  <a:uFillTx/>
                  <a:latin typeface="Segoe UI" panose="020B0502040204020203" pitchFamily="34" charset="0"/>
                  <a:ea typeface="+mn-ea"/>
                  <a:cs typeface="Segoe UI" panose="020B0502040204020203" pitchFamily="34" charset="0"/>
                </a:rPr>
                <a:t>Backend</a:t>
              </a:r>
            </a:p>
          </p:txBody>
        </p:sp>
        <p:grpSp>
          <p:nvGrpSpPr>
            <p:cNvPr id="31" name="Group 30"/>
            <p:cNvGrpSpPr/>
            <p:nvPr/>
          </p:nvGrpSpPr>
          <p:grpSpPr>
            <a:xfrm>
              <a:off x="9771792" y="1879294"/>
              <a:ext cx="618302" cy="863582"/>
              <a:chOff x="9771792" y="1879294"/>
              <a:chExt cx="618302" cy="863582"/>
            </a:xfrm>
          </p:grpSpPr>
          <p:sp>
            <p:nvSpPr>
              <p:cNvPr id="166" name="Freeform 5"/>
              <p:cNvSpPr>
                <a:spLocks noEditPoints="1"/>
              </p:cNvSpPr>
              <p:nvPr/>
            </p:nvSpPr>
            <p:spPr bwMode="auto">
              <a:xfrm>
                <a:off x="9771792" y="1879294"/>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rgbClr val="00BCF2"/>
              </a:solidFill>
              <a:ln>
                <a:noFill/>
              </a:ln>
              <a:extLst/>
            </p:spPr>
            <p:txBody>
              <a:bodyPr vert="horz" wrap="square" lIns="91403" tIns="45702" rIns="91403" bIns="4570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dirty="0">
                  <a:ln>
                    <a:noFill/>
                  </a:ln>
                  <a:solidFill>
                    <a:schemeClr val="bg1"/>
                  </a:solidFill>
                  <a:effectLst/>
                  <a:uLnTx/>
                  <a:uFillTx/>
                  <a:latin typeface="Segoe UI Semilight"/>
                  <a:ea typeface="+mn-ea"/>
                  <a:cs typeface="+mn-cs"/>
                </a:endParaRPr>
              </a:p>
            </p:txBody>
          </p:sp>
          <p:sp>
            <p:nvSpPr>
              <p:cNvPr id="169" name="Freeform 5"/>
              <p:cNvSpPr>
                <a:spLocks noEditPoints="1"/>
              </p:cNvSpPr>
              <p:nvPr/>
            </p:nvSpPr>
            <p:spPr bwMode="auto">
              <a:xfrm>
                <a:off x="9771792" y="2186461"/>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rgbClr val="00BCF2"/>
              </a:solidFill>
              <a:ln>
                <a:noFill/>
              </a:ln>
              <a:extLst/>
            </p:spPr>
            <p:txBody>
              <a:bodyPr vert="horz" wrap="square" lIns="91403" tIns="45702" rIns="91403" bIns="4570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dirty="0">
                  <a:ln>
                    <a:noFill/>
                  </a:ln>
                  <a:solidFill>
                    <a:schemeClr val="bg1"/>
                  </a:solidFill>
                  <a:effectLst/>
                  <a:uLnTx/>
                  <a:uFillTx/>
                  <a:latin typeface="Segoe UI Semilight"/>
                  <a:ea typeface="+mn-ea"/>
                  <a:cs typeface="+mn-cs"/>
                </a:endParaRPr>
              </a:p>
            </p:txBody>
          </p:sp>
          <p:sp>
            <p:nvSpPr>
              <p:cNvPr id="172" name="Freeform 5"/>
              <p:cNvSpPr>
                <a:spLocks noEditPoints="1"/>
              </p:cNvSpPr>
              <p:nvPr/>
            </p:nvSpPr>
            <p:spPr bwMode="auto">
              <a:xfrm>
                <a:off x="9771792" y="2493629"/>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rgbClr val="00BCF2"/>
              </a:solidFill>
              <a:ln>
                <a:noFill/>
              </a:ln>
              <a:extLst/>
            </p:spPr>
            <p:txBody>
              <a:bodyPr vert="horz" wrap="square" lIns="91403" tIns="45702" rIns="91403" bIns="4570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dirty="0">
                  <a:ln>
                    <a:noFill/>
                  </a:ln>
                  <a:solidFill>
                    <a:schemeClr val="bg1"/>
                  </a:solidFill>
                  <a:effectLst/>
                  <a:uLnTx/>
                  <a:uFillTx/>
                  <a:latin typeface="Segoe UI Semilight"/>
                  <a:ea typeface="+mn-ea"/>
                  <a:cs typeface="+mn-cs"/>
                </a:endParaRPr>
              </a:p>
            </p:txBody>
          </p:sp>
        </p:grpSp>
        <p:grpSp>
          <p:nvGrpSpPr>
            <p:cNvPr id="28" name="Group 27"/>
            <p:cNvGrpSpPr/>
            <p:nvPr/>
          </p:nvGrpSpPr>
          <p:grpSpPr>
            <a:xfrm>
              <a:off x="10522996" y="1879294"/>
              <a:ext cx="618302" cy="863582"/>
              <a:chOff x="10533735" y="1879294"/>
              <a:chExt cx="618302" cy="863582"/>
            </a:xfrm>
          </p:grpSpPr>
          <p:sp>
            <p:nvSpPr>
              <p:cNvPr id="167" name="Freeform 10"/>
              <p:cNvSpPr>
                <a:spLocks noEditPoints="1"/>
              </p:cNvSpPr>
              <p:nvPr/>
            </p:nvSpPr>
            <p:spPr bwMode="auto">
              <a:xfrm>
                <a:off x="10533735" y="1879294"/>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accent6"/>
              </a:solidFill>
              <a:ln>
                <a:noFill/>
              </a:ln>
              <a:extLst/>
            </p:spPr>
            <p:txBody>
              <a:bodyPr vert="horz" wrap="square" lIns="91403" tIns="45702" rIns="91403" bIns="4570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dirty="0">
                  <a:ln>
                    <a:noFill/>
                  </a:ln>
                  <a:solidFill>
                    <a:schemeClr val="bg1"/>
                  </a:solidFill>
                  <a:effectLst/>
                  <a:uLnTx/>
                  <a:uFillTx/>
                  <a:latin typeface="Segoe UI Semilight"/>
                  <a:ea typeface="+mn-ea"/>
                  <a:cs typeface="+mn-cs"/>
                </a:endParaRPr>
              </a:p>
            </p:txBody>
          </p:sp>
          <p:sp>
            <p:nvSpPr>
              <p:cNvPr id="170" name="Freeform 13"/>
              <p:cNvSpPr>
                <a:spLocks noEditPoints="1"/>
              </p:cNvSpPr>
              <p:nvPr/>
            </p:nvSpPr>
            <p:spPr bwMode="auto">
              <a:xfrm>
                <a:off x="10533735" y="2186461"/>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accent6"/>
              </a:solidFill>
              <a:ln>
                <a:noFill/>
              </a:ln>
              <a:extLst/>
            </p:spPr>
            <p:txBody>
              <a:bodyPr vert="horz" wrap="square" lIns="91403" tIns="45702" rIns="91403" bIns="4570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dirty="0">
                  <a:ln>
                    <a:noFill/>
                  </a:ln>
                  <a:solidFill>
                    <a:schemeClr val="bg1"/>
                  </a:solidFill>
                  <a:effectLst/>
                  <a:uLnTx/>
                  <a:uFillTx/>
                  <a:latin typeface="Segoe UI Semilight"/>
                  <a:ea typeface="+mn-ea"/>
                  <a:cs typeface="+mn-cs"/>
                </a:endParaRPr>
              </a:p>
            </p:txBody>
          </p:sp>
          <p:sp>
            <p:nvSpPr>
              <p:cNvPr id="173" name="Freeform 16"/>
              <p:cNvSpPr>
                <a:spLocks noEditPoints="1"/>
              </p:cNvSpPr>
              <p:nvPr/>
            </p:nvSpPr>
            <p:spPr bwMode="auto">
              <a:xfrm>
                <a:off x="10533735" y="2493629"/>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accent6"/>
              </a:solidFill>
              <a:ln>
                <a:noFill/>
              </a:ln>
              <a:extLst/>
            </p:spPr>
            <p:txBody>
              <a:bodyPr vert="horz" wrap="square" lIns="91403" tIns="45702" rIns="91403" bIns="4570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dirty="0">
                  <a:ln>
                    <a:noFill/>
                  </a:ln>
                  <a:solidFill>
                    <a:schemeClr val="bg1"/>
                  </a:solidFill>
                  <a:effectLst/>
                  <a:uLnTx/>
                  <a:uFillTx/>
                  <a:latin typeface="Segoe UI Semilight"/>
                  <a:ea typeface="+mn-ea"/>
                  <a:cs typeface="+mn-cs"/>
                </a:endParaRPr>
              </a:p>
            </p:txBody>
          </p:sp>
        </p:grpSp>
        <p:grpSp>
          <p:nvGrpSpPr>
            <p:cNvPr id="27" name="Group 26"/>
            <p:cNvGrpSpPr/>
            <p:nvPr/>
          </p:nvGrpSpPr>
          <p:grpSpPr>
            <a:xfrm>
              <a:off x="11274200" y="1879294"/>
              <a:ext cx="618302" cy="863582"/>
              <a:chOff x="11274200" y="1879294"/>
              <a:chExt cx="618302" cy="863582"/>
            </a:xfrm>
          </p:grpSpPr>
          <p:sp>
            <p:nvSpPr>
              <p:cNvPr id="168" name="Freeform 11"/>
              <p:cNvSpPr>
                <a:spLocks noEditPoints="1"/>
              </p:cNvSpPr>
              <p:nvPr/>
            </p:nvSpPr>
            <p:spPr bwMode="auto">
              <a:xfrm>
                <a:off x="11274200" y="1879294"/>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2"/>
              </a:solidFill>
              <a:ln>
                <a:noFill/>
              </a:ln>
              <a:extLst/>
            </p:spPr>
            <p:txBody>
              <a:bodyPr vert="horz" wrap="square" lIns="91403" tIns="45702" rIns="91403" bIns="4570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dirty="0">
                  <a:ln>
                    <a:noFill/>
                  </a:ln>
                  <a:solidFill>
                    <a:schemeClr val="bg1"/>
                  </a:solidFill>
                  <a:effectLst/>
                  <a:uLnTx/>
                  <a:uFillTx/>
                  <a:latin typeface="Segoe UI Semilight"/>
                  <a:ea typeface="+mn-ea"/>
                  <a:cs typeface="+mn-cs"/>
                </a:endParaRPr>
              </a:p>
            </p:txBody>
          </p:sp>
          <p:sp>
            <p:nvSpPr>
              <p:cNvPr id="171" name="Freeform 14"/>
              <p:cNvSpPr>
                <a:spLocks noEditPoints="1"/>
              </p:cNvSpPr>
              <p:nvPr/>
            </p:nvSpPr>
            <p:spPr bwMode="auto">
              <a:xfrm>
                <a:off x="11274200" y="2186461"/>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2"/>
              </a:solidFill>
              <a:ln>
                <a:noFill/>
              </a:ln>
              <a:extLst/>
            </p:spPr>
            <p:txBody>
              <a:bodyPr vert="horz" wrap="square" lIns="91403" tIns="45702" rIns="91403" bIns="4570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dirty="0">
                  <a:ln>
                    <a:noFill/>
                  </a:ln>
                  <a:solidFill>
                    <a:schemeClr val="bg1"/>
                  </a:solidFill>
                  <a:effectLst/>
                  <a:uLnTx/>
                  <a:uFillTx/>
                  <a:latin typeface="Segoe UI Semilight"/>
                  <a:ea typeface="+mn-ea"/>
                  <a:cs typeface="+mn-cs"/>
                </a:endParaRPr>
              </a:p>
            </p:txBody>
          </p:sp>
          <p:sp>
            <p:nvSpPr>
              <p:cNvPr id="174" name="Freeform 17"/>
              <p:cNvSpPr>
                <a:spLocks noEditPoints="1"/>
              </p:cNvSpPr>
              <p:nvPr/>
            </p:nvSpPr>
            <p:spPr bwMode="auto">
              <a:xfrm>
                <a:off x="11274200" y="2493629"/>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2"/>
              </a:solidFill>
              <a:ln>
                <a:noFill/>
              </a:ln>
              <a:extLst/>
            </p:spPr>
            <p:txBody>
              <a:bodyPr vert="horz" wrap="square" lIns="91403" tIns="45702" rIns="91403" bIns="4570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1" b="0" i="0" u="none" strike="noStrike" kern="0" cap="none" spc="0" normalizeH="0" baseline="0" noProof="0" dirty="0">
                  <a:ln>
                    <a:noFill/>
                  </a:ln>
                  <a:solidFill>
                    <a:schemeClr val="bg1"/>
                  </a:solidFill>
                  <a:effectLst/>
                  <a:uLnTx/>
                  <a:uFillTx/>
                  <a:latin typeface="Segoe UI Semilight"/>
                  <a:ea typeface="+mn-ea"/>
                  <a:cs typeface="+mn-cs"/>
                </a:endParaRPr>
              </a:p>
            </p:txBody>
          </p:sp>
        </p:grpSp>
      </p:grpSp>
      <p:sp>
        <p:nvSpPr>
          <p:cNvPr id="36" name="Freeform 11"/>
          <p:cNvSpPr>
            <a:spLocks/>
          </p:cNvSpPr>
          <p:nvPr/>
        </p:nvSpPr>
        <p:spPr bwMode="auto">
          <a:xfrm>
            <a:off x="9345613" y="795338"/>
            <a:ext cx="1100138" cy="692150"/>
          </a:xfrm>
          <a:custGeom>
            <a:avLst/>
            <a:gdLst>
              <a:gd name="T0" fmla="*/ 800 w 800"/>
              <a:gd name="T1" fmla="*/ 404 h 497"/>
              <a:gd name="T2" fmla="*/ 707 w 800"/>
              <a:gd name="T3" fmla="*/ 312 h 497"/>
              <a:gd name="T4" fmla="*/ 696 w 800"/>
              <a:gd name="T5" fmla="*/ 312 h 497"/>
              <a:gd name="T6" fmla="*/ 705 w 800"/>
              <a:gd name="T7" fmla="*/ 247 h 497"/>
              <a:gd name="T8" fmla="*/ 458 w 800"/>
              <a:gd name="T9" fmla="*/ 0 h 497"/>
              <a:gd name="T10" fmla="*/ 224 w 800"/>
              <a:gd name="T11" fmla="*/ 169 h 497"/>
              <a:gd name="T12" fmla="*/ 169 w 800"/>
              <a:gd name="T13" fmla="*/ 159 h 497"/>
              <a:gd name="T14" fmla="*/ 0 w 800"/>
              <a:gd name="T15" fmla="*/ 328 h 497"/>
              <a:gd name="T16" fmla="*/ 169 w 800"/>
              <a:gd name="T17" fmla="*/ 497 h 497"/>
              <a:gd name="T18" fmla="*/ 169 w 800"/>
              <a:gd name="T19" fmla="*/ 497 h 497"/>
              <a:gd name="T20" fmla="*/ 169 w 800"/>
              <a:gd name="T21" fmla="*/ 497 h 497"/>
              <a:gd name="T22" fmla="*/ 715 w 800"/>
              <a:gd name="T23" fmla="*/ 497 h 497"/>
              <a:gd name="T24" fmla="*/ 715 w 800"/>
              <a:gd name="T25" fmla="*/ 496 h 497"/>
              <a:gd name="T26" fmla="*/ 800 w 800"/>
              <a:gd name="T27" fmla="*/ 404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0" h="497">
                <a:moveTo>
                  <a:pt x="800" y="404"/>
                </a:moveTo>
                <a:cubicBezTo>
                  <a:pt x="800" y="353"/>
                  <a:pt x="758" y="312"/>
                  <a:pt x="707" y="312"/>
                </a:cubicBezTo>
                <a:cubicBezTo>
                  <a:pt x="703" y="312"/>
                  <a:pt x="700" y="312"/>
                  <a:pt x="696" y="312"/>
                </a:cubicBezTo>
                <a:cubicBezTo>
                  <a:pt x="702" y="292"/>
                  <a:pt x="705" y="270"/>
                  <a:pt x="705" y="247"/>
                </a:cubicBezTo>
                <a:cubicBezTo>
                  <a:pt x="705" y="111"/>
                  <a:pt x="594" y="0"/>
                  <a:pt x="458" y="0"/>
                </a:cubicBezTo>
                <a:cubicBezTo>
                  <a:pt x="349" y="0"/>
                  <a:pt x="257" y="71"/>
                  <a:pt x="224" y="169"/>
                </a:cubicBezTo>
                <a:cubicBezTo>
                  <a:pt x="207" y="163"/>
                  <a:pt x="188" y="159"/>
                  <a:pt x="169" y="159"/>
                </a:cubicBezTo>
                <a:cubicBezTo>
                  <a:pt x="76" y="159"/>
                  <a:pt x="0" y="235"/>
                  <a:pt x="0" y="328"/>
                </a:cubicBezTo>
                <a:cubicBezTo>
                  <a:pt x="0" y="421"/>
                  <a:pt x="76" y="497"/>
                  <a:pt x="169" y="497"/>
                </a:cubicBezTo>
                <a:cubicBezTo>
                  <a:pt x="169" y="497"/>
                  <a:pt x="169" y="497"/>
                  <a:pt x="169" y="497"/>
                </a:cubicBezTo>
                <a:lnTo>
                  <a:pt x="169" y="497"/>
                </a:lnTo>
                <a:lnTo>
                  <a:pt x="715" y="497"/>
                </a:lnTo>
                <a:lnTo>
                  <a:pt x="715" y="496"/>
                </a:lnTo>
                <a:cubicBezTo>
                  <a:pt x="762" y="492"/>
                  <a:pt x="800" y="453"/>
                  <a:pt x="800" y="404"/>
                </a:cubicBezTo>
                <a:close/>
              </a:path>
            </a:pathLst>
          </a:custGeom>
          <a:solidFill>
            <a:schemeClr val="accent2"/>
          </a:solidFill>
          <a:ln w="285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Semilight"/>
              <a:ea typeface="+mn-ea"/>
              <a:cs typeface="+mn-cs"/>
            </a:endParaRPr>
          </a:p>
        </p:txBody>
      </p:sp>
      <p:sp>
        <p:nvSpPr>
          <p:cNvPr id="175" name="TextBox 174"/>
          <p:cNvSpPr txBox="1"/>
          <p:nvPr/>
        </p:nvSpPr>
        <p:spPr>
          <a:xfrm>
            <a:off x="9219762" y="963846"/>
            <a:ext cx="1223700" cy="572464"/>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2400"/>
              </a:spcAft>
              <a:buClrTx/>
              <a:buSzTx/>
              <a:buFontTx/>
              <a:buNone/>
              <a:tabLst/>
              <a:defRPr/>
            </a:pPr>
            <a:r>
              <a:rPr kumimoji="0" lang="en-US" sz="2000" b="1" i="0" u="none" strike="noStrike" kern="0" cap="none" spc="0" normalizeH="0" baseline="0" noProof="0" dirty="0">
                <a:ln>
                  <a:noFill/>
                </a:ln>
                <a:solidFill>
                  <a:srgbClr val="FFFFFF"/>
                </a:solidFill>
                <a:effectLst/>
                <a:uLnTx/>
                <a:uFillTx/>
                <a:latin typeface="Segoe UI Semilight" panose="020B0402040204020203" pitchFamily="34" charset="0"/>
                <a:ea typeface="+mn-ea"/>
                <a:cs typeface="Segoe UI Semilight" panose="020B0402040204020203" pitchFamily="34" charset="0"/>
              </a:rPr>
              <a:t>Azure</a:t>
            </a:r>
          </a:p>
        </p:txBody>
      </p:sp>
      <p:pic>
        <p:nvPicPr>
          <p:cNvPr id="4" name="Picture 3"/>
          <p:cNvPicPr>
            <a:picLocks noChangeAspect="1"/>
          </p:cNvPicPr>
          <p:nvPr/>
        </p:nvPicPr>
        <p:blipFill>
          <a:blip r:embed="rId20"/>
          <a:stretch>
            <a:fillRect/>
          </a:stretch>
        </p:blipFill>
        <p:spPr>
          <a:xfrm>
            <a:off x="6278804" y="1296086"/>
            <a:ext cx="2383925" cy="1373229"/>
          </a:xfrm>
          <a:prstGeom prst="rect">
            <a:avLst/>
          </a:prstGeom>
        </p:spPr>
      </p:pic>
      <p:sp>
        <p:nvSpPr>
          <p:cNvPr id="5" name="Rectangle 4"/>
          <p:cNvSpPr/>
          <p:nvPr/>
        </p:nvSpPr>
        <p:spPr>
          <a:xfrm>
            <a:off x="6961732" y="1910770"/>
            <a:ext cx="1041375" cy="400110"/>
          </a:xfrm>
          <a:prstGeom prst="rect">
            <a:avLst/>
          </a:prstGeom>
        </p:spPr>
        <p:txBody>
          <a:bodyPr wrap="none">
            <a:spAutoFit/>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Segoe UI Semilight"/>
                <a:ea typeface="+mn-ea"/>
                <a:cs typeface="+mn-cs"/>
              </a:rPr>
              <a:t>Internet</a:t>
            </a:r>
            <a:endParaRPr kumimoji="0" lang="en-US" sz="2400" b="1" i="0" u="none" strike="noStrike" kern="1200" cap="none" spc="0" normalizeH="0" baseline="0" noProof="0" dirty="0">
              <a:ln>
                <a:noFill/>
              </a:ln>
              <a:solidFill>
                <a:srgbClr val="FFFFFF"/>
              </a:solidFill>
              <a:effectLst/>
              <a:uLnTx/>
              <a:uFillTx/>
              <a:latin typeface="Segoe UI Semilight"/>
              <a:ea typeface="+mn-ea"/>
              <a:cs typeface="+mn-cs"/>
            </a:endParaRPr>
          </a:p>
        </p:txBody>
      </p:sp>
    </p:spTree>
    <p:extLst>
      <p:ext uri="{BB962C8B-B14F-4D97-AF65-F5344CB8AC3E}">
        <p14:creationId xmlns:p14="http://schemas.microsoft.com/office/powerpoint/2010/main" val="69379219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80"/>
                                        </p:tgtEl>
                                        <p:attrNameLst>
                                          <p:attrName>style.visibility</p:attrName>
                                        </p:attrNameLst>
                                      </p:cBhvr>
                                      <p:to>
                                        <p:strVal val="visible"/>
                                      </p:to>
                                    </p:set>
                                    <p:animEffect transition="in" filter="wipe(left)">
                                      <p:cBhvr>
                                        <p:cTn id="11" dur="500"/>
                                        <p:tgtEl>
                                          <p:spTgt spid="18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wipe(left)">
                                      <p:cBhvr>
                                        <p:cTn id="15" dur="500"/>
                                        <p:tgtEl>
                                          <p:spTgt spid="66"/>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6"/>
                                        </p:tgtEl>
                                        <p:attrNameLst>
                                          <p:attrName>style.visibility</p:attrName>
                                        </p:attrNameLst>
                                      </p:cBhvr>
                                      <p:to>
                                        <p:strVal val="visible"/>
                                      </p:to>
                                    </p:set>
                                    <p:animEffect transition="in" filter="wipe(left)">
                                      <p:cBhvr>
                                        <p:cTn id="19" dur="500"/>
                                        <p:tgtEl>
                                          <p:spTgt spid="126"/>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59"/>
                                        </p:tgtEl>
                                        <p:attrNameLst>
                                          <p:attrName>style.visibility</p:attrName>
                                        </p:attrNameLst>
                                      </p:cBhvr>
                                      <p:to>
                                        <p:strVal val="visible"/>
                                      </p:to>
                                    </p:set>
                                    <p:animEffect transition="in" filter="fade">
                                      <p:cBhvr>
                                        <p:cTn id="23" dur="500"/>
                                        <p:tgtEl>
                                          <p:spTgt spid="159"/>
                                        </p:tgtEl>
                                      </p:cBhvr>
                                    </p:animEffect>
                                  </p:childTnLst>
                                </p:cTn>
                              </p:par>
                              <p:par>
                                <p:cTn id="24" presetID="10" presetClass="entr" presetSubtype="0" fill="hold" nodeType="withEffect">
                                  <p:stCondLst>
                                    <p:cond delay="0"/>
                                  </p:stCondLst>
                                  <p:childTnLst>
                                    <p:set>
                                      <p:cBhvr>
                                        <p:cTn id="25" dur="1" fill="hold">
                                          <p:stCondLst>
                                            <p:cond delay="0"/>
                                          </p:stCondLst>
                                        </p:cTn>
                                        <p:tgtEl>
                                          <p:spTgt spid="155"/>
                                        </p:tgtEl>
                                        <p:attrNameLst>
                                          <p:attrName>style.visibility</p:attrName>
                                        </p:attrNameLst>
                                      </p:cBhvr>
                                      <p:to>
                                        <p:strVal val="visible"/>
                                      </p:to>
                                    </p:set>
                                    <p:animEffect transition="in" filter="fade">
                                      <p:cBhvr>
                                        <p:cTn id="26"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113666" name="Group 111"/>
          <p:cNvGrpSpPr>
            <a:grpSpLocks/>
          </p:cNvGrpSpPr>
          <p:nvPr/>
        </p:nvGrpSpPr>
        <p:grpSpPr bwMode="auto">
          <a:xfrm>
            <a:off x="358775" y="1001713"/>
            <a:ext cx="11364913" cy="5713412"/>
            <a:chOff x="350838" y="982662"/>
            <a:chExt cx="11142908" cy="5601006"/>
          </a:xfrm>
        </p:grpSpPr>
        <p:sp>
          <p:nvSpPr>
            <p:cNvPr id="57" name="Rectangle 56"/>
            <p:cNvSpPr/>
            <p:nvPr/>
          </p:nvSpPr>
          <p:spPr bwMode="auto">
            <a:xfrm>
              <a:off x="2677790" y="3685898"/>
              <a:ext cx="820269" cy="373504"/>
            </a:xfrm>
            <a:prstGeom prst="rect">
              <a:avLst/>
            </a:prstGeom>
            <a:solidFill>
              <a:srgbClr val="012264"/>
            </a:solidFill>
            <a:ln w="10795" cap="flat" cmpd="sng" algn="ctr">
              <a:solidFill>
                <a:srgbClr val="04215B"/>
              </a:solid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58" name="Freeform 539"/>
            <p:cNvSpPr>
              <a:spLocks noChangeAspect="1"/>
            </p:cNvSpPr>
            <p:nvPr/>
          </p:nvSpPr>
          <p:spPr bwMode="auto">
            <a:xfrm>
              <a:off x="350838" y="2824503"/>
              <a:ext cx="2515415" cy="1660734"/>
            </a:xfrm>
            <a:custGeom>
              <a:avLst/>
              <a:gdLst>
                <a:gd name="T0" fmla="*/ 312 w 400"/>
                <a:gd name="T1" fmla="*/ 220 h 220"/>
                <a:gd name="T2" fmla="*/ 45 w 400"/>
                <a:gd name="T3" fmla="*/ 220 h 220"/>
                <a:gd name="T4" fmla="*/ 0 w 400"/>
                <a:gd name="T5" fmla="*/ 175 h 220"/>
                <a:gd name="T6" fmla="*/ 34 w 400"/>
                <a:gd name="T7" fmla="*/ 131 h 220"/>
                <a:gd name="T8" fmla="*/ 87 w 400"/>
                <a:gd name="T9" fmla="*/ 91 h 220"/>
                <a:gd name="T10" fmla="*/ 183 w 400"/>
                <a:gd name="T11" fmla="*/ 0 h 220"/>
                <a:gd name="T12" fmla="*/ 270 w 400"/>
                <a:gd name="T13" fmla="*/ 55 h 220"/>
                <a:gd name="T14" fmla="*/ 312 w 400"/>
                <a:gd name="T15" fmla="*/ 44 h 220"/>
                <a:gd name="T16" fmla="*/ 400 w 400"/>
                <a:gd name="T17" fmla="*/ 132 h 220"/>
                <a:gd name="T18" fmla="*/ 312 w 400"/>
                <a:gd name="T19"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0" h="220">
                  <a:moveTo>
                    <a:pt x="312" y="220"/>
                  </a:moveTo>
                  <a:cubicBezTo>
                    <a:pt x="45" y="220"/>
                    <a:pt x="45" y="220"/>
                    <a:pt x="45" y="220"/>
                  </a:cubicBezTo>
                  <a:cubicBezTo>
                    <a:pt x="20" y="220"/>
                    <a:pt x="0" y="200"/>
                    <a:pt x="0" y="175"/>
                  </a:cubicBezTo>
                  <a:cubicBezTo>
                    <a:pt x="0" y="154"/>
                    <a:pt x="15" y="136"/>
                    <a:pt x="34" y="131"/>
                  </a:cubicBezTo>
                  <a:cubicBezTo>
                    <a:pt x="43" y="110"/>
                    <a:pt x="63" y="94"/>
                    <a:pt x="87" y="91"/>
                  </a:cubicBezTo>
                  <a:cubicBezTo>
                    <a:pt x="89" y="40"/>
                    <a:pt x="131" y="0"/>
                    <a:pt x="183" y="0"/>
                  </a:cubicBezTo>
                  <a:cubicBezTo>
                    <a:pt x="220" y="0"/>
                    <a:pt x="254" y="22"/>
                    <a:pt x="270" y="55"/>
                  </a:cubicBezTo>
                  <a:cubicBezTo>
                    <a:pt x="282" y="48"/>
                    <a:pt x="297" y="44"/>
                    <a:pt x="312" y="44"/>
                  </a:cubicBezTo>
                  <a:cubicBezTo>
                    <a:pt x="360" y="44"/>
                    <a:pt x="400" y="84"/>
                    <a:pt x="400" y="132"/>
                  </a:cubicBezTo>
                  <a:cubicBezTo>
                    <a:pt x="400" y="181"/>
                    <a:pt x="360" y="220"/>
                    <a:pt x="312" y="220"/>
                  </a:cubicBezTo>
                  <a:close/>
                </a:path>
              </a:pathLst>
            </a:custGeom>
            <a:solidFill>
              <a:srgbClr val="FFFFFF"/>
            </a:solidFill>
            <a:ln w="76200">
              <a:solidFill>
                <a:srgbClr val="0078D7"/>
              </a:solidFill>
            </a:ln>
            <a:extLst/>
          </p:spPr>
          <p:txBody>
            <a:bodyPr lIns="68570" tIns="34285" rIns="68570" bIns="34285"/>
            <a:lstStyle/>
            <a:p>
              <a:pPr defTabSz="699243" eaLnBrk="1" fontAlgn="auto" hangingPunct="1">
                <a:spcBef>
                  <a:spcPts val="0"/>
                </a:spcBef>
                <a:spcAft>
                  <a:spcPts val="0"/>
                </a:spcAft>
                <a:defRPr/>
              </a:pPr>
              <a:endParaRPr lang="en-US" sz="1350" kern="0">
                <a:ln w="76200">
                  <a:solidFill>
                    <a:srgbClr val="FFFFFF"/>
                  </a:solidFill>
                </a:ln>
                <a:solidFill>
                  <a:srgbClr val="FFFFFF"/>
                </a:solidFill>
                <a:latin typeface="Segoe UI"/>
              </a:endParaRPr>
            </a:p>
          </p:txBody>
        </p:sp>
        <p:sp>
          <p:nvSpPr>
            <p:cNvPr id="113672" name="Freeform 78"/>
            <p:cNvSpPr>
              <a:spLocks noEditPoints="1"/>
            </p:cNvSpPr>
            <p:nvPr/>
          </p:nvSpPr>
          <p:spPr bwMode="black">
            <a:xfrm>
              <a:off x="1889372" y="3528363"/>
              <a:ext cx="717156" cy="714863"/>
            </a:xfrm>
            <a:custGeom>
              <a:avLst/>
              <a:gdLst>
                <a:gd name="T0" fmla="*/ 2147483646 w 2291"/>
                <a:gd name="T1" fmla="*/ 2147483646 h 2197"/>
                <a:gd name="T2" fmla="*/ 2147483646 w 2291"/>
                <a:gd name="T3" fmla="*/ 2147483646 h 2197"/>
                <a:gd name="T4" fmla="*/ 2147483646 w 2291"/>
                <a:gd name="T5" fmla="*/ 2147483646 h 2197"/>
                <a:gd name="T6" fmla="*/ 2147483646 w 2291"/>
                <a:gd name="T7" fmla="*/ 2147483646 h 2197"/>
                <a:gd name="T8" fmla="*/ 2147483646 w 2291"/>
                <a:gd name="T9" fmla="*/ 2147483646 h 2197"/>
                <a:gd name="T10" fmla="*/ 2147483646 w 2291"/>
                <a:gd name="T11" fmla="*/ 2147483646 h 2197"/>
                <a:gd name="T12" fmla="*/ 2147483646 w 2291"/>
                <a:gd name="T13" fmla="*/ 2147483646 h 2197"/>
                <a:gd name="T14" fmla="*/ 2147483646 w 2291"/>
                <a:gd name="T15" fmla="*/ 2147483646 h 2197"/>
                <a:gd name="T16" fmla="*/ 2147483646 w 2291"/>
                <a:gd name="T17" fmla="*/ 2147483646 h 2197"/>
                <a:gd name="T18" fmla="*/ 2147483646 w 2291"/>
                <a:gd name="T19" fmla="*/ 2147483646 h 2197"/>
                <a:gd name="T20" fmla="*/ 2147483646 w 2291"/>
                <a:gd name="T21" fmla="*/ 2147483646 h 2197"/>
                <a:gd name="T22" fmla="*/ 2147483646 w 2291"/>
                <a:gd name="T23" fmla="*/ 2147483646 h 2197"/>
                <a:gd name="T24" fmla="*/ 2147483646 w 2291"/>
                <a:gd name="T25" fmla="*/ 0 h 2197"/>
                <a:gd name="T26" fmla="*/ 2147483646 w 2291"/>
                <a:gd name="T27" fmla="*/ 2147483646 h 2197"/>
                <a:gd name="T28" fmla="*/ 2147483646 w 2291"/>
                <a:gd name="T29" fmla="*/ 2147483646 h 2197"/>
                <a:gd name="T30" fmla="*/ 2147483646 w 2291"/>
                <a:gd name="T31" fmla="*/ 2066960149 h 2197"/>
                <a:gd name="T32" fmla="*/ 2147483646 w 2291"/>
                <a:gd name="T33" fmla="*/ 2147483646 h 2197"/>
                <a:gd name="T34" fmla="*/ 2147483646 w 2291"/>
                <a:gd name="T35" fmla="*/ 2147483646 h 2197"/>
                <a:gd name="T36" fmla="*/ 2147483646 w 2291"/>
                <a:gd name="T37" fmla="*/ 2147483646 h 2197"/>
                <a:gd name="T38" fmla="*/ 2147483646 w 2291"/>
                <a:gd name="T39" fmla="*/ 2147483646 h 2197"/>
                <a:gd name="T40" fmla="*/ 2147483646 w 2291"/>
                <a:gd name="T41" fmla="*/ 2147483646 h 2197"/>
                <a:gd name="T42" fmla="*/ 2147483646 w 2291"/>
                <a:gd name="T43" fmla="*/ 2147483646 h 2197"/>
                <a:gd name="T44" fmla="*/ 2147483646 w 2291"/>
                <a:gd name="T45" fmla="*/ 2147483646 h 2197"/>
                <a:gd name="T46" fmla="*/ 2147483646 w 2291"/>
                <a:gd name="T47" fmla="*/ 2147483646 h 2197"/>
                <a:gd name="T48" fmla="*/ 2147483646 w 2291"/>
                <a:gd name="T49" fmla="*/ 2147483646 h 2197"/>
                <a:gd name="T50" fmla="*/ 2147483646 w 2291"/>
                <a:gd name="T51" fmla="*/ 2147483646 h 2197"/>
                <a:gd name="T52" fmla="*/ 2147483646 w 2291"/>
                <a:gd name="T53" fmla="*/ 2147483646 h 2197"/>
                <a:gd name="T54" fmla="*/ 2147483646 w 2291"/>
                <a:gd name="T55" fmla="*/ 2147483646 h 2197"/>
                <a:gd name="T56" fmla="*/ 2147483646 w 2291"/>
                <a:gd name="T57" fmla="*/ 2147483646 h 2197"/>
                <a:gd name="T58" fmla="*/ 2147483646 w 2291"/>
                <a:gd name="T59" fmla="*/ 2147483646 h 2197"/>
                <a:gd name="T60" fmla="*/ 2147483646 w 2291"/>
                <a:gd name="T61" fmla="*/ 2147483646 h 2197"/>
                <a:gd name="T62" fmla="*/ 2147483646 w 2291"/>
                <a:gd name="T63" fmla="*/ 2147483646 h 2197"/>
                <a:gd name="T64" fmla="*/ 2147483646 w 2291"/>
                <a:gd name="T65" fmla="*/ 2147483646 h 2197"/>
                <a:gd name="T66" fmla="*/ 2147483646 w 2291"/>
                <a:gd name="T67" fmla="*/ 2147483646 h 2197"/>
                <a:gd name="T68" fmla="*/ 2147483646 w 2291"/>
                <a:gd name="T69" fmla="*/ 2147483646 h 2197"/>
                <a:gd name="T70" fmla="*/ 2147483646 w 2291"/>
                <a:gd name="T71" fmla="*/ 2147483646 h 2197"/>
                <a:gd name="T72" fmla="*/ 2147483646 w 2291"/>
                <a:gd name="T73" fmla="*/ 2147483646 h 2197"/>
                <a:gd name="T74" fmla="*/ 2147483646 w 2291"/>
                <a:gd name="T75" fmla="*/ 2147483646 h 2197"/>
                <a:gd name="T76" fmla="*/ 2147483646 w 2291"/>
                <a:gd name="T77" fmla="*/ 2147483646 h 2197"/>
                <a:gd name="T78" fmla="*/ 2147483646 w 2291"/>
                <a:gd name="T79" fmla="*/ 2147483646 h 2197"/>
                <a:gd name="T80" fmla="*/ 2147483646 w 2291"/>
                <a:gd name="T81" fmla="*/ 2147483646 h 2197"/>
                <a:gd name="T82" fmla="*/ 2147483646 w 2291"/>
                <a:gd name="T83" fmla="*/ 2147483646 h 2197"/>
                <a:gd name="T84" fmla="*/ 2147483646 w 2291"/>
                <a:gd name="T85" fmla="*/ 2147483646 h 2197"/>
                <a:gd name="T86" fmla="*/ 2147483646 w 2291"/>
                <a:gd name="T87" fmla="*/ 2147483646 h 2197"/>
                <a:gd name="T88" fmla="*/ 2147483646 w 2291"/>
                <a:gd name="T89" fmla="*/ 2147483646 h 2197"/>
                <a:gd name="T90" fmla="*/ 2147483646 w 2291"/>
                <a:gd name="T91" fmla="*/ 2147483646 h 2197"/>
                <a:gd name="T92" fmla="*/ 2147483646 w 2291"/>
                <a:gd name="T93" fmla="*/ 2147483646 h 2197"/>
                <a:gd name="T94" fmla="*/ 2147483646 w 2291"/>
                <a:gd name="T95" fmla="*/ 2147483646 h 2197"/>
                <a:gd name="T96" fmla="*/ 2147483646 w 2291"/>
                <a:gd name="T97" fmla="*/ 2147483646 h 2197"/>
                <a:gd name="T98" fmla="*/ 2147483646 w 2291"/>
                <a:gd name="T99" fmla="*/ 2147483646 h 2197"/>
                <a:gd name="T100" fmla="*/ 2147483646 w 2291"/>
                <a:gd name="T101" fmla="*/ 2147483646 h 2197"/>
                <a:gd name="T102" fmla="*/ 2147483646 w 2291"/>
                <a:gd name="T103" fmla="*/ 2147483646 h 2197"/>
                <a:gd name="T104" fmla="*/ 0 w 2291"/>
                <a:gd name="T105" fmla="*/ 2147483646 h 2197"/>
                <a:gd name="T106" fmla="*/ 797531940 w 2291"/>
                <a:gd name="T107" fmla="*/ 2147483646 h 2197"/>
                <a:gd name="T108" fmla="*/ 2147483646 w 2291"/>
                <a:gd name="T109" fmla="*/ 2147483646 h 2197"/>
                <a:gd name="T110" fmla="*/ 2147483646 w 2291"/>
                <a:gd name="T111" fmla="*/ 2147483646 h 2197"/>
                <a:gd name="T112" fmla="*/ 2147483646 w 2291"/>
                <a:gd name="T113" fmla="*/ 2147483646 h 2197"/>
                <a:gd name="T114" fmla="*/ 2147483646 w 2291"/>
                <a:gd name="T115" fmla="*/ 2147483646 h 2197"/>
                <a:gd name="T116" fmla="*/ 2147483646 w 2291"/>
                <a:gd name="T117" fmla="*/ 2147483646 h 2197"/>
                <a:gd name="T118" fmla="*/ 2147483646 w 2291"/>
                <a:gd name="T119" fmla="*/ 2147483646 h 2197"/>
                <a:gd name="T120" fmla="*/ 2147483646 w 2291"/>
                <a:gd name="T121" fmla="*/ 2147483646 h 219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291" h="2197">
                  <a:moveTo>
                    <a:pt x="1506" y="1023"/>
                  </a:moveTo>
                  <a:cubicBezTo>
                    <a:pt x="1448" y="923"/>
                    <a:pt x="1448" y="923"/>
                    <a:pt x="1448" y="923"/>
                  </a:cubicBezTo>
                  <a:cubicBezTo>
                    <a:pt x="1406" y="947"/>
                    <a:pt x="1406" y="947"/>
                    <a:pt x="1406" y="947"/>
                  </a:cubicBezTo>
                  <a:cubicBezTo>
                    <a:pt x="1464" y="1048"/>
                    <a:pt x="1464" y="1048"/>
                    <a:pt x="1464" y="1048"/>
                  </a:cubicBezTo>
                  <a:lnTo>
                    <a:pt x="1506" y="1023"/>
                  </a:lnTo>
                  <a:close/>
                  <a:moveTo>
                    <a:pt x="1622" y="1225"/>
                  </a:moveTo>
                  <a:cubicBezTo>
                    <a:pt x="1564" y="1124"/>
                    <a:pt x="1564" y="1124"/>
                    <a:pt x="1564" y="1124"/>
                  </a:cubicBezTo>
                  <a:cubicBezTo>
                    <a:pt x="1522" y="1149"/>
                    <a:pt x="1522" y="1149"/>
                    <a:pt x="1522" y="1149"/>
                  </a:cubicBezTo>
                  <a:cubicBezTo>
                    <a:pt x="1580" y="1249"/>
                    <a:pt x="1580" y="1249"/>
                    <a:pt x="1580" y="1249"/>
                  </a:cubicBezTo>
                  <a:lnTo>
                    <a:pt x="1622" y="1225"/>
                  </a:lnTo>
                  <a:close/>
                  <a:moveTo>
                    <a:pt x="711" y="1249"/>
                  </a:moveTo>
                  <a:cubicBezTo>
                    <a:pt x="769" y="1149"/>
                    <a:pt x="769" y="1149"/>
                    <a:pt x="769" y="1149"/>
                  </a:cubicBezTo>
                  <a:cubicBezTo>
                    <a:pt x="727" y="1124"/>
                    <a:pt x="727" y="1124"/>
                    <a:pt x="727" y="1124"/>
                  </a:cubicBezTo>
                  <a:cubicBezTo>
                    <a:pt x="669" y="1225"/>
                    <a:pt x="669" y="1225"/>
                    <a:pt x="669" y="1225"/>
                  </a:cubicBezTo>
                  <a:lnTo>
                    <a:pt x="711" y="1249"/>
                  </a:lnTo>
                  <a:close/>
                  <a:moveTo>
                    <a:pt x="828" y="1048"/>
                  </a:moveTo>
                  <a:cubicBezTo>
                    <a:pt x="886" y="947"/>
                    <a:pt x="886" y="947"/>
                    <a:pt x="886" y="947"/>
                  </a:cubicBezTo>
                  <a:cubicBezTo>
                    <a:pt x="844" y="923"/>
                    <a:pt x="844" y="923"/>
                    <a:pt x="844" y="923"/>
                  </a:cubicBezTo>
                  <a:cubicBezTo>
                    <a:pt x="786" y="1023"/>
                    <a:pt x="786" y="1023"/>
                    <a:pt x="786" y="1023"/>
                  </a:cubicBezTo>
                  <a:lnTo>
                    <a:pt x="828" y="1048"/>
                  </a:lnTo>
                  <a:close/>
                  <a:moveTo>
                    <a:pt x="902" y="540"/>
                  </a:moveTo>
                  <a:cubicBezTo>
                    <a:pt x="1390" y="540"/>
                    <a:pt x="1390" y="540"/>
                    <a:pt x="1390" y="540"/>
                  </a:cubicBezTo>
                  <a:cubicBezTo>
                    <a:pt x="1447" y="540"/>
                    <a:pt x="1493" y="494"/>
                    <a:pt x="1493" y="437"/>
                  </a:cubicBezTo>
                  <a:cubicBezTo>
                    <a:pt x="1493" y="103"/>
                    <a:pt x="1493" y="103"/>
                    <a:pt x="1493" y="103"/>
                  </a:cubicBezTo>
                  <a:cubicBezTo>
                    <a:pt x="1493" y="46"/>
                    <a:pt x="1447" y="0"/>
                    <a:pt x="1390" y="0"/>
                  </a:cubicBezTo>
                  <a:cubicBezTo>
                    <a:pt x="902" y="0"/>
                    <a:pt x="902" y="0"/>
                    <a:pt x="902" y="0"/>
                  </a:cubicBezTo>
                  <a:cubicBezTo>
                    <a:pt x="845" y="0"/>
                    <a:pt x="799" y="46"/>
                    <a:pt x="799" y="103"/>
                  </a:cubicBezTo>
                  <a:cubicBezTo>
                    <a:pt x="799" y="437"/>
                    <a:pt x="799" y="437"/>
                    <a:pt x="799" y="437"/>
                  </a:cubicBezTo>
                  <a:cubicBezTo>
                    <a:pt x="799" y="494"/>
                    <a:pt x="845" y="540"/>
                    <a:pt x="902" y="540"/>
                  </a:cubicBezTo>
                  <a:close/>
                  <a:moveTo>
                    <a:pt x="859" y="103"/>
                  </a:moveTo>
                  <a:cubicBezTo>
                    <a:pt x="859" y="79"/>
                    <a:pt x="878" y="60"/>
                    <a:pt x="902" y="60"/>
                  </a:cubicBezTo>
                  <a:cubicBezTo>
                    <a:pt x="1390" y="60"/>
                    <a:pt x="1390" y="60"/>
                    <a:pt x="1390" y="60"/>
                  </a:cubicBezTo>
                  <a:cubicBezTo>
                    <a:pt x="1413" y="60"/>
                    <a:pt x="1433" y="79"/>
                    <a:pt x="1433" y="103"/>
                  </a:cubicBezTo>
                  <a:cubicBezTo>
                    <a:pt x="1433" y="437"/>
                    <a:pt x="1433" y="437"/>
                    <a:pt x="1433" y="437"/>
                  </a:cubicBezTo>
                  <a:cubicBezTo>
                    <a:pt x="1433" y="461"/>
                    <a:pt x="1413" y="480"/>
                    <a:pt x="1390" y="480"/>
                  </a:cubicBezTo>
                  <a:cubicBezTo>
                    <a:pt x="902" y="480"/>
                    <a:pt x="902" y="480"/>
                    <a:pt x="902" y="480"/>
                  </a:cubicBezTo>
                  <a:cubicBezTo>
                    <a:pt x="878" y="480"/>
                    <a:pt x="859" y="461"/>
                    <a:pt x="859" y="437"/>
                  </a:cubicBezTo>
                  <a:lnTo>
                    <a:pt x="859" y="103"/>
                  </a:lnTo>
                  <a:close/>
                  <a:moveTo>
                    <a:pt x="678" y="824"/>
                  </a:moveTo>
                  <a:cubicBezTo>
                    <a:pt x="1614" y="824"/>
                    <a:pt x="1614" y="824"/>
                    <a:pt x="1614" y="824"/>
                  </a:cubicBezTo>
                  <a:cubicBezTo>
                    <a:pt x="1628" y="824"/>
                    <a:pt x="1640" y="812"/>
                    <a:pt x="1640" y="798"/>
                  </a:cubicBezTo>
                  <a:cubicBezTo>
                    <a:pt x="1640" y="786"/>
                    <a:pt x="1640" y="786"/>
                    <a:pt x="1640" y="786"/>
                  </a:cubicBezTo>
                  <a:cubicBezTo>
                    <a:pt x="1640" y="772"/>
                    <a:pt x="1632" y="752"/>
                    <a:pt x="1623" y="741"/>
                  </a:cubicBezTo>
                  <a:cubicBezTo>
                    <a:pt x="1499" y="596"/>
                    <a:pt x="1499" y="596"/>
                    <a:pt x="1499" y="596"/>
                  </a:cubicBezTo>
                  <a:cubicBezTo>
                    <a:pt x="1490" y="585"/>
                    <a:pt x="1471" y="576"/>
                    <a:pt x="1457" y="576"/>
                  </a:cubicBezTo>
                  <a:cubicBezTo>
                    <a:pt x="835" y="576"/>
                    <a:pt x="835" y="576"/>
                    <a:pt x="835" y="576"/>
                  </a:cubicBezTo>
                  <a:cubicBezTo>
                    <a:pt x="821" y="576"/>
                    <a:pt x="802" y="585"/>
                    <a:pt x="792" y="596"/>
                  </a:cubicBezTo>
                  <a:cubicBezTo>
                    <a:pt x="669" y="741"/>
                    <a:pt x="669" y="741"/>
                    <a:pt x="669" y="741"/>
                  </a:cubicBezTo>
                  <a:cubicBezTo>
                    <a:pt x="659" y="752"/>
                    <a:pt x="652" y="772"/>
                    <a:pt x="652" y="786"/>
                  </a:cubicBezTo>
                  <a:cubicBezTo>
                    <a:pt x="652" y="798"/>
                    <a:pt x="652" y="798"/>
                    <a:pt x="652" y="798"/>
                  </a:cubicBezTo>
                  <a:cubicBezTo>
                    <a:pt x="652" y="812"/>
                    <a:pt x="664" y="824"/>
                    <a:pt x="678" y="824"/>
                  </a:cubicBezTo>
                  <a:close/>
                  <a:moveTo>
                    <a:pt x="1450" y="1476"/>
                  </a:moveTo>
                  <a:cubicBezTo>
                    <a:pt x="1450" y="1810"/>
                    <a:pt x="1450" y="1810"/>
                    <a:pt x="1450" y="1810"/>
                  </a:cubicBezTo>
                  <a:cubicBezTo>
                    <a:pt x="1450" y="1867"/>
                    <a:pt x="1497" y="1913"/>
                    <a:pt x="1554" y="1913"/>
                  </a:cubicBezTo>
                  <a:cubicBezTo>
                    <a:pt x="2041" y="1913"/>
                    <a:pt x="2041" y="1913"/>
                    <a:pt x="2041" y="1913"/>
                  </a:cubicBezTo>
                  <a:cubicBezTo>
                    <a:pt x="2098" y="1913"/>
                    <a:pt x="2144" y="1867"/>
                    <a:pt x="2144" y="1810"/>
                  </a:cubicBezTo>
                  <a:cubicBezTo>
                    <a:pt x="2144" y="1476"/>
                    <a:pt x="2144" y="1476"/>
                    <a:pt x="2144" y="1476"/>
                  </a:cubicBezTo>
                  <a:cubicBezTo>
                    <a:pt x="2144" y="1419"/>
                    <a:pt x="2098" y="1373"/>
                    <a:pt x="2041" y="1373"/>
                  </a:cubicBezTo>
                  <a:cubicBezTo>
                    <a:pt x="1554" y="1373"/>
                    <a:pt x="1554" y="1373"/>
                    <a:pt x="1554" y="1373"/>
                  </a:cubicBezTo>
                  <a:cubicBezTo>
                    <a:pt x="1497" y="1373"/>
                    <a:pt x="1450" y="1419"/>
                    <a:pt x="1450" y="1476"/>
                  </a:cubicBezTo>
                  <a:close/>
                  <a:moveTo>
                    <a:pt x="2084" y="1476"/>
                  </a:moveTo>
                  <a:cubicBezTo>
                    <a:pt x="2084" y="1810"/>
                    <a:pt x="2084" y="1810"/>
                    <a:pt x="2084" y="1810"/>
                  </a:cubicBezTo>
                  <a:cubicBezTo>
                    <a:pt x="2084" y="1834"/>
                    <a:pt x="2065" y="1853"/>
                    <a:pt x="2041" y="1853"/>
                  </a:cubicBezTo>
                  <a:cubicBezTo>
                    <a:pt x="1554" y="1853"/>
                    <a:pt x="1554" y="1853"/>
                    <a:pt x="1554" y="1853"/>
                  </a:cubicBezTo>
                  <a:cubicBezTo>
                    <a:pt x="1530" y="1853"/>
                    <a:pt x="1511" y="1834"/>
                    <a:pt x="1511" y="1810"/>
                  </a:cubicBezTo>
                  <a:cubicBezTo>
                    <a:pt x="1511" y="1476"/>
                    <a:pt x="1511" y="1476"/>
                    <a:pt x="1511" y="1476"/>
                  </a:cubicBezTo>
                  <a:cubicBezTo>
                    <a:pt x="1511" y="1452"/>
                    <a:pt x="1530" y="1433"/>
                    <a:pt x="1554" y="1433"/>
                  </a:cubicBezTo>
                  <a:cubicBezTo>
                    <a:pt x="2041" y="1433"/>
                    <a:pt x="2041" y="1433"/>
                    <a:pt x="2041" y="1433"/>
                  </a:cubicBezTo>
                  <a:cubicBezTo>
                    <a:pt x="2065" y="1433"/>
                    <a:pt x="2084" y="1452"/>
                    <a:pt x="2084" y="1476"/>
                  </a:cubicBezTo>
                  <a:close/>
                  <a:moveTo>
                    <a:pt x="2275" y="2114"/>
                  </a:moveTo>
                  <a:cubicBezTo>
                    <a:pt x="2151" y="1969"/>
                    <a:pt x="2151" y="1969"/>
                    <a:pt x="2151" y="1969"/>
                  </a:cubicBezTo>
                  <a:cubicBezTo>
                    <a:pt x="2142" y="1958"/>
                    <a:pt x="2123" y="1949"/>
                    <a:pt x="2108" y="1949"/>
                  </a:cubicBezTo>
                  <a:cubicBezTo>
                    <a:pt x="1486" y="1949"/>
                    <a:pt x="1486" y="1949"/>
                    <a:pt x="1486" y="1949"/>
                  </a:cubicBezTo>
                  <a:cubicBezTo>
                    <a:pt x="1472" y="1949"/>
                    <a:pt x="1453" y="1958"/>
                    <a:pt x="1444" y="1969"/>
                  </a:cubicBezTo>
                  <a:cubicBezTo>
                    <a:pt x="1320" y="2114"/>
                    <a:pt x="1320" y="2114"/>
                    <a:pt x="1320" y="2114"/>
                  </a:cubicBezTo>
                  <a:cubicBezTo>
                    <a:pt x="1311" y="2125"/>
                    <a:pt x="1304" y="2145"/>
                    <a:pt x="1304" y="2159"/>
                  </a:cubicBezTo>
                  <a:cubicBezTo>
                    <a:pt x="1304" y="2171"/>
                    <a:pt x="1304" y="2171"/>
                    <a:pt x="1304" y="2171"/>
                  </a:cubicBezTo>
                  <a:cubicBezTo>
                    <a:pt x="1304" y="2185"/>
                    <a:pt x="1315" y="2197"/>
                    <a:pt x="1329" y="2197"/>
                  </a:cubicBezTo>
                  <a:cubicBezTo>
                    <a:pt x="2265" y="2197"/>
                    <a:pt x="2265" y="2197"/>
                    <a:pt x="2265" y="2197"/>
                  </a:cubicBezTo>
                  <a:cubicBezTo>
                    <a:pt x="2280" y="2197"/>
                    <a:pt x="2291" y="2185"/>
                    <a:pt x="2291" y="2171"/>
                  </a:cubicBezTo>
                  <a:cubicBezTo>
                    <a:pt x="2291" y="2159"/>
                    <a:pt x="2291" y="2159"/>
                    <a:pt x="2291" y="2159"/>
                  </a:cubicBezTo>
                  <a:cubicBezTo>
                    <a:pt x="2291" y="2145"/>
                    <a:pt x="2284" y="2125"/>
                    <a:pt x="2275" y="2114"/>
                  </a:cubicBezTo>
                  <a:close/>
                  <a:moveTo>
                    <a:pt x="250" y="1913"/>
                  </a:moveTo>
                  <a:cubicBezTo>
                    <a:pt x="738" y="1913"/>
                    <a:pt x="738" y="1913"/>
                    <a:pt x="738" y="1913"/>
                  </a:cubicBezTo>
                  <a:cubicBezTo>
                    <a:pt x="795" y="1913"/>
                    <a:pt x="841" y="1867"/>
                    <a:pt x="841" y="1810"/>
                  </a:cubicBezTo>
                  <a:cubicBezTo>
                    <a:pt x="841" y="1476"/>
                    <a:pt x="841" y="1476"/>
                    <a:pt x="841" y="1476"/>
                  </a:cubicBezTo>
                  <a:cubicBezTo>
                    <a:pt x="841" y="1419"/>
                    <a:pt x="795" y="1373"/>
                    <a:pt x="738" y="1373"/>
                  </a:cubicBezTo>
                  <a:cubicBezTo>
                    <a:pt x="250" y="1373"/>
                    <a:pt x="250" y="1373"/>
                    <a:pt x="250" y="1373"/>
                  </a:cubicBezTo>
                  <a:cubicBezTo>
                    <a:pt x="193" y="1373"/>
                    <a:pt x="147" y="1419"/>
                    <a:pt x="147" y="1476"/>
                  </a:cubicBezTo>
                  <a:cubicBezTo>
                    <a:pt x="147" y="1810"/>
                    <a:pt x="147" y="1810"/>
                    <a:pt x="147" y="1810"/>
                  </a:cubicBezTo>
                  <a:cubicBezTo>
                    <a:pt x="147" y="1867"/>
                    <a:pt x="193" y="1913"/>
                    <a:pt x="250" y="1913"/>
                  </a:cubicBezTo>
                  <a:close/>
                  <a:moveTo>
                    <a:pt x="207" y="1476"/>
                  </a:moveTo>
                  <a:cubicBezTo>
                    <a:pt x="207" y="1452"/>
                    <a:pt x="227" y="1433"/>
                    <a:pt x="250" y="1433"/>
                  </a:cubicBezTo>
                  <a:cubicBezTo>
                    <a:pt x="738" y="1433"/>
                    <a:pt x="738" y="1433"/>
                    <a:pt x="738" y="1433"/>
                  </a:cubicBezTo>
                  <a:cubicBezTo>
                    <a:pt x="762" y="1433"/>
                    <a:pt x="781" y="1452"/>
                    <a:pt x="781" y="1476"/>
                  </a:cubicBezTo>
                  <a:cubicBezTo>
                    <a:pt x="781" y="1810"/>
                    <a:pt x="781" y="1810"/>
                    <a:pt x="781" y="1810"/>
                  </a:cubicBezTo>
                  <a:cubicBezTo>
                    <a:pt x="781" y="1834"/>
                    <a:pt x="762" y="1853"/>
                    <a:pt x="738" y="1853"/>
                  </a:cubicBezTo>
                  <a:cubicBezTo>
                    <a:pt x="250" y="1853"/>
                    <a:pt x="250" y="1853"/>
                    <a:pt x="250" y="1853"/>
                  </a:cubicBezTo>
                  <a:cubicBezTo>
                    <a:pt x="227" y="1853"/>
                    <a:pt x="207" y="1834"/>
                    <a:pt x="207" y="1810"/>
                  </a:cubicBezTo>
                  <a:lnTo>
                    <a:pt x="207" y="1476"/>
                  </a:lnTo>
                  <a:close/>
                  <a:moveTo>
                    <a:pt x="848" y="1969"/>
                  </a:moveTo>
                  <a:cubicBezTo>
                    <a:pt x="838" y="1958"/>
                    <a:pt x="819" y="1949"/>
                    <a:pt x="805" y="1949"/>
                  </a:cubicBezTo>
                  <a:cubicBezTo>
                    <a:pt x="183" y="1949"/>
                    <a:pt x="183" y="1949"/>
                    <a:pt x="183" y="1949"/>
                  </a:cubicBezTo>
                  <a:cubicBezTo>
                    <a:pt x="169" y="1949"/>
                    <a:pt x="150" y="1958"/>
                    <a:pt x="141" y="1969"/>
                  </a:cubicBezTo>
                  <a:cubicBezTo>
                    <a:pt x="17" y="2114"/>
                    <a:pt x="17" y="2114"/>
                    <a:pt x="17" y="2114"/>
                  </a:cubicBezTo>
                  <a:cubicBezTo>
                    <a:pt x="8" y="2125"/>
                    <a:pt x="0" y="2145"/>
                    <a:pt x="0" y="2159"/>
                  </a:cubicBezTo>
                  <a:cubicBezTo>
                    <a:pt x="0" y="2171"/>
                    <a:pt x="0" y="2171"/>
                    <a:pt x="0" y="2171"/>
                  </a:cubicBezTo>
                  <a:cubicBezTo>
                    <a:pt x="0" y="2185"/>
                    <a:pt x="12" y="2197"/>
                    <a:pt x="26" y="2197"/>
                  </a:cubicBezTo>
                  <a:cubicBezTo>
                    <a:pt x="962" y="2197"/>
                    <a:pt x="962" y="2197"/>
                    <a:pt x="962" y="2197"/>
                  </a:cubicBezTo>
                  <a:cubicBezTo>
                    <a:pt x="977" y="2197"/>
                    <a:pt x="988" y="2185"/>
                    <a:pt x="988" y="2171"/>
                  </a:cubicBezTo>
                  <a:cubicBezTo>
                    <a:pt x="988" y="2159"/>
                    <a:pt x="988" y="2159"/>
                    <a:pt x="988" y="2159"/>
                  </a:cubicBezTo>
                  <a:cubicBezTo>
                    <a:pt x="988" y="2145"/>
                    <a:pt x="981" y="2125"/>
                    <a:pt x="971" y="2114"/>
                  </a:cubicBezTo>
                  <a:lnTo>
                    <a:pt x="848" y="1969"/>
                  </a:lnTo>
                  <a:close/>
                  <a:moveTo>
                    <a:pt x="971" y="1659"/>
                  </a:moveTo>
                  <a:cubicBezTo>
                    <a:pt x="1088" y="1659"/>
                    <a:pt x="1088" y="1659"/>
                    <a:pt x="1088" y="1659"/>
                  </a:cubicBezTo>
                  <a:cubicBezTo>
                    <a:pt x="1088" y="1610"/>
                    <a:pt x="1088" y="1610"/>
                    <a:pt x="1088" y="1610"/>
                  </a:cubicBezTo>
                  <a:cubicBezTo>
                    <a:pt x="971" y="1610"/>
                    <a:pt x="971" y="1610"/>
                    <a:pt x="971" y="1610"/>
                  </a:cubicBezTo>
                  <a:lnTo>
                    <a:pt x="971" y="1659"/>
                  </a:lnTo>
                  <a:close/>
                  <a:moveTo>
                    <a:pt x="1320" y="1610"/>
                  </a:moveTo>
                  <a:cubicBezTo>
                    <a:pt x="1204" y="1610"/>
                    <a:pt x="1204" y="1610"/>
                    <a:pt x="1204" y="1610"/>
                  </a:cubicBezTo>
                  <a:cubicBezTo>
                    <a:pt x="1204" y="1659"/>
                    <a:pt x="1204" y="1659"/>
                    <a:pt x="1204" y="1659"/>
                  </a:cubicBezTo>
                  <a:cubicBezTo>
                    <a:pt x="1320" y="1659"/>
                    <a:pt x="1320" y="1659"/>
                    <a:pt x="1320" y="1659"/>
                  </a:cubicBezTo>
                  <a:lnTo>
                    <a:pt x="1320" y="1610"/>
                  </a:lnTo>
                  <a:close/>
                </a:path>
              </a:pathLst>
            </a:custGeom>
            <a:solidFill>
              <a:srgbClr val="2B4D91"/>
            </a:solidFill>
            <a:ln>
              <a:noFill/>
            </a:ln>
            <a:extLst>
              <a:ext uri="{91240B29-F687-4F45-9708-019B960494DF}">
                <a14:hiddenLine xmlns:a14="http://schemas.microsoft.com/office/drawing/2010/main" w="9525">
                  <a:solidFill>
                    <a:srgbClr val="000000"/>
                  </a:solidFill>
                  <a:round/>
                  <a:headEnd/>
                  <a:tailEnd/>
                </a14:hiddenLine>
              </a:ext>
            </a:extLst>
          </p:spPr>
          <p:txBody>
            <a:bodyPr lIns="61698" tIns="30849" rIns="61698" bIns="30849"/>
            <a:lstStyle/>
            <a:p>
              <a:endParaRPr lang="en-US"/>
            </a:p>
          </p:txBody>
        </p:sp>
        <p:sp>
          <p:nvSpPr>
            <p:cNvPr id="60" name="TextBox 59"/>
            <p:cNvSpPr txBox="1"/>
            <p:nvPr/>
          </p:nvSpPr>
          <p:spPr>
            <a:xfrm>
              <a:off x="791325" y="3623647"/>
              <a:ext cx="1195384" cy="498006"/>
            </a:xfrm>
            <a:prstGeom prst="rect">
              <a:avLst/>
            </a:prstGeom>
            <a:noFill/>
            <a:ln>
              <a:noFill/>
            </a:ln>
          </p:spPr>
          <p:txBody>
            <a:bodyPr wrap="none" lIns="0" tIns="0" rIns="0" bIns="0">
              <a:spAutoFit/>
            </a:bodyPr>
            <a:lstStyle/>
            <a:p>
              <a:pPr defTabSz="699243">
                <a:lnSpc>
                  <a:spcPct val="90000"/>
                </a:lnSpc>
                <a:spcBef>
                  <a:spcPct val="20000"/>
                </a:spcBef>
                <a:buSzPct val="80000"/>
                <a:defRPr/>
              </a:pPr>
              <a:r>
                <a:rPr lang="en-US" dirty="0">
                  <a:solidFill>
                    <a:srgbClr val="000000"/>
                  </a:solidFill>
                  <a:latin typeface="Segoe UI"/>
                </a:rPr>
                <a:t>Customer’s </a:t>
              </a:r>
              <a:br>
                <a:rPr lang="en-US" dirty="0">
                  <a:solidFill>
                    <a:srgbClr val="000000"/>
                  </a:solidFill>
                  <a:latin typeface="Segoe UI"/>
                </a:rPr>
              </a:br>
              <a:r>
                <a:rPr lang="en-US" dirty="0">
                  <a:solidFill>
                    <a:srgbClr val="000000"/>
                  </a:solidFill>
                  <a:latin typeface="Segoe UI"/>
                </a:rPr>
                <a:t>network</a:t>
              </a:r>
              <a:endParaRPr lang="en-US" dirty="0">
                <a:solidFill>
                  <a:srgbClr val="000000"/>
                </a:solidFill>
                <a:effectLst>
                  <a:outerShdw blurRad="38100" dist="38100" dir="2700000" algn="tl">
                    <a:srgbClr val="000000">
                      <a:alpha val="43137"/>
                    </a:srgbClr>
                  </a:outerShdw>
                </a:effectLst>
                <a:latin typeface="Segoe UI"/>
              </a:endParaRPr>
            </a:p>
          </p:txBody>
        </p:sp>
        <p:grpSp>
          <p:nvGrpSpPr>
            <p:cNvPr id="61" name="Group 60"/>
            <p:cNvGrpSpPr/>
            <p:nvPr/>
          </p:nvGrpSpPr>
          <p:grpSpPr>
            <a:xfrm>
              <a:off x="8013154" y="1753680"/>
              <a:ext cx="1100682" cy="1487386"/>
              <a:chOff x="5936940" y="1654482"/>
              <a:chExt cx="854945" cy="1132543"/>
            </a:xfrm>
            <a:solidFill>
              <a:srgbClr val="DE3C00"/>
            </a:solidFill>
          </p:grpSpPr>
          <p:sp>
            <p:nvSpPr>
              <p:cNvPr id="62" name="Rectangle 61"/>
              <p:cNvSpPr/>
              <p:nvPr/>
            </p:nvSpPr>
            <p:spPr bwMode="auto">
              <a:xfrm rot="16200000">
                <a:off x="5469389" y="2219654"/>
                <a:ext cx="1034923" cy="99820"/>
              </a:xfrm>
              <a:prstGeom prst="rect">
                <a:avLst/>
              </a:prstGeom>
              <a:grpFill/>
              <a:ln w="10795" cap="flat" cmpd="sng" algn="ctr">
                <a:solidFill>
                  <a:srgbClr val="DE3C00"/>
                </a:solid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63" name="Right Arrow 62"/>
              <p:cNvSpPr/>
              <p:nvPr/>
            </p:nvSpPr>
            <p:spPr bwMode="auto">
              <a:xfrm>
                <a:off x="5936940" y="1654482"/>
                <a:ext cx="854945" cy="209699"/>
              </a:xfrm>
              <a:prstGeom prst="rightArrow">
                <a:avLst/>
              </a:prstGeom>
              <a:grpFill/>
              <a:ln w="10795" cap="flat" cmpd="sng" algn="ctr">
                <a:solidFill>
                  <a:srgbClr val="DE3C00"/>
                </a:solid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grpSp>
        <p:grpSp>
          <p:nvGrpSpPr>
            <p:cNvPr id="64" name="Group 63"/>
            <p:cNvGrpSpPr/>
            <p:nvPr/>
          </p:nvGrpSpPr>
          <p:grpSpPr>
            <a:xfrm>
              <a:off x="8013153" y="4530519"/>
              <a:ext cx="1100683" cy="1448123"/>
              <a:chOff x="5936940" y="3683794"/>
              <a:chExt cx="854946" cy="1007119"/>
            </a:xfrm>
            <a:solidFill>
              <a:srgbClr val="1589DC"/>
            </a:solidFill>
          </p:grpSpPr>
          <p:sp>
            <p:nvSpPr>
              <p:cNvPr id="65" name="Rectangle 64"/>
              <p:cNvSpPr/>
              <p:nvPr/>
            </p:nvSpPr>
            <p:spPr bwMode="auto">
              <a:xfrm rot="16200000">
                <a:off x="5514217" y="4106517"/>
                <a:ext cx="945264" cy="99818"/>
              </a:xfrm>
              <a:prstGeom prst="rect">
                <a:avLst/>
              </a:prstGeom>
              <a:grpFill/>
              <a:ln w="10795" cap="flat" cmpd="sng" algn="ctr">
                <a:no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66" name="Right Arrow 65"/>
              <p:cNvSpPr/>
              <p:nvPr/>
            </p:nvSpPr>
            <p:spPr bwMode="auto">
              <a:xfrm>
                <a:off x="5945371" y="4470208"/>
                <a:ext cx="846515" cy="220705"/>
              </a:xfrm>
              <a:prstGeom prst="rightArrow">
                <a:avLst/>
              </a:prstGeom>
              <a:grpFill/>
              <a:ln w="10795" cap="flat" cmpd="sng" algn="ctr">
                <a:no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grpSp>
        <p:grpSp>
          <p:nvGrpSpPr>
            <p:cNvPr id="67" name="Group 3"/>
            <p:cNvGrpSpPr/>
            <p:nvPr/>
          </p:nvGrpSpPr>
          <p:grpSpPr>
            <a:xfrm>
              <a:off x="4741600" y="3272398"/>
              <a:ext cx="2323090" cy="1143664"/>
              <a:chOff x="3395787" y="2808815"/>
              <a:chExt cx="1804440" cy="795378"/>
            </a:xfrm>
            <a:solidFill>
              <a:srgbClr val="FFFFFF"/>
            </a:solidFill>
          </p:grpSpPr>
          <p:grpSp>
            <p:nvGrpSpPr>
              <p:cNvPr id="68" name="Group 4"/>
              <p:cNvGrpSpPr/>
              <p:nvPr/>
            </p:nvGrpSpPr>
            <p:grpSpPr>
              <a:xfrm>
                <a:off x="3395787" y="2808815"/>
                <a:ext cx="1804440" cy="795378"/>
                <a:chOff x="4693625" y="3254337"/>
                <a:chExt cx="3048917" cy="1308187"/>
              </a:xfrm>
              <a:grpFill/>
            </p:grpSpPr>
            <p:sp>
              <p:nvSpPr>
                <p:cNvPr id="70" name="Rectangle 8"/>
                <p:cNvSpPr/>
                <p:nvPr/>
              </p:nvSpPr>
              <p:spPr bwMode="auto">
                <a:xfrm>
                  <a:off x="4951866" y="3254337"/>
                  <a:ext cx="2514600" cy="1308187"/>
                </a:xfrm>
                <a:prstGeom prst="rect">
                  <a:avLst/>
                </a:prstGeom>
                <a:solidFill>
                  <a:srgbClr val="048CF5"/>
                </a:solidFill>
                <a:ln w="38100" cap="flat" cmpd="sng" algn="ctr">
                  <a:solidFill>
                    <a:srgbClr val="007DDE"/>
                  </a:solid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71" name="Oval 18"/>
                <p:cNvSpPr/>
                <p:nvPr/>
              </p:nvSpPr>
              <p:spPr bwMode="auto">
                <a:xfrm>
                  <a:off x="4693625" y="3254337"/>
                  <a:ext cx="553285" cy="1308187"/>
                </a:xfrm>
                <a:prstGeom prst="ellipse">
                  <a:avLst/>
                </a:prstGeom>
                <a:grpFill/>
                <a:ln w="38100" cap="flat" cmpd="sng" algn="ctr">
                  <a:solidFill>
                    <a:srgbClr val="007DDE"/>
                  </a:solid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72" name="Oval 31"/>
                <p:cNvSpPr/>
                <p:nvPr/>
              </p:nvSpPr>
              <p:spPr bwMode="auto">
                <a:xfrm>
                  <a:off x="7189256" y="3254337"/>
                  <a:ext cx="553286" cy="1308187"/>
                </a:xfrm>
                <a:prstGeom prst="ellipse">
                  <a:avLst/>
                </a:prstGeom>
                <a:solidFill>
                  <a:srgbClr val="FFFFFF"/>
                </a:solidFill>
                <a:ln w="38100" cap="flat" cmpd="sng" algn="ctr">
                  <a:solidFill>
                    <a:srgbClr val="0078D7"/>
                  </a:solid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grpSp>
          <p:sp>
            <p:nvSpPr>
              <p:cNvPr id="69" name="TextBox 7"/>
              <p:cNvSpPr txBox="1"/>
              <p:nvPr/>
            </p:nvSpPr>
            <p:spPr>
              <a:xfrm>
                <a:off x="3881205" y="3070084"/>
                <a:ext cx="900221" cy="353625"/>
              </a:xfrm>
              <a:prstGeom prst="rect">
                <a:avLst/>
              </a:prstGeom>
              <a:noFill/>
              <a:ln>
                <a:noFill/>
              </a:ln>
            </p:spPr>
            <p:txBody>
              <a:bodyPr wrap="none" lIns="0" tIns="0" rIns="0" bIns="0">
                <a:spAutoFit/>
              </a:bodyPr>
              <a:lstStyle/>
              <a:p>
                <a:pPr algn="ctr" defTabSz="699243" eaLnBrk="1" fontAlgn="auto" hangingPunct="1">
                  <a:lnSpc>
                    <a:spcPct val="90000"/>
                  </a:lnSpc>
                  <a:spcBef>
                    <a:spcPct val="20000"/>
                  </a:spcBef>
                  <a:spcAft>
                    <a:spcPts val="0"/>
                  </a:spcAft>
                  <a:buSzPct val="80000"/>
                  <a:defRPr/>
                </a:pPr>
                <a:r>
                  <a:rPr lang="en-US" sz="1836" kern="0" dirty="0">
                    <a:solidFill>
                      <a:srgbClr val="FFFFFF"/>
                    </a:solidFill>
                    <a:effectLst>
                      <a:outerShdw blurRad="38100" dist="38100" dir="2700000" algn="tl">
                        <a:srgbClr val="000000">
                          <a:alpha val="43137"/>
                        </a:srgbClr>
                      </a:outerShdw>
                    </a:effectLst>
                    <a:latin typeface="Segoe UI"/>
                  </a:rPr>
                  <a:t>Customer’s</a:t>
                </a:r>
                <a:br>
                  <a:rPr lang="en-US" sz="1836" kern="0" dirty="0">
                    <a:solidFill>
                      <a:srgbClr val="FFFFFF"/>
                    </a:solidFill>
                    <a:effectLst>
                      <a:outerShdw blurRad="38100" dist="38100" dir="2700000" algn="tl">
                        <a:srgbClr val="000000">
                          <a:alpha val="43137"/>
                        </a:srgbClr>
                      </a:outerShdw>
                    </a:effectLst>
                    <a:latin typeface="Segoe UI"/>
                  </a:rPr>
                </a:br>
                <a:r>
                  <a:rPr lang="en-US" sz="1836" kern="0" dirty="0">
                    <a:solidFill>
                      <a:srgbClr val="FFFFFF"/>
                    </a:solidFill>
                    <a:effectLst>
                      <a:outerShdw blurRad="38100" dist="38100" dir="2700000" algn="tl">
                        <a:srgbClr val="000000">
                          <a:alpha val="43137"/>
                        </a:srgbClr>
                      </a:outerShdw>
                    </a:effectLst>
                    <a:latin typeface="Segoe UI"/>
                  </a:rPr>
                  <a:t>connection</a:t>
                </a:r>
              </a:p>
            </p:txBody>
          </p:sp>
        </p:grpSp>
        <p:sp>
          <p:nvSpPr>
            <p:cNvPr id="73" name="Rectangle 72"/>
            <p:cNvSpPr/>
            <p:nvPr/>
          </p:nvSpPr>
          <p:spPr bwMode="auto">
            <a:xfrm>
              <a:off x="3402577" y="3204546"/>
              <a:ext cx="1232938" cy="1289451"/>
            </a:xfrm>
            <a:prstGeom prst="rect">
              <a:avLst/>
            </a:prstGeom>
            <a:solidFill>
              <a:srgbClr val="FFFFFF"/>
            </a:solidFill>
            <a:ln w="76200" cap="flat" cmpd="sng" algn="ctr">
              <a:solidFill>
                <a:srgbClr val="002060"/>
              </a:solidFill>
              <a:prstDash val="solid"/>
              <a:headEnd type="none" w="med" len="med"/>
              <a:tailEnd type="none" w="med" len="med"/>
            </a:ln>
            <a:effectLst/>
          </p:spPr>
          <p:txBody>
            <a:bodyPr lIns="137141" tIns="109712" rIns="137141" bIns="109712" anchor="ctr"/>
            <a:lstStyle/>
            <a:p>
              <a:pPr algn="ctr" defTabSz="685442" eaLnBrk="1" hangingPunct="1">
                <a:lnSpc>
                  <a:spcPct val="90000"/>
                </a:lnSpc>
                <a:defRPr/>
              </a:pPr>
              <a:r>
                <a:rPr lang="en-US" sz="1836" kern="0" spc="-38">
                  <a:solidFill>
                    <a:srgbClr val="000000"/>
                  </a:solidFill>
                  <a:latin typeface="Segoe UI"/>
                  <a:ea typeface="+mn-ea"/>
                </a:rPr>
                <a:t>Partner Edge</a:t>
              </a:r>
              <a:endParaRPr lang="en-US" sz="1836" kern="0" spc="-38" dirty="0">
                <a:solidFill>
                  <a:srgbClr val="000000"/>
                </a:solidFill>
                <a:effectLst>
                  <a:outerShdw blurRad="38100" dist="38100" dir="2700000" algn="tl">
                    <a:srgbClr val="000000">
                      <a:alpha val="43137"/>
                    </a:srgbClr>
                  </a:outerShdw>
                </a:effectLst>
                <a:latin typeface="Segoe UI"/>
                <a:ea typeface="+mn-ea"/>
              </a:endParaRPr>
            </a:p>
          </p:txBody>
        </p:sp>
        <p:sp>
          <p:nvSpPr>
            <p:cNvPr id="74" name="Right Arrow 73"/>
            <p:cNvSpPr/>
            <p:nvPr/>
          </p:nvSpPr>
          <p:spPr bwMode="auto">
            <a:xfrm>
              <a:off x="8653152" y="3701461"/>
              <a:ext cx="496521" cy="319035"/>
            </a:xfrm>
            <a:prstGeom prst="rightArrow">
              <a:avLst/>
            </a:prstGeom>
            <a:solidFill>
              <a:srgbClr val="58024D"/>
            </a:solidFill>
            <a:ln w="10795" cap="flat" cmpd="sng" algn="ctr">
              <a:no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75" name="Freeform 74"/>
            <p:cNvSpPr/>
            <p:nvPr/>
          </p:nvSpPr>
          <p:spPr bwMode="auto">
            <a:xfrm>
              <a:off x="4648306" y="3553616"/>
              <a:ext cx="482512" cy="164964"/>
            </a:xfrm>
            <a:custGeom>
              <a:avLst/>
              <a:gdLst>
                <a:gd name="connsiteX0" fmla="*/ 0 w 573828"/>
                <a:gd name="connsiteY0" fmla="*/ 0 h 366608"/>
                <a:gd name="connsiteX1" fmla="*/ 114804 w 573828"/>
                <a:gd name="connsiteY1" fmla="*/ 0 h 366608"/>
                <a:gd name="connsiteX2" fmla="*/ 114805 w 573828"/>
                <a:gd name="connsiteY2" fmla="*/ 0 h 366608"/>
                <a:gd name="connsiteX3" fmla="*/ 530660 w 573828"/>
                <a:gd name="connsiteY3" fmla="*/ 0 h 366608"/>
                <a:gd name="connsiteX4" fmla="*/ 530945 w 573828"/>
                <a:gd name="connsiteY4" fmla="*/ 899 h 366608"/>
                <a:gd name="connsiteX5" fmla="*/ 568727 w 573828"/>
                <a:gd name="connsiteY5" fmla="*/ 234786 h 366608"/>
                <a:gd name="connsiteX6" fmla="*/ 573828 w 573828"/>
                <a:gd name="connsiteY6" fmla="*/ 366608 h 366608"/>
                <a:gd name="connsiteX7" fmla="*/ 71637 w 573828"/>
                <a:gd name="connsiteY7" fmla="*/ 366608 h 366608"/>
                <a:gd name="connsiteX8" fmla="*/ 71636 w 573828"/>
                <a:gd name="connsiteY8" fmla="*/ 366608 h 366608"/>
                <a:gd name="connsiteX9" fmla="*/ 0 w 573828"/>
                <a:gd name="connsiteY9" fmla="*/ 366608 h 366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3828" h="366608">
                  <a:moveTo>
                    <a:pt x="0" y="0"/>
                  </a:moveTo>
                  <a:lnTo>
                    <a:pt x="114804" y="0"/>
                  </a:lnTo>
                  <a:lnTo>
                    <a:pt x="114805" y="0"/>
                  </a:lnTo>
                  <a:lnTo>
                    <a:pt x="530660" y="0"/>
                  </a:lnTo>
                  <a:lnTo>
                    <a:pt x="530945" y="899"/>
                  </a:lnTo>
                  <a:cubicBezTo>
                    <a:pt x="548994" y="70495"/>
                    <a:pt x="562037" y="149626"/>
                    <a:pt x="568727" y="234786"/>
                  </a:cubicBezTo>
                  <a:lnTo>
                    <a:pt x="573828" y="366608"/>
                  </a:lnTo>
                  <a:lnTo>
                    <a:pt x="71637" y="366608"/>
                  </a:lnTo>
                  <a:lnTo>
                    <a:pt x="71636" y="366608"/>
                  </a:lnTo>
                  <a:lnTo>
                    <a:pt x="0" y="366608"/>
                  </a:lnTo>
                  <a:close/>
                </a:path>
              </a:pathLst>
            </a:custGeom>
            <a:solidFill>
              <a:srgbClr val="DE3C00"/>
            </a:solidFill>
            <a:ln w="10795" cap="flat" cmpd="sng" algn="ctr">
              <a:no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76" name="Freeform 75"/>
            <p:cNvSpPr/>
            <p:nvPr/>
          </p:nvSpPr>
          <p:spPr bwMode="auto">
            <a:xfrm>
              <a:off x="4656088" y="3808844"/>
              <a:ext cx="482512" cy="164964"/>
            </a:xfrm>
            <a:custGeom>
              <a:avLst/>
              <a:gdLst>
                <a:gd name="connsiteX0" fmla="*/ 0 w 573828"/>
                <a:gd name="connsiteY0" fmla="*/ 0 h 366608"/>
                <a:gd name="connsiteX1" fmla="*/ 114804 w 573828"/>
                <a:gd name="connsiteY1" fmla="*/ 0 h 366608"/>
                <a:gd name="connsiteX2" fmla="*/ 114805 w 573828"/>
                <a:gd name="connsiteY2" fmla="*/ 0 h 366608"/>
                <a:gd name="connsiteX3" fmla="*/ 530660 w 573828"/>
                <a:gd name="connsiteY3" fmla="*/ 0 h 366608"/>
                <a:gd name="connsiteX4" fmla="*/ 530945 w 573828"/>
                <a:gd name="connsiteY4" fmla="*/ 899 h 366608"/>
                <a:gd name="connsiteX5" fmla="*/ 568727 w 573828"/>
                <a:gd name="connsiteY5" fmla="*/ 234786 h 366608"/>
                <a:gd name="connsiteX6" fmla="*/ 573828 w 573828"/>
                <a:gd name="connsiteY6" fmla="*/ 366608 h 366608"/>
                <a:gd name="connsiteX7" fmla="*/ 71637 w 573828"/>
                <a:gd name="connsiteY7" fmla="*/ 366608 h 366608"/>
                <a:gd name="connsiteX8" fmla="*/ 71636 w 573828"/>
                <a:gd name="connsiteY8" fmla="*/ 366608 h 366608"/>
                <a:gd name="connsiteX9" fmla="*/ 0 w 573828"/>
                <a:gd name="connsiteY9" fmla="*/ 366608 h 366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3828" h="366608">
                  <a:moveTo>
                    <a:pt x="0" y="0"/>
                  </a:moveTo>
                  <a:lnTo>
                    <a:pt x="114804" y="0"/>
                  </a:lnTo>
                  <a:lnTo>
                    <a:pt x="114805" y="0"/>
                  </a:lnTo>
                  <a:lnTo>
                    <a:pt x="530660" y="0"/>
                  </a:lnTo>
                  <a:lnTo>
                    <a:pt x="530945" y="899"/>
                  </a:lnTo>
                  <a:cubicBezTo>
                    <a:pt x="548994" y="70495"/>
                    <a:pt x="562037" y="149626"/>
                    <a:pt x="568727" y="234786"/>
                  </a:cubicBezTo>
                  <a:lnTo>
                    <a:pt x="573828" y="366608"/>
                  </a:lnTo>
                  <a:lnTo>
                    <a:pt x="71637" y="366608"/>
                  </a:lnTo>
                  <a:lnTo>
                    <a:pt x="71636" y="366608"/>
                  </a:lnTo>
                  <a:lnTo>
                    <a:pt x="0" y="366608"/>
                  </a:lnTo>
                  <a:close/>
                </a:path>
              </a:pathLst>
            </a:custGeom>
            <a:solidFill>
              <a:srgbClr val="58024D"/>
            </a:solidFill>
            <a:ln w="10795" cap="flat" cmpd="sng" algn="ctr">
              <a:no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77" name="Freeform 76"/>
            <p:cNvSpPr/>
            <p:nvPr/>
          </p:nvSpPr>
          <p:spPr bwMode="auto">
            <a:xfrm>
              <a:off x="4656088" y="4073409"/>
              <a:ext cx="479399" cy="158739"/>
            </a:xfrm>
            <a:custGeom>
              <a:avLst/>
              <a:gdLst>
                <a:gd name="connsiteX0" fmla="*/ 75178 w 570291"/>
                <a:gd name="connsiteY0" fmla="*/ 0 h 366608"/>
                <a:gd name="connsiteX1" fmla="*/ 570291 w 570291"/>
                <a:gd name="connsiteY1" fmla="*/ 0 h 366608"/>
                <a:gd name="connsiteX2" fmla="*/ 568729 w 570291"/>
                <a:gd name="connsiteY2" fmla="*/ 40358 h 366608"/>
                <a:gd name="connsiteX3" fmla="*/ 530947 w 570291"/>
                <a:gd name="connsiteY3" fmla="*/ 274245 h 366608"/>
                <a:gd name="connsiteX4" fmla="*/ 501692 w 570291"/>
                <a:gd name="connsiteY4" fmla="*/ 366608 h 366608"/>
                <a:gd name="connsiteX5" fmla="*/ 143777 w 570291"/>
                <a:gd name="connsiteY5" fmla="*/ 366608 h 366608"/>
                <a:gd name="connsiteX6" fmla="*/ 114521 w 570291"/>
                <a:gd name="connsiteY6" fmla="*/ 274245 h 366608"/>
                <a:gd name="connsiteX7" fmla="*/ 76739 w 570291"/>
                <a:gd name="connsiteY7" fmla="*/ 40358 h 366608"/>
                <a:gd name="connsiteX8" fmla="*/ 0 w 570291"/>
                <a:gd name="connsiteY8" fmla="*/ 0 h 366608"/>
                <a:gd name="connsiteX9" fmla="*/ 75177 w 570291"/>
                <a:gd name="connsiteY9" fmla="*/ 0 h 366608"/>
                <a:gd name="connsiteX10" fmla="*/ 76738 w 570291"/>
                <a:gd name="connsiteY10" fmla="*/ 40358 h 366608"/>
                <a:gd name="connsiteX11" fmla="*/ 114520 w 570291"/>
                <a:gd name="connsiteY11" fmla="*/ 274245 h 366608"/>
                <a:gd name="connsiteX12" fmla="*/ 143776 w 570291"/>
                <a:gd name="connsiteY12" fmla="*/ 366608 h 366608"/>
                <a:gd name="connsiteX13" fmla="*/ 0 w 570291"/>
                <a:gd name="connsiteY13" fmla="*/ 366608 h 366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0291" h="366608">
                  <a:moveTo>
                    <a:pt x="75178" y="0"/>
                  </a:moveTo>
                  <a:lnTo>
                    <a:pt x="570291" y="0"/>
                  </a:lnTo>
                  <a:lnTo>
                    <a:pt x="568729" y="40358"/>
                  </a:lnTo>
                  <a:cubicBezTo>
                    <a:pt x="562039" y="125518"/>
                    <a:pt x="548996" y="204649"/>
                    <a:pt x="530947" y="274245"/>
                  </a:cubicBezTo>
                  <a:lnTo>
                    <a:pt x="501692" y="366608"/>
                  </a:lnTo>
                  <a:lnTo>
                    <a:pt x="143777" y="366608"/>
                  </a:lnTo>
                  <a:lnTo>
                    <a:pt x="114521" y="274245"/>
                  </a:lnTo>
                  <a:cubicBezTo>
                    <a:pt x="96472" y="204649"/>
                    <a:pt x="83429" y="125518"/>
                    <a:pt x="76739" y="40358"/>
                  </a:cubicBezTo>
                  <a:close/>
                  <a:moveTo>
                    <a:pt x="0" y="0"/>
                  </a:moveTo>
                  <a:lnTo>
                    <a:pt x="75177" y="0"/>
                  </a:lnTo>
                  <a:lnTo>
                    <a:pt x="76738" y="40358"/>
                  </a:lnTo>
                  <a:cubicBezTo>
                    <a:pt x="83428" y="125518"/>
                    <a:pt x="96471" y="204649"/>
                    <a:pt x="114520" y="274245"/>
                  </a:cubicBezTo>
                  <a:lnTo>
                    <a:pt x="143776" y="366608"/>
                  </a:lnTo>
                  <a:lnTo>
                    <a:pt x="0" y="366608"/>
                  </a:lnTo>
                  <a:close/>
                </a:path>
              </a:pathLst>
            </a:custGeom>
            <a:solidFill>
              <a:srgbClr val="1589DC"/>
            </a:solidFill>
            <a:ln w="10795" cap="flat" cmpd="sng" algn="ctr">
              <a:no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78" name="Rectangle 49"/>
            <p:cNvSpPr/>
            <p:nvPr/>
          </p:nvSpPr>
          <p:spPr bwMode="auto">
            <a:xfrm>
              <a:off x="935578" y="5337212"/>
              <a:ext cx="799585" cy="320502"/>
            </a:xfrm>
            <a:prstGeom prst="rect">
              <a:avLst/>
            </a:prstGeom>
            <a:solidFill>
              <a:srgbClr val="B4009E">
                <a:lumMod val="50000"/>
              </a:srgbClr>
            </a:solidFill>
            <a:ln w="10795" cap="flat" cmpd="sng" algn="ctr">
              <a:no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79" name="Rectangle 50"/>
            <p:cNvSpPr/>
            <p:nvPr/>
          </p:nvSpPr>
          <p:spPr bwMode="auto">
            <a:xfrm>
              <a:off x="935578" y="5737677"/>
              <a:ext cx="799585" cy="320502"/>
            </a:xfrm>
            <a:prstGeom prst="rect">
              <a:avLst/>
            </a:prstGeom>
            <a:solidFill>
              <a:srgbClr val="1589DC"/>
            </a:solidFill>
            <a:ln w="10795" cap="flat" cmpd="sng" algn="ctr">
              <a:no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113690" name="TextBox 51"/>
            <p:cNvSpPr txBox="1">
              <a:spLocks noChangeArrowheads="1"/>
            </p:cNvSpPr>
            <p:nvPr/>
          </p:nvSpPr>
          <p:spPr bwMode="auto">
            <a:xfrm>
              <a:off x="1861349" y="5380320"/>
              <a:ext cx="3771225" cy="24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698500">
                <a:defRPr>
                  <a:solidFill>
                    <a:schemeClr val="tx1"/>
                  </a:solidFill>
                  <a:latin typeface="Segoe UI" panose="020B0502040204020203" pitchFamily="34" charset="0"/>
                  <a:ea typeface="MS PGothic" pitchFamily="34" charset="-128"/>
                </a:defRPr>
              </a:lvl1pPr>
              <a:lvl2pPr defTabSz="698500">
                <a:defRPr>
                  <a:solidFill>
                    <a:schemeClr val="tx1"/>
                  </a:solidFill>
                  <a:latin typeface="Segoe UI" panose="020B0502040204020203" pitchFamily="34" charset="0"/>
                  <a:ea typeface="MS PGothic" pitchFamily="34" charset="-128"/>
                </a:defRPr>
              </a:lvl2pPr>
              <a:lvl3pPr defTabSz="698500">
                <a:defRPr>
                  <a:solidFill>
                    <a:schemeClr val="tx1"/>
                  </a:solidFill>
                  <a:latin typeface="Segoe UI" panose="020B0502040204020203" pitchFamily="34" charset="0"/>
                  <a:ea typeface="MS PGothic" pitchFamily="34" charset="-128"/>
                </a:defRPr>
              </a:lvl3pPr>
              <a:lvl4pPr defTabSz="698500">
                <a:defRPr>
                  <a:solidFill>
                    <a:schemeClr val="tx1"/>
                  </a:solidFill>
                  <a:latin typeface="Segoe UI" panose="020B0502040204020203" pitchFamily="34" charset="0"/>
                  <a:ea typeface="MS PGothic" pitchFamily="34" charset="-128"/>
                </a:defRPr>
              </a:lvl4pPr>
              <a:lvl5pPr defTabSz="698500">
                <a:defRPr>
                  <a:solidFill>
                    <a:schemeClr val="tx1"/>
                  </a:solidFill>
                  <a:latin typeface="Segoe UI" panose="020B0502040204020203" pitchFamily="34" charset="0"/>
                  <a:ea typeface="MS PGothic" pitchFamily="34" charset="-128"/>
                </a:defRPr>
              </a:lvl5pPr>
              <a:lvl6pPr marL="2322513" indent="-36513" defTabSz="698500" eaLnBrk="0" fontAlgn="base" hangingPunct="0">
                <a:spcBef>
                  <a:spcPct val="0"/>
                </a:spcBef>
                <a:spcAft>
                  <a:spcPct val="0"/>
                </a:spcAft>
                <a:defRPr>
                  <a:solidFill>
                    <a:schemeClr val="tx1"/>
                  </a:solidFill>
                  <a:latin typeface="Segoe UI" panose="020B0502040204020203" pitchFamily="34" charset="0"/>
                  <a:ea typeface="MS PGothic" pitchFamily="34" charset="-128"/>
                </a:defRPr>
              </a:lvl6pPr>
              <a:lvl7pPr marL="2779713" indent="-36513" defTabSz="698500" eaLnBrk="0" fontAlgn="base" hangingPunct="0">
                <a:spcBef>
                  <a:spcPct val="0"/>
                </a:spcBef>
                <a:spcAft>
                  <a:spcPct val="0"/>
                </a:spcAft>
                <a:defRPr>
                  <a:solidFill>
                    <a:schemeClr val="tx1"/>
                  </a:solidFill>
                  <a:latin typeface="Segoe UI" panose="020B0502040204020203" pitchFamily="34" charset="0"/>
                  <a:ea typeface="MS PGothic" pitchFamily="34" charset="-128"/>
                </a:defRPr>
              </a:lvl7pPr>
              <a:lvl8pPr marL="3236913" indent="-36513" defTabSz="698500" eaLnBrk="0" fontAlgn="base" hangingPunct="0">
                <a:spcBef>
                  <a:spcPct val="0"/>
                </a:spcBef>
                <a:spcAft>
                  <a:spcPct val="0"/>
                </a:spcAft>
                <a:defRPr>
                  <a:solidFill>
                    <a:schemeClr val="tx1"/>
                  </a:solidFill>
                  <a:latin typeface="Segoe UI" panose="020B0502040204020203" pitchFamily="34" charset="0"/>
                  <a:ea typeface="MS PGothic" pitchFamily="34" charset="-128"/>
                </a:defRPr>
              </a:lvl8pPr>
              <a:lvl9pPr marL="3694113" indent="-36513" defTabSz="698500" eaLnBrk="0" fontAlgn="base" hangingPunct="0">
                <a:spcBef>
                  <a:spcPct val="0"/>
                </a:spcBef>
                <a:spcAft>
                  <a:spcPct val="0"/>
                </a:spcAft>
                <a:defRPr>
                  <a:solidFill>
                    <a:schemeClr val="tx1"/>
                  </a:solidFill>
                  <a:latin typeface="Segoe UI" panose="020B0502040204020203" pitchFamily="34" charset="0"/>
                  <a:ea typeface="MS PGothic" pitchFamily="34" charset="-128"/>
                </a:defRPr>
              </a:lvl9pPr>
            </a:lstStyle>
            <a:p>
              <a:pPr>
                <a:lnSpc>
                  <a:spcPct val="90000"/>
                </a:lnSpc>
                <a:spcBef>
                  <a:spcPct val="20000"/>
                </a:spcBef>
                <a:buSzPct val="80000"/>
              </a:pPr>
              <a:r>
                <a:rPr lang="en-US" altLang="en-US"/>
                <a:t>Traffic to public IP addresses in Azure</a:t>
              </a:r>
            </a:p>
          </p:txBody>
        </p:sp>
        <p:sp>
          <p:nvSpPr>
            <p:cNvPr id="113691" name="TextBox 52"/>
            <p:cNvSpPr txBox="1">
              <a:spLocks noChangeArrowheads="1"/>
            </p:cNvSpPr>
            <p:nvPr/>
          </p:nvSpPr>
          <p:spPr bwMode="auto">
            <a:xfrm>
              <a:off x="1861349" y="5760975"/>
              <a:ext cx="2646892" cy="244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698500">
                <a:defRPr>
                  <a:solidFill>
                    <a:schemeClr val="tx1"/>
                  </a:solidFill>
                  <a:latin typeface="Segoe UI" panose="020B0502040204020203" pitchFamily="34" charset="0"/>
                  <a:ea typeface="MS PGothic" pitchFamily="34" charset="-128"/>
                </a:defRPr>
              </a:lvl1pPr>
              <a:lvl2pPr defTabSz="698500">
                <a:defRPr>
                  <a:solidFill>
                    <a:schemeClr val="tx1"/>
                  </a:solidFill>
                  <a:latin typeface="Segoe UI" panose="020B0502040204020203" pitchFamily="34" charset="0"/>
                  <a:ea typeface="MS PGothic" pitchFamily="34" charset="-128"/>
                </a:defRPr>
              </a:lvl2pPr>
              <a:lvl3pPr defTabSz="698500">
                <a:defRPr>
                  <a:solidFill>
                    <a:schemeClr val="tx1"/>
                  </a:solidFill>
                  <a:latin typeface="Segoe UI" panose="020B0502040204020203" pitchFamily="34" charset="0"/>
                  <a:ea typeface="MS PGothic" pitchFamily="34" charset="-128"/>
                </a:defRPr>
              </a:lvl3pPr>
              <a:lvl4pPr defTabSz="698500">
                <a:defRPr>
                  <a:solidFill>
                    <a:schemeClr val="tx1"/>
                  </a:solidFill>
                  <a:latin typeface="Segoe UI" panose="020B0502040204020203" pitchFamily="34" charset="0"/>
                  <a:ea typeface="MS PGothic" pitchFamily="34" charset="-128"/>
                </a:defRPr>
              </a:lvl4pPr>
              <a:lvl5pPr defTabSz="698500">
                <a:defRPr>
                  <a:solidFill>
                    <a:schemeClr val="tx1"/>
                  </a:solidFill>
                  <a:latin typeface="Segoe UI" panose="020B0502040204020203" pitchFamily="34" charset="0"/>
                  <a:ea typeface="MS PGothic" pitchFamily="34" charset="-128"/>
                </a:defRPr>
              </a:lvl5pPr>
              <a:lvl6pPr marL="2322513" indent="-36513" defTabSz="698500" eaLnBrk="0" fontAlgn="base" hangingPunct="0">
                <a:spcBef>
                  <a:spcPct val="0"/>
                </a:spcBef>
                <a:spcAft>
                  <a:spcPct val="0"/>
                </a:spcAft>
                <a:defRPr>
                  <a:solidFill>
                    <a:schemeClr val="tx1"/>
                  </a:solidFill>
                  <a:latin typeface="Segoe UI" panose="020B0502040204020203" pitchFamily="34" charset="0"/>
                  <a:ea typeface="MS PGothic" pitchFamily="34" charset="-128"/>
                </a:defRPr>
              </a:lvl6pPr>
              <a:lvl7pPr marL="2779713" indent="-36513" defTabSz="698500" eaLnBrk="0" fontAlgn="base" hangingPunct="0">
                <a:spcBef>
                  <a:spcPct val="0"/>
                </a:spcBef>
                <a:spcAft>
                  <a:spcPct val="0"/>
                </a:spcAft>
                <a:defRPr>
                  <a:solidFill>
                    <a:schemeClr val="tx1"/>
                  </a:solidFill>
                  <a:latin typeface="Segoe UI" panose="020B0502040204020203" pitchFamily="34" charset="0"/>
                  <a:ea typeface="MS PGothic" pitchFamily="34" charset="-128"/>
                </a:defRPr>
              </a:lvl7pPr>
              <a:lvl8pPr marL="3236913" indent="-36513" defTabSz="698500" eaLnBrk="0" fontAlgn="base" hangingPunct="0">
                <a:spcBef>
                  <a:spcPct val="0"/>
                </a:spcBef>
                <a:spcAft>
                  <a:spcPct val="0"/>
                </a:spcAft>
                <a:defRPr>
                  <a:solidFill>
                    <a:schemeClr val="tx1"/>
                  </a:solidFill>
                  <a:latin typeface="Segoe UI" panose="020B0502040204020203" pitchFamily="34" charset="0"/>
                  <a:ea typeface="MS PGothic" pitchFamily="34" charset="-128"/>
                </a:defRPr>
              </a:lvl8pPr>
              <a:lvl9pPr marL="3694113" indent="-36513" defTabSz="698500" eaLnBrk="0" fontAlgn="base" hangingPunct="0">
                <a:spcBef>
                  <a:spcPct val="0"/>
                </a:spcBef>
                <a:spcAft>
                  <a:spcPct val="0"/>
                </a:spcAft>
                <a:defRPr>
                  <a:solidFill>
                    <a:schemeClr val="tx1"/>
                  </a:solidFill>
                  <a:latin typeface="Segoe UI" panose="020B0502040204020203" pitchFamily="34" charset="0"/>
                  <a:ea typeface="MS PGothic" pitchFamily="34" charset="-128"/>
                </a:defRPr>
              </a:lvl9pPr>
            </a:lstStyle>
            <a:p>
              <a:pPr>
                <a:lnSpc>
                  <a:spcPct val="90000"/>
                </a:lnSpc>
                <a:spcBef>
                  <a:spcPct val="20000"/>
                </a:spcBef>
                <a:buSzPct val="80000"/>
              </a:pPr>
              <a:r>
                <a:rPr lang="en-US" altLang="en-US"/>
                <a:t>Traffic to Virtual Networks </a:t>
              </a:r>
            </a:p>
          </p:txBody>
        </p:sp>
        <p:sp>
          <p:nvSpPr>
            <p:cNvPr id="82" name="Rectangle 53"/>
            <p:cNvSpPr/>
            <p:nvPr/>
          </p:nvSpPr>
          <p:spPr bwMode="auto">
            <a:xfrm>
              <a:off x="943753" y="4926336"/>
              <a:ext cx="799585" cy="320502"/>
            </a:xfrm>
            <a:prstGeom prst="rect">
              <a:avLst/>
            </a:prstGeom>
            <a:solidFill>
              <a:srgbClr val="DE3C00"/>
            </a:solidFill>
            <a:ln w="10795" cap="flat" cmpd="sng" algn="ctr">
              <a:no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113695" name="TextBox 54"/>
            <p:cNvSpPr txBox="1">
              <a:spLocks noChangeArrowheads="1"/>
            </p:cNvSpPr>
            <p:nvPr/>
          </p:nvSpPr>
          <p:spPr bwMode="auto">
            <a:xfrm>
              <a:off x="1861349" y="4978576"/>
              <a:ext cx="5053170" cy="244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698500">
                <a:defRPr>
                  <a:solidFill>
                    <a:schemeClr val="tx1"/>
                  </a:solidFill>
                  <a:latin typeface="Segoe UI" panose="020B0502040204020203" pitchFamily="34" charset="0"/>
                  <a:ea typeface="MS PGothic" pitchFamily="34" charset="-128"/>
                </a:defRPr>
              </a:lvl1pPr>
              <a:lvl2pPr defTabSz="698500">
                <a:defRPr>
                  <a:solidFill>
                    <a:schemeClr val="tx1"/>
                  </a:solidFill>
                  <a:latin typeface="Segoe UI" panose="020B0502040204020203" pitchFamily="34" charset="0"/>
                  <a:ea typeface="MS PGothic" pitchFamily="34" charset="-128"/>
                </a:defRPr>
              </a:lvl2pPr>
              <a:lvl3pPr defTabSz="698500">
                <a:defRPr>
                  <a:solidFill>
                    <a:schemeClr val="tx1"/>
                  </a:solidFill>
                  <a:latin typeface="Segoe UI" panose="020B0502040204020203" pitchFamily="34" charset="0"/>
                  <a:ea typeface="MS PGothic" pitchFamily="34" charset="-128"/>
                </a:defRPr>
              </a:lvl3pPr>
              <a:lvl4pPr defTabSz="698500">
                <a:defRPr>
                  <a:solidFill>
                    <a:schemeClr val="tx1"/>
                  </a:solidFill>
                  <a:latin typeface="Segoe UI" panose="020B0502040204020203" pitchFamily="34" charset="0"/>
                  <a:ea typeface="MS PGothic" pitchFamily="34" charset="-128"/>
                </a:defRPr>
              </a:lvl4pPr>
              <a:lvl5pPr defTabSz="698500">
                <a:defRPr>
                  <a:solidFill>
                    <a:schemeClr val="tx1"/>
                  </a:solidFill>
                  <a:latin typeface="Segoe UI" panose="020B0502040204020203" pitchFamily="34" charset="0"/>
                  <a:ea typeface="MS PGothic" pitchFamily="34" charset="-128"/>
                </a:defRPr>
              </a:lvl5pPr>
              <a:lvl6pPr marL="2322513" indent="-36513" defTabSz="698500" eaLnBrk="0" fontAlgn="base" hangingPunct="0">
                <a:spcBef>
                  <a:spcPct val="0"/>
                </a:spcBef>
                <a:spcAft>
                  <a:spcPct val="0"/>
                </a:spcAft>
                <a:defRPr>
                  <a:solidFill>
                    <a:schemeClr val="tx1"/>
                  </a:solidFill>
                  <a:latin typeface="Segoe UI" panose="020B0502040204020203" pitchFamily="34" charset="0"/>
                  <a:ea typeface="MS PGothic" pitchFamily="34" charset="-128"/>
                </a:defRPr>
              </a:lvl6pPr>
              <a:lvl7pPr marL="2779713" indent="-36513" defTabSz="698500" eaLnBrk="0" fontAlgn="base" hangingPunct="0">
                <a:spcBef>
                  <a:spcPct val="0"/>
                </a:spcBef>
                <a:spcAft>
                  <a:spcPct val="0"/>
                </a:spcAft>
                <a:defRPr>
                  <a:solidFill>
                    <a:schemeClr val="tx1"/>
                  </a:solidFill>
                  <a:latin typeface="Segoe UI" panose="020B0502040204020203" pitchFamily="34" charset="0"/>
                  <a:ea typeface="MS PGothic" pitchFamily="34" charset="-128"/>
                </a:defRPr>
              </a:lvl7pPr>
              <a:lvl8pPr marL="3236913" indent="-36513" defTabSz="698500" eaLnBrk="0" fontAlgn="base" hangingPunct="0">
                <a:spcBef>
                  <a:spcPct val="0"/>
                </a:spcBef>
                <a:spcAft>
                  <a:spcPct val="0"/>
                </a:spcAft>
                <a:defRPr>
                  <a:solidFill>
                    <a:schemeClr val="tx1"/>
                  </a:solidFill>
                  <a:latin typeface="Segoe UI" panose="020B0502040204020203" pitchFamily="34" charset="0"/>
                  <a:ea typeface="MS PGothic" pitchFamily="34" charset="-128"/>
                </a:defRPr>
              </a:lvl8pPr>
              <a:lvl9pPr marL="3694113" indent="-36513" defTabSz="698500" eaLnBrk="0" fontAlgn="base" hangingPunct="0">
                <a:spcBef>
                  <a:spcPct val="0"/>
                </a:spcBef>
                <a:spcAft>
                  <a:spcPct val="0"/>
                </a:spcAft>
                <a:defRPr>
                  <a:solidFill>
                    <a:schemeClr val="tx1"/>
                  </a:solidFill>
                  <a:latin typeface="Segoe UI" panose="020B0502040204020203" pitchFamily="34" charset="0"/>
                  <a:ea typeface="MS PGothic" pitchFamily="34" charset="-128"/>
                </a:defRPr>
              </a:lvl9pPr>
            </a:lstStyle>
            <a:p>
              <a:pPr>
                <a:lnSpc>
                  <a:spcPct val="90000"/>
                </a:lnSpc>
                <a:spcBef>
                  <a:spcPct val="20000"/>
                </a:spcBef>
                <a:buSzPct val="80000"/>
              </a:pPr>
              <a:r>
                <a:rPr lang="en-US" altLang="en-US"/>
                <a:t>Traffic to Office 365 Services and soon CRM Online</a:t>
              </a:r>
            </a:p>
          </p:txBody>
        </p:sp>
        <p:grpSp>
          <p:nvGrpSpPr>
            <p:cNvPr id="113696" name="Group 83"/>
            <p:cNvGrpSpPr>
              <a:grpSpLocks/>
            </p:cNvGrpSpPr>
            <p:nvPr/>
          </p:nvGrpSpPr>
          <p:grpSpPr bwMode="auto">
            <a:xfrm>
              <a:off x="8946776" y="982662"/>
              <a:ext cx="2546970" cy="1691982"/>
              <a:chOff x="8946776" y="982662"/>
              <a:chExt cx="2546970" cy="1691982"/>
            </a:xfrm>
          </p:grpSpPr>
          <p:sp>
            <p:nvSpPr>
              <p:cNvPr id="85" name="Freeform 539"/>
              <p:cNvSpPr>
                <a:spLocks noChangeAspect="1"/>
              </p:cNvSpPr>
              <p:nvPr/>
            </p:nvSpPr>
            <p:spPr bwMode="auto">
              <a:xfrm>
                <a:off x="8946776" y="982662"/>
                <a:ext cx="2546970" cy="1691982"/>
              </a:xfrm>
              <a:custGeom>
                <a:avLst/>
                <a:gdLst>
                  <a:gd name="T0" fmla="*/ 312 w 400"/>
                  <a:gd name="T1" fmla="*/ 220 h 220"/>
                  <a:gd name="T2" fmla="*/ 45 w 400"/>
                  <a:gd name="T3" fmla="*/ 220 h 220"/>
                  <a:gd name="T4" fmla="*/ 0 w 400"/>
                  <a:gd name="T5" fmla="*/ 175 h 220"/>
                  <a:gd name="T6" fmla="*/ 34 w 400"/>
                  <a:gd name="T7" fmla="*/ 131 h 220"/>
                  <a:gd name="T8" fmla="*/ 87 w 400"/>
                  <a:gd name="T9" fmla="*/ 91 h 220"/>
                  <a:gd name="T10" fmla="*/ 183 w 400"/>
                  <a:gd name="T11" fmla="*/ 0 h 220"/>
                  <a:gd name="T12" fmla="*/ 270 w 400"/>
                  <a:gd name="T13" fmla="*/ 55 h 220"/>
                  <a:gd name="T14" fmla="*/ 312 w 400"/>
                  <a:gd name="T15" fmla="*/ 44 h 220"/>
                  <a:gd name="T16" fmla="*/ 400 w 400"/>
                  <a:gd name="T17" fmla="*/ 132 h 220"/>
                  <a:gd name="T18" fmla="*/ 312 w 400"/>
                  <a:gd name="T19"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0" h="220">
                    <a:moveTo>
                      <a:pt x="312" y="220"/>
                    </a:moveTo>
                    <a:cubicBezTo>
                      <a:pt x="45" y="220"/>
                      <a:pt x="45" y="220"/>
                      <a:pt x="45" y="220"/>
                    </a:cubicBezTo>
                    <a:cubicBezTo>
                      <a:pt x="20" y="220"/>
                      <a:pt x="0" y="200"/>
                      <a:pt x="0" y="175"/>
                    </a:cubicBezTo>
                    <a:cubicBezTo>
                      <a:pt x="0" y="154"/>
                      <a:pt x="15" y="136"/>
                      <a:pt x="34" y="131"/>
                    </a:cubicBezTo>
                    <a:cubicBezTo>
                      <a:pt x="43" y="110"/>
                      <a:pt x="63" y="94"/>
                      <a:pt x="87" y="91"/>
                    </a:cubicBezTo>
                    <a:cubicBezTo>
                      <a:pt x="89" y="40"/>
                      <a:pt x="131" y="0"/>
                      <a:pt x="183" y="0"/>
                    </a:cubicBezTo>
                    <a:cubicBezTo>
                      <a:pt x="220" y="0"/>
                      <a:pt x="254" y="22"/>
                      <a:pt x="270" y="55"/>
                    </a:cubicBezTo>
                    <a:cubicBezTo>
                      <a:pt x="282" y="48"/>
                      <a:pt x="297" y="44"/>
                      <a:pt x="312" y="44"/>
                    </a:cubicBezTo>
                    <a:cubicBezTo>
                      <a:pt x="360" y="44"/>
                      <a:pt x="400" y="84"/>
                      <a:pt x="400" y="132"/>
                    </a:cubicBezTo>
                    <a:cubicBezTo>
                      <a:pt x="400" y="181"/>
                      <a:pt x="360" y="220"/>
                      <a:pt x="312" y="220"/>
                    </a:cubicBezTo>
                    <a:close/>
                  </a:path>
                </a:pathLst>
              </a:custGeom>
              <a:solidFill>
                <a:srgbClr val="FFFFFF"/>
              </a:solidFill>
              <a:ln w="76200">
                <a:solidFill>
                  <a:srgbClr val="DE3C00"/>
                </a:solidFill>
              </a:ln>
              <a:extLst/>
            </p:spPr>
            <p:txBody>
              <a:bodyPr lIns="68570" tIns="34285" rIns="68570" bIns="34285"/>
              <a:lstStyle/>
              <a:p>
                <a:pPr defTabSz="699243" eaLnBrk="1" fontAlgn="auto" hangingPunct="1">
                  <a:spcBef>
                    <a:spcPts val="0"/>
                  </a:spcBef>
                  <a:spcAft>
                    <a:spcPts val="0"/>
                  </a:spcAft>
                  <a:defRPr/>
                </a:pPr>
                <a:endParaRPr lang="en-US" sz="1350" kern="0">
                  <a:solidFill>
                    <a:srgbClr val="FFFFFF"/>
                  </a:solidFill>
                  <a:latin typeface="Segoe UI"/>
                </a:endParaRPr>
              </a:p>
            </p:txBody>
          </p:sp>
          <p:pic>
            <p:nvPicPr>
              <p:cNvPr id="113728" name="Picture 8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741954" y="1183111"/>
                <a:ext cx="657364" cy="657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29" name="Picture 8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90037" y="1942881"/>
                <a:ext cx="542925"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30" name="Picture 8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918452" y="1942881"/>
                <a:ext cx="557336" cy="557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31" name="Picture 8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661278" y="1942881"/>
                <a:ext cx="563781" cy="563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3697" name="Group 89"/>
            <p:cNvGrpSpPr>
              <a:grpSpLocks/>
            </p:cNvGrpSpPr>
            <p:nvPr/>
          </p:nvGrpSpPr>
          <p:grpSpPr bwMode="auto">
            <a:xfrm>
              <a:off x="8946776" y="2955276"/>
              <a:ext cx="2546970" cy="1691982"/>
              <a:chOff x="8946776" y="2955276"/>
              <a:chExt cx="2546970" cy="1691982"/>
            </a:xfrm>
          </p:grpSpPr>
          <p:sp>
            <p:nvSpPr>
              <p:cNvPr id="91" name="Freeform 539"/>
              <p:cNvSpPr>
                <a:spLocks noChangeAspect="1"/>
              </p:cNvSpPr>
              <p:nvPr/>
            </p:nvSpPr>
            <p:spPr bwMode="auto">
              <a:xfrm>
                <a:off x="8946776" y="2955276"/>
                <a:ext cx="2546970" cy="1691982"/>
              </a:xfrm>
              <a:custGeom>
                <a:avLst/>
                <a:gdLst>
                  <a:gd name="T0" fmla="*/ 312 w 400"/>
                  <a:gd name="T1" fmla="*/ 220 h 220"/>
                  <a:gd name="T2" fmla="*/ 45 w 400"/>
                  <a:gd name="T3" fmla="*/ 220 h 220"/>
                  <a:gd name="T4" fmla="*/ 0 w 400"/>
                  <a:gd name="T5" fmla="*/ 175 h 220"/>
                  <a:gd name="T6" fmla="*/ 34 w 400"/>
                  <a:gd name="T7" fmla="*/ 131 h 220"/>
                  <a:gd name="T8" fmla="*/ 87 w 400"/>
                  <a:gd name="T9" fmla="*/ 91 h 220"/>
                  <a:gd name="T10" fmla="*/ 183 w 400"/>
                  <a:gd name="T11" fmla="*/ 0 h 220"/>
                  <a:gd name="T12" fmla="*/ 270 w 400"/>
                  <a:gd name="T13" fmla="*/ 55 h 220"/>
                  <a:gd name="T14" fmla="*/ 312 w 400"/>
                  <a:gd name="T15" fmla="*/ 44 h 220"/>
                  <a:gd name="T16" fmla="*/ 400 w 400"/>
                  <a:gd name="T17" fmla="*/ 132 h 220"/>
                  <a:gd name="T18" fmla="*/ 312 w 400"/>
                  <a:gd name="T19"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0" h="220">
                    <a:moveTo>
                      <a:pt x="312" y="220"/>
                    </a:moveTo>
                    <a:cubicBezTo>
                      <a:pt x="45" y="220"/>
                      <a:pt x="45" y="220"/>
                      <a:pt x="45" y="220"/>
                    </a:cubicBezTo>
                    <a:cubicBezTo>
                      <a:pt x="20" y="220"/>
                      <a:pt x="0" y="200"/>
                      <a:pt x="0" y="175"/>
                    </a:cubicBezTo>
                    <a:cubicBezTo>
                      <a:pt x="0" y="154"/>
                      <a:pt x="15" y="136"/>
                      <a:pt x="34" y="131"/>
                    </a:cubicBezTo>
                    <a:cubicBezTo>
                      <a:pt x="43" y="110"/>
                      <a:pt x="63" y="94"/>
                      <a:pt x="87" y="91"/>
                    </a:cubicBezTo>
                    <a:cubicBezTo>
                      <a:pt x="89" y="40"/>
                      <a:pt x="131" y="0"/>
                      <a:pt x="183" y="0"/>
                    </a:cubicBezTo>
                    <a:cubicBezTo>
                      <a:pt x="220" y="0"/>
                      <a:pt x="254" y="22"/>
                      <a:pt x="270" y="55"/>
                    </a:cubicBezTo>
                    <a:cubicBezTo>
                      <a:pt x="282" y="48"/>
                      <a:pt x="297" y="44"/>
                      <a:pt x="312" y="44"/>
                    </a:cubicBezTo>
                    <a:cubicBezTo>
                      <a:pt x="360" y="44"/>
                      <a:pt x="400" y="84"/>
                      <a:pt x="400" y="132"/>
                    </a:cubicBezTo>
                    <a:cubicBezTo>
                      <a:pt x="400" y="181"/>
                      <a:pt x="360" y="220"/>
                      <a:pt x="312" y="220"/>
                    </a:cubicBezTo>
                    <a:close/>
                  </a:path>
                </a:pathLst>
              </a:custGeom>
              <a:solidFill>
                <a:srgbClr val="FFFFFF"/>
              </a:solidFill>
              <a:ln w="76200">
                <a:solidFill>
                  <a:srgbClr val="B4009E">
                    <a:lumMod val="50000"/>
                  </a:srgbClr>
                </a:solidFill>
              </a:ln>
              <a:extLst/>
            </p:spPr>
            <p:txBody>
              <a:bodyPr lIns="68570" tIns="34285" rIns="68570" bIns="34285"/>
              <a:lstStyle/>
              <a:p>
                <a:pPr defTabSz="699243" eaLnBrk="1" fontAlgn="auto" hangingPunct="1">
                  <a:spcBef>
                    <a:spcPts val="0"/>
                  </a:spcBef>
                  <a:spcAft>
                    <a:spcPts val="0"/>
                  </a:spcAft>
                  <a:defRPr/>
                </a:pPr>
                <a:endParaRPr lang="en-US" sz="1350" kern="0">
                  <a:solidFill>
                    <a:srgbClr val="FFFFFF"/>
                  </a:solidFill>
                  <a:latin typeface="Segoe UI"/>
                </a:endParaRPr>
              </a:p>
            </p:txBody>
          </p:sp>
          <p:pic>
            <p:nvPicPr>
              <p:cNvPr id="113715" name="Picture 9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9753111" y="2971886"/>
                <a:ext cx="780290" cy="780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16" name="Picture 9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1050669" y="3833894"/>
                <a:ext cx="272968" cy="272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17" name="Picture 9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0648338" y="3833894"/>
                <a:ext cx="272968" cy="272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18" name="Picture 94"/>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0669669" y="4214894"/>
                <a:ext cx="272968" cy="272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19" name="Picture 95"/>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0246008" y="3833894"/>
                <a:ext cx="272968" cy="272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20" name="Picture 96"/>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9843678" y="3833894"/>
                <a:ext cx="272968" cy="272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21" name="Picture 97"/>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9214910" y="4214894"/>
                <a:ext cx="272968" cy="272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22" name="Picture 98"/>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9699830" y="4214894"/>
                <a:ext cx="272968" cy="272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23" name="Picture 99"/>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10184750" y="4214894"/>
                <a:ext cx="272968" cy="272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24" name="Picture 100"/>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9441348" y="3833894"/>
                <a:ext cx="272968" cy="272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3698" name="Group 101"/>
            <p:cNvGrpSpPr>
              <a:grpSpLocks/>
            </p:cNvGrpSpPr>
            <p:nvPr/>
          </p:nvGrpSpPr>
          <p:grpSpPr bwMode="auto">
            <a:xfrm>
              <a:off x="8946776" y="4891686"/>
              <a:ext cx="2546969" cy="1691982"/>
              <a:chOff x="8946776" y="4891686"/>
              <a:chExt cx="2546969" cy="1691982"/>
            </a:xfrm>
          </p:grpSpPr>
          <p:sp>
            <p:nvSpPr>
              <p:cNvPr id="103" name="Freeform 539"/>
              <p:cNvSpPr>
                <a:spLocks noChangeAspect="1"/>
              </p:cNvSpPr>
              <p:nvPr/>
            </p:nvSpPr>
            <p:spPr bwMode="auto">
              <a:xfrm>
                <a:off x="8946776" y="4891686"/>
                <a:ext cx="2546969" cy="1691982"/>
              </a:xfrm>
              <a:custGeom>
                <a:avLst/>
                <a:gdLst>
                  <a:gd name="T0" fmla="*/ 312 w 400"/>
                  <a:gd name="T1" fmla="*/ 220 h 220"/>
                  <a:gd name="T2" fmla="*/ 45 w 400"/>
                  <a:gd name="T3" fmla="*/ 220 h 220"/>
                  <a:gd name="T4" fmla="*/ 0 w 400"/>
                  <a:gd name="T5" fmla="*/ 175 h 220"/>
                  <a:gd name="T6" fmla="*/ 34 w 400"/>
                  <a:gd name="T7" fmla="*/ 131 h 220"/>
                  <a:gd name="T8" fmla="*/ 87 w 400"/>
                  <a:gd name="T9" fmla="*/ 91 h 220"/>
                  <a:gd name="T10" fmla="*/ 183 w 400"/>
                  <a:gd name="T11" fmla="*/ 0 h 220"/>
                  <a:gd name="T12" fmla="*/ 270 w 400"/>
                  <a:gd name="T13" fmla="*/ 55 h 220"/>
                  <a:gd name="T14" fmla="*/ 312 w 400"/>
                  <a:gd name="T15" fmla="*/ 44 h 220"/>
                  <a:gd name="T16" fmla="*/ 400 w 400"/>
                  <a:gd name="T17" fmla="*/ 132 h 220"/>
                  <a:gd name="T18" fmla="*/ 312 w 400"/>
                  <a:gd name="T19"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0" h="220">
                    <a:moveTo>
                      <a:pt x="312" y="220"/>
                    </a:moveTo>
                    <a:cubicBezTo>
                      <a:pt x="45" y="220"/>
                      <a:pt x="45" y="220"/>
                      <a:pt x="45" y="220"/>
                    </a:cubicBezTo>
                    <a:cubicBezTo>
                      <a:pt x="20" y="220"/>
                      <a:pt x="0" y="200"/>
                      <a:pt x="0" y="175"/>
                    </a:cubicBezTo>
                    <a:cubicBezTo>
                      <a:pt x="0" y="154"/>
                      <a:pt x="15" y="136"/>
                      <a:pt x="34" y="131"/>
                    </a:cubicBezTo>
                    <a:cubicBezTo>
                      <a:pt x="43" y="110"/>
                      <a:pt x="63" y="94"/>
                      <a:pt x="87" y="91"/>
                    </a:cubicBezTo>
                    <a:cubicBezTo>
                      <a:pt x="89" y="40"/>
                      <a:pt x="131" y="0"/>
                      <a:pt x="183" y="0"/>
                    </a:cubicBezTo>
                    <a:cubicBezTo>
                      <a:pt x="220" y="0"/>
                      <a:pt x="254" y="22"/>
                      <a:pt x="270" y="55"/>
                    </a:cubicBezTo>
                    <a:cubicBezTo>
                      <a:pt x="282" y="48"/>
                      <a:pt x="297" y="44"/>
                      <a:pt x="312" y="44"/>
                    </a:cubicBezTo>
                    <a:cubicBezTo>
                      <a:pt x="360" y="44"/>
                      <a:pt x="400" y="84"/>
                      <a:pt x="400" y="132"/>
                    </a:cubicBezTo>
                    <a:cubicBezTo>
                      <a:pt x="400" y="181"/>
                      <a:pt x="360" y="220"/>
                      <a:pt x="312" y="220"/>
                    </a:cubicBezTo>
                    <a:close/>
                  </a:path>
                </a:pathLst>
              </a:custGeom>
              <a:solidFill>
                <a:srgbClr val="FFFFFF"/>
              </a:solidFill>
              <a:ln w="76200">
                <a:solidFill>
                  <a:srgbClr val="0472C1"/>
                </a:solidFill>
              </a:ln>
              <a:extLst/>
            </p:spPr>
            <p:txBody>
              <a:bodyPr lIns="68570" tIns="34285" rIns="68570" bIns="34285"/>
              <a:lstStyle/>
              <a:p>
                <a:pPr defTabSz="699243" eaLnBrk="1" fontAlgn="auto" hangingPunct="1">
                  <a:spcBef>
                    <a:spcPts val="0"/>
                  </a:spcBef>
                  <a:spcAft>
                    <a:spcPts val="0"/>
                  </a:spcAft>
                  <a:defRPr/>
                </a:pPr>
                <a:endParaRPr lang="en-US" sz="1350" kern="0">
                  <a:solidFill>
                    <a:srgbClr val="FFFFFF"/>
                  </a:solidFill>
                  <a:latin typeface="Segoe UI"/>
                </a:endParaRPr>
              </a:p>
            </p:txBody>
          </p:sp>
          <p:pic>
            <p:nvPicPr>
              <p:cNvPr id="113708" name="Picture 103"/>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9266237" y="5913772"/>
                <a:ext cx="462449" cy="462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09" name="Picture 104"/>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10631326" y="5913772"/>
                <a:ext cx="555290" cy="555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10" name="Picture 105"/>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9922219" y="5913772"/>
                <a:ext cx="515575" cy="51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11" name="Picture 106"/>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9704415" y="4973841"/>
                <a:ext cx="780290" cy="780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8" name="Rectangle 107"/>
            <p:cNvSpPr/>
            <p:nvPr/>
          </p:nvSpPr>
          <p:spPr bwMode="auto">
            <a:xfrm>
              <a:off x="6939458" y="4073409"/>
              <a:ext cx="527649" cy="158739"/>
            </a:xfrm>
            <a:prstGeom prst="rect">
              <a:avLst/>
            </a:prstGeom>
            <a:solidFill>
              <a:srgbClr val="1589DC"/>
            </a:solidFill>
            <a:ln w="10795" cap="flat" cmpd="sng" algn="ctr">
              <a:no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1589DC"/>
                </a:solidFill>
                <a:latin typeface="Segoe UI"/>
                <a:ea typeface="+mn-ea"/>
              </a:endParaRPr>
            </a:p>
          </p:txBody>
        </p:sp>
        <p:sp>
          <p:nvSpPr>
            <p:cNvPr id="109" name="Rectangle 108"/>
            <p:cNvSpPr/>
            <p:nvPr/>
          </p:nvSpPr>
          <p:spPr bwMode="auto">
            <a:xfrm>
              <a:off x="6944127" y="3808844"/>
              <a:ext cx="527650" cy="168077"/>
            </a:xfrm>
            <a:prstGeom prst="rect">
              <a:avLst/>
            </a:prstGeom>
            <a:solidFill>
              <a:srgbClr val="58024D"/>
            </a:solidFill>
            <a:ln w="10795" cap="flat" cmpd="sng" algn="ctr">
              <a:no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110" name="Rectangle 109"/>
            <p:cNvSpPr/>
            <p:nvPr/>
          </p:nvSpPr>
          <p:spPr bwMode="auto">
            <a:xfrm>
              <a:off x="6939458" y="3545834"/>
              <a:ext cx="527649" cy="168077"/>
            </a:xfrm>
            <a:prstGeom prst="rect">
              <a:avLst/>
            </a:prstGeom>
            <a:solidFill>
              <a:srgbClr val="DE3C00"/>
            </a:solidFill>
            <a:ln w="10795" cap="flat" cmpd="sng" algn="ctr">
              <a:noFill/>
              <a:prstDash val="solid"/>
              <a:headEnd type="none" w="med" len="med"/>
              <a:tailEnd type="none" w="med" len="med"/>
            </a:ln>
            <a:effectLst/>
          </p:spPr>
          <p:txBody>
            <a:bodyPr lIns="137141" tIns="109712" rIns="137141" bIns="109712"/>
            <a:lstStyle/>
            <a:p>
              <a:pPr algn="ctr" defTabSz="685442" eaLnBrk="1" hangingPunct="1">
                <a:lnSpc>
                  <a:spcPct val="90000"/>
                </a:lnSpc>
                <a:defRPr/>
              </a:pPr>
              <a:endParaRPr lang="en-US" sz="1500" kern="0" spc="-38" dirty="0">
                <a:solidFill>
                  <a:srgbClr val="FFFFFF"/>
                </a:solidFill>
                <a:latin typeface="Segoe UI"/>
                <a:ea typeface="+mn-ea"/>
              </a:endParaRPr>
            </a:p>
          </p:txBody>
        </p:sp>
        <p:sp>
          <p:nvSpPr>
            <p:cNvPr id="111" name="Rectangle 110"/>
            <p:cNvSpPr/>
            <p:nvPr/>
          </p:nvSpPr>
          <p:spPr bwMode="auto">
            <a:xfrm>
              <a:off x="7458653" y="3241069"/>
              <a:ext cx="1232938" cy="1289451"/>
            </a:xfrm>
            <a:prstGeom prst="rect">
              <a:avLst/>
            </a:prstGeom>
            <a:solidFill>
              <a:srgbClr val="FFFFFF"/>
            </a:solidFill>
            <a:ln w="76200" cap="flat" cmpd="sng" algn="ctr">
              <a:solidFill>
                <a:srgbClr val="04266C"/>
              </a:solidFill>
              <a:prstDash val="solid"/>
              <a:headEnd type="none" w="med" len="med"/>
              <a:tailEnd type="none" w="med" len="med"/>
            </a:ln>
            <a:effectLst/>
          </p:spPr>
          <p:txBody>
            <a:bodyPr lIns="137141" tIns="109712" rIns="137141" bIns="109712" anchor="ctr"/>
            <a:lstStyle/>
            <a:p>
              <a:pPr algn="ctr" defTabSz="685442" eaLnBrk="1" hangingPunct="1">
                <a:lnSpc>
                  <a:spcPct val="90000"/>
                </a:lnSpc>
                <a:defRPr/>
              </a:pPr>
              <a:r>
                <a:rPr lang="en-US" sz="1836" kern="0" spc="-38" dirty="0">
                  <a:solidFill>
                    <a:srgbClr val="000000"/>
                  </a:solidFill>
                  <a:latin typeface="Segoe UI"/>
                  <a:ea typeface="+mn-ea"/>
                </a:rPr>
                <a:t>Microsoft Edge</a:t>
              </a:r>
              <a:endParaRPr lang="en-US" sz="1836" kern="0" spc="-38" dirty="0">
                <a:solidFill>
                  <a:srgbClr val="000000"/>
                </a:solidFill>
                <a:effectLst>
                  <a:outerShdw blurRad="38100" dist="38100" dir="2700000" algn="tl">
                    <a:srgbClr val="000000">
                      <a:alpha val="43137"/>
                    </a:srgbClr>
                  </a:outerShdw>
                </a:effectLst>
                <a:latin typeface="Segoe UI"/>
                <a:ea typeface="+mn-ea"/>
              </a:endParaRPr>
            </a:p>
          </p:txBody>
        </p:sp>
      </p:grpSp>
      <p:sp>
        <p:nvSpPr>
          <p:cNvPr id="2" name="Title 1"/>
          <p:cNvSpPr>
            <a:spLocks noGrp="1"/>
          </p:cNvSpPr>
          <p:nvPr>
            <p:ph type="title"/>
          </p:nvPr>
        </p:nvSpPr>
        <p:spPr/>
        <p:txBody>
          <a:bodyPr/>
          <a:lstStyle/>
          <a:p>
            <a:pPr>
              <a:defRPr/>
            </a:pPr>
            <a:r>
              <a:rPr dirty="0"/>
              <a:t>ExpressRoute connectivity</a:t>
            </a:r>
          </a:p>
        </p:txBody>
      </p:sp>
    </p:spTree>
    <p:extLst>
      <p:ext uri="{BB962C8B-B14F-4D97-AF65-F5344CB8AC3E}">
        <p14:creationId xmlns:p14="http://schemas.microsoft.com/office/powerpoint/2010/main" val="452111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E4491C"/>
                </a:solidFill>
              </a:rPr>
              <a:t>VNet to VNet peering</a:t>
            </a:r>
          </a:p>
        </p:txBody>
      </p:sp>
      <p:sp>
        <p:nvSpPr>
          <p:cNvPr id="3" name="Text Placeholder 2"/>
          <p:cNvSpPr>
            <a:spLocks noGrp="1"/>
          </p:cNvSpPr>
          <p:nvPr>
            <p:ph type="body" sz="quarter" idx="10"/>
          </p:nvPr>
        </p:nvSpPr>
        <p:spPr>
          <a:xfrm>
            <a:off x="274702" y="1211287"/>
            <a:ext cx="6194507" cy="4446215"/>
          </a:xfrm>
        </p:spPr>
        <p:txBody>
          <a:bodyPr/>
          <a:lstStyle/>
          <a:p>
            <a:r>
              <a:rPr lang="en-US" sz="3200" dirty="0"/>
              <a:t>Private connectivity from VM to VM in different </a:t>
            </a:r>
            <a:r>
              <a:rPr lang="en-US" sz="3200" dirty="0" err="1"/>
              <a:t>VNets</a:t>
            </a:r>
            <a:endParaRPr lang="en-US" sz="3200" dirty="0"/>
          </a:p>
          <a:p>
            <a:r>
              <a:rPr lang="en-US" sz="3200" dirty="0"/>
              <a:t>Connection through the gateway</a:t>
            </a:r>
          </a:p>
          <a:p>
            <a:r>
              <a:rPr lang="en-US" sz="3200" b="1" u="sng" dirty="0"/>
              <a:t>NEW</a:t>
            </a:r>
          </a:p>
          <a:p>
            <a:r>
              <a:rPr lang="en-US" sz="3200" b="1" dirty="0"/>
              <a:t>VNet Peering GA</a:t>
            </a:r>
          </a:p>
          <a:p>
            <a:r>
              <a:rPr lang="en-US" sz="3200" b="1" dirty="0"/>
              <a:t>Direct full mesh connectivity</a:t>
            </a:r>
          </a:p>
          <a:p>
            <a:r>
              <a:rPr lang="en-US" sz="3200" b="1" dirty="0"/>
              <a:t>Latency and throughput at par as single VNet!</a:t>
            </a:r>
          </a:p>
          <a:p>
            <a:endParaRPr lang="en-US" sz="3200" b="1" dirty="0"/>
          </a:p>
        </p:txBody>
      </p:sp>
      <p:grpSp>
        <p:nvGrpSpPr>
          <p:cNvPr id="9" name="Group 8"/>
          <p:cNvGrpSpPr/>
          <p:nvPr/>
        </p:nvGrpSpPr>
        <p:grpSpPr>
          <a:xfrm>
            <a:off x="7286316" y="4137335"/>
            <a:ext cx="3778188" cy="2011658"/>
            <a:chOff x="4977307" y="1363663"/>
            <a:chExt cx="7414494" cy="4032552"/>
          </a:xfrm>
        </p:grpSpPr>
        <p:sp>
          <p:nvSpPr>
            <p:cNvPr id="10" name="Rectangle 9"/>
            <p:cNvSpPr/>
            <p:nvPr/>
          </p:nvSpPr>
          <p:spPr bwMode="auto">
            <a:xfrm>
              <a:off x="4977307" y="1363663"/>
              <a:ext cx="7207946" cy="3733973"/>
            </a:xfrm>
            <a:prstGeom prst="rect">
              <a:avLst/>
            </a:prstGeom>
            <a:noFill/>
            <a:ln w="28575">
              <a:solidFill>
                <a:schemeClr val="accent2"/>
              </a:solidFill>
              <a:prstDash val="sysDot"/>
              <a:headEnd type="none" w="med" len="med"/>
              <a:tailEnd type="none" w="med" len="med"/>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endParaRPr>
            </a:p>
          </p:txBody>
        </p:sp>
        <p:pic>
          <p:nvPicPr>
            <p:cNvPr id="11" name="Picture 10"/>
            <p:cNvPicPr>
              <a:picLocks noChangeAspect="1"/>
            </p:cNvPicPr>
            <p:nvPr/>
          </p:nvPicPr>
          <p:blipFill>
            <a:blip r:embed="rId2"/>
            <a:stretch>
              <a:fillRect/>
            </a:stretch>
          </p:blipFill>
          <p:spPr>
            <a:xfrm>
              <a:off x="11171237" y="4799057"/>
              <a:ext cx="1220564" cy="597158"/>
            </a:xfrm>
            <a:prstGeom prst="rect">
              <a:avLst/>
            </a:prstGeom>
          </p:spPr>
        </p:pic>
      </p:grpSp>
      <p:grpSp>
        <p:nvGrpSpPr>
          <p:cNvPr id="16" name="Group 15"/>
          <p:cNvGrpSpPr/>
          <p:nvPr/>
        </p:nvGrpSpPr>
        <p:grpSpPr>
          <a:xfrm>
            <a:off x="7292320" y="729641"/>
            <a:ext cx="4718482" cy="2401865"/>
            <a:chOff x="7292320" y="638202"/>
            <a:chExt cx="4718482" cy="2401865"/>
          </a:xfrm>
        </p:grpSpPr>
        <p:sp>
          <p:nvSpPr>
            <p:cNvPr id="7" name="Rectangle 6"/>
            <p:cNvSpPr/>
            <p:nvPr/>
          </p:nvSpPr>
          <p:spPr bwMode="auto">
            <a:xfrm>
              <a:off x="7292320" y="1028409"/>
              <a:ext cx="3672938" cy="1862710"/>
            </a:xfrm>
            <a:prstGeom prst="rect">
              <a:avLst/>
            </a:prstGeom>
            <a:noFill/>
            <a:ln w="28575">
              <a:solidFill>
                <a:schemeClr val="accent2"/>
              </a:solidFill>
              <a:prstDash val="sysDot"/>
              <a:headEnd type="none" w="med" len="med"/>
              <a:tailEnd type="none" w="med" len="med"/>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endParaRPr>
            </a:p>
          </p:txBody>
        </p:sp>
        <p:pic>
          <p:nvPicPr>
            <p:cNvPr id="8" name="Picture 7"/>
            <p:cNvPicPr>
              <a:picLocks noChangeAspect="1"/>
            </p:cNvPicPr>
            <p:nvPr/>
          </p:nvPicPr>
          <p:blipFill>
            <a:blip r:embed="rId2"/>
            <a:stretch>
              <a:fillRect/>
            </a:stretch>
          </p:blipFill>
          <p:spPr>
            <a:xfrm>
              <a:off x="10448548" y="2742172"/>
              <a:ext cx="621960" cy="297895"/>
            </a:xfrm>
            <a:prstGeom prst="rect">
              <a:avLst/>
            </a:prstGeom>
          </p:spPr>
        </p:pic>
        <p:sp>
          <p:nvSpPr>
            <p:cNvPr id="12" name="TextBox 11"/>
            <p:cNvSpPr txBox="1"/>
            <p:nvPr/>
          </p:nvSpPr>
          <p:spPr>
            <a:xfrm>
              <a:off x="9907705" y="638202"/>
              <a:ext cx="2103097" cy="544765"/>
            </a:xfrm>
            <a:prstGeom prst="rect">
              <a:avLst/>
            </a:prstGeom>
            <a:noFill/>
          </p:spPr>
          <p:txBody>
            <a:bodyPr wrap="square" lIns="182880" tIns="146304" rIns="182880" bIns="146304" rtlCol="0">
              <a:spAutoFit/>
            </a:bodyPr>
            <a:lstStyle/>
            <a:p>
              <a:pPr marL="0" marR="0" lvl="0" indent="0" defTabSz="914400" eaLnBrk="1" fontAlgn="auto" latinLnBrk="0" hangingPunct="1">
                <a:lnSpc>
                  <a:spcPct val="90000"/>
                </a:lnSpc>
                <a:spcBef>
                  <a:spcPts val="0"/>
                </a:spcBef>
                <a:spcAft>
                  <a:spcPts val="600"/>
                </a:spcAft>
                <a:buClrTx/>
                <a:buSzTx/>
                <a:buFontTx/>
                <a:buNone/>
                <a:tabLst/>
                <a:defRPr/>
              </a:pPr>
              <a:r>
                <a:rPr kumimoji="0" lang="en-US" sz="1800" b="0" i="0" u="none" strike="noStrike" kern="0" cap="none" spc="0" normalizeH="0" baseline="0" noProof="0" dirty="0">
                  <a:ln>
                    <a:noFill/>
                  </a:ln>
                  <a:gradFill>
                    <a:gsLst>
                      <a:gs pos="2917">
                        <a:schemeClr val="tx1"/>
                      </a:gs>
                      <a:gs pos="30000">
                        <a:schemeClr val="tx1"/>
                      </a:gs>
                    </a:gsLst>
                    <a:lin ang="5400000" scaled="0"/>
                  </a:gradFill>
                  <a:effectLst/>
                  <a:uLnTx/>
                  <a:uFillTx/>
                </a:rPr>
                <a:t>10.0.0.0/16</a:t>
              </a:r>
            </a:p>
          </p:txBody>
        </p:sp>
      </p:grpSp>
      <p:sp>
        <p:nvSpPr>
          <p:cNvPr id="13" name="TextBox 12"/>
          <p:cNvSpPr txBox="1"/>
          <p:nvPr/>
        </p:nvSpPr>
        <p:spPr>
          <a:xfrm>
            <a:off x="9918993" y="3729023"/>
            <a:ext cx="2103097" cy="544765"/>
          </a:xfrm>
          <a:prstGeom prst="rect">
            <a:avLst/>
          </a:prstGeom>
          <a:noFill/>
        </p:spPr>
        <p:txBody>
          <a:bodyPr wrap="square" lIns="182880" tIns="146304" rIns="182880" bIns="146304" rtlCol="0">
            <a:spAutoFit/>
          </a:bodyPr>
          <a:lstStyle/>
          <a:p>
            <a:pPr marL="0" marR="0" lvl="0" indent="0" defTabSz="914400" eaLnBrk="1" fontAlgn="auto" latinLnBrk="0" hangingPunct="1">
              <a:lnSpc>
                <a:spcPct val="90000"/>
              </a:lnSpc>
              <a:spcBef>
                <a:spcPts val="0"/>
              </a:spcBef>
              <a:spcAft>
                <a:spcPts val="600"/>
              </a:spcAft>
              <a:buClrTx/>
              <a:buSzTx/>
              <a:buFontTx/>
              <a:buNone/>
              <a:tabLst/>
              <a:defRPr/>
            </a:pPr>
            <a:r>
              <a:rPr kumimoji="0" lang="en-US" sz="1800" b="0" i="0" u="none" strike="noStrike" kern="0" cap="none" spc="0" normalizeH="0" baseline="0" noProof="0" dirty="0">
                <a:ln>
                  <a:noFill/>
                </a:ln>
                <a:gradFill>
                  <a:gsLst>
                    <a:gs pos="2917">
                      <a:schemeClr val="tx1"/>
                    </a:gs>
                    <a:gs pos="30000">
                      <a:schemeClr val="tx1"/>
                    </a:gs>
                  </a:gsLst>
                  <a:lin ang="5400000" scaled="0"/>
                </a:gradFill>
                <a:effectLst/>
                <a:uLnTx/>
                <a:uFillTx/>
              </a:rPr>
              <a:t>10.0.1.0/16</a:t>
            </a:r>
          </a:p>
        </p:txBody>
      </p:sp>
      <p:pic>
        <p:nvPicPr>
          <p:cNvPr id="14" name="Picture 13"/>
          <p:cNvPicPr>
            <a:picLocks noChangeAspect="1"/>
          </p:cNvPicPr>
          <p:nvPr/>
        </p:nvPicPr>
        <p:blipFill>
          <a:blip r:embed="rId3"/>
          <a:stretch>
            <a:fillRect/>
          </a:stretch>
        </p:blipFill>
        <p:spPr>
          <a:xfrm>
            <a:off x="8856964" y="3886609"/>
            <a:ext cx="531642" cy="531642"/>
          </a:xfrm>
          <a:prstGeom prst="rect">
            <a:avLst/>
          </a:prstGeom>
        </p:spPr>
      </p:pic>
      <p:pic>
        <p:nvPicPr>
          <p:cNvPr id="15" name="Picture 14"/>
          <p:cNvPicPr>
            <a:picLocks noChangeAspect="1"/>
          </p:cNvPicPr>
          <p:nvPr/>
        </p:nvPicPr>
        <p:blipFill>
          <a:blip r:embed="rId3"/>
          <a:stretch>
            <a:fillRect/>
          </a:stretch>
        </p:blipFill>
        <p:spPr>
          <a:xfrm>
            <a:off x="8856964" y="2640393"/>
            <a:ext cx="531642" cy="531642"/>
          </a:xfrm>
          <a:prstGeom prst="rect">
            <a:avLst/>
          </a:prstGeom>
        </p:spPr>
      </p:pic>
      <p:sp>
        <p:nvSpPr>
          <p:cNvPr id="17" name="Up-Down Arrow 16"/>
          <p:cNvSpPr/>
          <p:nvPr/>
        </p:nvSpPr>
        <p:spPr bwMode="auto">
          <a:xfrm>
            <a:off x="8961407" y="3172035"/>
            <a:ext cx="322756" cy="714574"/>
          </a:xfrm>
          <a:prstGeom prst="upDownArrow">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endParaRPr>
          </a:p>
        </p:txBody>
      </p:sp>
      <p:sp>
        <p:nvSpPr>
          <p:cNvPr id="22" name="Rectangle 21"/>
          <p:cNvSpPr/>
          <p:nvPr/>
        </p:nvSpPr>
        <p:spPr bwMode="auto">
          <a:xfrm>
            <a:off x="6583993" y="754061"/>
            <a:ext cx="4937706" cy="5577810"/>
          </a:xfrm>
          <a:prstGeom prst="rect">
            <a:avLst/>
          </a:prstGeom>
          <a:noFill/>
          <a:ln w="25400">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endParaRPr>
          </a:p>
        </p:txBody>
      </p:sp>
      <p:sp>
        <p:nvSpPr>
          <p:cNvPr id="27" name="TextBox 26"/>
          <p:cNvSpPr txBox="1"/>
          <p:nvPr/>
        </p:nvSpPr>
        <p:spPr>
          <a:xfrm>
            <a:off x="9122785" y="3215793"/>
            <a:ext cx="1657805" cy="738664"/>
          </a:xfrm>
          <a:prstGeom prst="rect">
            <a:avLst/>
          </a:prstGeom>
          <a:noFill/>
        </p:spPr>
        <p:txBody>
          <a:bodyPr wrap="square" lIns="182880" tIns="146304" rIns="182880" bIns="146304" rtlCol="0">
            <a:spAutoFit/>
          </a:bodyPr>
          <a:lstStyle/>
          <a:p>
            <a:pPr marL="0" marR="0" lvl="0" indent="0" defTabSz="914400" eaLnBrk="1" fontAlgn="auto" latinLnBrk="0" hangingPunct="1">
              <a:lnSpc>
                <a:spcPct val="90000"/>
              </a:lnSpc>
              <a:spcBef>
                <a:spcPts val="0"/>
              </a:spcBef>
              <a:spcAft>
                <a:spcPts val="600"/>
              </a:spcAft>
              <a:buClrTx/>
              <a:buSzTx/>
              <a:buFontTx/>
              <a:buNone/>
              <a:tabLst/>
              <a:defRPr/>
            </a:pPr>
            <a:r>
              <a:rPr kumimoji="0" lang="en-US" sz="1600" b="0" i="0" u="none" strike="noStrike" kern="0" cap="none" spc="0" normalizeH="0" baseline="0" noProof="0" dirty="0" err="1">
                <a:ln>
                  <a:noFill/>
                </a:ln>
                <a:gradFill>
                  <a:gsLst>
                    <a:gs pos="2917">
                      <a:schemeClr val="tx1"/>
                    </a:gs>
                    <a:gs pos="30000">
                      <a:schemeClr val="tx1"/>
                    </a:gs>
                  </a:gsLst>
                  <a:lin ang="5400000" scaled="0"/>
                </a:gradFill>
                <a:effectLst/>
                <a:uLnTx/>
                <a:uFillTx/>
              </a:rPr>
              <a:t>IPSec</a:t>
            </a:r>
            <a:r>
              <a:rPr kumimoji="0" lang="en-US" sz="1600" b="0" i="0" u="none" strike="noStrike" kern="0" cap="none" spc="0" normalizeH="0" baseline="0" noProof="0" dirty="0">
                <a:ln>
                  <a:noFill/>
                </a:ln>
                <a:gradFill>
                  <a:gsLst>
                    <a:gs pos="2917">
                      <a:schemeClr val="tx1"/>
                    </a:gs>
                    <a:gs pos="30000">
                      <a:schemeClr val="tx1"/>
                    </a:gs>
                  </a:gsLst>
                  <a:lin ang="5400000" scaled="0"/>
                </a:gradFill>
                <a:effectLst/>
                <a:uLnTx/>
                <a:uFillTx/>
              </a:rPr>
              <a:t> VPN Tunnel</a:t>
            </a:r>
          </a:p>
        </p:txBody>
      </p:sp>
      <p:grpSp>
        <p:nvGrpSpPr>
          <p:cNvPr id="28" name="Group 27"/>
          <p:cNvGrpSpPr/>
          <p:nvPr/>
        </p:nvGrpSpPr>
        <p:grpSpPr>
          <a:xfrm>
            <a:off x="9673497" y="1448976"/>
            <a:ext cx="841785" cy="880605"/>
            <a:chOff x="11171237" y="1459715"/>
            <a:chExt cx="992966" cy="1094547"/>
          </a:xfrm>
          <a:solidFill>
            <a:schemeClr val="accent2">
              <a:lumMod val="40000"/>
              <a:lumOff val="60000"/>
            </a:schemeClr>
          </a:solidFill>
        </p:grpSpPr>
        <p:sp>
          <p:nvSpPr>
            <p:cNvPr id="29" name="Rounded Rectangle 28"/>
            <p:cNvSpPr/>
            <p:nvPr/>
          </p:nvSpPr>
          <p:spPr bwMode="auto">
            <a:xfrm>
              <a:off x="11171237" y="1459715"/>
              <a:ext cx="992966" cy="1094547"/>
            </a:xfrm>
            <a:prstGeom prst="roundRect">
              <a:avLst/>
            </a:prstGeom>
            <a:grp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endParaRPr>
            </a:p>
          </p:txBody>
        </p:sp>
        <p:pic>
          <p:nvPicPr>
            <p:cNvPr id="30" name="Picture 29"/>
            <p:cNvPicPr>
              <a:picLocks noChangeAspect="1"/>
            </p:cNvPicPr>
            <p:nvPr/>
          </p:nvPicPr>
          <p:blipFill>
            <a:blip r:embed="rId4"/>
            <a:stretch>
              <a:fillRect/>
            </a:stretch>
          </p:blipFill>
          <p:spPr>
            <a:xfrm>
              <a:off x="11287898" y="1765328"/>
              <a:ext cx="452930" cy="452930"/>
            </a:xfrm>
            <a:prstGeom prst="rect">
              <a:avLst/>
            </a:prstGeom>
            <a:grpFill/>
          </p:spPr>
        </p:pic>
        <p:pic>
          <p:nvPicPr>
            <p:cNvPr id="31" name="Picture 30"/>
            <p:cNvPicPr>
              <a:picLocks noChangeAspect="1"/>
            </p:cNvPicPr>
            <p:nvPr/>
          </p:nvPicPr>
          <p:blipFill>
            <a:blip r:embed="rId4"/>
            <a:stretch>
              <a:fillRect/>
            </a:stretch>
          </p:blipFill>
          <p:spPr>
            <a:xfrm>
              <a:off x="11651272" y="1985416"/>
              <a:ext cx="452930" cy="452930"/>
            </a:xfrm>
            <a:prstGeom prst="rect">
              <a:avLst/>
            </a:prstGeom>
            <a:grpFill/>
          </p:spPr>
        </p:pic>
      </p:grpSp>
      <p:grpSp>
        <p:nvGrpSpPr>
          <p:cNvPr id="32" name="Group 31"/>
          <p:cNvGrpSpPr/>
          <p:nvPr/>
        </p:nvGrpSpPr>
        <p:grpSpPr>
          <a:xfrm>
            <a:off x="7707151" y="1411636"/>
            <a:ext cx="927417" cy="955287"/>
            <a:chOff x="11171237" y="3649008"/>
            <a:chExt cx="992966" cy="1094547"/>
          </a:xfrm>
          <a:solidFill>
            <a:schemeClr val="accent2">
              <a:lumMod val="40000"/>
              <a:lumOff val="60000"/>
            </a:schemeClr>
          </a:solidFill>
        </p:grpSpPr>
        <p:sp>
          <p:nvSpPr>
            <p:cNvPr id="33" name="Rounded Rectangle 32"/>
            <p:cNvSpPr/>
            <p:nvPr/>
          </p:nvSpPr>
          <p:spPr bwMode="auto">
            <a:xfrm>
              <a:off x="11171237" y="3649008"/>
              <a:ext cx="992966" cy="1094547"/>
            </a:xfrm>
            <a:prstGeom prst="roundRect">
              <a:avLst/>
            </a:prstGeom>
            <a:grp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endParaRPr>
            </a:p>
          </p:txBody>
        </p:sp>
        <p:pic>
          <p:nvPicPr>
            <p:cNvPr id="34" name="Picture 33"/>
            <p:cNvPicPr>
              <a:picLocks noChangeAspect="1"/>
            </p:cNvPicPr>
            <p:nvPr/>
          </p:nvPicPr>
          <p:blipFill>
            <a:blip r:embed="rId5"/>
            <a:stretch>
              <a:fillRect/>
            </a:stretch>
          </p:blipFill>
          <p:spPr>
            <a:xfrm>
              <a:off x="11301005" y="3942381"/>
              <a:ext cx="390034" cy="379226"/>
            </a:xfrm>
            <a:prstGeom prst="rect">
              <a:avLst/>
            </a:prstGeom>
            <a:grpFill/>
          </p:spPr>
        </p:pic>
        <p:pic>
          <p:nvPicPr>
            <p:cNvPr id="35" name="Picture 34"/>
            <p:cNvPicPr>
              <a:picLocks noChangeAspect="1"/>
            </p:cNvPicPr>
            <p:nvPr/>
          </p:nvPicPr>
          <p:blipFill>
            <a:blip r:embed="rId5"/>
            <a:stretch>
              <a:fillRect/>
            </a:stretch>
          </p:blipFill>
          <p:spPr>
            <a:xfrm>
              <a:off x="11651272" y="4223901"/>
              <a:ext cx="390034" cy="379226"/>
            </a:xfrm>
            <a:prstGeom prst="rect">
              <a:avLst/>
            </a:prstGeom>
            <a:grpFill/>
          </p:spPr>
        </p:pic>
      </p:grpSp>
      <p:grpSp>
        <p:nvGrpSpPr>
          <p:cNvPr id="36" name="Group 35"/>
          <p:cNvGrpSpPr/>
          <p:nvPr/>
        </p:nvGrpSpPr>
        <p:grpSpPr>
          <a:xfrm>
            <a:off x="7691788" y="4742227"/>
            <a:ext cx="927417" cy="955287"/>
            <a:chOff x="11171237" y="3649008"/>
            <a:chExt cx="992966" cy="1094547"/>
          </a:xfrm>
          <a:solidFill>
            <a:schemeClr val="accent2">
              <a:lumMod val="40000"/>
              <a:lumOff val="60000"/>
            </a:schemeClr>
          </a:solidFill>
        </p:grpSpPr>
        <p:sp>
          <p:nvSpPr>
            <p:cNvPr id="37" name="Rounded Rectangle 36"/>
            <p:cNvSpPr/>
            <p:nvPr/>
          </p:nvSpPr>
          <p:spPr bwMode="auto">
            <a:xfrm>
              <a:off x="11171237" y="3649008"/>
              <a:ext cx="992966" cy="1094547"/>
            </a:xfrm>
            <a:prstGeom prst="roundRect">
              <a:avLst/>
            </a:prstGeom>
            <a:grp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endParaRPr>
            </a:p>
          </p:txBody>
        </p:sp>
        <p:pic>
          <p:nvPicPr>
            <p:cNvPr id="38" name="Picture 37"/>
            <p:cNvPicPr>
              <a:picLocks noChangeAspect="1"/>
            </p:cNvPicPr>
            <p:nvPr/>
          </p:nvPicPr>
          <p:blipFill>
            <a:blip r:embed="rId5"/>
            <a:stretch>
              <a:fillRect/>
            </a:stretch>
          </p:blipFill>
          <p:spPr>
            <a:xfrm>
              <a:off x="11301005" y="3942381"/>
              <a:ext cx="390034" cy="379226"/>
            </a:xfrm>
            <a:prstGeom prst="rect">
              <a:avLst/>
            </a:prstGeom>
            <a:grpFill/>
          </p:spPr>
        </p:pic>
        <p:pic>
          <p:nvPicPr>
            <p:cNvPr id="39" name="Picture 38"/>
            <p:cNvPicPr>
              <a:picLocks noChangeAspect="1"/>
            </p:cNvPicPr>
            <p:nvPr/>
          </p:nvPicPr>
          <p:blipFill>
            <a:blip r:embed="rId5"/>
            <a:stretch>
              <a:fillRect/>
            </a:stretch>
          </p:blipFill>
          <p:spPr>
            <a:xfrm>
              <a:off x="11651272" y="4223901"/>
              <a:ext cx="390034" cy="379226"/>
            </a:xfrm>
            <a:prstGeom prst="rect">
              <a:avLst/>
            </a:prstGeom>
            <a:grpFill/>
          </p:spPr>
        </p:pic>
      </p:grpSp>
      <p:grpSp>
        <p:nvGrpSpPr>
          <p:cNvPr id="40" name="Group 39"/>
          <p:cNvGrpSpPr/>
          <p:nvPr/>
        </p:nvGrpSpPr>
        <p:grpSpPr>
          <a:xfrm>
            <a:off x="9562091" y="4779569"/>
            <a:ext cx="841785" cy="880605"/>
            <a:chOff x="11171237" y="1459715"/>
            <a:chExt cx="992966" cy="1094547"/>
          </a:xfrm>
          <a:solidFill>
            <a:schemeClr val="accent2">
              <a:lumMod val="40000"/>
              <a:lumOff val="60000"/>
            </a:schemeClr>
          </a:solidFill>
        </p:grpSpPr>
        <p:sp>
          <p:nvSpPr>
            <p:cNvPr id="41" name="Rounded Rectangle 40"/>
            <p:cNvSpPr/>
            <p:nvPr/>
          </p:nvSpPr>
          <p:spPr bwMode="auto">
            <a:xfrm>
              <a:off x="11171237" y="1459715"/>
              <a:ext cx="992966" cy="1094547"/>
            </a:xfrm>
            <a:prstGeom prst="roundRect">
              <a:avLst/>
            </a:prstGeom>
            <a:grp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endParaRPr>
            </a:p>
          </p:txBody>
        </p:sp>
        <p:pic>
          <p:nvPicPr>
            <p:cNvPr id="42" name="Picture 41"/>
            <p:cNvPicPr>
              <a:picLocks noChangeAspect="1"/>
            </p:cNvPicPr>
            <p:nvPr/>
          </p:nvPicPr>
          <p:blipFill>
            <a:blip r:embed="rId4"/>
            <a:stretch>
              <a:fillRect/>
            </a:stretch>
          </p:blipFill>
          <p:spPr>
            <a:xfrm>
              <a:off x="11287898" y="1765328"/>
              <a:ext cx="452930" cy="452930"/>
            </a:xfrm>
            <a:prstGeom prst="rect">
              <a:avLst/>
            </a:prstGeom>
            <a:grpFill/>
          </p:spPr>
        </p:pic>
        <p:pic>
          <p:nvPicPr>
            <p:cNvPr id="43" name="Picture 42"/>
            <p:cNvPicPr>
              <a:picLocks noChangeAspect="1"/>
            </p:cNvPicPr>
            <p:nvPr/>
          </p:nvPicPr>
          <p:blipFill>
            <a:blip r:embed="rId4"/>
            <a:stretch>
              <a:fillRect/>
            </a:stretch>
          </p:blipFill>
          <p:spPr>
            <a:xfrm>
              <a:off x="11651272" y="1985416"/>
              <a:ext cx="452930" cy="452930"/>
            </a:xfrm>
            <a:prstGeom prst="rect">
              <a:avLst/>
            </a:prstGeom>
            <a:grpFill/>
          </p:spPr>
        </p:pic>
      </p:grpSp>
      <p:cxnSp>
        <p:nvCxnSpPr>
          <p:cNvPr id="47" name="Elbow Connector 46"/>
          <p:cNvCxnSpPr>
            <a:stCxn id="33" idx="3"/>
            <a:endCxn id="15" idx="0"/>
          </p:cNvCxnSpPr>
          <p:nvPr/>
        </p:nvCxnSpPr>
        <p:spPr>
          <a:xfrm>
            <a:off x="8634568" y="1889280"/>
            <a:ext cx="488217" cy="751113"/>
          </a:xfrm>
          <a:prstGeom prst="bentConnector2">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2" name="Elbow Connector 51"/>
          <p:cNvCxnSpPr>
            <a:stCxn id="29" idx="1"/>
            <a:endCxn id="15" idx="0"/>
          </p:cNvCxnSpPr>
          <p:nvPr/>
        </p:nvCxnSpPr>
        <p:spPr>
          <a:xfrm rot="10800000" flipV="1">
            <a:off x="9122785" y="1889279"/>
            <a:ext cx="550712" cy="751114"/>
          </a:xfrm>
          <a:prstGeom prst="bentConnector2">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4" name="Elbow Connector 53"/>
          <p:cNvCxnSpPr>
            <a:stCxn id="37" idx="3"/>
            <a:endCxn id="14" idx="2"/>
          </p:cNvCxnSpPr>
          <p:nvPr/>
        </p:nvCxnSpPr>
        <p:spPr>
          <a:xfrm flipV="1">
            <a:off x="8619205" y="4418251"/>
            <a:ext cx="503580" cy="801620"/>
          </a:xfrm>
          <a:prstGeom prst="bentConnector2">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6" name="Elbow Connector 55"/>
          <p:cNvCxnSpPr>
            <a:stCxn id="41" idx="1"/>
            <a:endCxn id="14" idx="2"/>
          </p:cNvCxnSpPr>
          <p:nvPr/>
        </p:nvCxnSpPr>
        <p:spPr>
          <a:xfrm rot="10800000">
            <a:off x="9122785" y="4418252"/>
            <a:ext cx="439306" cy="801621"/>
          </a:xfrm>
          <a:prstGeom prst="bentConnector2">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6486008" y="630695"/>
            <a:ext cx="1959136" cy="517065"/>
          </a:xfrm>
          <a:prstGeom prst="rect">
            <a:avLst/>
          </a:prstGeom>
          <a:noFill/>
        </p:spPr>
        <p:txBody>
          <a:bodyPr wrap="square" lIns="182880" tIns="146304" rIns="182880" bIns="146304" rtlCol="0">
            <a:spAutoFit/>
          </a:bodyPr>
          <a:lstStyle/>
          <a:p>
            <a:pPr marL="0" marR="0" lvl="0" indent="0" defTabSz="914400" eaLnBrk="1" fontAlgn="auto" latinLnBrk="0" hangingPunct="1">
              <a:lnSpc>
                <a:spcPct val="90000"/>
              </a:lnSpc>
              <a:spcBef>
                <a:spcPts val="0"/>
              </a:spcBef>
              <a:spcAft>
                <a:spcPts val="600"/>
              </a:spcAft>
              <a:buClrTx/>
              <a:buSzTx/>
              <a:buFontTx/>
              <a:buNone/>
              <a:tabLst/>
              <a:defRPr/>
            </a:pPr>
            <a:r>
              <a:rPr kumimoji="0" lang="en-US" sz="1600" b="0" i="0" u="none" strike="noStrike" kern="0" cap="none" spc="0" normalizeH="0" baseline="0" noProof="0" dirty="0">
                <a:ln>
                  <a:noFill/>
                </a:ln>
                <a:gradFill>
                  <a:gsLst>
                    <a:gs pos="2917">
                      <a:schemeClr val="tx1"/>
                    </a:gs>
                    <a:gs pos="30000">
                      <a:schemeClr val="tx1"/>
                    </a:gs>
                  </a:gsLst>
                  <a:lin ang="5400000" scaled="0"/>
                </a:gradFill>
                <a:effectLst/>
                <a:uLnTx/>
                <a:uFillTx/>
              </a:rPr>
              <a:t>Azure Region</a:t>
            </a:r>
          </a:p>
        </p:txBody>
      </p:sp>
      <p:sp>
        <p:nvSpPr>
          <p:cNvPr id="59" name="TextBox 58"/>
          <p:cNvSpPr txBox="1"/>
          <p:nvPr/>
        </p:nvSpPr>
        <p:spPr>
          <a:xfrm>
            <a:off x="8031476" y="3209779"/>
            <a:ext cx="1090342" cy="572464"/>
          </a:xfrm>
          <a:prstGeom prst="rect">
            <a:avLst/>
          </a:prstGeom>
          <a:noFill/>
        </p:spPr>
        <p:txBody>
          <a:bodyPr wrap="square" lIns="182880" tIns="146304" rIns="182880" bIns="146304" rtlCol="0">
            <a:spAutoFit/>
          </a:bodyPr>
          <a:lstStyle/>
          <a:p>
            <a:pPr marL="0" marR="0" lvl="0" indent="0" defTabSz="914400" eaLnBrk="1" fontAlgn="auto" latinLnBrk="0" hangingPunct="1">
              <a:lnSpc>
                <a:spcPct val="90000"/>
              </a:lnSpc>
              <a:spcBef>
                <a:spcPts val="0"/>
              </a:spcBef>
              <a:spcAft>
                <a:spcPts val="600"/>
              </a:spcAft>
              <a:buClrTx/>
              <a:buSzTx/>
              <a:buFontTx/>
              <a:buNone/>
              <a:tabLst/>
              <a:defRPr/>
            </a:pPr>
            <a:r>
              <a:rPr kumimoji="0" lang="en-US" sz="2000" b="0" i="0" u="none" strike="noStrike" kern="0" cap="none" spc="0" normalizeH="0" baseline="0" noProof="0" dirty="0">
                <a:ln>
                  <a:noFill/>
                </a:ln>
                <a:gradFill>
                  <a:gsLst>
                    <a:gs pos="2917">
                      <a:schemeClr val="tx1"/>
                    </a:gs>
                    <a:gs pos="30000">
                      <a:schemeClr val="tx1"/>
                    </a:gs>
                  </a:gsLst>
                  <a:lin ang="5400000" scaled="0"/>
                </a:gradFill>
                <a:effectLst/>
                <a:uLnTx/>
                <a:uFillTx/>
              </a:rPr>
              <a:t>PEER</a:t>
            </a:r>
          </a:p>
        </p:txBody>
      </p:sp>
      <p:cxnSp>
        <p:nvCxnSpPr>
          <p:cNvPr id="61" name="Straight Arrow Connector 60"/>
          <p:cNvCxnSpPr>
            <a:stCxn id="33" idx="2"/>
            <a:endCxn id="37" idx="0"/>
          </p:cNvCxnSpPr>
          <p:nvPr/>
        </p:nvCxnSpPr>
        <p:spPr>
          <a:xfrm flipH="1">
            <a:off x="8155497" y="2366923"/>
            <a:ext cx="15363" cy="2375304"/>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p:nvPr/>
        </p:nvCxnSpPr>
        <p:spPr>
          <a:xfrm>
            <a:off x="10075258" y="2351163"/>
            <a:ext cx="4248" cy="2426245"/>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68" name="Picture 67"/>
          <p:cNvPicPr>
            <a:picLocks noChangeAspect="1"/>
          </p:cNvPicPr>
          <p:nvPr/>
        </p:nvPicPr>
        <p:blipFill>
          <a:blip r:embed="rId6"/>
          <a:stretch>
            <a:fillRect/>
          </a:stretch>
        </p:blipFill>
        <p:spPr>
          <a:xfrm>
            <a:off x="8800475" y="3162176"/>
            <a:ext cx="754326" cy="754326"/>
          </a:xfrm>
          <a:prstGeom prst="rect">
            <a:avLst/>
          </a:prstGeom>
        </p:spPr>
      </p:pic>
    </p:spTree>
    <p:extLst>
      <p:ext uri="{BB962C8B-B14F-4D97-AF65-F5344CB8AC3E}">
        <p14:creationId xmlns:p14="http://schemas.microsoft.com/office/powerpoint/2010/main" val="261166405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47"/>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52"/>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15"/>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0"/>
                                          </p:stCondLst>
                                        </p:cTn>
                                        <p:tgtEl>
                                          <p:spTgt spid="27"/>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14"/>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56"/>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54"/>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5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61"/>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6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7" grpId="0"/>
      <p:bldP spid="5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bwMode="auto">
          <a:xfrm>
            <a:off x="0" y="0"/>
            <a:ext cx="12436475" cy="6994525"/>
          </a:xfrm>
          <a:prstGeom prst="rect">
            <a:avLst/>
          </a:prstGeom>
          <a:solidFill>
            <a:srgbClr val="FEFEFE"/>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5439">
                    <a:srgbClr val="F8F8F8"/>
                  </a:gs>
                  <a:gs pos="10000">
                    <a:srgbClr val="F8F8F8"/>
                  </a:gs>
                </a:gsLst>
                <a:lin ang="5400000" scaled="0"/>
              </a:gradFill>
              <a:effectLst/>
              <a:uLnTx/>
              <a:uFillTx/>
            </a:endParaRPr>
          </a:p>
        </p:txBody>
      </p:sp>
      <p:pic>
        <p:nvPicPr>
          <p:cNvPr id="2" name="Picture 1"/>
          <p:cNvPicPr>
            <a:picLocks noChangeAspect="1"/>
          </p:cNvPicPr>
          <p:nvPr/>
        </p:nvPicPr>
        <p:blipFill>
          <a:blip r:embed="rId3"/>
          <a:stretch>
            <a:fillRect/>
          </a:stretch>
        </p:blipFill>
        <p:spPr>
          <a:xfrm>
            <a:off x="4094922" y="1844234"/>
            <a:ext cx="8341553" cy="3964208"/>
          </a:xfrm>
          <a:prstGeom prst="rect">
            <a:avLst/>
          </a:prstGeom>
          <a:noFill/>
        </p:spPr>
      </p:pic>
      <p:sp>
        <p:nvSpPr>
          <p:cNvPr id="3" name="Title 2"/>
          <p:cNvSpPr>
            <a:spLocks noGrp="1"/>
          </p:cNvSpPr>
          <p:nvPr>
            <p:ph type="title"/>
          </p:nvPr>
        </p:nvSpPr>
        <p:spPr/>
        <p:txBody>
          <a:bodyPr/>
          <a:lstStyle/>
          <a:p>
            <a:r>
              <a:rPr lang="en-US" dirty="0">
                <a:solidFill>
                  <a:srgbClr val="E4491C"/>
                </a:solidFill>
              </a:rPr>
              <a:t>VNet Peering Hub and spoke</a:t>
            </a:r>
            <a:br>
              <a:rPr lang="en-US" b="1" dirty="0"/>
            </a:br>
            <a:endParaRPr lang="en-US" dirty="0"/>
          </a:p>
        </p:txBody>
      </p:sp>
      <p:sp>
        <p:nvSpPr>
          <p:cNvPr id="106" name="Text Placeholder 105"/>
          <p:cNvSpPr>
            <a:spLocks noGrp="1"/>
          </p:cNvSpPr>
          <p:nvPr>
            <p:ph type="body" sz="quarter" idx="10"/>
          </p:nvPr>
        </p:nvSpPr>
        <p:spPr>
          <a:xfrm>
            <a:off x="274703" y="1211287"/>
            <a:ext cx="3820220" cy="4446215"/>
          </a:xfrm>
        </p:spPr>
        <p:txBody>
          <a:bodyPr>
            <a:normAutofit fontScale="92500" lnSpcReduction="20000"/>
          </a:bodyPr>
          <a:lstStyle/>
          <a:p>
            <a:pPr marL="0" indent="0">
              <a:buNone/>
            </a:pPr>
            <a:r>
              <a:rPr lang="en-US" sz="2800" dirty="0"/>
              <a:t>Central VNet (Hub) peers with spoke </a:t>
            </a:r>
            <a:r>
              <a:rPr lang="en-US" sz="2800" dirty="0" err="1"/>
              <a:t>Vnets</a:t>
            </a:r>
            <a:endParaRPr lang="en-US" sz="2800" dirty="0"/>
          </a:p>
          <a:p>
            <a:pPr marL="0" indent="0">
              <a:buNone/>
            </a:pPr>
            <a:endParaRPr lang="en-US" sz="2800" dirty="0"/>
          </a:p>
          <a:p>
            <a:pPr marL="0" indent="0">
              <a:buNone/>
            </a:pPr>
            <a:r>
              <a:rPr lang="en-US" sz="2800" dirty="0"/>
              <a:t>Gateway and NVA Transit</a:t>
            </a:r>
          </a:p>
          <a:p>
            <a:pPr marL="0" indent="0">
              <a:buNone/>
            </a:pPr>
            <a:endParaRPr lang="en-US" sz="2800" dirty="0"/>
          </a:p>
          <a:p>
            <a:pPr marL="0" indent="0">
              <a:buNone/>
            </a:pPr>
            <a:r>
              <a:rPr lang="en-US" sz="2800" dirty="0"/>
              <a:t>UDR next hop IP in central VNet</a:t>
            </a:r>
          </a:p>
          <a:p>
            <a:pPr marL="0" indent="0">
              <a:buNone/>
            </a:pPr>
            <a:endParaRPr lang="en-US" sz="2800" dirty="0"/>
          </a:p>
          <a:p>
            <a:pPr marL="0" indent="0">
              <a:buNone/>
            </a:pPr>
            <a:r>
              <a:rPr lang="en-US" sz="2800" dirty="0"/>
              <a:t>Consolidate shared services</a:t>
            </a:r>
          </a:p>
          <a:p>
            <a:pPr marL="0" indent="0">
              <a:buNone/>
            </a:pPr>
            <a:endParaRPr lang="en-US" sz="2800" dirty="0"/>
          </a:p>
          <a:p>
            <a:pPr marL="0" indent="0">
              <a:buNone/>
            </a:pPr>
            <a:r>
              <a:rPr lang="en-US" sz="2800" dirty="0"/>
              <a:t>Virtual DMZ</a:t>
            </a:r>
          </a:p>
        </p:txBody>
      </p:sp>
    </p:spTree>
    <p:extLst>
      <p:ext uri="{BB962C8B-B14F-4D97-AF65-F5344CB8AC3E}">
        <p14:creationId xmlns:p14="http://schemas.microsoft.com/office/powerpoint/2010/main" val="2730032393"/>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62192" y="154235"/>
            <a:ext cx="10724938" cy="1351952"/>
          </a:xfrm>
        </p:spPr>
        <p:txBody>
          <a:bodyPr>
            <a:normAutofit/>
          </a:bodyPr>
          <a:lstStyle/>
          <a:p>
            <a:r>
              <a:rPr lang="en-US" sz="4804" dirty="0">
                <a:latin typeface="Segoe UI Light" panose="020B0502040204020203" pitchFamily="34" charset="0"/>
                <a:cs typeface="Segoe UI Light" panose="020B0502040204020203" pitchFamily="34" charset="0"/>
              </a:rPr>
              <a:t>Accelerated Networking</a:t>
            </a:r>
          </a:p>
        </p:txBody>
      </p:sp>
      <p:pic>
        <p:nvPicPr>
          <p:cNvPr id="9" name="Picture 8"/>
          <p:cNvPicPr>
            <a:picLocks noChangeAspect="1"/>
          </p:cNvPicPr>
          <p:nvPr/>
        </p:nvPicPr>
        <p:blipFill>
          <a:blip r:embed="rId2">
            <a:clrChange>
              <a:clrFrom>
                <a:srgbClr val="FFFFFF"/>
              </a:clrFrom>
              <a:clrTo>
                <a:srgbClr val="FFFFFF">
                  <a:alpha val="0"/>
                </a:srgbClr>
              </a:clrTo>
            </a:clrChange>
          </a:blip>
          <a:stretch>
            <a:fillRect/>
          </a:stretch>
        </p:blipFill>
        <p:spPr>
          <a:xfrm>
            <a:off x="4111285" y="1527788"/>
            <a:ext cx="7778376" cy="3889694"/>
          </a:xfrm>
          <a:prstGeom prst="rect">
            <a:avLst/>
          </a:prstGeom>
        </p:spPr>
      </p:pic>
      <p:sp>
        <p:nvSpPr>
          <p:cNvPr id="4" name="TextBox 3"/>
          <p:cNvSpPr txBox="1"/>
          <p:nvPr/>
        </p:nvSpPr>
        <p:spPr>
          <a:xfrm>
            <a:off x="179023" y="1483187"/>
            <a:ext cx="3932262" cy="4567404"/>
          </a:xfrm>
          <a:prstGeom prst="rect">
            <a:avLst/>
          </a:prstGeom>
          <a:noFill/>
        </p:spPr>
        <p:txBody>
          <a:bodyPr wrap="square" lIns="182880" tIns="146304" rIns="182880" bIns="146304" rtlCol="0">
            <a:spAutoFit/>
          </a:bodyPr>
          <a:lstStyle/>
          <a:p>
            <a:pPr marL="466371" marR="0" lvl="1" indent="0" algn="l" defTabSz="932742"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gradFill>
                  <a:gsLst>
                    <a:gs pos="1250">
                      <a:srgbClr val="162F33"/>
                    </a:gs>
                    <a:gs pos="99000">
                      <a:srgbClr val="162F33"/>
                    </a:gs>
                  </a:gsLst>
                  <a:lin ang="5400000" scaled="0"/>
                </a:gradFill>
                <a:effectLst/>
                <a:uLnTx/>
                <a:uFillTx/>
                <a:latin typeface="Calibri Light" panose="020F0302020204030204"/>
                <a:ea typeface="+mn-ea"/>
                <a:cs typeface="+mn-cs"/>
              </a:rPr>
              <a:t>Provides</a:t>
            </a:r>
            <a:r>
              <a:rPr kumimoji="0" lang="EN-US" sz="1800" b="0" i="0" u="none" strike="noStrike" kern="1200" cap="none" spc="0" normalizeH="0" baseline="0" noProof="0" dirty="0">
                <a:ln>
                  <a:noFill/>
                </a:ln>
                <a:solidFill>
                  <a:prstClr val="black"/>
                </a:solidFill>
                <a:effectLst/>
                <a:uLnTx/>
                <a:uFillTx/>
                <a:latin typeface="Calibri Light" panose="020F0302020204030204"/>
                <a:ea typeface="+mn-ea"/>
                <a:cs typeface="+mn-cs"/>
              </a:rPr>
              <a:t> </a:t>
            </a:r>
            <a:r>
              <a:rPr kumimoji="0" lang="EN-US" sz="3200" b="0" i="0" u="none" strike="noStrike" kern="1200" cap="none" spc="0" normalizeH="0" baseline="0" noProof="0" dirty="0">
                <a:ln>
                  <a:noFill/>
                </a:ln>
                <a:gradFill>
                  <a:gsLst>
                    <a:gs pos="1250">
                      <a:srgbClr val="162F33"/>
                    </a:gs>
                    <a:gs pos="99000">
                      <a:srgbClr val="162F33"/>
                    </a:gs>
                  </a:gsLst>
                  <a:lin ang="5400000" scaled="0"/>
                </a:gradFill>
                <a:effectLst/>
                <a:uLnTx/>
                <a:uFillTx/>
                <a:latin typeface="Calibri Light" panose="020F0302020204030204"/>
                <a:ea typeface="+mn-ea"/>
                <a:cs typeface="+mn-cs"/>
              </a:rPr>
              <a:t>SRIOV to the VM</a:t>
            </a:r>
          </a:p>
          <a:p>
            <a:pPr marL="466371" marR="0" lvl="1" indent="0" algn="l" defTabSz="932742"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gradFill>
                  <a:gsLst>
                    <a:gs pos="1250">
                      <a:srgbClr val="162F33"/>
                    </a:gs>
                    <a:gs pos="99000">
                      <a:srgbClr val="162F33"/>
                    </a:gs>
                  </a:gsLst>
                  <a:lin ang="5400000" scaled="0"/>
                </a:gradFill>
                <a:effectLst/>
                <a:uLnTx/>
                <a:uFillTx/>
                <a:latin typeface="Calibri Light" panose="020F0302020204030204"/>
                <a:ea typeface="+mn-ea"/>
                <a:cs typeface="+mn-cs"/>
              </a:rPr>
              <a:t>10x latency improvement</a:t>
            </a:r>
          </a:p>
          <a:p>
            <a:pPr marL="466371" marR="0" lvl="1" indent="0" algn="l" defTabSz="932742"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gradFill>
                  <a:gsLst>
                    <a:gs pos="1250">
                      <a:srgbClr val="162F33"/>
                    </a:gs>
                    <a:gs pos="99000">
                      <a:srgbClr val="162F33"/>
                    </a:gs>
                  </a:gsLst>
                  <a:lin ang="5400000" scaled="0"/>
                </a:gradFill>
                <a:effectLst/>
                <a:uLnTx/>
                <a:uFillTx/>
                <a:latin typeface="Calibri Light" panose="020F0302020204030204"/>
                <a:ea typeface="+mn-ea"/>
                <a:cs typeface="+mn-cs"/>
              </a:rPr>
              <a:t>Increased packets per second (PPS)</a:t>
            </a:r>
          </a:p>
          <a:p>
            <a:pPr marL="466371" marR="0" lvl="1" indent="0" algn="l" defTabSz="932742"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gradFill>
                  <a:gsLst>
                    <a:gs pos="1250">
                      <a:srgbClr val="162F33"/>
                    </a:gs>
                    <a:gs pos="99000">
                      <a:srgbClr val="162F33"/>
                    </a:gs>
                  </a:gsLst>
                  <a:lin ang="5400000" scaled="0"/>
                </a:gradFill>
                <a:effectLst/>
                <a:uLnTx/>
                <a:uFillTx/>
                <a:latin typeface="Calibri Light" panose="020F0302020204030204"/>
                <a:ea typeface="+mn-ea"/>
                <a:cs typeface="+mn-cs"/>
              </a:rPr>
              <a:t>Up to 25 </a:t>
            </a:r>
            <a:r>
              <a:rPr kumimoji="0" lang="en-US" sz="3200" b="0" i="0" u="none" strike="noStrike" kern="1200" cap="none" spc="0" normalizeH="0" baseline="0" noProof="0" dirty="0" err="1">
                <a:ln>
                  <a:noFill/>
                </a:ln>
                <a:gradFill>
                  <a:gsLst>
                    <a:gs pos="1250">
                      <a:srgbClr val="162F33"/>
                    </a:gs>
                    <a:gs pos="99000">
                      <a:srgbClr val="162F33"/>
                    </a:gs>
                  </a:gsLst>
                  <a:lin ang="5400000" scaled="0"/>
                </a:gradFill>
                <a:effectLst/>
                <a:uLnTx/>
                <a:uFillTx/>
                <a:latin typeface="Calibri Light" panose="020F0302020204030204"/>
                <a:ea typeface="+mn-ea"/>
                <a:cs typeface="+mn-cs"/>
              </a:rPr>
              <a:t>Gbps</a:t>
            </a:r>
            <a:r>
              <a:rPr kumimoji="0" lang="en-US" sz="3200" b="0" i="0" u="none" strike="noStrike" kern="1200" cap="none" spc="0" normalizeH="0" baseline="0" noProof="0" dirty="0">
                <a:ln>
                  <a:noFill/>
                </a:ln>
                <a:gradFill>
                  <a:gsLst>
                    <a:gs pos="1250">
                      <a:srgbClr val="162F33"/>
                    </a:gs>
                    <a:gs pos="99000">
                      <a:srgbClr val="162F33"/>
                    </a:gs>
                  </a:gsLst>
                  <a:lin ang="5400000" scaled="0"/>
                </a:gradFill>
                <a:effectLst/>
                <a:uLnTx/>
                <a:uFillTx/>
                <a:latin typeface="Calibri Light" panose="020F0302020204030204"/>
                <a:ea typeface="+mn-ea"/>
                <a:cs typeface="+mn-cs"/>
              </a:rPr>
              <a:t> throughput</a:t>
            </a:r>
            <a:endParaRPr kumimoji="0" lang="EN-US" sz="3200" b="0" i="0" u="none" strike="noStrike" kern="1200" cap="none" spc="0" normalizeH="0" baseline="0" noProof="0" dirty="0">
              <a:ln>
                <a:noFill/>
              </a:ln>
              <a:gradFill>
                <a:gsLst>
                  <a:gs pos="1250">
                    <a:srgbClr val="162F33"/>
                  </a:gs>
                  <a:gs pos="99000">
                    <a:srgbClr val="162F33"/>
                  </a:gs>
                </a:gsLst>
                <a:lin ang="5400000" scaled="0"/>
              </a:gradFill>
              <a:effectLst/>
              <a:uLnTx/>
              <a:uFillTx/>
              <a:latin typeface="Calibri Light" panose="020F0302020204030204"/>
              <a:ea typeface="+mn-ea"/>
              <a:cs typeface="+mn-cs"/>
            </a:endParaRPr>
          </a:p>
          <a:p>
            <a:pPr marL="0" marR="0" lvl="0" indent="0" algn="l" defTabSz="932742" rtl="0" eaLnBrk="1" fontAlgn="auto" latinLnBrk="0" hangingPunct="1">
              <a:lnSpc>
                <a:spcPct val="90000"/>
              </a:lnSpc>
              <a:spcBef>
                <a:spcPts val="0"/>
              </a:spcBef>
              <a:spcAft>
                <a:spcPts val="600"/>
              </a:spcAft>
              <a:buClrTx/>
              <a:buSzTx/>
              <a:buFontTx/>
              <a:buNone/>
              <a:tabLst/>
              <a:defRPr/>
            </a:pPr>
            <a:endParaRPr kumimoji="0" lang="en-US" sz="2400" b="0" i="0" u="none" strike="noStrike" kern="1200" cap="none" spc="0" normalizeH="0" baseline="0" noProof="0" dirty="0" err="1">
              <a:ln>
                <a:noFill/>
              </a:ln>
              <a:gradFill>
                <a:gsLst>
                  <a:gs pos="2917">
                    <a:prstClr val="black"/>
                  </a:gs>
                  <a:gs pos="30000">
                    <a:prstClr val="black"/>
                  </a:gs>
                </a:gsLst>
                <a:lin ang="5400000" scaled="0"/>
              </a:gra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1601288306"/>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6553200" y="1744662"/>
            <a:ext cx="5562600" cy="3048000"/>
          </a:xfrm>
          <a:prstGeom prst="roundRect">
            <a:avLst>
              <a:gd name="adj" fmla="val 0"/>
            </a:avLst>
          </a:prstGeom>
          <a:noFill/>
          <a:ln w="25400">
            <a:solidFill>
              <a:schemeClr val="tx1"/>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398"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16814">
                    <a:srgbClr val="FFFFFF"/>
                  </a:gs>
                  <a:gs pos="46000">
                    <a:srgbClr val="FFFFFF"/>
                  </a:gs>
                </a:gsLst>
                <a:lin ang="5400000" scaled="0"/>
              </a:gradFill>
              <a:effectLst/>
              <a:uLnTx/>
              <a:uFillTx/>
              <a:latin typeface="Segoe UI Semilight"/>
              <a:ea typeface="+mn-ea"/>
              <a:cs typeface="+mn-cs"/>
            </a:endParaRPr>
          </a:p>
        </p:txBody>
      </p:sp>
      <p:sp>
        <p:nvSpPr>
          <p:cNvPr id="40" name="Down Arrow 39"/>
          <p:cNvSpPr/>
          <p:nvPr/>
        </p:nvSpPr>
        <p:spPr bwMode="auto">
          <a:xfrm>
            <a:off x="8351837" y="2963862"/>
            <a:ext cx="228598" cy="1331604"/>
          </a:xfrm>
          <a:prstGeom prst="downArrow">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37" name="Up Arrow 36"/>
          <p:cNvSpPr/>
          <p:nvPr/>
        </p:nvSpPr>
        <p:spPr bwMode="auto">
          <a:xfrm>
            <a:off x="7894637" y="2880127"/>
            <a:ext cx="228600" cy="1380898"/>
          </a:xfrm>
          <a:prstGeom prst="upArrow">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 name="Title 1"/>
          <p:cNvSpPr>
            <a:spLocks noGrp="1"/>
          </p:cNvSpPr>
          <p:nvPr>
            <p:ph type="title"/>
          </p:nvPr>
        </p:nvSpPr>
        <p:spPr/>
        <p:txBody>
          <a:bodyPr/>
          <a:lstStyle/>
          <a:p>
            <a:r>
              <a:rPr lang="en-US" dirty="0"/>
              <a:t>Security - Network Security Group (NSG)</a:t>
            </a:r>
          </a:p>
        </p:txBody>
      </p:sp>
      <p:sp>
        <p:nvSpPr>
          <p:cNvPr id="3" name="Text Placeholder 2"/>
          <p:cNvSpPr>
            <a:spLocks noGrp="1"/>
          </p:cNvSpPr>
          <p:nvPr>
            <p:ph idx="1"/>
          </p:nvPr>
        </p:nvSpPr>
        <p:spPr>
          <a:xfrm>
            <a:off x="256281" y="1620668"/>
            <a:ext cx="6212569" cy="5109091"/>
          </a:xfrm>
        </p:spPr>
        <p:txBody>
          <a:bodyPr/>
          <a:lstStyle/>
          <a:p>
            <a:pPr marL="457200" indent="-457200">
              <a:buFont typeface="Arial" panose="020B0604020202020204" pitchFamily="34" charset="0"/>
              <a:buChar char="•"/>
            </a:pPr>
            <a:r>
              <a:rPr lang="en-US" sz="3200" dirty="0"/>
              <a:t>Prioritized set of rules</a:t>
            </a:r>
          </a:p>
          <a:p>
            <a:pPr marL="457200" indent="-457200">
              <a:buFont typeface="Arial" panose="020B0604020202020204" pitchFamily="34" charset="0"/>
              <a:buChar char="•"/>
            </a:pPr>
            <a:r>
              <a:rPr lang="en-US" sz="3200" dirty="0"/>
              <a:t>Applied at the NIC and/</a:t>
            </a:r>
            <a:br>
              <a:rPr lang="en-US" sz="3200" dirty="0"/>
            </a:br>
            <a:r>
              <a:rPr lang="en-US" sz="3200" dirty="0"/>
              <a:t>or Subnet</a:t>
            </a:r>
          </a:p>
          <a:p>
            <a:pPr marL="457200" indent="-457200">
              <a:buFont typeface="Arial" panose="020B0604020202020204" pitchFamily="34" charset="0"/>
              <a:buChar char="•"/>
            </a:pPr>
            <a:r>
              <a:rPr lang="en-US" sz="3200" dirty="0"/>
              <a:t>Default Tags: Virtual </a:t>
            </a:r>
            <a:br>
              <a:rPr lang="en-US" sz="3200" dirty="0"/>
            </a:br>
            <a:r>
              <a:rPr lang="en-US" sz="3200" dirty="0"/>
              <a:t>Network, Internet, AzureLoadBalancer</a:t>
            </a:r>
          </a:p>
          <a:p>
            <a:pPr marL="457200" indent="-457200">
              <a:buFont typeface="Arial" panose="020B0604020202020204" pitchFamily="34" charset="0"/>
              <a:buChar char="•"/>
            </a:pPr>
            <a:r>
              <a:rPr lang="en-US" sz="3200" dirty="0"/>
              <a:t>Default rules: 65000 and above</a:t>
            </a:r>
          </a:p>
          <a:p>
            <a:pPr marL="0" indent="0">
              <a:buNone/>
            </a:pPr>
            <a:endParaRPr lang="en-US" sz="3200" dirty="0"/>
          </a:p>
        </p:txBody>
      </p:sp>
      <p:sp>
        <p:nvSpPr>
          <p:cNvPr id="6" name="Freeform 207"/>
          <p:cNvSpPr>
            <a:spLocks noEditPoints="1"/>
          </p:cNvSpPr>
          <p:nvPr/>
        </p:nvSpPr>
        <p:spPr bwMode="black">
          <a:xfrm>
            <a:off x="8047037" y="2278062"/>
            <a:ext cx="907943" cy="602065"/>
          </a:xfrm>
          <a:custGeom>
            <a:avLst/>
            <a:gdLst>
              <a:gd name="T0" fmla="*/ 1583 w 1601"/>
              <a:gd name="T1" fmla="*/ 409 h 1191"/>
              <a:gd name="T2" fmla="*/ 891 w 1601"/>
              <a:gd name="T3" fmla="*/ 6 h 1191"/>
              <a:gd name="T4" fmla="*/ 841 w 1601"/>
              <a:gd name="T5" fmla="*/ 6 h 1191"/>
              <a:gd name="T6" fmla="*/ 861 w 1601"/>
              <a:gd name="T7" fmla="*/ 834 h 1191"/>
              <a:gd name="T8" fmla="*/ 596 w 1601"/>
              <a:gd name="T9" fmla="*/ 987 h 1191"/>
              <a:gd name="T10" fmla="*/ 148 w 1601"/>
              <a:gd name="T11" fmla="*/ 797 h 1191"/>
              <a:gd name="T12" fmla="*/ 200 w 1601"/>
              <a:gd name="T13" fmla="*/ 762 h 1191"/>
              <a:gd name="T14" fmla="*/ 886 w 1601"/>
              <a:gd name="T15" fmla="*/ 1163 h 1191"/>
              <a:gd name="T16" fmla="*/ 853 w 1601"/>
              <a:gd name="T17" fmla="*/ 1191 h 1191"/>
              <a:gd name="T18" fmla="*/ 677 w 1601"/>
              <a:gd name="T19" fmla="*/ 1097 h 1191"/>
              <a:gd name="T20" fmla="*/ 730 w 1601"/>
              <a:gd name="T21" fmla="*/ 1062 h 1191"/>
              <a:gd name="T22" fmla="*/ 831 w 1601"/>
              <a:gd name="T23" fmla="*/ 926 h 1191"/>
              <a:gd name="T24" fmla="*/ 56 w 1601"/>
              <a:gd name="T25" fmla="*/ 679 h 1191"/>
              <a:gd name="T26" fmla="*/ 66 w 1601"/>
              <a:gd name="T27" fmla="*/ 687 h 1191"/>
              <a:gd name="T28" fmla="*/ 27 w 1601"/>
              <a:gd name="T29" fmla="*/ 728 h 1191"/>
              <a:gd name="T30" fmla="*/ 0 w 1601"/>
              <a:gd name="T31" fmla="*/ 691 h 1191"/>
              <a:gd name="T32" fmla="*/ 17 w 1601"/>
              <a:gd name="T33" fmla="*/ 416 h 1191"/>
              <a:gd name="T34" fmla="*/ 96 w 1601"/>
              <a:gd name="T35" fmla="*/ 442 h 1191"/>
              <a:gd name="T36" fmla="*/ 877 w 1601"/>
              <a:gd name="T37" fmla="*/ 881 h 1191"/>
              <a:gd name="T38" fmla="*/ 1600 w 1601"/>
              <a:gd name="T39" fmla="*/ 438 h 1191"/>
              <a:gd name="T40" fmla="*/ 1601 w 1601"/>
              <a:gd name="T41" fmla="*/ 669 h 1191"/>
              <a:gd name="T42" fmla="*/ 919 w 1601"/>
              <a:gd name="T43" fmla="*/ 1087 h 1191"/>
              <a:gd name="T44" fmla="*/ 894 w 1601"/>
              <a:gd name="T45" fmla="*/ 853 h 1191"/>
              <a:gd name="T46" fmla="*/ 525 w 1601"/>
              <a:gd name="T47" fmla="*/ 886 h 1191"/>
              <a:gd name="T48" fmla="*/ 316 w 1601"/>
              <a:gd name="T49" fmla="*/ 770 h 1191"/>
              <a:gd name="T50" fmla="*/ 300 w 1601"/>
              <a:gd name="T51" fmla="*/ 721 h 1191"/>
              <a:gd name="T52" fmla="*/ 523 w 1601"/>
              <a:gd name="T53" fmla="*/ 822 h 1191"/>
              <a:gd name="T54" fmla="*/ 539 w 1601"/>
              <a:gd name="T55" fmla="*/ 870 h 1191"/>
              <a:gd name="T56" fmla="*/ 712 w 1601"/>
              <a:gd name="T57" fmla="*/ 1033 h 1191"/>
              <a:gd name="T58" fmla="*/ 648 w 1601"/>
              <a:gd name="T59" fmla="*/ 1091 h 1191"/>
              <a:gd name="T60" fmla="*/ 617 w 1601"/>
              <a:gd name="T61" fmla="*/ 1070 h 1191"/>
              <a:gd name="T62" fmla="*/ 625 w 1601"/>
              <a:gd name="T63" fmla="*/ 914 h 1191"/>
              <a:gd name="T64" fmla="*/ 712 w 1601"/>
              <a:gd name="T65" fmla="*/ 885 h 1191"/>
              <a:gd name="T66" fmla="*/ 708 w 1601"/>
              <a:gd name="T67" fmla="*/ 909 h 1191"/>
              <a:gd name="T68" fmla="*/ 659 w 1601"/>
              <a:gd name="T69" fmla="*/ 1044 h 1191"/>
              <a:gd name="T70" fmla="*/ 712 w 1601"/>
              <a:gd name="T71" fmla="*/ 1033 h 1191"/>
              <a:gd name="T72" fmla="*/ 177 w 1601"/>
              <a:gd name="T73" fmla="*/ 756 h 1191"/>
              <a:gd name="T74" fmla="*/ 92 w 1601"/>
              <a:gd name="T75" fmla="*/ 786 h 1191"/>
              <a:gd name="T76" fmla="*/ 86 w 1601"/>
              <a:gd name="T77" fmla="*/ 632 h 1191"/>
              <a:gd name="T78" fmla="*/ 154 w 1601"/>
              <a:gd name="T79" fmla="*/ 580 h 1191"/>
              <a:gd name="T80" fmla="*/ 181 w 1601"/>
              <a:gd name="T81" fmla="*/ 585 h 1191"/>
              <a:gd name="T82" fmla="*/ 129 w 1601"/>
              <a:gd name="T83" fmla="*/ 637 h 1191"/>
              <a:gd name="T84" fmla="*/ 154 w 1601"/>
              <a:gd name="T85" fmla="*/ 729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01" h="1191">
                <a:moveTo>
                  <a:pt x="861" y="834"/>
                </a:moveTo>
                <a:cubicBezTo>
                  <a:pt x="1583" y="409"/>
                  <a:pt x="1583" y="409"/>
                  <a:pt x="1583" y="409"/>
                </a:cubicBezTo>
                <a:cubicBezTo>
                  <a:pt x="1581" y="407"/>
                  <a:pt x="1579" y="406"/>
                  <a:pt x="1576" y="404"/>
                </a:cubicBezTo>
                <a:cubicBezTo>
                  <a:pt x="891" y="6"/>
                  <a:pt x="891" y="6"/>
                  <a:pt x="891" y="6"/>
                </a:cubicBezTo>
                <a:cubicBezTo>
                  <a:pt x="884" y="2"/>
                  <a:pt x="875" y="0"/>
                  <a:pt x="866" y="0"/>
                </a:cubicBezTo>
                <a:cubicBezTo>
                  <a:pt x="857" y="0"/>
                  <a:pt x="848" y="2"/>
                  <a:pt x="841" y="6"/>
                </a:cubicBezTo>
                <a:cubicBezTo>
                  <a:pt x="130" y="422"/>
                  <a:pt x="130" y="422"/>
                  <a:pt x="130" y="422"/>
                </a:cubicBezTo>
                <a:lnTo>
                  <a:pt x="861" y="834"/>
                </a:lnTo>
                <a:close/>
                <a:moveTo>
                  <a:pt x="200" y="762"/>
                </a:moveTo>
                <a:cubicBezTo>
                  <a:pt x="596" y="987"/>
                  <a:pt x="596" y="987"/>
                  <a:pt x="596" y="987"/>
                </a:cubicBezTo>
                <a:cubicBezTo>
                  <a:pt x="596" y="1051"/>
                  <a:pt x="596" y="1051"/>
                  <a:pt x="596" y="1051"/>
                </a:cubicBezTo>
                <a:cubicBezTo>
                  <a:pt x="148" y="797"/>
                  <a:pt x="148" y="797"/>
                  <a:pt x="148" y="797"/>
                </a:cubicBezTo>
                <a:cubicBezTo>
                  <a:pt x="188" y="773"/>
                  <a:pt x="188" y="773"/>
                  <a:pt x="188" y="773"/>
                </a:cubicBezTo>
                <a:cubicBezTo>
                  <a:pt x="192" y="771"/>
                  <a:pt x="197" y="767"/>
                  <a:pt x="200" y="762"/>
                </a:cubicBezTo>
                <a:close/>
                <a:moveTo>
                  <a:pt x="886" y="897"/>
                </a:moveTo>
                <a:cubicBezTo>
                  <a:pt x="886" y="1163"/>
                  <a:pt x="886" y="1163"/>
                  <a:pt x="886" y="1163"/>
                </a:cubicBezTo>
                <a:cubicBezTo>
                  <a:pt x="884" y="1173"/>
                  <a:pt x="878" y="1182"/>
                  <a:pt x="870" y="1187"/>
                </a:cubicBezTo>
                <a:cubicBezTo>
                  <a:pt x="865" y="1190"/>
                  <a:pt x="859" y="1191"/>
                  <a:pt x="853" y="1191"/>
                </a:cubicBezTo>
                <a:cubicBezTo>
                  <a:pt x="847" y="1191"/>
                  <a:pt x="840" y="1190"/>
                  <a:pt x="834" y="1186"/>
                </a:cubicBezTo>
                <a:cubicBezTo>
                  <a:pt x="677" y="1097"/>
                  <a:pt x="677" y="1097"/>
                  <a:pt x="677" y="1097"/>
                </a:cubicBezTo>
                <a:cubicBezTo>
                  <a:pt x="718" y="1073"/>
                  <a:pt x="718" y="1073"/>
                  <a:pt x="718" y="1073"/>
                </a:cubicBezTo>
                <a:cubicBezTo>
                  <a:pt x="723" y="1071"/>
                  <a:pt x="727" y="1067"/>
                  <a:pt x="730" y="1062"/>
                </a:cubicBezTo>
                <a:cubicBezTo>
                  <a:pt x="831" y="1120"/>
                  <a:pt x="831" y="1120"/>
                  <a:pt x="831" y="1120"/>
                </a:cubicBezTo>
                <a:cubicBezTo>
                  <a:pt x="831" y="926"/>
                  <a:pt x="831" y="926"/>
                  <a:pt x="831" y="926"/>
                </a:cubicBezTo>
                <a:cubicBezTo>
                  <a:pt x="56" y="483"/>
                  <a:pt x="56" y="483"/>
                  <a:pt x="56" y="483"/>
                </a:cubicBezTo>
                <a:cubicBezTo>
                  <a:pt x="56" y="679"/>
                  <a:pt x="56" y="679"/>
                  <a:pt x="56" y="679"/>
                </a:cubicBezTo>
                <a:cubicBezTo>
                  <a:pt x="57" y="681"/>
                  <a:pt x="57" y="681"/>
                  <a:pt x="57" y="681"/>
                </a:cubicBezTo>
                <a:cubicBezTo>
                  <a:pt x="66" y="687"/>
                  <a:pt x="66" y="687"/>
                  <a:pt x="66" y="687"/>
                </a:cubicBezTo>
                <a:cubicBezTo>
                  <a:pt x="66" y="750"/>
                  <a:pt x="66" y="750"/>
                  <a:pt x="66" y="750"/>
                </a:cubicBezTo>
                <a:cubicBezTo>
                  <a:pt x="27" y="728"/>
                  <a:pt x="27" y="728"/>
                  <a:pt x="27" y="728"/>
                </a:cubicBezTo>
                <a:cubicBezTo>
                  <a:pt x="4" y="710"/>
                  <a:pt x="4" y="710"/>
                  <a:pt x="4" y="710"/>
                </a:cubicBezTo>
                <a:cubicBezTo>
                  <a:pt x="0" y="691"/>
                  <a:pt x="0" y="691"/>
                  <a:pt x="0" y="691"/>
                </a:cubicBezTo>
                <a:cubicBezTo>
                  <a:pt x="0" y="448"/>
                  <a:pt x="0" y="448"/>
                  <a:pt x="0" y="448"/>
                </a:cubicBezTo>
                <a:cubicBezTo>
                  <a:pt x="0" y="434"/>
                  <a:pt x="6" y="423"/>
                  <a:pt x="17" y="416"/>
                </a:cubicBezTo>
                <a:cubicBezTo>
                  <a:pt x="28" y="410"/>
                  <a:pt x="41" y="410"/>
                  <a:pt x="53" y="417"/>
                </a:cubicBezTo>
                <a:cubicBezTo>
                  <a:pt x="96" y="442"/>
                  <a:pt x="96" y="442"/>
                  <a:pt x="96" y="442"/>
                </a:cubicBezTo>
                <a:cubicBezTo>
                  <a:pt x="97" y="441"/>
                  <a:pt x="97" y="441"/>
                  <a:pt x="97" y="441"/>
                </a:cubicBezTo>
                <a:cubicBezTo>
                  <a:pt x="877" y="881"/>
                  <a:pt x="877" y="881"/>
                  <a:pt x="877" y="881"/>
                </a:cubicBezTo>
                <a:cubicBezTo>
                  <a:pt x="881" y="883"/>
                  <a:pt x="886" y="892"/>
                  <a:pt x="886" y="897"/>
                </a:cubicBezTo>
                <a:close/>
                <a:moveTo>
                  <a:pt x="1600" y="438"/>
                </a:moveTo>
                <a:cubicBezTo>
                  <a:pt x="1601" y="441"/>
                  <a:pt x="1601" y="444"/>
                  <a:pt x="1601" y="448"/>
                </a:cubicBezTo>
                <a:cubicBezTo>
                  <a:pt x="1601" y="669"/>
                  <a:pt x="1601" y="669"/>
                  <a:pt x="1601" y="669"/>
                </a:cubicBezTo>
                <a:cubicBezTo>
                  <a:pt x="1601" y="686"/>
                  <a:pt x="1591" y="704"/>
                  <a:pt x="1576" y="712"/>
                </a:cubicBezTo>
                <a:cubicBezTo>
                  <a:pt x="919" y="1087"/>
                  <a:pt x="919" y="1087"/>
                  <a:pt x="919" y="1087"/>
                </a:cubicBezTo>
                <a:cubicBezTo>
                  <a:pt x="919" y="897"/>
                  <a:pt x="919" y="897"/>
                  <a:pt x="919" y="897"/>
                </a:cubicBezTo>
                <a:cubicBezTo>
                  <a:pt x="919" y="880"/>
                  <a:pt x="909" y="862"/>
                  <a:pt x="894" y="853"/>
                </a:cubicBezTo>
                <a:lnTo>
                  <a:pt x="1600" y="438"/>
                </a:lnTo>
                <a:close/>
                <a:moveTo>
                  <a:pt x="525" y="886"/>
                </a:moveTo>
                <a:cubicBezTo>
                  <a:pt x="522" y="886"/>
                  <a:pt x="519" y="885"/>
                  <a:pt x="516" y="884"/>
                </a:cubicBezTo>
                <a:cubicBezTo>
                  <a:pt x="316" y="770"/>
                  <a:pt x="316" y="770"/>
                  <a:pt x="316" y="770"/>
                </a:cubicBezTo>
                <a:cubicBezTo>
                  <a:pt x="307" y="765"/>
                  <a:pt x="300" y="753"/>
                  <a:pt x="300" y="742"/>
                </a:cubicBezTo>
                <a:cubicBezTo>
                  <a:pt x="300" y="721"/>
                  <a:pt x="300" y="721"/>
                  <a:pt x="300" y="721"/>
                </a:cubicBezTo>
                <a:cubicBezTo>
                  <a:pt x="300" y="708"/>
                  <a:pt x="311" y="701"/>
                  <a:pt x="323" y="708"/>
                </a:cubicBezTo>
                <a:cubicBezTo>
                  <a:pt x="523" y="822"/>
                  <a:pt x="523" y="822"/>
                  <a:pt x="523" y="822"/>
                </a:cubicBezTo>
                <a:cubicBezTo>
                  <a:pt x="532" y="827"/>
                  <a:pt x="539" y="839"/>
                  <a:pt x="539" y="849"/>
                </a:cubicBezTo>
                <a:cubicBezTo>
                  <a:pt x="539" y="870"/>
                  <a:pt x="539" y="870"/>
                  <a:pt x="539" y="870"/>
                </a:cubicBezTo>
                <a:cubicBezTo>
                  <a:pt x="539" y="880"/>
                  <a:pt x="533" y="886"/>
                  <a:pt x="525" y="886"/>
                </a:cubicBezTo>
                <a:close/>
                <a:moveTo>
                  <a:pt x="712" y="1033"/>
                </a:moveTo>
                <a:cubicBezTo>
                  <a:pt x="718" y="1040"/>
                  <a:pt x="716" y="1051"/>
                  <a:pt x="708" y="1056"/>
                </a:cubicBezTo>
                <a:cubicBezTo>
                  <a:pt x="648" y="1091"/>
                  <a:pt x="648" y="1091"/>
                  <a:pt x="648" y="1091"/>
                </a:cubicBezTo>
                <a:cubicBezTo>
                  <a:pt x="640" y="1096"/>
                  <a:pt x="626" y="1090"/>
                  <a:pt x="622" y="1086"/>
                </a:cubicBezTo>
                <a:cubicBezTo>
                  <a:pt x="618" y="1082"/>
                  <a:pt x="617" y="1070"/>
                  <a:pt x="617" y="1070"/>
                </a:cubicBezTo>
                <a:cubicBezTo>
                  <a:pt x="617" y="932"/>
                  <a:pt x="617" y="932"/>
                  <a:pt x="617" y="932"/>
                </a:cubicBezTo>
                <a:cubicBezTo>
                  <a:pt x="617" y="932"/>
                  <a:pt x="618" y="918"/>
                  <a:pt x="625" y="914"/>
                </a:cubicBezTo>
                <a:cubicBezTo>
                  <a:pt x="684" y="880"/>
                  <a:pt x="684" y="880"/>
                  <a:pt x="684" y="880"/>
                </a:cubicBezTo>
                <a:cubicBezTo>
                  <a:pt x="693" y="875"/>
                  <a:pt x="706" y="878"/>
                  <a:pt x="712" y="885"/>
                </a:cubicBezTo>
                <a:cubicBezTo>
                  <a:pt x="712" y="885"/>
                  <a:pt x="712" y="885"/>
                  <a:pt x="712" y="885"/>
                </a:cubicBezTo>
                <a:cubicBezTo>
                  <a:pt x="717" y="893"/>
                  <a:pt x="716" y="904"/>
                  <a:pt x="708" y="909"/>
                </a:cubicBezTo>
                <a:cubicBezTo>
                  <a:pt x="659" y="937"/>
                  <a:pt x="659" y="937"/>
                  <a:pt x="659" y="937"/>
                </a:cubicBezTo>
                <a:cubicBezTo>
                  <a:pt x="659" y="1044"/>
                  <a:pt x="659" y="1044"/>
                  <a:pt x="659" y="1044"/>
                </a:cubicBezTo>
                <a:cubicBezTo>
                  <a:pt x="684" y="1029"/>
                  <a:pt x="684" y="1029"/>
                  <a:pt x="684" y="1029"/>
                </a:cubicBezTo>
                <a:cubicBezTo>
                  <a:pt x="693" y="1024"/>
                  <a:pt x="706" y="1025"/>
                  <a:pt x="712" y="1033"/>
                </a:cubicBezTo>
                <a:close/>
                <a:moveTo>
                  <a:pt x="182" y="733"/>
                </a:moveTo>
                <a:cubicBezTo>
                  <a:pt x="188" y="740"/>
                  <a:pt x="186" y="751"/>
                  <a:pt x="177" y="756"/>
                </a:cubicBezTo>
                <a:cubicBezTo>
                  <a:pt x="118" y="791"/>
                  <a:pt x="118" y="791"/>
                  <a:pt x="118" y="791"/>
                </a:cubicBezTo>
                <a:cubicBezTo>
                  <a:pt x="109" y="796"/>
                  <a:pt x="96" y="790"/>
                  <a:pt x="92" y="786"/>
                </a:cubicBezTo>
                <a:cubicBezTo>
                  <a:pt x="88" y="782"/>
                  <a:pt x="86" y="770"/>
                  <a:pt x="86" y="770"/>
                </a:cubicBezTo>
                <a:cubicBezTo>
                  <a:pt x="86" y="632"/>
                  <a:pt x="86" y="632"/>
                  <a:pt x="86" y="632"/>
                </a:cubicBezTo>
                <a:cubicBezTo>
                  <a:pt x="86" y="632"/>
                  <a:pt x="88" y="618"/>
                  <a:pt x="95" y="614"/>
                </a:cubicBezTo>
                <a:cubicBezTo>
                  <a:pt x="154" y="580"/>
                  <a:pt x="154" y="580"/>
                  <a:pt x="154" y="580"/>
                </a:cubicBezTo>
                <a:cubicBezTo>
                  <a:pt x="163" y="575"/>
                  <a:pt x="176" y="578"/>
                  <a:pt x="181" y="585"/>
                </a:cubicBezTo>
                <a:cubicBezTo>
                  <a:pt x="181" y="585"/>
                  <a:pt x="181" y="585"/>
                  <a:pt x="181" y="585"/>
                </a:cubicBezTo>
                <a:cubicBezTo>
                  <a:pt x="187" y="593"/>
                  <a:pt x="186" y="604"/>
                  <a:pt x="177" y="609"/>
                </a:cubicBezTo>
                <a:cubicBezTo>
                  <a:pt x="129" y="637"/>
                  <a:pt x="129" y="637"/>
                  <a:pt x="129" y="637"/>
                </a:cubicBezTo>
                <a:cubicBezTo>
                  <a:pt x="129" y="744"/>
                  <a:pt x="129" y="744"/>
                  <a:pt x="129" y="744"/>
                </a:cubicBezTo>
                <a:cubicBezTo>
                  <a:pt x="154" y="729"/>
                  <a:pt x="154" y="729"/>
                  <a:pt x="154" y="729"/>
                </a:cubicBezTo>
                <a:cubicBezTo>
                  <a:pt x="163" y="724"/>
                  <a:pt x="176" y="725"/>
                  <a:pt x="182" y="733"/>
                </a:cubicBezTo>
                <a:close/>
              </a:path>
            </a:pathLst>
          </a:custGeom>
          <a:solidFill>
            <a:schemeClr val="tx1">
              <a:lumMod val="60000"/>
              <a:lumOff val="40000"/>
            </a:schemeClr>
          </a:solidFill>
          <a:ln>
            <a:noFill/>
          </a:ln>
          <a:extLst/>
        </p:spPr>
        <p:txBody>
          <a:bodyPr vert="horz" wrap="square" lIns="93247" tIns="46623" rIns="93247" bIns="46623" numCol="1" anchor="t" anchorCtr="0" compatLnSpc="1"/>
          <a:lstStyle/>
          <a:p>
            <a:pPr marL="0" marR="0" lvl="0" indent="0" algn="ctr" defTabSz="932498" rtl="0" eaLnBrk="1" fontAlgn="base" latinLnBrk="0" hangingPunct="1">
              <a:lnSpc>
                <a:spcPct val="100000"/>
              </a:lnSpc>
              <a:spcBef>
                <a:spcPct val="0"/>
              </a:spcBef>
              <a:spcAft>
                <a:spcPct val="0"/>
              </a:spcAft>
              <a:buClrTx/>
              <a:buSzTx/>
              <a:buFontTx/>
              <a:buNone/>
              <a:tabLst/>
              <a:defRPr/>
            </a:pPr>
            <a:endParaRPr kumimoji="0" lang="en-US" sz="1072" b="0" i="0" u="none" strike="noStrike" kern="1200" cap="none" spc="0" normalizeH="0" baseline="0" noProof="0" dirty="0">
              <a:ln>
                <a:noFill/>
              </a:ln>
              <a:solidFill>
                <a:srgbClr val="FFFFFF"/>
              </a:solidFill>
              <a:effectLst/>
              <a:uLnTx/>
              <a:uFillTx/>
              <a:latin typeface="Segoe UI Semilight"/>
              <a:ea typeface="+mn-ea"/>
              <a:cs typeface="Segoe UI" pitchFamily="34" charset="0"/>
            </a:endParaRPr>
          </a:p>
        </p:txBody>
      </p:sp>
      <p:sp>
        <p:nvSpPr>
          <p:cNvPr id="7" name="Freeform 207"/>
          <p:cNvSpPr>
            <a:spLocks noEditPoints="1"/>
          </p:cNvSpPr>
          <p:nvPr/>
        </p:nvSpPr>
        <p:spPr bwMode="black">
          <a:xfrm>
            <a:off x="10720494" y="2278062"/>
            <a:ext cx="907943" cy="602065"/>
          </a:xfrm>
          <a:custGeom>
            <a:avLst/>
            <a:gdLst>
              <a:gd name="T0" fmla="*/ 1583 w 1601"/>
              <a:gd name="T1" fmla="*/ 409 h 1191"/>
              <a:gd name="T2" fmla="*/ 891 w 1601"/>
              <a:gd name="T3" fmla="*/ 6 h 1191"/>
              <a:gd name="T4" fmla="*/ 841 w 1601"/>
              <a:gd name="T5" fmla="*/ 6 h 1191"/>
              <a:gd name="T6" fmla="*/ 861 w 1601"/>
              <a:gd name="T7" fmla="*/ 834 h 1191"/>
              <a:gd name="T8" fmla="*/ 596 w 1601"/>
              <a:gd name="T9" fmla="*/ 987 h 1191"/>
              <a:gd name="T10" fmla="*/ 148 w 1601"/>
              <a:gd name="T11" fmla="*/ 797 h 1191"/>
              <a:gd name="T12" fmla="*/ 200 w 1601"/>
              <a:gd name="T13" fmla="*/ 762 h 1191"/>
              <a:gd name="T14" fmla="*/ 886 w 1601"/>
              <a:gd name="T15" fmla="*/ 1163 h 1191"/>
              <a:gd name="T16" fmla="*/ 853 w 1601"/>
              <a:gd name="T17" fmla="*/ 1191 h 1191"/>
              <a:gd name="T18" fmla="*/ 677 w 1601"/>
              <a:gd name="T19" fmla="*/ 1097 h 1191"/>
              <a:gd name="T20" fmla="*/ 730 w 1601"/>
              <a:gd name="T21" fmla="*/ 1062 h 1191"/>
              <a:gd name="T22" fmla="*/ 831 w 1601"/>
              <a:gd name="T23" fmla="*/ 926 h 1191"/>
              <a:gd name="T24" fmla="*/ 56 w 1601"/>
              <a:gd name="T25" fmla="*/ 679 h 1191"/>
              <a:gd name="T26" fmla="*/ 66 w 1601"/>
              <a:gd name="T27" fmla="*/ 687 h 1191"/>
              <a:gd name="T28" fmla="*/ 27 w 1601"/>
              <a:gd name="T29" fmla="*/ 728 h 1191"/>
              <a:gd name="T30" fmla="*/ 0 w 1601"/>
              <a:gd name="T31" fmla="*/ 691 h 1191"/>
              <a:gd name="T32" fmla="*/ 17 w 1601"/>
              <a:gd name="T33" fmla="*/ 416 h 1191"/>
              <a:gd name="T34" fmla="*/ 96 w 1601"/>
              <a:gd name="T35" fmla="*/ 442 h 1191"/>
              <a:gd name="T36" fmla="*/ 877 w 1601"/>
              <a:gd name="T37" fmla="*/ 881 h 1191"/>
              <a:gd name="T38" fmla="*/ 1600 w 1601"/>
              <a:gd name="T39" fmla="*/ 438 h 1191"/>
              <a:gd name="T40" fmla="*/ 1601 w 1601"/>
              <a:gd name="T41" fmla="*/ 669 h 1191"/>
              <a:gd name="T42" fmla="*/ 919 w 1601"/>
              <a:gd name="T43" fmla="*/ 1087 h 1191"/>
              <a:gd name="T44" fmla="*/ 894 w 1601"/>
              <a:gd name="T45" fmla="*/ 853 h 1191"/>
              <a:gd name="T46" fmla="*/ 525 w 1601"/>
              <a:gd name="T47" fmla="*/ 886 h 1191"/>
              <a:gd name="T48" fmla="*/ 316 w 1601"/>
              <a:gd name="T49" fmla="*/ 770 h 1191"/>
              <a:gd name="T50" fmla="*/ 300 w 1601"/>
              <a:gd name="T51" fmla="*/ 721 h 1191"/>
              <a:gd name="T52" fmla="*/ 523 w 1601"/>
              <a:gd name="T53" fmla="*/ 822 h 1191"/>
              <a:gd name="T54" fmla="*/ 539 w 1601"/>
              <a:gd name="T55" fmla="*/ 870 h 1191"/>
              <a:gd name="T56" fmla="*/ 712 w 1601"/>
              <a:gd name="T57" fmla="*/ 1033 h 1191"/>
              <a:gd name="T58" fmla="*/ 648 w 1601"/>
              <a:gd name="T59" fmla="*/ 1091 h 1191"/>
              <a:gd name="T60" fmla="*/ 617 w 1601"/>
              <a:gd name="T61" fmla="*/ 1070 h 1191"/>
              <a:gd name="T62" fmla="*/ 625 w 1601"/>
              <a:gd name="T63" fmla="*/ 914 h 1191"/>
              <a:gd name="T64" fmla="*/ 712 w 1601"/>
              <a:gd name="T65" fmla="*/ 885 h 1191"/>
              <a:gd name="T66" fmla="*/ 708 w 1601"/>
              <a:gd name="T67" fmla="*/ 909 h 1191"/>
              <a:gd name="T68" fmla="*/ 659 w 1601"/>
              <a:gd name="T69" fmla="*/ 1044 h 1191"/>
              <a:gd name="T70" fmla="*/ 712 w 1601"/>
              <a:gd name="T71" fmla="*/ 1033 h 1191"/>
              <a:gd name="T72" fmla="*/ 177 w 1601"/>
              <a:gd name="T73" fmla="*/ 756 h 1191"/>
              <a:gd name="T74" fmla="*/ 92 w 1601"/>
              <a:gd name="T75" fmla="*/ 786 h 1191"/>
              <a:gd name="T76" fmla="*/ 86 w 1601"/>
              <a:gd name="T77" fmla="*/ 632 h 1191"/>
              <a:gd name="T78" fmla="*/ 154 w 1601"/>
              <a:gd name="T79" fmla="*/ 580 h 1191"/>
              <a:gd name="T80" fmla="*/ 181 w 1601"/>
              <a:gd name="T81" fmla="*/ 585 h 1191"/>
              <a:gd name="T82" fmla="*/ 129 w 1601"/>
              <a:gd name="T83" fmla="*/ 637 h 1191"/>
              <a:gd name="T84" fmla="*/ 154 w 1601"/>
              <a:gd name="T85" fmla="*/ 729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01" h="1191">
                <a:moveTo>
                  <a:pt x="861" y="834"/>
                </a:moveTo>
                <a:cubicBezTo>
                  <a:pt x="1583" y="409"/>
                  <a:pt x="1583" y="409"/>
                  <a:pt x="1583" y="409"/>
                </a:cubicBezTo>
                <a:cubicBezTo>
                  <a:pt x="1581" y="407"/>
                  <a:pt x="1579" y="406"/>
                  <a:pt x="1576" y="404"/>
                </a:cubicBezTo>
                <a:cubicBezTo>
                  <a:pt x="891" y="6"/>
                  <a:pt x="891" y="6"/>
                  <a:pt x="891" y="6"/>
                </a:cubicBezTo>
                <a:cubicBezTo>
                  <a:pt x="884" y="2"/>
                  <a:pt x="875" y="0"/>
                  <a:pt x="866" y="0"/>
                </a:cubicBezTo>
                <a:cubicBezTo>
                  <a:pt x="857" y="0"/>
                  <a:pt x="848" y="2"/>
                  <a:pt x="841" y="6"/>
                </a:cubicBezTo>
                <a:cubicBezTo>
                  <a:pt x="130" y="422"/>
                  <a:pt x="130" y="422"/>
                  <a:pt x="130" y="422"/>
                </a:cubicBezTo>
                <a:lnTo>
                  <a:pt x="861" y="834"/>
                </a:lnTo>
                <a:close/>
                <a:moveTo>
                  <a:pt x="200" y="762"/>
                </a:moveTo>
                <a:cubicBezTo>
                  <a:pt x="596" y="987"/>
                  <a:pt x="596" y="987"/>
                  <a:pt x="596" y="987"/>
                </a:cubicBezTo>
                <a:cubicBezTo>
                  <a:pt x="596" y="1051"/>
                  <a:pt x="596" y="1051"/>
                  <a:pt x="596" y="1051"/>
                </a:cubicBezTo>
                <a:cubicBezTo>
                  <a:pt x="148" y="797"/>
                  <a:pt x="148" y="797"/>
                  <a:pt x="148" y="797"/>
                </a:cubicBezTo>
                <a:cubicBezTo>
                  <a:pt x="188" y="773"/>
                  <a:pt x="188" y="773"/>
                  <a:pt x="188" y="773"/>
                </a:cubicBezTo>
                <a:cubicBezTo>
                  <a:pt x="192" y="771"/>
                  <a:pt x="197" y="767"/>
                  <a:pt x="200" y="762"/>
                </a:cubicBezTo>
                <a:close/>
                <a:moveTo>
                  <a:pt x="886" y="897"/>
                </a:moveTo>
                <a:cubicBezTo>
                  <a:pt x="886" y="1163"/>
                  <a:pt x="886" y="1163"/>
                  <a:pt x="886" y="1163"/>
                </a:cubicBezTo>
                <a:cubicBezTo>
                  <a:pt x="884" y="1173"/>
                  <a:pt x="878" y="1182"/>
                  <a:pt x="870" y="1187"/>
                </a:cubicBezTo>
                <a:cubicBezTo>
                  <a:pt x="865" y="1190"/>
                  <a:pt x="859" y="1191"/>
                  <a:pt x="853" y="1191"/>
                </a:cubicBezTo>
                <a:cubicBezTo>
                  <a:pt x="847" y="1191"/>
                  <a:pt x="840" y="1190"/>
                  <a:pt x="834" y="1186"/>
                </a:cubicBezTo>
                <a:cubicBezTo>
                  <a:pt x="677" y="1097"/>
                  <a:pt x="677" y="1097"/>
                  <a:pt x="677" y="1097"/>
                </a:cubicBezTo>
                <a:cubicBezTo>
                  <a:pt x="718" y="1073"/>
                  <a:pt x="718" y="1073"/>
                  <a:pt x="718" y="1073"/>
                </a:cubicBezTo>
                <a:cubicBezTo>
                  <a:pt x="723" y="1071"/>
                  <a:pt x="727" y="1067"/>
                  <a:pt x="730" y="1062"/>
                </a:cubicBezTo>
                <a:cubicBezTo>
                  <a:pt x="831" y="1120"/>
                  <a:pt x="831" y="1120"/>
                  <a:pt x="831" y="1120"/>
                </a:cubicBezTo>
                <a:cubicBezTo>
                  <a:pt x="831" y="926"/>
                  <a:pt x="831" y="926"/>
                  <a:pt x="831" y="926"/>
                </a:cubicBezTo>
                <a:cubicBezTo>
                  <a:pt x="56" y="483"/>
                  <a:pt x="56" y="483"/>
                  <a:pt x="56" y="483"/>
                </a:cubicBezTo>
                <a:cubicBezTo>
                  <a:pt x="56" y="679"/>
                  <a:pt x="56" y="679"/>
                  <a:pt x="56" y="679"/>
                </a:cubicBezTo>
                <a:cubicBezTo>
                  <a:pt x="57" y="681"/>
                  <a:pt x="57" y="681"/>
                  <a:pt x="57" y="681"/>
                </a:cubicBezTo>
                <a:cubicBezTo>
                  <a:pt x="66" y="687"/>
                  <a:pt x="66" y="687"/>
                  <a:pt x="66" y="687"/>
                </a:cubicBezTo>
                <a:cubicBezTo>
                  <a:pt x="66" y="750"/>
                  <a:pt x="66" y="750"/>
                  <a:pt x="66" y="750"/>
                </a:cubicBezTo>
                <a:cubicBezTo>
                  <a:pt x="27" y="728"/>
                  <a:pt x="27" y="728"/>
                  <a:pt x="27" y="728"/>
                </a:cubicBezTo>
                <a:cubicBezTo>
                  <a:pt x="4" y="710"/>
                  <a:pt x="4" y="710"/>
                  <a:pt x="4" y="710"/>
                </a:cubicBezTo>
                <a:cubicBezTo>
                  <a:pt x="0" y="691"/>
                  <a:pt x="0" y="691"/>
                  <a:pt x="0" y="691"/>
                </a:cubicBezTo>
                <a:cubicBezTo>
                  <a:pt x="0" y="448"/>
                  <a:pt x="0" y="448"/>
                  <a:pt x="0" y="448"/>
                </a:cubicBezTo>
                <a:cubicBezTo>
                  <a:pt x="0" y="434"/>
                  <a:pt x="6" y="423"/>
                  <a:pt x="17" y="416"/>
                </a:cubicBezTo>
                <a:cubicBezTo>
                  <a:pt x="28" y="410"/>
                  <a:pt x="41" y="410"/>
                  <a:pt x="53" y="417"/>
                </a:cubicBezTo>
                <a:cubicBezTo>
                  <a:pt x="96" y="442"/>
                  <a:pt x="96" y="442"/>
                  <a:pt x="96" y="442"/>
                </a:cubicBezTo>
                <a:cubicBezTo>
                  <a:pt x="97" y="441"/>
                  <a:pt x="97" y="441"/>
                  <a:pt x="97" y="441"/>
                </a:cubicBezTo>
                <a:cubicBezTo>
                  <a:pt x="877" y="881"/>
                  <a:pt x="877" y="881"/>
                  <a:pt x="877" y="881"/>
                </a:cubicBezTo>
                <a:cubicBezTo>
                  <a:pt x="881" y="883"/>
                  <a:pt x="886" y="892"/>
                  <a:pt x="886" y="897"/>
                </a:cubicBezTo>
                <a:close/>
                <a:moveTo>
                  <a:pt x="1600" y="438"/>
                </a:moveTo>
                <a:cubicBezTo>
                  <a:pt x="1601" y="441"/>
                  <a:pt x="1601" y="444"/>
                  <a:pt x="1601" y="448"/>
                </a:cubicBezTo>
                <a:cubicBezTo>
                  <a:pt x="1601" y="669"/>
                  <a:pt x="1601" y="669"/>
                  <a:pt x="1601" y="669"/>
                </a:cubicBezTo>
                <a:cubicBezTo>
                  <a:pt x="1601" y="686"/>
                  <a:pt x="1591" y="704"/>
                  <a:pt x="1576" y="712"/>
                </a:cubicBezTo>
                <a:cubicBezTo>
                  <a:pt x="919" y="1087"/>
                  <a:pt x="919" y="1087"/>
                  <a:pt x="919" y="1087"/>
                </a:cubicBezTo>
                <a:cubicBezTo>
                  <a:pt x="919" y="897"/>
                  <a:pt x="919" y="897"/>
                  <a:pt x="919" y="897"/>
                </a:cubicBezTo>
                <a:cubicBezTo>
                  <a:pt x="919" y="880"/>
                  <a:pt x="909" y="862"/>
                  <a:pt x="894" y="853"/>
                </a:cubicBezTo>
                <a:lnTo>
                  <a:pt x="1600" y="438"/>
                </a:lnTo>
                <a:close/>
                <a:moveTo>
                  <a:pt x="525" y="886"/>
                </a:moveTo>
                <a:cubicBezTo>
                  <a:pt x="522" y="886"/>
                  <a:pt x="519" y="885"/>
                  <a:pt x="516" y="884"/>
                </a:cubicBezTo>
                <a:cubicBezTo>
                  <a:pt x="316" y="770"/>
                  <a:pt x="316" y="770"/>
                  <a:pt x="316" y="770"/>
                </a:cubicBezTo>
                <a:cubicBezTo>
                  <a:pt x="307" y="765"/>
                  <a:pt x="300" y="753"/>
                  <a:pt x="300" y="742"/>
                </a:cubicBezTo>
                <a:cubicBezTo>
                  <a:pt x="300" y="721"/>
                  <a:pt x="300" y="721"/>
                  <a:pt x="300" y="721"/>
                </a:cubicBezTo>
                <a:cubicBezTo>
                  <a:pt x="300" y="708"/>
                  <a:pt x="311" y="701"/>
                  <a:pt x="323" y="708"/>
                </a:cubicBezTo>
                <a:cubicBezTo>
                  <a:pt x="523" y="822"/>
                  <a:pt x="523" y="822"/>
                  <a:pt x="523" y="822"/>
                </a:cubicBezTo>
                <a:cubicBezTo>
                  <a:pt x="532" y="827"/>
                  <a:pt x="539" y="839"/>
                  <a:pt x="539" y="849"/>
                </a:cubicBezTo>
                <a:cubicBezTo>
                  <a:pt x="539" y="870"/>
                  <a:pt x="539" y="870"/>
                  <a:pt x="539" y="870"/>
                </a:cubicBezTo>
                <a:cubicBezTo>
                  <a:pt x="539" y="880"/>
                  <a:pt x="533" y="886"/>
                  <a:pt x="525" y="886"/>
                </a:cubicBezTo>
                <a:close/>
                <a:moveTo>
                  <a:pt x="712" y="1033"/>
                </a:moveTo>
                <a:cubicBezTo>
                  <a:pt x="718" y="1040"/>
                  <a:pt x="716" y="1051"/>
                  <a:pt x="708" y="1056"/>
                </a:cubicBezTo>
                <a:cubicBezTo>
                  <a:pt x="648" y="1091"/>
                  <a:pt x="648" y="1091"/>
                  <a:pt x="648" y="1091"/>
                </a:cubicBezTo>
                <a:cubicBezTo>
                  <a:pt x="640" y="1096"/>
                  <a:pt x="626" y="1090"/>
                  <a:pt x="622" y="1086"/>
                </a:cubicBezTo>
                <a:cubicBezTo>
                  <a:pt x="618" y="1082"/>
                  <a:pt x="617" y="1070"/>
                  <a:pt x="617" y="1070"/>
                </a:cubicBezTo>
                <a:cubicBezTo>
                  <a:pt x="617" y="932"/>
                  <a:pt x="617" y="932"/>
                  <a:pt x="617" y="932"/>
                </a:cubicBezTo>
                <a:cubicBezTo>
                  <a:pt x="617" y="932"/>
                  <a:pt x="618" y="918"/>
                  <a:pt x="625" y="914"/>
                </a:cubicBezTo>
                <a:cubicBezTo>
                  <a:pt x="684" y="880"/>
                  <a:pt x="684" y="880"/>
                  <a:pt x="684" y="880"/>
                </a:cubicBezTo>
                <a:cubicBezTo>
                  <a:pt x="693" y="875"/>
                  <a:pt x="706" y="878"/>
                  <a:pt x="712" y="885"/>
                </a:cubicBezTo>
                <a:cubicBezTo>
                  <a:pt x="712" y="885"/>
                  <a:pt x="712" y="885"/>
                  <a:pt x="712" y="885"/>
                </a:cubicBezTo>
                <a:cubicBezTo>
                  <a:pt x="717" y="893"/>
                  <a:pt x="716" y="904"/>
                  <a:pt x="708" y="909"/>
                </a:cubicBezTo>
                <a:cubicBezTo>
                  <a:pt x="659" y="937"/>
                  <a:pt x="659" y="937"/>
                  <a:pt x="659" y="937"/>
                </a:cubicBezTo>
                <a:cubicBezTo>
                  <a:pt x="659" y="1044"/>
                  <a:pt x="659" y="1044"/>
                  <a:pt x="659" y="1044"/>
                </a:cubicBezTo>
                <a:cubicBezTo>
                  <a:pt x="684" y="1029"/>
                  <a:pt x="684" y="1029"/>
                  <a:pt x="684" y="1029"/>
                </a:cubicBezTo>
                <a:cubicBezTo>
                  <a:pt x="693" y="1024"/>
                  <a:pt x="706" y="1025"/>
                  <a:pt x="712" y="1033"/>
                </a:cubicBezTo>
                <a:close/>
                <a:moveTo>
                  <a:pt x="182" y="733"/>
                </a:moveTo>
                <a:cubicBezTo>
                  <a:pt x="188" y="740"/>
                  <a:pt x="186" y="751"/>
                  <a:pt x="177" y="756"/>
                </a:cubicBezTo>
                <a:cubicBezTo>
                  <a:pt x="118" y="791"/>
                  <a:pt x="118" y="791"/>
                  <a:pt x="118" y="791"/>
                </a:cubicBezTo>
                <a:cubicBezTo>
                  <a:pt x="109" y="796"/>
                  <a:pt x="96" y="790"/>
                  <a:pt x="92" y="786"/>
                </a:cubicBezTo>
                <a:cubicBezTo>
                  <a:pt x="88" y="782"/>
                  <a:pt x="86" y="770"/>
                  <a:pt x="86" y="770"/>
                </a:cubicBezTo>
                <a:cubicBezTo>
                  <a:pt x="86" y="632"/>
                  <a:pt x="86" y="632"/>
                  <a:pt x="86" y="632"/>
                </a:cubicBezTo>
                <a:cubicBezTo>
                  <a:pt x="86" y="632"/>
                  <a:pt x="88" y="618"/>
                  <a:pt x="95" y="614"/>
                </a:cubicBezTo>
                <a:cubicBezTo>
                  <a:pt x="154" y="580"/>
                  <a:pt x="154" y="580"/>
                  <a:pt x="154" y="580"/>
                </a:cubicBezTo>
                <a:cubicBezTo>
                  <a:pt x="163" y="575"/>
                  <a:pt x="176" y="578"/>
                  <a:pt x="181" y="585"/>
                </a:cubicBezTo>
                <a:cubicBezTo>
                  <a:pt x="181" y="585"/>
                  <a:pt x="181" y="585"/>
                  <a:pt x="181" y="585"/>
                </a:cubicBezTo>
                <a:cubicBezTo>
                  <a:pt x="187" y="593"/>
                  <a:pt x="186" y="604"/>
                  <a:pt x="177" y="609"/>
                </a:cubicBezTo>
                <a:cubicBezTo>
                  <a:pt x="129" y="637"/>
                  <a:pt x="129" y="637"/>
                  <a:pt x="129" y="637"/>
                </a:cubicBezTo>
                <a:cubicBezTo>
                  <a:pt x="129" y="744"/>
                  <a:pt x="129" y="744"/>
                  <a:pt x="129" y="744"/>
                </a:cubicBezTo>
                <a:cubicBezTo>
                  <a:pt x="154" y="729"/>
                  <a:pt x="154" y="729"/>
                  <a:pt x="154" y="729"/>
                </a:cubicBezTo>
                <a:cubicBezTo>
                  <a:pt x="163" y="724"/>
                  <a:pt x="176" y="725"/>
                  <a:pt x="182" y="733"/>
                </a:cubicBezTo>
                <a:close/>
              </a:path>
            </a:pathLst>
          </a:custGeom>
          <a:solidFill>
            <a:schemeClr val="tx1">
              <a:lumMod val="60000"/>
              <a:lumOff val="40000"/>
            </a:schemeClr>
          </a:solidFill>
          <a:ln>
            <a:noFill/>
          </a:ln>
          <a:extLst/>
        </p:spPr>
        <p:txBody>
          <a:bodyPr vert="horz" wrap="square" lIns="93247" tIns="46623" rIns="93247" bIns="46623" numCol="1" anchor="t" anchorCtr="0" compatLnSpc="1"/>
          <a:lstStyle/>
          <a:p>
            <a:pPr marL="0" marR="0" lvl="0" indent="0" algn="ctr" defTabSz="932498" rtl="0" eaLnBrk="1" fontAlgn="base" latinLnBrk="0" hangingPunct="1">
              <a:lnSpc>
                <a:spcPct val="100000"/>
              </a:lnSpc>
              <a:spcBef>
                <a:spcPct val="0"/>
              </a:spcBef>
              <a:spcAft>
                <a:spcPct val="0"/>
              </a:spcAft>
              <a:buClrTx/>
              <a:buSzTx/>
              <a:buFontTx/>
              <a:buNone/>
              <a:tabLst/>
              <a:defRPr/>
            </a:pPr>
            <a:endParaRPr kumimoji="0" lang="en-US" sz="1072" b="0" i="0" u="none" strike="noStrike" kern="1200" cap="none" spc="0" normalizeH="0" baseline="0" noProof="0" dirty="0">
              <a:ln>
                <a:noFill/>
              </a:ln>
              <a:solidFill>
                <a:srgbClr val="FFFFFF"/>
              </a:solidFill>
              <a:effectLst/>
              <a:uLnTx/>
              <a:uFillTx/>
              <a:latin typeface="Segoe UI Semilight"/>
              <a:ea typeface="+mn-ea"/>
              <a:cs typeface="Segoe UI"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1874629043"/>
              </p:ext>
            </p:extLst>
          </p:nvPr>
        </p:nvGraphicFramePr>
        <p:xfrm>
          <a:off x="6865935" y="3337525"/>
          <a:ext cx="3854559" cy="640080"/>
        </p:xfrm>
        <a:graphic>
          <a:graphicData uri="http://schemas.openxmlformats.org/drawingml/2006/table">
            <a:tbl>
              <a:tblPr firstRow="1" bandRow="1">
                <a:tableStyleId>{5C22544A-7EE6-4342-B048-85BDC9FD1C3A}</a:tableStyleId>
              </a:tblPr>
              <a:tblGrid>
                <a:gridCol w="490532">
                  <a:extLst>
                    <a:ext uri="{9D8B030D-6E8A-4147-A177-3AD203B41FA5}">
                      <a16:colId xmlns:a16="http://schemas.microsoft.com/office/drawing/2014/main" val="20000"/>
                    </a:ext>
                  </a:extLst>
                </a:gridCol>
                <a:gridCol w="656095">
                  <a:extLst>
                    <a:ext uri="{9D8B030D-6E8A-4147-A177-3AD203B41FA5}">
                      <a16:colId xmlns:a16="http://schemas.microsoft.com/office/drawing/2014/main" val="20001"/>
                    </a:ext>
                  </a:extLst>
                </a:gridCol>
                <a:gridCol w="411600">
                  <a:extLst>
                    <a:ext uri="{9D8B030D-6E8A-4147-A177-3AD203B41FA5}">
                      <a16:colId xmlns:a16="http://schemas.microsoft.com/office/drawing/2014/main" val="20002"/>
                    </a:ext>
                  </a:extLst>
                </a:gridCol>
                <a:gridCol w="492071">
                  <a:extLst>
                    <a:ext uri="{9D8B030D-6E8A-4147-A177-3AD203B41FA5}">
                      <a16:colId xmlns:a16="http://schemas.microsoft.com/office/drawing/2014/main" val="20003"/>
                    </a:ext>
                  </a:extLst>
                </a:gridCol>
                <a:gridCol w="492071">
                  <a:extLst>
                    <a:ext uri="{9D8B030D-6E8A-4147-A177-3AD203B41FA5}">
                      <a16:colId xmlns:a16="http://schemas.microsoft.com/office/drawing/2014/main" val="20004"/>
                    </a:ext>
                  </a:extLst>
                </a:gridCol>
                <a:gridCol w="492071">
                  <a:extLst>
                    <a:ext uri="{9D8B030D-6E8A-4147-A177-3AD203B41FA5}">
                      <a16:colId xmlns:a16="http://schemas.microsoft.com/office/drawing/2014/main" val="20005"/>
                    </a:ext>
                  </a:extLst>
                </a:gridCol>
                <a:gridCol w="820119">
                  <a:extLst>
                    <a:ext uri="{9D8B030D-6E8A-4147-A177-3AD203B41FA5}">
                      <a16:colId xmlns:a16="http://schemas.microsoft.com/office/drawing/2014/main" val="20006"/>
                    </a:ext>
                  </a:extLst>
                </a:gridCol>
              </a:tblGrid>
              <a:tr h="250446">
                <a:tc>
                  <a:txBody>
                    <a:bodyPr/>
                    <a:lstStyle/>
                    <a:p>
                      <a:r>
                        <a:rPr lang="en-US" sz="1200" dirty="0">
                          <a:solidFill>
                            <a:schemeClr val="bg1"/>
                          </a:solidFill>
                        </a:rPr>
                        <a:t>Pri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32742" rtl="0" eaLnBrk="1" latinLnBrk="0" hangingPunct="1"/>
                      <a:r>
                        <a:rPr lang="en-US" sz="1200" b="1" kern="1200" dirty="0">
                          <a:solidFill>
                            <a:schemeClr val="bg1"/>
                          </a:solidFill>
                          <a:latin typeface="+mn-lt"/>
                          <a:ea typeface="+mn-ea"/>
                          <a:cs typeface="+mn-cs"/>
                        </a:rPr>
                        <a:t>Access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32742" rtl="0" eaLnBrk="1" latinLnBrk="0" hangingPunct="1"/>
                      <a:r>
                        <a:rPr lang="en-US" sz="1200" b="1" kern="1200" dirty="0">
                          <a:solidFill>
                            <a:schemeClr val="bg1"/>
                          </a:solidFill>
                          <a:latin typeface="+mn-lt"/>
                          <a:ea typeface="+mn-ea"/>
                          <a:cs typeface="+mn-cs"/>
                        </a:rPr>
                        <a:t>Src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32742" rtl="0" eaLnBrk="1" latinLnBrk="0" hangingPunct="1"/>
                      <a:r>
                        <a:rPr lang="en-US" sz="1200" b="1" kern="1200" dirty="0">
                          <a:solidFill>
                            <a:schemeClr val="bg1"/>
                          </a:solidFill>
                          <a:latin typeface="+mn-lt"/>
                          <a:ea typeface="+mn-ea"/>
                          <a:cs typeface="+mn-cs"/>
                        </a:rPr>
                        <a:t>Port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32742" rtl="0" eaLnBrk="1" latinLnBrk="0" hangingPunct="1"/>
                      <a:r>
                        <a:rPr lang="en-US" sz="1200" b="1" kern="1200" dirty="0">
                          <a:solidFill>
                            <a:schemeClr val="bg1"/>
                          </a:solidFill>
                          <a:latin typeface="+mn-lt"/>
                          <a:ea typeface="+mn-ea"/>
                          <a:cs typeface="+mn-cs"/>
                        </a:rPr>
                        <a:t>Dst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32742" rtl="0" eaLnBrk="1" latinLnBrk="0" hangingPunct="1"/>
                      <a:r>
                        <a:rPr lang="en-US" sz="1200" b="1" kern="1200" dirty="0">
                          <a:solidFill>
                            <a:schemeClr val="bg1"/>
                          </a:solidFill>
                          <a:latin typeface="+mn-lt"/>
                          <a:ea typeface="+mn-ea"/>
                          <a:cs typeface="+mn-cs"/>
                        </a:rPr>
                        <a:t>Port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32742" rtl="0" eaLnBrk="1" latinLnBrk="0" hangingPunct="1"/>
                      <a:r>
                        <a:rPr lang="en-US" sz="1200" b="1" kern="1200" dirty="0">
                          <a:solidFill>
                            <a:schemeClr val="bg1"/>
                          </a:solidFill>
                          <a:latin typeface="+mn-lt"/>
                          <a:ea typeface="+mn-ea"/>
                          <a:cs typeface="+mn-cs"/>
                        </a:rPr>
                        <a:t>Protocol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33929">
                <a:tc>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1"/>
                  </a:ext>
                </a:extLst>
              </a:tr>
            </a:tbl>
          </a:graphicData>
        </a:graphic>
      </p:graphicFrame>
      <p:sp>
        <p:nvSpPr>
          <p:cNvPr id="25" name="TextBox 24"/>
          <p:cNvSpPr txBox="1"/>
          <p:nvPr/>
        </p:nvSpPr>
        <p:spPr>
          <a:xfrm>
            <a:off x="8110429" y="4261025"/>
            <a:ext cx="2667000" cy="627864"/>
          </a:xfrm>
          <a:prstGeom prst="rect">
            <a:avLst/>
          </a:prstGeom>
          <a:noFill/>
        </p:spPr>
        <p:txBody>
          <a:bodyPr wrap="squar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2400" b="0" i="0" u="none" strike="noStrike" kern="1200" cap="none" spc="0" normalizeH="0" baseline="0" noProof="0" dirty="0">
                <a:ln>
                  <a:noFill/>
                </a:ln>
                <a:gradFill>
                  <a:gsLst>
                    <a:gs pos="2917">
                      <a:srgbClr val="FFFFFF"/>
                    </a:gs>
                    <a:gs pos="30000">
                      <a:srgbClr val="FFFFFF"/>
                    </a:gs>
                  </a:gsLst>
                  <a:lin ang="5400000" scaled="0"/>
                </a:gradFill>
                <a:effectLst/>
                <a:uLnTx/>
                <a:uFillTx/>
                <a:latin typeface="Segoe UI Semilight"/>
                <a:ea typeface="+mn-ea"/>
                <a:cs typeface="+mn-cs"/>
              </a:rPr>
              <a:t>Virtual Subnet</a:t>
            </a:r>
          </a:p>
        </p:txBody>
      </p:sp>
      <p:sp>
        <p:nvSpPr>
          <p:cNvPr id="26" name="Down Arrow 25"/>
          <p:cNvSpPr/>
          <p:nvPr/>
        </p:nvSpPr>
        <p:spPr bwMode="auto">
          <a:xfrm>
            <a:off x="9829373" y="4868862"/>
            <a:ext cx="351263" cy="1752600"/>
          </a:xfrm>
          <a:prstGeom prst="downArrow">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8" name="Up Arrow 27"/>
          <p:cNvSpPr/>
          <p:nvPr/>
        </p:nvSpPr>
        <p:spPr bwMode="auto">
          <a:xfrm>
            <a:off x="8351837" y="4845226"/>
            <a:ext cx="327024" cy="1776235"/>
          </a:xfrm>
          <a:prstGeom prst="upArrow">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aphicFrame>
        <p:nvGraphicFramePr>
          <p:cNvPr id="29" name="Table 28"/>
          <p:cNvGraphicFramePr>
            <a:graphicFrameLocks noGrp="1"/>
          </p:cNvGraphicFramePr>
          <p:nvPr>
            <p:extLst>
              <p:ext uri="{D42A27DB-BD31-4B8C-83A1-F6EECF244321}">
                <p14:modId xmlns:p14="http://schemas.microsoft.com/office/powerpoint/2010/main" val="2028341075"/>
              </p:ext>
            </p:extLst>
          </p:nvPr>
        </p:nvGraphicFramePr>
        <p:xfrm>
          <a:off x="7437437" y="5391533"/>
          <a:ext cx="3854559" cy="640080"/>
        </p:xfrm>
        <a:graphic>
          <a:graphicData uri="http://schemas.openxmlformats.org/drawingml/2006/table">
            <a:tbl>
              <a:tblPr firstRow="1" bandRow="1">
                <a:tableStyleId>{5C22544A-7EE6-4342-B048-85BDC9FD1C3A}</a:tableStyleId>
              </a:tblPr>
              <a:tblGrid>
                <a:gridCol w="490532">
                  <a:extLst>
                    <a:ext uri="{9D8B030D-6E8A-4147-A177-3AD203B41FA5}">
                      <a16:colId xmlns:a16="http://schemas.microsoft.com/office/drawing/2014/main" val="20000"/>
                    </a:ext>
                  </a:extLst>
                </a:gridCol>
                <a:gridCol w="656095">
                  <a:extLst>
                    <a:ext uri="{9D8B030D-6E8A-4147-A177-3AD203B41FA5}">
                      <a16:colId xmlns:a16="http://schemas.microsoft.com/office/drawing/2014/main" val="20001"/>
                    </a:ext>
                  </a:extLst>
                </a:gridCol>
                <a:gridCol w="411600">
                  <a:extLst>
                    <a:ext uri="{9D8B030D-6E8A-4147-A177-3AD203B41FA5}">
                      <a16:colId xmlns:a16="http://schemas.microsoft.com/office/drawing/2014/main" val="20002"/>
                    </a:ext>
                  </a:extLst>
                </a:gridCol>
                <a:gridCol w="492071">
                  <a:extLst>
                    <a:ext uri="{9D8B030D-6E8A-4147-A177-3AD203B41FA5}">
                      <a16:colId xmlns:a16="http://schemas.microsoft.com/office/drawing/2014/main" val="20003"/>
                    </a:ext>
                  </a:extLst>
                </a:gridCol>
                <a:gridCol w="492071">
                  <a:extLst>
                    <a:ext uri="{9D8B030D-6E8A-4147-A177-3AD203B41FA5}">
                      <a16:colId xmlns:a16="http://schemas.microsoft.com/office/drawing/2014/main" val="20004"/>
                    </a:ext>
                  </a:extLst>
                </a:gridCol>
                <a:gridCol w="492071">
                  <a:extLst>
                    <a:ext uri="{9D8B030D-6E8A-4147-A177-3AD203B41FA5}">
                      <a16:colId xmlns:a16="http://schemas.microsoft.com/office/drawing/2014/main" val="20005"/>
                    </a:ext>
                  </a:extLst>
                </a:gridCol>
                <a:gridCol w="820119">
                  <a:extLst>
                    <a:ext uri="{9D8B030D-6E8A-4147-A177-3AD203B41FA5}">
                      <a16:colId xmlns:a16="http://schemas.microsoft.com/office/drawing/2014/main" val="20006"/>
                    </a:ext>
                  </a:extLst>
                </a:gridCol>
              </a:tblGrid>
              <a:tr h="245327">
                <a:tc>
                  <a:txBody>
                    <a:bodyPr/>
                    <a:lstStyle/>
                    <a:p>
                      <a:r>
                        <a:rPr lang="en-US" sz="1200" dirty="0"/>
                        <a:t>Pri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32742" rtl="0" eaLnBrk="1" latinLnBrk="0" hangingPunct="1"/>
                      <a:r>
                        <a:rPr lang="en-US" sz="1200" b="1" kern="1200" dirty="0">
                          <a:solidFill>
                            <a:schemeClr val="lt1"/>
                          </a:solidFill>
                          <a:latin typeface="+mn-lt"/>
                          <a:ea typeface="+mn-ea"/>
                          <a:cs typeface="+mn-cs"/>
                        </a:rPr>
                        <a:t>Access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32742" rtl="0" eaLnBrk="1" latinLnBrk="0" hangingPunct="1"/>
                      <a:r>
                        <a:rPr lang="en-US" sz="1200" b="1" kern="1200" dirty="0">
                          <a:solidFill>
                            <a:schemeClr val="lt1"/>
                          </a:solidFill>
                          <a:latin typeface="+mn-lt"/>
                          <a:ea typeface="+mn-ea"/>
                          <a:cs typeface="+mn-cs"/>
                        </a:rPr>
                        <a:t>Src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32742" rtl="0" eaLnBrk="1" latinLnBrk="0" hangingPunct="1"/>
                      <a:r>
                        <a:rPr lang="en-US" sz="1200" b="1" kern="1200" dirty="0">
                          <a:solidFill>
                            <a:schemeClr val="lt1"/>
                          </a:solidFill>
                          <a:latin typeface="+mn-lt"/>
                          <a:ea typeface="+mn-ea"/>
                          <a:cs typeface="+mn-cs"/>
                        </a:rPr>
                        <a:t>Port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32742" rtl="0" eaLnBrk="1" latinLnBrk="0" hangingPunct="1"/>
                      <a:r>
                        <a:rPr lang="en-US" sz="1200" b="1" kern="1200" dirty="0">
                          <a:solidFill>
                            <a:schemeClr val="lt1"/>
                          </a:solidFill>
                          <a:latin typeface="+mn-lt"/>
                          <a:ea typeface="+mn-ea"/>
                          <a:cs typeface="+mn-cs"/>
                        </a:rPr>
                        <a:t>Dst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32742" rtl="0" eaLnBrk="1" latinLnBrk="0" hangingPunct="1"/>
                      <a:r>
                        <a:rPr lang="en-US" sz="1200" b="1" kern="1200" dirty="0">
                          <a:solidFill>
                            <a:schemeClr val="lt1"/>
                          </a:solidFill>
                          <a:latin typeface="+mn-lt"/>
                          <a:ea typeface="+mn-ea"/>
                          <a:cs typeface="+mn-cs"/>
                        </a:rPr>
                        <a:t>Port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932742" rtl="0" eaLnBrk="1" latinLnBrk="0" hangingPunct="1"/>
                      <a:r>
                        <a:rPr lang="en-US" sz="1200" b="1" kern="1200" dirty="0">
                          <a:solidFill>
                            <a:schemeClr val="lt1"/>
                          </a:solidFill>
                          <a:latin typeface="+mn-lt"/>
                          <a:ea typeface="+mn-ea"/>
                          <a:cs typeface="+mn-cs"/>
                        </a:rPr>
                        <a:t>Protocol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95608">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1"/>
                  </a:ext>
                </a:extLst>
              </a:tr>
            </a:tbl>
          </a:graphicData>
        </a:graphic>
      </p:graphicFrame>
      <p:sp>
        <p:nvSpPr>
          <p:cNvPr id="30" name="TextBox 29"/>
          <p:cNvSpPr txBox="1"/>
          <p:nvPr/>
        </p:nvSpPr>
        <p:spPr>
          <a:xfrm>
            <a:off x="8046611" y="1790601"/>
            <a:ext cx="1143000" cy="627864"/>
          </a:xfrm>
          <a:prstGeom prst="rect">
            <a:avLst/>
          </a:prstGeom>
          <a:noFill/>
        </p:spPr>
        <p:txBody>
          <a:bodyPr wrap="squar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2400" b="0" i="0" u="none" strike="noStrike" kern="1200" cap="none" spc="0" normalizeH="0" baseline="0" noProof="0" dirty="0">
                <a:ln>
                  <a:noFill/>
                </a:ln>
                <a:solidFill>
                  <a:schemeClr val="tx1">
                    <a:lumMod val="50000"/>
                  </a:schemeClr>
                </a:solidFill>
                <a:effectLst/>
                <a:uLnTx/>
                <a:uFillTx/>
                <a:latin typeface="Segoe UI Semilight"/>
                <a:ea typeface="+mn-ea"/>
                <a:cs typeface="+mn-cs"/>
              </a:rPr>
              <a:t>VM1</a:t>
            </a:r>
          </a:p>
        </p:txBody>
      </p:sp>
      <p:sp>
        <p:nvSpPr>
          <p:cNvPr id="31" name="TextBox 30"/>
          <p:cNvSpPr txBox="1"/>
          <p:nvPr/>
        </p:nvSpPr>
        <p:spPr>
          <a:xfrm>
            <a:off x="10713185" y="1756160"/>
            <a:ext cx="1143000" cy="627864"/>
          </a:xfrm>
          <a:prstGeom prst="rect">
            <a:avLst/>
          </a:prstGeom>
          <a:noFill/>
        </p:spPr>
        <p:txBody>
          <a:bodyPr wrap="squar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2400" b="0" i="0" u="none" strike="noStrike" kern="1200" cap="none" spc="0" normalizeH="0" baseline="0" noProof="0" dirty="0">
                <a:ln>
                  <a:noFill/>
                </a:ln>
                <a:solidFill>
                  <a:schemeClr val="tx1">
                    <a:lumMod val="50000"/>
                  </a:schemeClr>
                </a:solidFill>
                <a:effectLst/>
                <a:uLnTx/>
                <a:uFillTx/>
                <a:latin typeface="Segoe UI Semilight"/>
                <a:ea typeface="+mn-ea"/>
                <a:cs typeface="+mn-cs"/>
              </a:rPr>
              <a:t>VM2</a:t>
            </a:r>
          </a:p>
        </p:txBody>
      </p:sp>
      <p:sp>
        <p:nvSpPr>
          <p:cNvPr id="32" name="TextBox 31"/>
          <p:cNvSpPr txBox="1"/>
          <p:nvPr/>
        </p:nvSpPr>
        <p:spPr>
          <a:xfrm>
            <a:off x="6721900" y="2872940"/>
            <a:ext cx="1477537" cy="517065"/>
          </a:xfrm>
          <a:prstGeom prst="rect">
            <a:avLst/>
          </a:prstGeom>
          <a:noFill/>
          <a:effectLst>
            <a:glow rad="127000">
              <a:schemeClr val="accent3"/>
            </a:glow>
          </a:effectLst>
        </p:spPr>
        <p:txBody>
          <a:bodyPr wrap="squar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dirty="0">
                <a:ln>
                  <a:noFill/>
                </a:ln>
                <a:solidFill>
                  <a:schemeClr val="tx1">
                    <a:lumMod val="50000"/>
                  </a:schemeClr>
                </a:solidFill>
                <a:effectLst/>
                <a:uLnTx/>
                <a:uFillTx/>
                <a:latin typeface="Segoe UI Semilight"/>
                <a:ea typeface="+mn-ea"/>
                <a:cs typeface="+mn-cs"/>
              </a:rPr>
              <a:t>NSG 1</a:t>
            </a:r>
          </a:p>
        </p:txBody>
      </p:sp>
      <p:sp>
        <p:nvSpPr>
          <p:cNvPr id="35" name="TextBox 34"/>
          <p:cNvSpPr txBox="1"/>
          <p:nvPr/>
        </p:nvSpPr>
        <p:spPr>
          <a:xfrm>
            <a:off x="7201324" y="4938721"/>
            <a:ext cx="1477537" cy="517065"/>
          </a:xfrm>
          <a:prstGeom prst="rect">
            <a:avLst/>
          </a:prstGeom>
          <a:noFill/>
          <a:effectLst>
            <a:glow rad="127000">
              <a:schemeClr val="accent3"/>
            </a:glow>
          </a:effectLst>
        </p:spPr>
        <p:txBody>
          <a:bodyPr wrap="square" lIns="182880" tIns="146304" rIns="182880" bIns="146304" rtlCol="0">
            <a:spAutoFit/>
          </a:bodyPr>
          <a:lstStyle/>
          <a:p>
            <a:pPr marL="0" marR="0" lvl="0" indent="0" algn="l" defTabSz="932742"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dirty="0">
                <a:ln>
                  <a:noFill/>
                </a:ln>
                <a:solidFill>
                  <a:schemeClr val="tx1">
                    <a:lumMod val="50000"/>
                  </a:schemeClr>
                </a:solidFill>
                <a:effectLst/>
                <a:uLnTx/>
                <a:uFillTx/>
                <a:latin typeface="Segoe UI Semilight"/>
                <a:ea typeface="+mn-ea"/>
                <a:cs typeface="+mn-cs"/>
              </a:rPr>
              <a:t>NSG 2</a:t>
            </a:r>
          </a:p>
        </p:txBody>
      </p:sp>
      <p:sp>
        <p:nvSpPr>
          <p:cNvPr id="20" name="Down Arrow 19"/>
          <p:cNvSpPr/>
          <p:nvPr/>
        </p:nvSpPr>
        <p:spPr bwMode="auto">
          <a:xfrm>
            <a:off x="11300622" y="2963862"/>
            <a:ext cx="228598" cy="1331604"/>
          </a:xfrm>
          <a:prstGeom prst="downArrow">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1" name="Up Arrow 20"/>
          <p:cNvSpPr/>
          <p:nvPr/>
        </p:nvSpPr>
        <p:spPr bwMode="auto">
          <a:xfrm>
            <a:off x="10843422" y="2880127"/>
            <a:ext cx="228600" cy="1380898"/>
          </a:xfrm>
          <a:prstGeom prst="upArrow">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Tree>
    <p:extLst>
      <p:ext uri="{BB962C8B-B14F-4D97-AF65-F5344CB8AC3E}">
        <p14:creationId xmlns:p14="http://schemas.microsoft.com/office/powerpoint/2010/main" val="4177509333"/>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dirty="0" err="1"/>
              <a:t>NSGs</a:t>
            </a:r>
            <a:r>
              <a:rPr lang="nl-NL" dirty="0"/>
              <a:t> in a </a:t>
            </a:r>
            <a:r>
              <a:rPr lang="nl-NL" dirty="0" err="1"/>
              <a:t>multitier</a:t>
            </a:r>
            <a:r>
              <a:rPr lang="nl-NL" dirty="0"/>
              <a:t> </a:t>
            </a:r>
            <a:r>
              <a:rPr lang="nl-NL" dirty="0" err="1"/>
              <a:t>topology</a:t>
            </a:r>
            <a:r>
              <a:rPr lang="nl-NL" dirty="0"/>
              <a:t> </a:t>
            </a:r>
          </a:p>
        </p:txBody>
      </p:sp>
      <p:pic>
        <p:nvPicPr>
          <p:cNvPr id="48" name="Picture 47"/>
          <p:cNvPicPr>
            <a:picLocks noChangeAspect="1"/>
          </p:cNvPicPr>
          <p:nvPr/>
        </p:nvPicPr>
        <p:blipFill>
          <a:blip r:embed="rId2"/>
          <a:stretch>
            <a:fillRect/>
          </a:stretch>
        </p:blipFill>
        <p:spPr>
          <a:xfrm>
            <a:off x="5492879" y="3497262"/>
            <a:ext cx="6685961" cy="3005055"/>
          </a:xfrm>
          <a:prstGeom prst="rect">
            <a:avLst/>
          </a:prstGeom>
        </p:spPr>
      </p:pic>
      <p:pic>
        <p:nvPicPr>
          <p:cNvPr id="49" name="Picture 48"/>
          <p:cNvPicPr>
            <a:picLocks noChangeAspect="1"/>
          </p:cNvPicPr>
          <p:nvPr/>
        </p:nvPicPr>
        <p:blipFill>
          <a:blip r:embed="rId3"/>
          <a:stretch>
            <a:fillRect/>
          </a:stretch>
        </p:blipFill>
        <p:spPr>
          <a:xfrm>
            <a:off x="769142" y="1942923"/>
            <a:ext cx="5492294" cy="4294762"/>
          </a:xfrm>
          <a:prstGeom prst="rect">
            <a:avLst/>
          </a:prstGeom>
        </p:spPr>
      </p:pic>
    </p:spTree>
    <p:extLst>
      <p:ext uri="{BB962C8B-B14F-4D97-AF65-F5344CB8AC3E}">
        <p14:creationId xmlns:p14="http://schemas.microsoft.com/office/powerpoint/2010/main" val="4067822949"/>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Default rules</a:t>
            </a:r>
            <a:endParaRPr lang="nl-NL" dirty="0"/>
          </a:p>
        </p:txBody>
      </p:sp>
      <p:graphicFrame>
        <p:nvGraphicFramePr>
          <p:cNvPr id="4" name="Table 3"/>
          <p:cNvGraphicFramePr>
            <a:graphicFrameLocks noGrp="1"/>
          </p:cNvGraphicFramePr>
          <p:nvPr>
            <p:extLst/>
          </p:nvPr>
        </p:nvGraphicFramePr>
        <p:xfrm>
          <a:off x="275486" y="3745407"/>
          <a:ext cx="11803418" cy="2067228"/>
        </p:xfrm>
        <a:graphic>
          <a:graphicData uri="http://schemas.openxmlformats.org/drawingml/2006/table">
            <a:tbl>
              <a:tblPr firstRow="1" bandRow="1">
                <a:tableStyleId>{5C22544A-7EE6-4342-B048-85BDC9FD1C3A}</a:tableStyleId>
              </a:tblPr>
              <a:tblGrid>
                <a:gridCol w="3013311">
                  <a:extLst>
                    <a:ext uri="{9D8B030D-6E8A-4147-A177-3AD203B41FA5}">
                      <a16:colId xmlns:a16="http://schemas.microsoft.com/office/drawing/2014/main" val="20000"/>
                    </a:ext>
                  </a:extLst>
                </a:gridCol>
                <a:gridCol w="828981">
                  <a:extLst>
                    <a:ext uri="{9D8B030D-6E8A-4147-A177-3AD203B41FA5}">
                      <a16:colId xmlns:a16="http://schemas.microsoft.com/office/drawing/2014/main" val="20001"/>
                    </a:ext>
                  </a:extLst>
                </a:gridCol>
                <a:gridCol w="1865207">
                  <a:extLst>
                    <a:ext uri="{9D8B030D-6E8A-4147-A177-3AD203B41FA5}">
                      <a16:colId xmlns:a16="http://schemas.microsoft.com/office/drawing/2014/main" val="20002"/>
                    </a:ext>
                  </a:extLst>
                </a:gridCol>
                <a:gridCol w="1036226">
                  <a:extLst>
                    <a:ext uri="{9D8B030D-6E8A-4147-A177-3AD203B41FA5}">
                      <a16:colId xmlns:a16="http://schemas.microsoft.com/office/drawing/2014/main" val="20003"/>
                    </a:ext>
                  </a:extLst>
                </a:gridCol>
                <a:gridCol w="1554339">
                  <a:extLst>
                    <a:ext uri="{9D8B030D-6E8A-4147-A177-3AD203B41FA5}">
                      <a16:colId xmlns:a16="http://schemas.microsoft.com/office/drawing/2014/main" val="20004"/>
                    </a:ext>
                  </a:extLst>
                </a:gridCol>
                <a:gridCol w="1554339">
                  <a:extLst>
                    <a:ext uri="{9D8B030D-6E8A-4147-A177-3AD203B41FA5}">
                      <a16:colId xmlns:a16="http://schemas.microsoft.com/office/drawing/2014/main" val="20005"/>
                    </a:ext>
                  </a:extLst>
                </a:gridCol>
                <a:gridCol w="932603">
                  <a:extLst>
                    <a:ext uri="{9D8B030D-6E8A-4147-A177-3AD203B41FA5}">
                      <a16:colId xmlns:a16="http://schemas.microsoft.com/office/drawing/2014/main" val="20006"/>
                    </a:ext>
                  </a:extLst>
                </a:gridCol>
                <a:gridCol w="1018412">
                  <a:extLst>
                    <a:ext uri="{9D8B030D-6E8A-4147-A177-3AD203B41FA5}">
                      <a16:colId xmlns:a16="http://schemas.microsoft.com/office/drawing/2014/main" val="20007"/>
                    </a:ext>
                  </a:extLst>
                </a:gridCol>
              </a:tblGrid>
              <a:tr h="497388">
                <a:tc>
                  <a:txBody>
                    <a:bodyPr/>
                    <a:lstStyle/>
                    <a:p>
                      <a:r>
                        <a:rPr lang="en-GB" sz="1200" dirty="0"/>
                        <a:t>Name </a:t>
                      </a:r>
                    </a:p>
                  </a:txBody>
                  <a:tcPr marL="124347" marR="124347" marT="62174" marB="62174" anchor="ctr"/>
                </a:tc>
                <a:tc>
                  <a:txBody>
                    <a:bodyPr/>
                    <a:lstStyle/>
                    <a:p>
                      <a:r>
                        <a:rPr lang="en-GB" sz="1200" dirty="0"/>
                        <a:t>Priority </a:t>
                      </a:r>
                    </a:p>
                  </a:txBody>
                  <a:tcPr marL="124347" marR="124347" marT="62174" marB="62174" anchor="ctr"/>
                </a:tc>
                <a:tc>
                  <a:txBody>
                    <a:bodyPr/>
                    <a:lstStyle/>
                    <a:p>
                      <a:r>
                        <a:rPr lang="en-GB" sz="1200" dirty="0"/>
                        <a:t>Source IP </a:t>
                      </a:r>
                    </a:p>
                  </a:txBody>
                  <a:tcPr marL="124347" marR="124347" marT="62174" marB="62174" anchor="ctr"/>
                </a:tc>
                <a:tc>
                  <a:txBody>
                    <a:bodyPr/>
                    <a:lstStyle/>
                    <a:p>
                      <a:r>
                        <a:rPr lang="en-GB" sz="1200" dirty="0"/>
                        <a:t>Source Port </a:t>
                      </a:r>
                    </a:p>
                  </a:txBody>
                  <a:tcPr marL="124347" marR="124347" marT="62174" marB="62174" anchor="ctr"/>
                </a:tc>
                <a:tc>
                  <a:txBody>
                    <a:bodyPr/>
                    <a:lstStyle/>
                    <a:p>
                      <a:r>
                        <a:rPr lang="en-GB" sz="1200" dirty="0"/>
                        <a:t>Destination IP </a:t>
                      </a:r>
                    </a:p>
                  </a:txBody>
                  <a:tcPr marL="124347" marR="124347" marT="62174" marB="62174" anchor="ctr"/>
                </a:tc>
                <a:tc>
                  <a:txBody>
                    <a:bodyPr/>
                    <a:lstStyle/>
                    <a:p>
                      <a:r>
                        <a:rPr lang="en-GB" sz="1200" dirty="0"/>
                        <a:t>Destination Port </a:t>
                      </a:r>
                    </a:p>
                  </a:txBody>
                  <a:tcPr marL="124347" marR="124347" marT="62174" marB="62174" anchor="ctr"/>
                </a:tc>
                <a:tc>
                  <a:txBody>
                    <a:bodyPr/>
                    <a:lstStyle/>
                    <a:p>
                      <a:r>
                        <a:rPr lang="en-GB" sz="1200" dirty="0"/>
                        <a:t>Protocol </a:t>
                      </a:r>
                    </a:p>
                  </a:txBody>
                  <a:tcPr marL="124347" marR="124347" marT="62174" marB="62174" anchor="ctr"/>
                </a:tc>
                <a:tc>
                  <a:txBody>
                    <a:bodyPr/>
                    <a:lstStyle/>
                    <a:p>
                      <a:r>
                        <a:rPr lang="en-GB" sz="1200" dirty="0"/>
                        <a:t>Access </a:t>
                      </a:r>
                    </a:p>
                  </a:txBody>
                  <a:tcPr marL="124347" marR="124347" marT="62174" marB="62174" anchor="ctr"/>
                </a:tc>
                <a:extLst>
                  <a:ext uri="{0D108BD9-81ED-4DB2-BD59-A6C34878D82A}">
                    <a16:rowId xmlns:a16="http://schemas.microsoft.com/office/drawing/2014/main" val="10000"/>
                  </a:ext>
                </a:extLst>
              </a:tr>
              <a:tr h="497388">
                <a:tc>
                  <a:txBody>
                    <a:bodyPr/>
                    <a:lstStyle/>
                    <a:p>
                      <a:r>
                        <a:rPr lang="en-GB" sz="1200" dirty="0"/>
                        <a:t>ALLOW VNET OUTBOUND</a:t>
                      </a:r>
                    </a:p>
                  </a:txBody>
                  <a:tcPr marL="124347" marR="124347" marT="62174" marB="62174" anchor="ctr"/>
                </a:tc>
                <a:tc>
                  <a:txBody>
                    <a:bodyPr/>
                    <a:lstStyle/>
                    <a:p>
                      <a:r>
                        <a:rPr lang="en-GB" sz="1200" dirty="0"/>
                        <a:t>65000</a:t>
                      </a:r>
                    </a:p>
                  </a:txBody>
                  <a:tcPr marL="124347" marR="124347" marT="62174" marB="62174" anchor="ctr"/>
                </a:tc>
                <a:tc>
                  <a:txBody>
                    <a:bodyPr/>
                    <a:lstStyle/>
                    <a:p>
                      <a:r>
                        <a:rPr lang="en-GB" sz="1200" dirty="0"/>
                        <a:t>VIRTUAL_NETWORK</a:t>
                      </a:r>
                    </a:p>
                  </a:txBody>
                  <a:tcPr marL="124347" marR="124347" marT="62174" marB="62174" anchor="ctr"/>
                </a:tc>
                <a:tc>
                  <a:txBody>
                    <a:bodyPr/>
                    <a:lstStyle/>
                    <a:p>
                      <a:r>
                        <a:rPr lang="en-GB" sz="1200" dirty="0"/>
                        <a:t>*</a:t>
                      </a:r>
                    </a:p>
                  </a:txBody>
                  <a:tcPr marL="124347" marR="124347" marT="62174" marB="62174" anchor="ctr"/>
                </a:tc>
                <a:tc>
                  <a:txBody>
                    <a:bodyPr/>
                    <a:lstStyle/>
                    <a:p>
                      <a:r>
                        <a:rPr lang="en-GB" sz="1200" dirty="0"/>
                        <a:t>VIRTUAL_NETWORK</a:t>
                      </a:r>
                    </a:p>
                  </a:txBody>
                  <a:tcPr marL="124347" marR="124347" marT="62174" marB="62174" anchor="ctr"/>
                </a:tc>
                <a:tc>
                  <a:txBody>
                    <a:bodyPr/>
                    <a:lstStyle/>
                    <a:p>
                      <a:pPr algn="ctr"/>
                      <a:r>
                        <a:rPr lang="en-GB" sz="1200" dirty="0"/>
                        <a:t>*</a:t>
                      </a:r>
                    </a:p>
                  </a:txBody>
                  <a:tcPr marL="124347" marR="124347" marT="62174" marB="62174" anchor="ctr"/>
                </a:tc>
                <a:tc>
                  <a:txBody>
                    <a:bodyPr/>
                    <a:lstStyle/>
                    <a:p>
                      <a:pPr algn="ctr"/>
                      <a:r>
                        <a:rPr lang="en-GB" sz="1200" dirty="0"/>
                        <a:t>*</a:t>
                      </a:r>
                    </a:p>
                  </a:txBody>
                  <a:tcPr marL="124347" marR="124347" marT="62174" marB="62174" anchor="ctr"/>
                </a:tc>
                <a:tc>
                  <a:txBody>
                    <a:bodyPr/>
                    <a:lstStyle/>
                    <a:p>
                      <a:r>
                        <a:rPr lang="en-GB" sz="1200" dirty="0"/>
                        <a:t>ALLOW</a:t>
                      </a:r>
                    </a:p>
                  </a:txBody>
                  <a:tcPr marL="124347" marR="124347" marT="62174" marB="62174" anchor="ctr"/>
                </a:tc>
                <a:extLst>
                  <a:ext uri="{0D108BD9-81ED-4DB2-BD59-A6C34878D82A}">
                    <a16:rowId xmlns:a16="http://schemas.microsoft.com/office/drawing/2014/main" val="10001"/>
                  </a:ext>
                </a:extLst>
              </a:tr>
              <a:tr h="624264">
                <a:tc>
                  <a:txBody>
                    <a:bodyPr/>
                    <a:lstStyle/>
                    <a:p>
                      <a:r>
                        <a:rPr lang="en-GB" sz="1200"/>
                        <a:t>ALLOW INTERNET OUTBOUND</a:t>
                      </a:r>
                    </a:p>
                  </a:txBody>
                  <a:tcPr marL="124347" marR="124347" marT="62174" marB="62174" anchor="ctr"/>
                </a:tc>
                <a:tc>
                  <a:txBody>
                    <a:bodyPr/>
                    <a:lstStyle/>
                    <a:p>
                      <a:r>
                        <a:rPr lang="en-GB" sz="1200"/>
                        <a:t>65001</a:t>
                      </a:r>
                    </a:p>
                  </a:txBody>
                  <a:tcPr marL="124347" marR="124347" marT="62174" marB="62174" anchor="ctr"/>
                </a:tc>
                <a:tc>
                  <a:txBody>
                    <a:bodyPr/>
                    <a:lstStyle/>
                    <a:p>
                      <a:pPr algn="ctr"/>
                      <a:r>
                        <a:rPr lang="en-GB" sz="1200" dirty="0"/>
                        <a:t>*</a:t>
                      </a:r>
                    </a:p>
                  </a:txBody>
                  <a:tcPr marL="124347" marR="124347" marT="62174" marB="62174" anchor="ctr"/>
                </a:tc>
                <a:tc>
                  <a:txBody>
                    <a:bodyPr/>
                    <a:lstStyle/>
                    <a:p>
                      <a:pPr algn="ctr"/>
                      <a:r>
                        <a:rPr lang="en-GB" sz="1200" dirty="0"/>
                        <a:t>*</a:t>
                      </a:r>
                    </a:p>
                  </a:txBody>
                  <a:tcPr marL="124347" marR="124347" marT="62174" marB="62174" anchor="ctr"/>
                </a:tc>
                <a:tc>
                  <a:txBody>
                    <a:bodyPr/>
                    <a:lstStyle/>
                    <a:p>
                      <a:r>
                        <a:rPr lang="en-GB" sz="1200"/>
                        <a:t>INTERNET</a:t>
                      </a:r>
                    </a:p>
                  </a:txBody>
                  <a:tcPr marL="124347" marR="124347" marT="62174" marB="62174" anchor="ctr"/>
                </a:tc>
                <a:tc>
                  <a:txBody>
                    <a:bodyPr/>
                    <a:lstStyle/>
                    <a:p>
                      <a:pPr algn="ctr"/>
                      <a:r>
                        <a:rPr lang="en-GB" sz="1200"/>
                        <a:t>*</a:t>
                      </a:r>
                    </a:p>
                  </a:txBody>
                  <a:tcPr marL="124347" marR="124347" marT="62174" marB="62174" anchor="ctr"/>
                </a:tc>
                <a:tc>
                  <a:txBody>
                    <a:bodyPr/>
                    <a:lstStyle/>
                    <a:p>
                      <a:pPr algn="ctr"/>
                      <a:r>
                        <a:rPr lang="en-GB" sz="1200" dirty="0"/>
                        <a:t>*</a:t>
                      </a:r>
                    </a:p>
                  </a:txBody>
                  <a:tcPr marL="124347" marR="124347" marT="62174" marB="62174" anchor="ctr"/>
                </a:tc>
                <a:tc>
                  <a:txBody>
                    <a:bodyPr/>
                    <a:lstStyle/>
                    <a:p>
                      <a:r>
                        <a:rPr lang="en-GB" sz="1200" dirty="0"/>
                        <a:t>ALLOW</a:t>
                      </a:r>
                    </a:p>
                  </a:txBody>
                  <a:tcPr marL="124347" marR="124347" marT="62174" marB="62174" anchor="ctr"/>
                </a:tc>
                <a:extLst>
                  <a:ext uri="{0D108BD9-81ED-4DB2-BD59-A6C34878D82A}">
                    <a16:rowId xmlns:a16="http://schemas.microsoft.com/office/drawing/2014/main" val="10002"/>
                  </a:ext>
                </a:extLst>
              </a:tr>
              <a:tr h="448188">
                <a:tc>
                  <a:txBody>
                    <a:bodyPr/>
                    <a:lstStyle/>
                    <a:p>
                      <a:r>
                        <a:rPr lang="en-GB" sz="1200"/>
                        <a:t>DENY ALL OUTBOUND</a:t>
                      </a:r>
                    </a:p>
                  </a:txBody>
                  <a:tcPr marL="124347" marR="124347" marT="62174" marB="62174" anchor="ctr"/>
                </a:tc>
                <a:tc>
                  <a:txBody>
                    <a:bodyPr/>
                    <a:lstStyle/>
                    <a:p>
                      <a:r>
                        <a:rPr lang="en-GB" sz="1200" dirty="0"/>
                        <a:t>65500</a:t>
                      </a:r>
                    </a:p>
                  </a:txBody>
                  <a:tcPr marL="124347" marR="124347" marT="62174" marB="62174" anchor="ctr"/>
                </a:tc>
                <a:tc>
                  <a:txBody>
                    <a:bodyPr/>
                    <a:lstStyle/>
                    <a:p>
                      <a:pPr algn="ctr"/>
                      <a:r>
                        <a:rPr lang="en-GB" sz="1200"/>
                        <a:t>*</a:t>
                      </a:r>
                    </a:p>
                  </a:txBody>
                  <a:tcPr marL="124347" marR="124347" marT="62174" marB="62174" anchor="ctr"/>
                </a:tc>
                <a:tc>
                  <a:txBody>
                    <a:bodyPr/>
                    <a:lstStyle/>
                    <a:p>
                      <a:pPr algn="ctr"/>
                      <a:r>
                        <a:rPr lang="en-GB" sz="1200" dirty="0"/>
                        <a:t>*</a:t>
                      </a:r>
                    </a:p>
                  </a:txBody>
                  <a:tcPr marL="124347" marR="124347" marT="62174" marB="62174" anchor="ctr"/>
                </a:tc>
                <a:tc>
                  <a:txBody>
                    <a:bodyPr/>
                    <a:lstStyle/>
                    <a:p>
                      <a:r>
                        <a:rPr lang="en-GB" sz="1200"/>
                        <a:t>*</a:t>
                      </a:r>
                    </a:p>
                  </a:txBody>
                  <a:tcPr marL="124347" marR="124347" marT="62174" marB="62174" anchor="ctr"/>
                </a:tc>
                <a:tc>
                  <a:txBody>
                    <a:bodyPr/>
                    <a:lstStyle/>
                    <a:p>
                      <a:pPr algn="ctr"/>
                      <a:r>
                        <a:rPr lang="en-GB" sz="1200"/>
                        <a:t>*</a:t>
                      </a:r>
                    </a:p>
                  </a:txBody>
                  <a:tcPr marL="124347" marR="124347" marT="62174" marB="62174" anchor="ctr"/>
                </a:tc>
                <a:tc>
                  <a:txBody>
                    <a:bodyPr/>
                    <a:lstStyle/>
                    <a:p>
                      <a:pPr algn="ctr"/>
                      <a:r>
                        <a:rPr lang="en-GB" sz="1200" dirty="0"/>
                        <a:t>*</a:t>
                      </a:r>
                    </a:p>
                  </a:txBody>
                  <a:tcPr marL="124347" marR="124347" marT="62174" marB="62174" anchor="ctr"/>
                </a:tc>
                <a:tc>
                  <a:txBody>
                    <a:bodyPr/>
                    <a:lstStyle/>
                    <a:p>
                      <a:r>
                        <a:rPr lang="en-GB" sz="1200" dirty="0"/>
                        <a:t>DENY</a:t>
                      </a:r>
                    </a:p>
                  </a:txBody>
                  <a:tcPr marL="124347" marR="124347" marT="62174" marB="62174" anchor="ctr"/>
                </a:tc>
                <a:extLst>
                  <a:ext uri="{0D108BD9-81ED-4DB2-BD59-A6C34878D82A}">
                    <a16:rowId xmlns:a16="http://schemas.microsoft.com/office/drawing/2014/main" val="10003"/>
                  </a:ext>
                </a:extLst>
              </a:tr>
            </a:tbl>
          </a:graphicData>
        </a:graphic>
      </p:graphicFrame>
      <p:graphicFrame>
        <p:nvGraphicFramePr>
          <p:cNvPr id="6" name="Table 5"/>
          <p:cNvGraphicFramePr>
            <a:graphicFrameLocks noGrp="1"/>
          </p:cNvGraphicFramePr>
          <p:nvPr>
            <p:extLst/>
          </p:nvPr>
        </p:nvGraphicFramePr>
        <p:xfrm>
          <a:off x="275486" y="1402985"/>
          <a:ext cx="11796617" cy="2067228"/>
        </p:xfrm>
        <a:graphic>
          <a:graphicData uri="http://schemas.openxmlformats.org/drawingml/2006/table">
            <a:tbl>
              <a:tblPr firstRow="1" bandRow="1">
                <a:tableStyleId>{5C22544A-7EE6-4342-B048-85BDC9FD1C3A}</a:tableStyleId>
              </a:tblPr>
              <a:tblGrid>
                <a:gridCol w="2988696">
                  <a:extLst>
                    <a:ext uri="{9D8B030D-6E8A-4147-A177-3AD203B41FA5}">
                      <a16:colId xmlns:a16="http://schemas.microsoft.com/office/drawing/2014/main" val="20000"/>
                    </a:ext>
                  </a:extLst>
                </a:gridCol>
                <a:gridCol w="828981">
                  <a:extLst>
                    <a:ext uri="{9D8B030D-6E8A-4147-A177-3AD203B41FA5}">
                      <a16:colId xmlns:a16="http://schemas.microsoft.com/office/drawing/2014/main" val="20001"/>
                    </a:ext>
                  </a:extLst>
                </a:gridCol>
                <a:gridCol w="1865207">
                  <a:extLst>
                    <a:ext uri="{9D8B030D-6E8A-4147-A177-3AD203B41FA5}">
                      <a16:colId xmlns:a16="http://schemas.microsoft.com/office/drawing/2014/main" val="20002"/>
                    </a:ext>
                  </a:extLst>
                </a:gridCol>
                <a:gridCol w="1036226">
                  <a:extLst>
                    <a:ext uri="{9D8B030D-6E8A-4147-A177-3AD203B41FA5}">
                      <a16:colId xmlns:a16="http://schemas.microsoft.com/office/drawing/2014/main" val="20003"/>
                    </a:ext>
                  </a:extLst>
                </a:gridCol>
                <a:gridCol w="1554339">
                  <a:extLst>
                    <a:ext uri="{9D8B030D-6E8A-4147-A177-3AD203B41FA5}">
                      <a16:colId xmlns:a16="http://schemas.microsoft.com/office/drawing/2014/main" val="20004"/>
                    </a:ext>
                  </a:extLst>
                </a:gridCol>
                <a:gridCol w="1554339">
                  <a:extLst>
                    <a:ext uri="{9D8B030D-6E8A-4147-A177-3AD203B41FA5}">
                      <a16:colId xmlns:a16="http://schemas.microsoft.com/office/drawing/2014/main" val="20005"/>
                    </a:ext>
                  </a:extLst>
                </a:gridCol>
                <a:gridCol w="892181">
                  <a:extLst>
                    <a:ext uri="{9D8B030D-6E8A-4147-A177-3AD203B41FA5}">
                      <a16:colId xmlns:a16="http://schemas.microsoft.com/office/drawing/2014/main" val="20006"/>
                    </a:ext>
                  </a:extLst>
                </a:gridCol>
                <a:gridCol w="1076648">
                  <a:extLst>
                    <a:ext uri="{9D8B030D-6E8A-4147-A177-3AD203B41FA5}">
                      <a16:colId xmlns:a16="http://schemas.microsoft.com/office/drawing/2014/main" val="20007"/>
                    </a:ext>
                  </a:extLst>
                </a:gridCol>
              </a:tblGrid>
              <a:tr h="497388">
                <a:tc>
                  <a:txBody>
                    <a:bodyPr/>
                    <a:lstStyle/>
                    <a:p>
                      <a:r>
                        <a:rPr lang="en-GB" sz="1200" dirty="0"/>
                        <a:t>Name </a:t>
                      </a:r>
                    </a:p>
                  </a:txBody>
                  <a:tcPr marL="124347" marR="124347" marT="62174" marB="62174" anchor="ctr"/>
                </a:tc>
                <a:tc>
                  <a:txBody>
                    <a:bodyPr/>
                    <a:lstStyle/>
                    <a:p>
                      <a:r>
                        <a:rPr lang="en-GB" sz="1200" dirty="0"/>
                        <a:t>Priority </a:t>
                      </a:r>
                    </a:p>
                  </a:txBody>
                  <a:tcPr marL="124347" marR="124347" marT="62174" marB="62174" anchor="ctr"/>
                </a:tc>
                <a:tc>
                  <a:txBody>
                    <a:bodyPr/>
                    <a:lstStyle/>
                    <a:p>
                      <a:r>
                        <a:rPr lang="en-GB" sz="1200" dirty="0"/>
                        <a:t>Source IP </a:t>
                      </a:r>
                    </a:p>
                  </a:txBody>
                  <a:tcPr marL="124347" marR="124347" marT="62174" marB="62174" anchor="ctr"/>
                </a:tc>
                <a:tc>
                  <a:txBody>
                    <a:bodyPr/>
                    <a:lstStyle/>
                    <a:p>
                      <a:r>
                        <a:rPr lang="en-GB" sz="1200" dirty="0"/>
                        <a:t>Source Port </a:t>
                      </a:r>
                    </a:p>
                  </a:txBody>
                  <a:tcPr marL="124347" marR="124347" marT="62174" marB="62174" anchor="ctr"/>
                </a:tc>
                <a:tc>
                  <a:txBody>
                    <a:bodyPr/>
                    <a:lstStyle/>
                    <a:p>
                      <a:r>
                        <a:rPr lang="en-GB" sz="1200" dirty="0"/>
                        <a:t>Destination IP </a:t>
                      </a:r>
                    </a:p>
                  </a:txBody>
                  <a:tcPr marL="124347" marR="124347" marT="62174" marB="62174" anchor="ctr"/>
                </a:tc>
                <a:tc>
                  <a:txBody>
                    <a:bodyPr/>
                    <a:lstStyle/>
                    <a:p>
                      <a:r>
                        <a:rPr lang="en-GB" sz="1200" dirty="0"/>
                        <a:t>Destination Port </a:t>
                      </a:r>
                    </a:p>
                  </a:txBody>
                  <a:tcPr marL="124347" marR="124347" marT="62174" marB="62174" anchor="ctr"/>
                </a:tc>
                <a:tc>
                  <a:txBody>
                    <a:bodyPr/>
                    <a:lstStyle/>
                    <a:p>
                      <a:r>
                        <a:rPr lang="en-GB" sz="1200"/>
                        <a:t>Protocol </a:t>
                      </a:r>
                    </a:p>
                  </a:txBody>
                  <a:tcPr marL="124347" marR="124347" marT="62174" marB="62174" anchor="ctr"/>
                </a:tc>
                <a:tc>
                  <a:txBody>
                    <a:bodyPr/>
                    <a:lstStyle/>
                    <a:p>
                      <a:r>
                        <a:rPr lang="en-GB" sz="1200" dirty="0"/>
                        <a:t>Access </a:t>
                      </a:r>
                    </a:p>
                  </a:txBody>
                  <a:tcPr marL="124347" marR="124347" marT="62174" marB="62174" anchor="ctr"/>
                </a:tc>
                <a:extLst>
                  <a:ext uri="{0D108BD9-81ED-4DB2-BD59-A6C34878D82A}">
                    <a16:rowId xmlns:a16="http://schemas.microsoft.com/office/drawing/2014/main" val="10000"/>
                  </a:ext>
                </a:extLst>
              </a:tr>
              <a:tr h="497388">
                <a:tc>
                  <a:txBody>
                    <a:bodyPr/>
                    <a:lstStyle/>
                    <a:p>
                      <a:r>
                        <a:rPr lang="en-GB" sz="1200" dirty="0"/>
                        <a:t>ALLOW VNET INBOUND</a:t>
                      </a:r>
                    </a:p>
                  </a:txBody>
                  <a:tcPr marL="124347" marR="124347" marT="62174" marB="62174" anchor="ctr"/>
                </a:tc>
                <a:tc>
                  <a:txBody>
                    <a:bodyPr/>
                    <a:lstStyle/>
                    <a:p>
                      <a:r>
                        <a:rPr lang="en-GB" sz="1200" dirty="0"/>
                        <a:t>65000</a:t>
                      </a:r>
                    </a:p>
                  </a:txBody>
                  <a:tcPr marL="124347" marR="124347" marT="62174" marB="62174" anchor="ctr"/>
                </a:tc>
                <a:tc>
                  <a:txBody>
                    <a:bodyPr/>
                    <a:lstStyle/>
                    <a:p>
                      <a:r>
                        <a:rPr lang="en-GB" sz="1200"/>
                        <a:t>VIRTUAL_NETWORK</a:t>
                      </a:r>
                    </a:p>
                  </a:txBody>
                  <a:tcPr marL="124347" marR="124347" marT="62174" marB="62174" anchor="ctr"/>
                </a:tc>
                <a:tc>
                  <a:txBody>
                    <a:bodyPr/>
                    <a:lstStyle/>
                    <a:p>
                      <a:pPr algn="ctr"/>
                      <a:r>
                        <a:rPr lang="en-GB" sz="1200" dirty="0"/>
                        <a:t>*</a:t>
                      </a:r>
                    </a:p>
                  </a:txBody>
                  <a:tcPr marL="124347" marR="124347" marT="62174" marB="62174" anchor="ctr"/>
                </a:tc>
                <a:tc>
                  <a:txBody>
                    <a:bodyPr/>
                    <a:lstStyle/>
                    <a:p>
                      <a:r>
                        <a:rPr lang="en-GB" sz="1200"/>
                        <a:t>VIRTUAL_NETWORK</a:t>
                      </a:r>
                    </a:p>
                  </a:txBody>
                  <a:tcPr marL="124347" marR="124347" marT="62174" marB="62174" anchor="ctr"/>
                </a:tc>
                <a:tc>
                  <a:txBody>
                    <a:bodyPr/>
                    <a:lstStyle/>
                    <a:p>
                      <a:pPr algn="ctr"/>
                      <a:r>
                        <a:rPr lang="en-GB" sz="1200" dirty="0"/>
                        <a:t>*</a:t>
                      </a:r>
                    </a:p>
                  </a:txBody>
                  <a:tcPr marL="124347" marR="124347" marT="62174" marB="62174" anchor="ctr"/>
                </a:tc>
                <a:tc>
                  <a:txBody>
                    <a:bodyPr/>
                    <a:lstStyle/>
                    <a:p>
                      <a:pPr algn="ctr"/>
                      <a:r>
                        <a:rPr lang="en-GB" sz="1200" dirty="0"/>
                        <a:t>*</a:t>
                      </a:r>
                    </a:p>
                  </a:txBody>
                  <a:tcPr marL="124347" marR="124347" marT="62174" marB="62174" anchor="ctr"/>
                </a:tc>
                <a:tc>
                  <a:txBody>
                    <a:bodyPr/>
                    <a:lstStyle/>
                    <a:p>
                      <a:r>
                        <a:rPr lang="en-GB" sz="1200" dirty="0"/>
                        <a:t>ALLOW</a:t>
                      </a:r>
                    </a:p>
                  </a:txBody>
                  <a:tcPr marL="124347" marR="124347" marT="62174" marB="62174" anchor="ctr"/>
                </a:tc>
                <a:extLst>
                  <a:ext uri="{0D108BD9-81ED-4DB2-BD59-A6C34878D82A}">
                    <a16:rowId xmlns:a16="http://schemas.microsoft.com/office/drawing/2014/main" val="10001"/>
                  </a:ext>
                </a:extLst>
              </a:tr>
              <a:tr h="624264">
                <a:tc>
                  <a:txBody>
                    <a:bodyPr/>
                    <a:lstStyle/>
                    <a:p>
                      <a:r>
                        <a:rPr lang="en-GB" sz="1200" dirty="0"/>
                        <a:t>ALLOW AZURE LOAD BALANCER INBOUND</a:t>
                      </a:r>
                    </a:p>
                  </a:txBody>
                  <a:tcPr marL="124347" marR="124347" marT="62174" marB="62174" anchor="ctr"/>
                </a:tc>
                <a:tc>
                  <a:txBody>
                    <a:bodyPr/>
                    <a:lstStyle/>
                    <a:p>
                      <a:r>
                        <a:rPr lang="en-GB" sz="1200" dirty="0"/>
                        <a:t>65001</a:t>
                      </a:r>
                    </a:p>
                  </a:txBody>
                  <a:tcPr marL="124347" marR="124347" marT="62174" marB="62174" anchor="ctr"/>
                </a:tc>
                <a:tc>
                  <a:txBody>
                    <a:bodyPr/>
                    <a:lstStyle/>
                    <a:p>
                      <a:r>
                        <a:rPr lang="en-GB" sz="1200" dirty="0"/>
                        <a:t>AZURE_LOADBALANCER</a:t>
                      </a:r>
                    </a:p>
                  </a:txBody>
                  <a:tcPr marL="124347" marR="124347" marT="62174" marB="62174" anchor="ctr"/>
                </a:tc>
                <a:tc>
                  <a:txBody>
                    <a:bodyPr/>
                    <a:lstStyle/>
                    <a:p>
                      <a:pPr algn="ctr"/>
                      <a:r>
                        <a:rPr lang="en-GB" sz="1200" dirty="0"/>
                        <a:t>*</a:t>
                      </a:r>
                    </a:p>
                  </a:txBody>
                  <a:tcPr marL="124347" marR="124347" marT="62174" marB="62174" anchor="ctr"/>
                </a:tc>
                <a:tc>
                  <a:txBody>
                    <a:bodyPr/>
                    <a:lstStyle/>
                    <a:p>
                      <a:pPr algn="ctr"/>
                      <a:r>
                        <a:rPr lang="en-GB" sz="1200" dirty="0"/>
                        <a:t>*</a:t>
                      </a:r>
                    </a:p>
                  </a:txBody>
                  <a:tcPr marL="124347" marR="124347" marT="62174" marB="62174" anchor="ctr"/>
                </a:tc>
                <a:tc>
                  <a:txBody>
                    <a:bodyPr/>
                    <a:lstStyle/>
                    <a:p>
                      <a:pPr algn="ctr"/>
                      <a:r>
                        <a:rPr lang="en-GB" sz="1200" dirty="0"/>
                        <a:t>*</a:t>
                      </a:r>
                    </a:p>
                  </a:txBody>
                  <a:tcPr marL="124347" marR="124347" marT="62174" marB="62174" anchor="ctr"/>
                </a:tc>
                <a:tc>
                  <a:txBody>
                    <a:bodyPr/>
                    <a:lstStyle/>
                    <a:p>
                      <a:pPr algn="ctr"/>
                      <a:r>
                        <a:rPr lang="en-GB" sz="1200" dirty="0"/>
                        <a:t>*</a:t>
                      </a:r>
                    </a:p>
                  </a:txBody>
                  <a:tcPr marL="124347" marR="124347" marT="62174" marB="62174" anchor="ctr"/>
                </a:tc>
                <a:tc>
                  <a:txBody>
                    <a:bodyPr/>
                    <a:lstStyle/>
                    <a:p>
                      <a:r>
                        <a:rPr lang="en-GB" sz="1200" dirty="0"/>
                        <a:t>ALLOW</a:t>
                      </a:r>
                    </a:p>
                  </a:txBody>
                  <a:tcPr marL="124347" marR="124347" marT="62174" marB="62174" anchor="ctr"/>
                </a:tc>
                <a:extLst>
                  <a:ext uri="{0D108BD9-81ED-4DB2-BD59-A6C34878D82A}">
                    <a16:rowId xmlns:a16="http://schemas.microsoft.com/office/drawing/2014/main" val="10002"/>
                  </a:ext>
                </a:extLst>
              </a:tr>
              <a:tr h="448188">
                <a:tc>
                  <a:txBody>
                    <a:bodyPr/>
                    <a:lstStyle/>
                    <a:p>
                      <a:r>
                        <a:rPr lang="en-GB" sz="1200" dirty="0"/>
                        <a:t>DENY ALL INBOUND</a:t>
                      </a:r>
                    </a:p>
                  </a:txBody>
                  <a:tcPr marL="124347" marR="124347" marT="62174" marB="62174" anchor="ctr"/>
                </a:tc>
                <a:tc>
                  <a:txBody>
                    <a:bodyPr/>
                    <a:lstStyle/>
                    <a:p>
                      <a:r>
                        <a:rPr lang="en-GB" sz="1200"/>
                        <a:t>65500</a:t>
                      </a:r>
                    </a:p>
                  </a:txBody>
                  <a:tcPr marL="124347" marR="124347" marT="62174" marB="62174" anchor="ctr"/>
                </a:tc>
                <a:tc>
                  <a:txBody>
                    <a:bodyPr/>
                    <a:lstStyle/>
                    <a:p>
                      <a:pPr algn="ctr"/>
                      <a:r>
                        <a:rPr lang="en-GB" sz="1200" dirty="0"/>
                        <a:t>*</a:t>
                      </a:r>
                    </a:p>
                  </a:txBody>
                  <a:tcPr marL="124347" marR="124347" marT="62174" marB="62174" anchor="ctr"/>
                </a:tc>
                <a:tc>
                  <a:txBody>
                    <a:bodyPr/>
                    <a:lstStyle/>
                    <a:p>
                      <a:pPr algn="ctr"/>
                      <a:r>
                        <a:rPr lang="en-GB" sz="1200" dirty="0"/>
                        <a:t>*</a:t>
                      </a:r>
                    </a:p>
                  </a:txBody>
                  <a:tcPr marL="124347" marR="124347" marT="62174" marB="62174" anchor="ctr"/>
                </a:tc>
                <a:tc>
                  <a:txBody>
                    <a:bodyPr/>
                    <a:lstStyle/>
                    <a:p>
                      <a:pPr algn="ctr"/>
                      <a:r>
                        <a:rPr lang="en-GB" sz="1200" dirty="0"/>
                        <a:t>*</a:t>
                      </a:r>
                    </a:p>
                  </a:txBody>
                  <a:tcPr marL="124347" marR="124347" marT="62174" marB="62174" anchor="ctr"/>
                </a:tc>
                <a:tc>
                  <a:txBody>
                    <a:bodyPr/>
                    <a:lstStyle/>
                    <a:p>
                      <a:pPr algn="ctr"/>
                      <a:r>
                        <a:rPr lang="en-GB" sz="1200" dirty="0"/>
                        <a:t>*</a:t>
                      </a:r>
                    </a:p>
                  </a:txBody>
                  <a:tcPr marL="124347" marR="124347" marT="62174" marB="62174" anchor="ctr"/>
                </a:tc>
                <a:tc>
                  <a:txBody>
                    <a:bodyPr/>
                    <a:lstStyle/>
                    <a:p>
                      <a:pPr algn="ctr"/>
                      <a:r>
                        <a:rPr lang="en-GB" sz="1200" dirty="0"/>
                        <a:t>*</a:t>
                      </a:r>
                    </a:p>
                  </a:txBody>
                  <a:tcPr marL="124347" marR="124347" marT="62174" marB="62174" anchor="ctr"/>
                </a:tc>
                <a:tc>
                  <a:txBody>
                    <a:bodyPr/>
                    <a:lstStyle/>
                    <a:p>
                      <a:r>
                        <a:rPr lang="en-GB" sz="1200" dirty="0"/>
                        <a:t>DENY</a:t>
                      </a:r>
                    </a:p>
                  </a:txBody>
                  <a:tcPr marL="124347" marR="124347" marT="62174" marB="62174" anchor="ctr"/>
                </a:tc>
                <a:extLst>
                  <a:ext uri="{0D108BD9-81ED-4DB2-BD59-A6C34878D82A}">
                    <a16:rowId xmlns:a16="http://schemas.microsoft.com/office/drawing/2014/main" val="10003"/>
                  </a:ext>
                </a:extLst>
              </a:tr>
            </a:tbl>
          </a:graphicData>
        </a:graphic>
      </p:graphicFrame>
      <p:sp>
        <p:nvSpPr>
          <p:cNvPr id="5" name="TextBox 4"/>
          <p:cNvSpPr txBox="1"/>
          <p:nvPr/>
        </p:nvSpPr>
        <p:spPr>
          <a:xfrm>
            <a:off x="275486" y="3446548"/>
            <a:ext cx="1221630" cy="322524"/>
          </a:xfrm>
          <a:prstGeom prst="rect">
            <a:avLst/>
          </a:prstGeom>
          <a:solidFill>
            <a:srgbClr val="FFC000"/>
          </a:solidFill>
        </p:spPr>
        <p:txBody>
          <a:bodyPr wrap="square" rtlCol="0">
            <a:spAutoFit/>
          </a:bodyPr>
          <a:lstStyle/>
          <a:p>
            <a:r>
              <a:rPr lang="en-GB" sz="1496" b="1" dirty="0"/>
              <a:t>Outbound</a:t>
            </a:r>
          </a:p>
        </p:txBody>
      </p:sp>
      <p:sp>
        <p:nvSpPr>
          <p:cNvPr id="7" name="TextBox 6"/>
          <p:cNvSpPr txBox="1"/>
          <p:nvPr/>
        </p:nvSpPr>
        <p:spPr>
          <a:xfrm>
            <a:off x="275486" y="1104126"/>
            <a:ext cx="1037761" cy="322524"/>
          </a:xfrm>
          <a:prstGeom prst="rect">
            <a:avLst/>
          </a:prstGeom>
          <a:solidFill>
            <a:srgbClr val="FFC000"/>
          </a:solidFill>
        </p:spPr>
        <p:txBody>
          <a:bodyPr wrap="square" rtlCol="0">
            <a:spAutoFit/>
          </a:bodyPr>
          <a:lstStyle/>
          <a:p>
            <a:r>
              <a:rPr lang="en-GB" sz="1496" b="1" dirty="0"/>
              <a:t>Inbound</a:t>
            </a:r>
          </a:p>
        </p:txBody>
      </p:sp>
      <p:graphicFrame>
        <p:nvGraphicFramePr>
          <p:cNvPr id="8" name="Table 7"/>
          <p:cNvGraphicFramePr>
            <a:graphicFrameLocks noGrp="1"/>
          </p:cNvGraphicFramePr>
          <p:nvPr>
            <p:extLst/>
          </p:nvPr>
        </p:nvGraphicFramePr>
        <p:xfrm>
          <a:off x="275486" y="6087827"/>
          <a:ext cx="11776074" cy="725358"/>
        </p:xfrm>
        <a:graphic>
          <a:graphicData uri="http://schemas.openxmlformats.org/drawingml/2006/table">
            <a:tbl>
              <a:tblPr firstRow="1" bandRow="1">
                <a:tableStyleId>{5C22544A-7EE6-4342-B048-85BDC9FD1C3A}</a:tableStyleId>
              </a:tblPr>
              <a:tblGrid>
                <a:gridCol w="2985967">
                  <a:extLst>
                    <a:ext uri="{9D8B030D-6E8A-4147-A177-3AD203B41FA5}">
                      <a16:colId xmlns:a16="http://schemas.microsoft.com/office/drawing/2014/main" val="20000"/>
                    </a:ext>
                  </a:extLst>
                </a:gridCol>
                <a:gridCol w="828981">
                  <a:extLst>
                    <a:ext uri="{9D8B030D-6E8A-4147-A177-3AD203B41FA5}">
                      <a16:colId xmlns:a16="http://schemas.microsoft.com/office/drawing/2014/main" val="20001"/>
                    </a:ext>
                  </a:extLst>
                </a:gridCol>
                <a:gridCol w="1865207">
                  <a:extLst>
                    <a:ext uri="{9D8B030D-6E8A-4147-A177-3AD203B41FA5}">
                      <a16:colId xmlns:a16="http://schemas.microsoft.com/office/drawing/2014/main" val="20002"/>
                    </a:ext>
                  </a:extLst>
                </a:gridCol>
                <a:gridCol w="1139849">
                  <a:extLst>
                    <a:ext uri="{9D8B030D-6E8A-4147-A177-3AD203B41FA5}">
                      <a16:colId xmlns:a16="http://schemas.microsoft.com/office/drawing/2014/main" val="20003"/>
                    </a:ext>
                  </a:extLst>
                </a:gridCol>
                <a:gridCol w="1450716">
                  <a:extLst>
                    <a:ext uri="{9D8B030D-6E8A-4147-A177-3AD203B41FA5}">
                      <a16:colId xmlns:a16="http://schemas.microsoft.com/office/drawing/2014/main" val="20004"/>
                    </a:ext>
                  </a:extLst>
                </a:gridCol>
                <a:gridCol w="1554339">
                  <a:extLst>
                    <a:ext uri="{9D8B030D-6E8A-4147-A177-3AD203B41FA5}">
                      <a16:colId xmlns:a16="http://schemas.microsoft.com/office/drawing/2014/main" val="20005"/>
                    </a:ext>
                  </a:extLst>
                </a:gridCol>
                <a:gridCol w="932603">
                  <a:extLst>
                    <a:ext uri="{9D8B030D-6E8A-4147-A177-3AD203B41FA5}">
                      <a16:colId xmlns:a16="http://schemas.microsoft.com/office/drawing/2014/main" val="20006"/>
                    </a:ext>
                  </a:extLst>
                </a:gridCol>
                <a:gridCol w="1018412">
                  <a:extLst>
                    <a:ext uri="{9D8B030D-6E8A-4147-A177-3AD203B41FA5}">
                      <a16:colId xmlns:a16="http://schemas.microsoft.com/office/drawing/2014/main" val="20007"/>
                    </a:ext>
                  </a:extLst>
                </a:gridCol>
              </a:tblGrid>
              <a:tr h="362679">
                <a:tc>
                  <a:txBody>
                    <a:bodyPr/>
                    <a:lstStyle/>
                    <a:p>
                      <a:r>
                        <a:rPr lang="en-GB" sz="1200" dirty="0"/>
                        <a:t>Name </a:t>
                      </a:r>
                    </a:p>
                  </a:txBody>
                  <a:tcPr marL="124347" marR="124347" marT="62174" marB="62174" anchor="ctr"/>
                </a:tc>
                <a:tc>
                  <a:txBody>
                    <a:bodyPr/>
                    <a:lstStyle/>
                    <a:p>
                      <a:r>
                        <a:rPr lang="en-GB" sz="1200" dirty="0"/>
                        <a:t>Priority </a:t>
                      </a:r>
                    </a:p>
                  </a:txBody>
                  <a:tcPr marL="124347" marR="124347" marT="62174" marB="62174" anchor="ctr"/>
                </a:tc>
                <a:tc>
                  <a:txBody>
                    <a:bodyPr/>
                    <a:lstStyle/>
                    <a:p>
                      <a:r>
                        <a:rPr lang="en-GB" sz="1200" dirty="0"/>
                        <a:t>Source IP </a:t>
                      </a:r>
                    </a:p>
                  </a:txBody>
                  <a:tcPr marL="124347" marR="124347" marT="62174" marB="62174" anchor="ctr"/>
                </a:tc>
                <a:tc>
                  <a:txBody>
                    <a:bodyPr/>
                    <a:lstStyle/>
                    <a:p>
                      <a:r>
                        <a:rPr lang="en-GB" sz="1200"/>
                        <a:t>Source Port </a:t>
                      </a:r>
                    </a:p>
                  </a:txBody>
                  <a:tcPr marL="124347" marR="124347" marT="62174" marB="62174" anchor="ctr"/>
                </a:tc>
                <a:tc>
                  <a:txBody>
                    <a:bodyPr/>
                    <a:lstStyle/>
                    <a:p>
                      <a:r>
                        <a:rPr lang="en-GB" sz="1200"/>
                        <a:t>Destination IP </a:t>
                      </a:r>
                    </a:p>
                  </a:txBody>
                  <a:tcPr marL="124347" marR="124347" marT="62174" marB="62174" anchor="ctr"/>
                </a:tc>
                <a:tc>
                  <a:txBody>
                    <a:bodyPr/>
                    <a:lstStyle/>
                    <a:p>
                      <a:r>
                        <a:rPr lang="en-GB" sz="1200"/>
                        <a:t>Destination Port </a:t>
                      </a:r>
                    </a:p>
                  </a:txBody>
                  <a:tcPr marL="124347" marR="124347" marT="62174" marB="62174" anchor="ctr"/>
                </a:tc>
                <a:tc>
                  <a:txBody>
                    <a:bodyPr/>
                    <a:lstStyle/>
                    <a:p>
                      <a:r>
                        <a:rPr lang="en-GB" sz="1200"/>
                        <a:t>Protocol </a:t>
                      </a:r>
                    </a:p>
                  </a:txBody>
                  <a:tcPr marL="124347" marR="124347" marT="62174" marB="62174" anchor="ctr"/>
                </a:tc>
                <a:tc>
                  <a:txBody>
                    <a:bodyPr/>
                    <a:lstStyle/>
                    <a:p>
                      <a:r>
                        <a:rPr lang="en-GB" sz="1200"/>
                        <a:t>Access </a:t>
                      </a:r>
                    </a:p>
                  </a:txBody>
                  <a:tcPr marL="124347" marR="124347" marT="62174" marB="62174" anchor="ctr"/>
                </a:tc>
                <a:extLst>
                  <a:ext uri="{0D108BD9-81ED-4DB2-BD59-A6C34878D82A}">
                    <a16:rowId xmlns:a16="http://schemas.microsoft.com/office/drawing/2014/main" val="10000"/>
                  </a:ext>
                </a:extLst>
              </a:tr>
              <a:tr h="362679">
                <a:tc>
                  <a:txBody>
                    <a:bodyPr/>
                    <a:lstStyle/>
                    <a:p>
                      <a:r>
                        <a:rPr lang="en-GB" sz="1200"/>
                        <a:t>WEB</a:t>
                      </a:r>
                    </a:p>
                  </a:txBody>
                  <a:tcPr marL="124347" marR="124347" marT="62174" marB="62174" anchor="ctr"/>
                </a:tc>
                <a:tc>
                  <a:txBody>
                    <a:bodyPr/>
                    <a:lstStyle/>
                    <a:p>
                      <a:r>
                        <a:rPr lang="en-GB" sz="1200"/>
                        <a:t>100</a:t>
                      </a:r>
                    </a:p>
                  </a:txBody>
                  <a:tcPr marL="124347" marR="124347" marT="62174" marB="62174" anchor="ctr"/>
                </a:tc>
                <a:tc>
                  <a:txBody>
                    <a:bodyPr/>
                    <a:lstStyle/>
                    <a:p>
                      <a:r>
                        <a:rPr lang="en-GB" sz="1200" dirty="0"/>
                        <a:t>INTERNET</a:t>
                      </a:r>
                    </a:p>
                  </a:txBody>
                  <a:tcPr marL="124347" marR="124347" marT="62174" marB="62174" anchor="ctr"/>
                </a:tc>
                <a:tc>
                  <a:txBody>
                    <a:bodyPr/>
                    <a:lstStyle/>
                    <a:p>
                      <a:pPr algn="ctr"/>
                      <a:r>
                        <a:rPr lang="en-GB" sz="1200" dirty="0"/>
                        <a:t>*</a:t>
                      </a:r>
                    </a:p>
                  </a:txBody>
                  <a:tcPr marL="124347" marR="124347" marT="62174" marB="62174" anchor="ctr"/>
                </a:tc>
                <a:tc>
                  <a:txBody>
                    <a:bodyPr/>
                    <a:lstStyle/>
                    <a:p>
                      <a:pPr algn="ctr"/>
                      <a:r>
                        <a:rPr lang="en-GB" sz="1200" dirty="0"/>
                        <a:t>*</a:t>
                      </a:r>
                    </a:p>
                  </a:txBody>
                  <a:tcPr marL="124347" marR="124347" marT="62174" marB="62174" anchor="ctr"/>
                </a:tc>
                <a:tc>
                  <a:txBody>
                    <a:bodyPr/>
                    <a:lstStyle/>
                    <a:p>
                      <a:r>
                        <a:rPr lang="en-GB" sz="1200" dirty="0"/>
                        <a:t>80</a:t>
                      </a:r>
                    </a:p>
                  </a:txBody>
                  <a:tcPr marL="124347" marR="124347" marT="62174" marB="62174" anchor="ctr"/>
                </a:tc>
                <a:tc>
                  <a:txBody>
                    <a:bodyPr/>
                    <a:lstStyle/>
                    <a:p>
                      <a:r>
                        <a:rPr lang="en-GB" sz="1200" dirty="0"/>
                        <a:t>TCP</a:t>
                      </a:r>
                    </a:p>
                  </a:txBody>
                  <a:tcPr marL="124347" marR="124347" marT="62174" marB="62174" anchor="ctr"/>
                </a:tc>
                <a:tc>
                  <a:txBody>
                    <a:bodyPr/>
                    <a:lstStyle/>
                    <a:p>
                      <a:r>
                        <a:rPr lang="en-GB" sz="1200" dirty="0"/>
                        <a:t>ALLOW</a:t>
                      </a:r>
                    </a:p>
                  </a:txBody>
                  <a:tcPr marL="124347" marR="124347" marT="62174" marB="62174" anchor="ctr"/>
                </a:tc>
                <a:extLst>
                  <a:ext uri="{0D108BD9-81ED-4DB2-BD59-A6C34878D82A}">
                    <a16:rowId xmlns:a16="http://schemas.microsoft.com/office/drawing/2014/main" val="10001"/>
                  </a:ext>
                </a:extLst>
              </a:tr>
            </a:tbl>
          </a:graphicData>
        </a:graphic>
      </p:graphicFrame>
      <p:sp>
        <p:nvSpPr>
          <p:cNvPr id="9" name="TextBox 8"/>
          <p:cNvSpPr txBox="1"/>
          <p:nvPr/>
        </p:nvSpPr>
        <p:spPr>
          <a:xfrm>
            <a:off x="275486" y="5788970"/>
            <a:ext cx="1221630" cy="322524"/>
          </a:xfrm>
          <a:prstGeom prst="rect">
            <a:avLst/>
          </a:prstGeom>
          <a:solidFill>
            <a:srgbClr val="FFC000"/>
          </a:solidFill>
        </p:spPr>
        <p:txBody>
          <a:bodyPr wrap="square" rtlCol="0">
            <a:spAutoFit/>
          </a:bodyPr>
          <a:lstStyle/>
          <a:p>
            <a:r>
              <a:rPr lang="en-GB" sz="1496" b="1" dirty="0"/>
              <a:t>Example</a:t>
            </a:r>
          </a:p>
        </p:txBody>
      </p:sp>
    </p:spTree>
    <p:extLst>
      <p:ext uri="{BB962C8B-B14F-4D97-AF65-F5344CB8AC3E}">
        <p14:creationId xmlns:p14="http://schemas.microsoft.com/office/powerpoint/2010/main" val="584443073"/>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Who is blocking me - Trouble shooting NSG rules</a:t>
            </a:r>
          </a:p>
        </p:txBody>
      </p:sp>
      <p:sp>
        <p:nvSpPr>
          <p:cNvPr id="3" name="Text Placeholder 2"/>
          <p:cNvSpPr>
            <a:spLocks noGrp="1"/>
          </p:cNvSpPr>
          <p:nvPr>
            <p:ph type="body" sz="quarter" idx="10"/>
          </p:nvPr>
        </p:nvSpPr>
        <p:spPr>
          <a:xfrm>
            <a:off x="274639" y="1212849"/>
            <a:ext cx="4023379" cy="2708434"/>
          </a:xfrm>
        </p:spPr>
        <p:txBody>
          <a:bodyPr/>
          <a:lstStyle/>
          <a:p>
            <a:r>
              <a:rPr lang="en-US" dirty="0"/>
              <a:t>Effective rules applied on the NIC</a:t>
            </a:r>
          </a:p>
          <a:p>
            <a:r>
              <a:rPr lang="en-US" dirty="0"/>
              <a:t>Consolidated view of NIC and Subnet NSGs</a:t>
            </a:r>
          </a:p>
          <a:p>
            <a:r>
              <a:rPr lang="en-US" dirty="0"/>
              <a:t>Expanded System tags</a:t>
            </a:r>
          </a:p>
        </p:txBody>
      </p:sp>
      <p:pic>
        <p:nvPicPr>
          <p:cNvPr id="7" name="Picture 6"/>
          <p:cNvPicPr>
            <a:picLocks noChangeAspect="1"/>
          </p:cNvPicPr>
          <p:nvPr/>
        </p:nvPicPr>
        <p:blipFill>
          <a:blip r:embed="rId2"/>
          <a:stretch>
            <a:fillRect/>
          </a:stretch>
        </p:blipFill>
        <p:spPr>
          <a:xfrm>
            <a:off x="4480896" y="1119848"/>
            <a:ext cx="6641078" cy="4456337"/>
          </a:xfrm>
          <a:prstGeom prst="rect">
            <a:avLst/>
          </a:prstGeom>
        </p:spPr>
      </p:pic>
    </p:spTree>
    <p:extLst>
      <p:ext uri="{BB962C8B-B14F-4D97-AF65-F5344CB8AC3E}">
        <p14:creationId xmlns:p14="http://schemas.microsoft.com/office/powerpoint/2010/main" val="3331028209"/>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sz="5400" dirty="0"/>
              <a:t>Network Virtual Appliances</a:t>
            </a:r>
          </a:p>
        </p:txBody>
      </p:sp>
      <p:sp>
        <p:nvSpPr>
          <p:cNvPr id="6" name="Text Placeholder 5"/>
          <p:cNvSpPr>
            <a:spLocks noGrp="1"/>
          </p:cNvSpPr>
          <p:nvPr>
            <p:ph type="body" sz="quarter" idx="10"/>
          </p:nvPr>
        </p:nvSpPr>
        <p:spPr>
          <a:xfrm>
            <a:off x="274638" y="1212850"/>
            <a:ext cx="11888787" cy="5487721"/>
          </a:xfrm>
        </p:spPr>
        <p:txBody>
          <a:bodyPr/>
          <a:lstStyle/>
          <a:p>
            <a:pPr marL="0" indent="0" defTabSz="914367">
              <a:buClrTx/>
              <a:buNone/>
            </a:pPr>
            <a:r>
              <a:rPr lang="en-US" sz="3529" dirty="0">
                <a:gradFill>
                  <a:gsLst>
                    <a:gs pos="1250">
                      <a:schemeClr val="tx1"/>
                    </a:gs>
                    <a:gs pos="100000">
                      <a:schemeClr val="tx1"/>
                    </a:gs>
                  </a:gsLst>
                  <a:lin ang="5400000" scaled="0"/>
                </a:gradFill>
              </a:rPr>
              <a:t>Overview</a:t>
            </a:r>
          </a:p>
          <a:p>
            <a:pPr marL="457200" lvl="1" indent="-457200">
              <a:buFont typeface="Arial" panose="020B0604020202020204" pitchFamily="34" charset="0"/>
              <a:buChar char="•"/>
            </a:pPr>
            <a:r>
              <a:rPr lang="en-US" dirty="0"/>
              <a:t>VMs that perform specific network functions </a:t>
            </a:r>
          </a:p>
          <a:p>
            <a:pPr marL="457200" lvl="1" indent="-457200">
              <a:buFont typeface="Arial" panose="020B0604020202020204" pitchFamily="34" charset="0"/>
              <a:buChar char="•"/>
            </a:pPr>
            <a:r>
              <a:rPr lang="en-US" dirty="0"/>
              <a:t>Focus: Security (Firewall, IDS , IPS), Router/VPN, ADC (Application </a:t>
            </a:r>
            <a:br>
              <a:rPr lang="en-US" dirty="0"/>
            </a:br>
            <a:r>
              <a:rPr lang="en-US" dirty="0"/>
              <a:t>Delivery Controller), WAN optimization</a:t>
            </a:r>
          </a:p>
          <a:p>
            <a:pPr marL="457200" lvl="1" indent="-457200">
              <a:buFont typeface="Arial" panose="020B0604020202020204" pitchFamily="34" charset="0"/>
              <a:buChar char="•"/>
            </a:pPr>
            <a:r>
              <a:rPr lang="en-US" dirty="0"/>
              <a:t>Typically Linux or FreeBSD-based platforms</a:t>
            </a:r>
          </a:p>
          <a:p>
            <a:pPr marL="0" indent="0" defTabSz="914367">
              <a:buClrTx/>
              <a:buNone/>
            </a:pPr>
            <a:r>
              <a:rPr lang="en-US" sz="3529" dirty="0">
                <a:gradFill>
                  <a:gsLst>
                    <a:gs pos="1250">
                      <a:schemeClr val="tx1"/>
                    </a:gs>
                    <a:gs pos="100000">
                      <a:schemeClr val="tx1"/>
                    </a:gs>
                  </a:gsLst>
                  <a:lin ang="5400000" scaled="0"/>
                </a:gradFill>
              </a:rPr>
              <a:t>Scenarios</a:t>
            </a:r>
          </a:p>
          <a:p>
            <a:pPr marL="457200" lvl="1" indent="-457200">
              <a:buFont typeface="Arial" panose="020B0604020202020204" pitchFamily="34" charset="0"/>
              <a:buChar char="•"/>
            </a:pPr>
            <a:r>
              <a:rPr lang="en-US" dirty="0"/>
              <a:t>IT Policy and compliance—consistency between on-premises and Azure</a:t>
            </a:r>
          </a:p>
          <a:p>
            <a:pPr marL="457200" lvl="1" indent="-457200">
              <a:buFont typeface="Arial" panose="020B0604020202020204" pitchFamily="34" charset="0"/>
              <a:buChar char="•"/>
            </a:pPr>
            <a:r>
              <a:rPr lang="en-US" dirty="0"/>
              <a:t>Supplement/complement Azure capabilities</a:t>
            </a:r>
          </a:p>
          <a:p>
            <a:pPr marL="0" indent="0" defTabSz="914367">
              <a:buClrTx/>
              <a:buNone/>
            </a:pPr>
            <a:r>
              <a:rPr lang="en-US" sz="3529" dirty="0">
                <a:gradFill>
                  <a:gsLst>
                    <a:gs pos="1250">
                      <a:schemeClr val="tx1"/>
                    </a:gs>
                    <a:gs pos="100000">
                      <a:schemeClr val="tx1"/>
                    </a:gs>
                  </a:gsLst>
                  <a:lin ang="5400000" scaled="0"/>
                </a:gradFill>
              </a:rPr>
              <a:t>Azure marketplace</a:t>
            </a:r>
          </a:p>
          <a:p>
            <a:pPr marL="457200" lvl="1" indent="-457200">
              <a:buFont typeface="Arial" panose="020B0604020202020204" pitchFamily="34" charset="0"/>
              <a:buChar char="•"/>
            </a:pPr>
            <a:r>
              <a:rPr lang="en-US" dirty="0"/>
              <a:t>Available through Azure Certified Program to ensure quality</a:t>
            </a:r>
            <a:br>
              <a:rPr lang="en-US" dirty="0"/>
            </a:br>
            <a:r>
              <a:rPr lang="en-US" dirty="0"/>
              <a:t>and simplify deployment</a:t>
            </a: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38717" y="447094"/>
            <a:ext cx="1482775" cy="1482775"/>
          </a:xfrm>
          <a:prstGeom prst="rect">
            <a:avLst/>
          </a:prstGeom>
        </p:spPr>
      </p:pic>
    </p:spTree>
    <p:extLst>
      <p:ext uri="{BB962C8B-B14F-4D97-AF65-F5344CB8AC3E}">
        <p14:creationId xmlns:p14="http://schemas.microsoft.com/office/powerpoint/2010/main" val="2011325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z="5400" dirty="0"/>
              <a:t>Network Virtual Appliance ecosystem</a:t>
            </a: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8229" y="4506485"/>
            <a:ext cx="1709561" cy="687243"/>
          </a:xfrm>
          <a:prstGeom prst="rect">
            <a:avLst/>
          </a:prstGeom>
          <a:noFill/>
        </p:spPr>
      </p:pic>
      <p:pic>
        <p:nvPicPr>
          <p:cNvPr id="16" name="Picture 15"/>
          <p:cNvPicPr>
            <a:picLocks noChangeAspect="1"/>
          </p:cNvPicPr>
          <p:nvPr/>
        </p:nvPicPr>
        <p:blipFill>
          <a:blip r:embed="rId4"/>
          <a:stretch>
            <a:fillRect/>
          </a:stretch>
        </p:blipFill>
        <p:spPr>
          <a:xfrm>
            <a:off x="9570064" y="3153307"/>
            <a:ext cx="1474828" cy="779348"/>
          </a:xfrm>
          <a:prstGeom prst="rect">
            <a:avLst/>
          </a:prstGeom>
          <a:noFill/>
          <a:ln>
            <a:noFill/>
          </a:ln>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78529" y="4424548"/>
            <a:ext cx="3057898" cy="851116"/>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46955" y="4419890"/>
            <a:ext cx="958983" cy="860432"/>
          </a:xfrm>
          <a:prstGeom prst="rect">
            <a:avLst/>
          </a:prstGeom>
          <a:noFill/>
          <a:ln>
            <a:noFill/>
          </a:ln>
        </p:spPr>
      </p:pic>
      <p:pic>
        <p:nvPicPr>
          <p:cNvPr id="21" name="Picture 20"/>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172016" y="5738485"/>
            <a:ext cx="1681987" cy="547823"/>
          </a:xfrm>
          <a:prstGeom prst="rect">
            <a:avLst/>
          </a:prstGeom>
        </p:spPr>
      </p:pic>
      <p:pic>
        <p:nvPicPr>
          <p:cNvPr id="22" name="Picture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28691" y="3294671"/>
            <a:ext cx="2995511" cy="496621"/>
          </a:xfrm>
          <a:prstGeom prst="rect">
            <a:avLst/>
          </a:prstGeom>
        </p:spPr>
      </p:pic>
      <p:pic>
        <p:nvPicPr>
          <p:cNvPr id="27" name="Picture 26"/>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045181" y="1802776"/>
            <a:ext cx="2524595" cy="602868"/>
          </a:xfrm>
          <a:prstGeom prst="rect">
            <a:avLst/>
          </a:prstGeom>
          <a:noFill/>
          <a:ln>
            <a:noFill/>
          </a:ln>
        </p:spPr>
      </p:pic>
      <p:pic>
        <p:nvPicPr>
          <p:cNvPr id="9" name="Picture 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212460" y="1485604"/>
            <a:ext cx="1601099" cy="1237213"/>
          </a:xfrm>
          <a:prstGeom prst="rect">
            <a:avLst/>
          </a:prstGeom>
        </p:spPr>
      </p:pic>
      <p:pic>
        <p:nvPicPr>
          <p:cNvPr id="11" name="Picture 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3336" y="3152372"/>
            <a:ext cx="2379346" cy="781218"/>
          </a:xfrm>
          <a:prstGeom prst="rect">
            <a:avLst/>
          </a:prstGeom>
        </p:spPr>
      </p:pic>
      <p:pic>
        <p:nvPicPr>
          <p:cNvPr id="12" name="Picture 1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204574" y="5692922"/>
            <a:ext cx="2205809" cy="638949"/>
          </a:xfrm>
          <a:prstGeom prst="rect">
            <a:avLst/>
          </a:prstGeom>
        </p:spPr>
      </p:pic>
      <p:pic>
        <p:nvPicPr>
          <p:cNvPr id="3" name="Picture 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190482" y="5798313"/>
            <a:ext cx="2071928" cy="428166"/>
          </a:xfrm>
          <a:prstGeom prst="rect">
            <a:avLst/>
          </a:prstGeom>
        </p:spPr>
      </p:pic>
      <p:pic>
        <p:nvPicPr>
          <p:cNvPr id="2" name="Picture 1"/>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680193" y="1918087"/>
            <a:ext cx="3092507" cy="372246"/>
          </a:xfrm>
          <a:prstGeom prst="rect">
            <a:avLst/>
          </a:prstGeom>
        </p:spPr>
      </p:pic>
    </p:spTree>
    <p:extLst>
      <p:ext uri="{BB962C8B-B14F-4D97-AF65-F5344CB8AC3E}">
        <p14:creationId xmlns:p14="http://schemas.microsoft.com/office/powerpoint/2010/main" val="2069532502"/>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42"/>
          <p:cNvSpPr/>
          <p:nvPr>
            <p:custDataLst>
              <p:tags r:id="rId1"/>
            </p:custDataLst>
          </p:nvPr>
        </p:nvSpPr>
        <p:spPr bwMode="auto">
          <a:xfrm>
            <a:off x="488811" y="1268895"/>
            <a:ext cx="4278464" cy="4570225"/>
          </a:xfrm>
          <a:prstGeom prst="rect">
            <a:avLst/>
          </a:prstGeom>
          <a:ln>
            <a:noFill/>
          </a:ln>
        </p:spPr>
        <p:txBody>
          <a:bodyPr vert="horz" wrap="square" lIns="0" tIns="0" rIns="0" bIns="0" rtlCol="0">
            <a:spAutoFit/>
          </a:bodyPr>
          <a:lstStyle/>
          <a:p>
            <a:pPr>
              <a:lnSpc>
                <a:spcPct val="90000"/>
              </a:lnSpc>
              <a:spcBef>
                <a:spcPct val="20000"/>
              </a:spcBef>
              <a:buClr>
                <a:srgbClr val="00BCF2"/>
              </a:buClr>
              <a:buSzPct val="100000"/>
            </a:pPr>
            <a:r>
              <a:rPr lang="en-US" sz="2400" b="1" dirty="0">
                <a:latin typeface="+mj-lt"/>
              </a:rPr>
              <a:t>Enables load balancing among VMs with private IP addresses </a:t>
            </a:r>
          </a:p>
          <a:p>
            <a:pPr>
              <a:lnSpc>
                <a:spcPct val="90000"/>
              </a:lnSpc>
              <a:spcBef>
                <a:spcPct val="20000"/>
              </a:spcBef>
              <a:buClr>
                <a:srgbClr val="00BCF2"/>
              </a:buClr>
              <a:buSzPct val="100000"/>
            </a:pPr>
            <a:r>
              <a:rPr lang="en-US" sz="2400" b="1" dirty="0">
                <a:latin typeface="+mj-lt"/>
              </a:rPr>
              <a:t>Accessible only from</a:t>
            </a:r>
          </a:p>
          <a:p>
            <a:pPr marL="388591" lvl="1" indent="-388591">
              <a:lnSpc>
                <a:spcPct val="90000"/>
              </a:lnSpc>
              <a:spcBef>
                <a:spcPct val="20000"/>
              </a:spcBef>
              <a:buClr>
                <a:srgbClr val="FFFFFF"/>
              </a:buClr>
              <a:buSzPct val="100000"/>
              <a:buFont typeface="Arial" panose="020B0604020202020204" pitchFamily="34" charset="0"/>
              <a:buChar char="•"/>
            </a:pPr>
            <a:r>
              <a:rPr lang="en-US" sz="2000" dirty="0"/>
              <a:t>Within customer’s cloud service</a:t>
            </a:r>
          </a:p>
          <a:p>
            <a:pPr marL="388591" lvl="1" indent="-388591">
              <a:lnSpc>
                <a:spcPct val="90000"/>
              </a:lnSpc>
              <a:spcBef>
                <a:spcPct val="20000"/>
              </a:spcBef>
              <a:buClr>
                <a:srgbClr val="FFFFFF"/>
              </a:buClr>
              <a:buSzPct val="100000"/>
              <a:buFont typeface="Arial" panose="020B0604020202020204" pitchFamily="34" charset="0"/>
              <a:buChar char="•"/>
            </a:pPr>
            <a:r>
              <a:rPr lang="en-US" sz="2000" dirty="0"/>
              <a:t>Customer’s Vnets</a:t>
            </a:r>
          </a:p>
          <a:p>
            <a:pPr marL="388591" lvl="1" indent="-388591">
              <a:lnSpc>
                <a:spcPct val="90000"/>
              </a:lnSpc>
              <a:spcBef>
                <a:spcPct val="20000"/>
              </a:spcBef>
              <a:buClr>
                <a:srgbClr val="FFFFFF"/>
              </a:buClr>
              <a:buSzPct val="100000"/>
              <a:buFont typeface="Arial" panose="020B0604020202020204" pitchFamily="34" charset="0"/>
              <a:buChar char="•"/>
            </a:pPr>
            <a:r>
              <a:rPr lang="en-US" sz="2000" dirty="0"/>
              <a:t>Customer's on-premises Vnets</a:t>
            </a:r>
          </a:p>
          <a:p>
            <a:pPr marL="285731" indent="-285731">
              <a:buFont typeface="Arial" panose="020B0604020202020204" pitchFamily="34" charset="0"/>
              <a:buChar char="•"/>
            </a:pPr>
            <a:endParaRPr lang="en-US" sz="1801" dirty="0">
              <a:latin typeface="Segoe UI" panose="020B0502040204020203" pitchFamily="34" charset="0"/>
              <a:cs typeface="Segoe UI" panose="020B0502040204020203" pitchFamily="34" charset="0"/>
            </a:endParaRPr>
          </a:p>
          <a:p>
            <a:pPr>
              <a:lnSpc>
                <a:spcPct val="90000"/>
              </a:lnSpc>
              <a:spcBef>
                <a:spcPct val="20000"/>
              </a:spcBef>
              <a:buClr>
                <a:srgbClr val="00BCF2"/>
              </a:buClr>
              <a:buSzPct val="100000"/>
            </a:pPr>
            <a:r>
              <a:rPr lang="en-US" sz="2400" b="1" dirty="0">
                <a:latin typeface="+mj-lt"/>
                <a:cs typeface="Segoe UI" panose="020B0502040204020203" pitchFamily="34" charset="0"/>
              </a:rPr>
              <a:t>Multi-tier applications with internal facing tiers require ILB</a:t>
            </a:r>
          </a:p>
          <a:p>
            <a:pPr marL="388591" lvl="1" indent="-388591">
              <a:lnSpc>
                <a:spcPct val="90000"/>
              </a:lnSpc>
              <a:spcBef>
                <a:spcPct val="20000"/>
              </a:spcBef>
              <a:buClr>
                <a:srgbClr val="FFFFFF"/>
              </a:buClr>
              <a:buSzPct val="100000"/>
              <a:buFont typeface="Arial" panose="020B0604020202020204" pitchFamily="34" charset="0"/>
              <a:buChar char="•"/>
            </a:pPr>
            <a:r>
              <a:rPr lang="en-US" sz="2000" dirty="0"/>
              <a:t>HA LOB apps</a:t>
            </a:r>
          </a:p>
          <a:p>
            <a:pPr marL="388591" lvl="1" indent="-388591">
              <a:lnSpc>
                <a:spcPct val="90000"/>
              </a:lnSpc>
              <a:spcBef>
                <a:spcPct val="20000"/>
              </a:spcBef>
              <a:buClr>
                <a:srgbClr val="FFFFFF"/>
              </a:buClr>
              <a:buSzPct val="100000"/>
              <a:buFont typeface="Arial" panose="020B0604020202020204" pitchFamily="34" charset="0"/>
              <a:buChar char="•"/>
            </a:pPr>
            <a:r>
              <a:rPr lang="en-US" sz="2000" dirty="0"/>
              <a:t>SQL Always On </a:t>
            </a:r>
          </a:p>
          <a:p>
            <a:endParaRPr lang="en-US" sz="1599" dirty="0"/>
          </a:p>
          <a:p>
            <a:endParaRPr lang="en-US" sz="1599" b="1" dirty="0"/>
          </a:p>
          <a:p>
            <a:pPr>
              <a:lnSpc>
                <a:spcPct val="90000"/>
              </a:lnSpc>
              <a:spcBef>
                <a:spcPts val="612"/>
              </a:spcBef>
            </a:pPr>
            <a:endParaRPr lang="en-US" sz="1599" spc="-31" dirty="0"/>
          </a:p>
        </p:txBody>
      </p:sp>
      <p:sp>
        <p:nvSpPr>
          <p:cNvPr id="10" name="Title 9"/>
          <p:cNvSpPr>
            <a:spLocks noGrp="1"/>
          </p:cNvSpPr>
          <p:nvPr>
            <p:ph type="title"/>
          </p:nvPr>
        </p:nvSpPr>
        <p:spPr/>
        <p:txBody>
          <a:bodyPr/>
          <a:lstStyle/>
          <a:p>
            <a:r>
              <a:rPr lang="en-US" dirty="0"/>
              <a:t>Internal</a:t>
            </a:r>
            <a:r>
              <a:rPr lang="sl-SI" dirty="0"/>
              <a:t> </a:t>
            </a:r>
            <a:r>
              <a:rPr lang="sl-SI" dirty="0" err="1"/>
              <a:t>and</a:t>
            </a:r>
            <a:r>
              <a:rPr lang="sl-SI" dirty="0"/>
              <a:t> </a:t>
            </a:r>
            <a:r>
              <a:rPr lang="sl-SI" dirty="0" err="1"/>
              <a:t>External</a:t>
            </a:r>
            <a:r>
              <a:rPr lang="en-US" dirty="0"/>
              <a:t> load balancing</a:t>
            </a:r>
          </a:p>
        </p:txBody>
      </p:sp>
      <p:sp>
        <p:nvSpPr>
          <p:cNvPr id="513" name="Rounded Rectangle 11">
            <a:extLst>
              <a:ext uri="{FF2B5EF4-FFF2-40B4-BE49-F238E27FC236}">
                <a16:creationId xmlns:a16="http://schemas.microsoft.com/office/drawing/2014/main" id="{95506A40-812B-4032-934D-49AA0BF72C72}"/>
              </a:ext>
            </a:extLst>
          </p:cNvPr>
          <p:cNvSpPr/>
          <p:nvPr/>
        </p:nvSpPr>
        <p:spPr bwMode="auto">
          <a:xfrm>
            <a:off x="4479177" y="3897040"/>
            <a:ext cx="5269613" cy="3572810"/>
          </a:xfrm>
          <a:prstGeom prst="roundRect">
            <a:avLst>
              <a:gd name="adj" fmla="val 33145"/>
            </a:avLst>
          </a:prstGeom>
          <a:pattFill prst="ltUpDiag">
            <a:fgClr>
              <a:srgbClr val="00BCF2">
                <a:lumMod val="75000"/>
                <a:lumOff val="25000"/>
              </a:srgbClr>
            </a:fgClr>
            <a:bgClr>
              <a:srgbClr val="00BCF2"/>
            </a:bgClr>
          </a:pattFill>
          <a:ln w="9525" cap="flat" cmpd="sng" algn="ctr">
            <a:solidFill>
              <a:srgbClr val="505050"/>
            </a:solidFill>
            <a:prstDash val="solid"/>
            <a:headEnd type="none" w="med" len="med"/>
            <a:tailEnd type="none" w="med" len="med"/>
          </a:ln>
          <a:effectLst/>
        </p:spPr>
        <p:txBody>
          <a:bodyPr rot="0" spcFirstLastPara="0" vertOverflow="overflow" horzOverflow="overflow" vert="horz" wrap="square" lIns="186495" tIns="149196" rIns="186495" bIns="149196" numCol="1" spcCol="0" rtlCol="0" fromWordArt="0" anchor="t" anchorCtr="0" forceAA="0" compatLnSpc="1">
            <a:prstTxWarp prst="textNoShape">
              <a:avLst/>
            </a:prstTxWarp>
            <a:noAutofit/>
          </a:bodyPr>
          <a:lstStyle/>
          <a:p>
            <a:pPr marL="0" marR="0" lvl="0" indent="0" algn="ctr" defTabSz="950966" eaLnBrk="1" fontAlgn="base" latinLnBrk="0" hangingPunct="1">
              <a:lnSpc>
                <a:spcPct val="90000"/>
              </a:lnSpc>
              <a:spcBef>
                <a:spcPct val="0"/>
              </a:spcBef>
              <a:spcAft>
                <a:spcPct val="0"/>
              </a:spcAft>
              <a:buClrTx/>
              <a:buSzTx/>
              <a:buFontTx/>
              <a:buNone/>
              <a:tabLst/>
              <a:defRPr/>
            </a:pPr>
            <a:endParaRPr kumimoji="0" lang="en-US" sz="2448" b="0" i="0" u="none" strike="noStrike" kern="0" cap="none" spc="0" normalizeH="0" baseline="0" noProof="0" dirty="0">
              <a:ln>
                <a:noFill/>
              </a:ln>
              <a:solidFill>
                <a:srgbClr val="505050"/>
              </a:solidFill>
              <a:effectLst/>
              <a:uLnTx/>
              <a:uFillTx/>
              <a:latin typeface="Segoe UI"/>
              <a:ea typeface="Segoe UI" pitchFamily="34" charset="0"/>
              <a:cs typeface="Segoe UI" pitchFamily="34" charset="0"/>
            </a:endParaRPr>
          </a:p>
        </p:txBody>
      </p:sp>
      <p:sp>
        <p:nvSpPr>
          <p:cNvPr id="514" name="Freeform 29">
            <a:extLst>
              <a:ext uri="{FF2B5EF4-FFF2-40B4-BE49-F238E27FC236}">
                <a16:creationId xmlns:a16="http://schemas.microsoft.com/office/drawing/2014/main" id="{87B15669-34C8-4CE5-90F1-15D34AE7BB1E}"/>
              </a:ext>
            </a:extLst>
          </p:cNvPr>
          <p:cNvSpPr>
            <a:spLocks/>
          </p:cNvSpPr>
          <p:nvPr/>
        </p:nvSpPr>
        <p:spPr bwMode="auto">
          <a:xfrm>
            <a:off x="2857268" y="6243134"/>
            <a:ext cx="4269596" cy="823037"/>
          </a:xfrm>
          <a:custGeom>
            <a:avLst/>
            <a:gdLst>
              <a:gd name="T0" fmla="*/ 344 w 556"/>
              <a:gd name="T1" fmla="*/ 21 h 130"/>
              <a:gd name="T2" fmla="*/ 344 w 556"/>
              <a:gd name="T3" fmla="*/ 21 h 130"/>
              <a:gd name="T4" fmla="*/ 0 w 556"/>
              <a:gd name="T5" fmla="*/ 130 h 130"/>
              <a:gd name="T6" fmla="*/ 197 w 556"/>
              <a:gd name="T7" fmla="*/ 130 h 130"/>
              <a:gd name="T8" fmla="*/ 556 w 556"/>
              <a:gd name="T9" fmla="*/ 130 h 130"/>
              <a:gd name="T10" fmla="*/ 344 w 556"/>
              <a:gd name="T11" fmla="*/ 21 h 130"/>
            </a:gdLst>
            <a:ahLst/>
            <a:cxnLst>
              <a:cxn ang="0">
                <a:pos x="T0" y="T1"/>
              </a:cxn>
              <a:cxn ang="0">
                <a:pos x="T2" y="T3"/>
              </a:cxn>
              <a:cxn ang="0">
                <a:pos x="T4" y="T5"/>
              </a:cxn>
              <a:cxn ang="0">
                <a:pos x="T6" y="T7"/>
              </a:cxn>
              <a:cxn ang="0">
                <a:pos x="T8" y="T9"/>
              </a:cxn>
              <a:cxn ang="0">
                <a:pos x="T10" y="T11"/>
              </a:cxn>
            </a:cxnLst>
            <a:rect l="0" t="0" r="r" b="b"/>
            <a:pathLst>
              <a:path w="556" h="130">
                <a:moveTo>
                  <a:pt x="344" y="21"/>
                </a:moveTo>
                <a:cubicBezTo>
                  <a:pt x="344" y="21"/>
                  <a:pt x="344" y="21"/>
                  <a:pt x="344" y="21"/>
                </a:cubicBezTo>
                <a:cubicBezTo>
                  <a:pt x="223" y="0"/>
                  <a:pt x="94" y="37"/>
                  <a:pt x="0" y="130"/>
                </a:cubicBezTo>
                <a:cubicBezTo>
                  <a:pt x="197" y="130"/>
                  <a:pt x="197" y="130"/>
                  <a:pt x="197" y="130"/>
                </a:cubicBezTo>
                <a:cubicBezTo>
                  <a:pt x="556" y="130"/>
                  <a:pt x="556" y="130"/>
                  <a:pt x="556" y="130"/>
                </a:cubicBezTo>
                <a:cubicBezTo>
                  <a:pt x="496" y="70"/>
                  <a:pt x="422" y="34"/>
                  <a:pt x="344" y="21"/>
                </a:cubicBezTo>
                <a:close/>
              </a:path>
            </a:pathLst>
          </a:custGeom>
          <a:solidFill>
            <a:srgbClr val="79A500"/>
          </a:solidFill>
          <a:ln>
            <a:noFill/>
          </a:ln>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sp>
        <p:nvSpPr>
          <p:cNvPr id="515" name="Freeform 29">
            <a:extLst>
              <a:ext uri="{FF2B5EF4-FFF2-40B4-BE49-F238E27FC236}">
                <a16:creationId xmlns:a16="http://schemas.microsoft.com/office/drawing/2014/main" id="{B7D51F1F-65E8-4C8F-8831-9B6748D2124C}"/>
              </a:ext>
            </a:extLst>
          </p:cNvPr>
          <p:cNvSpPr>
            <a:spLocks/>
          </p:cNvSpPr>
          <p:nvPr/>
        </p:nvSpPr>
        <p:spPr bwMode="auto">
          <a:xfrm>
            <a:off x="6100771" y="5940203"/>
            <a:ext cx="4842292" cy="1064426"/>
          </a:xfrm>
          <a:custGeom>
            <a:avLst/>
            <a:gdLst>
              <a:gd name="T0" fmla="*/ 344 w 556"/>
              <a:gd name="T1" fmla="*/ 21 h 130"/>
              <a:gd name="T2" fmla="*/ 344 w 556"/>
              <a:gd name="T3" fmla="*/ 21 h 130"/>
              <a:gd name="T4" fmla="*/ 0 w 556"/>
              <a:gd name="T5" fmla="*/ 130 h 130"/>
              <a:gd name="T6" fmla="*/ 197 w 556"/>
              <a:gd name="T7" fmla="*/ 130 h 130"/>
              <a:gd name="T8" fmla="*/ 556 w 556"/>
              <a:gd name="T9" fmla="*/ 130 h 130"/>
              <a:gd name="T10" fmla="*/ 344 w 556"/>
              <a:gd name="T11" fmla="*/ 21 h 130"/>
            </a:gdLst>
            <a:ahLst/>
            <a:cxnLst>
              <a:cxn ang="0">
                <a:pos x="T0" y="T1"/>
              </a:cxn>
              <a:cxn ang="0">
                <a:pos x="T2" y="T3"/>
              </a:cxn>
              <a:cxn ang="0">
                <a:pos x="T4" y="T5"/>
              </a:cxn>
              <a:cxn ang="0">
                <a:pos x="T6" y="T7"/>
              </a:cxn>
              <a:cxn ang="0">
                <a:pos x="T8" y="T9"/>
              </a:cxn>
              <a:cxn ang="0">
                <a:pos x="T10" y="T11"/>
              </a:cxn>
            </a:cxnLst>
            <a:rect l="0" t="0" r="r" b="b"/>
            <a:pathLst>
              <a:path w="556" h="130">
                <a:moveTo>
                  <a:pt x="344" y="21"/>
                </a:moveTo>
                <a:cubicBezTo>
                  <a:pt x="344" y="21"/>
                  <a:pt x="344" y="21"/>
                  <a:pt x="344" y="21"/>
                </a:cubicBezTo>
                <a:cubicBezTo>
                  <a:pt x="223" y="0"/>
                  <a:pt x="94" y="37"/>
                  <a:pt x="0" y="130"/>
                </a:cubicBezTo>
                <a:cubicBezTo>
                  <a:pt x="197" y="130"/>
                  <a:pt x="197" y="130"/>
                  <a:pt x="197" y="130"/>
                </a:cubicBezTo>
                <a:cubicBezTo>
                  <a:pt x="556" y="130"/>
                  <a:pt x="556" y="130"/>
                  <a:pt x="556" y="130"/>
                </a:cubicBezTo>
                <a:cubicBezTo>
                  <a:pt x="496" y="70"/>
                  <a:pt x="422" y="34"/>
                  <a:pt x="344" y="21"/>
                </a:cubicBezTo>
                <a:close/>
              </a:path>
            </a:pathLst>
          </a:custGeom>
          <a:solidFill>
            <a:srgbClr val="79A500"/>
          </a:solidFill>
          <a:ln>
            <a:noFill/>
          </a:ln>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grpSp>
        <p:nvGrpSpPr>
          <p:cNvPr id="516" name="Group 515">
            <a:extLst>
              <a:ext uri="{FF2B5EF4-FFF2-40B4-BE49-F238E27FC236}">
                <a16:creationId xmlns:a16="http://schemas.microsoft.com/office/drawing/2014/main" id="{65E32801-AA4A-4B4F-99F9-685342E8A56D}"/>
              </a:ext>
            </a:extLst>
          </p:cNvPr>
          <p:cNvGrpSpPr/>
          <p:nvPr/>
        </p:nvGrpSpPr>
        <p:grpSpPr>
          <a:xfrm>
            <a:off x="5227463" y="6185975"/>
            <a:ext cx="168776" cy="327125"/>
            <a:chOff x="8003343" y="6072433"/>
            <a:chExt cx="145517" cy="282045"/>
          </a:xfrm>
        </p:grpSpPr>
        <p:sp>
          <p:nvSpPr>
            <p:cNvPr id="517" name="Freeform 14">
              <a:extLst>
                <a:ext uri="{FF2B5EF4-FFF2-40B4-BE49-F238E27FC236}">
                  <a16:creationId xmlns:a16="http://schemas.microsoft.com/office/drawing/2014/main" id="{046133B7-221D-4D8D-BDBE-AC1057A5CC02}"/>
                </a:ext>
              </a:extLst>
            </p:cNvPr>
            <p:cNvSpPr>
              <a:spLocks/>
            </p:cNvSpPr>
            <p:nvPr/>
          </p:nvSpPr>
          <p:spPr bwMode="auto">
            <a:xfrm>
              <a:off x="8061978" y="6244485"/>
              <a:ext cx="29959" cy="109993"/>
            </a:xfrm>
            <a:custGeom>
              <a:avLst/>
              <a:gdLst>
                <a:gd name="T0" fmla="*/ 70 w 70"/>
                <a:gd name="T1" fmla="*/ 257 h 257"/>
                <a:gd name="T2" fmla="*/ 70 w 70"/>
                <a:gd name="T3" fmla="*/ 257 h 257"/>
                <a:gd name="T4" fmla="*/ 0 w 70"/>
                <a:gd name="T5" fmla="*/ 257 h 257"/>
                <a:gd name="T6" fmla="*/ 0 w 70"/>
                <a:gd name="T7" fmla="*/ 0 h 257"/>
                <a:gd name="T8" fmla="*/ 70 w 70"/>
                <a:gd name="T9" fmla="*/ 0 h 257"/>
                <a:gd name="T10" fmla="*/ 70 w 70"/>
                <a:gd name="T11" fmla="*/ 257 h 257"/>
                <a:gd name="T12" fmla="*/ 70 w 70"/>
                <a:gd name="T13" fmla="*/ 257 h 257"/>
                <a:gd name="T14" fmla="*/ 70 w 70"/>
                <a:gd name="T15" fmla="*/ 257 h 2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57">
                  <a:moveTo>
                    <a:pt x="70" y="257"/>
                  </a:moveTo>
                  <a:lnTo>
                    <a:pt x="70" y="257"/>
                  </a:lnTo>
                  <a:lnTo>
                    <a:pt x="0" y="257"/>
                  </a:lnTo>
                  <a:lnTo>
                    <a:pt x="0" y="0"/>
                  </a:lnTo>
                  <a:lnTo>
                    <a:pt x="70" y="0"/>
                  </a:lnTo>
                  <a:lnTo>
                    <a:pt x="70" y="257"/>
                  </a:lnTo>
                  <a:lnTo>
                    <a:pt x="70" y="257"/>
                  </a:lnTo>
                  <a:lnTo>
                    <a:pt x="70" y="257"/>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sp>
          <p:nvSpPr>
            <p:cNvPr id="518" name="Freeform 15">
              <a:extLst>
                <a:ext uri="{FF2B5EF4-FFF2-40B4-BE49-F238E27FC236}">
                  <a16:creationId xmlns:a16="http://schemas.microsoft.com/office/drawing/2014/main" id="{8CB82457-DAB5-421D-9F12-F25125FB3114}"/>
                </a:ext>
              </a:extLst>
            </p:cNvPr>
            <p:cNvSpPr>
              <a:spLocks/>
            </p:cNvSpPr>
            <p:nvPr/>
          </p:nvSpPr>
          <p:spPr bwMode="auto">
            <a:xfrm>
              <a:off x="8003343" y="6147759"/>
              <a:ext cx="145517" cy="146373"/>
            </a:xfrm>
            <a:custGeom>
              <a:avLst/>
              <a:gdLst>
                <a:gd name="T0" fmla="*/ 97 w 97"/>
                <a:gd name="T1" fmla="*/ 48 h 97"/>
                <a:gd name="T2" fmla="*/ 97 w 97"/>
                <a:gd name="T3" fmla="*/ 48 h 97"/>
                <a:gd name="T4" fmla="*/ 48 w 97"/>
                <a:gd name="T5" fmla="*/ 97 h 97"/>
                <a:gd name="T6" fmla="*/ 0 w 97"/>
                <a:gd name="T7" fmla="*/ 48 h 97"/>
                <a:gd name="T8" fmla="*/ 48 w 97"/>
                <a:gd name="T9" fmla="*/ 0 h 97"/>
                <a:gd name="T10" fmla="*/ 97 w 97"/>
                <a:gd name="T11" fmla="*/ 48 h 97"/>
              </a:gdLst>
              <a:ahLst/>
              <a:cxnLst>
                <a:cxn ang="0">
                  <a:pos x="T0" y="T1"/>
                </a:cxn>
                <a:cxn ang="0">
                  <a:pos x="T2" y="T3"/>
                </a:cxn>
                <a:cxn ang="0">
                  <a:pos x="T4" y="T5"/>
                </a:cxn>
                <a:cxn ang="0">
                  <a:pos x="T6" y="T7"/>
                </a:cxn>
                <a:cxn ang="0">
                  <a:pos x="T8" y="T9"/>
                </a:cxn>
                <a:cxn ang="0">
                  <a:pos x="T10" y="T11"/>
                </a:cxn>
              </a:cxnLst>
              <a:rect l="0" t="0" r="r" b="b"/>
              <a:pathLst>
                <a:path w="97" h="97">
                  <a:moveTo>
                    <a:pt x="97" y="48"/>
                  </a:moveTo>
                  <a:cubicBezTo>
                    <a:pt x="97" y="48"/>
                    <a:pt x="97" y="48"/>
                    <a:pt x="97" y="48"/>
                  </a:cubicBezTo>
                  <a:cubicBezTo>
                    <a:pt x="97" y="75"/>
                    <a:pt x="75" y="97"/>
                    <a:pt x="48" y="97"/>
                  </a:cubicBezTo>
                  <a:cubicBezTo>
                    <a:pt x="22" y="97"/>
                    <a:pt x="0" y="75"/>
                    <a:pt x="0" y="48"/>
                  </a:cubicBezTo>
                  <a:cubicBezTo>
                    <a:pt x="0" y="22"/>
                    <a:pt x="22" y="0"/>
                    <a:pt x="48" y="0"/>
                  </a:cubicBezTo>
                  <a:cubicBezTo>
                    <a:pt x="75" y="0"/>
                    <a:pt x="97" y="22"/>
                    <a:pt x="97" y="48"/>
                  </a:cubicBezTo>
                  <a:close/>
                </a:path>
              </a:pathLst>
            </a:custGeom>
            <a:solidFill>
              <a:srgbClr val="79A500"/>
            </a:solidFill>
            <a:ln>
              <a:noFill/>
            </a:ln>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sp>
          <p:nvSpPr>
            <p:cNvPr id="519" name="Freeform 16">
              <a:extLst>
                <a:ext uri="{FF2B5EF4-FFF2-40B4-BE49-F238E27FC236}">
                  <a16:creationId xmlns:a16="http://schemas.microsoft.com/office/drawing/2014/main" id="{66DCC319-2385-4B90-A3D4-9BA0B5B6C55C}"/>
                </a:ext>
              </a:extLst>
            </p:cNvPr>
            <p:cNvSpPr>
              <a:spLocks/>
            </p:cNvSpPr>
            <p:nvPr/>
          </p:nvSpPr>
          <p:spPr bwMode="auto">
            <a:xfrm>
              <a:off x="8022603" y="6072433"/>
              <a:ext cx="106570" cy="106997"/>
            </a:xfrm>
            <a:custGeom>
              <a:avLst/>
              <a:gdLst>
                <a:gd name="T0" fmla="*/ 71 w 71"/>
                <a:gd name="T1" fmla="*/ 35 h 71"/>
                <a:gd name="T2" fmla="*/ 71 w 71"/>
                <a:gd name="T3" fmla="*/ 35 h 71"/>
                <a:gd name="T4" fmla="*/ 35 w 71"/>
                <a:gd name="T5" fmla="*/ 71 h 71"/>
                <a:gd name="T6" fmla="*/ 0 w 71"/>
                <a:gd name="T7" fmla="*/ 35 h 71"/>
                <a:gd name="T8" fmla="*/ 35 w 71"/>
                <a:gd name="T9" fmla="*/ 0 h 71"/>
                <a:gd name="T10" fmla="*/ 71 w 71"/>
                <a:gd name="T11" fmla="*/ 35 h 71"/>
              </a:gdLst>
              <a:ahLst/>
              <a:cxnLst>
                <a:cxn ang="0">
                  <a:pos x="T0" y="T1"/>
                </a:cxn>
                <a:cxn ang="0">
                  <a:pos x="T2" y="T3"/>
                </a:cxn>
                <a:cxn ang="0">
                  <a:pos x="T4" y="T5"/>
                </a:cxn>
                <a:cxn ang="0">
                  <a:pos x="T6" y="T7"/>
                </a:cxn>
                <a:cxn ang="0">
                  <a:pos x="T8" y="T9"/>
                </a:cxn>
                <a:cxn ang="0">
                  <a:pos x="T10" y="T11"/>
                </a:cxn>
              </a:cxnLst>
              <a:rect l="0" t="0" r="r" b="b"/>
              <a:pathLst>
                <a:path w="71" h="71">
                  <a:moveTo>
                    <a:pt x="71" y="35"/>
                  </a:moveTo>
                  <a:cubicBezTo>
                    <a:pt x="71" y="35"/>
                    <a:pt x="71" y="35"/>
                    <a:pt x="71" y="35"/>
                  </a:cubicBezTo>
                  <a:cubicBezTo>
                    <a:pt x="71" y="55"/>
                    <a:pt x="55" y="71"/>
                    <a:pt x="35" y="71"/>
                  </a:cubicBezTo>
                  <a:cubicBezTo>
                    <a:pt x="16" y="71"/>
                    <a:pt x="0" y="55"/>
                    <a:pt x="0" y="35"/>
                  </a:cubicBezTo>
                  <a:cubicBezTo>
                    <a:pt x="0" y="16"/>
                    <a:pt x="16" y="0"/>
                    <a:pt x="35" y="0"/>
                  </a:cubicBezTo>
                  <a:cubicBezTo>
                    <a:pt x="55" y="0"/>
                    <a:pt x="71" y="16"/>
                    <a:pt x="71" y="35"/>
                  </a:cubicBezTo>
                  <a:close/>
                </a:path>
              </a:pathLst>
            </a:custGeom>
            <a:solidFill>
              <a:srgbClr val="79A500"/>
            </a:solidFill>
            <a:ln>
              <a:noFill/>
            </a:ln>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grpSp>
      <p:grpSp>
        <p:nvGrpSpPr>
          <p:cNvPr id="520" name="Group 519">
            <a:extLst>
              <a:ext uri="{FF2B5EF4-FFF2-40B4-BE49-F238E27FC236}">
                <a16:creationId xmlns:a16="http://schemas.microsoft.com/office/drawing/2014/main" id="{3F7691F2-71F6-4521-B3F1-6FADA0C9CB9E}"/>
              </a:ext>
            </a:extLst>
          </p:cNvPr>
          <p:cNvGrpSpPr/>
          <p:nvPr/>
        </p:nvGrpSpPr>
        <p:grpSpPr>
          <a:xfrm>
            <a:off x="3368375" y="6280401"/>
            <a:ext cx="226343" cy="438708"/>
            <a:chOff x="8018355" y="6002801"/>
            <a:chExt cx="145517" cy="282046"/>
          </a:xfrm>
        </p:grpSpPr>
        <p:sp>
          <p:nvSpPr>
            <p:cNvPr id="521" name="Freeform 14">
              <a:extLst>
                <a:ext uri="{FF2B5EF4-FFF2-40B4-BE49-F238E27FC236}">
                  <a16:creationId xmlns:a16="http://schemas.microsoft.com/office/drawing/2014/main" id="{C88074EC-B69D-4D56-8C22-45B3C7995DC5}"/>
                </a:ext>
              </a:extLst>
            </p:cNvPr>
            <p:cNvSpPr>
              <a:spLocks/>
            </p:cNvSpPr>
            <p:nvPr/>
          </p:nvSpPr>
          <p:spPr bwMode="auto">
            <a:xfrm>
              <a:off x="8076990" y="6174854"/>
              <a:ext cx="29959" cy="109993"/>
            </a:xfrm>
            <a:custGeom>
              <a:avLst/>
              <a:gdLst>
                <a:gd name="T0" fmla="*/ 70 w 70"/>
                <a:gd name="T1" fmla="*/ 257 h 257"/>
                <a:gd name="T2" fmla="*/ 70 w 70"/>
                <a:gd name="T3" fmla="*/ 257 h 257"/>
                <a:gd name="T4" fmla="*/ 0 w 70"/>
                <a:gd name="T5" fmla="*/ 257 h 257"/>
                <a:gd name="T6" fmla="*/ 0 w 70"/>
                <a:gd name="T7" fmla="*/ 0 h 257"/>
                <a:gd name="T8" fmla="*/ 70 w 70"/>
                <a:gd name="T9" fmla="*/ 0 h 257"/>
                <a:gd name="T10" fmla="*/ 70 w 70"/>
                <a:gd name="T11" fmla="*/ 257 h 257"/>
                <a:gd name="T12" fmla="*/ 70 w 70"/>
                <a:gd name="T13" fmla="*/ 257 h 257"/>
                <a:gd name="T14" fmla="*/ 70 w 70"/>
                <a:gd name="T15" fmla="*/ 257 h 2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57">
                  <a:moveTo>
                    <a:pt x="70" y="257"/>
                  </a:moveTo>
                  <a:lnTo>
                    <a:pt x="70" y="257"/>
                  </a:lnTo>
                  <a:lnTo>
                    <a:pt x="0" y="257"/>
                  </a:lnTo>
                  <a:lnTo>
                    <a:pt x="0" y="0"/>
                  </a:lnTo>
                  <a:lnTo>
                    <a:pt x="70" y="0"/>
                  </a:lnTo>
                  <a:lnTo>
                    <a:pt x="70" y="257"/>
                  </a:lnTo>
                  <a:lnTo>
                    <a:pt x="70" y="257"/>
                  </a:lnTo>
                  <a:lnTo>
                    <a:pt x="70" y="257"/>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sp>
          <p:nvSpPr>
            <p:cNvPr id="522" name="Freeform 15">
              <a:extLst>
                <a:ext uri="{FF2B5EF4-FFF2-40B4-BE49-F238E27FC236}">
                  <a16:creationId xmlns:a16="http://schemas.microsoft.com/office/drawing/2014/main" id="{D98936EC-F5F3-42F8-909C-BD9FAC7EDA4B}"/>
                </a:ext>
              </a:extLst>
            </p:cNvPr>
            <p:cNvSpPr>
              <a:spLocks/>
            </p:cNvSpPr>
            <p:nvPr/>
          </p:nvSpPr>
          <p:spPr bwMode="auto">
            <a:xfrm>
              <a:off x="8018355" y="6078127"/>
              <a:ext cx="145517" cy="146373"/>
            </a:xfrm>
            <a:custGeom>
              <a:avLst/>
              <a:gdLst>
                <a:gd name="T0" fmla="*/ 97 w 97"/>
                <a:gd name="T1" fmla="*/ 48 h 97"/>
                <a:gd name="T2" fmla="*/ 97 w 97"/>
                <a:gd name="T3" fmla="*/ 48 h 97"/>
                <a:gd name="T4" fmla="*/ 48 w 97"/>
                <a:gd name="T5" fmla="*/ 97 h 97"/>
                <a:gd name="T6" fmla="*/ 0 w 97"/>
                <a:gd name="T7" fmla="*/ 48 h 97"/>
                <a:gd name="T8" fmla="*/ 48 w 97"/>
                <a:gd name="T9" fmla="*/ 0 h 97"/>
                <a:gd name="T10" fmla="*/ 97 w 97"/>
                <a:gd name="T11" fmla="*/ 48 h 97"/>
              </a:gdLst>
              <a:ahLst/>
              <a:cxnLst>
                <a:cxn ang="0">
                  <a:pos x="T0" y="T1"/>
                </a:cxn>
                <a:cxn ang="0">
                  <a:pos x="T2" y="T3"/>
                </a:cxn>
                <a:cxn ang="0">
                  <a:pos x="T4" y="T5"/>
                </a:cxn>
                <a:cxn ang="0">
                  <a:pos x="T6" y="T7"/>
                </a:cxn>
                <a:cxn ang="0">
                  <a:pos x="T8" y="T9"/>
                </a:cxn>
                <a:cxn ang="0">
                  <a:pos x="T10" y="T11"/>
                </a:cxn>
              </a:cxnLst>
              <a:rect l="0" t="0" r="r" b="b"/>
              <a:pathLst>
                <a:path w="97" h="97">
                  <a:moveTo>
                    <a:pt x="97" y="48"/>
                  </a:moveTo>
                  <a:cubicBezTo>
                    <a:pt x="97" y="48"/>
                    <a:pt x="97" y="48"/>
                    <a:pt x="97" y="48"/>
                  </a:cubicBezTo>
                  <a:cubicBezTo>
                    <a:pt x="97" y="75"/>
                    <a:pt x="75" y="97"/>
                    <a:pt x="48" y="97"/>
                  </a:cubicBezTo>
                  <a:cubicBezTo>
                    <a:pt x="22" y="97"/>
                    <a:pt x="0" y="75"/>
                    <a:pt x="0" y="48"/>
                  </a:cubicBezTo>
                  <a:cubicBezTo>
                    <a:pt x="0" y="22"/>
                    <a:pt x="22" y="0"/>
                    <a:pt x="48" y="0"/>
                  </a:cubicBezTo>
                  <a:cubicBezTo>
                    <a:pt x="75" y="0"/>
                    <a:pt x="97" y="22"/>
                    <a:pt x="97" y="48"/>
                  </a:cubicBez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sp>
          <p:nvSpPr>
            <p:cNvPr id="523" name="Freeform 16">
              <a:extLst>
                <a:ext uri="{FF2B5EF4-FFF2-40B4-BE49-F238E27FC236}">
                  <a16:creationId xmlns:a16="http://schemas.microsoft.com/office/drawing/2014/main" id="{190A5557-471A-49DC-AE50-B1F8A3ABF4D9}"/>
                </a:ext>
              </a:extLst>
            </p:cNvPr>
            <p:cNvSpPr>
              <a:spLocks/>
            </p:cNvSpPr>
            <p:nvPr/>
          </p:nvSpPr>
          <p:spPr bwMode="auto">
            <a:xfrm>
              <a:off x="8037615" y="6002801"/>
              <a:ext cx="106570" cy="106997"/>
            </a:xfrm>
            <a:custGeom>
              <a:avLst/>
              <a:gdLst>
                <a:gd name="T0" fmla="*/ 71 w 71"/>
                <a:gd name="T1" fmla="*/ 35 h 71"/>
                <a:gd name="T2" fmla="*/ 71 w 71"/>
                <a:gd name="T3" fmla="*/ 35 h 71"/>
                <a:gd name="T4" fmla="*/ 35 w 71"/>
                <a:gd name="T5" fmla="*/ 71 h 71"/>
                <a:gd name="T6" fmla="*/ 0 w 71"/>
                <a:gd name="T7" fmla="*/ 35 h 71"/>
                <a:gd name="T8" fmla="*/ 35 w 71"/>
                <a:gd name="T9" fmla="*/ 0 h 71"/>
                <a:gd name="T10" fmla="*/ 71 w 71"/>
                <a:gd name="T11" fmla="*/ 35 h 71"/>
              </a:gdLst>
              <a:ahLst/>
              <a:cxnLst>
                <a:cxn ang="0">
                  <a:pos x="T0" y="T1"/>
                </a:cxn>
                <a:cxn ang="0">
                  <a:pos x="T2" y="T3"/>
                </a:cxn>
                <a:cxn ang="0">
                  <a:pos x="T4" y="T5"/>
                </a:cxn>
                <a:cxn ang="0">
                  <a:pos x="T6" y="T7"/>
                </a:cxn>
                <a:cxn ang="0">
                  <a:pos x="T8" y="T9"/>
                </a:cxn>
                <a:cxn ang="0">
                  <a:pos x="T10" y="T11"/>
                </a:cxn>
              </a:cxnLst>
              <a:rect l="0" t="0" r="r" b="b"/>
              <a:pathLst>
                <a:path w="71" h="71">
                  <a:moveTo>
                    <a:pt x="71" y="35"/>
                  </a:moveTo>
                  <a:cubicBezTo>
                    <a:pt x="71" y="35"/>
                    <a:pt x="71" y="35"/>
                    <a:pt x="71" y="35"/>
                  </a:cubicBezTo>
                  <a:cubicBezTo>
                    <a:pt x="71" y="55"/>
                    <a:pt x="55" y="71"/>
                    <a:pt x="35" y="71"/>
                  </a:cubicBezTo>
                  <a:cubicBezTo>
                    <a:pt x="16" y="71"/>
                    <a:pt x="0" y="55"/>
                    <a:pt x="0" y="35"/>
                  </a:cubicBezTo>
                  <a:cubicBezTo>
                    <a:pt x="0" y="16"/>
                    <a:pt x="16" y="0"/>
                    <a:pt x="35" y="0"/>
                  </a:cubicBezTo>
                  <a:cubicBezTo>
                    <a:pt x="55" y="0"/>
                    <a:pt x="71" y="16"/>
                    <a:pt x="71" y="35"/>
                  </a:cubicBez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grpSp>
      <p:grpSp>
        <p:nvGrpSpPr>
          <p:cNvPr id="524" name="Group 523">
            <a:extLst>
              <a:ext uri="{FF2B5EF4-FFF2-40B4-BE49-F238E27FC236}">
                <a16:creationId xmlns:a16="http://schemas.microsoft.com/office/drawing/2014/main" id="{5A4B448F-F81A-4023-9E98-7E302C270214}"/>
              </a:ext>
            </a:extLst>
          </p:cNvPr>
          <p:cNvGrpSpPr/>
          <p:nvPr/>
        </p:nvGrpSpPr>
        <p:grpSpPr>
          <a:xfrm>
            <a:off x="9853793" y="6011441"/>
            <a:ext cx="180653" cy="350146"/>
            <a:chOff x="8018355" y="6002801"/>
            <a:chExt cx="145517" cy="282046"/>
          </a:xfrm>
        </p:grpSpPr>
        <p:sp>
          <p:nvSpPr>
            <p:cNvPr id="525" name="Freeform 14">
              <a:extLst>
                <a:ext uri="{FF2B5EF4-FFF2-40B4-BE49-F238E27FC236}">
                  <a16:creationId xmlns:a16="http://schemas.microsoft.com/office/drawing/2014/main" id="{704B40B7-6C85-4A24-BB0B-2424055809BF}"/>
                </a:ext>
              </a:extLst>
            </p:cNvPr>
            <p:cNvSpPr>
              <a:spLocks/>
            </p:cNvSpPr>
            <p:nvPr/>
          </p:nvSpPr>
          <p:spPr bwMode="auto">
            <a:xfrm>
              <a:off x="8076990" y="6174854"/>
              <a:ext cx="29959" cy="109993"/>
            </a:xfrm>
            <a:custGeom>
              <a:avLst/>
              <a:gdLst>
                <a:gd name="T0" fmla="*/ 70 w 70"/>
                <a:gd name="T1" fmla="*/ 257 h 257"/>
                <a:gd name="T2" fmla="*/ 70 w 70"/>
                <a:gd name="T3" fmla="*/ 257 h 257"/>
                <a:gd name="T4" fmla="*/ 0 w 70"/>
                <a:gd name="T5" fmla="*/ 257 h 257"/>
                <a:gd name="T6" fmla="*/ 0 w 70"/>
                <a:gd name="T7" fmla="*/ 0 h 257"/>
                <a:gd name="T8" fmla="*/ 70 w 70"/>
                <a:gd name="T9" fmla="*/ 0 h 257"/>
                <a:gd name="T10" fmla="*/ 70 w 70"/>
                <a:gd name="T11" fmla="*/ 257 h 257"/>
                <a:gd name="T12" fmla="*/ 70 w 70"/>
                <a:gd name="T13" fmla="*/ 257 h 257"/>
                <a:gd name="T14" fmla="*/ 70 w 70"/>
                <a:gd name="T15" fmla="*/ 257 h 2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57">
                  <a:moveTo>
                    <a:pt x="70" y="257"/>
                  </a:moveTo>
                  <a:lnTo>
                    <a:pt x="70" y="257"/>
                  </a:lnTo>
                  <a:lnTo>
                    <a:pt x="0" y="257"/>
                  </a:lnTo>
                  <a:lnTo>
                    <a:pt x="0" y="0"/>
                  </a:lnTo>
                  <a:lnTo>
                    <a:pt x="70" y="0"/>
                  </a:lnTo>
                  <a:lnTo>
                    <a:pt x="70" y="257"/>
                  </a:lnTo>
                  <a:lnTo>
                    <a:pt x="70" y="257"/>
                  </a:lnTo>
                  <a:lnTo>
                    <a:pt x="70" y="257"/>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sp>
          <p:nvSpPr>
            <p:cNvPr id="526" name="Freeform 15">
              <a:extLst>
                <a:ext uri="{FF2B5EF4-FFF2-40B4-BE49-F238E27FC236}">
                  <a16:creationId xmlns:a16="http://schemas.microsoft.com/office/drawing/2014/main" id="{D7310E9B-D91F-4904-93F5-41FE3BA33928}"/>
                </a:ext>
              </a:extLst>
            </p:cNvPr>
            <p:cNvSpPr>
              <a:spLocks/>
            </p:cNvSpPr>
            <p:nvPr/>
          </p:nvSpPr>
          <p:spPr bwMode="auto">
            <a:xfrm>
              <a:off x="8018355" y="6078127"/>
              <a:ext cx="145517" cy="146373"/>
            </a:xfrm>
            <a:custGeom>
              <a:avLst/>
              <a:gdLst>
                <a:gd name="T0" fmla="*/ 97 w 97"/>
                <a:gd name="T1" fmla="*/ 48 h 97"/>
                <a:gd name="T2" fmla="*/ 97 w 97"/>
                <a:gd name="T3" fmla="*/ 48 h 97"/>
                <a:gd name="T4" fmla="*/ 48 w 97"/>
                <a:gd name="T5" fmla="*/ 97 h 97"/>
                <a:gd name="T6" fmla="*/ 0 w 97"/>
                <a:gd name="T7" fmla="*/ 48 h 97"/>
                <a:gd name="T8" fmla="*/ 48 w 97"/>
                <a:gd name="T9" fmla="*/ 0 h 97"/>
                <a:gd name="T10" fmla="*/ 97 w 97"/>
                <a:gd name="T11" fmla="*/ 48 h 97"/>
              </a:gdLst>
              <a:ahLst/>
              <a:cxnLst>
                <a:cxn ang="0">
                  <a:pos x="T0" y="T1"/>
                </a:cxn>
                <a:cxn ang="0">
                  <a:pos x="T2" y="T3"/>
                </a:cxn>
                <a:cxn ang="0">
                  <a:pos x="T4" y="T5"/>
                </a:cxn>
                <a:cxn ang="0">
                  <a:pos x="T6" y="T7"/>
                </a:cxn>
                <a:cxn ang="0">
                  <a:pos x="T8" y="T9"/>
                </a:cxn>
                <a:cxn ang="0">
                  <a:pos x="T10" y="T11"/>
                </a:cxn>
              </a:cxnLst>
              <a:rect l="0" t="0" r="r" b="b"/>
              <a:pathLst>
                <a:path w="97" h="97">
                  <a:moveTo>
                    <a:pt x="97" y="48"/>
                  </a:moveTo>
                  <a:cubicBezTo>
                    <a:pt x="97" y="48"/>
                    <a:pt x="97" y="48"/>
                    <a:pt x="97" y="48"/>
                  </a:cubicBezTo>
                  <a:cubicBezTo>
                    <a:pt x="97" y="75"/>
                    <a:pt x="75" y="97"/>
                    <a:pt x="48" y="97"/>
                  </a:cubicBezTo>
                  <a:cubicBezTo>
                    <a:pt x="22" y="97"/>
                    <a:pt x="0" y="75"/>
                    <a:pt x="0" y="48"/>
                  </a:cubicBezTo>
                  <a:cubicBezTo>
                    <a:pt x="0" y="22"/>
                    <a:pt x="22" y="0"/>
                    <a:pt x="48" y="0"/>
                  </a:cubicBezTo>
                  <a:cubicBezTo>
                    <a:pt x="75" y="0"/>
                    <a:pt x="97" y="22"/>
                    <a:pt x="97" y="48"/>
                  </a:cubicBez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sp>
          <p:nvSpPr>
            <p:cNvPr id="527" name="Freeform 16">
              <a:extLst>
                <a:ext uri="{FF2B5EF4-FFF2-40B4-BE49-F238E27FC236}">
                  <a16:creationId xmlns:a16="http://schemas.microsoft.com/office/drawing/2014/main" id="{7A683773-F169-462A-B590-64C11E6E857F}"/>
                </a:ext>
              </a:extLst>
            </p:cNvPr>
            <p:cNvSpPr>
              <a:spLocks/>
            </p:cNvSpPr>
            <p:nvPr/>
          </p:nvSpPr>
          <p:spPr bwMode="auto">
            <a:xfrm>
              <a:off x="8037615" y="6002801"/>
              <a:ext cx="106570" cy="106997"/>
            </a:xfrm>
            <a:custGeom>
              <a:avLst/>
              <a:gdLst>
                <a:gd name="T0" fmla="*/ 71 w 71"/>
                <a:gd name="T1" fmla="*/ 35 h 71"/>
                <a:gd name="T2" fmla="*/ 71 w 71"/>
                <a:gd name="T3" fmla="*/ 35 h 71"/>
                <a:gd name="T4" fmla="*/ 35 w 71"/>
                <a:gd name="T5" fmla="*/ 71 h 71"/>
                <a:gd name="T6" fmla="*/ 0 w 71"/>
                <a:gd name="T7" fmla="*/ 35 h 71"/>
                <a:gd name="T8" fmla="*/ 35 w 71"/>
                <a:gd name="T9" fmla="*/ 0 h 71"/>
                <a:gd name="T10" fmla="*/ 71 w 71"/>
                <a:gd name="T11" fmla="*/ 35 h 71"/>
              </a:gdLst>
              <a:ahLst/>
              <a:cxnLst>
                <a:cxn ang="0">
                  <a:pos x="T0" y="T1"/>
                </a:cxn>
                <a:cxn ang="0">
                  <a:pos x="T2" y="T3"/>
                </a:cxn>
                <a:cxn ang="0">
                  <a:pos x="T4" y="T5"/>
                </a:cxn>
                <a:cxn ang="0">
                  <a:pos x="T6" y="T7"/>
                </a:cxn>
                <a:cxn ang="0">
                  <a:pos x="T8" y="T9"/>
                </a:cxn>
                <a:cxn ang="0">
                  <a:pos x="T10" y="T11"/>
                </a:cxn>
              </a:cxnLst>
              <a:rect l="0" t="0" r="r" b="b"/>
              <a:pathLst>
                <a:path w="71" h="71">
                  <a:moveTo>
                    <a:pt x="71" y="35"/>
                  </a:moveTo>
                  <a:cubicBezTo>
                    <a:pt x="71" y="35"/>
                    <a:pt x="71" y="35"/>
                    <a:pt x="71" y="35"/>
                  </a:cubicBezTo>
                  <a:cubicBezTo>
                    <a:pt x="71" y="55"/>
                    <a:pt x="55" y="71"/>
                    <a:pt x="35" y="71"/>
                  </a:cubicBezTo>
                  <a:cubicBezTo>
                    <a:pt x="16" y="71"/>
                    <a:pt x="0" y="55"/>
                    <a:pt x="0" y="35"/>
                  </a:cubicBezTo>
                  <a:cubicBezTo>
                    <a:pt x="0" y="16"/>
                    <a:pt x="16" y="0"/>
                    <a:pt x="35" y="0"/>
                  </a:cubicBezTo>
                  <a:cubicBezTo>
                    <a:pt x="55" y="0"/>
                    <a:pt x="71" y="16"/>
                    <a:pt x="71" y="35"/>
                  </a:cubicBez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grpSp>
      <p:cxnSp>
        <p:nvCxnSpPr>
          <p:cNvPr id="528" name="Straight Connector 527">
            <a:extLst>
              <a:ext uri="{FF2B5EF4-FFF2-40B4-BE49-F238E27FC236}">
                <a16:creationId xmlns:a16="http://schemas.microsoft.com/office/drawing/2014/main" id="{F64AFC49-E3C4-42D8-B628-D5E7E0B0BD09}"/>
              </a:ext>
            </a:extLst>
          </p:cNvPr>
          <p:cNvCxnSpPr/>
          <p:nvPr/>
        </p:nvCxnSpPr>
        <p:spPr>
          <a:xfrm flipV="1">
            <a:off x="5908130" y="5156744"/>
            <a:ext cx="451" cy="568581"/>
          </a:xfrm>
          <a:prstGeom prst="line">
            <a:avLst/>
          </a:prstGeom>
          <a:noFill/>
          <a:ln w="38100" cap="flat" cmpd="sng" algn="ctr">
            <a:solidFill>
              <a:srgbClr val="5C2D91">
                <a:lumMod val="60000"/>
                <a:lumOff val="40000"/>
              </a:srgbClr>
            </a:solidFill>
            <a:prstDash val="solid"/>
            <a:headEnd type="triangle" w="med" len="med"/>
            <a:tailEnd type="none" w="med" len="med"/>
          </a:ln>
          <a:effectLst/>
        </p:spPr>
      </p:cxnSp>
      <p:cxnSp>
        <p:nvCxnSpPr>
          <p:cNvPr id="529" name="Straight Connector 528">
            <a:extLst>
              <a:ext uri="{FF2B5EF4-FFF2-40B4-BE49-F238E27FC236}">
                <a16:creationId xmlns:a16="http://schemas.microsoft.com/office/drawing/2014/main" id="{C9C4EA94-0A56-4465-BC02-6098B462ACAA}"/>
              </a:ext>
            </a:extLst>
          </p:cNvPr>
          <p:cNvCxnSpPr>
            <a:stCxn id="531" idx="3"/>
            <a:endCxn id="580" idx="0"/>
          </p:cNvCxnSpPr>
          <p:nvPr/>
        </p:nvCxnSpPr>
        <p:spPr>
          <a:xfrm flipH="1">
            <a:off x="5128289" y="5100347"/>
            <a:ext cx="451049" cy="473737"/>
          </a:xfrm>
          <a:prstGeom prst="line">
            <a:avLst/>
          </a:prstGeom>
          <a:noFill/>
          <a:ln w="38100" cap="flat" cmpd="sng" algn="ctr">
            <a:solidFill>
              <a:srgbClr val="5C2D91">
                <a:lumMod val="60000"/>
                <a:lumOff val="40000"/>
              </a:srgbClr>
            </a:solidFill>
            <a:prstDash val="solid"/>
            <a:headEnd type="none" w="med" len="med"/>
            <a:tailEnd type="triangle" w="med" len="med"/>
          </a:ln>
          <a:effectLst/>
        </p:spPr>
      </p:cxnSp>
      <p:grpSp>
        <p:nvGrpSpPr>
          <p:cNvPr id="530" name="Group 529">
            <a:extLst>
              <a:ext uri="{FF2B5EF4-FFF2-40B4-BE49-F238E27FC236}">
                <a16:creationId xmlns:a16="http://schemas.microsoft.com/office/drawing/2014/main" id="{26952F3F-8878-47A6-9D09-29329B703999}"/>
              </a:ext>
            </a:extLst>
          </p:cNvPr>
          <p:cNvGrpSpPr/>
          <p:nvPr/>
        </p:nvGrpSpPr>
        <p:grpSpPr>
          <a:xfrm>
            <a:off x="5434989" y="4485355"/>
            <a:ext cx="935630" cy="720507"/>
            <a:chOff x="7855959" y="4162671"/>
            <a:chExt cx="831580" cy="793483"/>
          </a:xfrm>
        </p:grpSpPr>
        <p:sp>
          <p:nvSpPr>
            <p:cNvPr id="531" name="Oval 530">
              <a:extLst>
                <a:ext uri="{FF2B5EF4-FFF2-40B4-BE49-F238E27FC236}">
                  <a16:creationId xmlns:a16="http://schemas.microsoft.com/office/drawing/2014/main" id="{33C2E47B-D96C-48E6-8A4B-A7893275F70F}"/>
                </a:ext>
              </a:extLst>
            </p:cNvPr>
            <p:cNvSpPr/>
            <p:nvPr/>
          </p:nvSpPr>
          <p:spPr bwMode="auto">
            <a:xfrm>
              <a:off x="7868052" y="4162671"/>
              <a:ext cx="793483" cy="793483"/>
            </a:xfrm>
            <a:prstGeom prst="ellipse">
              <a:avLst/>
            </a:prstGeom>
            <a:solidFill>
              <a:srgbClr val="79A500"/>
            </a:solidFill>
            <a:ln w="9525" cap="flat" cmpd="sng" algn="ctr">
              <a:noFill/>
              <a:prstDash val="solid"/>
              <a:headEnd type="none" w="med" len="med"/>
              <a:tailEnd type="none" w="med" len="med"/>
            </a:ln>
            <a:effectLst/>
          </p:spPr>
          <p:txBody>
            <a:bodyPr rot="0" spcFirstLastPara="0" vertOverflow="overflow" horzOverflow="overflow" vert="horz" wrap="square" lIns="186495" tIns="149196" rIns="186495" bIns="149196" numCol="1" spcCol="0" rtlCol="0" fromWordArt="0" anchor="t" anchorCtr="0" forceAA="0" compatLnSpc="1">
              <a:prstTxWarp prst="textNoShape">
                <a:avLst/>
              </a:prstTxWarp>
              <a:noAutofit/>
            </a:bodyPr>
            <a:lstStyle/>
            <a:p>
              <a:pPr marL="0" marR="0" lvl="0" indent="0" algn="ctr" defTabSz="950966" eaLnBrk="1" fontAlgn="base" latinLnBrk="0" hangingPunct="1">
                <a:lnSpc>
                  <a:spcPct val="90000"/>
                </a:lnSpc>
                <a:spcBef>
                  <a:spcPct val="0"/>
                </a:spcBef>
                <a:spcAft>
                  <a:spcPct val="0"/>
                </a:spcAft>
                <a:buClrTx/>
                <a:buSzTx/>
                <a:buFontTx/>
                <a:buNone/>
                <a:tabLst/>
                <a:defRPr/>
              </a:pPr>
              <a:endParaRPr kumimoji="0" lang="en-US" sz="2448" b="0" i="0" u="none" strike="noStrike" kern="0" cap="none" spc="0" normalizeH="0" baseline="0" noProof="0" dirty="0">
                <a:ln>
                  <a:noFill/>
                </a:ln>
                <a:solidFill>
                  <a:srgbClr val="505050"/>
                </a:solidFill>
                <a:effectLst/>
                <a:uLnTx/>
                <a:uFillTx/>
                <a:latin typeface="Segoe UI"/>
                <a:ea typeface="Segoe UI" pitchFamily="34" charset="0"/>
                <a:cs typeface="Segoe UI" pitchFamily="34" charset="0"/>
              </a:endParaRPr>
            </a:p>
          </p:txBody>
        </p:sp>
        <p:sp>
          <p:nvSpPr>
            <p:cNvPr id="532" name="Rectangle 531">
              <a:extLst>
                <a:ext uri="{FF2B5EF4-FFF2-40B4-BE49-F238E27FC236}">
                  <a16:creationId xmlns:a16="http://schemas.microsoft.com/office/drawing/2014/main" id="{90FF5EFB-5953-4542-8A3D-5880532CF987}"/>
                </a:ext>
              </a:extLst>
            </p:cNvPr>
            <p:cNvSpPr/>
            <p:nvPr/>
          </p:nvSpPr>
          <p:spPr>
            <a:xfrm>
              <a:off x="7855959" y="4213879"/>
              <a:ext cx="831580" cy="669610"/>
            </a:xfrm>
            <a:prstGeom prst="rect">
              <a:avLst/>
            </a:prstGeom>
            <a:noFill/>
            <a:ln w="10795" cap="flat" cmpd="sng" algn="ctr">
              <a:noFill/>
              <a:prstDash val="solid"/>
            </a:ln>
            <a:effectLst/>
          </p:spPr>
          <p:txBody>
            <a:bodyPr rtlCol="0" anchor="ctr"/>
            <a:lstStyle/>
            <a:p>
              <a:pPr marL="0" marR="0" lvl="0" indent="0" algn="ctr" defTabSz="914400" eaLnBrk="1" fontAlgn="auto" latinLnBrk="0" hangingPunct="1">
                <a:lnSpc>
                  <a:spcPct val="90000"/>
                </a:lnSpc>
                <a:spcBef>
                  <a:spcPts val="0"/>
                </a:spcBef>
                <a:spcAft>
                  <a:spcPts val="0"/>
                </a:spcAft>
                <a:buClrTx/>
                <a:buSzTx/>
                <a:buFontTx/>
                <a:buNone/>
                <a:tabLst/>
                <a:defRPr/>
              </a:pPr>
              <a:r>
                <a:rPr kumimoji="0" lang="en-US" sz="1000" b="1" i="0" u="none" strike="noStrike" kern="0" cap="none" spc="0" normalizeH="0" baseline="0" noProof="0" dirty="0">
                  <a:ln>
                    <a:noFill/>
                  </a:ln>
                  <a:solidFill>
                    <a:srgbClr val="505050"/>
                  </a:solidFill>
                  <a:effectLst>
                    <a:outerShdw blurRad="38100" dist="38100" dir="2700000" algn="tl">
                      <a:srgbClr val="000000">
                        <a:alpha val="43137"/>
                      </a:srgbClr>
                    </a:outerShdw>
                  </a:effectLst>
                  <a:uLnTx/>
                  <a:uFillTx/>
                  <a:latin typeface="Segoe UI"/>
                  <a:ea typeface="+mn-ea"/>
                  <a:cs typeface="+mn-cs"/>
                </a:rPr>
                <a:t>External load balancer</a:t>
              </a:r>
            </a:p>
          </p:txBody>
        </p:sp>
      </p:grpSp>
      <p:cxnSp>
        <p:nvCxnSpPr>
          <p:cNvPr id="533" name="Straight Connector 532">
            <a:extLst>
              <a:ext uri="{FF2B5EF4-FFF2-40B4-BE49-F238E27FC236}">
                <a16:creationId xmlns:a16="http://schemas.microsoft.com/office/drawing/2014/main" id="{ADE8AA52-E811-4CB5-9CB0-C0585EB728DD}"/>
              </a:ext>
            </a:extLst>
          </p:cNvPr>
          <p:cNvCxnSpPr>
            <a:stCxn id="542" idx="2"/>
            <a:endCxn id="570" idx="3"/>
          </p:cNvCxnSpPr>
          <p:nvPr/>
        </p:nvCxnSpPr>
        <p:spPr>
          <a:xfrm flipH="1">
            <a:off x="6220525" y="6232156"/>
            <a:ext cx="508199" cy="1391"/>
          </a:xfrm>
          <a:prstGeom prst="line">
            <a:avLst/>
          </a:prstGeom>
          <a:noFill/>
          <a:ln w="38100" cap="flat" cmpd="sng" algn="ctr">
            <a:solidFill>
              <a:srgbClr val="5C2D91">
                <a:lumMod val="60000"/>
                <a:lumOff val="40000"/>
              </a:srgbClr>
            </a:solidFill>
            <a:prstDash val="solid"/>
            <a:headEnd type="triangle" w="med" len="med"/>
            <a:tailEnd type="none" w="med" len="med"/>
          </a:ln>
          <a:effectLst/>
        </p:spPr>
      </p:cxnSp>
      <p:sp>
        <p:nvSpPr>
          <p:cNvPr id="534" name="Freeform 29">
            <a:extLst>
              <a:ext uri="{FF2B5EF4-FFF2-40B4-BE49-F238E27FC236}">
                <a16:creationId xmlns:a16="http://schemas.microsoft.com/office/drawing/2014/main" id="{3AF94C23-895C-47D7-9297-9D0EA5C015C9}"/>
              </a:ext>
            </a:extLst>
          </p:cNvPr>
          <p:cNvSpPr>
            <a:spLocks/>
          </p:cNvSpPr>
          <p:nvPr/>
        </p:nvSpPr>
        <p:spPr bwMode="auto">
          <a:xfrm>
            <a:off x="4966603" y="6426880"/>
            <a:ext cx="4037721" cy="559797"/>
          </a:xfrm>
          <a:custGeom>
            <a:avLst/>
            <a:gdLst>
              <a:gd name="T0" fmla="*/ 344 w 556"/>
              <a:gd name="T1" fmla="*/ 21 h 130"/>
              <a:gd name="T2" fmla="*/ 344 w 556"/>
              <a:gd name="T3" fmla="*/ 21 h 130"/>
              <a:gd name="T4" fmla="*/ 0 w 556"/>
              <a:gd name="T5" fmla="*/ 130 h 130"/>
              <a:gd name="T6" fmla="*/ 197 w 556"/>
              <a:gd name="T7" fmla="*/ 130 h 130"/>
              <a:gd name="T8" fmla="*/ 556 w 556"/>
              <a:gd name="T9" fmla="*/ 130 h 130"/>
              <a:gd name="T10" fmla="*/ 344 w 556"/>
              <a:gd name="T11" fmla="*/ 21 h 130"/>
            </a:gdLst>
            <a:ahLst/>
            <a:cxnLst>
              <a:cxn ang="0">
                <a:pos x="T0" y="T1"/>
              </a:cxn>
              <a:cxn ang="0">
                <a:pos x="T2" y="T3"/>
              </a:cxn>
              <a:cxn ang="0">
                <a:pos x="T4" y="T5"/>
              </a:cxn>
              <a:cxn ang="0">
                <a:pos x="T6" y="T7"/>
              </a:cxn>
              <a:cxn ang="0">
                <a:pos x="T8" y="T9"/>
              </a:cxn>
              <a:cxn ang="0">
                <a:pos x="T10" y="T11"/>
              </a:cxn>
            </a:cxnLst>
            <a:rect l="0" t="0" r="r" b="b"/>
            <a:pathLst>
              <a:path w="556" h="130">
                <a:moveTo>
                  <a:pt x="344" y="21"/>
                </a:moveTo>
                <a:cubicBezTo>
                  <a:pt x="344" y="21"/>
                  <a:pt x="344" y="21"/>
                  <a:pt x="344" y="21"/>
                </a:cubicBezTo>
                <a:cubicBezTo>
                  <a:pt x="223" y="0"/>
                  <a:pt x="94" y="37"/>
                  <a:pt x="0" y="130"/>
                </a:cubicBezTo>
                <a:cubicBezTo>
                  <a:pt x="197" y="130"/>
                  <a:pt x="197" y="130"/>
                  <a:pt x="197" y="130"/>
                </a:cubicBezTo>
                <a:cubicBezTo>
                  <a:pt x="556" y="130"/>
                  <a:pt x="556" y="130"/>
                  <a:pt x="556" y="130"/>
                </a:cubicBezTo>
                <a:cubicBezTo>
                  <a:pt x="496" y="70"/>
                  <a:pt x="422" y="34"/>
                  <a:pt x="344" y="21"/>
                </a:cubicBezTo>
                <a:close/>
              </a:path>
            </a:pathLst>
          </a:custGeom>
          <a:solidFill>
            <a:srgbClr val="7FBA00"/>
          </a:solidFill>
          <a:ln>
            <a:noFill/>
          </a:ln>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sp>
        <p:nvSpPr>
          <p:cNvPr id="537" name="Rectangle 536">
            <a:extLst>
              <a:ext uri="{FF2B5EF4-FFF2-40B4-BE49-F238E27FC236}">
                <a16:creationId xmlns:a16="http://schemas.microsoft.com/office/drawing/2014/main" id="{4D3BDB5B-36CF-4FE7-8C92-8E18FAB41DB2}"/>
              </a:ext>
            </a:extLst>
          </p:cNvPr>
          <p:cNvSpPr/>
          <p:nvPr/>
        </p:nvSpPr>
        <p:spPr>
          <a:xfrm>
            <a:off x="6500813" y="3981403"/>
            <a:ext cx="2528769" cy="338426"/>
          </a:xfrm>
          <a:prstGeom prst="rect">
            <a:avLst/>
          </a:prstGeom>
        </p:spPr>
        <p:txBody>
          <a:bodyPr wrap="none">
            <a:spAutoFit/>
          </a:bodyPr>
          <a:lstStyle/>
          <a:p>
            <a:r>
              <a:rPr lang="en-US" sz="1599" dirty="0">
                <a:solidFill>
                  <a:srgbClr val="505050"/>
                </a:solidFill>
                <a:latin typeface="Segoe UI"/>
              </a:rPr>
              <a:t>Customer Virtual Network</a:t>
            </a:r>
          </a:p>
        </p:txBody>
      </p:sp>
      <p:sp>
        <p:nvSpPr>
          <p:cNvPr id="538" name="Freeform 29">
            <a:extLst>
              <a:ext uri="{FF2B5EF4-FFF2-40B4-BE49-F238E27FC236}">
                <a16:creationId xmlns:a16="http://schemas.microsoft.com/office/drawing/2014/main" id="{047E7760-8456-4572-92DB-133476581C5E}"/>
              </a:ext>
            </a:extLst>
          </p:cNvPr>
          <p:cNvSpPr>
            <a:spLocks/>
          </p:cNvSpPr>
          <p:nvPr/>
        </p:nvSpPr>
        <p:spPr bwMode="auto">
          <a:xfrm>
            <a:off x="3981496" y="6482260"/>
            <a:ext cx="3196500" cy="514579"/>
          </a:xfrm>
          <a:custGeom>
            <a:avLst/>
            <a:gdLst>
              <a:gd name="T0" fmla="*/ 344 w 556"/>
              <a:gd name="T1" fmla="*/ 21 h 130"/>
              <a:gd name="T2" fmla="*/ 344 w 556"/>
              <a:gd name="T3" fmla="*/ 21 h 130"/>
              <a:gd name="T4" fmla="*/ 0 w 556"/>
              <a:gd name="T5" fmla="*/ 130 h 130"/>
              <a:gd name="T6" fmla="*/ 197 w 556"/>
              <a:gd name="T7" fmla="*/ 130 h 130"/>
              <a:gd name="T8" fmla="*/ 556 w 556"/>
              <a:gd name="T9" fmla="*/ 130 h 130"/>
              <a:gd name="T10" fmla="*/ 344 w 556"/>
              <a:gd name="T11" fmla="*/ 21 h 130"/>
            </a:gdLst>
            <a:ahLst/>
            <a:cxnLst>
              <a:cxn ang="0">
                <a:pos x="T0" y="T1"/>
              </a:cxn>
              <a:cxn ang="0">
                <a:pos x="T2" y="T3"/>
              </a:cxn>
              <a:cxn ang="0">
                <a:pos x="T4" y="T5"/>
              </a:cxn>
              <a:cxn ang="0">
                <a:pos x="T6" y="T7"/>
              </a:cxn>
              <a:cxn ang="0">
                <a:pos x="T8" y="T9"/>
              </a:cxn>
              <a:cxn ang="0">
                <a:pos x="T10" y="T11"/>
              </a:cxn>
            </a:cxnLst>
            <a:rect l="0" t="0" r="r" b="b"/>
            <a:pathLst>
              <a:path w="556" h="130">
                <a:moveTo>
                  <a:pt x="344" y="21"/>
                </a:moveTo>
                <a:cubicBezTo>
                  <a:pt x="344" y="21"/>
                  <a:pt x="344" y="21"/>
                  <a:pt x="344" y="21"/>
                </a:cubicBezTo>
                <a:cubicBezTo>
                  <a:pt x="223" y="0"/>
                  <a:pt x="94" y="37"/>
                  <a:pt x="0" y="130"/>
                </a:cubicBezTo>
                <a:cubicBezTo>
                  <a:pt x="197" y="130"/>
                  <a:pt x="197" y="130"/>
                  <a:pt x="197" y="130"/>
                </a:cubicBezTo>
                <a:cubicBezTo>
                  <a:pt x="556" y="130"/>
                  <a:pt x="556" y="130"/>
                  <a:pt x="556" y="130"/>
                </a:cubicBezTo>
                <a:cubicBezTo>
                  <a:pt x="496" y="70"/>
                  <a:pt x="422" y="34"/>
                  <a:pt x="344" y="21"/>
                </a:cubicBezTo>
                <a:close/>
              </a:path>
            </a:pathLst>
          </a:custGeom>
          <a:solidFill>
            <a:srgbClr val="BAD80A"/>
          </a:solidFill>
          <a:ln>
            <a:noFill/>
          </a:ln>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sp>
        <p:nvSpPr>
          <p:cNvPr id="539" name="Freeform 55">
            <a:extLst>
              <a:ext uri="{FF2B5EF4-FFF2-40B4-BE49-F238E27FC236}">
                <a16:creationId xmlns:a16="http://schemas.microsoft.com/office/drawing/2014/main" id="{C240652C-48E8-4CCA-BDC1-0D9B425292E8}"/>
              </a:ext>
            </a:extLst>
          </p:cNvPr>
          <p:cNvSpPr>
            <a:spLocks/>
          </p:cNvSpPr>
          <p:nvPr/>
        </p:nvSpPr>
        <p:spPr bwMode="auto">
          <a:xfrm>
            <a:off x="4538001" y="6603749"/>
            <a:ext cx="660321" cy="142378"/>
          </a:xfrm>
          <a:custGeom>
            <a:avLst/>
            <a:gdLst>
              <a:gd name="T0" fmla="*/ 186 w 589"/>
              <a:gd name="T1" fmla="*/ 0 h 127"/>
              <a:gd name="T2" fmla="*/ 589 w 589"/>
              <a:gd name="T3" fmla="*/ 0 h 127"/>
              <a:gd name="T4" fmla="*/ 407 w 589"/>
              <a:gd name="T5" fmla="*/ 127 h 127"/>
              <a:gd name="T6" fmla="*/ 0 w 589"/>
              <a:gd name="T7" fmla="*/ 127 h 127"/>
              <a:gd name="T8" fmla="*/ 186 w 589"/>
              <a:gd name="T9" fmla="*/ 0 h 127"/>
            </a:gdLst>
            <a:ahLst/>
            <a:cxnLst>
              <a:cxn ang="0">
                <a:pos x="T0" y="T1"/>
              </a:cxn>
              <a:cxn ang="0">
                <a:pos x="T2" y="T3"/>
              </a:cxn>
              <a:cxn ang="0">
                <a:pos x="T4" y="T5"/>
              </a:cxn>
              <a:cxn ang="0">
                <a:pos x="T6" y="T7"/>
              </a:cxn>
              <a:cxn ang="0">
                <a:pos x="T8" y="T9"/>
              </a:cxn>
            </a:cxnLst>
            <a:rect l="0" t="0" r="r" b="b"/>
            <a:pathLst>
              <a:path w="589" h="127">
                <a:moveTo>
                  <a:pt x="186" y="0"/>
                </a:moveTo>
                <a:lnTo>
                  <a:pt x="589" y="0"/>
                </a:lnTo>
                <a:lnTo>
                  <a:pt x="407" y="127"/>
                </a:lnTo>
                <a:lnTo>
                  <a:pt x="0" y="127"/>
                </a:lnTo>
                <a:lnTo>
                  <a:pt x="186" y="0"/>
                </a:lnTo>
                <a:close/>
              </a:path>
            </a:pathLst>
          </a:custGeom>
          <a:solidFill>
            <a:srgbClr val="505050">
              <a:lumMod val="50000"/>
              <a:alpha val="19000"/>
            </a:srgbClr>
          </a:solidFill>
          <a:ln>
            <a:noFill/>
          </a:ln>
          <a:extLst/>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40" name="Oval 539">
            <a:extLst>
              <a:ext uri="{FF2B5EF4-FFF2-40B4-BE49-F238E27FC236}">
                <a16:creationId xmlns:a16="http://schemas.microsoft.com/office/drawing/2014/main" id="{4553A05F-5A4E-42D1-BAFD-7C935A4315CB}"/>
              </a:ext>
            </a:extLst>
          </p:cNvPr>
          <p:cNvSpPr/>
          <p:nvPr/>
        </p:nvSpPr>
        <p:spPr bwMode="auto">
          <a:xfrm>
            <a:off x="7969443" y="6189605"/>
            <a:ext cx="1585995" cy="182572"/>
          </a:xfrm>
          <a:prstGeom prst="ellipse">
            <a:avLst/>
          </a:prstGeom>
          <a:noFill/>
          <a:ln w="28575" cap="rnd" cmpd="sng" algn="ctr">
            <a:solidFill>
              <a:srgbClr val="505050"/>
            </a:solidFill>
            <a:prstDash val="sysDot"/>
            <a:headEnd type="none" w="med" len="med"/>
            <a:tailEnd type="none" w="med" len="med"/>
          </a:ln>
          <a:effectLst/>
        </p:spPr>
        <p:txBody>
          <a:bodyPr rot="0" spcFirstLastPara="0" vertOverflow="overflow" horzOverflow="overflow" vert="horz" wrap="square" lIns="186495" tIns="149196" rIns="186495" bIns="149196" numCol="1" spcCol="0" rtlCol="0" fromWordArt="0" anchor="t" anchorCtr="0" forceAA="0" compatLnSpc="1">
            <a:prstTxWarp prst="textNoShape">
              <a:avLst/>
            </a:prstTxWarp>
            <a:noAutofit/>
          </a:bodyPr>
          <a:lstStyle/>
          <a:p>
            <a:pPr marL="0" marR="0" lvl="0" indent="0" algn="ctr" defTabSz="950966" eaLnBrk="1" fontAlgn="base" latinLnBrk="0" hangingPunct="1">
              <a:lnSpc>
                <a:spcPct val="90000"/>
              </a:lnSpc>
              <a:spcBef>
                <a:spcPct val="0"/>
              </a:spcBef>
              <a:spcAft>
                <a:spcPct val="0"/>
              </a:spcAft>
              <a:buClrTx/>
              <a:buSzTx/>
              <a:buFontTx/>
              <a:buNone/>
              <a:tabLst/>
              <a:defRPr/>
            </a:pPr>
            <a:endParaRPr kumimoji="0" lang="en-US" sz="2448" b="0" i="0" u="none" strike="noStrike" kern="0" cap="none" spc="0" normalizeH="0" baseline="0" noProof="0" dirty="0">
              <a:ln>
                <a:noFill/>
              </a:ln>
              <a:solidFill>
                <a:srgbClr val="505050"/>
              </a:solidFill>
              <a:effectLst/>
              <a:uLnTx/>
              <a:uFillTx/>
              <a:latin typeface="Segoe UI"/>
              <a:ea typeface="Segoe UI" pitchFamily="34" charset="0"/>
              <a:cs typeface="Segoe UI" pitchFamily="34" charset="0"/>
            </a:endParaRPr>
          </a:p>
        </p:txBody>
      </p:sp>
      <p:grpSp>
        <p:nvGrpSpPr>
          <p:cNvPr id="541" name="Group 540">
            <a:extLst>
              <a:ext uri="{FF2B5EF4-FFF2-40B4-BE49-F238E27FC236}">
                <a16:creationId xmlns:a16="http://schemas.microsoft.com/office/drawing/2014/main" id="{BDCFC8D0-2395-4E70-8D3D-9FE03373C165}"/>
              </a:ext>
            </a:extLst>
          </p:cNvPr>
          <p:cNvGrpSpPr/>
          <p:nvPr/>
        </p:nvGrpSpPr>
        <p:grpSpPr>
          <a:xfrm>
            <a:off x="6705205" y="5771339"/>
            <a:ext cx="965884" cy="921633"/>
            <a:chOff x="7830149" y="4162671"/>
            <a:chExt cx="831580" cy="793483"/>
          </a:xfrm>
        </p:grpSpPr>
        <p:sp>
          <p:nvSpPr>
            <p:cNvPr id="542" name="Oval 541">
              <a:extLst>
                <a:ext uri="{FF2B5EF4-FFF2-40B4-BE49-F238E27FC236}">
                  <a16:creationId xmlns:a16="http://schemas.microsoft.com/office/drawing/2014/main" id="{DEB849F3-F78E-4B96-98EC-EFCA29A1D94C}"/>
                </a:ext>
              </a:extLst>
            </p:cNvPr>
            <p:cNvSpPr/>
            <p:nvPr/>
          </p:nvSpPr>
          <p:spPr bwMode="auto">
            <a:xfrm>
              <a:off x="7850397" y="4162671"/>
              <a:ext cx="793483" cy="793483"/>
            </a:xfrm>
            <a:prstGeom prst="ellipse">
              <a:avLst/>
            </a:prstGeom>
            <a:solidFill>
              <a:srgbClr val="B4009E">
                <a:lumMod val="40000"/>
                <a:lumOff val="60000"/>
              </a:srgbClr>
            </a:solidFill>
            <a:ln w="9525" cap="flat" cmpd="sng" algn="ctr">
              <a:noFill/>
              <a:prstDash val="solid"/>
              <a:headEnd type="none" w="med" len="med"/>
              <a:tailEnd type="none" w="med" len="med"/>
            </a:ln>
            <a:effectLst/>
          </p:spPr>
          <p:txBody>
            <a:bodyPr rot="0" spcFirstLastPara="0" vertOverflow="overflow" horzOverflow="overflow" vert="horz" wrap="square" lIns="186495" tIns="149196" rIns="186495" bIns="149196" numCol="1" spcCol="0" rtlCol="0" fromWordArt="0" anchor="t" anchorCtr="0" forceAA="0" compatLnSpc="1">
              <a:prstTxWarp prst="textNoShape">
                <a:avLst/>
              </a:prstTxWarp>
              <a:noAutofit/>
            </a:bodyPr>
            <a:lstStyle/>
            <a:p>
              <a:pPr marL="0" marR="0" lvl="0" indent="0" algn="ctr" defTabSz="950966" eaLnBrk="1" fontAlgn="base" latinLnBrk="0" hangingPunct="1">
                <a:lnSpc>
                  <a:spcPct val="90000"/>
                </a:lnSpc>
                <a:spcBef>
                  <a:spcPct val="0"/>
                </a:spcBef>
                <a:spcAft>
                  <a:spcPct val="0"/>
                </a:spcAft>
                <a:buClrTx/>
                <a:buSzTx/>
                <a:buFontTx/>
                <a:buNone/>
                <a:tabLst/>
                <a:defRPr/>
              </a:pPr>
              <a:endParaRPr kumimoji="0" lang="en-US" sz="2448" b="0" i="0" u="none" strike="noStrike" kern="0" cap="none" spc="0" normalizeH="0" baseline="0" noProof="0" dirty="0">
                <a:ln>
                  <a:noFill/>
                </a:ln>
                <a:solidFill>
                  <a:srgbClr val="505050"/>
                </a:solidFill>
                <a:effectLst/>
                <a:uLnTx/>
                <a:uFillTx/>
                <a:latin typeface="Segoe UI"/>
                <a:ea typeface="Segoe UI" pitchFamily="34" charset="0"/>
                <a:cs typeface="Segoe UI" pitchFamily="34" charset="0"/>
              </a:endParaRPr>
            </a:p>
          </p:txBody>
        </p:sp>
        <p:sp>
          <p:nvSpPr>
            <p:cNvPr id="543" name="Rectangle 542">
              <a:extLst>
                <a:ext uri="{FF2B5EF4-FFF2-40B4-BE49-F238E27FC236}">
                  <a16:creationId xmlns:a16="http://schemas.microsoft.com/office/drawing/2014/main" id="{A0AD16D7-3439-4800-8466-9A95830EE1B3}"/>
                </a:ext>
              </a:extLst>
            </p:cNvPr>
            <p:cNvSpPr/>
            <p:nvPr/>
          </p:nvSpPr>
          <p:spPr>
            <a:xfrm>
              <a:off x="7830149" y="4224845"/>
              <a:ext cx="831580" cy="669610"/>
            </a:xfrm>
            <a:prstGeom prst="rect">
              <a:avLst/>
            </a:prstGeom>
            <a:noFill/>
            <a:ln w="10795" cap="flat" cmpd="sng" algn="ctr">
              <a:noFill/>
              <a:prstDash val="solid"/>
            </a:ln>
            <a:effectLst/>
          </p:spPr>
          <p:txBody>
            <a:bodyPr rtlCol="0" anchor="ctr"/>
            <a:lstStyle/>
            <a:p>
              <a:pPr marL="0" marR="0" lvl="0" indent="0" algn="ctr" defTabSz="914400" eaLnBrk="1" fontAlgn="auto" latinLnBrk="0" hangingPunct="1">
                <a:lnSpc>
                  <a:spcPct val="90000"/>
                </a:lnSpc>
                <a:spcBef>
                  <a:spcPts val="0"/>
                </a:spcBef>
                <a:spcAft>
                  <a:spcPts val="0"/>
                </a:spcAft>
                <a:buClrTx/>
                <a:buSzTx/>
                <a:buFontTx/>
                <a:buNone/>
                <a:tabLst/>
                <a:defRPr/>
              </a:pPr>
              <a:r>
                <a:rPr kumimoji="0" lang="es-ES" sz="1199" b="1" i="0" u="none" strike="noStrike" kern="0" cap="none" spc="0" normalizeH="0" baseline="0" noProof="0" dirty="0">
                  <a:ln>
                    <a:noFill/>
                  </a:ln>
                  <a:solidFill>
                    <a:srgbClr val="505050"/>
                  </a:solidFill>
                  <a:effectLst/>
                  <a:uLnTx/>
                  <a:uFillTx/>
                  <a:latin typeface="Segoe UI"/>
                  <a:ea typeface="+mn-ea"/>
                  <a:cs typeface="+mn-cs"/>
                </a:rPr>
                <a:t>Internal</a:t>
              </a:r>
            </a:p>
            <a:p>
              <a:pPr marL="0" marR="0" lvl="0" indent="0" algn="ctr" defTabSz="914400" eaLnBrk="1" fontAlgn="auto" latinLnBrk="0" hangingPunct="1">
                <a:lnSpc>
                  <a:spcPct val="90000"/>
                </a:lnSpc>
                <a:spcBef>
                  <a:spcPts val="0"/>
                </a:spcBef>
                <a:spcAft>
                  <a:spcPts val="0"/>
                </a:spcAft>
                <a:buClrTx/>
                <a:buSzTx/>
                <a:buFontTx/>
                <a:buNone/>
                <a:tabLst/>
                <a:defRPr/>
              </a:pPr>
              <a:r>
                <a:rPr kumimoji="0" lang="es-ES" sz="1199" b="1" i="0" u="none" strike="noStrike" kern="0" cap="none" spc="0" normalizeH="0" baseline="0" noProof="0" dirty="0">
                  <a:ln>
                    <a:noFill/>
                  </a:ln>
                  <a:solidFill>
                    <a:srgbClr val="505050"/>
                  </a:solidFill>
                  <a:effectLst/>
                  <a:uLnTx/>
                  <a:uFillTx/>
                  <a:latin typeface="Segoe UI"/>
                  <a:ea typeface="+mn-ea"/>
                  <a:cs typeface="+mn-cs"/>
                </a:rPr>
                <a:t> load balancer</a:t>
              </a:r>
              <a:endParaRPr kumimoji="0" lang="en-US" sz="1199" b="1" i="0" u="none" strike="noStrike" kern="0" cap="none" spc="0" normalizeH="0" baseline="0" noProof="0" dirty="0">
                <a:ln>
                  <a:noFill/>
                </a:ln>
                <a:solidFill>
                  <a:srgbClr val="505050"/>
                </a:solidFill>
                <a:effectLst/>
                <a:uLnTx/>
                <a:uFillTx/>
                <a:latin typeface="Segoe UI"/>
                <a:ea typeface="+mn-ea"/>
                <a:cs typeface="+mn-cs"/>
              </a:endParaRPr>
            </a:p>
          </p:txBody>
        </p:sp>
      </p:grpSp>
      <p:sp>
        <p:nvSpPr>
          <p:cNvPr id="544" name="TextBox 543">
            <a:extLst>
              <a:ext uri="{FF2B5EF4-FFF2-40B4-BE49-F238E27FC236}">
                <a16:creationId xmlns:a16="http://schemas.microsoft.com/office/drawing/2014/main" id="{AC683C24-E76E-4A4E-A61D-C46EBD8FF6FA}"/>
              </a:ext>
            </a:extLst>
          </p:cNvPr>
          <p:cNvSpPr txBox="1"/>
          <p:nvPr/>
        </p:nvSpPr>
        <p:spPr>
          <a:xfrm>
            <a:off x="10446312" y="4603035"/>
            <a:ext cx="1610358" cy="584519"/>
          </a:xfrm>
          <a:prstGeom prst="rect">
            <a:avLst/>
          </a:prstGeom>
          <a:noFill/>
        </p:spPr>
        <p:txBody>
          <a:bodyPr wrap="square" rtlCol="0">
            <a:spAutoFit/>
          </a:bodyPr>
          <a:lstStyle/>
          <a:p>
            <a:r>
              <a:rPr lang="en-US" sz="1599" dirty="0">
                <a:solidFill>
                  <a:srgbClr val="505050"/>
                </a:solidFill>
                <a:latin typeface="Segoe UI"/>
              </a:rPr>
              <a:t>Customer </a:t>
            </a:r>
            <a:br>
              <a:rPr lang="en-US" sz="1599" dirty="0">
                <a:solidFill>
                  <a:srgbClr val="505050"/>
                </a:solidFill>
                <a:latin typeface="Segoe UI"/>
              </a:rPr>
            </a:br>
            <a:r>
              <a:rPr lang="en-US" sz="1599" dirty="0">
                <a:solidFill>
                  <a:srgbClr val="505050"/>
                </a:solidFill>
                <a:latin typeface="Segoe UI"/>
              </a:rPr>
              <a:t>on-premises</a:t>
            </a:r>
          </a:p>
        </p:txBody>
      </p:sp>
      <p:grpSp>
        <p:nvGrpSpPr>
          <p:cNvPr id="545" name="Group 544">
            <a:extLst>
              <a:ext uri="{FF2B5EF4-FFF2-40B4-BE49-F238E27FC236}">
                <a16:creationId xmlns:a16="http://schemas.microsoft.com/office/drawing/2014/main" id="{BE464A0C-C4DC-4722-B508-6521805BAC6E}"/>
              </a:ext>
            </a:extLst>
          </p:cNvPr>
          <p:cNvGrpSpPr/>
          <p:nvPr/>
        </p:nvGrpSpPr>
        <p:grpSpPr>
          <a:xfrm>
            <a:off x="8654561" y="5375592"/>
            <a:ext cx="666972" cy="902648"/>
            <a:chOff x="10520791" y="5710226"/>
            <a:chExt cx="813223" cy="1100576"/>
          </a:xfrm>
        </p:grpSpPr>
        <p:sp>
          <p:nvSpPr>
            <p:cNvPr id="546" name="Rectangle 5">
              <a:extLst>
                <a:ext uri="{FF2B5EF4-FFF2-40B4-BE49-F238E27FC236}">
                  <a16:creationId xmlns:a16="http://schemas.microsoft.com/office/drawing/2014/main" id="{2E0AD68E-0922-46C2-8D57-B97E82BD5F93}"/>
                </a:ext>
              </a:extLst>
            </p:cNvPr>
            <p:cNvSpPr>
              <a:spLocks noChangeArrowheads="1"/>
            </p:cNvSpPr>
            <p:nvPr/>
          </p:nvSpPr>
          <p:spPr bwMode="auto">
            <a:xfrm>
              <a:off x="10520791" y="5710226"/>
              <a:ext cx="813223" cy="1100576"/>
            </a:xfrm>
            <a:prstGeom prst="rect">
              <a:avLst/>
            </a:prstGeom>
            <a:solidFill>
              <a:srgbClr val="00B0F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47" name="Freeform 6">
              <a:extLst>
                <a:ext uri="{FF2B5EF4-FFF2-40B4-BE49-F238E27FC236}">
                  <a16:creationId xmlns:a16="http://schemas.microsoft.com/office/drawing/2014/main" id="{E248C431-2A8B-4F0A-90CF-4DC89D72DC6A}"/>
                </a:ext>
              </a:extLst>
            </p:cNvPr>
            <p:cNvSpPr>
              <a:spLocks/>
            </p:cNvSpPr>
            <p:nvPr/>
          </p:nvSpPr>
          <p:spPr bwMode="auto">
            <a:xfrm>
              <a:off x="10607894" y="5838844"/>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48" name="Freeform 7">
              <a:extLst>
                <a:ext uri="{FF2B5EF4-FFF2-40B4-BE49-F238E27FC236}">
                  <a16:creationId xmlns:a16="http://schemas.microsoft.com/office/drawing/2014/main" id="{C88A8070-104F-4E7F-8AEE-8BB4F1BD8A0F}"/>
                </a:ext>
              </a:extLst>
            </p:cNvPr>
            <p:cNvSpPr>
              <a:spLocks/>
            </p:cNvSpPr>
            <p:nvPr/>
          </p:nvSpPr>
          <p:spPr bwMode="auto">
            <a:xfrm>
              <a:off x="10607894" y="6037469"/>
              <a:ext cx="639019" cy="112337"/>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49" name="Freeform 8">
              <a:extLst>
                <a:ext uri="{FF2B5EF4-FFF2-40B4-BE49-F238E27FC236}">
                  <a16:creationId xmlns:a16="http://schemas.microsoft.com/office/drawing/2014/main" id="{147974B0-FFFB-4D6D-B1D2-BFDB7F83FE70}"/>
                </a:ext>
              </a:extLst>
            </p:cNvPr>
            <p:cNvSpPr>
              <a:spLocks/>
            </p:cNvSpPr>
            <p:nvPr/>
          </p:nvSpPr>
          <p:spPr bwMode="auto">
            <a:xfrm>
              <a:off x="10607894" y="6234465"/>
              <a:ext cx="639019" cy="112337"/>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50" name="Freeform 9">
              <a:extLst>
                <a:ext uri="{FF2B5EF4-FFF2-40B4-BE49-F238E27FC236}">
                  <a16:creationId xmlns:a16="http://schemas.microsoft.com/office/drawing/2014/main" id="{67B44512-A77C-4326-A7D7-930DD5452F58}"/>
                </a:ext>
              </a:extLst>
            </p:cNvPr>
            <p:cNvSpPr>
              <a:spLocks/>
            </p:cNvSpPr>
            <p:nvPr/>
          </p:nvSpPr>
          <p:spPr bwMode="auto">
            <a:xfrm>
              <a:off x="10607894" y="6433090"/>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51" name="Oval 14">
              <a:extLst>
                <a:ext uri="{FF2B5EF4-FFF2-40B4-BE49-F238E27FC236}">
                  <a16:creationId xmlns:a16="http://schemas.microsoft.com/office/drawing/2014/main" id="{9DEF9CE6-7DAD-4BB8-B584-FF071CEBE8DD}"/>
                </a:ext>
              </a:extLst>
            </p:cNvPr>
            <p:cNvSpPr>
              <a:spLocks noChangeArrowheads="1"/>
            </p:cNvSpPr>
            <p:nvPr/>
          </p:nvSpPr>
          <p:spPr bwMode="auto">
            <a:xfrm>
              <a:off x="11124807" y="5862451"/>
              <a:ext cx="61867" cy="61867"/>
            </a:xfrm>
            <a:prstGeom prst="ellipse">
              <a:avLst/>
            </a:prstGeom>
            <a:solidFill>
              <a:srgbClr val="00205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52" name="Oval 15">
              <a:extLst>
                <a:ext uri="{FF2B5EF4-FFF2-40B4-BE49-F238E27FC236}">
                  <a16:creationId xmlns:a16="http://schemas.microsoft.com/office/drawing/2014/main" id="{32180DAE-193B-4BC4-9A0F-9CD181FD0DA1}"/>
                </a:ext>
              </a:extLst>
            </p:cNvPr>
            <p:cNvSpPr>
              <a:spLocks noChangeArrowheads="1"/>
            </p:cNvSpPr>
            <p:nvPr/>
          </p:nvSpPr>
          <p:spPr bwMode="auto">
            <a:xfrm>
              <a:off x="11124807" y="6061076"/>
              <a:ext cx="61867" cy="61867"/>
            </a:xfrm>
            <a:prstGeom prst="ellipse">
              <a:avLst/>
            </a:prstGeom>
            <a:solidFill>
              <a:srgbClr val="00205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53" name="Oval 16">
              <a:extLst>
                <a:ext uri="{FF2B5EF4-FFF2-40B4-BE49-F238E27FC236}">
                  <a16:creationId xmlns:a16="http://schemas.microsoft.com/office/drawing/2014/main" id="{9CDB6BBC-7B55-40DD-8A0A-8AA0912AE87A}"/>
                </a:ext>
              </a:extLst>
            </p:cNvPr>
            <p:cNvSpPr>
              <a:spLocks noChangeArrowheads="1"/>
            </p:cNvSpPr>
            <p:nvPr/>
          </p:nvSpPr>
          <p:spPr bwMode="auto">
            <a:xfrm>
              <a:off x="11124807" y="6259701"/>
              <a:ext cx="61867" cy="61867"/>
            </a:xfrm>
            <a:prstGeom prst="ellipse">
              <a:avLst/>
            </a:prstGeom>
            <a:solidFill>
              <a:srgbClr val="00205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54" name="Oval 17">
              <a:extLst>
                <a:ext uri="{FF2B5EF4-FFF2-40B4-BE49-F238E27FC236}">
                  <a16:creationId xmlns:a16="http://schemas.microsoft.com/office/drawing/2014/main" id="{6E084E2E-2BFC-4E2A-BBD7-58A66B6668C9}"/>
                </a:ext>
              </a:extLst>
            </p:cNvPr>
            <p:cNvSpPr>
              <a:spLocks noChangeArrowheads="1"/>
            </p:cNvSpPr>
            <p:nvPr/>
          </p:nvSpPr>
          <p:spPr bwMode="auto">
            <a:xfrm>
              <a:off x="11124807" y="6458325"/>
              <a:ext cx="61867" cy="61867"/>
            </a:xfrm>
            <a:prstGeom prst="ellipse">
              <a:avLst/>
            </a:prstGeom>
            <a:solidFill>
              <a:srgbClr val="00205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grpSp>
      <p:grpSp>
        <p:nvGrpSpPr>
          <p:cNvPr id="555" name="Group 554">
            <a:extLst>
              <a:ext uri="{FF2B5EF4-FFF2-40B4-BE49-F238E27FC236}">
                <a16:creationId xmlns:a16="http://schemas.microsoft.com/office/drawing/2014/main" id="{7371D5BC-688D-4335-B4FA-894F438DAB1D}"/>
              </a:ext>
            </a:extLst>
          </p:cNvPr>
          <p:cNvGrpSpPr/>
          <p:nvPr/>
        </p:nvGrpSpPr>
        <p:grpSpPr>
          <a:xfrm>
            <a:off x="8163694" y="5338387"/>
            <a:ext cx="704073" cy="952856"/>
            <a:chOff x="10520791" y="5710226"/>
            <a:chExt cx="813223" cy="1100576"/>
          </a:xfrm>
        </p:grpSpPr>
        <p:sp>
          <p:nvSpPr>
            <p:cNvPr id="556" name="Rectangle 5">
              <a:extLst>
                <a:ext uri="{FF2B5EF4-FFF2-40B4-BE49-F238E27FC236}">
                  <a16:creationId xmlns:a16="http://schemas.microsoft.com/office/drawing/2014/main" id="{881B6978-203D-4E93-9CC7-20ACBB2D310B}"/>
                </a:ext>
              </a:extLst>
            </p:cNvPr>
            <p:cNvSpPr>
              <a:spLocks noChangeArrowheads="1"/>
            </p:cNvSpPr>
            <p:nvPr/>
          </p:nvSpPr>
          <p:spPr bwMode="auto">
            <a:xfrm>
              <a:off x="10520791" y="5710226"/>
              <a:ext cx="813223" cy="1100576"/>
            </a:xfrm>
            <a:prstGeom prst="rect">
              <a:avLst/>
            </a:prstGeom>
            <a:solidFill>
              <a:srgbClr val="008EC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57" name="Freeform 6">
              <a:extLst>
                <a:ext uri="{FF2B5EF4-FFF2-40B4-BE49-F238E27FC236}">
                  <a16:creationId xmlns:a16="http://schemas.microsoft.com/office/drawing/2014/main" id="{C047D241-1942-4BB3-93A2-44CA8E6CA2B0}"/>
                </a:ext>
              </a:extLst>
            </p:cNvPr>
            <p:cNvSpPr>
              <a:spLocks/>
            </p:cNvSpPr>
            <p:nvPr/>
          </p:nvSpPr>
          <p:spPr bwMode="auto">
            <a:xfrm>
              <a:off x="10607894" y="5838844"/>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58" name="Freeform 7">
              <a:extLst>
                <a:ext uri="{FF2B5EF4-FFF2-40B4-BE49-F238E27FC236}">
                  <a16:creationId xmlns:a16="http://schemas.microsoft.com/office/drawing/2014/main" id="{15E6CBCC-CF1F-4183-98A0-E87C84058B21}"/>
                </a:ext>
              </a:extLst>
            </p:cNvPr>
            <p:cNvSpPr>
              <a:spLocks/>
            </p:cNvSpPr>
            <p:nvPr/>
          </p:nvSpPr>
          <p:spPr bwMode="auto">
            <a:xfrm>
              <a:off x="10607894" y="6037469"/>
              <a:ext cx="639019" cy="112337"/>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59" name="Freeform 8">
              <a:extLst>
                <a:ext uri="{FF2B5EF4-FFF2-40B4-BE49-F238E27FC236}">
                  <a16:creationId xmlns:a16="http://schemas.microsoft.com/office/drawing/2014/main" id="{00432D99-4E90-4317-85BA-73372A02AFA0}"/>
                </a:ext>
              </a:extLst>
            </p:cNvPr>
            <p:cNvSpPr>
              <a:spLocks/>
            </p:cNvSpPr>
            <p:nvPr/>
          </p:nvSpPr>
          <p:spPr bwMode="auto">
            <a:xfrm>
              <a:off x="10607894" y="6234465"/>
              <a:ext cx="639019" cy="112337"/>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60" name="Freeform 9">
              <a:extLst>
                <a:ext uri="{FF2B5EF4-FFF2-40B4-BE49-F238E27FC236}">
                  <a16:creationId xmlns:a16="http://schemas.microsoft.com/office/drawing/2014/main" id="{5DB30466-6090-4213-8EC9-7A27FDA1FD86}"/>
                </a:ext>
              </a:extLst>
            </p:cNvPr>
            <p:cNvSpPr>
              <a:spLocks/>
            </p:cNvSpPr>
            <p:nvPr/>
          </p:nvSpPr>
          <p:spPr bwMode="auto">
            <a:xfrm>
              <a:off x="10607894" y="6433090"/>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61" name="Oval 14">
              <a:extLst>
                <a:ext uri="{FF2B5EF4-FFF2-40B4-BE49-F238E27FC236}">
                  <a16:creationId xmlns:a16="http://schemas.microsoft.com/office/drawing/2014/main" id="{C955CE40-7329-43B7-AEAF-1AF42661687A}"/>
                </a:ext>
              </a:extLst>
            </p:cNvPr>
            <p:cNvSpPr>
              <a:spLocks noChangeArrowheads="1"/>
            </p:cNvSpPr>
            <p:nvPr/>
          </p:nvSpPr>
          <p:spPr bwMode="auto">
            <a:xfrm>
              <a:off x="11124807" y="5862451"/>
              <a:ext cx="61867" cy="61867"/>
            </a:xfrm>
            <a:prstGeom prst="ellipse">
              <a:avLst/>
            </a:prstGeom>
            <a:solidFill>
              <a:srgbClr val="00205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62" name="Oval 15">
              <a:extLst>
                <a:ext uri="{FF2B5EF4-FFF2-40B4-BE49-F238E27FC236}">
                  <a16:creationId xmlns:a16="http://schemas.microsoft.com/office/drawing/2014/main" id="{65FB7E26-8D1F-4AD5-B640-6381E98E5AD7}"/>
                </a:ext>
              </a:extLst>
            </p:cNvPr>
            <p:cNvSpPr>
              <a:spLocks noChangeArrowheads="1"/>
            </p:cNvSpPr>
            <p:nvPr/>
          </p:nvSpPr>
          <p:spPr bwMode="auto">
            <a:xfrm>
              <a:off x="11124807" y="6061076"/>
              <a:ext cx="61867" cy="61867"/>
            </a:xfrm>
            <a:prstGeom prst="ellipse">
              <a:avLst/>
            </a:prstGeom>
            <a:solidFill>
              <a:srgbClr val="00205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63" name="Oval 16">
              <a:extLst>
                <a:ext uri="{FF2B5EF4-FFF2-40B4-BE49-F238E27FC236}">
                  <a16:creationId xmlns:a16="http://schemas.microsoft.com/office/drawing/2014/main" id="{794699E7-1AE5-4971-8BFE-AD703F6D481B}"/>
                </a:ext>
              </a:extLst>
            </p:cNvPr>
            <p:cNvSpPr>
              <a:spLocks noChangeArrowheads="1"/>
            </p:cNvSpPr>
            <p:nvPr/>
          </p:nvSpPr>
          <p:spPr bwMode="auto">
            <a:xfrm>
              <a:off x="11124807" y="6259701"/>
              <a:ext cx="61867" cy="61867"/>
            </a:xfrm>
            <a:prstGeom prst="ellipse">
              <a:avLst/>
            </a:prstGeom>
            <a:solidFill>
              <a:srgbClr val="00205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64" name="Oval 17">
              <a:extLst>
                <a:ext uri="{FF2B5EF4-FFF2-40B4-BE49-F238E27FC236}">
                  <a16:creationId xmlns:a16="http://schemas.microsoft.com/office/drawing/2014/main" id="{9AF1D9FF-01CA-4750-BFEC-A34EE8372764}"/>
                </a:ext>
              </a:extLst>
            </p:cNvPr>
            <p:cNvSpPr>
              <a:spLocks noChangeArrowheads="1"/>
            </p:cNvSpPr>
            <p:nvPr/>
          </p:nvSpPr>
          <p:spPr bwMode="auto">
            <a:xfrm>
              <a:off x="11124807" y="6458325"/>
              <a:ext cx="61867" cy="61867"/>
            </a:xfrm>
            <a:prstGeom prst="ellipse">
              <a:avLst/>
            </a:prstGeom>
            <a:solidFill>
              <a:srgbClr val="00205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grpSp>
      <p:sp>
        <p:nvSpPr>
          <p:cNvPr id="565" name="TextBox 564">
            <a:extLst>
              <a:ext uri="{FF2B5EF4-FFF2-40B4-BE49-F238E27FC236}">
                <a16:creationId xmlns:a16="http://schemas.microsoft.com/office/drawing/2014/main" id="{C12625B7-28C9-4C98-9EB7-AB010C744E6E}"/>
              </a:ext>
            </a:extLst>
          </p:cNvPr>
          <p:cNvSpPr txBox="1"/>
          <p:nvPr/>
        </p:nvSpPr>
        <p:spPr>
          <a:xfrm>
            <a:off x="8065057" y="6044736"/>
            <a:ext cx="922531" cy="265009"/>
          </a:xfrm>
          <a:prstGeom prst="rect">
            <a:avLst/>
          </a:prstGeom>
          <a:noFill/>
        </p:spPr>
        <p:txBody>
          <a:bodyPr wrap="square" rtlCol="0">
            <a:spAutoFit/>
          </a:bodyPr>
          <a:lstStyle/>
          <a:p>
            <a:r>
              <a:rPr lang="en-US" sz="1122" dirty="0">
                <a:solidFill>
                  <a:srgbClr val="505050"/>
                </a:solidFill>
                <a:effectLst>
                  <a:outerShdw blurRad="38100" dist="38100" dir="2700000" algn="tl">
                    <a:srgbClr val="000000">
                      <a:alpha val="43137"/>
                    </a:srgbClr>
                  </a:outerShdw>
                </a:effectLst>
                <a:latin typeface="Segoe UI"/>
              </a:rPr>
              <a:t>Back end</a:t>
            </a:r>
          </a:p>
        </p:txBody>
      </p:sp>
      <p:sp>
        <p:nvSpPr>
          <p:cNvPr id="566" name="Oval 565">
            <a:extLst>
              <a:ext uri="{FF2B5EF4-FFF2-40B4-BE49-F238E27FC236}">
                <a16:creationId xmlns:a16="http://schemas.microsoft.com/office/drawing/2014/main" id="{9E33C3DF-10B8-4EA9-B0D2-BE6844F108EC}"/>
              </a:ext>
            </a:extLst>
          </p:cNvPr>
          <p:cNvSpPr/>
          <p:nvPr/>
        </p:nvSpPr>
        <p:spPr bwMode="auto">
          <a:xfrm>
            <a:off x="4575711" y="6620025"/>
            <a:ext cx="1783760" cy="179806"/>
          </a:xfrm>
          <a:prstGeom prst="ellipse">
            <a:avLst/>
          </a:prstGeom>
          <a:noFill/>
          <a:ln w="19050" cap="flat" cmpd="sng" algn="ctr">
            <a:solidFill>
              <a:srgbClr val="FF0000"/>
            </a:solidFill>
            <a:prstDash val="dash"/>
            <a:headEnd type="none" w="med" len="med"/>
            <a:tailEnd type="none" w="med" len="med"/>
          </a:ln>
          <a:effectLst/>
        </p:spPr>
        <p:txBody>
          <a:bodyPr rot="0" spcFirstLastPara="0" vertOverflow="overflow" horzOverflow="overflow" vert="horz" wrap="square" lIns="186495" tIns="149196" rIns="186495" bIns="149196" numCol="1" spcCol="0" rtlCol="0" fromWordArt="0" anchor="t" anchorCtr="0" forceAA="0" compatLnSpc="1">
            <a:prstTxWarp prst="textNoShape">
              <a:avLst/>
            </a:prstTxWarp>
            <a:noAutofit/>
          </a:bodyPr>
          <a:lstStyle/>
          <a:p>
            <a:pPr marL="0" marR="0" lvl="0" indent="0" algn="ctr" defTabSz="950966" eaLnBrk="1" fontAlgn="base" latinLnBrk="0" hangingPunct="1">
              <a:lnSpc>
                <a:spcPct val="90000"/>
              </a:lnSpc>
              <a:spcBef>
                <a:spcPct val="0"/>
              </a:spcBef>
              <a:spcAft>
                <a:spcPct val="0"/>
              </a:spcAft>
              <a:buClrTx/>
              <a:buSzTx/>
              <a:buFontTx/>
              <a:buNone/>
              <a:tabLst/>
              <a:defRPr/>
            </a:pPr>
            <a:endParaRPr kumimoji="0" lang="en-US" sz="2448" b="0" i="0" u="none" strike="noStrike" kern="0" cap="none" spc="0" normalizeH="0" baseline="0" noProof="0" dirty="0">
              <a:ln>
                <a:noFill/>
              </a:ln>
              <a:solidFill>
                <a:srgbClr val="505050"/>
              </a:solidFill>
              <a:effectLst/>
              <a:uLnTx/>
              <a:uFillTx/>
              <a:latin typeface="Segoe UI"/>
              <a:ea typeface="Segoe UI" pitchFamily="34" charset="0"/>
              <a:cs typeface="Segoe UI" pitchFamily="34" charset="0"/>
            </a:endParaRPr>
          </a:p>
        </p:txBody>
      </p:sp>
      <p:grpSp>
        <p:nvGrpSpPr>
          <p:cNvPr id="567" name="Group 566">
            <a:extLst>
              <a:ext uri="{FF2B5EF4-FFF2-40B4-BE49-F238E27FC236}">
                <a16:creationId xmlns:a16="http://schemas.microsoft.com/office/drawing/2014/main" id="{349131FB-7BE7-496D-B8C4-56E2BD0DE7E5}"/>
              </a:ext>
            </a:extLst>
          </p:cNvPr>
          <p:cNvGrpSpPr/>
          <p:nvPr/>
        </p:nvGrpSpPr>
        <p:grpSpPr>
          <a:xfrm>
            <a:off x="5483714" y="5723553"/>
            <a:ext cx="879080" cy="1024709"/>
            <a:chOff x="6060998" y="5195244"/>
            <a:chExt cx="1141909" cy="1331079"/>
          </a:xfrm>
        </p:grpSpPr>
        <p:sp>
          <p:nvSpPr>
            <p:cNvPr id="568" name="Freeform 55">
              <a:extLst>
                <a:ext uri="{FF2B5EF4-FFF2-40B4-BE49-F238E27FC236}">
                  <a16:creationId xmlns:a16="http://schemas.microsoft.com/office/drawing/2014/main" id="{7F7AF431-76E5-4B5F-A3FC-5BD3C8429526}"/>
                </a:ext>
              </a:extLst>
            </p:cNvPr>
            <p:cNvSpPr>
              <a:spLocks/>
            </p:cNvSpPr>
            <p:nvPr/>
          </p:nvSpPr>
          <p:spPr bwMode="auto">
            <a:xfrm>
              <a:off x="6494236" y="6373520"/>
              <a:ext cx="708671" cy="152803"/>
            </a:xfrm>
            <a:custGeom>
              <a:avLst/>
              <a:gdLst>
                <a:gd name="T0" fmla="*/ 186 w 589"/>
                <a:gd name="T1" fmla="*/ 0 h 127"/>
                <a:gd name="T2" fmla="*/ 589 w 589"/>
                <a:gd name="T3" fmla="*/ 0 h 127"/>
                <a:gd name="T4" fmla="*/ 407 w 589"/>
                <a:gd name="T5" fmla="*/ 127 h 127"/>
                <a:gd name="T6" fmla="*/ 0 w 589"/>
                <a:gd name="T7" fmla="*/ 127 h 127"/>
                <a:gd name="T8" fmla="*/ 186 w 589"/>
                <a:gd name="T9" fmla="*/ 0 h 127"/>
              </a:gdLst>
              <a:ahLst/>
              <a:cxnLst>
                <a:cxn ang="0">
                  <a:pos x="T0" y="T1"/>
                </a:cxn>
                <a:cxn ang="0">
                  <a:pos x="T2" y="T3"/>
                </a:cxn>
                <a:cxn ang="0">
                  <a:pos x="T4" y="T5"/>
                </a:cxn>
                <a:cxn ang="0">
                  <a:pos x="T6" y="T7"/>
                </a:cxn>
                <a:cxn ang="0">
                  <a:pos x="T8" y="T9"/>
                </a:cxn>
              </a:cxnLst>
              <a:rect l="0" t="0" r="r" b="b"/>
              <a:pathLst>
                <a:path w="589" h="127">
                  <a:moveTo>
                    <a:pt x="186" y="0"/>
                  </a:moveTo>
                  <a:lnTo>
                    <a:pt x="589" y="0"/>
                  </a:lnTo>
                  <a:lnTo>
                    <a:pt x="407" y="127"/>
                  </a:lnTo>
                  <a:lnTo>
                    <a:pt x="0" y="127"/>
                  </a:lnTo>
                  <a:lnTo>
                    <a:pt x="186" y="0"/>
                  </a:lnTo>
                  <a:close/>
                </a:path>
              </a:pathLst>
            </a:custGeom>
            <a:solidFill>
              <a:srgbClr val="505050">
                <a:lumMod val="50000"/>
                <a:alpha val="19000"/>
              </a:srgbClr>
            </a:solidFill>
            <a:ln>
              <a:noFill/>
            </a:ln>
            <a:extLst/>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grpSp>
          <p:nvGrpSpPr>
            <p:cNvPr id="569" name="Group 568">
              <a:extLst>
                <a:ext uri="{FF2B5EF4-FFF2-40B4-BE49-F238E27FC236}">
                  <a16:creationId xmlns:a16="http://schemas.microsoft.com/office/drawing/2014/main" id="{28851B4D-1F43-4311-BD5E-0A400DA0EAC6}"/>
                </a:ext>
              </a:extLst>
            </p:cNvPr>
            <p:cNvGrpSpPr/>
            <p:nvPr/>
          </p:nvGrpSpPr>
          <p:grpSpPr>
            <a:xfrm>
              <a:off x="6060998" y="5195244"/>
              <a:ext cx="957102" cy="1324945"/>
              <a:chOff x="13103226" y="2775830"/>
              <a:chExt cx="1039812" cy="1407232"/>
            </a:xfrm>
          </p:grpSpPr>
          <p:sp>
            <p:nvSpPr>
              <p:cNvPr id="570" name="Rectangle 5">
                <a:extLst>
                  <a:ext uri="{FF2B5EF4-FFF2-40B4-BE49-F238E27FC236}">
                    <a16:creationId xmlns:a16="http://schemas.microsoft.com/office/drawing/2014/main" id="{23AF7B7B-9B02-4FDC-85E2-D12387B6AEDE}"/>
                  </a:ext>
                </a:extLst>
              </p:cNvPr>
              <p:cNvSpPr>
                <a:spLocks noChangeArrowheads="1"/>
              </p:cNvSpPr>
              <p:nvPr/>
            </p:nvSpPr>
            <p:spPr bwMode="auto">
              <a:xfrm>
                <a:off x="13103226" y="2775830"/>
                <a:ext cx="1039812" cy="1407232"/>
              </a:xfrm>
              <a:prstGeom prst="rect">
                <a:avLst/>
              </a:prstGeom>
              <a:solidFill>
                <a:srgbClr val="5C2D91">
                  <a:lumMod val="40000"/>
                  <a:lumOff val="60000"/>
                </a:srgbClr>
              </a:solidFill>
              <a:ln>
                <a:noFill/>
              </a:ln>
            </p:spPr>
            <p:txBody>
              <a:bodyPr vert="horz" wrap="square" lIns="93247" tIns="46623" rIns="93247" bIns="4662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71" name="Freeform 6">
                <a:extLst>
                  <a:ext uri="{FF2B5EF4-FFF2-40B4-BE49-F238E27FC236}">
                    <a16:creationId xmlns:a16="http://schemas.microsoft.com/office/drawing/2014/main" id="{ADF280B0-DAEE-4F8C-B5B8-14350C9051AE}"/>
                  </a:ext>
                </a:extLst>
              </p:cNvPr>
              <p:cNvSpPr>
                <a:spLocks/>
              </p:cNvSpPr>
              <p:nvPr/>
            </p:nvSpPr>
            <p:spPr bwMode="auto">
              <a:xfrm>
                <a:off x="13214598" y="2940285"/>
                <a:ext cx="817070" cy="143638"/>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3247" tIns="46623" rIns="93247" bIns="4662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72" name="Freeform 7">
                <a:extLst>
                  <a:ext uri="{FF2B5EF4-FFF2-40B4-BE49-F238E27FC236}">
                    <a16:creationId xmlns:a16="http://schemas.microsoft.com/office/drawing/2014/main" id="{1D98C020-F113-4BD2-AD49-5243B94E7C52}"/>
                  </a:ext>
                </a:extLst>
              </p:cNvPr>
              <p:cNvSpPr>
                <a:spLocks/>
              </p:cNvSpPr>
              <p:nvPr/>
            </p:nvSpPr>
            <p:spPr bwMode="auto">
              <a:xfrm>
                <a:off x="13214598" y="3194253"/>
                <a:ext cx="817070" cy="143638"/>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3247" tIns="46623" rIns="93247" bIns="4662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73" name="Freeform 8">
                <a:extLst>
                  <a:ext uri="{FF2B5EF4-FFF2-40B4-BE49-F238E27FC236}">
                    <a16:creationId xmlns:a16="http://schemas.microsoft.com/office/drawing/2014/main" id="{7FB5C09E-6984-4084-AC73-C3BF83E99CAA}"/>
                  </a:ext>
                </a:extLst>
              </p:cNvPr>
              <p:cNvSpPr>
                <a:spLocks/>
              </p:cNvSpPr>
              <p:nvPr/>
            </p:nvSpPr>
            <p:spPr bwMode="auto">
              <a:xfrm>
                <a:off x="13214598" y="3446139"/>
                <a:ext cx="817070" cy="143638"/>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3247" tIns="46623" rIns="93247" bIns="4662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74" name="Freeform 9">
                <a:extLst>
                  <a:ext uri="{FF2B5EF4-FFF2-40B4-BE49-F238E27FC236}">
                    <a16:creationId xmlns:a16="http://schemas.microsoft.com/office/drawing/2014/main" id="{833BFCA3-6F2C-487C-A105-9BAFCE3E1981}"/>
                  </a:ext>
                </a:extLst>
              </p:cNvPr>
              <p:cNvSpPr>
                <a:spLocks/>
              </p:cNvSpPr>
              <p:nvPr/>
            </p:nvSpPr>
            <p:spPr bwMode="auto">
              <a:xfrm>
                <a:off x="13214598" y="3700107"/>
                <a:ext cx="817070" cy="143638"/>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3247" tIns="46623" rIns="93247" bIns="4662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75" name="Oval 14">
                <a:extLst>
                  <a:ext uri="{FF2B5EF4-FFF2-40B4-BE49-F238E27FC236}">
                    <a16:creationId xmlns:a16="http://schemas.microsoft.com/office/drawing/2014/main" id="{DDBE2EA7-1BEA-4582-964A-9101746F203D}"/>
                  </a:ext>
                </a:extLst>
              </p:cNvPr>
              <p:cNvSpPr>
                <a:spLocks noChangeArrowheads="1"/>
              </p:cNvSpPr>
              <p:nvPr/>
            </p:nvSpPr>
            <p:spPr bwMode="auto">
              <a:xfrm>
                <a:off x="13875539" y="2970470"/>
                <a:ext cx="79105" cy="79105"/>
              </a:xfrm>
              <a:prstGeom prst="ellipse">
                <a:avLst/>
              </a:prstGeom>
              <a:solidFill>
                <a:srgbClr val="002050"/>
              </a:solidFill>
              <a:ln>
                <a:noFill/>
              </a:ln>
            </p:spPr>
            <p:txBody>
              <a:bodyPr vert="horz" wrap="square" lIns="93247" tIns="46623" rIns="93247" bIns="4662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76" name="Oval 15">
                <a:extLst>
                  <a:ext uri="{FF2B5EF4-FFF2-40B4-BE49-F238E27FC236}">
                    <a16:creationId xmlns:a16="http://schemas.microsoft.com/office/drawing/2014/main" id="{4E864128-7752-4167-B81A-A6F143ACF138}"/>
                  </a:ext>
                </a:extLst>
              </p:cNvPr>
              <p:cNvSpPr>
                <a:spLocks noChangeArrowheads="1"/>
              </p:cNvSpPr>
              <p:nvPr/>
            </p:nvSpPr>
            <p:spPr bwMode="auto">
              <a:xfrm>
                <a:off x="13875539" y="3224438"/>
                <a:ext cx="79105" cy="79105"/>
              </a:xfrm>
              <a:prstGeom prst="ellipse">
                <a:avLst/>
              </a:prstGeom>
              <a:solidFill>
                <a:srgbClr val="002050"/>
              </a:solidFill>
              <a:ln>
                <a:noFill/>
              </a:ln>
            </p:spPr>
            <p:txBody>
              <a:bodyPr vert="horz" wrap="square" lIns="93247" tIns="46623" rIns="93247" bIns="4662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77" name="Oval 16">
                <a:extLst>
                  <a:ext uri="{FF2B5EF4-FFF2-40B4-BE49-F238E27FC236}">
                    <a16:creationId xmlns:a16="http://schemas.microsoft.com/office/drawing/2014/main" id="{FF6AB931-A077-4E7F-858E-AAE8077BC2DE}"/>
                  </a:ext>
                </a:extLst>
              </p:cNvPr>
              <p:cNvSpPr>
                <a:spLocks noChangeArrowheads="1"/>
              </p:cNvSpPr>
              <p:nvPr/>
            </p:nvSpPr>
            <p:spPr bwMode="auto">
              <a:xfrm>
                <a:off x="13875539" y="3478406"/>
                <a:ext cx="79105" cy="79105"/>
              </a:xfrm>
              <a:prstGeom prst="ellipse">
                <a:avLst/>
              </a:prstGeom>
              <a:solidFill>
                <a:srgbClr val="002050"/>
              </a:solidFill>
              <a:ln>
                <a:noFill/>
              </a:ln>
            </p:spPr>
            <p:txBody>
              <a:bodyPr vert="horz" wrap="square" lIns="93247" tIns="46623" rIns="93247" bIns="4662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78" name="Oval 17">
                <a:extLst>
                  <a:ext uri="{FF2B5EF4-FFF2-40B4-BE49-F238E27FC236}">
                    <a16:creationId xmlns:a16="http://schemas.microsoft.com/office/drawing/2014/main" id="{DB78B8FA-22AF-4C0C-822A-6D619B24EA35}"/>
                  </a:ext>
                </a:extLst>
              </p:cNvPr>
              <p:cNvSpPr>
                <a:spLocks noChangeArrowheads="1"/>
              </p:cNvSpPr>
              <p:nvPr/>
            </p:nvSpPr>
            <p:spPr bwMode="auto">
              <a:xfrm>
                <a:off x="13875539" y="3732374"/>
                <a:ext cx="79105" cy="79105"/>
              </a:xfrm>
              <a:prstGeom prst="ellipse">
                <a:avLst/>
              </a:prstGeom>
              <a:solidFill>
                <a:srgbClr val="002050"/>
              </a:solidFill>
              <a:ln>
                <a:noFill/>
              </a:ln>
            </p:spPr>
            <p:txBody>
              <a:bodyPr vert="horz" wrap="square" lIns="93247" tIns="46623" rIns="93247" bIns="4662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grpSp>
      </p:grpSp>
      <p:grpSp>
        <p:nvGrpSpPr>
          <p:cNvPr id="579" name="Group 578">
            <a:extLst>
              <a:ext uri="{FF2B5EF4-FFF2-40B4-BE49-F238E27FC236}">
                <a16:creationId xmlns:a16="http://schemas.microsoft.com/office/drawing/2014/main" id="{4A156177-2BB9-4F89-BA98-8A5B5ACF3702}"/>
              </a:ext>
            </a:extLst>
          </p:cNvPr>
          <p:cNvGrpSpPr/>
          <p:nvPr/>
        </p:nvGrpSpPr>
        <p:grpSpPr>
          <a:xfrm>
            <a:off x="4697455" y="5574085"/>
            <a:ext cx="861669" cy="1166136"/>
            <a:chOff x="10520791" y="5710226"/>
            <a:chExt cx="813223" cy="1100576"/>
          </a:xfrm>
        </p:grpSpPr>
        <p:sp>
          <p:nvSpPr>
            <p:cNvPr id="580" name="Rectangle 5">
              <a:extLst>
                <a:ext uri="{FF2B5EF4-FFF2-40B4-BE49-F238E27FC236}">
                  <a16:creationId xmlns:a16="http://schemas.microsoft.com/office/drawing/2014/main" id="{5121F06B-2F75-483E-AF5A-EE627596CBE8}"/>
                </a:ext>
              </a:extLst>
            </p:cNvPr>
            <p:cNvSpPr>
              <a:spLocks noChangeArrowheads="1"/>
            </p:cNvSpPr>
            <p:nvPr/>
          </p:nvSpPr>
          <p:spPr bwMode="auto">
            <a:xfrm>
              <a:off x="10520791" y="5710226"/>
              <a:ext cx="813223" cy="1100576"/>
            </a:xfrm>
            <a:prstGeom prst="rect">
              <a:avLst/>
            </a:prstGeom>
            <a:solidFill>
              <a:srgbClr val="5C2D91">
                <a:lumMod val="60000"/>
                <a:lumOff val="40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81" name="Freeform 6">
              <a:extLst>
                <a:ext uri="{FF2B5EF4-FFF2-40B4-BE49-F238E27FC236}">
                  <a16:creationId xmlns:a16="http://schemas.microsoft.com/office/drawing/2014/main" id="{CE78F880-4FEB-47FB-BDFF-1AFAF7CE4F56}"/>
                </a:ext>
              </a:extLst>
            </p:cNvPr>
            <p:cNvSpPr>
              <a:spLocks/>
            </p:cNvSpPr>
            <p:nvPr/>
          </p:nvSpPr>
          <p:spPr bwMode="auto">
            <a:xfrm>
              <a:off x="10607894" y="5838844"/>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82" name="Freeform 7">
              <a:extLst>
                <a:ext uri="{FF2B5EF4-FFF2-40B4-BE49-F238E27FC236}">
                  <a16:creationId xmlns:a16="http://schemas.microsoft.com/office/drawing/2014/main" id="{2C0C377D-955D-4DCB-87CE-FEFB0F7DF5E5}"/>
                </a:ext>
              </a:extLst>
            </p:cNvPr>
            <p:cNvSpPr>
              <a:spLocks/>
            </p:cNvSpPr>
            <p:nvPr/>
          </p:nvSpPr>
          <p:spPr bwMode="auto">
            <a:xfrm>
              <a:off x="10607894" y="6037469"/>
              <a:ext cx="639019" cy="112337"/>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83" name="Freeform 8">
              <a:extLst>
                <a:ext uri="{FF2B5EF4-FFF2-40B4-BE49-F238E27FC236}">
                  <a16:creationId xmlns:a16="http://schemas.microsoft.com/office/drawing/2014/main" id="{3CAEE195-1397-4BA5-A6B2-1063D4F6F469}"/>
                </a:ext>
              </a:extLst>
            </p:cNvPr>
            <p:cNvSpPr>
              <a:spLocks/>
            </p:cNvSpPr>
            <p:nvPr/>
          </p:nvSpPr>
          <p:spPr bwMode="auto">
            <a:xfrm>
              <a:off x="10607894" y="6234465"/>
              <a:ext cx="639019" cy="112337"/>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84" name="Freeform 9">
              <a:extLst>
                <a:ext uri="{FF2B5EF4-FFF2-40B4-BE49-F238E27FC236}">
                  <a16:creationId xmlns:a16="http://schemas.microsoft.com/office/drawing/2014/main" id="{C2CD437E-F05B-4AE0-9586-50A819CA8065}"/>
                </a:ext>
              </a:extLst>
            </p:cNvPr>
            <p:cNvSpPr>
              <a:spLocks/>
            </p:cNvSpPr>
            <p:nvPr/>
          </p:nvSpPr>
          <p:spPr bwMode="auto">
            <a:xfrm>
              <a:off x="10607894" y="6433090"/>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85" name="Oval 14">
              <a:extLst>
                <a:ext uri="{FF2B5EF4-FFF2-40B4-BE49-F238E27FC236}">
                  <a16:creationId xmlns:a16="http://schemas.microsoft.com/office/drawing/2014/main" id="{DE6E57FF-1C52-488A-AD83-B1B9EE706829}"/>
                </a:ext>
              </a:extLst>
            </p:cNvPr>
            <p:cNvSpPr>
              <a:spLocks noChangeArrowheads="1"/>
            </p:cNvSpPr>
            <p:nvPr/>
          </p:nvSpPr>
          <p:spPr bwMode="auto">
            <a:xfrm>
              <a:off x="11124807" y="5862451"/>
              <a:ext cx="61867" cy="61867"/>
            </a:xfrm>
            <a:prstGeom prst="ellipse">
              <a:avLst/>
            </a:prstGeom>
            <a:solidFill>
              <a:srgbClr val="00205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86" name="Oval 15">
              <a:extLst>
                <a:ext uri="{FF2B5EF4-FFF2-40B4-BE49-F238E27FC236}">
                  <a16:creationId xmlns:a16="http://schemas.microsoft.com/office/drawing/2014/main" id="{2C705005-D37C-44C8-8C8A-D135EA936381}"/>
                </a:ext>
              </a:extLst>
            </p:cNvPr>
            <p:cNvSpPr>
              <a:spLocks noChangeArrowheads="1"/>
            </p:cNvSpPr>
            <p:nvPr/>
          </p:nvSpPr>
          <p:spPr bwMode="auto">
            <a:xfrm>
              <a:off x="11124807" y="6061076"/>
              <a:ext cx="61867" cy="61867"/>
            </a:xfrm>
            <a:prstGeom prst="ellipse">
              <a:avLst/>
            </a:prstGeom>
            <a:solidFill>
              <a:srgbClr val="00205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87" name="Oval 16">
              <a:extLst>
                <a:ext uri="{FF2B5EF4-FFF2-40B4-BE49-F238E27FC236}">
                  <a16:creationId xmlns:a16="http://schemas.microsoft.com/office/drawing/2014/main" id="{8F8CA0B2-B151-4453-8BBF-C7B188915F54}"/>
                </a:ext>
              </a:extLst>
            </p:cNvPr>
            <p:cNvSpPr>
              <a:spLocks noChangeArrowheads="1"/>
            </p:cNvSpPr>
            <p:nvPr/>
          </p:nvSpPr>
          <p:spPr bwMode="auto">
            <a:xfrm>
              <a:off x="11124807" y="6259701"/>
              <a:ext cx="61867" cy="61867"/>
            </a:xfrm>
            <a:prstGeom prst="ellipse">
              <a:avLst/>
            </a:prstGeom>
            <a:solidFill>
              <a:srgbClr val="00205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88" name="Oval 17">
              <a:extLst>
                <a:ext uri="{FF2B5EF4-FFF2-40B4-BE49-F238E27FC236}">
                  <a16:creationId xmlns:a16="http://schemas.microsoft.com/office/drawing/2014/main" id="{C21B4064-C72C-445F-B585-575CD374D553}"/>
                </a:ext>
              </a:extLst>
            </p:cNvPr>
            <p:cNvSpPr>
              <a:spLocks noChangeArrowheads="1"/>
            </p:cNvSpPr>
            <p:nvPr/>
          </p:nvSpPr>
          <p:spPr bwMode="auto">
            <a:xfrm>
              <a:off x="11124807" y="6458325"/>
              <a:ext cx="61867" cy="61867"/>
            </a:xfrm>
            <a:prstGeom prst="ellipse">
              <a:avLst/>
            </a:prstGeom>
            <a:solidFill>
              <a:srgbClr val="002050"/>
            </a:solidFill>
            <a:ln>
              <a:noFill/>
            </a:ln>
          </p:spPr>
          <p:txBody>
            <a:bodyPr vert="horz" wrap="square" lIns="91414" tIns="45707" rIns="91414" bIns="45707" numCol="1" anchor="t" anchorCtr="0" compatLnSpc="1">
              <a:prstTxWarp prst="textNoShape">
                <a:avLst/>
              </a:prstTxWarp>
            </a:bodyPr>
            <a:lstStyle/>
            <a:p>
              <a:pPr marL="0" marR="0" lvl="0" indent="0" defTabSz="932075"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grpSp>
      <p:sp>
        <p:nvSpPr>
          <p:cNvPr id="589" name="TextBox 588">
            <a:extLst>
              <a:ext uri="{FF2B5EF4-FFF2-40B4-BE49-F238E27FC236}">
                <a16:creationId xmlns:a16="http://schemas.microsoft.com/office/drawing/2014/main" id="{6A7FACAA-4ED0-4129-AA97-661ED0B0CDC2}"/>
              </a:ext>
            </a:extLst>
          </p:cNvPr>
          <p:cNvSpPr txBox="1"/>
          <p:nvPr/>
        </p:nvSpPr>
        <p:spPr>
          <a:xfrm>
            <a:off x="4622331" y="6445878"/>
            <a:ext cx="994170" cy="265009"/>
          </a:xfrm>
          <a:prstGeom prst="rect">
            <a:avLst/>
          </a:prstGeom>
          <a:noFill/>
        </p:spPr>
        <p:txBody>
          <a:bodyPr wrap="square" rtlCol="0">
            <a:spAutoFit/>
          </a:bodyPr>
          <a:lstStyle/>
          <a:p>
            <a:r>
              <a:rPr lang="en-US" sz="1122" dirty="0">
                <a:solidFill>
                  <a:srgbClr val="505050"/>
                </a:solidFill>
                <a:effectLst>
                  <a:outerShdw blurRad="38100" dist="38100" dir="2700000" algn="tl">
                    <a:srgbClr val="000000">
                      <a:alpha val="43137"/>
                    </a:srgbClr>
                  </a:outerShdw>
                </a:effectLst>
                <a:latin typeface="Segoe UI"/>
              </a:rPr>
              <a:t>Front end</a:t>
            </a:r>
          </a:p>
        </p:txBody>
      </p:sp>
      <p:sp>
        <p:nvSpPr>
          <p:cNvPr id="590" name="Isosceles Triangle 589">
            <a:extLst>
              <a:ext uri="{FF2B5EF4-FFF2-40B4-BE49-F238E27FC236}">
                <a16:creationId xmlns:a16="http://schemas.microsoft.com/office/drawing/2014/main" id="{515F5622-4D1D-42C7-A1BE-DCF7DC93710E}"/>
              </a:ext>
            </a:extLst>
          </p:cNvPr>
          <p:cNvSpPr/>
          <p:nvPr/>
        </p:nvSpPr>
        <p:spPr>
          <a:xfrm rot="10800000">
            <a:off x="7160878" y="5619867"/>
            <a:ext cx="207509" cy="178888"/>
          </a:xfrm>
          <a:prstGeom prst="triangle">
            <a:avLst/>
          </a:prstGeom>
          <a:solidFill>
            <a:srgbClr val="FFC000"/>
          </a:solidFill>
          <a:ln w="1079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a typeface="+mn-ea"/>
              <a:cs typeface="+mn-cs"/>
            </a:endParaRPr>
          </a:p>
        </p:txBody>
      </p:sp>
      <p:cxnSp>
        <p:nvCxnSpPr>
          <p:cNvPr id="591" name="Straight Connector 590">
            <a:extLst>
              <a:ext uri="{FF2B5EF4-FFF2-40B4-BE49-F238E27FC236}">
                <a16:creationId xmlns:a16="http://schemas.microsoft.com/office/drawing/2014/main" id="{92CC853B-F761-4F58-B0E2-A866E85C8F3E}"/>
              </a:ext>
            </a:extLst>
          </p:cNvPr>
          <p:cNvCxnSpPr/>
          <p:nvPr/>
        </p:nvCxnSpPr>
        <p:spPr>
          <a:xfrm>
            <a:off x="5767803" y="1796889"/>
            <a:ext cx="28013" cy="2688465"/>
          </a:xfrm>
          <a:prstGeom prst="line">
            <a:avLst/>
          </a:prstGeom>
          <a:noFill/>
          <a:ln w="38100" cap="flat" cmpd="sng" algn="ctr">
            <a:solidFill>
              <a:srgbClr val="5C2D91">
                <a:lumMod val="60000"/>
                <a:lumOff val="40000"/>
              </a:srgbClr>
            </a:solidFill>
            <a:prstDash val="solid"/>
            <a:headEnd type="none" w="med" len="med"/>
            <a:tailEnd type="triangle" w="med" len="med"/>
          </a:ln>
          <a:effectLst/>
        </p:spPr>
      </p:cxnSp>
      <p:sp>
        <p:nvSpPr>
          <p:cNvPr id="592" name="Freeform 95">
            <a:extLst>
              <a:ext uri="{FF2B5EF4-FFF2-40B4-BE49-F238E27FC236}">
                <a16:creationId xmlns:a16="http://schemas.microsoft.com/office/drawing/2014/main" id="{B53370C6-1712-41F2-957E-D871EF16FA95}"/>
              </a:ext>
            </a:extLst>
          </p:cNvPr>
          <p:cNvSpPr>
            <a:spLocks/>
          </p:cNvSpPr>
          <p:nvPr/>
        </p:nvSpPr>
        <p:spPr bwMode="auto">
          <a:xfrm flipH="1">
            <a:off x="5101220" y="1796891"/>
            <a:ext cx="1747658" cy="1134967"/>
          </a:xfrm>
          <a:custGeom>
            <a:avLst/>
            <a:gdLst>
              <a:gd name="T0" fmla="*/ 618 w 736"/>
              <a:gd name="T1" fmla="*/ 213 h 484"/>
              <a:gd name="T2" fmla="*/ 618 w 736"/>
              <a:gd name="T3" fmla="*/ 203 h 484"/>
              <a:gd name="T4" fmla="*/ 415 w 736"/>
              <a:gd name="T5" fmla="*/ 0 h 484"/>
              <a:gd name="T6" fmla="*/ 246 w 736"/>
              <a:gd name="T7" fmla="*/ 91 h 484"/>
              <a:gd name="T8" fmla="*/ 191 w 736"/>
              <a:gd name="T9" fmla="*/ 76 h 484"/>
              <a:gd name="T10" fmla="*/ 125 w 736"/>
              <a:gd name="T11" fmla="*/ 96 h 484"/>
              <a:gd name="T12" fmla="*/ 73 w 736"/>
              <a:gd name="T13" fmla="*/ 191 h 484"/>
              <a:gd name="T14" fmla="*/ 0 w 736"/>
              <a:gd name="T15" fmla="*/ 325 h 484"/>
              <a:gd name="T16" fmla="*/ 142 w 736"/>
              <a:gd name="T17" fmla="*/ 484 h 484"/>
              <a:gd name="T18" fmla="*/ 160 w 736"/>
              <a:gd name="T19" fmla="*/ 484 h 484"/>
              <a:gd name="T20" fmla="*/ 176 w 736"/>
              <a:gd name="T21" fmla="*/ 484 h 484"/>
              <a:gd name="T22" fmla="*/ 507 w 736"/>
              <a:gd name="T23" fmla="*/ 484 h 484"/>
              <a:gd name="T24" fmla="*/ 514 w 736"/>
              <a:gd name="T25" fmla="*/ 484 h 484"/>
              <a:gd name="T26" fmla="*/ 522 w 736"/>
              <a:gd name="T27" fmla="*/ 484 h 484"/>
              <a:gd name="T28" fmla="*/ 546 w 736"/>
              <a:gd name="T29" fmla="*/ 484 h 484"/>
              <a:gd name="T30" fmla="*/ 599 w 736"/>
              <a:gd name="T31" fmla="*/ 484 h 484"/>
              <a:gd name="T32" fmla="*/ 736 w 736"/>
              <a:gd name="T33" fmla="*/ 348 h 484"/>
              <a:gd name="T34" fmla="*/ 618 w 736"/>
              <a:gd name="T35" fmla="*/ 21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6" h="484">
                <a:moveTo>
                  <a:pt x="618" y="213"/>
                </a:moveTo>
                <a:cubicBezTo>
                  <a:pt x="618" y="210"/>
                  <a:pt x="618" y="206"/>
                  <a:pt x="618" y="203"/>
                </a:cubicBezTo>
                <a:cubicBezTo>
                  <a:pt x="618" y="91"/>
                  <a:pt x="527" y="0"/>
                  <a:pt x="415" y="0"/>
                </a:cubicBezTo>
                <a:cubicBezTo>
                  <a:pt x="345" y="0"/>
                  <a:pt x="283" y="37"/>
                  <a:pt x="246" y="91"/>
                </a:cubicBezTo>
                <a:cubicBezTo>
                  <a:pt x="230" y="82"/>
                  <a:pt x="211" y="76"/>
                  <a:pt x="191" y="76"/>
                </a:cubicBezTo>
                <a:cubicBezTo>
                  <a:pt x="167" y="76"/>
                  <a:pt x="144" y="83"/>
                  <a:pt x="125" y="96"/>
                </a:cubicBezTo>
                <a:cubicBezTo>
                  <a:pt x="94" y="116"/>
                  <a:pt x="74" y="151"/>
                  <a:pt x="73" y="191"/>
                </a:cubicBezTo>
                <a:cubicBezTo>
                  <a:pt x="30" y="219"/>
                  <a:pt x="0" y="269"/>
                  <a:pt x="0" y="325"/>
                </a:cubicBezTo>
                <a:cubicBezTo>
                  <a:pt x="0" y="407"/>
                  <a:pt x="62" y="475"/>
                  <a:pt x="142" y="484"/>
                </a:cubicBezTo>
                <a:cubicBezTo>
                  <a:pt x="148" y="484"/>
                  <a:pt x="154" y="484"/>
                  <a:pt x="160" y="484"/>
                </a:cubicBezTo>
                <a:cubicBezTo>
                  <a:pt x="165" y="484"/>
                  <a:pt x="171" y="484"/>
                  <a:pt x="176" y="484"/>
                </a:cubicBezTo>
                <a:cubicBezTo>
                  <a:pt x="250" y="484"/>
                  <a:pt x="425" y="484"/>
                  <a:pt x="507" y="484"/>
                </a:cubicBezTo>
                <a:cubicBezTo>
                  <a:pt x="510" y="484"/>
                  <a:pt x="512" y="484"/>
                  <a:pt x="514" y="484"/>
                </a:cubicBezTo>
                <a:cubicBezTo>
                  <a:pt x="522" y="484"/>
                  <a:pt x="522" y="484"/>
                  <a:pt x="522" y="484"/>
                </a:cubicBezTo>
                <a:cubicBezTo>
                  <a:pt x="526" y="484"/>
                  <a:pt x="538" y="484"/>
                  <a:pt x="546" y="484"/>
                </a:cubicBezTo>
                <a:cubicBezTo>
                  <a:pt x="599" y="484"/>
                  <a:pt x="599" y="484"/>
                  <a:pt x="599" y="484"/>
                </a:cubicBezTo>
                <a:cubicBezTo>
                  <a:pt x="675" y="483"/>
                  <a:pt x="736" y="422"/>
                  <a:pt x="736" y="348"/>
                </a:cubicBezTo>
                <a:cubicBezTo>
                  <a:pt x="736" y="279"/>
                  <a:pt x="684" y="222"/>
                  <a:pt x="618" y="213"/>
                </a:cubicBezTo>
                <a:close/>
              </a:path>
            </a:pathLst>
          </a:custGeom>
          <a:solidFill>
            <a:srgbClr val="505050">
              <a:lumMod val="85000"/>
            </a:srgbClr>
          </a:solidFill>
          <a:ln w="28575">
            <a:noFill/>
            <a:round/>
            <a:headEnd/>
            <a:tailEnd/>
          </a:ln>
          <a:extLst/>
        </p:spPr>
        <p:txBody>
          <a:bodyPr vert="horz" wrap="square" lIns="93247" tIns="46623" rIns="93247" bIns="46623"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ndParaRPr>
          </a:p>
        </p:txBody>
      </p:sp>
      <p:sp>
        <p:nvSpPr>
          <p:cNvPr id="593" name="Rectangle 54">
            <a:extLst>
              <a:ext uri="{FF2B5EF4-FFF2-40B4-BE49-F238E27FC236}">
                <a16:creationId xmlns:a16="http://schemas.microsoft.com/office/drawing/2014/main" id="{7F8E6604-D33A-4359-8B58-382105E60FC7}"/>
              </a:ext>
            </a:extLst>
          </p:cNvPr>
          <p:cNvSpPr/>
          <p:nvPr/>
        </p:nvSpPr>
        <p:spPr bwMode="auto">
          <a:xfrm>
            <a:off x="5232341" y="2195409"/>
            <a:ext cx="1443404" cy="522777"/>
          </a:xfrm>
          <a:prstGeom prst="rect">
            <a:avLst/>
          </a:prstGeom>
          <a:noFill/>
        </p:spPr>
        <p:txBody>
          <a:bodyPr wrap="square" lIns="186495" tIns="149196" rIns="186495" bIns="149196" rtlCol="0">
            <a:spAutoFit/>
          </a:bodyPr>
          <a:lstStyle/>
          <a:p>
            <a:pPr algn="ctr">
              <a:lnSpc>
                <a:spcPct val="90000"/>
              </a:lnSpc>
            </a:pPr>
            <a:r>
              <a:rPr lang="en-US" sz="1599" dirty="0">
                <a:solidFill>
                  <a:srgbClr val="FFFFFF"/>
                </a:solidFill>
                <a:latin typeface="Segoe UI"/>
              </a:rPr>
              <a:t>Internet</a:t>
            </a:r>
          </a:p>
        </p:txBody>
      </p:sp>
      <p:sp>
        <p:nvSpPr>
          <p:cNvPr id="594" name="Freeform 29">
            <a:extLst>
              <a:ext uri="{FF2B5EF4-FFF2-40B4-BE49-F238E27FC236}">
                <a16:creationId xmlns:a16="http://schemas.microsoft.com/office/drawing/2014/main" id="{7DA266BE-7E47-430A-A7CE-1697EE808BCF}"/>
              </a:ext>
            </a:extLst>
          </p:cNvPr>
          <p:cNvSpPr>
            <a:spLocks/>
          </p:cNvSpPr>
          <p:nvPr/>
        </p:nvSpPr>
        <p:spPr bwMode="auto">
          <a:xfrm>
            <a:off x="9357887" y="6461742"/>
            <a:ext cx="3076824" cy="514579"/>
          </a:xfrm>
          <a:custGeom>
            <a:avLst/>
            <a:gdLst>
              <a:gd name="T0" fmla="*/ 344 w 556"/>
              <a:gd name="T1" fmla="*/ 21 h 130"/>
              <a:gd name="T2" fmla="*/ 344 w 556"/>
              <a:gd name="T3" fmla="*/ 21 h 130"/>
              <a:gd name="T4" fmla="*/ 0 w 556"/>
              <a:gd name="T5" fmla="*/ 130 h 130"/>
              <a:gd name="T6" fmla="*/ 197 w 556"/>
              <a:gd name="T7" fmla="*/ 130 h 130"/>
              <a:gd name="T8" fmla="*/ 556 w 556"/>
              <a:gd name="T9" fmla="*/ 130 h 130"/>
              <a:gd name="T10" fmla="*/ 344 w 556"/>
              <a:gd name="T11" fmla="*/ 21 h 130"/>
            </a:gdLst>
            <a:ahLst/>
            <a:cxnLst>
              <a:cxn ang="0">
                <a:pos x="T0" y="T1"/>
              </a:cxn>
              <a:cxn ang="0">
                <a:pos x="T2" y="T3"/>
              </a:cxn>
              <a:cxn ang="0">
                <a:pos x="T4" y="T5"/>
              </a:cxn>
              <a:cxn ang="0">
                <a:pos x="T6" y="T7"/>
              </a:cxn>
              <a:cxn ang="0">
                <a:pos x="T8" y="T9"/>
              </a:cxn>
              <a:cxn ang="0">
                <a:pos x="T10" y="T11"/>
              </a:cxn>
            </a:cxnLst>
            <a:rect l="0" t="0" r="r" b="b"/>
            <a:pathLst>
              <a:path w="556" h="130">
                <a:moveTo>
                  <a:pt x="344" y="21"/>
                </a:moveTo>
                <a:cubicBezTo>
                  <a:pt x="344" y="21"/>
                  <a:pt x="344" y="21"/>
                  <a:pt x="344" y="21"/>
                </a:cubicBezTo>
                <a:cubicBezTo>
                  <a:pt x="223" y="0"/>
                  <a:pt x="94" y="37"/>
                  <a:pt x="0" y="130"/>
                </a:cubicBezTo>
                <a:cubicBezTo>
                  <a:pt x="197" y="130"/>
                  <a:pt x="197" y="130"/>
                  <a:pt x="197" y="130"/>
                </a:cubicBezTo>
                <a:cubicBezTo>
                  <a:pt x="556" y="130"/>
                  <a:pt x="556" y="130"/>
                  <a:pt x="556" y="130"/>
                </a:cubicBezTo>
                <a:cubicBezTo>
                  <a:pt x="496" y="70"/>
                  <a:pt x="422" y="34"/>
                  <a:pt x="344" y="21"/>
                </a:cubicBezTo>
                <a:close/>
              </a:path>
            </a:pathLst>
          </a:custGeom>
          <a:solidFill>
            <a:srgbClr val="BAD80A"/>
          </a:solidFill>
          <a:ln>
            <a:noFill/>
          </a:ln>
          <a:extLst/>
        </p:spPr>
        <p:txBody>
          <a:bodyPr vert="horz" wrap="square" lIns="91414" tIns="45707" rIns="91414" bIns="45707" numCol="1" anchor="t" anchorCtr="0" compatLnSpc="1">
            <a:prstTxWarp prst="textNoShape">
              <a:avLst/>
            </a:prstTxWarp>
          </a:bodyPr>
          <a:lstStyle/>
          <a:p>
            <a:pPr defTabSz="932075"/>
            <a:endParaRPr lang="en-US" sz="1836" dirty="0">
              <a:solidFill>
                <a:srgbClr val="505050"/>
              </a:solidFill>
              <a:latin typeface="Segoe UI"/>
            </a:endParaRPr>
          </a:p>
        </p:txBody>
      </p:sp>
      <p:sp>
        <p:nvSpPr>
          <p:cNvPr id="595" name="Freeform 56">
            <a:extLst>
              <a:ext uri="{FF2B5EF4-FFF2-40B4-BE49-F238E27FC236}">
                <a16:creationId xmlns:a16="http://schemas.microsoft.com/office/drawing/2014/main" id="{4913C670-706F-4940-B7FB-4FF6A709F7FF}"/>
              </a:ext>
            </a:extLst>
          </p:cNvPr>
          <p:cNvSpPr/>
          <p:nvPr/>
        </p:nvSpPr>
        <p:spPr>
          <a:xfrm>
            <a:off x="7221259" y="4462595"/>
            <a:ext cx="3357443" cy="1238006"/>
          </a:xfrm>
          <a:custGeom>
            <a:avLst/>
            <a:gdLst>
              <a:gd name="connsiteX0" fmla="*/ 0 w 3370521"/>
              <a:gd name="connsiteY0" fmla="*/ 1046896 h 1046896"/>
              <a:gd name="connsiteX1" fmla="*/ 946298 w 3370521"/>
              <a:gd name="connsiteY1" fmla="*/ 4905 h 1046896"/>
              <a:gd name="connsiteX2" fmla="*/ 3370521 w 3370521"/>
              <a:gd name="connsiteY2" fmla="*/ 727919 h 1046896"/>
              <a:gd name="connsiteX0" fmla="*/ 0 w 3370521"/>
              <a:gd name="connsiteY0" fmla="*/ 1046896 h 1046896"/>
              <a:gd name="connsiteX1" fmla="*/ 1733108 w 3370521"/>
              <a:gd name="connsiteY1" fmla="*/ 4905 h 1046896"/>
              <a:gd name="connsiteX2" fmla="*/ 3370521 w 3370521"/>
              <a:gd name="connsiteY2" fmla="*/ 727919 h 1046896"/>
              <a:gd name="connsiteX0" fmla="*/ 0 w 3370521"/>
              <a:gd name="connsiteY0" fmla="*/ 1054112 h 1054112"/>
              <a:gd name="connsiteX1" fmla="*/ 1733108 w 3370521"/>
              <a:gd name="connsiteY1" fmla="*/ 12121 h 1054112"/>
              <a:gd name="connsiteX2" fmla="*/ 3370521 w 3370521"/>
              <a:gd name="connsiteY2" fmla="*/ 735135 h 1054112"/>
              <a:gd name="connsiteX0" fmla="*/ 0 w 3370521"/>
              <a:gd name="connsiteY0" fmla="*/ 1064887 h 1064887"/>
              <a:gd name="connsiteX1" fmla="*/ 1733108 w 3370521"/>
              <a:gd name="connsiteY1" fmla="*/ 22896 h 1064887"/>
              <a:gd name="connsiteX2" fmla="*/ 3370521 w 3370521"/>
              <a:gd name="connsiteY2" fmla="*/ 745910 h 1064887"/>
              <a:gd name="connsiteX0" fmla="*/ 0 w 3370521"/>
              <a:gd name="connsiteY0" fmla="*/ 1064887 h 1064887"/>
              <a:gd name="connsiteX1" fmla="*/ 1733108 w 3370521"/>
              <a:gd name="connsiteY1" fmla="*/ 22896 h 1064887"/>
              <a:gd name="connsiteX2" fmla="*/ 3370521 w 3370521"/>
              <a:gd name="connsiteY2" fmla="*/ 745910 h 1064887"/>
              <a:gd name="connsiteX0" fmla="*/ 0 w 3370521"/>
              <a:gd name="connsiteY0" fmla="*/ 1195368 h 1195368"/>
              <a:gd name="connsiteX1" fmla="*/ 1658680 w 3370521"/>
              <a:gd name="connsiteY1" fmla="*/ 15154 h 1195368"/>
              <a:gd name="connsiteX2" fmla="*/ 3370521 w 3370521"/>
              <a:gd name="connsiteY2" fmla="*/ 876391 h 1195368"/>
              <a:gd name="connsiteX0" fmla="*/ 0 w 3370521"/>
              <a:gd name="connsiteY0" fmla="*/ 1181675 h 1181675"/>
              <a:gd name="connsiteX1" fmla="*/ 1658680 w 3370521"/>
              <a:gd name="connsiteY1" fmla="*/ 1461 h 1181675"/>
              <a:gd name="connsiteX2" fmla="*/ 3370521 w 3370521"/>
              <a:gd name="connsiteY2" fmla="*/ 862698 h 1181675"/>
              <a:gd name="connsiteX0" fmla="*/ 0 w 3370521"/>
              <a:gd name="connsiteY0" fmla="*/ 1181675 h 1181675"/>
              <a:gd name="connsiteX1" fmla="*/ 1754373 w 3370521"/>
              <a:gd name="connsiteY1" fmla="*/ 1461 h 1181675"/>
              <a:gd name="connsiteX2" fmla="*/ 3370521 w 3370521"/>
              <a:gd name="connsiteY2" fmla="*/ 862698 h 1181675"/>
              <a:gd name="connsiteX0" fmla="*/ 0 w 3359888"/>
              <a:gd name="connsiteY0" fmla="*/ 1165323 h 1165323"/>
              <a:gd name="connsiteX1" fmla="*/ 1743740 w 3359888"/>
              <a:gd name="connsiteY1" fmla="*/ 6374 h 1165323"/>
              <a:gd name="connsiteX2" fmla="*/ 3359888 w 3359888"/>
              <a:gd name="connsiteY2" fmla="*/ 867611 h 1165323"/>
              <a:gd name="connsiteX0" fmla="*/ 0 w 3359888"/>
              <a:gd name="connsiteY0" fmla="*/ 1238508 h 1238508"/>
              <a:gd name="connsiteX1" fmla="*/ 1414131 w 3359888"/>
              <a:gd name="connsiteY1" fmla="*/ 5131 h 1238508"/>
              <a:gd name="connsiteX2" fmla="*/ 3359888 w 3359888"/>
              <a:gd name="connsiteY2" fmla="*/ 940796 h 1238508"/>
              <a:gd name="connsiteX0" fmla="*/ 0 w 3359888"/>
              <a:gd name="connsiteY0" fmla="*/ 1238508 h 1238508"/>
              <a:gd name="connsiteX1" fmla="*/ 1414131 w 3359888"/>
              <a:gd name="connsiteY1" fmla="*/ 5131 h 1238508"/>
              <a:gd name="connsiteX2" fmla="*/ 3359888 w 3359888"/>
              <a:gd name="connsiteY2" fmla="*/ 940796 h 1238508"/>
              <a:gd name="connsiteX0" fmla="*/ 0 w 3359888"/>
              <a:gd name="connsiteY0" fmla="*/ 1238508 h 1238508"/>
              <a:gd name="connsiteX1" fmla="*/ 1616149 w 3359888"/>
              <a:gd name="connsiteY1" fmla="*/ 5131 h 1238508"/>
              <a:gd name="connsiteX2" fmla="*/ 3359888 w 3359888"/>
              <a:gd name="connsiteY2" fmla="*/ 940796 h 1238508"/>
              <a:gd name="connsiteX0" fmla="*/ 0 w 3359888"/>
              <a:gd name="connsiteY0" fmla="*/ 1186180 h 1186180"/>
              <a:gd name="connsiteX1" fmla="*/ 1594884 w 3359888"/>
              <a:gd name="connsiteY1" fmla="*/ 5966 h 1186180"/>
              <a:gd name="connsiteX2" fmla="*/ 3359888 w 3359888"/>
              <a:gd name="connsiteY2" fmla="*/ 888468 h 1186180"/>
              <a:gd name="connsiteX0" fmla="*/ 0 w 3327990"/>
              <a:gd name="connsiteY0" fmla="*/ 1109431 h 1109431"/>
              <a:gd name="connsiteX1" fmla="*/ 1562986 w 3327990"/>
              <a:gd name="connsiteY1" fmla="*/ 3645 h 1109431"/>
              <a:gd name="connsiteX2" fmla="*/ 3327990 w 3327990"/>
              <a:gd name="connsiteY2" fmla="*/ 886147 h 1109431"/>
              <a:gd name="connsiteX0" fmla="*/ 0 w 3327990"/>
              <a:gd name="connsiteY0" fmla="*/ 1088442 h 1088442"/>
              <a:gd name="connsiteX1" fmla="*/ 1679944 w 3327990"/>
              <a:gd name="connsiteY1" fmla="*/ 3921 h 1088442"/>
              <a:gd name="connsiteX2" fmla="*/ 3327990 w 3327990"/>
              <a:gd name="connsiteY2" fmla="*/ 865158 h 1088442"/>
              <a:gd name="connsiteX0" fmla="*/ 0 w 3327990"/>
              <a:gd name="connsiteY0" fmla="*/ 1204235 h 1204235"/>
              <a:gd name="connsiteX1" fmla="*/ 1658679 w 3327990"/>
              <a:gd name="connsiteY1" fmla="*/ 2756 h 1204235"/>
              <a:gd name="connsiteX2" fmla="*/ 3327990 w 3327990"/>
              <a:gd name="connsiteY2" fmla="*/ 980951 h 1204235"/>
              <a:gd name="connsiteX0" fmla="*/ 0 w 3327990"/>
              <a:gd name="connsiteY0" fmla="*/ 1204235 h 1204235"/>
              <a:gd name="connsiteX1" fmla="*/ 1755407 w 3327990"/>
              <a:gd name="connsiteY1" fmla="*/ 2756 h 1204235"/>
              <a:gd name="connsiteX2" fmla="*/ 3327990 w 3327990"/>
              <a:gd name="connsiteY2" fmla="*/ 980951 h 1204235"/>
              <a:gd name="connsiteX0" fmla="*/ 0 w 3327990"/>
              <a:gd name="connsiteY0" fmla="*/ 1202212 h 1202212"/>
              <a:gd name="connsiteX1" fmla="*/ 1755407 w 3327990"/>
              <a:gd name="connsiteY1" fmla="*/ 733 h 1202212"/>
              <a:gd name="connsiteX2" fmla="*/ 3327990 w 3327990"/>
              <a:gd name="connsiteY2" fmla="*/ 978928 h 1202212"/>
            </a:gdLst>
            <a:ahLst/>
            <a:cxnLst>
              <a:cxn ang="0">
                <a:pos x="connsiteX0" y="connsiteY0"/>
              </a:cxn>
              <a:cxn ang="0">
                <a:pos x="connsiteX1" y="connsiteY1"/>
              </a:cxn>
              <a:cxn ang="0">
                <a:pos x="connsiteX2" y="connsiteY2"/>
              </a:cxn>
            </a:cxnLst>
            <a:rect l="l" t="t" r="r" b="b"/>
            <a:pathLst>
              <a:path w="3327990" h="1202212">
                <a:moveTo>
                  <a:pt x="0" y="1202212"/>
                </a:moveTo>
                <a:cubicBezTo>
                  <a:pt x="373025" y="208068"/>
                  <a:pt x="1189995" y="-14699"/>
                  <a:pt x="1755407" y="733"/>
                </a:cubicBezTo>
                <a:cubicBezTo>
                  <a:pt x="2320819" y="16165"/>
                  <a:pt x="2758262" y="303760"/>
                  <a:pt x="3327990" y="978928"/>
                </a:cubicBezTo>
              </a:path>
            </a:pathLst>
          </a:custGeom>
          <a:noFill/>
          <a:ln w="28575" cap="rnd" cmpd="sng" algn="ctr">
            <a:solidFill>
              <a:srgbClr val="FFC000"/>
            </a:solidFill>
            <a:prstDash val="sysDo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rgbClr val="505050"/>
              </a:solidFill>
              <a:effectLst/>
              <a:uLnTx/>
              <a:uFillTx/>
              <a:latin typeface="Segoe UI"/>
              <a:ea typeface="+mn-ea"/>
              <a:cs typeface="+mn-cs"/>
            </a:endParaRPr>
          </a:p>
        </p:txBody>
      </p:sp>
      <p:grpSp>
        <p:nvGrpSpPr>
          <p:cNvPr id="596" name="Group 11">
            <a:extLst>
              <a:ext uri="{FF2B5EF4-FFF2-40B4-BE49-F238E27FC236}">
                <a16:creationId xmlns:a16="http://schemas.microsoft.com/office/drawing/2014/main" id="{48B05E0C-B842-4F80-B280-50BA3CD0A5F3}"/>
              </a:ext>
            </a:extLst>
          </p:cNvPr>
          <p:cNvGrpSpPr/>
          <p:nvPr/>
        </p:nvGrpSpPr>
        <p:grpSpPr>
          <a:xfrm>
            <a:off x="10527308" y="5242842"/>
            <a:ext cx="1134988" cy="1613370"/>
            <a:chOff x="9593834" y="3578458"/>
            <a:chExt cx="1986709" cy="2824073"/>
          </a:xfrm>
        </p:grpSpPr>
        <p:sp>
          <p:nvSpPr>
            <p:cNvPr id="597" name="Rectangle 30">
              <a:extLst>
                <a:ext uri="{FF2B5EF4-FFF2-40B4-BE49-F238E27FC236}">
                  <a16:creationId xmlns:a16="http://schemas.microsoft.com/office/drawing/2014/main" id="{D703BB0A-4FD3-4D04-ADC9-891563F8D97A}"/>
                </a:ext>
              </a:extLst>
            </p:cNvPr>
            <p:cNvSpPr/>
            <p:nvPr/>
          </p:nvSpPr>
          <p:spPr bwMode="auto">
            <a:xfrm>
              <a:off x="9677400" y="5259245"/>
              <a:ext cx="1273051" cy="955818"/>
            </a:xfrm>
            <a:prstGeom prst="rect">
              <a:avLst/>
            </a:prstGeom>
            <a:solidFill>
              <a:srgbClr val="FFFFFF"/>
            </a:solidFill>
            <a:ln w="10795" cap="flat" cmpd="sng" algn="ctr">
              <a:noFill/>
              <a:prstDash val="solid"/>
              <a:headEnd type="none" w="med" len="med"/>
              <a:tailEnd type="none" w="med" len="med"/>
            </a:ln>
            <a:effectLst/>
          </p:spPr>
          <p:txBody>
            <a:bodyPr vert="horz" wrap="square" lIns="0" tIns="47558" rIns="0" bIns="47558" numCol="1" rtlCol="0" anchor="ctr" anchorCtr="0" compatLnSpc="1">
              <a:prstTxWarp prst="textNoShape">
                <a:avLst/>
              </a:prstTxWarp>
            </a:bodyPr>
            <a:lstStyle/>
            <a:p>
              <a:pPr algn="ctr" defTabSz="950966" fontAlgn="base">
                <a:spcBef>
                  <a:spcPct val="0"/>
                </a:spcBef>
                <a:spcAft>
                  <a:spcPct val="0"/>
                </a:spcAft>
                <a:defRPr/>
              </a:pPr>
              <a:endParaRPr lang="en-US" sz="2040" kern="0" dirty="0">
                <a:solidFill>
                  <a:srgbClr val="505050"/>
                </a:solidFill>
                <a:latin typeface="Segoe UI"/>
              </a:endParaRPr>
            </a:p>
          </p:txBody>
        </p:sp>
        <p:grpSp>
          <p:nvGrpSpPr>
            <p:cNvPr id="598" name="Group 31">
              <a:extLst>
                <a:ext uri="{FF2B5EF4-FFF2-40B4-BE49-F238E27FC236}">
                  <a16:creationId xmlns:a16="http://schemas.microsoft.com/office/drawing/2014/main" id="{2CF7D02C-617A-49DB-905F-A0BC8F6B2724}"/>
                </a:ext>
              </a:extLst>
            </p:cNvPr>
            <p:cNvGrpSpPr>
              <a:grpSpLocks noChangeAspect="1"/>
            </p:cNvGrpSpPr>
            <p:nvPr/>
          </p:nvGrpSpPr>
          <p:grpSpPr>
            <a:xfrm>
              <a:off x="9622866" y="5223627"/>
              <a:ext cx="1957677" cy="1178904"/>
              <a:chOff x="3742936" y="4845974"/>
              <a:chExt cx="1611848" cy="970652"/>
            </a:xfrm>
            <a:solidFill>
              <a:srgbClr val="0072C6">
                <a:lumMod val="75000"/>
              </a:srgbClr>
            </a:solidFill>
          </p:grpSpPr>
          <p:sp>
            <p:nvSpPr>
              <p:cNvPr id="647" name="Freeform 186">
                <a:extLst>
                  <a:ext uri="{FF2B5EF4-FFF2-40B4-BE49-F238E27FC236}">
                    <a16:creationId xmlns:a16="http://schemas.microsoft.com/office/drawing/2014/main" id="{1B34A43C-2C82-4FD3-9031-8E4BD5CE09B5}"/>
                  </a:ext>
                </a:extLst>
              </p:cNvPr>
              <p:cNvSpPr>
                <a:spLocks noEditPoints="1"/>
              </p:cNvSpPr>
              <p:nvPr/>
            </p:nvSpPr>
            <p:spPr bwMode="black">
              <a:xfrm>
                <a:off x="4953857" y="5008123"/>
                <a:ext cx="400927" cy="808503"/>
              </a:xfrm>
              <a:custGeom>
                <a:avLst/>
                <a:gdLst/>
                <a:ahLst/>
                <a:cxnLst>
                  <a:cxn ang="0">
                    <a:pos x="260" y="0"/>
                  </a:cxn>
                  <a:cxn ang="0">
                    <a:pos x="7" y="0"/>
                  </a:cxn>
                  <a:cxn ang="0">
                    <a:pos x="0" y="7"/>
                  </a:cxn>
                  <a:cxn ang="0">
                    <a:pos x="0" y="112"/>
                  </a:cxn>
                  <a:cxn ang="0">
                    <a:pos x="0" y="119"/>
                  </a:cxn>
                  <a:cxn ang="0">
                    <a:pos x="0" y="531"/>
                  </a:cxn>
                  <a:cxn ang="0">
                    <a:pos x="7" y="538"/>
                  </a:cxn>
                  <a:cxn ang="0">
                    <a:pos x="260" y="538"/>
                  </a:cxn>
                  <a:cxn ang="0">
                    <a:pos x="267" y="531"/>
                  </a:cxn>
                  <a:cxn ang="0">
                    <a:pos x="267" y="119"/>
                  </a:cxn>
                  <a:cxn ang="0">
                    <a:pos x="267" y="112"/>
                  </a:cxn>
                  <a:cxn ang="0">
                    <a:pos x="267" y="7"/>
                  </a:cxn>
                  <a:cxn ang="0">
                    <a:pos x="260" y="0"/>
                  </a:cxn>
                  <a:cxn ang="0">
                    <a:pos x="32" y="82"/>
                  </a:cxn>
                  <a:cxn ang="0">
                    <a:pos x="32" y="57"/>
                  </a:cxn>
                  <a:cxn ang="0">
                    <a:pos x="39" y="50"/>
                  </a:cxn>
                  <a:cxn ang="0">
                    <a:pos x="228" y="50"/>
                  </a:cxn>
                  <a:cxn ang="0">
                    <a:pos x="235" y="57"/>
                  </a:cxn>
                  <a:cxn ang="0">
                    <a:pos x="235" y="82"/>
                  </a:cxn>
                  <a:cxn ang="0">
                    <a:pos x="228" y="89"/>
                  </a:cxn>
                  <a:cxn ang="0">
                    <a:pos x="39" y="89"/>
                  </a:cxn>
                  <a:cxn ang="0">
                    <a:pos x="32" y="82"/>
                  </a:cxn>
                  <a:cxn ang="0">
                    <a:pos x="213" y="254"/>
                  </a:cxn>
                  <a:cxn ang="0">
                    <a:pos x="195" y="236"/>
                  </a:cxn>
                  <a:cxn ang="0">
                    <a:pos x="213" y="218"/>
                  </a:cxn>
                  <a:cxn ang="0">
                    <a:pos x="232" y="236"/>
                  </a:cxn>
                  <a:cxn ang="0">
                    <a:pos x="213" y="254"/>
                  </a:cxn>
                  <a:cxn ang="0">
                    <a:pos x="213" y="194"/>
                  </a:cxn>
                  <a:cxn ang="0">
                    <a:pos x="189" y="170"/>
                  </a:cxn>
                  <a:cxn ang="0">
                    <a:pos x="213" y="146"/>
                  </a:cxn>
                  <a:cxn ang="0">
                    <a:pos x="238" y="170"/>
                  </a:cxn>
                  <a:cxn ang="0">
                    <a:pos x="213" y="194"/>
                  </a:cxn>
                </a:cxnLst>
                <a:rect l="0" t="0" r="r" b="b"/>
                <a:pathLst>
                  <a:path w="267" h="538">
                    <a:moveTo>
                      <a:pt x="260" y="0"/>
                    </a:moveTo>
                    <a:cubicBezTo>
                      <a:pt x="7" y="0"/>
                      <a:pt x="7" y="0"/>
                      <a:pt x="7" y="0"/>
                    </a:cubicBezTo>
                    <a:cubicBezTo>
                      <a:pt x="3" y="0"/>
                      <a:pt x="0" y="3"/>
                      <a:pt x="0" y="7"/>
                    </a:cubicBezTo>
                    <a:cubicBezTo>
                      <a:pt x="0" y="112"/>
                      <a:pt x="0" y="112"/>
                      <a:pt x="0" y="112"/>
                    </a:cubicBezTo>
                    <a:cubicBezTo>
                      <a:pt x="0" y="119"/>
                      <a:pt x="0" y="119"/>
                      <a:pt x="0" y="119"/>
                    </a:cubicBezTo>
                    <a:cubicBezTo>
                      <a:pt x="0" y="531"/>
                      <a:pt x="0" y="531"/>
                      <a:pt x="0" y="531"/>
                    </a:cubicBezTo>
                    <a:cubicBezTo>
                      <a:pt x="0" y="535"/>
                      <a:pt x="3" y="538"/>
                      <a:pt x="7" y="538"/>
                    </a:cubicBezTo>
                    <a:cubicBezTo>
                      <a:pt x="260" y="538"/>
                      <a:pt x="260" y="538"/>
                      <a:pt x="260" y="538"/>
                    </a:cubicBezTo>
                    <a:cubicBezTo>
                      <a:pt x="264" y="538"/>
                      <a:pt x="267" y="535"/>
                      <a:pt x="267" y="531"/>
                    </a:cubicBezTo>
                    <a:cubicBezTo>
                      <a:pt x="267" y="119"/>
                      <a:pt x="267" y="119"/>
                      <a:pt x="267" y="119"/>
                    </a:cubicBezTo>
                    <a:cubicBezTo>
                      <a:pt x="267" y="112"/>
                      <a:pt x="267" y="112"/>
                      <a:pt x="267" y="112"/>
                    </a:cubicBezTo>
                    <a:cubicBezTo>
                      <a:pt x="267" y="7"/>
                      <a:pt x="267" y="7"/>
                      <a:pt x="267" y="7"/>
                    </a:cubicBezTo>
                    <a:cubicBezTo>
                      <a:pt x="267" y="3"/>
                      <a:pt x="264" y="0"/>
                      <a:pt x="260" y="0"/>
                    </a:cubicBezTo>
                    <a:close/>
                    <a:moveTo>
                      <a:pt x="32" y="82"/>
                    </a:moveTo>
                    <a:cubicBezTo>
                      <a:pt x="32" y="57"/>
                      <a:pt x="32" y="57"/>
                      <a:pt x="32" y="57"/>
                    </a:cubicBezTo>
                    <a:cubicBezTo>
                      <a:pt x="32" y="53"/>
                      <a:pt x="35" y="50"/>
                      <a:pt x="39" y="50"/>
                    </a:cubicBezTo>
                    <a:cubicBezTo>
                      <a:pt x="228" y="50"/>
                      <a:pt x="228" y="50"/>
                      <a:pt x="228" y="50"/>
                    </a:cubicBezTo>
                    <a:cubicBezTo>
                      <a:pt x="232" y="50"/>
                      <a:pt x="235" y="53"/>
                      <a:pt x="235" y="57"/>
                    </a:cubicBezTo>
                    <a:cubicBezTo>
                      <a:pt x="235" y="82"/>
                      <a:pt x="235" y="82"/>
                      <a:pt x="235" y="82"/>
                    </a:cubicBezTo>
                    <a:cubicBezTo>
                      <a:pt x="235" y="86"/>
                      <a:pt x="232" y="89"/>
                      <a:pt x="228" y="89"/>
                    </a:cubicBezTo>
                    <a:cubicBezTo>
                      <a:pt x="39" y="89"/>
                      <a:pt x="39" y="89"/>
                      <a:pt x="39" y="89"/>
                    </a:cubicBezTo>
                    <a:cubicBezTo>
                      <a:pt x="35" y="89"/>
                      <a:pt x="32" y="86"/>
                      <a:pt x="32" y="82"/>
                    </a:cubicBezTo>
                    <a:close/>
                    <a:moveTo>
                      <a:pt x="213" y="254"/>
                    </a:moveTo>
                    <a:cubicBezTo>
                      <a:pt x="203" y="254"/>
                      <a:pt x="195" y="246"/>
                      <a:pt x="195" y="236"/>
                    </a:cubicBezTo>
                    <a:cubicBezTo>
                      <a:pt x="195" y="226"/>
                      <a:pt x="203" y="218"/>
                      <a:pt x="213" y="218"/>
                    </a:cubicBezTo>
                    <a:cubicBezTo>
                      <a:pt x="223" y="218"/>
                      <a:pt x="232" y="226"/>
                      <a:pt x="232" y="236"/>
                    </a:cubicBezTo>
                    <a:cubicBezTo>
                      <a:pt x="232" y="246"/>
                      <a:pt x="223" y="254"/>
                      <a:pt x="213" y="254"/>
                    </a:cubicBezTo>
                    <a:close/>
                    <a:moveTo>
                      <a:pt x="213" y="194"/>
                    </a:moveTo>
                    <a:cubicBezTo>
                      <a:pt x="200" y="194"/>
                      <a:pt x="189" y="183"/>
                      <a:pt x="189" y="170"/>
                    </a:cubicBezTo>
                    <a:cubicBezTo>
                      <a:pt x="189" y="156"/>
                      <a:pt x="200" y="146"/>
                      <a:pt x="213" y="146"/>
                    </a:cubicBezTo>
                    <a:cubicBezTo>
                      <a:pt x="227" y="146"/>
                      <a:pt x="238" y="156"/>
                      <a:pt x="238" y="170"/>
                    </a:cubicBezTo>
                    <a:cubicBezTo>
                      <a:pt x="238" y="183"/>
                      <a:pt x="227" y="194"/>
                      <a:pt x="213" y="194"/>
                    </a:cubicBezTo>
                    <a:close/>
                  </a:path>
                </a:pathLst>
              </a:custGeom>
              <a:solidFill>
                <a:srgbClr val="68217A">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48" name="Freeform 88">
                <a:extLst>
                  <a:ext uri="{FF2B5EF4-FFF2-40B4-BE49-F238E27FC236}">
                    <a16:creationId xmlns:a16="http://schemas.microsoft.com/office/drawing/2014/main" id="{86EE82F6-97E2-4883-B204-254FBE3B097A}"/>
                  </a:ext>
                </a:extLst>
              </p:cNvPr>
              <p:cNvSpPr>
                <a:spLocks noEditPoints="1"/>
              </p:cNvSpPr>
              <p:nvPr/>
            </p:nvSpPr>
            <p:spPr bwMode="black">
              <a:xfrm>
                <a:off x="3742936" y="4845974"/>
                <a:ext cx="1144646" cy="970652"/>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solidFill>
                <a:srgbClr val="68217A">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grpSp>
        <p:grpSp>
          <p:nvGrpSpPr>
            <p:cNvPr id="599" name="Group 32">
              <a:extLst>
                <a:ext uri="{FF2B5EF4-FFF2-40B4-BE49-F238E27FC236}">
                  <a16:creationId xmlns:a16="http://schemas.microsoft.com/office/drawing/2014/main" id="{CE353D79-9557-48FC-910D-AD6B403C5045}"/>
                </a:ext>
              </a:extLst>
            </p:cNvPr>
            <p:cNvGrpSpPr/>
            <p:nvPr/>
          </p:nvGrpSpPr>
          <p:grpSpPr>
            <a:xfrm>
              <a:off x="9809853" y="5348588"/>
              <a:ext cx="1014780" cy="768770"/>
              <a:chOff x="-1748541" y="1986635"/>
              <a:chExt cx="1206735" cy="914192"/>
            </a:xfrm>
          </p:grpSpPr>
          <p:sp>
            <p:nvSpPr>
              <p:cNvPr id="630" name="Rectangle 35">
                <a:extLst>
                  <a:ext uri="{FF2B5EF4-FFF2-40B4-BE49-F238E27FC236}">
                    <a16:creationId xmlns:a16="http://schemas.microsoft.com/office/drawing/2014/main" id="{891CF65F-388A-4B65-8AD2-EC18221CC9FF}"/>
                  </a:ext>
                </a:extLst>
              </p:cNvPr>
              <p:cNvSpPr>
                <a:spLocks noChangeArrowheads="1"/>
              </p:cNvSpPr>
              <p:nvPr/>
            </p:nvSpPr>
            <p:spPr bwMode="auto">
              <a:xfrm>
                <a:off x="-1318870" y="2263178"/>
                <a:ext cx="50281" cy="214835"/>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31" name="Rectangle 36">
                <a:extLst>
                  <a:ext uri="{FF2B5EF4-FFF2-40B4-BE49-F238E27FC236}">
                    <a16:creationId xmlns:a16="http://schemas.microsoft.com/office/drawing/2014/main" id="{7E1767B0-BD23-4CC8-83E0-8C11A3617EE9}"/>
                  </a:ext>
                </a:extLst>
              </p:cNvPr>
              <p:cNvSpPr>
                <a:spLocks noChangeArrowheads="1"/>
              </p:cNvSpPr>
              <p:nvPr/>
            </p:nvSpPr>
            <p:spPr bwMode="auto">
              <a:xfrm>
                <a:off x="-1538277" y="2564861"/>
                <a:ext cx="253689" cy="3885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32" name="Rectangle 37">
                <a:extLst>
                  <a:ext uri="{FF2B5EF4-FFF2-40B4-BE49-F238E27FC236}">
                    <a16:creationId xmlns:a16="http://schemas.microsoft.com/office/drawing/2014/main" id="{04C0D42C-0BF5-4F60-A4DA-F64289E9D080}"/>
                  </a:ext>
                </a:extLst>
              </p:cNvPr>
              <p:cNvSpPr>
                <a:spLocks noChangeArrowheads="1"/>
              </p:cNvSpPr>
              <p:nvPr/>
            </p:nvSpPr>
            <p:spPr bwMode="auto">
              <a:xfrm>
                <a:off x="-1602270" y="2564861"/>
                <a:ext cx="41139" cy="3885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33" name="Rectangle 38">
                <a:extLst>
                  <a:ext uri="{FF2B5EF4-FFF2-40B4-BE49-F238E27FC236}">
                    <a16:creationId xmlns:a16="http://schemas.microsoft.com/office/drawing/2014/main" id="{E68F84C5-8F7D-449F-AFDE-25C346BCB27B}"/>
                  </a:ext>
                </a:extLst>
              </p:cNvPr>
              <p:cNvSpPr>
                <a:spLocks noChangeArrowheads="1"/>
              </p:cNvSpPr>
              <p:nvPr/>
            </p:nvSpPr>
            <p:spPr bwMode="auto">
              <a:xfrm>
                <a:off x="-1538277" y="2647139"/>
                <a:ext cx="274258" cy="3885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34" name="Rectangle 39">
                <a:extLst>
                  <a:ext uri="{FF2B5EF4-FFF2-40B4-BE49-F238E27FC236}">
                    <a16:creationId xmlns:a16="http://schemas.microsoft.com/office/drawing/2014/main" id="{F5A099F7-2C08-4AA3-A185-2BBCA8D05141}"/>
                  </a:ext>
                </a:extLst>
              </p:cNvPr>
              <p:cNvSpPr>
                <a:spLocks noChangeArrowheads="1"/>
              </p:cNvSpPr>
              <p:nvPr/>
            </p:nvSpPr>
            <p:spPr bwMode="auto">
              <a:xfrm>
                <a:off x="-1602270" y="2647139"/>
                <a:ext cx="41139" cy="3885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35" name="Rectangle 40">
                <a:extLst>
                  <a:ext uri="{FF2B5EF4-FFF2-40B4-BE49-F238E27FC236}">
                    <a16:creationId xmlns:a16="http://schemas.microsoft.com/office/drawing/2014/main" id="{47371698-66C3-4D9D-A871-600FDAD3EB83}"/>
                  </a:ext>
                </a:extLst>
              </p:cNvPr>
              <p:cNvSpPr>
                <a:spLocks noChangeArrowheads="1"/>
              </p:cNvSpPr>
              <p:nvPr/>
            </p:nvSpPr>
            <p:spPr bwMode="auto">
              <a:xfrm>
                <a:off x="-1538277" y="2724845"/>
                <a:ext cx="203408" cy="3885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36" name="Rectangle 41">
                <a:extLst>
                  <a:ext uri="{FF2B5EF4-FFF2-40B4-BE49-F238E27FC236}">
                    <a16:creationId xmlns:a16="http://schemas.microsoft.com/office/drawing/2014/main" id="{E19E2AF8-E520-4FDF-9E2D-70BADA19B0F4}"/>
                  </a:ext>
                </a:extLst>
              </p:cNvPr>
              <p:cNvSpPr>
                <a:spLocks noChangeArrowheads="1"/>
              </p:cNvSpPr>
              <p:nvPr/>
            </p:nvSpPr>
            <p:spPr bwMode="auto">
              <a:xfrm>
                <a:off x="-1602270" y="2724845"/>
                <a:ext cx="41139" cy="3885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37" name="Rectangle 42">
                <a:extLst>
                  <a:ext uri="{FF2B5EF4-FFF2-40B4-BE49-F238E27FC236}">
                    <a16:creationId xmlns:a16="http://schemas.microsoft.com/office/drawing/2014/main" id="{33D828AC-E88D-446C-AF26-32665717B60A}"/>
                  </a:ext>
                </a:extLst>
              </p:cNvPr>
              <p:cNvSpPr>
                <a:spLocks noChangeArrowheads="1"/>
              </p:cNvSpPr>
              <p:nvPr/>
            </p:nvSpPr>
            <p:spPr bwMode="auto">
              <a:xfrm>
                <a:off x="-1389720" y="2423162"/>
                <a:ext cx="50281" cy="54852"/>
              </a:xfrm>
              <a:prstGeom prst="rect">
                <a:avLst/>
              </a:prstGeom>
              <a:solidFill>
                <a:srgbClr val="68217A">
                  <a:lumMod val="60000"/>
                  <a:lumOff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38" name="Rectangle 43">
                <a:extLst>
                  <a:ext uri="{FF2B5EF4-FFF2-40B4-BE49-F238E27FC236}">
                    <a16:creationId xmlns:a16="http://schemas.microsoft.com/office/drawing/2014/main" id="{81D48FB7-2B6E-442C-AF8F-FF0C9E30A01B}"/>
                  </a:ext>
                </a:extLst>
              </p:cNvPr>
              <p:cNvSpPr>
                <a:spLocks noChangeArrowheads="1"/>
              </p:cNvSpPr>
              <p:nvPr/>
            </p:nvSpPr>
            <p:spPr bwMode="auto">
              <a:xfrm>
                <a:off x="-1460570" y="2329457"/>
                <a:ext cx="50281" cy="148556"/>
              </a:xfrm>
              <a:prstGeom prst="rect">
                <a:avLst/>
              </a:prstGeom>
              <a:solidFill>
                <a:srgbClr val="442359">
                  <a:lumMod val="60000"/>
                  <a:lumOff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39" name="Rectangle 44">
                <a:extLst>
                  <a:ext uri="{FF2B5EF4-FFF2-40B4-BE49-F238E27FC236}">
                    <a16:creationId xmlns:a16="http://schemas.microsoft.com/office/drawing/2014/main" id="{A30AAABE-0A01-434D-B4C2-BDF6C66E6606}"/>
                  </a:ext>
                </a:extLst>
              </p:cNvPr>
              <p:cNvSpPr>
                <a:spLocks noChangeArrowheads="1"/>
              </p:cNvSpPr>
              <p:nvPr/>
            </p:nvSpPr>
            <p:spPr bwMode="auto">
              <a:xfrm>
                <a:off x="-1533706" y="2290604"/>
                <a:ext cx="50281" cy="187409"/>
              </a:xfrm>
              <a:prstGeom prst="rect">
                <a:avLst/>
              </a:prstGeom>
              <a:solidFill>
                <a:srgbClr val="4423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40" name="Rectangle 45">
                <a:extLst>
                  <a:ext uri="{FF2B5EF4-FFF2-40B4-BE49-F238E27FC236}">
                    <a16:creationId xmlns:a16="http://schemas.microsoft.com/office/drawing/2014/main" id="{C45F8608-71F3-44B9-B5E0-36371BB91013}"/>
                  </a:ext>
                </a:extLst>
              </p:cNvPr>
              <p:cNvSpPr>
                <a:spLocks noChangeArrowheads="1"/>
              </p:cNvSpPr>
              <p:nvPr/>
            </p:nvSpPr>
            <p:spPr bwMode="auto">
              <a:xfrm>
                <a:off x="-1604556" y="2361454"/>
                <a:ext cx="50281" cy="116559"/>
              </a:xfrm>
              <a:prstGeom prst="rect">
                <a:avLst/>
              </a:prstGeom>
              <a:solidFill>
                <a:srgbClr val="68217A">
                  <a:lumMod val="40000"/>
                  <a:lumOff val="6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41" name="Freeform 46">
                <a:extLst>
                  <a:ext uri="{FF2B5EF4-FFF2-40B4-BE49-F238E27FC236}">
                    <a16:creationId xmlns:a16="http://schemas.microsoft.com/office/drawing/2014/main" id="{F51B37FE-BA20-44F1-998E-AED48EE04EAE}"/>
                  </a:ext>
                </a:extLst>
              </p:cNvPr>
              <p:cNvSpPr>
                <a:spLocks/>
              </p:cNvSpPr>
              <p:nvPr/>
            </p:nvSpPr>
            <p:spPr bwMode="auto">
              <a:xfrm>
                <a:off x="-1149744" y="2347741"/>
                <a:ext cx="402245" cy="404530"/>
              </a:xfrm>
              <a:custGeom>
                <a:avLst/>
                <a:gdLst>
                  <a:gd name="T0" fmla="*/ 176 w 352"/>
                  <a:gd name="T1" fmla="*/ 0 h 354"/>
                  <a:gd name="T2" fmla="*/ 176 w 352"/>
                  <a:gd name="T3" fmla="*/ 0 h 354"/>
                  <a:gd name="T4" fmla="*/ 158 w 352"/>
                  <a:gd name="T5" fmla="*/ 2 h 354"/>
                  <a:gd name="T6" fmla="*/ 140 w 352"/>
                  <a:gd name="T7" fmla="*/ 4 h 354"/>
                  <a:gd name="T8" fmla="*/ 124 w 352"/>
                  <a:gd name="T9" fmla="*/ 8 h 354"/>
                  <a:gd name="T10" fmla="*/ 108 w 352"/>
                  <a:gd name="T11" fmla="*/ 14 h 354"/>
                  <a:gd name="T12" fmla="*/ 92 w 352"/>
                  <a:gd name="T13" fmla="*/ 22 h 354"/>
                  <a:gd name="T14" fmla="*/ 78 w 352"/>
                  <a:gd name="T15" fmla="*/ 30 h 354"/>
                  <a:gd name="T16" fmla="*/ 64 w 352"/>
                  <a:gd name="T17" fmla="*/ 42 h 354"/>
                  <a:gd name="T18" fmla="*/ 52 w 352"/>
                  <a:gd name="T19" fmla="*/ 52 h 354"/>
                  <a:gd name="T20" fmla="*/ 40 w 352"/>
                  <a:gd name="T21" fmla="*/ 64 h 354"/>
                  <a:gd name="T22" fmla="*/ 30 w 352"/>
                  <a:gd name="T23" fmla="*/ 78 h 354"/>
                  <a:gd name="T24" fmla="*/ 20 w 352"/>
                  <a:gd name="T25" fmla="*/ 94 h 354"/>
                  <a:gd name="T26" fmla="*/ 14 w 352"/>
                  <a:gd name="T27" fmla="*/ 108 h 354"/>
                  <a:gd name="T28" fmla="*/ 8 w 352"/>
                  <a:gd name="T29" fmla="*/ 124 h 354"/>
                  <a:gd name="T30" fmla="*/ 2 w 352"/>
                  <a:gd name="T31" fmla="*/ 142 h 354"/>
                  <a:gd name="T32" fmla="*/ 0 w 352"/>
                  <a:gd name="T33" fmla="*/ 160 h 354"/>
                  <a:gd name="T34" fmla="*/ 0 w 352"/>
                  <a:gd name="T35" fmla="*/ 178 h 354"/>
                  <a:gd name="T36" fmla="*/ 0 w 352"/>
                  <a:gd name="T37" fmla="*/ 178 h 354"/>
                  <a:gd name="T38" fmla="*/ 0 w 352"/>
                  <a:gd name="T39" fmla="*/ 196 h 354"/>
                  <a:gd name="T40" fmla="*/ 2 w 352"/>
                  <a:gd name="T41" fmla="*/ 212 h 354"/>
                  <a:gd name="T42" fmla="*/ 8 w 352"/>
                  <a:gd name="T43" fmla="*/ 230 h 354"/>
                  <a:gd name="T44" fmla="*/ 14 w 352"/>
                  <a:gd name="T45" fmla="*/ 246 h 354"/>
                  <a:gd name="T46" fmla="*/ 20 w 352"/>
                  <a:gd name="T47" fmla="*/ 262 h 354"/>
                  <a:gd name="T48" fmla="*/ 30 w 352"/>
                  <a:gd name="T49" fmla="*/ 276 h 354"/>
                  <a:gd name="T50" fmla="*/ 40 w 352"/>
                  <a:gd name="T51" fmla="*/ 290 h 354"/>
                  <a:gd name="T52" fmla="*/ 52 w 352"/>
                  <a:gd name="T53" fmla="*/ 302 h 354"/>
                  <a:gd name="T54" fmla="*/ 64 w 352"/>
                  <a:gd name="T55" fmla="*/ 314 h 354"/>
                  <a:gd name="T56" fmla="*/ 78 w 352"/>
                  <a:gd name="T57" fmla="*/ 324 h 354"/>
                  <a:gd name="T58" fmla="*/ 92 w 352"/>
                  <a:gd name="T59" fmla="*/ 332 h 354"/>
                  <a:gd name="T60" fmla="*/ 108 w 352"/>
                  <a:gd name="T61" fmla="*/ 340 h 354"/>
                  <a:gd name="T62" fmla="*/ 124 w 352"/>
                  <a:gd name="T63" fmla="*/ 346 h 354"/>
                  <a:gd name="T64" fmla="*/ 140 w 352"/>
                  <a:gd name="T65" fmla="*/ 350 h 354"/>
                  <a:gd name="T66" fmla="*/ 158 w 352"/>
                  <a:gd name="T67" fmla="*/ 352 h 354"/>
                  <a:gd name="T68" fmla="*/ 176 w 352"/>
                  <a:gd name="T69" fmla="*/ 354 h 354"/>
                  <a:gd name="T70" fmla="*/ 176 w 352"/>
                  <a:gd name="T71" fmla="*/ 354 h 354"/>
                  <a:gd name="T72" fmla="*/ 194 w 352"/>
                  <a:gd name="T73" fmla="*/ 352 h 354"/>
                  <a:gd name="T74" fmla="*/ 210 w 352"/>
                  <a:gd name="T75" fmla="*/ 350 h 354"/>
                  <a:gd name="T76" fmla="*/ 228 w 352"/>
                  <a:gd name="T77" fmla="*/ 346 h 354"/>
                  <a:gd name="T78" fmla="*/ 244 w 352"/>
                  <a:gd name="T79" fmla="*/ 340 h 354"/>
                  <a:gd name="T80" fmla="*/ 258 w 352"/>
                  <a:gd name="T81" fmla="*/ 332 h 354"/>
                  <a:gd name="T82" fmla="*/ 274 w 352"/>
                  <a:gd name="T83" fmla="*/ 324 h 354"/>
                  <a:gd name="T84" fmla="*/ 286 w 352"/>
                  <a:gd name="T85" fmla="*/ 314 h 354"/>
                  <a:gd name="T86" fmla="*/ 300 w 352"/>
                  <a:gd name="T87" fmla="*/ 304 h 354"/>
                  <a:gd name="T88" fmla="*/ 310 w 352"/>
                  <a:gd name="T89" fmla="*/ 292 h 354"/>
                  <a:gd name="T90" fmla="*/ 320 w 352"/>
                  <a:gd name="T91" fmla="*/ 278 h 354"/>
                  <a:gd name="T92" fmla="*/ 330 w 352"/>
                  <a:gd name="T93" fmla="*/ 264 h 354"/>
                  <a:gd name="T94" fmla="*/ 336 w 352"/>
                  <a:gd name="T95" fmla="*/ 248 h 354"/>
                  <a:gd name="T96" fmla="*/ 344 w 352"/>
                  <a:gd name="T97" fmla="*/ 232 h 354"/>
                  <a:gd name="T98" fmla="*/ 348 w 352"/>
                  <a:gd name="T99" fmla="*/ 216 h 354"/>
                  <a:gd name="T100" fmla="*/ 350 w 352"/>
                  <a:gd name="T101" fmla="*/ 200 h 354"/>
                  <a:gd name="T102" fmla="*/ 352 w 352"/>
                  <a:gd name="T103" fmla="*/ 182 h 354"/>
                  <a:gd name="T104" fmla="*/ 176 w 352"/>
                  <a:gd name="T105" fmla="*/ 182 h 354"/>
                  <a:gd name="T106" fmla="*/ 176 w 352"/>
                  <a:gd name="T107"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52" h="354">
                    <a:moveTo>
                      <a:pt x="176" y="0"/>
                    </a:moveTo>
                    <a:lnTo>
                      <a:pt x="176" y="0"/>
                    </a:lnTo>
                    <a:lnTo>
                      <a:pt x="158" y="2"/>
                    </a:lnTo>
                    <a:lnTo>
                      <a:pt x="140" y="4"/>
                    </a:lnTo>
                    <a:lnTo>
                      <a:pt x="124" y="8"/>
                    </a:lnTo>
                    <a:lnTo>
                      <a:pt x="108" y="14"/>
                    </a:lnTo>
                    <a:lnTo>
                      <a:pt x="92" y="22"/>
                    </a:lnTo>
                    <a:lnTo>
                      <a:pt x="78" y="30"/>
                    </a:lnTo>
                    <a:lnTo>
                      <a:pt x="64" y="42"/>
                    </a:lnTo>
                    <a:lnTo>
                      <a:pt x="52" y="52"/>
                    </a:lnTo>
                    <a:lnTo>
                      <a:pt x="40" y="64"/>
                    </a:lnTo>
                    <a:lnTo>
                      <a:pt x="30" y="78"/>
                    </a:lnTo>
                    <a:lnTo>
                      <a:pt x="20" y="94"/>
                    </a:lnTo>
                    <a:lnTo>
                      <a:pt x="14" y="108"/>
                    </a:lnTo>
                    <a:lnTo>
                      <a:pt x="8" y="124"/>
                    </a:lnTo>
                    <a:lnTo>
                      <a:pt x="2" y="142"/>
                    </a:lnTo>
                    <a:lnTo>
                      <a:pt x="0" y="160"/>
                    </a:lnTo>
                    <a:lnTo>
                      <a:pt x="0" y="178"/>
                    </a:lnTo>
                    <a:lnTo>
                      <a:pt x="0" y="178"/>
                    </a:lnTo>
                    <a:lnTo>
                      <a:pt x="0" y="196"/>
                    </a:lnTo>
                    <a:lnTo>
                      <a:pt x="2" y="212"/>
                    </a:lnTo>
                    <a:lnTo>
                      <a:pt x="8" y="230"/>
                    </a:lnTo>
                    <a:lnTo>
                      <a:pt x="14" y="246"/>
                    </a:lnTo>
                    <a:lnTo>
                      <a:pt x="20" y="262"/>
                    </a:lnTo>
                    <a:lnTo>
                      <a:pt x="30" y="276"/>
                    </a:lnTo>
                    <a:lnTo>
                      <a:pt x="40" y="290"/>
                    </a:lnTo>
                    <a:lnTo>
                      <a:pt x="52" y="302"/>
                    </a:lnTo>
                    <a:lnTo>
                      <a:pt x="64" y="314"/>
                    </a:lnTo>
                    <a:lnTo>
                      <a:pt x="78" y="324"/>
                    </a:lnTo>
                    <a:lnTo>
                      <a:pt x="92" y="332"/>
                    </a:lnTo>
                    <a:lnTo>
                      <a:pt x="108" y="340"/>
                    </a:lnTo>
                    <a:lnTo>
                      <a:pt x="124" y="346"/>
                    </a:lnTo>
                    <a:lnTo>
                      <a:pt x="140" y="350"/>
                    </a:lnTo>
                    <a:lnTo>
                      <a:pt x="158" y="352"/>
                    </a:lnTo>
                    <a:lnTo>
                      <a:pt x="176" y="354"/>
                    </a:lnTo>
                    <a:lnTo>
                      <a:pt x="176" y="354"/>
                    </a:lnTo>
                    <a:lnTo>
                      <a:pt x="194" y="352"/>
                    </a:lnTo>
                    <a:lnTo>
                      <a:pt x="210" y="350"/>
                    </a:lnTo>
                    <a:lnTo>
                      <a:pt x="228" y="346"/>
                    </a:lnTo>
                    <a:lnTo>
                      <a:pt x="244" y="340"/>
                    </a:lnTo>
                    <a:lnTo>
                      <a:pt x="258" y="332"/>
                    </a:lnTo>
                    <a:lnTo>
                      <a:pt x="274" y="324"/>
                    </a:lnTo>
                    <a:lnTo>
                      <a:pt x="286" y="314"/>
                    </a:lnTo>
                    <a:lnTo>
                      <a:pt x="300" y="304"/>
                    </a:lnTo>
                    <a:lnTo>
                      <a:pt x="310" y="292"/>
                    </a:lnTo>
                    <a:lnTo>
                      <a:pt x="320" y="278"/>
                    </a:lnTo>
                    <a:lnTo>
                      <a:pt x="330" y="264"/>
                    </a:lnTo>
                    <a:lnTo>
                      <a:pt x="336" y="248"/>
                    </a:lnTo>
                    <a:lnTo>
                      <a:pt x="344" y="232"/>
                    </a:lnTo>
                    <a:lnTo>
                      <a:pt x="348" y="216"/>
                    </a:lnTo>
                    <a:lnTo>
                      <a:pt x="350" y="200"/>
                    </a:lnTo>
                    <a:lnTo>
                      <a:pt x="352" y="182"/>
                    </a:lnTo>
                    <a:lnTo>
                      <a:pt x="176" y="182"/>
                    </a:lnTo>
                    <a:lnTo>
                      <a:pt x="176" y="0"/>
                    </a:lnTo>
                    <a:close/>
                  </a:path>
                </a:pathLst>
              </a:custGeom>
              <a:solidFill>
                <a:srgbClr val="DC3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42" name="Freeform 47">
                <a:extLst>
                  <a:ext uri="{FF2B5EF4-FFF2-40B4-BE49-F238E27FC236}">
                    <a16:creationId xmlns:a16="http://schemas.microsoft.com/office/drawing/2014/main" id="{81EF300F-A3AD-4D27-81A5-F8723D5897AC}"/>
                  </a:ext>
                </a:extLst>
              </p:cNvPr>
              <p:cNvSpPr>
                <a:spLocks/>
              </p:cNvSpPr>
              <p:nvPr/>
            </p:nvSpPr>
            <p:spPr bwMode="auto">
              <a:xfrm>
                <a:off x="-909769" y="2311173"/>
                <a:ext cx="201123" cy="205693"/>
              </a:xfrm>
              <a:custGeom>
                <a:avLst/>
                <a:gdLst>
                  <a:gd name="T0" fmla="*/ 0 w 176"/>
                  <a:gd name="T1" fmla="*/ 0 h 180"/>
                  <a:gd name="T2" fmla="*/ 0 w 176"/>
                  <a:gd name="T3" fmla="*/ 180 h 180"/>
                  <a:gd name="T4" fmla="*/ 176 w 176"/>
                  <a:gd name="T5" fmla="*/ 180 h 180"/>
                  <a:gd name="T6" fmla="*/ 176 w 176"/>
                  <a:gd name="T7" fmla="*/ 176 h 180"/>
                  <a:gd name="T8" fmla="*/ 176 w 176"/>
                  <a:gd name="T9" fmla="*/ 176 h 180"/>
                  <a:gd name="T10" fmla="*/ 174 w 176"/>
                  <a:gd name="T11" fmla="*/ 158 h 180"/>
                  <a:gd name="T12" fmla="*/ 172 w 176"/>
                  <a:gd name="T13" fmla="*/ 140 h 180"/>
                  <a:gd name="T14" fmla="*/ 168 w 176"/>
                  <a:gd name="T15" fmla="*/ 124 h 180"/>
                  <a:gd name="T16" fmla="*/ 162 w 176"/>
                  <a:gd name="T17" fmla="*/ 106 h 180"/>
                  <a:gd name="T18" fmla="*/ 154 w 176"/>
                  <a:gd name="T19" fmla="*/ 92 h 180"/>
                  <a:gd name="T20" fmla="*/ 146 w 176"/>
                  <a:gd name="T21" fmla="*/ 76 h 180"/>
                  <a:gd name="T22" fmla="*/ 136 w 176"/>
                  <a:gd name="T23" fmla="*/ 64 h 180"/>
                  <a:gd name="T24" fmla="*/ 124 w 176"/>
                  <a:gd name="T25" fmla="*/ 50 h 180"/>
                  <a:gd name="T26" fmla="*/ 112 w 176"/>
                  <a:gd name="T27" fmla="*/ 40 h 180"/>
                  <a:gd name="T28" fmla="*/ 98 w 176"/>
                  <a:gd name="T29" fmla="*/ 30 h 180"/>
                  <a:gd name="T30" fmla="*/ 84 w 176"/>
                  <a:gd name="T31" fmla="*/ 20 h 180"/>
                  <a:gd name="T32" fmla="*/ 68 w 176"/>
                  <a:gd name="T33" fmla="*/ 14 h 180"/>
                  <a:gd name="T34" fmla="*/ 52 w 176"/>
                  <a:gd name="T35" fmla="*/ 8 h 180"/>
                  <a:gd name="T36" fmla="*/ 34 w 176"/>
                  <a:gd name="T37" fmla="*/ 2 h 180"/>
                  <a:gd name="T38" fmla="*/ 18 w 176"/>
                  <a:gd name="T39" fmla="*/ 0 h 180"/>
                  <a:gd name="T40" fmla="*/ 0 w 176"/>
                  <a:gd name="T4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6" h="180">
                    <a:moveTo>
                      <a:pt x="0" y="0"/>
                    </a:moveTo>
                    <a:lnTo>
                      <a:pt x="0" y="180"/>
                    </a:lnTo>
                    <a:lnTo>
                      <a:pt x="176" y="180"/>
                    </a:lnTo>
                    <a:lnTo>
                      <a:pt x="176" y="176"/>
                    </a:lnTo>
                    <a:lnTo>
                      <a:pt x="176" y="176"/>
                    </a:lnTo>
                    <a:lnTo>
                      <a:pt x="174" y="158"/>
                    </a:lnTo>
                    <a:lnTo>
                      <a:pt x="172" y="140"/>
                    </a:lnTo>
                    <a:lnTo>
                      <a:pt x="168" y="124"/>
                    </a:lnTo>
                    <a:lnTo>
                      <a:pt x="162" y="106"/>
                    </a:lnTo>
                    <a:lnTo>
                      <a:pt x="154" y="92"/>
                    </a:lnTo>
                    <a:lnTo>
                      <a:pt x="146" y="76"/>
                    </a:lnTo>
                    <a:lnTo>
                      <a:pt x="136" y="64"/>
                    </a:lnTo>
                    <a:lnTo>
                      <a:pt x="124" y="50"/>
                    </a:lnTo>
                    <a:lnTo>
                      <a:pt x="112" y="40"/>
                    </a:lnTo>
                    <a:lnTo>
                      <a:pt x="98" y="30"/>
                    </a:lnTo>
                    <a:lnTo>
                      <a:pt x="84" y="20"/>
                    </a:lnTo>
                    <a:lnTo>
                      <a:pt x="68" y="14"/>
                    </a:lnTo>
                    <a:lnTo>
                      <a:pt x="52" y="8"/>
                    </a:lnTo>
                    <a:lnTo>
                      <a:pt x="34" y="2"/>
                    </a:lnTo>
                    <a:lnTo>
                      <a:pt x="18" y="0"/>
                    </a:lnTo>
                    <a:lnTo>
                      <a:pt x="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43" name="Freeform 48">
                <a:extLst>
                  <a:ext uri="{FF2B5EF4-FFF2-40B4-BE49-F238E27FC236}">
                    <a16:creationId xmlns:a16="http://schemas.microsoft.com/office/drawing/2014/main" id="{B26257F4-362A-4014-A95D-01667369D03E}"/>
                  </a:ext>
                </a:extLst>
              </p:cNvPr>
              <p:cNvSpPr>
                <a:spLocks/>
              </p:cNvSpPr>
              <p:nvPr/>
            </p:nvSpPr>
            <p:spPr bwMode="auto">
              <a:xfrm>
                <a:off x="-909769" y="2311173"/>
                <a:ext cx="201123" cy="205693"/>
              </a:xfrm>
              <a:custGeom>
                <a:avLst/>
                <a:gdLst>
                  <a:gd name="T0" fmla="*/ 0 w 176"/>
                  <a:gd name="T1" fmla="*/ 0 h 180"/>
                  <a:gd name="T2" fmla="*/ 0 w 176"/>
                  <a:gd name="T3" fmla="*/ 180 h 180"/>
                  <a:gd name="T4" fmla="*/ 176 w 176"/>
                  <a:gd name="T5" fmla="*/ 180 h 180"/>
                  <a:gd name="T6" fmla="*/ 176 w 176"/>
                  <a:gd name="T7" fmla="*/ 176 h 180"/>
                  <a:gd name="T8" fmla="*/ 176 w 176"/>
                  <a:gd name="T9" fmla="*/ 176 h 180"/>
                  <a:gd name="T10" fmla="*/ 174 w 176"/>
                  <a:gd name="T11" fmla="*/ 158 h 180"/>
                  <a:gd name="T12" fmla="*/ 172 w 176"/>
                  <a:gd name="T13" fmla="*/ 140 h 180"/>
                  <a:gd name="T14" fmla="*/ 168 w 176"/>
                  <a:gd name="T15" fmla="*/ 124 h 180"/>
                  <a:gd name="T16" fmla="*/ 162 w 176"/>
                  <a:gd name="T17" fmla="*/ 106 h 180"/>
                  <a:gd name="T18" fmla="*/ 154 w 176"/>
                  <a:gd name="T19" fmla="*/ 92 h 180"/>
                  <a:gd name="T20" fmla="*/ 146 w 176"/>
                  <a:gd name="T21" fmla="*/ 76 h 180"/>
                  <a:gd name="T22" fmla="*/ 136 w 176"/>
                  <a:gd name="T23" fmla="*/ 64 h 180"/>
                  <a:gd name="T24" fmla="*/ 124 w 176"/>
                  <a:gd name="T25" fmla="*/ 50 h 180"/>
                  <a:gd name="T26" fmla="*/ 112 w 176"/>
                  <a:gd name="T27" fmla="*/ 40 h 180"/>
                  <a:gd name="T28" fmla="*/ 98 w 176"/>
                  <a:gd name="T29" fmla="*/ 30 h 180"/>
                  <a:gd name="T30" fmla="*/ 84 w 176"/>
                  <a:gd name="T31" fmla="*/ 20 h 180"/>
                  <a:gd name="T32" fmla="*/ 68 w 176"/>
                  <a:gd name="T33" fmla="*/ 14 h 180"/>
                  <a:gd name="T34" fmla="*/ 52 w 176"/>
                  <a:gd name="T35" fmla="*/ 8 h 180"/>
                  <a:gd name="T36" fmla="*/ 34 w 176"/>
                  <a:gd name="T37" fmla="*/ 2 h 180"/>
                  <a:gd name="T38" fmla="*/ 18 w 176"/>
                  <a:gd name="T39" fmla="*/ 0 h 180"/>
                  <a:gd name="T40" fmla="*/ 0 w 176"/>
                  <a:gd name="T4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6" h="180">
                    <a:moveTo>
                      <a:pt x="0" y="0"/>
                    </a:moveTo>
                    <a:lnTo>
                      <a:pt x="0" y="180"/>
                    </a:lnTo>
                    <a:lnTo>
                      <a:pt x="176" y="180"/>
                    </a:lnTo>
                    <a:lnTo>
                      <a:pt x="176" y="176"/>
                    </a:lnTo>
                    <a:lnTo>
                      <a:pt x="176" y="176"/>
                    </a:lnTo>
                    <a:lnTo>
                      <a:pt x="174" y="158"/>
                    </a:lnTo>
                    <a:lnTo>
                      <a:pt x="172" y="140"/>
                    </a:lnTo>
                    <a:lnTo>
                      <a:pt x="168" y="124"/>
                    </a:lnTo>
                    <a:lnTo>
                      <a:pt x="162" y="106"/>
                    </a:lnTo>
                    <a:lnTo>
                      <a:pt x="154" y="92"/>
                    </a:lnTo>
                    <a:lnTo>
                      <a:pt x="146" y="76"/>
                    </a:lnTo>
                    <a:lnTo>
                      <a:pt x="136" y="64"/>
                    </a:lnTo>
                    <a:lnTo>
                      <a:pt x="124" y="50"/>
                    </a:lnTo>
                    <a:lnTo>
                      <a:pt x="112" y="40"/>
                    </a:lnTo>
                    <a:lnTo>
                      <a:pt x="98" y="30"/>
                    </a:lnTo>
                    <a:lnTo>
                      <a:pt x="84" y="20"/>
                    </a:lnTo>
                    <a:lnTo>
                      <a:pt x="68" y="14"/>
                    </a:lnTo>
                    <a:lnTo>
                      <a:pt x="52" y="8"/>
                    </a:lnTo>
                    <a:lnTo>
                      <a:pt x="34" y="2"/>
                    </a:lnTo>
                    <a:lnTo>
                      <a:pt x="18" y="0"/>
                    </a:lnTo>
                    <a:lnTo>
                      <a:pt x="0" y="0"/>
                    </a:lnTo>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44" name="Rectangle 49">
                <a:extLst>
                  <a:ext uri="{FF2B5EF4-FFF2-40B4-BE49-F238E27FC236}">
                    <a16:creationId xmlns:a16="http://schemas.microsoft.com/office/drawing/2014/main" id="{8E985B24-53EF-439D-B4AB-97AC200F925A}"/>
                  </a:ext>
                </a:extLst>
              </p:cNvPr>
              <p:cNvSpPr>
                <a:spLocks noChangeArrowheads="1"/>
              </p:cNvSpPr>
              <p:nvPr/>
            </p:nvSpPr>
            <p:spPr bwMode="auto">
              <a:xfrm>
                <a:off x="-715598" y="2036820"/>
                <a:ext cx="38853" cy="38853"/>
              </a:xfrm>
              <a:prstGeom prst="rect">
                <a:avLst/>
              </a:prstGeom>
              <a:solidFill>
                <a:srgbClr val="D9D9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45" name="Freeform 50">
                <a:extLst>
                  <a:ext uri="{FF2B5EF4-FFF2-40B4-BE49-F238E27FC236}">
                    <a16:creationId xmlns:a16="http://schemas.microsoft.com/office/drawing/2014/main" id="{6AD114D9-EE23-4CA5-ADED-4DFB220AF321}"/>
                  </a:ext>
                </a:extLst>
              </p:cNvPr>
              <p:cNvSpPr>
                <a:spLocks noEditPoints="1"/>
              </p:cNvSpPr>
              <p:nvPr/>
            </p:nvSpPr>
            <p:spPr bwMode="auto">
              <a:xfrm>
                <a:off x="-1746256" y="1986635"/>
                <a:ext cx="1204450" cy="121130"/>
              </a:xfrm>
              <a:custGeom>
                <a:avLst/>
                <a:gdLst>
                  <a:gd name="T0" fmla="*/ 0 w 1054"/>
                  <a:gd name="T1" fmla="*/ 0 h 106"/>
                  <a:gd name="T2" fmla="*/ 0 w 1054"/>
                  <a:gd name="T3" fmla="*/ 106 h 106"/>
                  <a:gd name="T4" fmla="*/ 1054 w 1054"/>
                  <a:gd name="T5" fmla="*/ 106 h 106"/>
                  <a:gd name="T6" fmla="*/ 1054 w 1054"/>
                  <a:gd name="T7" fmla="*/ 0 h 106"/>
                  <a:gd name="T8" fmla="*/ 0 w 1054"/>
                  <a:gd name="T9" fmla="*/ 0 h 106"/>
                  <a:gd name="T10" fmla="*/ 860 w 1054"/>
                  <a:gd name="T11" fmla="*/ 88 h 106"/>
                  <a:gd name="T12" fmla="*/ 798 w 1054"/>
                  <a:gd name="T13" fmla="*/ 88 h 106"/>
                  <a:gd name="T14" fmla="*/ 798 w 1054"/>
                  <a:gd name="T15" fmla="*/ 72 h 106"/>
                  <a:gd name="T16" fmla="*/ 860 w 1054"/>
                  <a:gd name="T17" fmla="*/ 72 h 106"/>
                  <a:gd name="T18" fmla="*/ 860 w 1054"/>
                  <a:gd name="T19" fmla="*/ 88 h 106"/>
                  <a:gd name="T20" fmla="*/ 946 w 1054"/>
                  <a:gd name="T21" fmla="*/ 90 h 106"/>
                  <a:gd name="T22" fmla="*/ 890 w 1054"/>
                  <a:gd name="T23" fmla="*/ 90 h 106"/>
                  <a:gd name="T24" fmla="*/ 890 w 1054"/>
                  <a:gd name="T25" fmla="*/ 32 h 106"/>
                  <a:gd name="T26" fmla="*/ 946 w 1054"/>
                  <a:gd name="T27" fmla="*/ 32 h 106"/>
                  <a:gd name="T28" fmla="*/ 946 w 1054"/>
                  <a:gd name="T29" fmla="*/ 90 h 106"/>
                  <a:gd name="T30" fmla="*/ 1032 w 1054"/>
                  <a:gd name="T31" fmla="*/ 78 h 106"/>
                  <a:gd name="T32" fmla="*/ 1020 w 1054"/>
                  <a:gd name="T33" fmla="*/ 90 h 106"/>
                  <a:gd name="T34" fmla="*/ 1004 w 1054"/>
                  <a:gd name="T35" fmla="*/ 74 h 106"/>
                  <a:gd name="T36" fmla="*/ 988 w 1054"/>
                  <a:gd name="T37" fmla="*/ 90 h 106"/>
                  <a:gd name="T38" fmla="*/ 976 w 1054"/>
                  <a:gd name="T39" fmla="*/ 78 h 106"/>
                  <a:gd name="T40" fmla="*/ 992 w 1054"/>
                  <a:gd name="T41" fmla="*/ 62 h 106"/>
                  <a:gd name="T42" fmla="*/ 976 w 1054"/>
                  <a:gd name="T43" fmla="*/ 44 h 106"/>
                  <a:gd name="T44" fmla="*/ 988 w 1054"/>
                  <a:gd name="T45" fmla="*/ 32 h 106"/>
                  <a:gd name="T46" fmla="*/ 1004 w 1054"/>
                  <a:gd name="T47" fmla="*/ 48 h 106"/>
                  <a:gd name="T48" fmla="*/ 1020 w 1054"/>
                  <a:gd name="T49" fmla="*/ 32 h 106"/>
                  <a:gd name="T50" fmla="*/ 1032 w 1054"/>
                  <a:gd name="T51" fmla="*/ 44 h 106"/>
                  <a:gd name="T52" fmla="*/ 1016 w 1054"/>
                  <a:gd name="T53" fmla="*/ 62 h 106"/>
                  <a:gd name="T54" fmla="*/ 1032 w 1054"/>
                  <a:gd name="T55" fmla="*/ 78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54" h="106">
                    <a:moveTo>
                      <a:pt x="0" y="0"/>
                    </a:moveTo>
                    <a:lnTo>
                      <a:pt x="0" y="106"/>
                    </a:lnTo>
                    <a:lnTo>
                      <a:pt x="1054" y="106"/>
                    </a:lnTo>
                    <a:lnTo>
                      <a:pt x="1054" y="0"/>
                    </a:lnTo>
                    <a:lnTo>
                      <a:pt x="0" y="0"/>
                    </a:lnTo>
                    <a:close/>
                    <a:moveTo>
                      <a:pt x="860" y="88"/>
                    </a:moveTo>
                    <a:lnTo>
                      <a:pt x="798" y="88"/>
                    </a:lnTo>
                    <a:lnTo>
                      <a:pt x="798" y="72"/>
                    </a:lnTo>
                    <a:lnTo>
                      <a:pt x="860" y="72"/>
                    </a:lnTo>
                    <a:lnTo>
                      <a:pt x="860" y="88"/>
                    </a:lnTo>
                    <a:close/>
                    <a:moveTo>
                      <a:pt x="946" y="90"/>
                    </a:moveTo>
                    <a:lnTo>
                      <a:pt x="890" y="90"/>
                    </a:lnTo>
                    <a:lnTo>
                      <a:pt x="890" y="32"/>
                    </a:lnTo>
                    <a:lnTo>
                      <a:pt x="946" y="32"/>
                    </a:lnTo>
                    <a:lnTo>
                      <a:pt x="946" y="90"/>
                    </a:lnTo>
                    <a:close/>
                    <a:moveTo>
                      <a:pt x="1032" y="78"/>
                    </a:moveTo>
                    <a:lnTo>
                      <a:pt x="1020" y="90"/>
                    </a:lnTo>
                    <a:lnTo>
                      <a:pt x="1004" y="74"/>
                    </a:lnTo>
                    <a:lnTo>
                      <a:pt x="988" y="90"/>
                    </a:lnTo>
                    <a:lnTo>
                      <a:pt x="976" y="78"/>
                    </a:lnTo>
                    <a:lnTo>
                      <a:pt x="992" y="62"/>
                    </a:lnTo>
                    <a:lnTo>
                      <a:pt x="976" y="44"/>
                    </a:lnTo>
                    <a:lnTo>
                      <a:pt x="988" y="32"/>
                    </a:lnTo>
                    <a:lnTo>
                      <a:pt x="1004" y="48"/>
                    </a:lnTo>
                    <a:lnTo>
                      <a:pt x="1020" y="32"/>
                    </a:lnTo>
                    <a:lnTo>
                      <a:pt x="1032" y="44"/>
                    </a:lnTo>
                    <a:lnTo>
                      <a:pt x="1016" y="62"/>
                    </a:lnTo>
                    <a:lnTo>
                      <a:pt x="1032" y="78"/>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46" name="Freeform 51">
                <a:extLst>
                  <a:ext uri="{FF2B5EF4-FFF2-40B4-BE49-F238E27FC236}">
                    <a16:creationId xmlns:a16="http://schemas.microsoft.com/office/drawing/2014/main" id="{BE76445B-A1BA-4A46-947D-D323A0C083AE}"/>
                  </a:ext>
                </a:extLst>
              </p:cNvPr>
              <p:cNvSpPr>
                <a:spLocks noEditPoints="1"/>
              </p:cNvSpPr>
              <p:nvPr/>
            </p:nvSpPr>
            <p:spPr bwMode="auto">
              <a:xfrm>
                <a:off x="-1748541" y="2132906"/>
                <a:ext cx="1202164" cy="767921"/>
              </a:xfrm>
              <a:custGeom>
                <a:avLst/>
                <a:gdLst>
                  <a:gd name="T0" fmla="*/ 0 w 1052"/>
                  <a:gd name="T1" fmla="*/ 0 h 672"/>
                  <a:gd name="T2" fmla="*/ 0 w 1052"/>
                  <a:gd name="T3" fmla="*/ 672 h 672"/>
                  <a:gd name="T4" fmla="*/ 1052 w 1052"/>
                  <a:gd name="T5" fmla="*/ 672 h 672"/>
                  <a:gd name="T6" fmla="*/ 1052 w 1052"/>
                  <a:gd name="T7" fmla="*/ 0 h 672"/>
                  <a:gd name="T8" fmla="*/ 0 w 1052"/>
                  <a:gd name="T9" fmla="*/ 0 h 672"/>
                  <a:gd name="T10" fmla="*/ 1000 w 1052"/>
                  <a:gd name="T11" fmla="*/ 620 h 672"/>
                  <a:gd name="T12" fmla="*/ 54 w 1052"/>
                  <a:gd name="T13" fmla="*/ 620 h 672"/>
                  <a:gd name="T14" fmla="*/ 54 w 1052"/>
                  <a:gd name="T15" fmla="*/ 52 h 672"/>
                  <a:gd name="T16" fmla="*/ 1000 w 1052"/>
                  <a:gd name="T17" fmla="*/ 52 h 672"/>
                  <a:gd name="T18" fmla="*/ 1000 w 1052"/>
                  <a:gd name="T19" fmla="*/ 62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2" h="672">
                    <a:moveTo>
                      <a:pt x="0" y="0"/>
                    </a:moveTo>
                    <a:lnTo>
                      <a:pt x="0" y="672"/>
                    </a:lnTo>
                    <a:lnTo>
                      <a:pt x="1052" y="672"/>
                    </a:lnTo>
                    <a:lnTo>
                      <a:pt x="1052" y="0"/>
                    </a:lnTo>
                    <a:lnTo>
                      <a:pt x="0" y="0"/>
                    </a:lnTo>
                    <a:close/>
                    <a:moveTo>
                      <a:pt x="1000" y="620"/>
                    </a:moveTo>
                    <a:lnTo>
                      <a:pt x="54" y="620"/>
                    </a:lnTo>
                    <a:lnTo>
                      <a:pt x="54" y="52"/>
                    </a:lnTo>
                    <a:lnTo>
                      <a:pt x="1000" y="52"/>
                    </a:lnTo>
                    <a:lnTo>
                      <a:pt x="1000" y="62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grpSp>
        <p:sp>
          <p:nvSpPr>
            <p:cNvPr id="600" name="Freeform 40">
              <a:extLst>
                <a:ext uri="{FF2B5EF4-FFF2-40B4-BE49-F238E27FC236}">
                  <a16:creationId xmlns:a16="http://schemas.microsoft.com/office/drawing/2014/main" id="{C2521700-9ABA-41DC-9F2A-2FE3454739CF}"/>
                </a:ext>
              </a:extLst>
            </p:cNvPr>
            <p:cNvSpPr>
              <a:spLocks/>
            </p:cNvSpPr>
            <p:nvPr/>
          </p:nvSpPr>
          <p:spPr bwMode="auto">
            <a:xfrm>
              <a:off x="10641093" y="4320582"/>
              <a:ext cx="618715" cy="1059637"/>
            </a:xfrm>
            <a:custGeom>
              <a:avLst/>
              <a:gdLst>
                <a:gd name="T0" fmla="*/ 301 w 301"/>
                <a:gd name="T1" fmla="*/ 496 h 515"/>
                <a:gd name="T2" fmla="*/ 281 w 301"/>
                <a:gd name="T3" fmla="*/ 515 h 515"/>
                <a:gd name="T4" fmla="*/ 20 w 301"/>
                <a:gd name="T5" fmla="*/ 515 h 515"/>
                <a:gd name="T6" fmla="*/ 0 w 301"/>
                <a:gd name="T7" fmla="*/ 496 h 515"/>
                <a:gd name="T8" fmla="*/ 0 w 301"/>
                <a:gd name="T9" fmla="*/ 20 h 515"/>
                <a:gd name="T10" fmla="*/ 20 w 301"/>
                <a:gd name="T11" fmla="*/ 0 h 515"/>
                <a:gd name="T12" fmla="*/ 281 w 301"/>
                <a:gd name="T13" fmla="*/ 0 h 515"/>
                <a:gd name="T14" fmla="*/ 301 w 301"/>
                <a:gd name="T15" fmla="*/ 20 h 515"/>
                <a:gd name="T16" fmla="*/ 301 w 301"/>
                <a:gd name="T17" fmla="*/ 49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 h="515">
                  <a:moveTo>
                    <a:pt x="301" y="496"/>
                  </a:moveTo>
                  <a:cubicBezTo>
                    <a:pt x="301" y="506"/>
                    <a:pt x="292" y="515"/>
                    <a:pt x="281" y="515"/>
                  </a:cubicBezTo>
                  <a:cubicBezTo>
                    <a:pt x="20" y="515"/>
                    <a:pt x="20" y="515"/>
                    <a:pt x="20" y="515"/>
                  </a:cubicBezTo>
                  <a:cubicBezTo>
                    <a:pt x="9" y="515"/>
                    <a:pt x="0" y="506"/>
                    <a:pt x="0" y="496"/>
                  </a:cubicBezTo>
                  <a:cubicBezTo>
                    <a:pt x="0" y="20"/>
                    <a:pt x="0" y="20"/>
                    <a:pt x="0" y="20"/>
                  </a:cubicBezTo>
                  <a:cubicBezTo>
                    <a:pt x="0" y="9"/>
                    <a:pt x="9" y="0"/>
                    <a:pt x="20" y="0"/>
                  </a:cubicBezTo>
                  <a:cubicBezTo>
                    <a:pt x="281" y="0"/>
                    <a:pt x="281" y="0"/>
                    <a:pt x="281" y="0"/>
                  </a:cubicBezTo>
                  <a:cubicBezTo>
                    <a:pt x="292" y="0"/>
                    <a:pt x="301" y="9"/>
                    <a:pt x="301" y="20"/>
                  </a:cubicBezTo>
                  <a:lnTo>
                    <a:pt x="301" y="496"/>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01" name="Rectangle 41">
              <a:extLst>
                <a:ext uri="{FF2B5EF4-FFF2-40B4-BE49-F238E27FC236}">
                  <a16:creationId xmlns:a16="http://schemas.microsoft.com/office/drawing/2014/main" id="{06C9D0AB-475A-489A-A8B1-7829A3F2AA34}"/>
                </a:ext>
              </a:extLst>
            </p:cNvPr>
            <p:cNvSpPr>
              <a:spLocks noChangeArrowheads="1"/>
            </p:cNvSpPr>
            <p:nvPr/>
          </p:nvSpPr>
          <p:spPr bwMode="auto">
            <a:xfrm>
              <a:off x="10701034" y="4380523"/>
              <a:ext cx="499848" cy="835112"/>
            </a:xfrm>
            <a:prstGeom prst="rect">
              <a:avLst/>
            </a:prstGeom>
            <a:solidFill>
              <a:srgbClr val="FFFFFF"/>
            </a:solidFill>
            <a:ln>
              <a:noFill/>
            </a:ln>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02" name="Oval 48">
              <a:extLst>
                <a:ext uri="{FF2B5EF4-FFF2-40B4-BE49-F238E27FC236}">
                  <a16:creationId xmlns:a16="http://schemas.microsoft.com/office/drawing/2014/main" id="{0020BAA5-B315-4899-BC33-170691476176}"/>
                </a:ext>
              </a:extLst>
            </p:cNvPr>
            <p:cNvSpPr>
              <a:spLocks noChangeArrowheads="1"/>
            </p:cNvSpPr>
            <p:nvPr/>
          </p:nvSpPr>
          <p:spPr bwMode="auto">
            <a:xfrm>
              <a:off x="10920480" y="5263385"/>
              <a:ext cx="59941" cy="56893"/>
            </a:xfrm>
            <a:prstGeom prst="ellipse">
              <a:avLst/>
            </a:pr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grpSp>
          <p:nvGrpSpPr>
            <p:cNvPr id="603" name="Group 36">
              <a:extLst>
                <a:ext uri="{FF2B5EF4-FFF2-40B4-BE49-F238E27FC236}">
                  <a16:creationId xmlns:a16="http://schemas.microsoft.com/office/drawing/2014/main" id="{0302A1BE-70AE-4DDD-B489-3AAC387720C4}"/>
                </a:ext>
              </a:extLst>
            </p:cNvPr>
            <p:cNvGrpSpPr/>
            <p:nvPr/>
          </p:nvGrpSpPr>
          <p:grpSpPr>
            <a:xfrm>
              <a:off x="10793141" y="4495622"/>
              <a:ext cx="323327" cy="323327"/>
              <a:chOff x="10588373" y="2765981"/>
              <a:chExt cx="370932" cy="370932"/>
            </a:xfrm>
          </p:grpSpPr>
          <p:sp>
            <p:nvSpPr>
              <p:cNvPr id="628" name="Freeform 46">
                <a:extLst>
                  <a:ext uri="{FF2B5EF4-FFF2-40B4-BE49-F238E27FC236}">
                    <a16:creationId xmlns:a16="http://schemas.microsoft.com/office/drawing/2014/main" id="{31E853A5-0D64-47A6-BA92-9D911A46CF8B}"/>
                  </a:ext>
                </a:extLst>
              </p:cNvPr>
              <p:cNvSpPr>
                <a:spLocks/>
              </p:cNvSpPr>
              <p:nvPr/>
            </p:nvSpPr>
            <p:spPr bwMode="auto">
              <a:xfrm>
                <a:off x="10588373" y="2796732"/>
                <a:ext cx="338260" cy="340181"/>
              </a:xfrm>
              <a:custGeom>
                <a:avLst/>
                <a:gdLst>
                  <a:gd name="T0" fmla="*/ 176 w 352"/>
                  <a:gd name="T1" fmla="*/ 0 h 354"/>
                  <a:gd name="T2" fmla="*/ 176 w 352"/>
                  <a:gd name="T3" fmla="*/ 0 h 354"/>
                  <a:gd name="T4" fmla="*/ 158 w 352"/>
                  <a:gd name="T5" fmla="*/ 2 h 354"/>
                  <a:gd name="T6" fmla="*/ 140 w 352"/>
                  <a:gd name="T7" fmla="*/ 4 h 354"/>
                  <a:gd name="T8" fmla="*/ 124 w 352"/>
                  <a:gd name="T9" fmla="*/ 8 h 354"/>
                  <a:gd name="T10" fmla="*/ 108 w 352"/>
                  <a:gd name="T11" fmla="*/ 14 h 354"/>
                  <a:gd name="T12" fmla="*/ 92 w 352"/>
                  <a:gd name="T13" fmla="*/ 22 h 354"/>
                  <a:gd name="T14" fmla="*/ 78 w 352"/>
                  <a:gd name="T15" fmla="*/ 30 h 354"/>
                  <a:gd name="T16" fmla="*/ 64 w 352"/>
                  <a:gd name="T17" fmla="*/ 42 h 354"/>
                  <a:gd name="T18" fmla="*/ 52 w 352"/>
                  <a:gd name="T19" fmla="*/ 52 h 354"/>
                  <a:gd name="T20" fmla="*/ 40 w 352"/>
                  <a:gd name="T21" fmla="*/ 64 h 354"/>
                  <a:gd name="T22" fmla="*/ 30 w 352"/>
                  <a:gd name="T23" fmla="*/ 78 h 354"/>
                  <a:gd name="T24" fmla="*/ 20 w 352"/>
                  <a:gd name="T25" fmla="*/ 94 h 354"/>
                  <a:gd name="T26" fmla="*/ 14 w 352"/>
                  <a:gd name="T27" fmla="*/ 108 h 354"/>
                  <a:gd name="T28" fmla="*/ 8 w 352"/>
                  <a:gd name="T29" fmla="*/ 124 h 354"/>
                  <a:gd name="T30" fmla="*/ 2 w 352"/>
                  <a:gd name="T31" fmla="*/ 142 h 354"/>
                  <a:gd name="T32" fmla="*/ 0 w 352"/>
                  <a:gd name="T33" fmla="*/ 160 h 354"/>
                  <a:gd name="T34" fmla="*/ 0 w 352"/>
                  <a:gd name="T35" fmla="*/ 178 h 354"/>
                  <a:gd name="T36" fmla="*/ 0 w 352"/>
                  <a:gd name="T37" fmla="*/ 178 h 354"/>
                  <a:gd name="T38" fmla="*/ 0 w 352"/>
                  <a:gd name="T39" fmla="*/ 196 h 354"/>
                  <a:gd name="T40" fmla="*/ 2 w 352"/>
                  <a:gd name="T41" fmla="*/ 212 h 354"/>
                  <a:gd name="T42" fmla="*/ 8 w 352"/>
                  <a:gd name="T43" fmla="*/ 230 h 354"/>
                  <a:gd name="T44" fmla="*/ 14 w 352"/>
                  <a:gd name="T45" fmla="*/ 246 h 354"/>
                  <a:gd name="T46" fmla="*/ 20 w 352"/>
                  <a:gd name="T47" fmla="*/ 262 h 354"/>
                  <a:gd name="T48" fmla="*/ 30 w 352"/>
                  <a:gd name="T49" fmla="*/ 276 h 354"/>
                  <a:gd name="T50" fmla="*/ 40 w 352"/>
                  <a:gd name="T51" fmla="*/ 290 h 354"/>
                  <a:gd name="T52" fmla="*/ 52 w 352"/>
                  <a:gd name="T53" fmla="*/ 302 h 354"/>
                  <a:gd name="T54" fmla="*/ 64 w 352"/>
                  <a:gd name="T55" fmla="*/ 314 h 354"/>
                  <a:gd name="T56" fmla="*/ 78 w 352"/>
                  <a:gd name="T57" fmla="*/ 324 h 354"/>
                  <a:gd name="T58" fmla="*/ 92 w 352"/>
                  <a:gd name="T59" fmla="*/ 332 h 354"/>
                  <a:gd name="T60" fmla="*/ 108 w 352"/>
                  <a:gd name="T61" fmla="*/ 340 h 354"/>
                  <a:gd name="T62" fmla="*/ 124 w 352"/>
                  <a:gd name="T63" fmla="*/ 346 h 354"/>
                  <a:gd name="T64" fmla="*/ 140 w 352"/>
                  <a:gd name="T65" fmla="*/ 350 h 354"/>
                  <a:gd name="T66" fmla="*/ 158 w 352"/>
                  <a:gd name="T67" fmla="*/ 352 h 354"/>
                  <a:gd name="T68" fmla="*/ 176 w 352"/>
                  <a:gd name="T69" fmla="*/ 354 h 354"/>
                  <a:gd name="T70" fmla="*/ 176 w 352"/>
                  <a:gd name="T71" fmla="*/ 354 h 354"/>
                  <a:gd name="T72" fmla="*/ 194 w 352"/>
                  <a:gd name="T73" fmla="*/ 352 h 354"/>
                  <a:gd name="T74" fmla="*/ 210 w 352"/>
                  <a:gd name="T75" fmla="*/ 350 h 354"/>
                  <a:gd name="T76" fmla="*/ 228 w 352"/>
                  <a:gd name="T77" fmla="*/ 346 h 354"/>
                  <a:gd name="T78" fmla="*/ 244 w 352"/>
                  <a:gd name="T79" fmla="*/ 340 h 354"/>
                  <a:gd name="T80" fmla="*/ 258 w 352"/>
                  <a:gd name="T81" fmla="*/ 332 h 354"/>
                  <a:gd name="T82" fmla="*/ 274 w 352"/>
                  <a:gd name="T83" fmla="*/ 324 h 354"/>
                  <a:gd name="T84" fmla="*/ 286 w 352"/>
                  <a:gd name="T85" fmla="*/ 314 h 354"/>
                  <a:gd name="T86" fmla="*/ 300 w 352"/>
                  <a:gd name="T87" fmla="*/ 304 h 354"/>
                  <a:gd name="T88" fmla="*/ 310 w 352"/>
                  <a:gd name="T89" fmla="*/ 292 h 354"/>
                  <a:gd name="T90" fmla="*/ 320 w 352"/>
                  <a:gd name="T91" fmla="*/ 278 h 354"/>
                  <a:gd name="T92" fmla="*/ 330 w 352"/>
                  <a:gd name="T93" fmla="*/ 264 h 354"/>
                  <a:gd name="T94" fmla="*/ 336 w 352"/>
                  <a:gd name="T95" fmla="*/ 248 h 354"/>
                  <a:gd name="T96" fmla="*/ 344 w 352"/>
                  <a:gd name="T97" fmla="*/ 232 h 354"/>
                  <a:gd name="T98" fmla="*/ 348 w 352"/>
                  <a:gd name="T99" fmla="*/ 216 h 354"/>
                  <a:gd name="T100" fmla="*/ 350 w 352"/>
                  <a:gd name="T101" fmla="*/ 200 h 354"/>
                  <a:gd name="T102" fmla="*/ 352 w 352"/>
                  <a:gd name="T103" fmla="*/ 182 h 354"/>
                  <a:gd name="T104" fmla="*/ 176 w 352"/>
                  <a:gd name="T105" fmla="*/ 182 h 354"/>
                  <a:gd name="T106" fmla="*/ 176 w 352"/>
                  <a:gd name="T107"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52" h="354">
                    <a:moveTo>
                      <a:pt x="176" y="0"/>
                    </a:moveTo>
                    <a:lnTo>
                      <a:pt x="176" y="0"/>
                    </a:lnTo>
                    <a:lnTo>
                      <a:pt x="158" y="2"/>
                    </a:lnTo>
                    <a:lnTo>
                      <a:pt x="140" y="4"/>
                    </a:lnTo>
                    <a:lnTo>
                      <a:pt x="124" y="8"/>
                    </a:lnTo>
                    <a:lnTo>
                      <a:pt x="108" y="14"/>
                    </a:lnTo>
                    <a:lnTo>
                      <a:pt x="92" y="22"/>
                    </a:lnTo>
                    <a:lnTo>
                      <a:pt x="78" y="30"/>
                    </a:lnTo>
                    <a:lnTo>
                      <a:pt x="64" y="42"/>
                    </a:lnTo>
                    <a:lnTo>
                      <a:pt x="52" y="52"/>
                    </a:lnTo>
                    <a:lnTo>
                      <a:pt x="40" y="64"/>
                    </a:lnTo>
                    <a:lnTo>
                      <a:pt x="30" y="78"/>
                    </a:lnTo>
                    <a:lnTo>
                      <a:pt x="20" y="94"/>
                    </a:lnTo>
                    <a:lnTo>
                      <a:pt x="14" y="108"/>
                    </a:lnTo>
                    <a:lnTo>
                      <a:pt x="8" y="124"/>
                    </a:lnTo>
                    <a:lnTo>
                      <a:pt x="2" y="142"/>
                    </a:lnTo>
                    <a:lnTo>
                      <a:pt x="0" y="160"/>
                    </a:lnTo>
                    <a:lnTo>
                      <a:pt x="0" y="178"/>
                    </a:lnTo>
                    <a:lnTo>
                      <a:pt x="0" y="178"/>
                    </a:lnTo>
                    <a:lnTo>
                      <a:pt x="0" y="196"/>
                    </a:lnTo>
                    <a:lnTo>
                      <a:pt x="2" y="212"/>
                    </a:lnTo>
                    <a:lnTo>
                      <a:pt x="8" y="230"/>
                    </a:lnTo>
                    <a:lnTo>
                      <a:pt x="14" y="246"/>
                    </a:lnTo>
                    <a:lnTo>
                      <a:pt x="20" y="262"/>
                    </a:lnTo>
                    <a:lnTo>
                      <a:pt x="30" y="276"/>
                    </a:lnTo>
                    <a:lnTo>
                      <a:pt x="40" y="290"/>
                    </a:lnTo>
                    <a:lnTo>
                      <a:pt x="52" y="302"/>
                    </a:lnTo>
                    <a:lnTo>
                      <a:pt x="64" y="314"/>
                    </a:lnTo>
                    <a:lnTo>
                      <a:pt x="78" y="324"/>
                    </a:lnTo>
                    <a:lnTo>
                      <a:pt x="92" y="332"/>
                    </a:lnTo>
                    <a:lnTo>
                      <a:pt x="108" y="340"/>
                    </a:lnTo>
                    <a:lnTo>
                      <a:pt x="124" y="346"/>
                    </a:lnTo>
                    <a:lnTo>
                      <a:pt x="140" y="350"/>
                    </a:lnTo>
                    <a:lnTo>
                      <a:pt x="158" y="352"/>
                    </a:lnTo>
                    <a:lnTo>
                      <a:pt x="176" y="354"/>
                    </a:lnTo>
                    <a:lnTo>
                      <a:pt x="176" y="354"/>
                    </a:lnTo>
                    <a:lnTo>
                      <a:pt x="194" y="352"/>
                    </a:lnTo>
                    <a:lnTo>
                      <a:pt x="210" y="350"/>
                    </a:lnTo>
                    <a:lnTo>
                      <a:pt x="228" y="346"/>
                    </a:lnTo>
                    <a:lnTo>
                      <a:pt x="244" y="340"/>
                    </a:lnTo>
                    <a:lnTo>
                      <a:pt x="258" y="332"/>
                    </a:lnTo>
                    <a:lnTo>
                      <a:pt x="274" y="324"/>
                    </a:lnTo>
                    <a:lnTo>
                      <a:pt x="286" y="314"/>
                    </a:lnTo>
                    <a:lnTo>
                      <a:pt x="300" y="304"/>
                    </a:lnTo>
                    <a:lnTo>
                      <a:pt x="310" y="292"/>
                    </a:lnTo>
                    <a:lnTo>
                      <a:pt x="320" y="278"/>
                    </a:lnTo>
                    <a:lnTo>
                      <a:pt x="330" y="264"/>
                    </a:lnTo>
                    <a:lnTo>
                      <a:pt x="336" y="248"/>
                    </a:lnTo>
                    <a:lnTo>
                      <a:pt x="344" y="232"/>
                    </a:lnTo>
                    <a:lnTo>
                      <a:pt x="348" y="216"/>
                    </a:lnTo>
                    <a:lnTo>
                      <a:pt x="350" y="200"/>
                    </a:lnTo>
                    <a:lnTo>
                      <a:pt x="352" y="182"/>
                    </a:lnTo>
                    <a:lnTo>
                      <a:pt x="176" y="182"/>
                    </a:lnTo>
                    <a:lnTo>
                      <a:pt x="176" y="0"/>
                    </a:lnTo>
                    <a:close/>
                  </a:path>
                </a:pathLst>
              </a:custGeom>
              <a:solidFill>
                <a:srgbClr val="DC3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29" name="Freeform 48">
                <a:extLst>
                  <a:ext uri="{FF2B5EF4-FFF2-40B4-BE49-F238E27FC236}">
                    <a16:creationId xmlns:a16="http://schemas.microsoft.com/office/drawing/2014/main" id="{AEB14C90-0D50-4E5F-A897-38CCE490E223}"/>
                  </a:ext>
                </a:extLst>
              </p:cNvPr>
              <p:cNvSpPr>
                <a:spLocks/>
              </p:cNvSpPr>
              <p:nvPr/>
            </p:nvSpPr>
            <p:spPr bwMode="auto">
              <a:xfrm>
                <a:off x="10790175" y="2765981"/>
                <a:ext cx="169130" cy="172973"/>
              </a:xfrm>
              <a:custGeom>
                <a:avLst/>
                <a:gdLst>
                  <a:gd name="T0" fmla="*/ 0 w 176"/>
                  <a:gd name="T1" fmla="*/ 0 h 180"/>
                  <a:gd name="T2" fmla="*/ 0 w 176"/>
                  <a:gd name="T3" fmla="*/ 180 h 180"/>
                  <a:gd name="T4" fmla="*/ 176 w 176"/>
                  <a:gd name="T5" fmla="*/ 180 h 180"/>
                  <a:gd name="T6" fmla="*/ 176 w 176"/>
                  <a:gd name="T7" fmla="*/ 176 h 180"/>
                  <a:gd name="T8" fmla="*/ 176 w 176"/>
                  <a:gd name="T9" fmla="*/ 176 h 180"/>
                  <a:gd name="T10" fmla="*/ 174 w 176"/>
                  <a:gd name="T11" fmla="*/ 158 h 180"/>
                  <a:gd name="T12" fmla="*/ 172 w 176"/>
                  <a:gd name="T13" fmla="*/ 140 h 180"/>
                  <a:gd name="T14" fmla="*/ 168 w 176"/>
                  <a:gd name="T15" fmla="*/ 124 h 180"/>
                  <a:gd name="T16" fmla="*/ 162 w 176"/>
                  <a:gd name="T17" fmla="*/ 106 h 180"/>
                  <a:gd name="T18" fmla="*/ 154 w 176"/>
                  <a:gd name="T19" fmla="*/ 92 h 180"/>
                  <a:gd name="T20" fmla="*/ 146 w 176"/>
                  <a:gd name="T21" fmla="*/ 76 h 180"/>
                  <a:gd name="T22" fmla="*/ 136 w 176"/>
                  <a:gd name="T23" fmla="*/ 64 h 180"/>
                  <a:gd name="T24" fmla="*/ 124 w 176"/>
                  <a:gd name="T25" fmla="*/ 50 h 180"/>
                  <a:gd name="T26" fmla="*/ 112 w 176"/>
                  <a:gd name="T27" fmla="*/ 40 h 180"/>
                  <a:gd name="T28" fmla="*/ 98 w 176"/>
                  <a:gd name="T29" fmla="*/ 30 h 180"/>
                  <a:gd name="T30" fmla="*/ 84 w 176"/>
                  <a:gd name="T31" fmla="*/ 20 h 180"/>
                  <a:gd name="T32" fmla="*/ 68 w 176"/>
                  <a:gd name="T33" fmla="*/ 14 h 180"/>
                  <a:gd name="T34" fmla="*/ 52 w 176"/>
                  <a:gd name="T35" fmla="*/ 8 h 180"/>
                  <a:gd name="T36" fmla="*/ 34 w 176"/>
                  <a:gd name="T37" fmla="*/ 2 h 180"/>
                  <a:gd name="T38" fmla="*/ 18 w 176"/>
                  <a:gd name="T39" fmla="*/ 0 h 180"/>
                  <a:gd name="T40" fmla="*/ 0 w 176"/>
                  <a:gd name="T4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6" h="180">
                    <a:moveTo>
                      <a:pt x="0" y="0"/>
                    </a:moveTo>
                    <a:lnTo>
                      <a:pt x="0" y="180"/>
                    </a:lnTo>
                    <a:lnTo>
                      <a:pt x="176" y="180"/>
                    </a:lnTo>
                    <a:lnTo>
                      <a:pt x="176" y="176"/>
                    </a:lnTo>
                    <a:lnTo>
                      <a:pt x="176" y="176"/>
                    </a:lnTo>
                    <a:lnTo>
                      <a:pt x="174" y="158"/>
                    </a:lnTo>
                    <a:lnTo>
                      <a:pt x="172" y="140"/>
                    </a:lnTo>
                    <a:lnTo>
                      <a:pt x="168" y="124"/>
                    </a:lnTo>
                    <a:lnTo>
                      <a:pt x="162" y="106"/>
                    </a:lnTo>
                    <a:lnTo>
                      <a:pt x="154" y="92"/>
                    </a:lnTo>
                    <a:lnTo>
                      <a:pt x="146" y="76"/>
                    </a:lnTo>
                    <a:lnTo>
                      <a:pt x="136" y="64"/>
                    </a:lnTo>
                    <a:lnTo>
                      <a:pt x="124" y="50"/>
                    </a:lnTo>
                    <a:lnTo>
                      <a:pt x="112" y="40"/>
                    </a:lnTo>
                    <a:lnTo>
                      <a:pt x="98" y="30"/>
                    </a:lnTo>
                    <a:lnTo>
                      <a:pt x="84" y="20"/>
                    </a:lnTo>
                    <a:lnTo>
                      <a:pt x="68" y="14"/>
                    </a:lnTo>
                    <a:lnTo>
                      <a:pt x="52" y="8"/>
                    </a:lnTo>
                    <a:lnTo>
                      <a:pt x="34" y="2"/>
                    </a:lnTo>
                    <a:lnTo>
                      <a:pt x="18" y="0"/>
                    </a:lnTo>
                    <a:lnTo>
                      <a:pt x="0" y="0"/>
                    </a:lnTo>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grpSp>
        <p:grpSp>
          <p:nvGrpSpPr>
            <p:cNvPr id="604" name="Group 37">
              <a:extLst>
                <a:ext uri="{FF2B5EF4-FFF2-40B4-BE49-F238E27FC236}">
                  <a16:creationId xmlns:a16="http://schemas.microsoft.com/office/drawing/2014/main" id="{A5C9305E-E5A3-472B-9661-36559CDE9DF2}"/>
                </a:ext>
              </a:extLst>
            </p:cNvPr>
            <p:cNvGrpSpPr/>
            <p:nvPr/>
          </p:nvGrpSpPr>
          <p:grpSpPr>
            <a:xfrm>
              <a:off x="10793141" y="4880935"/>
              <a:ext cx="323975" cy="207168"/>
              <a:chOff x="10083334" y="5733541"/>
              <a:chExt cx="282525" cy="180662"/>
            </a:xfrm>
          </p:grpSpPr>
          <p:sp>
            <p:nvSpPr>
              <p:cNvPr id="623" name="Rectangle 35">
                <a:extLst>
                  <a:ext uri="{FF2B5EF4-FFF2-40B4-BE49-F238E27FC236}">
                    <a16:creationId xmlns:a16="http://schemas.microsoft.com/office/drawing/2014/main" id="{3638DD9C-E634-46D9-B3CA-DBED5C0BF3D1}"/>
                  </a:ext>
                </a:extLst>
              </p:cNvPr>
              <p:cNvSpPr>
                <a:spLocks noChangeArrowheads="1"/>
              </p:cNvSpPr>
              <p:nvPr/>
            </p:nvSpPr>
            <p:spPr bwMode="auto">
              <a:xfrm>
                <a:off x="10323576" y="5733541"/>
                <a:ext cx="42283" cy="180661"/>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24" name="Rectangle 42">
                <a:extLst>
                  <a:ext uri="{FF2B5EF4-FFF2-40B4-BE49-F238E27FC236}">
                    <a16:creationId xmlns:a16="http://schemas.microsoft.com/office/drawing/2014/main" id="{9470EF1B-48BC-41BC-99DB-A9ABD365B44A}"/>
                  </a:ext>
                </a:extLst>
              </p:cNvPr>
              <p:cNvSpPr>
                <a:spLocks noChangeArrowheads="1"/>
              </p:cNvSpPr>
              <p:nvPr/>
            </p:nvSpPr>
            <p:spPr bwMode="auto">
              <a:xfrm>
                <a:off x="10263996" y="5868076"/>
                <a:ext cx="42283" cy="46127"/>
              </a:xfrm>
              <a:prstGeom prst="rect">
                <a:avLst/>
              </a:prstGeom>
              <a:solidFill>
                <a:srgbClr val="68217A">
                  <a:lumMod val="60000"/>
                  <a:lumOff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25" name="Rectangle 43">
                <a:extLst>
                  <a:ext uri="{FF2B5EF4-FFF2-40B4-BE49-F238E27FC236}">
                    <a16:creationId xmlns:a16="http://schemas.microsoft.com/office/drawing/2014/main" id="{8DFEE2C7-08D4-42E5-8870-5044930DE5AE}"/>
                  </a:ext>
                </a:extLst>
              </p:cNvPr>
              <p:cNvSpPr>
                <a:spLocks noChangeArrowheads="1"/>
              </p:cNvSpPr>
              <p:nvPr/>
            </p:nvSpPr>
            <p:spPr bwMode="auto">
              <a:xfrm>
                <a:off x="10204417" y="5789277"/>
                <a:ext cx="42283" cy="124925"/>
              </a:xfrm>
              <a:prstGeom prst="rect">
                <a:avLst/>
              </a:prstGeom>
              <a:solidFill>
                <a:srgbClr val="442359">
                  <a:lumMod val="60000"/>
                  <a:lumOff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26" name="Rectangle 44">
                <a:extLst>
                  <a:ext uri="{FF2B5EF4-FFF2-40B4-BE49-F238E27FC236}">
                    <a16:creationId xmlns:a16="http://schemas.microsoft.com/office/drawing/2014/main" id="{5A0548E5-E8DA-4FD4-B806-F31B82E36654}"/>
                  </a:ext>
                </a:extLst>
              </p:cNvPr>
              <p:cNvSpPr>
                <a:spLocks noChangeArrowheads="1"/>
              </p:cNvSpPr>
              <p:nvPr/>
            </p:nvSpPr>
            <p:spPr bwMode="auto">
              <a:xfrm>
                <a:off x="10142914" y="5756604"/>
                <a:ext cx="42283" cy="157598"/>
              </a:xfrm>
              <a:prstGeom prst="rect">
                <a:avLst/>
              </a:prstGeom>
              <a:solidFill>
                <a:srgbClr val="4423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27" name="Rectangle 45">
                <a:extLst>
                  <a:ext uri="{FF2B5EF4-FFF2-40B4-BE49-F238E27FC236}">
                    <a16:creationId xmlns:a16="http://schemas.microsoft.com/office/drawing/2014/main" id="{7E4BB57D-7E58-4262-99B6-213E33BEE709}"/>
                  </a:ext>
                </a:extLst>
              </p:cNvPr>
              <p:cNvSpPr>
                <a:spLocks noChangeArrowheads="1"/>
              </p:cNvSpPr>
              <p:nvPr/>
            </p:nvSpPr>
            <p:spPr bwMode="auto">
              <a:xfrm>
                <a:off x="10083334" y="5816184"/>
                <a:ext cx="42283" cy="98018"/>
              </a:xfrm>
              <a:prstGeom prst="rect">
                <a:avLst/>
              </a:prstGeom>
              <a:solidFill>
                <a:srgbClr val="68217A">
                  <a:lumMod val="40000"/>
                  <a:lumOff val="6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grpSp>
        <p:sp>
          <p:nvSpPr>
            <p:cNvPr id="605" name="Rounded Rectangle 38">
              <a:extLst>
                <a:ext uri="{FF2B5EF4-FFF2-40B4-BE49-F238E27FC236}">
                  <a16:creationId xmlns:a16="http://schemas.microsoft.com/office/drawing/2014/main" id="{FB05A12F-DEA6-4538-8CB7-72EDFFF01631}"/>
                </a:ext>
              </a:extLst>
            </p:cNvPr>
            <p:cNvSpPr/>
            <p:nvPr/>
          </p:nvSpPr>
          <p:spPr bwMode="auto">
            <a:xfrm>
              <a:off x="9593834" y="3578458"/>
              <a:ext cx="994307" cy="1455563"/>
            </a:xfrm>
            <a:prstGeom prst="roundRect">
              <a:avLst>
                <a:gd name="adj" fmla="val 6754"/>
              </a:avLst>
            </a:prstGeom>
            <a:solidFill>
              <a:srgbClr val="442359"/>
            </a:solidFill>
            <a:ln w="10795" cap="flat" cmpd="sng" algn="ctr">
              <a:noFill/>
              <a:prstDash val="solid"/>
              <a:headEnd type="none" w="med" len="med"/>
              <a:tailEnd type="none" w="med" len="med"/>
            </a:ln>
            <a:effectLst/>
          </p:spPr>
          <p:txBody>
            <a:bodyPr vert="horz" wrap="square" lIns="0" tIns="47558" rIns="0" bIns="47558" numCol="1" rtlCol="0" anchor="ctr" anchorCtr="0" compatLnSpc="1">
              <a:prstTxWarp prst="textNoShape">
                <a:avLst/>
              </a:prstTxWarp>
            </a:bodyPr>
            <a:lstStyle/>
            <a:p>
              <a:pPr algn="ctr" defTabSz="950966" fontAlgn="base">
                <a:spcBef>
                  <a:spcPct val="0"/>
                </a:spcBef>
                <a:spcAft>
                  <a:spcPct val="0"/>
                </a:spcAft>
                <a:defRPr/>
              </a:pPr>
              <a:endParaRPr lang="en-US" sz="2040" kern="0" dirty="0">
                <a:solidFill>
                  <a:srgbClr val="505050"/>
                </a:solidFill>
                <a:latin typeface="Segoe UI"/>
              </a:endParaRPr>
            </a:p>
          </p:txBody>
        </p:sp>
        <p:sp>
          <p:nvSpPr>
            <p:cNvPr id="606" name="Rectangle 28">
              <a:extLst>
                <a:ext uri="{FF2B5EF4-FFF2-40B4-BE49-F238E27FC236}">
                  <a16:creationId xmlns:a16="http://schemas.microsoft.com/office/drawing/2014/main" id="{31A19CBE-5099-4FA2-B198-D74110E9B6A7}"/>
                </a:ext>
              </a:extLst>
            </p:cNvPr>
            <p:cNvSpPr>
              <a:spLocks noChangeArrowheads="1"/>
            </p:cNvSpPr>
            <p:nvPr/>
          </p:nvSpPr>
          <p:spPr bwMode="auto">
            <a:xfrm>
              <a:off x="9685172" y="3673103"/>
              <a:ext cx="808284" cy="1266275"/>
            </a:xfrm>
            <a:prstGeom prst="rect">
              <a:avLst/>
            </a:prstGeom>
            <a:solidFill>
              <a:srgbClr val="F5F5F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grpSp>
          <p:nvGrpSpPr>
            <p:cNvPr id="607" name="Group 40">
              <a:extLst>
                <a:ext uri="{FF2B5EF4-FFF2-40B4-BE49-F238E27FC236}">
                  <a16:creationId xmlns:a16="http://schemas.microsoft.com/office/drawing/2014/main" id="{A127B31F-D9DF-4515-A695-43D383024FD0}"/>
                </a:ext>
              </a:extLst>
            </p:cNvPr>
            <p:cNvGrpSpPr/>
            <p:nvPr/>
          </p:nvGrpSpPr>
          <p:grpSpPr>
            <a:xfrm>
              <a:off x="9773358" y="4602405"/>
              <a:ext cx="403787" cy="237362"/>
              <a:chOff x="10085257" y="5987235"/>
              <a:chExt cx="284445" cy="167208"/>
            </a:xfrm>
          </p:grpSpPr>
          <p:sp>
            <p:nvSpPr>
              <p:cNvPr id="617" name="Rectangle 36">
                <a:extLst>
                  <a:ext uri="{FF2B5EF4-FFF2-40B4-BE49-F238E27FC236}">
                    <a16:creationId xmlns:a16="http://schemas.microsoft.com/office/drawing/2014/main" id="{D8CF62CD-28B5-410D-9013-D432DFDF34D9}"/>
                  </a:ext>
                </a:extLst>
              </p:cNvPr>
              <p:cNvSpPr>
                <a:spLocks noChangeArrowheads="1"/>
              </p:cNvSpPr>
              <p:nvPr/>
            </p:nvSpPr>
            <p:spPr bwMode="auto">
              <a:xfrm>
                <a:off x="10139070" y="5987235"/>
                <a:ext cx="213335" cy="3267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18" name="Rectangle 37">
                <a:extLst>
                  <a:ext uri="{FF2B5EF4-FFF2-40B4-BE49-F238E27FC236}">
                    <a16:creationId xmlns:a16="http://schemas.microsoft.com/office/drawing/2014/main" id="{8D0B469F-FD09-4AD3-9532-0C11F770DC45}"/>
                  </a:ext>
                </a:extLst>
              </p:cNvPr>
              <p:cNvSpPr>
                <a:spLocks noChangeArrowheads="1"/>
              </p:cNvSpPr>
              <p:nvPr/>
            </p:nvSpPr>
            <p:spPr bwMode="auto">
              <a:xfrm>
                <a:off x="10085257" y="5987235"/>
                <a:ext cx="34595" cy="3267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19" name="Rectangle 38">
                <a:extLst>
                  <a:ext uri="{FF2B5EF4-FFF2-40B4-BE49-F238E27FC236}">
                    <a16:creationId xmlns:a16="http://schemas.microsoft.com/office/drawing/2014/main" id="{5B3BD02C-C216-4506-94F0-B9BA58DAB86A}"/>
                  </a:ext>
                </a:extLst>
              </p:cNvPr>
              <p:cNvSpPr>
                <a:spLocks noChangeArrowheads="1"/>
              </p:cNvSpPr>
              <p:nvPr/>
            </p:nvSpPr>
            <p:spPr bwMode="auto">
              <a:xfrm>
                <a:off x="10139070" y="6056425"/>
                <a:ext cx="230632" cy="3267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20" name="Rectangle 39">
                <a:extLst>
                  <a:ext uri="{FF2B5EF4-FFF2-40B4-BE49-F238E27FC236}">
                    <a16:creationId xmlns:a16="http://schemas.microsoft.com/office/drawing/2014/main" id="{C14EA40D-F68C-4770-B8DB-CFB8DAA7E4BD}"/>
                  </a:ext>
                </a:extLst>
              </p:cNvPr>
              <p:cNvSpPr>
                <a:spLocks noChangeArrowheads="1"/>
              </p:cNvSpPr>
              <p:nvPr/>
            </p:nvSpPr>
            <p:spPr bwMode="auto">
              <a:xfrm>
                <a:off x="10085257" y="6056425"/>
                <a:ext cx="34595" cy="3267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21" name="Rectangle 40">
                <a:extLst>
                  <a:ext uri="{FF2B5EF4-FFF2-40B4-BE49-F238E27FC236}">
                    <a16:creationId xmlns:a16="http://schemas.microsoft.com/office/drawing/2014/main" id="{24216505-2642-4EF7-87FB-3B9D61D543AA}"/>
                  </a:ext>
                </a:extLst>
              </p:cNvPr>
              <p:cNvSpPr>
                <a:spLocks noChangeArrowheads="1"/>
              </p:cNvSpPr>
              <p:nvPr/>
            </p:nvSpPr>
            <p:spPr bwMode="auto">
              <a:xfrm>
                <a:off x="10139070" y="6121770"/>
                <a:ext cx="171052" cy="3267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22" name="Rectangle 41">
                <a:extLst>
                  <a:ext uri="{FF2B5EF4-FFF2-40B4-BE49-F238E27FC236}">
                    <a16:creationId xmlns:a16="http://schemas.microsoft.com/office/drawing/2014/main" id="{8F15D033-3AFA-4288-B6ED-D55D25E7ED77}"/>
                  </a:ext>
                </a:extLst>
              </p:cNvPr>
              <p:cNvSpPr>
                <a:spLocks noChangeArrowheads="1"/>
              </p:cNvSpPr>
              <p:nvPr/>
            </p:nvSpPr>
            <p:spPr bwMode="auto">
              <a:xfrm>
                <a:off x="10085257" y="6121770"/>
                <a:ext cx="34595" cy="3267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grpSp>
        <p:grpSp>
          <p:nvGrpSpPr>
            <p:cNvPr id="608" name="Group 41">
              <a:extLst>
                <a:ext uri="{FF2B5EF4-FFF2-40B4-BE49-F238E27FC236}">
                  <a16:creationId xmlns:a16="http://schemas.microsoft.com/office/drawing/2014/main" id="{07151E94-94B2-4DFF-B11B-36E878AAACD4}"/>
                </a:ext>
              </a:extLst>
            </p:cNvPr>
            <p:cNvGrpSpPr/>
            <p:nvPr/>
          </p:nvGrpSpPr>
          <p:grpSpPr>
            <a:xfrm>
              <a:off x="9783875" y="3775414"/>
              <a:ext cx="447325" cy="286045"/>
              <a:chOff x="10083334" y="5733541"/>
              <a:chExt cx="282525" cy="180662"/>
            </a:xfrm>
          </p:grpSpPr>
          <p:sp>
            <p:nvSpPr>
              <p:cNvPr id="612" name="Rectangle 35">
                <a:extLst>
                  <a:ext uri="{FF2B5EF4-FFF2-40B4-BE49-F238E27FC236}">
                    <a16:creationId xmlns:a16="http://schemas.microsoft.com/office/drawing/2014/main" id="{0733BA97-B358-4C45-8096-F6C5430AA88F}"/>
                  </a:ext>
                </a:extLst>
              </p:cNvPr>
              <p:cNvSpPr>
                <a:spLocks noChangeArrowheads="1"/>
              </p:cNvSpPr>
              <p:nvPr/>
            </p:nvSpPr>
            <p:spPr bwMode="auto">
              <a:xfrm>
                <a:off x="10323576" y="5733541"/>
                <a:ext cx="42283" cy="180661"/>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13" name="Rectangle 42">
                <a:extLst>
                  <a:ext uri="{FF2B5EF4-FFF2-40B4-BE49-F238E27FC236}">
                    <a16:creationId xmlns:a16="http://schemas.microsoft.com/office/drawing/2014/main" id="{47E42170-347E-44E4-B3CD-1E319D19AF4B}"/>
                  </a:ext>
                </a:extLst>
              </p:cNvPr>
              <p:cNvSpPr>
                <a:spLocks noChangeArrowheads="1"/>
              </p:cNvSpPr>
              <p:nvPr/>
            </p:nvSpPr>
            <p:spPr bwMode="auto">
              <a:xfrm>
                <a:off x="10263996" y="5868076"/>
                <a:ext cx="42283" cy="46127"/>
              </a:xfrm>
              <a:prstGeom prst="rect">
                <a:avLst/>
              </a:prstGeom>
              <a:solidFill>
                <a:srgbClr val="68217A">
                  <a:lumMod val="60000"/>
                  <a:lumOff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14" name="Rectangle 43">
                <a:extLst>
                  <a:ext uri="{FF2B5EF4-FFF2-40B4-BE49-F238E27FC236}">
                    <a16:creationId xmlns:a16="http://schemas.microsoft.com/office/drawing/2014/main" id="{CC0ACCA0-0A1E-41C9-98AE-4F765B9ECCB3}"/>
                  </a:ext>
                </a:extLst>
              </p:cNvPr>
              <p:cNvSpPr>
                <a:spLocks noChangeArrowheads="1"/>
              </p:cNvSpPr>
              <p:nvPr/>
            </p:nvSpPr>
            <p:spPr bwMode="auto">
              <a:xfrm>
                <a:off x="10204417" y="5789277"/>
                <a:ext cx="42283" cy="124925"/>
              </a:xfrm>
              <a:prstGeom prst="rect">
                <a:avLst/>
              </a:prstGeom>
              <a:solidFill>
                <a:srgbClr val="442359">
                  <a:lumMod val="60000"/>
                  <a:lumOff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15" name="Rectangle 44">
                <a:extLst>
                  <a:ext uri="{FF2B5EF4-FFF2-40B4-BE49-F238E27FC236}">
                    <a16:creationId xmlns:a16="http://schemas.microsoft.com/office/drawing/2014/main" id="{9E81B2A2-C561-4262-91EE-02B04824D98C}"/>
                  </a:ext>
                </a:extLst>
              </p:cNvPr>
              <p:cNvSpPr>
                <a:spLocks noChangeArrowheads="1"/>
              </p:cNvSpPr>
              <p:nvPr/>
            </p:nvSpPr>
            <p:spPr bwMode="auto">
              <a:xfrm>
                <a:off x="10142914" y="5756604"/>
                <a:ext cx="42283" cy="157598"/>
              </a:xfrm>
              <a:prstGeom prst="rect">
                <a:avLst/>
              </a:prstGeom>
              <a:solidFill>
                <a:srgbClr val="4423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16" name="Rectangle 45">
                <a:extLst>
                  <a:ext uri="{FF2B5EF4-FFF2-40B4-BE49-F238E27FC236}">
                    <a16:creationId xmlns:a16="http://schemas.microsoft.com/office/drawing/2014/main" id="{A2F2C109-472D-4945-9E43-F9F17933820D}"/>
                  </a:ext>
                </a:extLst>
              </p:cNvPr>
              <p:cNvSpPr>
                <a:spLocks noChangeArrowheads="1"/>
              </p:cNvSpPr>
              <p:nvPr/>
            </p:nvSpPr>
            <p:spPr bwMode="auto">
              <a:xfrm>
                <a:off x="10083334" y="5816184"/>
                <a:ext cx="42283" cy="98018"/>
              </a:xfrm>
              <a:prstGeom prst="rect">
                <a:avLst/>
              </a:prstGeom>
              <a:solidFill>
                <a:srgbClr val="68217A">
                  <a:lumMod val="40000"/>
                  <a:lumOff val="6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grpSp>
        <p:grpSp>
          <p:nvGrpSpPr>
            <p:cNvPr id="609" name="Group 42">
              <a:extLst>
                <a:ext uri="{FF2B5EF4-FFF2-40B4-BE49-F238E27FC236}">
                  <a16:creationId xmlns:a16="http://schemas.microsoft.com/office/drawing/2014/main" id="{3A92FBB8-926F-49DE-98FB-41159A72B518}"/>
                </a:ext>
              </a:extLst>
            </p:cNvPr>
            <p:cNvGrpSpPr/>
            <p:nvPr/>
          </p:nvGrpSpPr>
          <p:grpSpPr>
            <a:xfrm>
              <a:off x="9815319" y="4156195"/>
              <a:ext cx="357382" cy="357382"/>
              <a:chOff x="10588373" y="2765981"/>
              <a:chExt cx="370932" cy="370932"/>
            </a:xfrm>
          </p:grpSpPr>
          <p:sp>
            <p:nvSpPr>
              <p:cNvPr id="610" name="Freeform 46">
                <a:extLst>
                  <a:ext uri="{FF2B5EF4-FFF2-40B4-BE49-F238E27FC236}">
                    <a16:creationId xmlns:a16="http://schemas.microsoft.com/office/drawing/2014/main" id="{434D4237-E503-47CD-9239-5E745A484293}"/>
                  </a:ext>
                </a:extLst>
              </p:cNvPr>
              <p:cNvSpPr>
                <a:spLocks/>
              </p:cNvSpPr>
              <p:nvPr/>
            </p:nvSpPr>
            <p:spPr bwMode="auto">
              <a:xfrm>
                <a:off x="10588373" y="2796732"/>
                <a:ext cx="338260" cy="340181"/>
              </a:xfrm>
              <a:custGeom>
                <a:avLst/>
                <a:gdLst>
                  <a:gd name="T0" fmla="*/ 176 w 352"/>
                  <a:gd name="T1" fmla="*/ 0 h 354"/>
                  <a:gd name="T2" fmla="*/ 176 w 352"/>
                  <a:gd name="T3" fmla="*/ 0 h 354"/>
                  <a:gd name="T4" fmla="*/ 158 w 352"/>
                  <a:gd name="T5" fmla="*/ 2 h 354"/>
                  <a:gd name="T6" fmla="*/ 140 w 352"/>
                  <a:gd name="T7" fmla="*/ 4 h 354"/>
                  <a:gd name="T8" fmla="*/ 124 w 352"/>
                  <a:gd name="T9" fmla="*/ 8 h 354"/>
                  <a:gd name="T10" fmla="*/ 108 w 352"/>
                  <a:gd name="T11" fmla="*/ 14 h 354"/>
                  <a:gd name="T12" fmla="*/ 92 w 352"/>
                  <a:gd name="T13" fmla="*/ 22 h 354"/>
                  <a:gd name="T14" fmla="*/ 78 w 352"/>
                  <a:gd name="T15" fmla="*/ 30 h 354"/>
                  <a:gd name="T16" fmla="*/ 64 w 352"/>
                  <a:gd name="T17" fmla="*/ 42 h 354"/>
                  <a:gd name="T18" fmla="*/ 52 w 352"/>
                  <a:gd name="T19" fmla="*/ 52 h 354"/>
                  <a:gd name="T20" fmla="*/ 40 w 352"/>
                  <a:gd name="T21" fmla="*/ 64 h 354"/>
                  <a:gd name="T22" fmla="*/ 30 w 352"/>
                  <a:gd name="T23" fmla="*/ 78 h 354"/>
                  <a:gd name="T24" fmla="*/ 20 w 352"/>
                  <a:gd name="T25" fmla="*/ 94 h 354"/>
                  <a:gd name="T26" fmla="*/ 14 w 352"/>
                  <a:gd name="T27" fmla="*/ 108 h 354"/>
                  <a:gd name="T28" fmla="*/ 8 w 352"/>
                  <a:gd name="T29" fmla="*/ 124 h 354"/>
                  <a:gd name="T30" fmla="*/ 2 w 352"/>
                  <a:gd name="T31" fmla="*/ 142 h 354"/>
                  <a:gd name="T32" fmla="*/ 0 w 352"/>
                  <a:gd name="T33" fmla="*/ 160 h 354"/>
                  <a:gd name="T34" fmla="*/ 0 w 352"/>
                  <a:gd name="T35" fmla="*/ 178 h 354"/>
                  <a:gd name="T36" fmla="*/ 0 w 352"/>
                  <a:gd name="T37" fmla="*/ 178 h 354"/>
                  <a:gd name="T38" fmla="*/ 0 w 352"/>
                  <a:gd name="T39" fmla="*/ 196 h 354"/>
                  <a:gd name="T40" fmla="*/ 2 w 352"/>
                  <a:gd name="T41" fmla="*/ 212 h 354"/>
                  <a:gd name="T42" fmla="*/ 8 w 352"/>
                  <a:gd name="T43" fmla="*/ 230 h 354"/>
                  <a:gd name="T44" fmla="*/ 14 w 352"/>
                  <a:gd name="T45" fmla="*/ 246 h 354"/>
                  <a:gd name="T46" fmla="*/ 20 w 352"/>
                  <a:gd name="T47" fmla="*/ 262 h 354"/>
                  <a:gd name="T48" fmla="*/ 30 w 352"/>
                  <a:gd name="T49" fmla="*/ 276 h 354"/>
                  <a:gd name="T50" fmla="*/ 40 w 352"/>
                  <a:gd name="T51" fmla="*/ 290 h 354"/>
                  <a:gd name="T52" fmla="*/ 52 w 352"/>
                  <a:gd name="T53" fmla="*/ 302 h 354"/>
                  <a:gd name="T54" fmla="*/ 64 w 352"/>
                  <a:gd name="T55" fmla="*/ 314 h 354"/>
                  <a:gd name="T56" fmla="*/ 78 w 352"/>
                  <a:gd name="T57" fmla="*/ 324 h 354"/>
                  <a:gd name="T58" fmla="*/ 92 w 352"/>
                  <a:gd name="T59" fmla="*/ 332 h 354"/>
                  <a:gd name="T60" fmla="*/ 108 w 352"/>
                  <a:gd name="T61" fmla="*/ 340 h 354"/>
                  <a:gd name="T62" fmla="*/ 124 w 352"/>
                  <a:gd name="T63" fmla="*/ 346 h 354"/>
                  <a:gd name="T64" fmla="*/ 140 w 352"/>
                  <a:gd name="T65" fmla="*/ 350 h 354"/>
                  <a:gd name="T66" fmla="*/ 158 w 352"/>
                  <a:gd name="T67" fmla="*/ 352 h 354"/>
                  <a:gd name="T68" fmla="*/ 176 w 352"/>
                  <a:gd name="T69" fmla="*/ 354 h 354"/>
                  <a:gd name="T70" fmla="*/ 176 w 352"/>
                  <a:gd name="T71" fmla="*/ 354 h 354"/>
                  <a:gd name="T72" fmla="*/ 194 w 352"/>
                  <a:gd name="T73" fmla="*/ 352 h 354"/>
                  <a:gd name="T74" fmla="*/ 210 w 352"/>
                  <a:gd name="T75" fmla="*/ 350 h 354"/>
                  <a:gd name="T76" fmla="*/ 228 w 352"/>
                  <a:gd name="T77" fmla="*/ 346 h 354"/>
                  <a:gd name="T78" fmla="*/ 244 w 352"/>
                  <a:gd name="T79" fmla="*/ 340 h 354"/>
                  <a:gd name="T80" fmla="*/ 258 w 352"/>
                  <a:gd name="T81" fmla="*/ 332 h 354"/>
                  <a:gd name="T82" fmla="*/ 274 w 352"/>
                  <a:gd name="T83" fmla="*/ 324 h 354"/>
                  <a:gd name="T84" fmla="*/ 286 w 352"/>
                  <a:gd name="T85" fmla="*/ 314 h 354"/>
                  <a:gd name="T86" fmla="*/ 300 w 352"/>
                  <a:gd name="T87" fmla="*/ 304 h 354"/>
                  <a:gd name="T88" fmla="*/ 310 w 352"/>
                  <a:gd name="T89" fmla="*/ 292 h 354"/>
                  <a:gd name="T90" fmla="*/ 320 w 352"/>
                  <a:gd name="T91" fmla="*/ 278 h 354"/>
                  <a:gd name="T92" fmla="*/ 330 w 352"/>
                  <a:gd name="T93" fmla="*/ 264 h 354"/>
                  <a:gd name="T94" fmla="*/ 336 w 352"/>
                  <a:gd name="T95" fmla="*/ 248 h 354"/>
                  <a:gd name="T96" fmla="*/ 344 w 352"/>
                  <a:gd name="T97" fmla="*/ 232 h 354"/>
                  <a:gd name="T98" fmla="*/ 348 w 352"/>
                  <a:gd name="T99" fmla="*/ 216 h 354"/>
                  <a:gd name="T100" fmla="*/ 350 w 352"/>
                  <a:gd name="T101" fmla="*/ 200 h 354"/>
                  <a:gd name="T102" fmla="*/ 352 w 352"/>
                  <a:gd name="T103" fmla="*/ 182 h 354"/>
                  <a:gd name="T104" fmla="*/ 176 w 352"/>
                  <a:gd name="T105" fmla="*/ 182 h 354"/>
                  <a:gd name="T106" fmla="*/ 176 w 352"/>
                  <a:gd name="T107"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52" h="354">
                    <a:moveTo>
                      <a:pt x="176" y="0"/>
                    </a:moveTo>
                    <a:lnTo>
                      <a:pt x="176" y="0"/>
                    </a:lnTo>
                    <a:lnTo>
                      <a:pt x="158" y="2"/>
                    </a:lnTo>
                    <a:lnTo>
                      <a:pt x="140" y="4"/>
                    </a:lnTo>
                    <a:lnTo>
                      <a:pt x="124" y="8"/>
                    </a:lnTo>
                    <a:lnTo>
                      <a:pt x="108" y="14"/>
                    </a:lnTo>
                    <a:lnTo>
                      <a:pt x="92" y="22"/>
                    </a:lnTo>
                    <a:lnTo>
                      <a:pt x="78" y="30"/>
                    </a:lnTo>
                    <a:lnTo>
                      <a:pt x="64" y="42"/>
                    </a:lnTo>
                    <a:lnTo>
                      <a:pt x="52" y="52"/>
                    </a:lnTo>
                    <a:lnTo>
                      <a:pt x="40" y="64"/>
                    </a:lnTo>
                    <a:lnTo>
                      <a:pt x="30" y="78"/>
                    </a:lnTo>
                    <a:lnTo>
                      <a:pt x="20" y="94"/>
                    </a:lnTo>
                    <a:lnTo>
                      <a:pt x="14" y="108"/>
                    </a:lnTo>
                    <a:lnTo>
                      <a:pt x="8" y="124"/>
                    </a:lnTo>
                    <a:lnTo>
                      <a:pt x="2" y="142"/>
                    </a:lnTo>
                    <a:lnTo>
                      <a:pt x="0" y="160"/>
                    </a:lnTo>
                    <a:lnTo>
                      <a:pt x="0" y="178"/>
                    </a:lnTo>
                    <a:lnTo>
                      <a:pt x="0" y="178"/>
                    </a:lnTo>
                    <a:lnTo>
                      <a:pt x="0" y="196"/>
                    </a:lnTo>
                    <a:lnTo>
                      <a:pt x="2" y="212"/>
                    </a:lnTo>
                    <a:lnTo>
                      <a:pt x="8" y="230"/>
                    </a:lnTo>
                    <a:lnTo>
                      <a:pt x="14" y="246"/>
                    </a:lnTo>
                    <a:lnTo>
                      <a:pt x="20" y="262"/>
                    </a:lnTo>
                    <a:lnTo>
                      <a:pt x="30" y="276"/>
                    </a:lnTo>
                    <a:lnTo>
                      <a:pt x="40" y="290"/>
                    </a:lnTo>
                    <a:lnTo>
                      <a:pt x="52" y="302"/>
                    </a:lnTo>
                    <a:lnTo>
                      <a:pt x="64" y="314"/>
                    </a:lnTo>
                    <a:lnTo>
                      <a:pt x="78" y="324"/>
                    </a:lnTo>
                    <a:lnTo>
                      <a:pt x="92" y="332"/>
                    </a:lnTo>
                    <a:lnTo>
                      <a:pt x="108" y="340"/>
                    </a:lnTo>
                    <a:lnTo>
                      <a:pt x="124" y="346"/>
                    </a:lnTo>
                    <a:lnTo>
                      <a:pt x="140" y="350"/>
                    </a:lnTo>
                    <a:lnTo>
                      <a:pt x="158" y="352"/>
                    </a:lnTo>
                    <a:lnTo>
                      <a:pt x="176" y="354"/>
                    </a:lnTo>
                    <a:lnTo>
                      <a:pt x="176" y="354"/>
                    </a:lnTo>
                    <a:lnTo>
                      <a:pt x="194" y="352"/>
                    </a:lnTo>
                    <a:lnTo>
                      <a:pt x="210" y="350"/>
                    </a:lnTo>
                    <a:lnTo>
                      <a:pt x="228" y="346"/>
                    </a:lnTo>
                    <a:lnTo>
                      <a:pt x="244" y="340"/>
                    </a:lnTo>
                    <a:lnTo>
                      <a:pt x="258" y="332"/>
                    </a:lnTo>
                    <a:lnTo>
                      <a:pt x="274" y="324"/>
                    </a:lnTo>
                    <a:lnTo>
                      <a:pt x="286" y="314"/>
                    </a:lnTo>
                    <a:lnTo>
                      <a:pt x="300" y="304"/>
                    </a:lnTo>
                    <a:lnTo>
                      <a:pt x="310" y="292"/>
                    </a:lnTo>
                    <a:lnTo>
                      <a:pt x="320" y="278"/>
                    </a:lnTo>
                    <a:lnTo>
                      <a:pt x="330" y="264"/>
                    </a:lnTo>
                    <a:lnTo>
                      <a:pt x="336" y="248"/>
                    </a:lnTo>
                    <a:lnTo>
                      <a:pt x="344" y="232"/>
                    </a:lnTo>
                    <a:lnTo>
                      <a:pt x="348" y="216"/>
                    </a:lnTo>
                    <a:lnTo>
                      <a:pt x="350" y="200"/>
                    </a:lnTo>
                    <a:lnTo>
                      <a:pt x="352" y="182"/>
                    </a:lnTo>
                    <a:lnTo>
                      <a:pt x="176" y="182"/>
                    </a:lnTo>
                    <a:lnTo>
                      <a:pt x="176" y="0"/>
                    </a:lnTo>
                    <a:close/>
                  </a:path>
                </a:pathLst>
              </a:custGeom>
              <a:solidFill>
                <a:srgbClr val="DC3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sp>
            <p:nvSpPr>
              <p:cNvPr id="611" name="Freeform 48">
                <a:extLst>
                  <a:ext uri="{FF2B5EF4-FFF2-40B4-BE49-F238E27FC236}">
                    <a16:creationId xmlns:a16="http://schemas.microsoft.com/office/drawing/2014/main" id="{432617A0-9976-4F33-A55C-7BDEF74A3925}"/>
                  </a:ext>
                </a:extLst>
              </p:cNvPr>
              <p:cNvSpPr>
                <a:spLocks/>
              </p:cNvSpPr>
              <p:nvPr/>
            </p:nvSpPr>
            <p:spPr bwMode="auto">
              <a:xfrm>
                <a:off x="10790175" y="2765981"/>
                <a:ext cx="169130" cy="172973"/>
              </a:xfrm>
              <a:custGeom>
                <a:avLst/>
                <a:gdLst>
                  <a:gd name="T0" fmla="*/ 0 w 176"/>
                  <a:gd name="T1" fmla="*/ 0 h 180"/>
                  <a:gd name="T2" fmla="*/ 0 w 176"/>
                  <a:gd name="T3" fmla="*/ 180 h 180"/>
                  <a:gd name="T4" fmla="*/ 176 w 176"/>
                  <a:gd name="T5" fmla="*/ 180 h 180"/>
                  <a:gd name="T6" fmla="*/ 176 w 176"/>
                  <a:gd name="T7" fmla="*/ 176 h 180"/>
                  <a:gd name="T8" fmla="*/ 176 w 176"/>
                  <a:gd name="T9" fmla="*/ 176 h 180"/>
                  <a:gd name="T10" fmla="*/ 174 w 176"/>
                  <a:gd name="T11" fmla="*/ 158 h 180"/>
                  <a:gd name="T12" fmla="*/ 172 w 176"/>
                  <a:gd name="T13" fmla="*/ 140 h 180"/>
                  <a:gd name="T14" fmla="*/ 168 w 176"/>
                  <a:gd name="T15" fmla="*/ 124 h 180"/>
                  <a:gd name="T16" fmla="*/ 162 w 176"/>
                  <a:gd name="T17" fmla="*/ 106 h 180"/>
                  <a:gd name="T18" fmla="*/ 154 w 176"/>
                  <a:gd name="T19" fmla="*/ 92 h 180"/>
                  <a:gd name="T20" fmla="*/ 146 w 176"/>
                  <a:gd name="T21" fmla="*/ 76 h 180"/>
                  <a:gd name="T22" fmla="*/ 136 w 176"/>
                  <a:gd name="T23" fmla="*/ 64 h 180"/>
                  <a:gd name="T24" fmla="*/ 124 w 176"/>
                  <a:gd name="T25" fmla="*/ 50 h 180"/>
                  <a:gd name="T26" fmla="*/ 112 w 176"/>
                  <a:gd name="T27" fmla="*/ 40 h 180"/>
                  <a:gd name="T28" fmla="*/ 98 w 176"/>
                  <a:gd name="T29" fmla="*/ 30 h 180"/>
                  <a:gd name="T30" fmla="*/ 84 w 176"/>
                  <a:gd name="T31" fmla="*/ 20 h 180"/>
                  <a:gd name="T32" fmla="*/ 68 w 176"/>
                  <a:gd name="T33" fmla="*/ 14 h 180"/>
                  <a:gd name="T34" fmla="*/ 52 w 176"/>
                  <a:gd name="T35" fmla="*/ 8 h 180"/>
                  <a:gd name="T36" fmla="*/ 34 w 176"/>
                  <a:gd name="T37" fmla="*/ 2 h 180"/>
                  <a:gd name="T38" fmla="*/ 18 w 176"/>
                  <a:gd name="T39" fmla="*/ 0 h 180"/>
                  <a:gd name="T40" fmla="*/ 0 w 176"/>
                  <a:gd name="T4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6" h="180">
                    <a:moveTo>
                      <a:pt x="0" y="0"/>
                    </a:moveTo>
                    <a:lnTo>
                      <a:pt x="0" y="180"/>
                    </a:lnTo>
                    <a:lnTo>
                      <a:pt x="176" y="180"/>
                    </a:lnTo>
                    <a:lnTo>
                      <a:pt x="176" y="176"/>
                    </a:lnTo>
                    <a:lnTo>
                      <a:pt x="176" y="176"/>
                    </a:lnTo>
                    <a:lnTo>
                      <a:pt x="174" y="158"/>
                    </a:lnTo>
                    <a:lnTo>
                      <a:pt x="172" y="140"/>
                    </a:lnTo>
                    <a:lnTo>
                      <a:pt x="168" y="124"/>
                    </a:lnTo>
                    <a:lnTo>
                      <a:pt x="162" y="106"/>
                    </a:lnTo>
                    <a:lnTo>
                      <a:pt x="154" y="92"/>
                    </a:lnTo>
                    <a:lnTo>
                      <a:pt x="146" y="76"/>
                    </a:lnTo>
                    <a:lnTo>
                      <a:pt x="136" y="64"/>
                    </a:lnTo>
                    <a:lnTo>
                      <a:pt x="124" y="50"/>
                    </a:lnTo>
                    <a:lnTo>
                      <a:pt x="112" y="40"/>
                    </a:lnTo>
                    <a:lnTo>
                      <a:pt x="98" y="30"/>
                    </a:lnTo>
                    <a:lnTo>
                      <a:pt x="84" y="20"/>
                    </a:lnTo>
                    <a:lnTo>
                      <a:pt x="68" y="14"/>
                    </a:lnTo>
                    <a:lnTo>
                      <a:pt x="52" y="8"/>
                    </a:lnTo>
                    <a:lnTo>
                      <a:pt x="34" y="2"/>
                    </a:lnTo>
                    <a:lnTo>
                      <a:pt x="18" y="0"/>
                    </a:lnTo>
                    <a:lnTo>
                      <a:pt x="0" y="0"/>
                    </a:lnTo>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186">
                  <a:defRPr/>
                </a:pPr>
                <a:endParaRPr lang="en-US" sz="1873" kern="0" dirty="0">
                  <a:solidFill>
                    <a:srgbClr val="505050"/>
                  </a:solidFill>
                  <a:latin typeface="Segoe UI"/>
                </a:endParaRPr>
              </a:p>
            </p:txBody>
          </p:sp>
        </p:grpSp>
      </p:grpSp>
      <p:grpSp>
        <p:nvGrpSpPr>
          <p:cNvPr id="649" name="Group 37">
            <a:extLst>
              <a:ext uri="{FF2B5EF4-FFF2-40B4-BE49-F238E27FC236}">
                <a16:creationId xmlns:a16="http://schemas.microsoft.com/office/drawing/2014/main" id="{4C067125-4C03-449B-BBD7-10EAE5DF9099}"/>
              </a:ext>
            </a:extLst>
          </p:cNvPr>
          <p:cNvGrpSpPr/>
          <p:nvPr/>
        </p:nvGrpSpPr>
        <p:grpSpPr>
          <a:xfrm>
            <a:off x="11622957" y="5284927"/>
            <a:ext cx="562765" cy="1610503"/>
            <a:chOff x="5893176" y="3792885"/>
            <a:chExt cx="585200" cy="1674708"/>
          </a:xfrm>
        </p:grpSpPr>
        <p:sp>
          <p:nvSpPr>
            <p:cNvPr id="650" name="Rectangle 630">
              <a:extLst>
                <a:ext uri="{FF2B5EF4-FFF2-40B4-BE49-F238E27FC236}">
                  <a16:creationId xmlns:a16="http://schemas.microsoft.com/office/drawing/2014/main" id="{CF8F2594-AE98-4E61-9194-34BF56AA5673}"/>
                </a:ext>
              </a:extLst>
            </p:cNvPr>
            <p:cNvSpPr>
              <a:spLocks noChangeArrowheads="1"/>
            </p:cNvSpPr>
            <p:nvPr/>
          </p:nvSpPr>
          <p:spPr bwMode="auto">
            <a:xfrm>
              <a:off x="6132059" y="4189759"/>
              <a:ext cx="101114" cy="2982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51" name="Freeform 631">
              <a:extLst>
                <a:ext uri="{FF2B5EF4-FFF2-40B4-BE49-F238E27FC236}">
                  <a16:creationId xmlns:a16="http://schemas.microsoft.com/office/drawing/2014/main" id="{58616758-6F1C-4AF7-8D31-67AAC51AC2D1}"/>
                </a:ext>
              </a:extLst>
            </p:cNvPr>
            <p:cNvSpPr>
              <a:spLocks/>
            </p:cNvSpPr>
            <p:nvPr/>
          </p:nvSpPr>
          <p:spPr bwMode="auto">
            <a:xfrm>
              <a:off x="6048639" y="5401869"/>
              <a:ext cx="125129" cy="65724"/>
            </a:xfrm>
            <a:custGeom>
              <a:avLst/>
              <a:gdLst>
                <a:gd name="T0" fmla="*/ 21 w 42"/>
                <a:gd name="T1" fmla="*/ 0 h 22"/>
                <a:gd name="T2" fmla="*/ 0 w 42"/>
                <a:gd name="T3" fmla="*/ 22 h 22"/>
                <a:gd name="T4" fmla="*/ 42 w 42"/>
                <a:gd name="T5" fmla="*/ 22 h 22"/>
                <a:gd name="T6" fmla="*/ 21 w 42"/>
                <a:gd name="T7" fmla="*/ 0 h 22"/>
              </a:gdLst>
              <a:ahLst/>
              <a:cxnLst>
                <a:cxn ang="0">
                  <a:pos x="T0" y="T1"/>
                </a:cxn>
                <a:cxn ang="0">
                  <a:pos x="T2" y="T3"/>
                </a:cxn>
                <a:cxn ang="0">
                  <a:pos x="T4" y="T5"/>
                </a:cxn>
                <a:cxn ang="0">
                  <a:pos x="T6" y="T7"/>
                </a:cxn>
              </a:cxnLst>
              <a:rect l="0" t="0" r="r" b="b"/>
              <a:pathLst>
                <a:path w="42" h="22">
                  <a:moveTo>
                    <a:pt x="21" y="0"/>
                  </a:moveTo>
                  <a:cubicBezTo>
                    <a:pt x="9" y="0"/>
                    <a:pt x="0" y="10"/>
                    <a:pt x="0" y="22"/>
                  </a:cubicBezTo>
                  <a:cubicBezTo>
                    <a:pt x="42" y="22"/>
                    <a:pt x="42" y="22"/>
                    <a:pt x="42" y="22"/>
                  </a:cubicBezTo>
                  <a:cubicBezTo>
                    <a:pt x="42" y="10"/>
                    <a:pt x="33" y="0"/>
                    <a:pt x="2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52" name="Freeform 632">
              <a:extLst>
                <a:ext uri="{FF2B5EF4-FFF2-40B4-BE49-F238E27FC236}">
                  <a16:creationId xmlns:a16="http://schemas.microsoft.com/office/drawing/2014/main" id="{588BE23E-DC61-44D9-AF40-5D53A2F4C79F}"/>
                </a:ext>
              </a:extLst>
            </p:cNvPr>
            <p:cNvSpPr>
              <a:spLocks/>
            </p:cNvSpPr>
            <p:nvPr/>
          </p:nvSpPr>
          <p:spPr bwMode="auto">
            <a:xfrm>
              <a:off x="6188936" y="5401869"/>
              <a:ext cx="125129" cy="65724"/>
            </a:xfrm>
            <a:custGeom>
              <a:avLst/>
              <a:gdLst>
                <a:gd name="T0" fmla="*/ 21 w 42"/>
                <a:gd name="T1" fmla="*/ 0 h 22"/>
                <a:gd name="T2" fmla="*/ 0 w 42"/>
                <a:gd name="T3" fmla="*/ 22 h 22"/>
                <a:gd name="T4" fmla="*/ 42 w 42"/>
                <a:gd name="T5" fmla="*/ 22 h 22"/>
                <a:gd name="T6" fmla="*/ 21 w 42"/>
                <a:gd name="T7" fmla="*/ 0 h 22"/>
              </a:gdLst>
              <a:ahLst/>
              <a:cxnLst>
                <a:cxn ang="0">
                  <a:pos x="T0" y="T1"/>
                </a:cxn>
                <a:cxn ang="0">
                  <a:pos x="T2" y="T3"/>
                </a:cxn>
                <a:cxn ang="0">
                  <a:pos x="T4" y="T5"/>
                </a:cxn>
                <a:cxn ang="0">
                  <a:pos x="T6" y="T7"/>
                </a:cxn>
              </a:cxnLst>
              <a:rect l="0" t="0" r="r" b="b"/>
              <a:pathLst>
                <a:path w="42" h="22">
                  <a:moveTo>
                    <a:pt x="21" y="0"/>
                  </a:moveTo>
                  <a:cubicBezTo>
                    <a:pt x="9" y="0"/>
                    <a:pt x="0" y="10"/>
                    <a:pt x="0" y="22"/>
                  </a:cubicBezTo>
                  <a:cubicBezTo>
                    <a:pt x="42" y="22"/>
                    <a:pt x="42" y="22"/>
                    <a:pt x="42" y="22"/>
                  </a:cubicBezTo>
                  <a:cubicBezTo>
                    <a:pt x="42" y="10"/>
                    <a:pt x="33" y="0"/>
                    <a:pt x="2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53" name="Freeform 633">
              <a:extLst>
                <a:ext uri="{FF2B5EF4-FFF2-40B4-BE49-F238E27FC236}">
                  <a16:creationId xmlns:a16="http://schemas.microsoft.com/office/drawing/2014/main" id="{AEB1AD87-D209-4D9A-9FE5-788E2F70164A}"/>
                </a:ext>
              </a:extLst>
            </p:cNvPr>
            <p:cNvSpPr>
              <a:spLocks/>
            </p:cNvSpPr>
            <p:nvPr/>
          </p:nvSpPr>
          <p:spPr bwMode="auto">
            <a:xfrm>
              <a:off x="6092877" y="3929390"/>
              <a:ext cx="197173" cy="236355"/>
            </a:xfrm>
            <a:custGeom>
              <a:avLst/>
              <a:gdLst>
                <a:gd name="T0" fmla="*/ 59 w 66"/>
                <a:gd name="T1" fmla="*/ 45 h 79"/>
                <a:gd name="T2" fmla="*/ 23 w 66"/>
                <a:gd name="T3" fmla="*/ 74 h 79"/>
                <a:gd name="T4" fmla="*/ 6 w 66"/>
                <a:gd name="T5" fmla="*/ 30 h 79"/>
                <a:gd name="T6" fmla="*/ 46 w 66"/>
                <a:gd name="T7" fmla="*/ 5 h 79"/>
                <a:gd name="T8" fmla="*/ 59 w 66"/>
                <a:gd name="T9" fmla="*/ 45 h 79"/>
              </a:gdLst>
              <a:ahLst/>
              <a:cxnLst>
                <a:cxn ang="0">
                  <a:pos x="T0" y="T1"/>
                </a:cxn>
                <a:cxn ang="0">
                  <a:pos x="T2" y="T3"/>
                </a:cxn>
                <a:cxn ang="0">
                  <a:pos x="T4" y="T5"/>
                </a:cxn>
                <a:cxn ang="0">
                  <a:pos x="T6" y="T7"/>
                </a:cxn>
                <a:cxn ang="0">
                  <a:pos x="T8" y="T9"/>
                </a:cxn>
              </a:cxnLst>
              <a:rect l="0" t="0" r="r" b="b"/>
              <a:pathLst>
                <a:path w="66" h="79">
                  <a:moveTo>
                    <a:pt x="59" y="45"/>
                  </a:moveTo>
                  <a:cubicBezTo>
                    <a:pt x="53" y="64"/>
                    <a:pt x="39" y="79"/>
                    <a:pt x="23" y="74"/>
                  </a:cubicBezTo>
                  <a:cubicBezTo>
                    <a:pt x="8" y="69"/>
                    <a:pt x="0" y="49"/>
                    <a:pt x="6" y="30"/>
                  </a:cubicBezTo>
                  <a:cubicBezTo>
                    <a:pt x="13" y="11"/>
                    <a:pt x="30" y="0"/>
                    <a:pt x="46" y="5"/>
                  </a:cubicBezTo>
                  <a:cubicBezTo>
                    <a:pt x="62" y="10"/>
                    <a:pt x="66" y="26"/>
                    <a:pt x="59" y="4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54" name="Freeform 634">
              <a:extLst>
                <a:ext uri="{FF2B5EF4-FFF2-40B4-BE49-F238E27FC236}">
                  <a16:creationId xmlns:a16="http://schemas.microsoft.com/office/drawing/2014/main" id="{3F3F8444-640C-4B08-8CC0-EC8EF0D04642}"/>
                </a:ext>
              </a:extLst>
            </p:cNvPr>
            <p:cNvSpPr>
              <a:spLocks/>
            </p:cNvSpPr>
            <p:nvPr/>
          </p:nvSpPr>
          <p:spPr bwMode="auto">
            <a:xfrm>
              <a:off x="6066334" y="3902847"/>
              <a:ext cx="194645" cy="221188"/>
            </a:xfrm>
            <a:custGeom>
              <a:avLst/>
              <a:gdLst>
                <a:gd name="T0" fmla="*/ 56 w 65"/>
                <a:gd name="T1" fmla="*/ 24 h 74"/>
                <a:gd name="T2" fmla="*/ 50 w 65"/>
                <a:gd name="T3" fmla="*/ 67 h 74"/>
                <a:gd name="T4" fmla="*/ 10 w 65"/>
                <a:gd name="T5" fmla="*/ 51 h 74"/>
                <a:gd name="T6" fmla="*/ 15 w 65"/>
                <a:gd name="T7" fmla="*/ 8 h 74"/>
                <a:gd name="T8" fmla="*/ 56 w 65"/>
                <a:gd name="T9" fmla="*/ 24 h 74"/>
              </a:gdLst>
              <a:ahLst/>
              <a:cxnLst>
                <a:cxn ang="0">
                  <a:pos x="T0" y="T1"/>
                </a:cxn>
                <a:cxn ang="0">
                  <a:pos x="T2" y="T3"/>
                </a:cxn>
                <a:cxn ang="0">
                  <a:pos x="T4" y="T5"/>
                </a:cxn>
                <a:cxn ang="0">
                  <a:pos x="T6" y="T7"/>
                </a:cxn>
                <a:cxn ang="0">
                  <a:pos x="T8" y="T9"/>
                </a:cxn>
              </a:cxnLst>
              <a:rect l="0" t="0" r="r" b="b"/>
              <a:pathLst>
                <a:path w="65" h="74">
                  <a:moveTo>
                    <a:pt x="56" y="24"/>
                  </a:moveTo>
                  <a:cubicBezTo>
                    <a:pt x="65" y="40"/>
                    <a:pt x="63" y="59"/>
                    <a:pt x="50" y="67"/>
                  </a:cubicBezTo>
                  <a:cubicBezTo>
                    <a:pt x="37" y="74"/>
                    <a:pt x="19" y="67"/>
                    <a:pt x="10" y="51"/>
                  </a:cubicBezTo>
                  <a:cubicBezTo>
                    <a:pt x="0" y="34"/>
                    <a:pt x="3" y="15"/>
                    <a:pt x="15" y="8"/>
                  </a:cubicBezTo>
                  <a:cubicBezTo>
                    <a:pt x="28" y="0"/>
                    <a:pt x="46" y="7"/>
                    <a:pt x="56" y="2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55" name="Freeform 635">
              <a:extLst>
                <a:ext uri="{FF2B5EF4-FFF2-40B4-BE49-F238E27FC236}">
                  <a16:creationId xmlns:a16="http://schemas.microsoft.com/office/drawing/2014/main" id="{BA8F7975-79B5-42BC-B30F-8FB5DCEDFAE5}"/>
                </a:ext>
              </a:extLst>
            </p:cNvPr>
            <p:cNvSpPr>
              <a:spLocks/>
            </p:cNvSpPr>
            <p:nvPr/>
          </p:nvSpPr>
          <p:spPr bwMode="auto">
            <a:xfrm>
              <a:off x="6132059" y="4108868"/>
              <a:ext cx="101114" cy="104906"/>
            </a:xfrm>
            <a:custGeom>
              <a:avLst/>
              <a:gdLst>
                <a:gd name="T0" fmla="*/ 80 w 80"/>
                <a:gd name="T1" fmla="*/ 64 h 83"/>
                <a:gd name="T2" fmla="*/ 40 w 80"/>
                <a:gd name="T3" fmla="*/ 83 h 83"/>
                <a:gd name="T4" fmla="*/ 0 w 80"/>
                <a:gd name="T5" fmla="*/ 64 h 83"/>
                <a:gd name="T6" fmla="*/ 0 w 80"/>
                <a:gd name="T7" fmla="*/ 0 h 83"/>
                <a:gd name="T8" fmla="*/ 80 w 80"/>
                <a:gd name="T9" fmla="*/ 0 h 83"/>
                <a:gd name="T10" fmla="*/ 80 w 80"/>
                <a:gd name="T11" fmla="*/ 64 h 83"/>
              </a:gdLst>
              <a:ahLst/>
              <a:cxnLst>
                <a:cxn ang="0">
                  <a:pos x="T0" y="T1"/>
                </a:cxn>
                <a:cxn ang="0">
                  <a:pos x="T2" y="T3"/>
                </a:cxn>
                <a:cxn ang="0">
                  <a:pos x="T4" y="T5"/>
                </a:cxn>
                <a:cxn ang="0">
                  <a:pos x="T6" y="T7"/>
                </a:cxn>
                <a:cxn ang="0">
                  <a:pos x="T8" y="T9"/>
                </a:cxn>
                <a:cxn ang="0">
                  <a:pos x="T10" y="T11"/>
                </a:cxn>
              </a:cxnLst>
              <a:rect l="0" t="0" r="r" b="b"/>
              <a:pathLst>
                <a:path w="80" h="83">
                  <a:moveTo>
                    <a:pt x="80" y="64"/>
                  </a:moveTo>
                  <a:lnTo>
                    <a:pt x="40" y="83"/>
                  </a:lnTo>
                  <a:lnTo>
                    <a:pt x="0" y="64"/>
                  </a:lnTo>
                  <a:lnTo>
                    <a:pt x="0" y="0"/>
                  </a:lnTo>
                  <a:lnTo>
                    <a:pt x="80" y="0"/>
                  </a:lnTo>
                  <a:lnTo>
                    <a:pt x="80" y="64"/>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56" name="Freeform 636">
              <a:extLst>
                <a:ext uri="{FF2B5EF4-FFF2-40B4-BE49-F238E27FC236}">
                  <a16:creationId xmlns:a16="http://schemas.microsoft.com/office/drawing/2014/main" id="{A0BF6883-B08E-4B6F-A929-D539010B0473}"/>
                </a:ext>
              </a:extLst>
            </p:cNvPr>
            <p:cNvSpPr>
              <a:spLocks/>
            </p:cNvSpPr>
            <p:nvPr/>
          </p:nvSpPr>
          <p:spPr bwMode="auto">
            <a:xfrm>
              <a:off x="6153546" y="4213774"/>
              <a:ext cx="56877" cy="399402"/>
            </a:xfrm>
            <a:custGeom>
              <a:avLst/>
              <a:gdLst>
                <a:gd name="T0" fmla="*/ 35 w 45"/>
                <a:gd name="T1" fmla="*/ 23 h 316"/>
                <a:gd name="T2" fmla="*/ 45 w 45"/>
                <a:gd name="T3" fmla="*/ 19 h 316"/>
                <a:gd name="T4" fmla="*/ 23 w 45"/>
                <a:gd name="T5" fmla="*/ 0 h 316"/>
                <a:gd name="T6" fmla="*/ 0 w 45"/>
                <a:gd name="T7" fmla="*/ 19 h 316"/>
                <a:gd name="T8" fmla="*/ 11 w 45"/>
                <a:gd name="T9" fmla="*/ 23 h 316"/>
                <a:gd name="T10" fmla="*/ 9 w 45"/>
                <a:gd name="T11" fmla="*/ 290 h 316"/>
                <a:gd name="T12" fmla="*/ 23 w 45"/>
                <a:gd name="T13" fmla="*/ 316 h 316"/>
                <a:gd name="T14" fmla="*/ 35 w 45"/>
                <a:gd name="T15" fmla="*/ 290 h 316"/>
                <a:gd name="T16" fmla="*/ 35 w 45"/>
                <a:gd name="T17" fmla="*/ 23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316">
                  <a:moveTo>
                    <a:pt x="35" y="23"/>
                  </a:moveTo>
                  <a:lnTo>
                    <a:pt x="45" y="19"/>
                  </a:lnTo>
                  <a:lnTo>
                    <a:pt x="23" y="0"/>
                  </a:lnTo>
                  <a:lnTo>
                    <a:pt x="0" y="19"/>
                  </a:lnTo>
                  <a:lnTo>
                    <a:pt x="11" y="23"/>
                  </a:lnTo>
                  <a:lnTo>
                    <a:pt x="9" y="290"/>
                  </a:lnTo>
                  <a:lnTo>
                    <a:pt x="23" y="316"/>
                  </a:lnTo>
                  <a:lnTo>
                    <a:pt x="35" y="290"/>
                  </a:lnTo>
                  <a:lnTo>
                    <a:pt x="35" y="23"/>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57" name="Freeform 637">
              <a:extLst>
                <a:ext uri="{FF2B5EF4-FFF2-40B4-BE49-F238E27FC236}">
                  <a16:creationId xmlns:a16="http://schemas.microsoft.com/office/drawing/2014/main" id="{D7D627ED-025A-4901-B917-FA5B0F1CEF4A}"/>
                </a:ext>
              </a:extLst>
            </p:cNvPr>
            <p:cNvSpPr>
              <a:spLocks/>
            </p:cNvSpPr>
            <p:nvPr/>
          </p:nvSpPr>
          <p:spPr bwMode="auto">
            <a:xfrm>
              <a:off x="5893176" y="4218830"/>
              <a:ext cx="214868" cy="558658"/>
            </a:xfrm>
            <a:custGeom>
              <a:avLst/>
              <a:gdLst>
                <a:gd name="T0" fmla="*/ 72 w 72"/>
                <a:gd name="T1" fmla="*/ 8 h 187"/>
                <a:gd name="T2" fmla="*/ 43 w 72"/>
                <a:gd name="T3" fmla="*/ 0 h 187"/>
                <a:gd name="T4" fmla="*/ 0 w 72"/>
                <a:gd name="T5" fmla="*/ 187 h 187"/>
                <a:gd name="T6" fmla="*/ 29 w 72"/>
                <a:gd name="T7" fmla="*/ 187 h 187"/>
                <a:gd name="T8" fmla="*/ 72 w 72"/>
                <a:gd name="T9" fmla="*/ 8 h 187"/>
              </a:gdLst>
              <a:ahLst/>
              <a:cxnLst>
                <a:cxn ang="0">
                  <a:pos x="T0" y="T1"/>
                </a:cxn>
                <a:cxn ang="0">
                  <a:pos x="T2" y="T3"/>
                </a:cxn>
                <a:cxn ang="0">
                  <a:pos x="T4" y="T5"/>
                </a:cxn>
                <a:cxn ang="0">
                  <a:pos x="T6" y="T7"/>
                </a:cxn>
                <a:cxn ang="0">
                  <a:pos x="T8" y="T9"/>
                </a:cxn>
              </a:cxnLst>
              <a:rect l="0" t="0" r="r" b="b"/>
              <a:pathLst>
                <a:path w="72" h="187">
                  <a:moveTo>
                    <a:pt x="72" y="8"/>
                  </a:moveTo>
                  <a:cubicBezTo>
                    <a:pt x="62" y="5"/>
                    <a:pt x="53" y="3"/>
                    <a:pt x="43" y="0"/>
                  </a:cubicBezTo>
                  <a:cubicBezTo>
                    <a:pt x="15" y="60"/>
                    <a:pt x="6" y="121"/>
                    <a:pt x="0" y="187"/>
                  </a:cubicBezTo>
                  <a:cubicBezTo>
                    <a:pt x="29" y="187"/>
                    <a:pt x="29" y="187"/>
                    <a:pt x="29" y="187"/>
                  </a:cubicBezTo>
                  <a:cubicBezTo>
                    <a:pt x="36" y="123"/>
                    <a:pt x="45" y="66"/>
                    <a:pt x="72" y="8"/>
                  </a:cubicBez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58" name="Freeform 638">
              <a:extLst>
                <a:ext uri="{FF2B5EF4-FFF2-40B4-BE49-F238E27FC236}">
                  <a16:creationId xmlns:a16="http://schemas.microsoft.com/office/drawing/2014/main" id="{7234F269-8628-433F-A2B4-F4CD2D772744}"/>
                </a:ext>
              </a:extLst>
            </p:cNvPr>
            <p:cNvSpPr>
              <a:spLocks/>
            </p:cNvSpPr>
            <p:nvPr/>
          </p:nvSpPr>
          <p:spPr bwMode="auto">
            <a:xfrm>
              <a:off x="6260980" y="4218830"/>
              <a:ext cx="214868" cy="558658"/>
            </a:xfrm>
            <a:custGeom>
              <a:avLst/>
              <a:gdLst>
                <a:gd name="T0" fmla="*/ 0 w 72"/>
                <a:gd name="T1" fmla="*/ 8 h 187"/>
                <a:gd name="T2" fmla="*/ 28 w 72"/>
                <a:gd name="T3" fmla="*/ 0 h 187"/>
                <a:gd name="T4" fmla="*/ 72 w 72"/>
                <a:gd name="T5" fmla="*/ 187 h 187"/>
                <a:gd name="T6" fmla="*/ 43 w 72"/>
                <a:gd name="T7" fmla="*/ 187 h 187"/>
                <a:gd name="T8" fmla="*/ 0 w 72"/>
                <a:gd name="T9" fmla="*/ 8 h 187"/>
              </a:gdLst>
              <a:ahLst/>
              <a:cxnLst>
                <a:cxn ang="0">
                  <a:pos x="T0" y="T1"/>
                </a:cxn>
                <a:cxn ang="0">
                  <a:pos x="T2" y="T3"/>
                </a:cxn>
                <a:cxn ang="0">
                  <a:pos x="T4" y="T5"/>
                </a:cxn>
                <a:cxn ang="0">
                  <a:pos x="T6" y="T7"/>
                </a:cxn>
                <a:cxn ang="0">
                  <a:pos x="T8" y="T9"/>
                </a:cxn>
              </a:cxnLst>
              <a:rect l="0" t="0" r="r" b="b"/>
              <a:pathLst>
                <a:path w="72" h="187">
                  <a:moveTo>
                    <a:pt x="0" y="8"/>
                  </a:moveTo>
                  <a:cubicBezTo>
                    <a:pt x="9" y="5"/>
                    <a:pt x="19" y="3"/>
                    <a:pt x="28" y="0"/>
                  </a:cubicBezTo>
                  <a:cubicBezTo>
                    <a:pt x="56" y="60"/>
                    <a:pt x="66" y="121"/>
                    <a:pt x="72" y="187"/>
                  </a:cubicBezTo>
                  <a:cubicBezTo>
                    <a:pt x="43" y="187"/>
                    <a:pt x="43" y="187"/>
                    <a:pt x="43" y="187"/>
                  </a:cubicBezTo>
                  <a:cubicBezTo>
                    <a:pt x="36" y="123"/>
                    <a:pt x="27" y="66"/>
                    <a:pt x="0" y="8"/>
                  </a:cubicBez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59" name="Freeform 639">
              <a:extLst>
                <a:ext uri="{FF2B5EF4-FFF2-40B4-BE49-F238E27FC236}">
                  <a16:creationId xmlns:a16="http://schemas.microsoft.com/office/drawing/2014/main" id="{CA45FED1-DADC-4844-BD31-9B66F36EB88F}"/>
                </a:ext>
              </a:extLst>
            </p:cNvPr>
            <p:cNvSpPr>
              <a:spLocks/>
            </p:cNvSpPr>
            <p:nvPr/>
          </p:nvSpPr>
          <p:spPr bwMode="auto">
            <a:xfrm>
              <a:off x="6048639" y="4828045"/>
              <a:ext cx="131449" cy="585200"/>
            </a:xfrm>
            <a:custGeom>
              <a:avLst/>
              <a:gdLst>
                <a:gd name="T0" fmla="*/ 85 w 104"/>
                <a:gd name="T1" fmla="*/ 463 h 463"/>
                <a:gd name="T2" fmla="*/ 14 w 104"/>
                <a:gd name="T3" fmla="*/ 463 h 463"/>
                <a:gd name="T4" fmla="*/ 0 w 104"/>
                <a:gd name="T5" fmla="*/ 0 h 463"/>
                <a:gd name="T6" fmla="*/ 104 w 104"/>
                <a:gd name="T7" fmla="*/ 0 h 463"/>
                <a:gd name="T8" fmla="*/ 85 w 104"/>
                <a:gd name="T9" fmla="*/ 463 h 463"/>
              </a:gdLst>
              <a:ahLst/>
              <a:cxnLst>
                <a:cxn ang="0">
                  <a:pos x="T0" y="T1"/>
                </a:cxn>
                <a:cxn ang="0">
                  <a:pos x="T2" y="T3"/>
                </a:cxn>
                <a:cxn ang="0">
                  <a:pos x="T4" y="T5"/>
                </a:cxn>
                <a:cxn ang="0">
                  <a:pos x="T6" y="T7"/>
                </a:cxn>
                <a:cxn ang="0">
                  <a:pos x="T8" y="T9"/>
                </a:cxn>
              </a:cxnLst>
              <a:rect l="0" t="0" r="r" b="b"/>
              <a:pathLst>
                <a:path w="104" h="463">
                  <a:moveTo>
                    <a:pt x="85" y="463"/>
                  </a:moveTo>
                  <a:lnTo>
                    <a:pt x="14" y="463"/>
                  </a:lnTo>
                  <a:lnTo>
                    <a:pt x="0" y="0"/>
                  </a:lnTo>
                  <a:lnTo>
                    <a:pt x="104" y="0"/>
                  </a:lnTo>
                  <a:lnTo>
                    <a:pt x="85" y="463"/>
                  </a:ln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60" name="Freeform 640">
              <a:extLst>
                <a:ext uri="{FF2B5EF4-FFF2-40B4-BE49-F238E27FC236}">
                  <a16:creationId xmlns:a16="http://schemas.microsoft.com/office/drawing/2014/main" id="{33E55981-1B09-4D14-8849-AD0EA45EDA08}"/>
                </a:ext>
              </a:extLst>
            </p:cNvPr>
            <p:cNvSpPr>
              <a:spLocks/>
            </p:cNvSpPr>
            <p:nvPr/>
          </p:nvSpPr>
          <p:spPr bwMode="auto">
            <a:xfrm>
              <a:off x="6182616" y="4828045"/>
              <a:ext cx="131449" cy="585200"/>
            </a:xfrm>
            <a:custGeom>
              <a:avLst/>
              <a:gdLst>
                <a:gd name="T0" fmla="*/ 90 w 104"/>
                <a:gd name="T1" fmla="*/ 463 h 463"/>
                <a:gd name="T2" fmla="*/ 19 w 104"/>
                <a:gd name="T3" fmla="*/ 463 h 463"/>
                <a:gd name="T4" fmla="*/ 0 w 104"/>
                <a:gd name="T5" fmla="*/ 0 h 463"/>
                <a:gd name="T6" fmla="*/ 104 w 104"/>
                <a:gd name="T7" fmla="*/ 0 h 463"/>
                <a:gd name="T8" fmla="*/ 90 w 104"/>
                <a:gd name="T9" fmla="*/ 463 h 463"/>
              </a:gdLst>
              <a:ahLst/>
              <a:cxnLst>
                <a:cxn ang="0">
                  <a:pos x="T0" y="T1"/>
                </a:cxn>
                <a:cxn ang="0">
                  <a:pos x="T2" y="T3"/>
                </a:cxn>
                <a:cxn ang="0">
                  <a:pos x="T4" y="T5"/>
                </a:cxn>
                <a:cxn ang="0">
                  <a:pos x="T6" y="T7"/>
                </a:cxn>
                <a:cxn ang="0">
                  <a:pos x="T8" y="T9"/>
                </a:cxn>
              </a:cxnLst>
              <a:rect l="0" t="0" r="r" b="b"/>
              <a:pathLst>
                <a:path w="104" h="463">
                  <a:moveTo>
                    <a:pt x="90" y="463"/>
                  </a:moveTo>
                  <a:lnTo>
                    <a:pt x="19" y="463"/>
                  </a:lnTo>
                  <a:lnTo>
                    <a:pt x="0" y="0"/>
                  </a:lnTo>
                  <a:lnTo>
                    <a:pt x="104" y="0"/>
                  </a:lnTo>
                  <a:lnTo>
                    <a:pt x="90" y="463"/>
                  </a:ln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61" name="Freeform 641">
              <a:extLst>
                <a:ext uri="{FF2B5EF4-FFF2-40B4-BE49-F238E27FC236}">
                  <a16:creationId xmlns:a16="http://schemas.microsoft.com/office/drawing/2014/main" id="{D0F5A69E-F03D-41AE-AA17-1D041F2D9E49}"/>
                </a:ext>
              </a:extLst>
            </p:cNvPr>
            <p:cNvSpPr>
              <a:spLocks/>
            </p:cNvSpPr>
            <p:nvPr/>
          </p:nvSpPr>
          <p:spPr bwMode="auto">
            <a:xfrm>
              <a:off x="5905815" y="4777487"/>
              <a:ext cx="61933" cy="72044"/>
            </a:xfrm>
            <a:custGeom>
              <a:avLst/>
              <a:gdLst>
                <a:gd name="T0" fmla="*/ 0 w 21"/>
                <a:gd name="T1" fmla="*/ 0 h 24"/>
                <a:gd name="T2" fmla="*/ 0 w 21"/>
                <a:gd name="T3" fmla="*/ 13 h 24"/>
                <a:gd name="T4" fmla="*/ 10 w 21"/>
                <a:gd name="T5" fmla="*/ 24 h 24"/>
                <a:gd name="T6" fmla="*/ 21 w 21"/>
                <a:gd name="T7" fmla="*/ 13 h 24"/>
                <a:gd name="T8" fmla="*/ 21 w 21"/>
                <a:gd name="T9" fmla="*/ 0 h 24"/>
                <a:gd name="T10" fmla="*/ 0 w 21"/>
                <a:gd name="T11" fmla="*/ 0 h 24"/>
              </a:gdLst>
              <a:ahLst/>
              <a:cxnLst>
                <a:cxn ang="0">
                  <a:pos x="T0" y="T1"/>
                </a:cxn>
                <a:cxn ang="0">
                  <a:pos x="T2" y="T3"/>
                </a:cxn>
                <a:cxn ang="0">
                  <a:pos x="T4" y="T5"/>
                </a:cxn>
                <a:cxn ang="0">
                  <a:pos x="T6" y="T7"/>
                </a:cxn>
                <a:cxn ang="0">
                  <a:pos x="T8" y="T9"/>
                </a:cxn>
                <a:cxn ang="0">
                  <a:pos x="T10" y="T11"/>
                </a:cxn>
              </a:cxnLst>
              <a:rect l="0" t="0" r="r" b="b"/>
              <a:pathLst>
                <a:path w="21" h="24">
                  <a:moveTo>
                    <a:pt x="0" y="0"/>
                  </a:moveTo>
                  <a:cubicBezTo>
                    <a:pt x="0" y="13"/>
                    <a:pt x="0" y="13"/>
                    <a:pt x="0" y="13"/>
                  </a:cubicBezTo>
                  <a:cubicBezTo>
                    <a:pt x="0" y="19"/>
                    <a:pt x="4" y="24"/>
                    <a:pt x="10" y="24"/>
                  </a:cubicBezTo>
                  <a:cubicBezTo>
                    <a:pt x="16" y="24"/>
                    <a:pt x="21" y="19"/>
                    <a:pt x="21" y="13"/>
                  </a:cubicBezTo>
                  <a:cubicBezTo>
                    <a:pt x="21" y="0"/>
                    <a:pt x="21" y="0"/>
                    <a:pt x="21"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62" name="Freeform 642">
              <a:extLst>
                <a:ext uri="{FF2B5EF4-FFF2-40B4-BE49-F238E27FC236}">
                  <a16:creationId xmlns:a16="http://schemas.microsoft.com/office/drawing/2014/main" id="{43DB382A-6331-45B7-8969-BA506FBE827E}"/>
                </a:ext>
              </a:extLst>
            </p:cNvPr>
            <p:cNvSpPr>
              <a:spLocks/>
            </p:cNvSpPr>
            <p:nvPr/>
          </p:nvSpPr>
          <p:spPr bwMode="auto">
            <a:xfrm>
              <a:off x="6397484" y="4777487"/>
              <a:ext cx="65724" cy="72044"/>
            </a:xfrm>
            <a:custGeom>
              <a:avLst/>
              <a:gdLst>
                <a:gd name="T0" fmla="*/ 0 w 22"/>
                <a:gd name="T1" fmla="*/ 0 h 24"/>
                <a:gd name="T2" fmla="*/ 0 w 22"/>
                <a:gd name="T3" fmla="*/ 13 h 24"/>
                <a:gd name="T4" fmla="*/ 11 w 22"/>
                <a:gd name="T5" fmla="*/ 24 h 24"/>
                <a:gd name="T6" fmla="*/ 22 w 22"/>
                <a:gd name="T7" fmla="*/ 13 h 24"/>
                <a:gd name="T8" fmla="*/ 22 w 22"/>
                <a:gd name="T9" fmla="*/ 0 h 24"/>
                <a:gd name="T10" fmla="*/ 0 w 22"/>
                <a:gd name="T11" fmla="*/ 0 h 24"/>
              </a:gdLst>
              <a:ahLst/>
              <a:cxnLst>
                <a:cxn ang="0">
                  <a:pos x="T0" y="T1"/>
                </a:cxn>
                <a:cxn ang="0">
                  <a:pos x="T2" y="T3"/>
                </a:cxn>
                <a:cxn ang="0">
                  <a:pos x="T4" y="T5"/>
                </a:cxn>
                <a:cxn ang="0">
                  <a:pos x="T6" y="T7"/>
                </a:cxn>
                <a:cxn ang="0">
                  <a:pos x="T8" y="T9"/>
                </a:cxn>
                <a:cxn ang="0">
                  <a:pos x="T10" y="T11"/>
                </a:cxn>
              </a:cxnLst>
              <a:rect l="0" t="0" r="r" b="b"/>
              <a:pathLst>
                <a:path w="22" h="24">
                  <a:moveTo>
                    <a:pt x="0" y="0"/>
                  </a:moveTo>
                  <a:cubicBezTo>
                    <a:pt x="0" y="13"/>
                    <a:pt x="0" y="13"/>
                    <a:pt x="0" y="13"/>
                  </a:cubicBezTo>
                  <a:cubicBezTo>
                    <a:pt x="0" y="19"/>
                    <a:pt x="5" y="24"/>
                    <a:pt x="11" y="24"/>
                  </a:cubicBezTo>
                  <a:cubicBezTo>
                    <a:pt x="17" y="24"/>
                    <a:pt x="22" y="19"/>
                    <a:pt x="22" y="13"/>
                  </a:cubicBezTo>
                  <a:cubicBezTo>
                    <a:pt x="22" y="0"/>
                    <a:pt x="22" y="0"/>
                    <a:pt x="22"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63" name="Freeform 643">
              <a:extLst>
                <a:ext uri="{FF2B5EF4-FFF2-40B4-BE49-F238E27FC236}">
                  <a16:creationId xmlns:a16="http://schemas.microsoft.com/office/drawing/2014/main" id="{B1C3572C-F93F-4E79-9663-8C2D9ACE39DE}"/>
                </a:ext>
              </a:extLst>
            </p:cNvPr>
            <p:cNvSpPr>
              <a:spLocks/>
            </p:cNvSpPr>
            <p:nvPr/>
          </p:nvSpPr>
          <p:spPr bwMode="auto">
            <a:xfrm>
              <a:off x="6022097" y="4189759"/>
              <a:ext cx="322302" cy="638285"/>
            </a:xfrm>
            <a:custGeom>
              <a:avLst/>
              <a:gdLst>
                <a:gd name="T0" fmla="*/ 167 w 255"/>
                <a:gd name="T1" fmla="*/ 0 h 505"/>
                <a:gd name="T2" fmla="*/ 127 w 255"/>
                <a:gd name="T3" fmla="*/ 314 h 505"/>
                <a:gd name="T4" fmla="*/ 87 w 255"/>
                <a:gd name="T5" fmla="*/ 0 h 505"/>
                <a:gd name="T6" fmla="*/ 0 w 255"/>
                <a:gd name="T7" fmla="*/ 23 h 505"/>
                <a:gd name="T8" fmla="*/ 4 w 255"/>
                <a:gd name="T9" fmla="*/ 505 h 505"/>
                <a:gd name="T10" fmla="*/ 250 w 255"/>
                <a:gd name="T11" fmla="*/ 505 h 505"/>
                <a:gd name="T12" fmla="*/ 255 w 255"/>
                <a:gd name="T13" fmla="*/ 23 h 505"/>
                <a:gd name="T14" fmla="*/ 167 w 255"/>
                <a:gd name="T15" fmla="*/ 0 h 5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505">
                  <a:moveTo>
                    <a:pt x="167" y="0"/>
                  </a:moveTo>
                  <a:lnTo>
                    <a:pt x="127" y="314"/>
                  </a:lnTo>
                  <a:lnTo>
                    <a:pt x="87" y="0"/>
                  </a:lnTo>
                  <a:lnTo>
                    <a:pt x="0" y="23"/>
                  </a:lnTo>
                  <a:lnTo>
                    <a:pt x="4" y="505"/>
                  </a:lnTo>
                  <a:lnTo>
                    <a:pt x="250" y="505"/>
                  </a:lnTo>
                  <a:lnTo>
                    <a:pt x="255" y="23"/>
                  </a:lnTo>
                  <a:lnTo>
                    <a:pt x="167" y="0"/>
                  </a:ln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64" name="Freeform 644">
              <a:extLst>
                <a:ext uri="{FF2B5EF4-FFF2-40B4-BE49-F238E27FC236}">
                  <a16:creationId xmlns:a16="http://schemas.microsoft.com/office/drawing/2014/main" id="{18F3164C-F110-424D-817A-052FB5565262}"/>
                </a:ext>
              </a:extLst>
            </p:cNvPr>
            <p:cNvSpPr>
              <a:spLocks/>
            </p:cNvSpPr>
            <p:nvPr/>
          </p:nvSpPr>
          <p:spPr bwMode="auto">
            <a:xfrm>
              <a:off x="6263508" y="40077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65" name="Freeform 645">
              <a:extLst>
                <a:ext uri="{FF2B5EF4-FFF2-40B4-BE49-F238E27FC236}">
                  <a16:creationId xmlns:a16="http://schemas.microsoft.com/office/drawing/2014/main" id="{36DA61F0-A817-48E9-934F-C26E4626CE44}"/>
                </a:ext>
              </a:extLst>
            </p:cNvPr>
            <p:cNvSpPr>
              <a:spLocks/>
            </p:cNvSpPr>
            <p:nvPr/>
          </p:nvSpPr>
          <p:spPr bwMode="auto">
            <a:xfrm>
              <a:off x="6263508" y="400396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66" name="Freeform 646">
              <a:extLst>
                <a:ext uri="{FF2B5EF4-FFF2-40B4-BE49-F238E27FC236}">
                  <a16:creationId xmlns:a16="http://schemas.microsoft.com/office/drawing/2014/main" id="{CF5094DA-93F6-4A0E-91A9-21DA3F9E47F3}"/>
                </a:ext>
              </a:extLst>
            </p:cNvPr>
            <p:cNvSpPr>
              <a:spLocks/>
            </p:cNvSpPr>
            <p:nvPr/>
          </p:nvSpPr>
          <p:spPr bwMode="auto">
            <a:xfrm>
              <a:off x="6260980" y="39951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67" name="Freeform 647">
              <a:extLst>
                <a:ext uri="{FF2B5EF4-FFF2-40B4-BE49-F238E27FC236}">
                  <a16:creationId xmlns:a16="http://schemas.microsoft.com/office/drawing/2014/main" id="{36B6208B-7F7A-4167-958A-A4624B200663}"/>
                </a:ext>
              </a:extLst>
            </p:cNvPr>
            <p:cNvSpPr>
              <a:spLocks/>
            </p:cNvSpPr>
            <p:nvPr/>
          </p:nvSpPr>
          <p:spPr bwMode="auto">
            <a:xfrm>
              <a:off x="6260980" y="399890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68" name="Freeform 648">
              <a:extLst>
                <a:ext uri="{FF2B5EF4-FFF2-40B4-BE49-F238E27FC236}">
                  <a16:creationId xmlns:a16="http://schemas.microsoft.com/office/drawing/2014/main" id="{A9AB7659-E88A-4725-9470-79721CA2F8E0}"/>
                </a:ext>
              </a:extLst>
            </p:cNvPr>
            <p:cNvSpPr>
              <a:spLocks/>
            </p:cNvSpPr>
            <p:nvPr/>
          </p:nvSpPr>
          <p:spPr bwMode="auto">
            <a:xfrm>
              <a:off x="6102988" y="399890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69" name="Freeform 649">
              <a:extLst>
                <a:ext uri="{FF2B5EF4-FFF2-40B4-BE49-F238E27FC236}">
                  <a16:creationId xmlns:a16="http://schemas.microsoft.com/office/drawing/2014/main" id="{461626E7-1C1C-4994-BCC2-31664C0986EC}"/>
                </a:ext>
              </a:extLst>
            </p:cNvPr>
            <p:cNvSpPr>
              <a:spLocks/>
            </p:cNvSpPr>
            <p:nvPr/>
          </p:nvSpPr>
          <p:spPr bwMode="auto">
            <a:xfrm>
              <a:off x="6266035" y="4010281"/>
              <a:ext cx="0" cy="2528"/>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70" name="Freeform 650">
              <a:extLst>
                <a:ext uri="{FF2B5EF4-FFF2-40B4-BE49-F238E27FC236}">
                  <a16:creationId xmlns:a16="http://schemas.microsoft.com/office/drawing/2014/main" id="{FA0F34E1-04EC-4873-AA98-89644AA32B9E}"/>
                </a:ext>
              </a:extLst>
            </p:cNvPr>
            <p:cNvSpPr>
              <a:spLocks/>
            </p:cNvSpPr>
            <p:nvPr/>
          </p:nvSpPr>
          <p:spPr bwMode="auto">
            <a:xfrm>
              <a:off x="6266035" y="4012809"/>
              <a:ext cx="0" cy="379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71" name="Freeform 651">
              <a:extLst>
                <a:ext uri="{FF2B5EF4-FFF2-40B4-BE49-F238E27FC236}">
                  <a16:creationId xmlns:a16="http://schemas.microsoft.com/office/drawing/2014/main" id="{21805831-2B64-4F7A-95C4-F21023E55FFE}"/>
                </a:ext>
              </a:extLst>
            </p:cNvPr>
            <p:cNvSpPr>
              <a:spLocks/>
            </p:cNvSpPr>
            <p:nvPr/>
          </p:nvSpPr>
          <p:spPr bwMode="auto">
            <a:xfrm>
              <a:off x="6257188" y="399258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72" name="Freeform 652">
              <a:extLst>
                <a:ext uri="{FF2B5EF4-FFF2-40B4-BE49-F238E27FC236}">
                  <a16:creationId xmlns:a16="http://schemas.microsoft.com/office/drawing/2014/main" id="{515669B9-A264-4B31-AFE0-160A49D6636D}"/>
                </a:ext>
              </a:extLst>
            </p:cNvPr>
            <p:cNvSpPr>
              <a:spLocks/>
            </p:cNvSpPr>
            <p:nvPr/>
          </p:nvSpPr>
          <p:spPr bwMode="auto">
            <a:xfrm>
              <a:off x="6096669" y="401280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73" name="Freeform 653">
              <a:extLst>
                <a:ext uri="{FF2B5EF4-FFF2-40B4-BE49-F238E27FC236}">
                  <a16:creationId xmlns:a16="http://schemas.microsoft.com/office/drawing/2014/main" id="{011DB894-D416-4130-B89F-07C154216148}"/>
                </a:ext>
              </a:extLst>
            </p:cNvPr>
            <p:cNvSpPr>
              <a:spLocks/>
            </p:cNvSpPr>
            <p:nvPr/>
          </p:nvSpPr>
          <p:spPr bwMode="auto">
            <a:xfrm>
              <a:off x="6099197" y="400396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74" name="Freeform 654">
              <a:extLst>
                <a:ext uri="{FF2B5EF4-FFF2-40B4-BE49-F238E27FC236}">
                  <a16:creationId xmlns:a16="http://schemas.microsoft.com/office/drawing/2014/main" id="{0B006E1D-BB9D-46E9-8A0A-016D8A35D648}"/>
                </a:ext>
              </a:extLst>
            </p:cNvPr>
            <p:cNvSpPr>
              <a:spLocks/>
            </p:cNvSpPr>
            <p:nvPr/>
          </p:nvSpPr>
          <p:spPr bwMode="auto">
            <a:xfrm>
              <a:off x="6099197" y="400143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75" name="Freeform 655">
              <a:extLst>
                <a:ext uri="{FF2B5EF4-FFF2-40B4-BE49-F238E27FC236}">
                  <a16:creationId xmlns:a16="http://schemas.microsoft.com/office/drawing/2014/main" id="{24B1E5E1-DD91-4C45-908D-EA3A915E885A}"/>
                </a:ext>
              </a:extLst>
            </p:cNvPr>
            <p:cNvSpPr>
              <a:spLocks/>
            </p:cNvSpPr>
            <p:nvPr/>
          </p:nvSpPr>
          <p:spPr bwMode="auto">
            <a:xfrm>
              <a:off x="6096669" y="40077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76" name="Freeform 656">
              <a:extLst>
                <a:ext uri="{FF2B5EF4-FFF2-40B4-BE49-F238E27FC236}">
                  <a16:creationId xmlns:a16="http://schemas.microsoft.com/office/drawing/2014/main" id="{F6DABFEB-8E09-4B4F-8F7E-DD883C0DE78E}"/>
                </a:ext>
              </a:extLst>
            </p:cNvPr>
            <p:cNvSpPr>
              <a:spLocks/>
            </p:cNvSpPr>
            <p:nvPr/>
          </p:nvSpPr>
          <p:spPr bwMode="auto">
            <a:xfrm>
              <a:off x="6081501" y="3986267"/>
              <a:ext cx="199701" cy="179478"/>
            </a:xfrm>
            <a:custGeom>
              <a:avLst/>
              <a:gdLst>
                <a:gd name="T0" fmla="*/ 64 w 67"/>
                <a:gd name="T1" fmla="*/ 15 h 60"/>
                <a:gd name="T2" fmla="*/ 62 w 67"/>
                <a:gd name="T3" fmla="*/ 14 h 60"/>
                <a:gd name="T4" fmla="*/ 62 w 67"/>
                <a:gd name="T5" fmla="*/ 10 h 60"/>
                <a:gd name="T6" fmla="*/ 62 w 67"/>
                <a:gd name="T7" fmla="*/ 9 h 60"/>
                <a:gd name="T8" fmla="*/ 62 w 67"/>
                <a:gd name="T9" fmla="*/ 9 h 60"/>
                <a:gd name="T10" fmla="*/ 62 w 67"/>
                <a:gd name="T11" fmla="*/ 8 h 60"/>
                <a:gd name="T12" fmla="*/ 61 w 67"/>
                <a:gd name="T13" fmla="*/ 7 h 60"/>
                <a:gd name="T14" fmla="*/ 61 w 67"/>
                <a:gd name="T15" fmla="*/ 7 h 60"/>
                <a:gd name="T16" fmla="*/ 61 w 67"/>
                <a:gd name="T17" fmla="*/ 6 h 60"/>
                <a:gd name="T18" fmla="*/ 61 w 67"/>
                <a:gd name="T19" fmla="*/ 6 h 60"/>
                <a:gd name="T20" fmla="*/ 60 w 67"/>
                <a:gd name="T21" fmla="*/ 4 h 60"/>
                <a:gd name="T22" fmla="*/ 60 w 67"/>
                <a:gd name="T23" fmla="*/ 4 h 60"/>
                <a:gd name="T24" fmla="*/ 60 w 67"/>
                <a:gd name="T25" fmla="*/ 3 h 60"/>
                <a:gd name="T26" fmla="*/ 60 w 67"/>
                <a:gd name="T27" fmla="*/ 3 h 60"/>
                <a:gd name="T28" fmla="*/ 59 w 67"/>
                <a:gd name="T29" fmla="*/ 2 h 60"/>
                <a:gd name="T30" fmla="*/ 59 w 67"/>
                <a:gd name="T31" fmla="*/ 2 h 60"/>
                <a:gd name="T32" fmla="*/ 54 w 67"/>
                <a:gd name="T33" fmla="*/ 3 h 60"/>
                <a:gd name="T34" fmla="*/ 45 w 67"/>
                <a:gd name="T35" fmla="*/ 1 h 60"/>
                <a:gd name="T36" fmla="*/ 27 w 67"/>
                <a:gd name="T37" fmla="*/ 3 h 60"/>
                <a:gd name="T38" fmla="*/ 9 w 67"/>
                <a:gd name="T39" fmla="*/ 0 h 60"/>
                <a:gd name="T40" fmla="*/ 7 w 67"/>
                <a:gd name="T41" fmla="*/ 4 h 60"/>
                <a:gd name="T42" fmla="*/ 7 w 67"/>
                <a:gd name="T43" fmla="*/ 4 h 60"/>
                <a:gd name="T44" fmla="*/ 6 w 67"/>
                <a:gd name="T45" fmla="*/ 5 h 60"/>
                <a:gd name="T46" fmla="*/ 6 w 67"/>
                <a:gd name="T47" fmla="*/ 5 h 60"/>
                <a:gd name="T48" fmla="*/ 6 w 67"/>
                <a:gd name="T49" fmla="*/ 6 h 60"/>
                <a:gd name="T50" fmla="*/ 6 w 67"/>
                <a:gd name="T51" fmla="*/ 6 h 60"/>
                <a:gd name="T52" fmla="*/ 5 w 67"/>
                <a:gd name="T53" fmla="*/ 7 h 60"/>
                <a:gd name="T54" fmla="*/ 5 w 67"/>
                <a:gd name="T55" fmla="*/ 7 h 60"/>
                <a:gd name="T56" fmla="*/ 5 w 67"/>
                <a:gd name="T57" fmla="*/ 9 h 60"/>
                <a:gd name="T58" fmla="*/ 5 w 67"/>
                <a:gd name="T59" fmla="*/ 9 h 60"/>
                <a:gd name="T60" fmla="*/ 5 w 67"/>
                <a:gd name="T61" fmla="*/ 10 h 60"/>
                <a:gd name="T62" fmla="*/ 5 w 67"/>
                <a:gd name="T63" fmla="*/ 14 h 60"/>
                <a:gd name="T64" fmla="*/ 4 w 67"/>
                <a:gd name="T65" fmla="*/ 14 h 60"/>
                <a:gd name="T66" fmla="*/ 0 w 67"/>
                <a:gd name="T67" fmla="*/ 19 h 60"/>
                <a:gd name="T68" fmla="*/ 0 w 67"/>
                <a:gd name="T69" fmla="*/ 30 h 60"/>
                <a:gd name="T70" fmla="*/ 5 w 67"/>
                <a:gd name="T71" fmla="*/ 35 h 60"/>
                <a:gd name="T72" fmla="*/ 21 w 67"/>
                <a:gd name="T73" fmla="*/ 60 h 60"/>
                <a:gd name="T74" fmla="*/ 46 w 67"/>
                <a:gd name="T75" fmla="*/ 60 h 60"/>
                <a:gd name="T76" fmla="*/ 62 w 67"/>
                <a:gd name="T77" fmla="*/ 35 h 60"/>
                <a:gd name="T78" fmla="*/ 67 w 67"/>
                <a:gd name="T79" fmla="*/ 30 h 60"/>
                <a:gd name="T80" fmla="*/ 67 w 67"/>
                <a:gd name="T81" fmla="*/ 19 h 60"/>
                <a:gd name="T82" fmla="*/ 64 w 67"/>
                <a:gd name="T83" fmla="*/ 1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7" h="60">
                  <a:moveTo>
                    <a:pt x="64" y="15"/>
                  </a:moveTo>
                  <a:cubicBezTo>
                    <a:pt x="63" y="15"/>
                    <a:pt x="62" y="14"/>
                    <a:pt x="62" y="14"/>
                  </a:cubicBezTo>
                  <a:cubicBezTo>
                    <a:pt x="62" y="10"/>
                    <a:pt x="62" y="10"/>
                    <a:pt x="62" y="10"/>
                  </a:cubicBezTo>
                  <a:cubicBezTo>
                    <a:pt x="62" y="10"/>
                    <a:pt x="62" y="9"/>
                    <a:pt x="62" y="9"/>
                  </a:cubicBezTo>
                  <a:cubicBezTo>
                    <a:pt x="62" y="9"/>
                    <a:pt x="62" y="9"/>
                    <a:pt x="62" y="9"/>
                  </a:cubicBezTo>
                  <a:cubicBezTo>
                    <a:pt x="62" y="8"/>
                    <a:pt x="62" y="8"/>
                    <a:pt x="62" y="8"/>
                  </a:cubicBezTo>
                  <a:cubicBezTo>
                    <a:pt x="62" y="8"/>
                    <a:pt x="62" y="7"/>
                    <a:pt x="61" y="7"/>
                  </a:cubicBezTo>
                  <a:cubicBezTo>
                    <a:pt x="61" y="7"/>
                    <a:pt x="61" y="7"/>
                    <a:pt x="61" y="7"/>
                  </a:cubicBezTo>
                  <a:cubicBezTo>
                    <a:pt x="61" y="6"/>
                    <a:pt x="61" y="6"/>
                    <a:pt x="61" y="6"/>
                  </a:cubicBezTo>
                  <a:cubicBezTo>
                    <a:pt x="61" y="6"/>
                    <a:pt x="61" y="6"/>
                    <a:pt x="61" y="6"/>
                  </a:cubicBezTo>
                  <a:cubicBezTo>
                    <a:pt x="61" y="5"/>
                    <a:pt x="61" y="5"/>
                    <a:pt x="60" y="4"/>
                  </a:cubicBezTo>
                  <a:cubicBezTo>
                    <a:pt x="60" y="4"/>
                    <a:pt x="60" y="4"/>
                    <a:pt x="60" y="4"/>
                  </a:cubicBezTo>
                  <a:cubicBezTo>
                    <a:pt x="60" y="4"/>
                    <a:pt x="60" y="4"/>
                    <a:pt x="60" y="3"/>
                  </a:cubicBezTo>
                  <a:cubicBezTo>
                    <a:pt x="60" y="3"/>
                    <a:pt x="60" y="3"/>
                    <a:pt x="60" y="3"/>
                  </a:cubicBezTo>
                  <a:cubicBezTo>
                    <a:pt x="60" y="3"/>
                    <a:pt x="59" y="3"/>
                    <a:pt x="59" y="2"/>
                  </a:cubicBezTo>
                  <a:cubicBezTo>
                    <a:pt x="59" y="2"/>
                    <a:pt x="59" y="2"/>
                    <a:pt x="59" y="2"/>
                  </a:cubicBezTo>
                  <a:cubicBezTo>
                    <a:pt x="58" y="3"/>
                    <a:pt x="56" y="3"/>
                    <a:pt x="54" y="3"/>
                  </a:cubicBezTo>
                  <a:cubicBezTo>
                    <a:pt x="50" y="3"/>
                    <a:pt x="47" y="2"/>
                    <a:pt x="45" y="1"/>
                  </a:cubicBezTo>
                  <a:cubicBezTo>
                    <a:pt x="40" y="2"/>
                    <a:pt x="34" y="3"/>
                    <a:pt x="27" y="3"/>
                  </a:cubicBezTo>
                  <a:cubicBezTo>
                    <a:pt x="20" y="3"/>
                    <a:pt x="14" y="2"/>
                    <a:pt x="9" y="0"/>
                  </a:cubicBezTo>
                  <a:cubicBezTo>
                    <a:pt x="8" y="1"/>
                    <a:pt x="7" y="2"/>
                    <a:pt x="7" y="4"/>
                  </a:cubicBezTo>
                  <a:cubicBezTo>
                    <a:pt x="7" y="4"/>
                    <a:pt x="7" y="4"/>
                    <a:pt x="7" y="4"/>
                  </a:cubicBezTo>
                  <a:cubicBezTo>
                    <a:pt x="6" y="4"/>
                    <a:pt x="6" y="4"/>
                    <a:pt x="6" y="5"/>
                  </a:cubicBezTo>
                  <a:cubicBezTo>
                    <a:pt x="6" y="5"/>
                    <a:pt x="6" y="5"/>
                    <a:pt x="6" y="5"/>
                  </a:cubicBezTo>
                  <a:cubicBezTo>
                    <a:pt x="6" y="5"/>
                    <a:pt x="6" y="6"/>
                    <a:pt x="6" y="6"/>
                  </a:cubicBezTo>
                  <a:cubicBezTo>
                    <a:pt x="6" y="6"/>
                    <a:pt x="6" y="6"/>
                    <a:pt x="6" y="6"/>
                  </a:cubicBezTo>
                  <a:cubicBezTo>
                    <a:pt x="5" y="6"/>
                    <a:pt x="5" y="7"/>
                    <a:pt x="5" y="7"/>
                  </a:cubicBezTo>
                  <a:cubicBezTo>
                    <a:pt x="5" y="7"/>
                    <a:pt x="5" y="7"/>
                    <a:pt x="5" y="7"/>
                  </a:cubicBezTo>
                  <a:cubicBezTo>
                    <a:pt x="5" y="8"/>
                    <a:pt x="5" y="8"/>
                    <a:pt x="5" y="9"/>
                  </a:cubicBezTo>
                  <a:cubicBezTo>
                    <a:pt x="5" y="9"/>
                    <a:pt x="5" y="9"/>
                    <a:pt x="5" y="9"/>
                  </a:cubicBezTo>
                  <a:cubicBezTo>
                    <a:pt x="5" y="9"/>
                    <a:pt x="5" y="10"/>
                    <a:pt x="5" y="10"/>
                  </a:cubicBezTo>
                  <a:cubicBezTo>
                    <a:pt x="5" y="14"/>
                    <a:pt x="5" y="14"/>
                    <a:pt x="5" y="14"/>
                  </a:cubicBezTo>
                  <a:cubicBezTo>
                    <a:pt x="5" y="14"/>
                    <a:pt x="4" y="14"/>
                    <a:pt x="4" y="14"/>
                  </a:cubicBezTo>
                  <a:cubicBezTo>
                    <a:pt x="2" y="15"/>
                    <a:pt x="0" y="17"/>
                    <a:pt x="0" y="19"/>
                  </a:cubicBezTo>
                  <a:cubicBezTo>
                    <a:pt x="0" y="30"/>
                    <a:pt x="0" y="30"/>
                    <a:pt x="0" y="30"/>
                  </a:cubicBezTo>
                  <a:cubicBezTo>
                    <a:pt x="0" y="32"/>
                    <a:pt x="2" y="35"/>
                    <a:pt x="5" y="35"/>
                  </a:cubicBezTo>
                  <a:cubicBezTo>
                    <a:pt x="5" y="35"/>
                    <a:pt x="13" y="60"/>
                    <a:pt x="21" y="60"/>
                  </a:cubicBezTo>
                  <a:cubicBezTo>
                    <a:pt x="46" y="60"/>
                    <a:pt x="46" y="60"/>
                    <a:pt x="46" y="60"/>
                  </a:cubicBezTo>
                  <a:cubicBezTo>
                    <a:pt x="54" y="60"/>
                    <a:pt x="62" y="35"/>
                    <a:pt x="62" y="35"/>
                  </a:cubicBezTo>
                  <a:cubicBezTo>
                    <a:pt x="65" y="35"/>
                    <a:pt x="67" y="32"/>
                    <a:pt x="67" y="30"/>
                  </a:cubicBezTo>
                  <a:cubicBezTo>
                    <a:pt x="67" y="19"/>
                    <a:pt x="67" y="19"/>
                    <a:pt x="67" y="19"/>
                  </a:cubicBezTo>
                  <a:cubicBezTo>
                    <a:pt x="67" y="17"/>
                    <a:pt x="65" y="15"/>
                    <a:pt x="64" y="15"/>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77" name="Freeform 657">
              <a:extLst>
                <a:ext uri="{FF2B5EF4-FFF2-40B4-BE49-F238E27FC236}">
                  <a16:creationId xmlns:a16="http://schemas.microsoft.com/office/drawing/2014/main" id="{DC1058C3-8205-4808-B1F3-86A23A05D0C7}"/>
                </a:ext>
              </a:extLst>
            </p:cNvPr>
            <p:cNvSpPr>
              <a:spLocks noEditPoints="1"/>
            </p:cNvSpPr>
            <p:nvPr/>
          </p:nvSpPr>
          <p:spPr bwMode="auto">
            <a:xfrm>
              <a:off x="6099197" y="4022921"/>
              <a:ext cx="170631" cy="55613"/>
            </a:xfrm>
            <a:custGeom>
              <a:avLst/>
              <a:gdLst>
                <a:gd name="T0" fmla="*/ 56 w 57"/>
                <a:gd name="T1" fmla="*/ 2 h 19"/>
                <a:gd name="T2" fmla="*/ 42 w 57"/>
                <a:gd name="T3" fmla="*/ 1 h 19"/>
                <a:gd name="T4" fmla="*/ 28 w 57"/>
                <a:gd name="T5" fmla="*/ 4 h 19"/>
                <a:gd name="T6" fmla="*/ 15 w 57"/>
                <a:gd name="T7" fmla="*/ 1 h 19"/>
                <a:gd name="T8" fmla="*/ 0 w 57"/>
                <a:gd name="T9" fmla="*/ 2 h 19"/>
                <a:gd name="T10" fmla="*/ 0 w 57"/>
                <a:gd name="T11" fmla="*/ 4 h 19"/>
                <a:gd name="T12" fmla="*/ 2 w 57"/>
                <a:gd name="T13" fmla="*/ 6 h 19"/>
                <a:gd name="T14" fmla="*/ 3 w 57"/>
                <a:gd name="T15" fmla="*/ 10 h 19"/>
                <a:gd name="T16" fmla="*/ 17 w 57"/>
                <a:gd name="T17" fmla="*/ 18 h 19"/>
                <a:gd name="T18" fmla="*/ 26 w 57"/>
                <a:gd name="T19" fmla="*/ 8 h 19"/>
                <a:gd name="T20" fmla="*/ 28 w 57"/>
                <a:gd name="T21" fmla="*/ 7 h 19"/>
                <a:gd name="T22" fmla="*/ 30 w 57"/>
                <a:gd name="T23" fmla="*/ 8 h 19"/>
                <a:gd name="T24" fmla="*/ 40 w 57"/>
                <a:gd name="T25" fmla="*/ 18 h 19"/>
                <a:gd name="T26" fmla="*/ 53 w 57"/>
                <a:gd name="T27" fmla="*/ 10 h 19"/>
                <a:gd name="T28" fmla="*/ 55 w 57"/>
                <a:gd name="T29" fmla="*/ 6 h 19"/>
                <a:gd name="T30" fmla="*/ 56 w 57"/>
                <a:gd name="T31" fmla="*/ 4 h 19"/>
                <a:gd name="T32" fmla="*/ 56 w 57"/>
                <a:gd name="T33" fmla="*/ 2 h 19"/>
                <a:gd name="T34" fmla="*/ 21 w 57"/>
                <a:gd name="T35" fmla="*/ 14 h 19"/>
                <a:gd name="T36" fmla="*/ 11 w 57"/>
                <a:gd name="T37" fmla="*/ 16 h 19"/>
                <a:gd name="T38" fmla="*/ 5 w 57"/>
                <a:gd name="T39" fmla="*/ 7 h 19"/>
                <a:gd name="T40" fmla="*/ 15 w 57"/>
                <a:gd name="T41" fmla="*/ 2 h 19"/>
                <a:gd name="T42" fmla="*/ 22 w 57"/>
                <a:gd name="T43" fmla="*/ 4 h 19"/>
                <a:gd name="T44" fmla="*/ 21 w 57"/>
                <a:gd name="T45" fmla="*/ 14 h 19"/>
                <a:gd name="T46" fmla="*/ 45 w 57"/>
                <a:gd name="T47" fmla="*/ 16 h 19"/>
                <a:gd name="T48" fmla="*/ 35 w 57"/>
                <a:gd name="T49" fmla="*/ 14 h 19"/>
                <a:gd name="T50" fmla="*/ 35 w 57"/>
                <a:gd name="T51" fmla="*/ 4 h 19"/>
                <a:gd name="T52" fmla="*/ 42 w 57"/>
                <a:gd name="T53" fmla="*/ 2 h 19"/>
                <a:gd name="T54" fmla="*/ 52 w 57"/>
                <a:gd name="T55" fmla="*/ 7 h 19"/>
                <a:gd name="T56" fmla="*/ 45 w 57"/>
                <a:gd name="T57" fmla="*/ 16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7" h="19">
                  <a:moveTo>
                    <a:pt x="56" y="2"/>
                  </a:moveTo>
                  <a:cubicBezTo>
                    <a:pt x="56" y="2"/>
                    <a:pt x="48" y="0"/>
                    <a:pt x="42" y="1"/>
                  </a:cubicBezTo>
                  <a:cubicBezTo>
                    <a:pt x="36" y="2"/>
                    <a:pt x="31" y="4"/>
                    <a:pt x="28" y="4"/>
                  </a:cubicBezTo>
                  <a:cubicBezTo>
                    <a:pt x="26" y="4"/>
                    <a:pt x="21" y="2"/>
                    <a:pt x="15" y="1"/>
                  </a:cubicBezTo>
                  <a:cubicBezTo>
                    <a:pt x="8" y="0"/>
                    <a:pt x="0" y="2"/>
                    <a:pt x="0" y="2"/>
                  </a:cubicBezTo>
                  <a:cubicBezTo>
                    <a:pt x="0" y="2"/>
                    <a:pt x="0" y="3"/>
                    <a:pt x="0" y="4"/>
                  </a:cubicBezTo>
                  <a:cubicBezTo>
                    <a:pt x="0" y="5"/>
                    <a:pt x="0" y="5"/>
                    <a:pt x="2" y="6"/>
                  </a:cubicBezTo>
                  <a:cubicBezTo>
                    <a:pt x="3" y="6"/>
                    <a:pt x="3" y="10"/>
                    <a:pt x="3" y="10"/>
                  </a:cubicBezTo>
                  <a:cubicBezTo>
                    <a:pt x="5" y="17"/>
                    <a:pt x="10" y="19"/>
                    <a:pt x="17" y="18"/>
                  </a:cubicBezTo>
                  <a:cubicBezTo>
                    <a:pt x="24" y="17"/>
                    <a:pt x="25" y="9"/>
                    <a:pt x="26" y="8"/>
                  </a:cubicBezTo>
                  <a:cubicBezTo>
                    <a:pt x="27" y="7"/>
                    <a:pt x="28" y="7"/>
                    <a:pt x="28" y="7"/>
                  </a:cubicBezTo>
                  <a:cubicBezTo>
                    <a:pt x="28" y="7"/>
                    <a:pt x="30" y="7"/>
                    <a:pt x="30" y="8"/>
                  </a:cubicBezTo>
                  <a:cubicBezTo>
                    <a:pt x="31" y="9"/>
                    <a:pt x="33" y="17"/>
                    <a:pt x="40" y="18"/>
                  </a:cubicBezTo>
                  <a:cubicBezTo>
                    <a:pt x="47" y="19"/>
                    <a:pt x="52" y="17"/>
                    <a:pt x="53" y="10"/>
                  </a:cubicBezTo>
                  <a:cubicBezTo>
                    <a:pt x="53" y="10"/>
                    <a:pt x="53" y="6"/>
                    <a:pt x="55" y="6"/>
                  </a:cubicBezTo>
                  <a:cubicBezTo>
                    <a:pt x="56" y="5"/>
                    <a:pt x="56" y="5"/>
                    <a:pt x="56" y="4"/>
                  </a:cubicBezTo>
                  <a:cubicBezTo>
                    <a:pt x="56" y="3"/>
                    <a:pt x="57" y="2"/>
                    <a:pt x="56" y="2"/>
                  </a:cubicBezTo>
                  <a:close/>
                  <a:moveTo>
                    <a:pt x="21" y="14"/>
                  </a:moveTo>
                  <a:cubicBezTo>
                    <a:pt x="19" y="16"/>
                    <a:pt x="16" y="17"/>
                    <a:pt x="11" y="16"/>
                  </a:cubicBezTo>
                  <a:cubicBezTo>
                    <a:pt x="6" y="16"/>
                    <a:pt x="5" y="12"/>
                    <a:pt x="5" y="7"/>
                  </a:cubicBezTo>
                  <a:cubicBezTo>
                    <a:pt x="5" y="1"/>
                    <a:pt x="15" y="2"/>
                    <a:pt x="15" y="2"/>
                  </a:cubicBezTo>
                  <a:cubicBezTo>
                    <a:pt x="19" y="3"/>
                    <a:pt x="19" y="3"/>
                    <a:pt x="22" y="4"/>
                  </a:cubicBezTo>
                  <a:cubicBezTo>
                    <a:pt x="25" y="5"/>
                    <a:pt x="23" y="11"/>
                    <a:pt x="21" y="14"/>
                  </a:cubicBezTo>
                  <a:close/>
                  <a:moveTo>
                    <a:pt x="45" y="16"/>
                  </a:moveTo>
                  <a:cubicBezTo>
                    <a:pt x="41" y="17"/>
                    <a:pt x="37" y="16"/>
                    <a:pt x="35" y="14"/>
                  </a:cubicBezTo>
                  <a:cubicBezTo>
                    <a:pt x="33" y="11"/>
                    <a:pt x="31" y="5"/>
                    <a:pt x="35" y="4"/>
                  </a:cubicBezTo>
                  <a:cubicBezTo>
                    <a:pt x="38" y="3"/>
                    <a:pt x="38" y="3"/>
                    <a:pt x="42" y="2"/>
                  </a:cubicBezTo>
                  <a:cubicBezTo>
                    <a:pt x="42" y="2"/>
                    <a:pt x="52" y="1"/>
                    <a:pt x="52" y="7"/>
                  </a:cubicBezTo>
                  <a:cubicBezTo>
                    <a:pt x="52" y="12"/>
                    <a:pt x="50" y="16"/>
                    <a:pt x="45" y="1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78" name="Oval 658">
              <a:extLst>
                <a:ext uri="{FF2B5EF4-FFF2-40B4-BE49-F238E27FC236}">
                  <a16:creationId xmlns:a16="http://schemas.microsoft.com/office/drawing/2014/main" id="{917E1DAC-422C-480A-9150-47C3ADD665A8}"/>
                </a:ext>
              </a:extLst>
            </p:cNvPr>
            <p:cNvSpPr>
              <a:spLocks noChangeArrowheads="1"/>
            </p:cNvSpPr>
            <p:nvPr/>
          </p:nvSpPr>
          <p:spPr bwMode="auto">
            <a:xfrm>
              <a:off x="6102988" y="4027976"/>
              <a:ext cx="5056" cy="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79" name="Oval 659">
              <a:extLst>
                <a:ext uri="{FF2B5EF4-FFF2-40B4-BE49-F238E27FC236}">
                  <a16:creationId xmlns:a16="http://schemas.microsoft.com/office/drawing/2014/main" id="{C63B65F7-70C3-4C34-8034-17C71A5A255A}"/>
                </a:ext>
              </a:extLst>
            </p:cNvPr>
            <p:cNvSpPr>
              <a:spLocks noChangeArrowheads="1"/>
            </p:cNvSpPr>
            <p:nvPr/>
          </p:nvSpPr>
          <p:spPr bwMode="auto">
            <a:xfrm>
              <a:off x="6260980" y="4027976"/>
              <a:ext cx="2528" cy="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80" name="Freeform 682">
              <a:extLst>
                <a:ext uri="{FF2B5EF4-FFF2-40B4-BE49-F238E27FC236}">
                  <a16:creationId xmlns:a16="http://schemas.microsoft.com/office/drawing/2014/main" id="{D8853FC9-60CF-4A2E-9B1F-E2F1FB0B13F5}"/>
                </a:ext>
              </a:extLst>
            </p:cNvPr>
            <p:cNvSpPr>
              <a:spLocks/>
            </p:cNvSpPr>
            <p:nvPr/>
          </p:nvSpPr>
          <p:spPr bwMode="auto">
            <a:xfrm>
              <a:off x="6478376" y="379794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sp>
          <p:nvSpPr>
            <p:cNvPr id="681" name="Freeform 685">
              <a:extLst>
                <a:ext uri="{FF2B5EF4-FFF2-40B4-BE49-F238E27FC236}">
                  <a16:creationId xmlns:a16="http://schemas.microsoft.com/office/drawing/2014/main" id="{EB4FD255-BAC4-47A1-8B3B-FEE1BDC5C7C2}"/>
                </a:ext>
              </a:extLst>
            </p:cNvPr>
            <p:cNvSpPr>
              <a:spLocks/>
            </p:cNvSpPr>
            <p:nvPr/>
          </p:nvSpPr>
          <p:spPr bwMode="auto">
            <a:xfrm>
              <a:off x="6478376" y="3792885"/>
              <a:ext cx="0" cy="252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47" tIns="46623" rIns="93247" bIns="46623" numCol="1" anchor="t" anchorCtr="0" compatLnSpc="1">
              <a:prstTxWarp prst="textNoShape">
                <a:avLst/>
              </a:prstTxWarp>
            </a:bodyPr>
            <a:lstStyle/>
            <a:p>
              <a:pPr defTabSz="951242"/>
              <a:endParaRPr lang="en-US" sz="1836" dirty="0">
                <a:solidFill>
                  <a:srgbClr val="505050"/>
                </a:solidFill>
                <a:latin typeface="Segoe UI"/>
              </a:endParaRPr>
            </a:p>
          </p:txBody>
        </p:sp>
      </p:grpSp>
      <p:sp>
        <p:nvSpPr>
          <p:cNvPr id="682" name="Oval 681">
            <a:extLst>
              <a:ext uri="{FF2B5EF4-FFF2-40B4-BE49-F238E27FC236}">
                <a16:creationId xmlns:a16="http://schemas.microsoft.com/office/drawing/2014/main" id="{DB68961A-48FB-450B-9BC2-26D2BAC95162}"/>
              </a:ext>
            </a:extLst>
          </p:cNvPr>
          <p:cNvSpPr/>
          <p:nvPr/>
        </p:nvSpPr>
        <p:spPr bwMode="auto">
          <a:xfrm>
            <a:off x="4076021" y="3092804"/>
            <a:ext cx="6332205" cy="5949074"/>
          </a:xfrm>
          <a:prstGeom prst="ellipse">
            <a:avLst/>
          </a:prstGeom>
          <a:noFill/>
          <a:ln w="28575" cap="flat" cmpd="sng" algn="ctr">
            <a:solidFill>
              <a:srgbClr val="00B0F0"/>
            </a:solidFill>
            <a:prstDash val="sysDash"/>
            <a:headEnd type="none" w="med" len="med"/>
            <a:tailEnd type="none" w="med" len="med"/>
          </a:ln>
          <a:effectLst/>
        </p:spPr>
        <p:txBody>
          <a:bodyPr rot="0" spcFirstLastPara="0" vertOverflow="overflow" horzOverflow="overflow" vert="horz" wrap="square" lIns="186495" tIns="149196" rIns="186495" bIns="149196" numCol="1" spcCol="0" rtlCol="0" fromWordArt="0" anchor="t" anchorCtr="0" forceAA="0" compatLnSpc="1">
            <a:prstTxWarp prst="textNoShape">
              <a:avLst/>
            </a:prstTxWarp>
            <a:noAutofit/>
          </a:bodyPr>
          <a:lstStyle/>
          <a:p>
            <a:pPr marL="0" marR="0" lvl="0" indent="0" algn="ctr" defTabSz="950966" eaLnBrk="1" fontAlgn="base" latinLnBrk="0" hangingPunct="1">
              <a:lnSpc>
                <a:spcPct val="90000"/>
              </a:lnSpc>
              <a:spcBef>
                <a:spcPct val="0"/>
              </a:spcBef>
              <a:spcAft>
                <a:spcPct val="0"/>
              </a:spcAft>
              <a:buClrTx/>
              <a:buSzTx/>
              <a:buFontTx/>
              <a:buNone/>
              <a:tabLst/>
              <a:defRPr/>
            </a:pPr>
            <a:endParaRPr kumimoji="0" lang="en-US" sz="2448" b="0" i="0" u="none" strike="noStrike" kern="0" cap="none" spc="0" normalizeH="0" baseline="0" noProof="0" dirty="0">
              <a:ln>
                <a:noFill/>
              </a:ln>
              <a:solidFill>
                <a:srgbClr val="505050"/>
              </a:solidFill>
              <a:effectLst/>
              <a:uLnTx/>
              <a:uFillTx/>
              <a:latin typeface="Segoe UI"/>
              <a:ea typeface="Segoe UI" pitchFamily="34" charset="0"/>
              <a:cs typeface="Segoe UI" pitchFamily="34" charset="0"/>
            </a:endParaRPr>
          </a:p>
        </p:txBody>
      </p:sp>
      <p:sp>
        <p:nvSpPr>
          <p:cNvPr id="683" name="Freeform 95">
            <a:extLst>
              <a:ext uri="{FF2B5EF4-FFF2-40B4-BE49-F238E27FC236}">
                <a16:creationId xmlns:a16="http://schemas.microsoft.com/office/drawing/2014/main" id="{F5A0D71E-FBE7-43FC-B207-F3D04AF06D00}"/>
              </a:ext>
            </a:extLst>
          </p:cNvPr>
          <p:cNvSpPr>
            <a:spLocks/>
          </p:cNvSpPr>
          <p:nvPr/>
        </p:nvSpPr>
        <p:spPr bwMode="auto">
          <a:xfrm flipH="1">
            <a:off x="6887313" y="2513817"/>
            <a:ext cx="1838685" cy="1023372"/>
          </a:xfrm>
          <a:custGeom>
            <a:avLst/>
            <a:gdLst>
              <a:gd name="T0" fmla="*/ 618 w 736"/>
              <a:gd name="T1" fmla="*/ 213 h 484"/>
              <a:gd name="T2" fmla="*/ 618 w 736"/>
              <a:gd name="T3" fmla="*/ 203 h 484"/>
              <a:gd name="T4" fmla="*/ 415 w 736"/>
              <a:gd name="T5" fmla="*/ 0 h 484"/>
              <a:gd name="T6" fmla="*/ 246 w 736"/>
              <a:gd name="T7" fmla="*/ 91 h 484"/>
              <a:gd name="T8" fmla="*/ 191 w 736"/>
              <a:gd name="T9" fmla="*/ 76 h 484"/>
              <a:gd name="T10" fmla="*/ 125 w 736"/>
              <a:gd name="T11" fmla="*/ 96 h 484"/>
              <a:gd name="T12" fmla="*/ 73 w 736"/>
              <a:gd name="T13" fmla="*/ 191 h 484"/>
              <a:gd name="T14" fmla="*/ 0 w 736"/>
              <a:gd name="T15" fmla="*/ 325 h 484"/>
              <a:gd name="T16" fmla="*/ 142 w 736"/>
              <a:gd name="T17" fmla="*/ 484 h 484"/>
              <a:gd name="T18" fmla="*/ 160 w 736"/>
              <a:gd name="T19" fmla="*/ 484 h 484"/>
              <a:gd name="T20" fmla="*/ 176 w 736"/>
              <a:gd name="T21" fmla="*/ 484 h 484"/>
              <a:gd name="T22" fmla="*/ 507 w 736"/>
              <a:gd name="T23" fmla="*/ 484 h 484"/>
              <a:gd name="T24" fmla="*/ 514 w 736"/>
              <a:gd name="T25" fmla="*/ 484 h 484"/>
              <a:gd name="T26" fmla="*/ 522 w 736"/>
              <a:gd name="T27" fmla="*/ 484 h 484"/>
              <a:gd name="T28" fmla="*/ 546 w 736"/>
              <a:gd name="T29" fmla="*/ 484 h 484"/>
              <a:gd name="T30" fmla="*/ 599 w 736"/>
              <a:gd name="T31" fmla="*/ 484 h 484"/>
              <a:gd name="T32" fmla="*/ 736 w 736"/>
              <a:gd name="T33" fmla="*/ 348 h 484"/>
              <a:gd name="T34" fmla="*/ 618 w 736"/>
              <a:gd name="T35" fmla="*/ 21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6" h="484">
                <a:moveTo>
                  <a:pt x="618" y="213"/>
                </a:moveTo>
                <a:cubicBezTo>
                  <a:pt x="618" y="210"/>
                  <a:pt x="618" y="206"/>
                  <a:pt x="618" y="203"/>
                </a:cubicBezTo>
                <a:cubicBezTo>
                  <a:pt x="618" y="91"/>
                  <a:pt x="527" y="0"/>
                  <a:pt x="415" y="0"/>
                </a:cubicBezTo>
                <a:cubicBezTo>
                  <a:pt x="345" y="0"/>
                  <a:pt x="283" y="37"/>
                  <a:pt x="246" y="91"/>
                </a:cubicBezTo>
                <a:cubicBezTo>
                  <a:pt x="230" y="82"/>
                  <a:pt x="211" y="76"/>
                  <a:pt x="191" y="76"/>
                </a:cubicBezTo>
                <a:cubicBezTo>
                  <a:pt x="167" y="76"/>
                  <a:pt x="144" y="83"/>
                  <a:pt x="125" y="96"/>
                </a:cubicBezTo>
                <a:cubicBezTo>
                  <a:pt x="94" y="116"/>
                  <a:pt x="74" y="151"/>
                  <a:pt x="73" y="191"/>
                </a:cubicBezTo>
                <a:cubicBezTo>
                  <a:pt x="30" y="219"/>
                  <a:pt x="0" y="269"/>
                  <a:pt x="0" y="325"/>
                </a:cubicBezTo>
                <a:cubicBezTo>
                  <a:pt x="0" y="407"/>
                  <a:pt x="62" y="475"/>
                  <a:pt x="142" y="484"/>
                </a:cubicBezTo>
                <a:cubicBezTo>
                  <a:pt x="148" y="484"/>
                  <a:pt x="154" y="484"/>
                  <a:pt x="160" y="484"/>
                </a:cubicBezTo>
                <a:cubicBezTo>
                  <a:pt x="165" y="484"/>
                  <a:pt x="171" y="484"/>
                  <a:pt x="176" y="484"/>
                </a:cubicBezTo>
                <a:cubicBezTo>
                  <a:pt x="250" y="484"/>
                  <a:pt x="425" y="484"/>
                  <a:pt x="507" y="484"/>
                </a:cubicBezTo>
                <a:cubicBezTo>
                  <a:pt x="510" y="484"/>
                  <a:pt x="512" y="484"/>
                  <a:pt x="514" y="484"/>
                </a:cubicBezTo>
                <a:cubicBezTo>
                  <a:pt x="522" y="484"/>
                  <a:pt x="522" y="484"/>
                  <a:pt x="522" y="484"/>
                </a:cubicBezTo>
                <a:cubicBezTo>
                  <a:pt x="526" y="484"/>
                  <a:pt x="538" y="484"/>
                  <a:pt x="546" y="484"/>
                </a:cubicBezTo>
                <a:cubicBezTo>
                  <a:pt x="599" y="484"/>
                  <a:pt x="599" y="484"/>
                  <a:pt x="599" y="484"/>
                </a:cubicBezTo>
                <a:cubicBezTo>
                  <a:pt x="675" y="483"/>
                  <a:pt x="736" y="422"/>
                  <a:pt x="736" y="348"/>
                </a:cubicBezTo>
                <a:cubicBezTo>
                  <a:pt x="736" y="279"/>
                  <a:pt x="684" y="222"/>
                  <a:pt x="618" y="213"/>
                </a:cubicBezTo>
                <a:close/>
              </a:path>
            </a:pathLst>
          </a:custGeom>
          <a:solidFill>
            <a:srgbClr val="0072C6"/>
          </a:solidFill>
          <a:ln w="28575">
            <a:noFill/>
            <a:round/>
            <a:headEnd/>
            <a:tailEnd/>
          </a:ln>
          <a:extLst/>
        </p:spPr>
        <p:txBody>
          <a:bodyPr vert="horz" wrap="square" lIns="93247" tIns="46623" rIns="93247" bIns="46623" numCol="1" anchor="t" anchorCtr="0" compatLnSpc="1">
            <a:prstTxWarp prst="textNoShape">
              <a:avLst/>
            </a:prstTxWarp>
          </a:bodyPr>
          <a:lstStyle/>
          <a:p>
            <a:endParaRPr lang="en-US" sz="1836" kern="0" dirty="0">
              <a:solidFill>
                <a:srgbClr val="505050"/>
              </a:solidFill>
              <a:latin typeface="Segoe UI"/>
            </a:endParaRPr>
          </a:p>
        </p:txBody>
      </p:sp>
      <p:cxnSp>
        <p:nvCxnSpPr>
          <p:cNvPr id="684" name="Straight Connector 683">
            <a:extLst>
              <a:ext uri="{FF2B5EF4-FFF2-40B4-BE49-F238E27FC236}">
                <a16:creationId xmlns:a16="http://schemas.microsoft.com/office/drawing/2014/main" id="{77DCC6E8-8304-4741-A395-D36B1506A1AE}"/>
              </a:ext>
            </a:extLst>
          </p:cNvPr>
          <p:cNvCxnSpPr/>
          <p:nvPr/>
        </p:nvCxnSpPr>
        <p:spPr>
          <a:xfrm flipH="1">
            <a:off x="7650567" y="6222636"/>
            <a:ext cx="508199" cy="1391"/>
          </a:xfrm>
          <a:prstGeom prst="line">
            <a:avLst/>
          </a:prstGeom>
          <a:noFill/>
          <a:ln w="38100" cap="flat" cmpd="sng" algn="ctr">
            <a:solidFill>
              <a:srgbClr val="5C2D91">
                <a:lumMod val="60000"/>
                <a:lumOff val="40000"/>
              </a:srgbClr>
            </a:solidFill>
            <a:prstDash val="solid"/>
            <a:headEnd type="triangle" w="med" len="med"/>
            <a:tailEnd type="none" w="med" len="med"/>
          </a:ln>
          <a:effectLst/>
        </p:spPr>
      </p:cxnSp>
      <p:sp>
        <p:nvSpPr>
          <p:cNvPr id="685" name="TextBox 684">
            <a:extLst>
              <a:ext uri="{FF2B5EF4-FFF2-40B4-BE49-F238E27FC236}">
                <a16:creationId xmlns:a16="http://schemas.microsoft.com/office/drawing/2014/main" id="{7FA995AD-749D-4758-89B5-809921566E7F}"/>
              </a:ext>
            </a:extLst>
          </p:cNvPr>
          <p:cNvSpPr txBox="1"/>
          <p:nvPr/>
        </p:nvSpPr>
        <p:spPr>
          <a:xfrm>
            <a:off x="7056318" y="2788795"/>
            <a:ext cx="1439410" cy="600805"/>
          </a:xfrm>
          <a:prstGeom prst="rect">
            <a:avLst/>
          </a:prstGeom>
          <a:noFill/>
        </p:spPr>
        <p:txBody>
          <a:bodyPr wrap="square" rtlCol="0">
            <a:spAutoFit/>
          </a:bodyPr>
          <a:lstStyle/>
          <a:p>
            <a:pPr algn="ctr">
              <a:lnSpc>
                <a:spcPct val="90000"/>
              </a:lnSpc>
            </a:pPr>
            <a:r>
              <a:rPr lang="en-US" sz="1836" dirty="0">
                <a:solidFill>
                  <a:srgbClr val="505050"/>
                </a:solidFill>
                <a:latin typeface="Segoe UI"/>
              </a:rPr>
              <a:t>Microsoft Azure</a:t>
            </a:r>
          </a:p>
        </p:txBody>
      </p:sp>
      <p:sp>
        <p:nvSpPr>
          <p:cNvPr id="686" name="TextBox 685">
            <a:extLst>
              <a:ext uri="{FF2B5EF4-FFF2-40B4-BE49-F238E27FC236}">
                <a16:creationId xmlns:a16="http://schemas.microsoft.com/office/drawing/2014/main" id="{6C11D71B-8FBC-4863-9450-E2AE18280F06}"/>
              </a:ext>
            </a:extLst>
          </p:cNvPr>
          <p:cNvSpPr txBox="1"/>
          <p:nvPr/>
        </p:nvSpPr>
        <p:spPr>
          <a:xfrm>
            <a:off x="6728725" y="5167369"/>
            <a:ext cx="1097715" cy="307648"/>
          </a:xfrm>
          <a:prstGeom prst="rect">
            <a:avLst/>
          </a:prstGeom>
          <a:solidFill>
            <a:srgbClr val="5C2D91"/>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9" b="0" i="0" u="none" strike="noStrike" kern="0" cap="none" spc="0" normalizeH="0" baseline="0" noProof="0" dirty="0">
                <a:ln>
                  <a:noFill/>
                </a:ln>
                <a:solidFill>
                  <a:srgbClr val="505050"/>
                </a:solidFill>
                <a:effectLst>
                  <a:outerShdw blurRad="38100" dist="38100" dir="2700000" algn="tl">
                    <a:srgbClr val="000000">
                      <a:alpha val="43137"/>
                    </a:srgbClr>
                  </a:outerShdw>
                </a:effectLst>
                <a:uLnTx/>
                <a:uFillTx/>
                <a:latin typeface="Segoe UI"/>
              </a:rPr>
              <a:t>Internal VIP</a:t>
            </a:r>
          </a:p>
        </p:txBody>
      </p:sp>
      <p:sp>
        <p:nvSpPr>
          <p:cNvPr id="687" name="TextBox 686">
            <a:extLst>
              <a:ext uri="{FF2B5EF4-FFF2-40B4-BE49-F238E27FC236}">
                <a16:creationId xmlns:a16="http://schemas.microsoft.com/office/drawing/2014/main" id="{73AF19D2-190A-499D-96CB-2D1CC23C55F2}"/>
              </a:ext>
            </a:extLst>
          </p:cNvPr>
          <p:cNvSpPr txBox="1"/>
          <p:nvPr/>
        </p:nvSpPr>
        <p:spPr>
          <a:xfrm>
            <a:off x="5344868" y="4018472"/>
            <a:ext cx="944735" cy="276871"/>
          </a:xfrm>
          <a:prstGeom prst="rect">
            <a:avLst/>
          </a:prstGeom>
          <a:solidFill>
            <a:srgbClr val="D83B01"/>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99" b="0" i="0" u="none" strike="noStrike" kern="0" cap="none" spc="0" normalizeH="0" baseline="0" noProof="0" dirty="0">
                <a:ln>
                  <a:noFill/>
                </a:ln>
                <a:solidFill>
                  <a:srgbClr val="505050"/>
                </a:solidFill>
                <a:effectLst>
                  <a:outerShdw blurRad="38100" dist="38100" dir="2700000" algn="tl">
                    <a:srgbClr val="000000">
                      <a:alpha val="43137"/>
                    </a:srgbClr>
                  </a:outerShdw>
                </a:effectLst>
                <a:uLnTx/>
                <a:uFillTx/>
                <a:latin typeface="Segoe UI"/>
              </a:rPr>
              <a:t>Public VIP</a:t>
            </a:r>
          </a:p>
        </p:txBody>
      </p:sp>
    </p:spTree>
    <p:extLst>
      <p:ext uri="{BB962C8B-B14F-4D97-AF65-F5344CB8AC3E}">
        <p14:creationId xmlns:p14="http://schemas.microsoft.com/office/powerpoint/2010/main" val="2555516197"/>
      </p:ext>
    </p:extLst>
  </p:cSld>
  <p:clrMapOvr>
    <a:masterClrMapping/>
  </p:clrMapOvr>
  <p:transition spd="med">
    <p:pull/>
  </p:transition>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17" name="Group 16"/>
          <p:cNvGrpSpPr/>
          <p:nvPr/>
        </p:nvGrpSpPr>
        <p:grpSpPr>
          <a:xfrm>
            <a:off x="2230555" y="1143673"/>
            <a:ext cx="6916202" cy="5716855"/>
            <a:chOff x="2230555" y="1143673"/>
            <a:chExt cx="6916202" cy="5716855"/>
          </a:xfrm>
        </p:grpSpPr>
        <p:sp>
          <p:nvSpPr>
            <p:cNvPr id="2" name="Rounded Rectangle 1"/>
            <p:cNvSpPr/>
            <p:nvPr/>
          </p:nvSpPr>
          <p:spPr>
            <a:xfrm>
              <a:off x="2230555" y="1473369"/>
              <a:ext cx="6916202" cy="5387159"/>
            </a:xfrm>
            <a:prstGeom prst="roundRect">
              <a:avLst/>
            </a:prstGeom>
            <a:noFill/>
            <a:ln w="2540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chemeClr val="tx1"/>
                </a:solidFill>
                <a:effectLst/>
                <a:uLnTx/>
                <a:uFillTx/>
              </a:endParaRPr>
            </a:p>
          </p:txBody>
        </p:sp>
        <p:sp>
          <p:nvSpPr>
            <p:cNvPr id="3" name="TextBox 2"/>
            <p:cNvSpPr txBox="1"/>
            <p:nvPr/>
          </p:nvSpPr>
          <p:spPr>
            <a:xfrm>
              <a:off x="2933030" y="1143673"/>
              <a:ext cx="2148560" cy="37484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36" b="0" i="0" u="none" strike="noStrike" kern="0" cap="none" spc="0" normalizeH="0" baseline="0" noProof="0" dirty="0">
                  <a:ln>
                    <a:noFill/>
                  </a:ln>
                  <a:gradFill>
                    <a:gsLst>
                      <a:gs pos="23529">
                        <a:schemeClr val="bg1"/>
                      </a:gs>
                      <a:gs pos="46000">
                        <a:schemeClr val="bg1"/>
                      </a:gs>
                    </a:gsLst>
                    <a:lin ang="5400000" scaled="0"/>
                  </a:gradFill>
                  <a:effectLst/>
                  <a:uLnTx/>
                  <a:uFillTx/>
                </a:rPr>
                <a:t>Virtual Network</a:t>
              </a:r>
            </a:p>
          </p:txBody>
        </p:sp>
      </p:grpSp>
      <p:grpSp>
        <p:nvGrpSpPr>
          <p:cNvPr id="6" name="Group 5"/>
          <p:cNvGrpSpPr/>
          <p:nvPr/>
        </p:nvGrpSpPr>
        <p:grpSpPr>
          <a:xfrm>
            <a:off x="2728211" y="1744661"/>
            <a:ext cx="4858738" cy="1477845"/>
            <a:chOff x="2686049" y="1157192"/>
            <a:chExt cx="5795011" cy="1608868"/>
          </a:xfrm>
        </p:grpSpPr>
        <p:sp>
          <p:nvSpPr>
            <p:cNvPr id="4" name="Rectangle 3"/>
            <p:cNvSpPr/>
            <p:nvPr/>
          </p:nvSpPr>
          <p:spPr>
            <a:xfrm>
              <a:off x="2686050" y="1554480"/>
              <a:ext cx="5795010" cy="1211580"/>
            </a:xfrm>
            <a:prstGeom prst="rect">
              <a:avLst/>
            </a:prstGeom>
            <a:noFill/>
            <a:ln w="25400">
              <a:solidFill>
                <a:schemeClr val="accent3">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ysClr val="windowText" lastClr="000000"/>
                </a:solidFill>
                <a:effectLst/>
                <a:uLnTx/>
                <a:uFillTx/>
              </a:endParaRPr>
            </a:p>
          </p:txBody>
        </p:sp>
        <p:sp>
          <p:nvSpPr>
            <p:cNvPr id="5" name="TextBox 4"/>
            <p:cNvSpPr txBox="1"/>
            <p:nvPr/>
          </p:nvSpPr>
          <p:spPr>
            <a:xfrm>
              <a:off x="2686049" y="1157192"/>
              <a:ext cx="3080856" cy="40807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36" b="0" i="0" u="none" strike="noStrike" kern="0" cap="none" spc="0" normalizeH="0" baseline="0" noProof="0" dirty="0">
                  <a:ln>
                    <a:noFill/>
                  </a:ln>
                  <a:solidFill>
                    <a:schemeClr val="tx1">
                      <a:lumMod val="75000"/>
                    </a:schemeClr>
                  </a:solidFill>
                  <a:effectLst/>
                  <a:uLnTx/>
                  <a:uFillTx/>
                </a:rPr>
                <a:t>Frontend Subnet</a:t>
              </a:r>
            </a:p>
          </p:txBody>
        </p:sp>
      </p:grpSp>
      <p:grpSp>
        <p:nvGrpSpPr>
          <p:cNvPr id="7" name="Group 6"/>
          <p:cNvGrpSpPr/>
          <p:nvPr/>
        </p:nvGrpSpPr>
        <p:grpSpPr>
          <a:xfrm>
            <a:off x="2728211" y="3344862"/>
            <a:ext cx="4858738" cy="1481677"/>
            <a:chOff x="2686049" y="1153020"/>
            <a:chExt cx="5795011" cy="1613040"/>
          </a:xfrm>
        </p:grpSpPr>
        <p:sp>
          <p:nvSpPr>
            <p:cNvPr id="8" name="Rectangle 7"/>
            <p:cNvSpPr/>
            <p:nvPr/>
          </p:nvSpPr>
          <p:spPr>
            <a:xfrm>
              <a:off x="2686050" y="1554480"/>
              <a:ext cx="5795010" cy="1211580"/>
            </a:xfrm>
            <a:prstGeom prst="rect">
              <a:avLst/>
            </a:prstGeom>
            <a:noFill/>
            <a:ln w="25400">
              <a:solidFill>
                <a:schemeClr val="accent3">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ysClr val="windowText" lastClr="000000"/>
                </a:solidFill>
                <a:effectLst/>
                <a:uLnTx/>
                <a:uFillTx/>
              </a:endParaRPr>
            </a:p>
          </p:txBody>
        </p:sp>
        <p:sp>
          <p:nvSpPr>
            <p:cNvPr id="9" name="TextBox 8"/>
            <p:cNvSpPr txBox="1"/>
            <p:nvPr/>
          </p:nvSpPr>
          <p:spPr>
            <a:xfrm>
              <a:off x="2686049" y="1153020"/>
              <a:ext cx="3090498" cy="40807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36" b="0" i="0" u="none" strike="noStrike" kern="0" cap="none" spc="0" normalizeH="0" baseline="0" noProof="0" dirty="0">
                  <a:ln>
                    <a:noFill/>
                  </a:ln>
                  <a:solidFill>
                    <a:schemeClr val="tx1">
                      <a:lumMod val="75000"/>
                    </a:schemeClr>
                  </a:solidFill>
                  <a:effectLst/>
                  <a:uLnTx/>
                  <a:uFillTx/>
                </a:rPr>
                <a:t>Application</a:t>
              </a:r>
              <a:r>
                <a:rPr kumimoji="0" lang="en-US" sz="1836" b="0" i="0" u="none" strike="noStrike" kern="0" cap="none" spc="0" normalizeH="0" baseline="0" noProof="0" dirty="0">
                  <a:ln>
                    <a:noFill/>
                  </a:ln>
                  <a:gradFill>
                    <a:gsLst>
                      <a:gs pos="23529">
                        <a:schemeClr val="bg1"/>
                      </a:gs>
                      <a:gs pos="46000">
                        <a:schemeClr val="bg1"/>
                      </a:gs>
                    </a:gsLst>
                    <a:lin ang="5400000" scaled="0"/>
                  </a:gradFill>
                  <a:effectLst/>
                  <a:uLnTx/>
                  <a:uFillTx/>
                </a:rPr>
                <a:t> </a:t>
              </a:r>
              <a:r>
                <a:rPr kumimoji="0" lang="en-US" sz="1836" b="0" i="0" u="none" strike="noStrike" kern="0" cap="none" spc="0" normalizeH="0" baseline="0" noProof="0" dirty="0">
                  <a:ln>
                    <a:noFill/>
                  </a:ln>
                  <a:solidFill>
                    <a:schemeClr val="tx1">
                      <a:lumMod val="75000"/>
                    </a:schemeClr>
                  </a:solidFill>
                  <a:effectLst/>
                  <a:uLnTx/>
                  <a:uFillTx/>
                </a:rPr>
                <a:t>Subnet</a:t>
              </a:r>
            </a:p>
          </p:txBody>
        </p:sp>
      </p:grpSp>
      <p:grpSp>
        <p:nvGrpSpPr>
          <p:cNvPr id="10" name="Group 9"/>
          <p:cNvGrpSpPr/>
          <p:nvPr/>
        </p:nvGrpSpPr>
        <p:grpSpPr>
          <a:xfrm>
            <a:off x="2728211" y="5097463"/>
            <a:ext cx="4858738" cy="1503868"/>
            <a:chOff x="2686049" y="1128863"/>
            <a:chExt cx="5795011" cy="1637197"/>
          </a:xfrm>
        </p:grpSpPr>
        <p:sp>
          <p:nvSpPr>
            <p:cNvPr id="11" name="Rectangle 10"/>
            <p:cNvSpPr/>
            <p:nvPr/>
          </p:nvSpPr>
          <p:spPr>
            <a:xfrm>
              <a:off x="2686050" y="1554480"/>
              <a:ext cx="5795010" cy="1211580"/>
            </a:xfrm>
            <a:prstGeom prst="rect">
              <a:avLst/>
            </a:prstGeom>
            <a:noFill/>
            <a:ln w="25400">
              <a:solidFill>
                <a:schemeClr val="accent3">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sysClr val="windowText" lastClr="000000"/>
                </a:solidFill>
                <a:effectLst/>
                <a:uLnTx/>
                <a:uFillTx/>
              </a:endParaRPr>
            </a:p>
          </p:txBody>
        </p:sp>
        <p:sp>
          <p:nvSpPr>
            <p:cNvPr id="12" name="TextBox 11"/>
            <p:cNvSpPr txBox="1"/>
            <p:nvPr/>
          </p:nvSpPr>
          <p:spPr>
            <a:xfrm>
              <a:off x="2686049" y="1128863"/>
              <a:ext cx="2664882" cy="40807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36" b="0" i="0" u="none" strike="noStrike" kern="0" cap="none" spc="0" normalizeH="0" baseline="0" noProof="0" dirty="0">
                  <a:ln>
                    <a:noFill/>
                  </a:ln>
                  <a:solidFill>
                    <a:schemeClr val="tx1">
                      <a:lumMod val="75000"/>
                    </a:schemeClr>
                  </a:solidFill>
                  <a:effectLst/>
                  <a:uLnTx/>
                  <a:uFillTx/>
                </a:rPr>
                <a:t>Backend Subnet</a:t>
              </a:r>
            </a:p>
          </p:txBody>
        </p:sp>
      </p:grpSp>
      <p:sp>
        <p:nvSpPr>
          <p:cNvPr id="13" name="TextBox 12"/>
          <p:cNvSpPr txBox="1"/>
          <p:nvPr/>
        </p:nvSpPr>
        <p:spPr>
          <a:xfrm>
            <a:off x="2830621" y="2214588"/>
            <a:ext cx="1023694" cy="3375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36" b="0" i="0" u="none" strike="noStrike" kern="0" cap="none" spc="0" normalizeH="0" baseline="0" noProof="0" dirty="0">
                <a:ln>
                  <a:noFill/>
                </a:ln>
                <a:solidFill>
                  <a:srgbClr val="FF0000"/>
                </a:solidFill>
                <a:effectLst/>
                <a:uLnTx/>
                <a:uFillTx/>
              </a:rPr>
              <a:t>DMZ</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39845" y="2426857"/>
            <a:ext cx="671462" cy="660181"/>
          </a:xfrm>
          <a:prstGeom prst="rect">
            <a:avLst/>
          </a:prstGeom>
        </p:spPr>
      </p:pic>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04115" y="2274577"/>
            <a:ext cx="671462" cy="660181"/>
          </a:xfrm>
          <a:prstGeom prst="rect">
            <a:avLst/>
          </a:prstGeom>
        </p:spPr>
      </p:pic>
      <p:sp>
        <p:nvSpPr>
          <p:cNvPr id="16" name="TextBox 15"/>
          <p:cNvSpPr txBox="1"/>
          <p:nvPr/>
        </p:nvSpPr>
        <p:spPr>
          <a:xfrm>
            <a:off x="5590030" y="2241984"/>
            <a:ext cx="1718195" cy="93987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sl-SI" sz="1836" b="0" i="0" u="none" strike="noStrike" kern="0" cap="none" spc="0" normalizeH="0" baseline="0" noProof="0" dirty="0" err="1">
                <a:ln>
                  <a:noFill/>
                </a:ln>
                <a:solidFill>
                  <a:schemeClr val="tx1">
                    <a:lumMod val="75000"/>
                  </a:schemeClr>
                </a:solidFill>
                <a:effectLst/>
                <a:uLnTx/>
                <a:uFillTx/>
              </a:rPr>
              <a:t>Network</a:t>
            </a:r>
            <a:r>
              <a:rPr kumimoji="0" lang="sl-SI" sz="1836" b="0" i="0" u="none" strike="noStrike" kern="0" cap="none" spc="0" normalizeH="0" baseline="0" noProof="0" dirty="0">
                <a:ln>
                  <a:noFill/>
                </a:ln>
                <a:solidFill>
                  <a:schemeClr val="tx1">
                    <a:lumMod val="75000"/>
                  </a:schemeClr>
                </a:solidFill>
                <a:effectLst/>
                <a:uLnTx/>
                <a:uFillTx/>
              </a:rPr>
              <a:t> </a:t>
            </a:r>
            <a:r>
              <a:rPr kumimoji="0" lang="sl-SI" sz="1836" b="0" i="0" u="none" strike="noStrike" kern="0" cap="none" spc="0" normalizeH="0" baseline="0" noProof="0" dirty="0" err="1">
                <a:ln>
                  <a:noFill/>
                </a:ln>
                <a:solidFill>
                  <a:schemeClr val="tx1">
                    <a:lumMod val="75000"/>
                  </a:schemeClr>
                </a:solidFill>
                <a:effectLst/>
                <a:uLnTx/>
                <a:uFillTx/>
              </a:rPr>
              <a:t>Virtual</a:t>
            </a:r>
            <a:r>
              <a:rPr kumimoji="0" lang="sl-SI" sz="1836" b="0" i="0" u="none" strike="noStrike" kern="0" cap="none" spc="0" normalizeH="0" baseline="0" noProof="0" dirty="0">
                <a:ln>
                  <a:noFill/>
                </a:ln>
                <a:solidFill>
                  <a:schemeClr val="tx1">
                    <a:lumMod val="75000"/>
                  </a:schemeClr>
                </a:solidFill>
                <a:effectLst/>
                <a:uLnTx/>
                <a:uFillTx/>
              </a:rPr>
              <a:t> </a:t>
            </a:r>
            <a:r>
              <a:rPr kumimoji="0" lang="sl-SI" sz="1836" b="0" i="0" u="none" strike="noStrike" kern="0" cap="none" spc="0" normalizeH="0" baseline="0" noProof="0" dirty="0" err="1">
                <a:ln>
                  <a:noFill/>
                </a:ln>
                <a:solidFill>
                  <a:schemeClr val="tx1">
                    <a:lumMod val="75000"/>
                  </a:schemeClr>
                </a:solidFill>
                <a:effectLst/>
                <a:uLnTx/>
                <a:uFillTx/>
              </a:rPr>
              <a:t>Appliance</a:t>
            </a:r>
            <a:endParaRPr kumimoji="0" lang="en-US" sz="1836" b="0" i="0" u="none" strike="noStrike" kern="0" cap="none" spc="0" normalizeH="0" baseline="0" noProof="0" dirty="0">
              <a:ln>
                <a:noFill/>
              </a:ln>
              <a:solidFill>
                <a:schemeClr val="tx1">
                  <a:lumMod val="75000"/>
                </a:schemeClr>
              </a:solidFill>
              <a:effectLst/>
              <a:uLnTx/>
              <a:uFillTx/>
            </a:endParaRPr>
          </a:p>
        </p:txBody>
      </p:sp>
      <p:cxnSp>
        <p:nvCxnSpPr>
          <p:cNvPr id="21" name="Elbow Connector 20"/>
          <p:cNvCxnSpPr/>
          <p:nvPr/>
        </p:nvCxnSpPr>
        <p:spPr>
          <a:xfrm flipH="1">
            <a:off x="7820599" y="2634837"/>
            <a:ext cx="16797" cy="1682567"/>
          </a:xfrm>
          <a:prstGeom prst="bentConnector3">
            <a:avLst>
              <a:gd name="adj1" fmla="val -1354908"/>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837395" y="4482408"/>
            <a:ext cx="23884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Elbow Connector 33"/>
          <p:cNvCxnSpPr/>
          <p:nvPr/>
        </p:nvCxnSpPr>
        <p:spPr>
          <a:xfrm rot="5400000">
            <a:off x="7167186" y="5135821"/>
            <a:ext cx="1562466" cy="255638"/>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35" name="Cloud 34"/>
          <p:cNvSpPr/>
          <p:nvPr/>
        </p:nvSpPr>
        <p:spPr bwMode="auto">
          <a:xfrm>
            <a:off x="9571849" y="997910"/>
            <a:ext cx="1675588" cy="975352"/>
          </a:xfrm>
          <a:prstGeom prst="cloud">
            <a:avLst/>
          </a:prstGeom>
          <a:solidFill>
            <a:schemeClr val="accent2">
              <a:lumMod val="60000"/>
              <a:lumOff val="4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9217" rIns="0" bIns="149217" numCol="1" spcCol="0" rtlCol="0" fromWordArt="0" anchor="t" anchorCtr="0" forceAA="0" compatLnSpc="1">
            <a:prstTxWarp prst="textNoShape">
              <a:avLst/>
            </a:prstTxWarp>
            <a:noAutofit/>
          </a:bodyPr>
          <a:lstStyle/>
          <a:p>
            <a:pPr marL="0" marR="0" lvl="0" indent="0" algn="ctr" defTabSz="951028" eaLnBrk="1" fontAlgn="base" latinLnBrk="0" hangingPunct="1">
              <a:lnSpc>
                <a:spcPct val="90000"/>
              </a:lnSpc>
              <a:spcBef>
                <a:spcPct val="0"/>
              </a:spcBef>
              <a:spcAft>
                <a:spcPct val="0"/>
              </a:spcAft>
              <a:buClrTx/>
              <a:buSzTx/>
              <a:buFontTx/>
              <a:buNone/>
              <a:tabLst/>
              <a:defRPr/>
            </a:pPr>
            <a:r>
              <a:rPr kumimoji="0" lang="en-US" sz="1632" b="1" i="0" u="none" strike="noStrike" kern="0" cap="none" spc="0" normalizeH="0" baseline="0" noProof="0" dirty="0">
                <a:ln>
                  <a:noFill/>
                </a:ln>
                <a:gradFill>
                  <a:gsLst>
                    <a:gs pos="23529">
                      <a:schemeClr val="bg1"/>
                    </a:gs>
                    <a:gs pos="46000">
                      <a:schemeClr val="bg1"/>
                    </a:gs>
                  </a:gsLst>
                  <a:lin ang="5400000" scaled="0"/>
                </a:gradFill>
                <a:effectLst/>
                <a:uLnTx/>
                <a:uFillTx/>
                <a:ea typeface="Segoe UI" pitchFamily="34" charset="0"/>
                <a:cs typeface="Segoe UI" pitchFamily="34" charset="0"/>
              </a:rPr>
              <a:t>Internet</a:t>
            </a:r>
          </a:p>
        </p:txBody>
      </p:sp>
      <p:cxnSp>
        <p:nvCxnSpPr>
          <p:cNvPr id="37" name="Elbow Connector 36"/>
          <p:cNvCxnSpPr>
            <a:stCxn id="35" idx="2"/>
            <a:endCxn id="4" idx="0"/>
          </p:cNvCxnSpPr>
          <p:nvPr/>
        </p:nvCxnSpPr>
        <p:spPr>
          <a:xfrm rot="10800000" flipV="1">
            <a:off x="5157581" y="1313299"/>
            <a:ext cx="4419465" cy="796296"/>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3638626" y="3961717"/>
            <a:ext cx="801320" cy="616733"/>
            <a:chOff x="6313528" y="7192748"/>
            <a:chExt cx="1039428" cy="881425"/>
          </a:xfrm>
          <a:solidFill>
            <a:schemeClr val="bg2">
              <a:lumMod val="10000"/>
            </a:schemeClr>
          </a:solidFill>
        </p:grpSpPr>
        <p:sp>
          <p:nvSpPr>
            <p:cNvPr id="39" name="Freeform 88"/>
            <p:cNvSpPr>
              <a:spLocks noEditPoints="1"/>
            </p:cNvSpPr>
            <p:nvPr/>
          </p:nvSpPr>
          <p:spPr bwMode="black">
            <a:xfrm>
              <a:off x="6313528" y="7192748"/>
              <a:ext cx="1039428" cy="88142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ysClr val="windowText" lastClr="000000"/>
                </a:solidFill>
                <a:effectLst/>
                <a:uLnTx/>
                <a:uFillTx/>
              </a:endParaRPr>
            </a:p>
          </p:txBody>
        </p:sp>
        <p:sp>
          <p:nvSpPr>
            <p:cNvPr id="40" name="Freeform 23"/>
            <p:cNvSpPr>
              <a:spLocks noEditPoints="1"/>
            </p:cNvSpPr>
            <p:nvPr/>
          </p:nvSpPr>
          <p:spPr bwMode="black">
            <a:xfrm>
              <a:off x="6593308" y="7333888"/>
              <a:ext cx="479868" cy="47974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p:spPr>
          <p:txBody>
            <a:bodyPr vert="horz" wrap="square" lIns="0" tIns="41972" rIns="83943" bIns="41972" numCol="1" anchor="t" anchorCtr="0" compatLnSpc="1">
              <a:prstTxWarp prst="textNoShape">
                <a:avLst/>
              </a:prstTxWarp>
            </a:bodyPr>
            <a:lstStyle/>
            <a:p>
              <a:pPr marL="0" marR="0" lvl="0" indent="0" algn="ctr" defTabSz="932559" eaLnBrk="1" fontAlgn="auto" latinLnBrk="0" hangingPunct="1">
                <a:lnSpc>
                  <a:spcPct val="100000"/>
                </a:lnSpc>
                <a:spcBef>
                  <a:spcPts val="0"/>
                </a:spcBef>
                <a:spcAft>
                  <a:spcPts val="0"/>
                </a:spcAft>
                <a:buClrTx/>
                <a:buSzTx/>
                <a:buFontTx/>
                <a:buNone/>
                <a:tabLst/>
                <a:defRPr/>
              </a:pPr>
              <a:endParaRPr kumimoji="0" lang="en-US" sz="1632" b="0" i="0" u="none" strike="noStrike" kern="0" cap="none" spc="0" normalizeH="0" baseline="0" noProof="0">
                <a:ln>
                  <a:noFill/>
                </a:ln>
                <a:gradFill>
                  <a:gsLst>
                    <a:gs pos="0">
                      <a:srgbClr val="FFFFFF"/>
                    </a:gs>
                    <a:gs pos="100000">
                      <a:srgbClr val="FFFFFF"/>
                    </a:gs>
                  </a:gsLst>
                  <a:lin ang="5400000" scaled="0"/>
                </a:gradFill>
                <a:effectLst/>
                <a:uLnTx/>
                <a:uFillTx/>
              </a:endParaRPr>
            </a:p>
          </p:txBody>
        </p:sp>
      </p:grpSp>
      <p:grpSp>
        <p:nvGrpSpPr>
          <p:cNvPr id="44" name="Group 43"/>
          <p:cNvGrpSpPr/>
          <p:nvPr/>
        </p:nvGrpSpPr>
        <p:grpSpPr>
          <a:xfrm>
            <a:off x="5671200" y="3969242"/>
            <a:ext cx="801320" cy="616733"/>
            <a:chOff x="6313528" y="7192748"/>
            <a:chExt cx="1039428" cy="881425"/>
          </a:xfrm>
          <a:solidFill>
            <a:schemeClr val="bg2">
              <a:lumMod val="10000"/>
            </a:schemeClr>
          </a:solidFill>
        </p:grpSpPr>
        <p:sp>
          <p:nvSpPr>
            <p:cNvPr id="45" name="Freeform 88"/>
            <p:cNvSpPr>
              <a:spLocks noEditPoints="1"/>
            </p:cNvSpPr>
            <p:nvPr/>
          </p:nvSpPr>
          <p:spPr bwMode="black">
            <a:xfrm>
              <a:off x="6313528" y="7192748"/>
              <a:ext cx="1039428" cy="88142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dirty="0">
                <a:ln>
                  <a:noFill/>
                </a:ln>
                <a:solidFill>
                  <a:sysClr val="windowText" lastClr="000000"/>
                </a:solidFill>
                <a:effectLst/>
                <a:uLnTx/>
                <a:uFillTx/>
              </a:endParaRPr>
            </a:p>
          </p:txBody>
        </p:sp>
        <p:sp>
          <p:nvSpPr>
            <p:cNvPr id="46" name="Freeform 23"/>
            <p:cNvSpPr>
              <a:spLocks noEditPoints="1"/>
            </p:cNvSpPr>
            <p:nvPr/>
          </p:nvSpPr>
          <p:spPr bwMode="black">
            <a:xfrm>
              <a:off x="6593308" y="7333888"/>
              <a:ext cx="479868" cy="47974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p:spPr>
          <p:txBody>
            <a:bodyPr vert="horz" wrap="square" lIns="0" tIns="41972" rIns="83943" bIns="41972" numCol="1" anchor="t" anchorCtr="0" compatLnSpc="1">
              <a:prstTxWarp prst="textNoShape">
                <a:avLst/>
              </a:prstTxWarp>
            </a:bodyPr>
            <a:lstStyle/>
            <a:p>
              <a:pPr marL="0" marR="0" lvl="0" indent="0" algn="ctr" defTabSz="932559" eaLnBrk="1" fontAlgn="auto" latinLnBrk="0" hangingPunct="1">
                <a:lnSpc>
                  <a:spcPct val="100000"/>
                </a:lnSpc>
                <a:spcBef>
                  <a:spcPts val="0"/>
                </a:spcBef>
                <a:spcAft>
                  <a:spcPts val="0"/>
                </a:spcAft>
                <a:buClrTx/>
                <a:buSzTx/>
                <a:buFontTx/>
                <a:buNone/>
                <a:tabLst/>
                <a:defRPr/>
              </a:pPr>
              <a:endParaRPr kumimoji="0" lang="en-US" sz="1632" b="0" i="0" u="none" strike="noStrike" kern="0" cap="none" spc="0" normalizeH="0" baseline="0" noProof="0">
                <a:ln>
                  <a:noFill/>
                </a:ln>
                <a:gradFill>
                  <a:gsLst>
                    <a:gs pos="0">
                      <a:srgbClr val="FFFFFF"/>
                    </a:gs>
                    <a:gs pos="100000">
                      <a:srgbClr val="FFFFFF"/>
                    </a:gs>
                  </a:gsLst>
                  <a:lin ang="5400000" scaled="0"/>
                </a:gradFill>
                <a:effectLst/>
                <a:uLnTx/>
                <a:uFillTx/>
              </a:endParaRPr>
            </a:p>
          </p:txBody>
        </p:sp>
      </p:grpSp>
      <p:cxnSp>
        <p:nvCxnSpPr>
          <p:cNvPr id="48" name="Straight Arrow Connector 47"/>
          <p:cNvCxnSpPr>
            <a:stCxn id="15" idx="2"/>
          </p:cNvCxnSpPr>
          <p:nvPr/>
        </p:nvCxnSpPr>
        <p:spPr>
          <a:xfrm flipH="1">
            <a:off x="4035666" y="3087038"/>
            <a:ext cx="939911" cy="87467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2" name="Straight Arrow Connector 51"/>
          <p:cNvCxnSpPr>
            <a:stCxn id="15" idx="2"/>
          </p:cNvCxnSpPr>
          <p:nvPr/>
        </p:nvCxnSpPr>
        <p:spPr>
          <a:xfrm>
            <a:off x="4975577" y="3087038"/>
            <a:ext cx="1096282" cy="8822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58" name="Picture 57"/>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878610" y="5579673"/>
            <a:ext cx="838908" cy="774058"/>
          </a:xfrm>
          <a:prstGeom prst="rect">
            <a:avLst/>
          </a:prstGeom>
          <a:noFill/>
        </p:spPr>
      </p:pic>
      <p:pic>
        <p:nvPicPr>
          <p:cNvPr id="59" name="Picture 58"/>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123633" y="5497987"/>
            <a:ext cx="838908" cy="774058"/>
          </a:xfrm>
          <a:prstGeom prst="rect">
            <a:avLst/>
          </a:prstGeom>
          <a:noFill/>
        </p:spPr>
      </p:pic>
      <p:pic>
        <p:nvPicPr>
          <p:cNvPr id="60" name="Picture 59"/>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5676326" y="5798751"/>
            <a:ext cx="838908" cy="774058"/>
          </a:xfrm>
          <a:prstGeom prst="rect">
            <a:avLst/>
          </a:prstGeom>
          <a:noFill/>
        </p:spPr>
      </p:pic>
      <p:pic>
        <p:nvPicPr>
          <p:cNvPr id="61" name="Picture 6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82690" y="4820924"/>
            <a:ext cx="642292" cy="667493"/>
          </a:xfrm>
          <a:prstGeom prst="rect">
            <a:avLst/>
          </a:prstGeom>
        </p:spPr>
      </p:pic>
      <p:sp>
        <p:nvSpPr>
          <p:cNvPr id="62" name="TextBox 61"/>
          <p:cNvSpPr txBox="1"/>
          <p:nvPr/>
        </p:nvSpPr>
        <p:spPr>
          <a:xfrm>
            <a:off x="5319393" y="4992214"/>
            <a:ext cx="1646594" cy="37484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36" b="0" i="0" u="none" strike="noStrike" kern="0" cap="none" spc="0" normalizeH="0" baseline="0" noProof="0" dirty="0">
                <a:ln>
                  <a:noFill/>
                </a:ln>
                <a:solidFill>
                  <a:schemeClr val="tx1">
                    <a:lumMod val="75000"/>
                  </a:schemeClr>
                </a:solidFill>
                <a:effectLst/>
                <a:uLnTx/>
                <a:uFillTx/>
              </a:rPr>
              <a:t>Load Balancer</a:t>
            </a:r>
          </a:p>
        </p:txBody>
      </p:sp>
      <p:sp>
        <p:nvSpPr>
          <p:cNvPr id="63" name="TextBox 62"/>
          <p:cNvSpPr txBox="1"/>
          <p:nvPr/>
        </p:nvSpPr>
        <p:spPr>
          <a:xfrm>
            <a:off x="2781880" y="3792090"/>
            <a:ext cx="867539" cy="34431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36" b="0" i="0" u="none" strike="noStrike" kern="0" cap="none" spc="0" normalizeH="0" baseline="0" noProof="0" dirty="0">
                <a:ln>
                  <a:noFill/>
                </a:ln>
                <a:solidFill>
                  <a:srgbClr val="FF0000"/>
                </a:solidFill>
                <a:effectLst/>
                <a:uLnTx/>
                <a:uFillTx/>
              </a:rPr>
              <a:t>APP</a:t>
            </a:r>
          </a:p>
        </p:txBody>
      </p:sp>
      <p:sp>
        <p:nvSpPr>
          <p:cNvPr id="64" name="TextBox 63"/>
          <p:cNvSpPr txBox="1"/>
          <p:nvPr/>
        </p:nvSpPr>
        <p:spPr>
          <a:xfrm>
            <a:off x="2770180" y="5578600"/>
            <a:ext cx="1084135" cy="34431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36" b="0" i="0" u="none" strike="noStrike" kern="0" cap="none" spc="0" normalizeH="0" baseline="0" noProof="0" dirty="0">
                <a:ln>
                  <a:noFill/>
                </a:ln>
                <a:solidFill>
                  <a:srgbClr val="FF0000"/>
                </a:solidFill>
                <a:effectLst/>
                <a:uLnTx/>
                <a:uFillTx/>
              </a:rPr>
              <a:t>DB</a:t>
            </a:r>
          </a:p>
        </p:txBody>
      </p:sp>
      <p:sp>
        <p:nvSpPr>
          <p:cNvPr id="20" name="Title 19"/>
          <p:cNvSpPr>
            <a:spLocks noGrp="1"/>
          </p:cNvSpPr>
          <p:nvPr>
            <p:ph type="title"/>
          </p:nvPr>
        </p:nvSpPr>
        <p:spPr/>
        <p:txBody>
          <a:bodyPr/>
          <a:lstStyle/>
          <a:p>
            <a:r>
              <a:rPr lang="en-US" dirty="0" err="1">
                <a:solidFill>
                  <a:srgbClr val="E4491C"/>
                </a:solidFill>
              </a:rPr>
              <a:t>MultiTier</a:t>
            </a:r>
            <a:r>
              <a:rPr lang="en-US" dirty="0">
                <a:solidFill>
                  <a:srgbClr val="E4491C"/>
                </a:solidFill>
              </a:rPr>
              <a:t> application</a:t>
            </a:r>
          </a:p>
        </p:txBody>
      </p:sp>
      <p:pic>
        <p:nvPicPr>
          <p:cNvPr id="22" name="Picture 21"/>
          <p:cNvPicPr>
            <a:picLocks noChangeAspect="1"/>
          </p:cNvPicPr>
          <p:nvPr/>
        </p:nvPicPr>
        <p:blipFill>
          <a:blip r:embed="rId5"/>
          <a:stretch>
            <a:fillRect/>
          </a:stretch>
        </p:blipFill>
        <p:spPr>
          <a:xfrm>
            <a:off x="7128362" y="2180732"/>
            <a:ext cx="726792" cy="754026"/>
          </a:xfrm>
          <a:prstGeom prst="rect">
            <a:avLst/>
          </a:prstGeom>
        </p:spPr>
      </p:pic>
      <p:pic>
        <p:nvPicPr>
          <p:cNvPr id="43" name="Picture 42"/>
          <p:cNvPicPr>
            <a:picLocks noChangeAspect="1"/>
          </p:cNvPicPr>
          <p:nvPr/>
        </p:nvPicPr>
        <p:blipFill>
          <a:blip r:embed="rId5"/>
          <a:stretch>
            <a:fillRect/>
          </a:stretch>
        </p:blipFill>
        <p:spPr>
          <a:xfrm>
            <a:off x="7085410" y="3882424"/>
            <a:ext cx="726792" cy="767931"/>
          </a:xfrm>
          <a:prstGeom prst="rect">
            <a:avLst/>
          </a:prstGeom>
        </p:spPr>
      </p:pic>
      <p:pic>
        <p:nvPicPr>
          <p:cNvPr id="47" name="Picture 46"/>
          <p:cNvPicPr>
            <a:picLocks noChangeAspect="1"/>
          </p:cNvPicPr>
          <p:nvPr/>
        </p:nvPicPr>
        <p:blipFill>
          <a:blip r:embed="rId5"/>
          <a:stretch>
            <a:fillRect/>
          </a:stretch>
        </p:blipFill>
        <p:spPr>
          <a:xfrm>
            <a:off x="7091645" y="5593260"/>
            <a:ext cx="726792" cy="767931"/>
          </a:xfrm>
          <a:prstGeom prst="rect">
            <a:avLst/>
          </a:prstGeom>
        </p:spPr>
      </p:pic>
    </p:spTree>
    <p:extLst>
      <p:ext uri="{BB962C8B-B14F-4D97-AF65-F5344CB8AC3E}">
        <p14:creationId xmlns:p14="http://schemas.microsoft.com/office/powerpoint/2010/main" val="194719436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5"/>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52"/>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4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44"/>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38"/>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61"/>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64"/>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59"/>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58"/>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60"/>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35" grpId="0" animBg="1"/>
      <p:bldP spid="62" grpId="0"/>
      <p:bldP spid="63" grpId="0"/>
      <p:bldP spid="64" grpId="0"/>
    </p:bld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Hub and Spoke</a:t>
            </a:r>
          </a:p>
        </p:txBody>
      </p:sp>
      <p:sp>
        <p:nvSpPr>
          <p:cNvPr id="4" name="Text Placeholder 3"/>
          <p:cNvSpPr>
            <a:spLocks noGrp="1"/>
          </p:cNvSpPr>
          <p:nvPr>
            <p:ph type="body" sz="quarter" idx="10"/>
          </p:nvPr>
        </p:nvSpPr>
        <p:spPr>
          <a:xfrm>
            <a:off x="274638" y="1212850"/>
            <a:ext cx="3383307" cy="5576216"/>
          </a:xfrm>
        </p:spPr>
        <p:txBody>
          <a:bodyPr>
            <a:normAutofit/>
          </a:bodyPr>
          <a:lstStyle/>
          <a:p>
            <a:r>
              <a:rPr lang="en-US" sz="3200"/>
              <a:t>Management &amp; billing segregation</a:t>
            </a:r>
            <a:endParaRPr lang="en-US" sz="3200" dirty="0"/>
          </a:p>
          <a:p>
            <a:endParaRPr lang="en-US" sz="3200" dirty="0"/>
          </a:p>
          <a:p>
            <a:r>
              <a:rPr lang="en-US" sz="3200"/>
              <a:t>Compliance</a:t>
            </a:r>
            <a:endParaRPr lang="en-US" sz="3200" dirty="0"/>
          </a:p>
          <a:p>
            <a:pPr lvl="1"/>
            <a:endParaRPr lang="en-US" sz="1800" dirty="0"/>
          </a:p>
          <a:p>
            <a:pPr lvl="1"/>
            <a:endParaRPr lang="en-US" dirty="0"/>
          </a:p>
          <a:p>
            <a:pPr lvl="1"/>
            <a:endParaRPr lang="en-US" dirty="0"/>
          </a:p>
        </p:txBody>
      </p:sp>
      <p:pic>
        <p:nvPicPr>
          <p:cNvPr id="5" name="Picture 4"/>
          <p:cNvPicPr>
            <a:picLocks noChangeAspect="1"/>
          </p:cNvPicPr>
          <p:nvPr/>
        </p:nvPicPr>
        <p:blipFill>
          <a:blip r:embed="rId2"/>
          <a:stretch>
            <a:fillRect/>
          </a:stretch>
        </p:blipFill>
        <p:spPr>
          <a:xfrm>
            <a:off x="3193901" y="1017891"/>
            <a:ext cx="8567633" cy="5771175"/>
          </a:xfrm>
          <a:prstGeom prst="rect">
            <a:avLst/>
          </a:prstGeom>
        </p:spPr>
      </p:pic>
    </p:spTree>
    <p:extLst>
      <p:ext uri="{BB962C8B-B14F-4D97-AF65-F5344CB8AC3E}">
        <p14:creationId xmlns:p14="http://schemas.microsoft.com/office/powerpoint/2010/main" val="4188256080"/>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C96FFD-4DA3-42D7-90F8-695C2EC506E3}"/>
              </a:ext>
            </a:extLst>
          </p:cNvPr>
          <p:cNvSpPr>
            <a:spLocks noGrp="1"/>
          </p:cNvSpPr>
          <p:nvPr>
            <p:ph type="title"/>
          </p:nvPr>
        </p:nvSpPr>
        <p:spPr/>
        <p:txBody>
          <a:bodyPr/>
          <a:lstStyle/>
          <a:p>
            <a:r>
              <a:rPr lang="sl-SI" dirty="0" err="1"/>
              <a:t>VNet</a:t>
            </a:r>
            <a:r>
              <a:rPr lang="sl-SI" dirty="0"/>
              <a:t> </a:t>
            </a:r>
            <a:r>
              <a:rPr lang="sl-SI" dirty="0" err="1"/>
              <a:t>deployment</a:t>
            </a:r>
            <a:r>
              <a:rPr lang="sl-SI" dirty="0"/>
              <a:t> demo</a:t>
            </a:r>
          </a:p>
        </p:txBody>
      </p:sp>
    </p:spTree>
    <p:extLst>
      <p:ext uri="{BB962C8B-B14F-4D97-AF65-F5344CB8AC3E}">
        <p14:creationId xmlns:p14="http://schemas.microsoft.com/office/powerpoint/2010/main" val="2895477032"/>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Azure Virtual Machines</a:t>
            </a:r>
          </a:p>
        </p:txBody>
      </p:sp>
    </p:spTree>
    <p:extLst>
      <p:ext uri="{BB962C8B-B14F-4D97-AF65-F5344CB8AC3E}">
        <p14:creationId xmlns:p14="http://schemas.microsoft.com/office/powerpoint/2010/main" val="13586162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Overview of Virtual Machine Services</a:t>
            </a:r>
          </a:p>
        </p:txBody>
      </p:sp>
      <p:sp>
        <p:nvSpPr>
          <p:cNvPr id="6" name="Text Placeholder 5"/>
          <p:cNvSpPr>
            <a:spLocks noGrp="1"/>
          </p:cNvSpPr>
          <p:nvPr>
            <p:ph type="body" sz="quarter" idx="10"/>
          </p:nvPr>
        </p:nvSpPr>
        <p:spPr>
          <a:xfrm>
            <a:off x="274702" y="1211287"/>
            <a:ext cx="11888787" cy="5367623"/>
          </a:xfrm>
        </p:spPr>
        <p:txBody>
          <a:bodyPr/>
          <a:lstStyle/>
          <a:p>
            <a:r>
              <a:rPr lang="en-US" sz="3200" dirty="0"/>
              <a:t>Compute resources</a:t>
            </a:r>
          </a:p>
          <a:p>
            <a:pPr lvl="1"/>
            <a:r>
              <a:rPr lang="en-US" sz="2400" dirty="0"/>
              <a:t>Virtual machines</a:t>
            </a:r>
          </a:p>
          <a:p>
            <a:pPr lvl="1"/>
            <a:r>
              <a:rPr lang="en-US" sz="2400" dirty="0"/>
              <a:t>VM extensions</a:t>
            </a:r>
          </a:p>
          <a:p>
            <a:r>
              <a:rPr lang="en-US" sz="3200" dirty="0"/>
              <a:t>Storage resources</a:t>
            </a:r>
          </a:p>
          <a:p>
            <a:pPr lvl="1"/>
            <a:r>
              <a:rPr lang="en-US" sz="2400" dirty="0"/>
              <a:t>Storage accounts (blobs)</a:t>
            </a:r>
            <a:endParaRPr lang="sl-SI" sz="2400" dirty="0"/>
          </a:p>
          <a:p>
            <a:pPr lvl="1"/>
            <a:r>
              <a:rPr lang="sl-SI" sz="2400" dirty="0" err="1"/>
              <a:t>Managed</a:t>
            </a:r>
            <a:r>
              <a:rPr lang="sl-SI" sz="2400" dirty="0"/>
              <a:t> </a:t>
            </a:r>
            <a:r>
              <a:rPr lang="sl-SI" sz="2400" dirty="0" err="1"/>
              <a:t>Disks</a:t>
            </a:r>
            <a:endParaRPr lang="en-US" sz="2400" dirty="0"/>
          </a:p>
          <a:p>
            <a:r>
              <a:rPr lang="en-US" sz="3200" dirty="0"/>
              <a:t>Networking resources</a:t>
            </a:r>
          </a:p>
          <a:p>
            <a:pPr lvl="1"/>
            <a:r>
              <a:rPr lang="en-US" sz="2400" dirty="0"/>
              <a:t>Virtual networks</a:t>
            </a:r>
          </a:p>
          <a:p>
            <a:pPr lvl="1"/>
            <a:r>
              <a:rPr lang="en-US" sz="2400" dirty="0"/>
              <a:t>Network interface cards (NICs)</a:t>
            </a:r>
          </a:p>
          <a:p>
            <a:pPr lvl="1"/>
            <a:r>
              <a:rPr lang="en-US" sz="2400" dirty="0"/>
              <a:t>Load balancers</a:t>
            </a:r>
          </a:p>
          <a:p>
            <a:pPr lvl="1"/>
            <a:r>
              <a:rPr lang="en-US" sz="2400" dirty="0"/>
              <a:t>IP addresses</a:t>
            </a:r>
          </a:p>
          <a:p>
            <a:pPr lvl="1"/>
            <a:r>
              <a:rPr lang="en-US" sz="2400" dirty="0"/>
              <a:t>Network Security Groups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0642" y="1841078"/>
            <a:ext cx="6131196" cy="3758343"/>
          </a:xfrm>
          <a:prstGeom prst="rect">
            <a:avLst/>
          </a:prstGeom>
        </p:spPr>
      </p:pic>
      <p:pic>
        <p:nvPicPr>
          <p:cNvPr id="2"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0642" y="1841078"/>
            <a:ext cx="6131196" cy="3758343"/>
          </a:xfrm>
          <a:prstGeom prst="rect">
            <a:avLst/>
          </a:prstGeom>
        </p:spPr>
      </p:pic>
      <p:pic>
        <p:nvPicPr>
          <p:cNvPr id="3" name="Picture 2">
            <a:extLst>
              <a:ext uri="{FF2B5EF4-FFF2-40B4-BE49-F238E27FC236}">
                <a16:creationId xmlns:a16="http://schemas.microsoft.com/office/drawing/2014/main" id="{90A0A83A-CD7A-4628-91B1-78FBC67808E8}"/>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foregroundMark x1="25000" y1="83784" x2="25000" y2="83784"/>
                        <a14:foregroundMark x1="10000" y1="32432" x2="10000" y2="32432"/>
                      </a14:backgroundRemoval>
                    </a14:imgEffect>
                  </a14:imgLayer>
                </a14:imgProps>
              </a:ext>
            </a:extLst>
          </a:blip>
          <a:stretch>
            <a:fillRect/>
          </a:stretch>
        </p:blipFill>
        <p:spPr>
          <a:xfrm>
            <a:off x="6074221" y="2921198"/>
            <a:ext cx="381000" cy="352425"/>
          </a:xfrm>
          <a:prstGeom prst="rect">
            <a:avLst/>
          </a:prstGeom>
        </p:spPr>
      </p:pic>
    </p:spTree>
    <p:extLst>
      <p:ext uri="{BB962C8B-B14F-4D97-AF65-F5344CB8AC3E}">
        <p14:creationId xmlns:p14="http://schemas.microsoft.com/office/powerpoint/2010/main" val="996739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sl-SI"/>
              <a:t>Single Instance SLA for VMs</a:t>
            </a:r>
            <a:endParaRPr lang="sl-SI" dirty="0"/>
          </a:p>
        </p:txBody>
      </p:sp>
      <p:sp>
        <p:nvSpPr>
          <p:cNvPr id="12" name="Text Placeholder 2"/>
          <p:cNvSpPr>
            <a:spLocks noGrp="1"/>
          </p:cNvSpPr>
          <p:nvPr>
            <p:ph type="body" sz="quarter" idx="10"/>
          </p:nvPr>
        </p:nvSpPr>
        <p:spPr>
          <a:xfrm>
            <a:off x="274638" y="1212850"/>
            <a:ext cx="4507955" cy="2308324"/>
          </a:xfrm>
        </p:spPr>
        <p:txBody>
          <a:bodyPr/>
          <a:lstStyle/>
          <a:p>
            <a:r>
              <a:rPr lang="en-US" dirty="0"/>
              <a:t>First in the industry to offer single instance SLA for VMs.</a:t>
            </a:r>
          </a:p>
          <a:p>
            <a:r>
              <a:rPr lang="en-US" dirty="0"/>
              <a:t>Requires VMs to use Premium Storage for all disks.</a:t>
            </a:r>
          </a:p>
          <a:p>
            <a:r>
              <a:rPr lang="en-US" dirty="0"/>
              <a:t>99.9% SLA guarantee. </a:t>
            </a:r>
          </a:p>
        </p:txBody>
      </p:sp>
      <p:sp>
        <p:nvSpPr>
          <p:cNvPr id="13" name="Text Placeholder 3"/>
          <p:cNvSpPr txBox="1">
            <a:spLocks/>
          </p:cNvSpPr>
          <p:nvPr/>
        </p:nvSpPr>
        <p:spPr>
          <a:xfrm>
            <a:off x="385589" y="5225454"/>
            <a:ext cx="3831574" cy="440957"/>
          </a:xfrm>
          <a:prstGeom prst="rect">
            <a:avLst/>
          </a:prstGeom>
        </p:spPr>
        <p:txBody>
          <a:bodyPr/>
          <a:lstStyle>
            <a:lvl1pPr marL="336145" marR="0" indent="-336145" algn="l" defTabSz="914367"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3921" kern="1200" spc="0" baseline="0">
                <a:gradFill>
                  <a:gsLst>
                    <a:gs pos="1250">
                      <a:schemeClr val="tx1"/>
                    </a:gs>
                    <a:gs pos="100000">
                      <a:schemeClr val="tx1"/>
                    </a:gs>
                  </a:gsLst>
                  <a:lin ang="5400000" scaled="0"/>
                </a:gradFill>
                <a:latin typeface="+mj-lt"/>
                <a:ea typeface="+mn-ea"/>
                <a:cs typeface="+mn-cs"/>
              </a:defRPr>
            </a:lvl1pPr>
            <a:lvl2pPr marL="572691" marR="0" indent="-236546" algn="l" defTabSz="914367"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2353" kern="1200" spc="0" baseline="0">
                <a:gradFill>
                  <a:gsLst>
                    <a:gs pos="1250">
                      <a:schemeClr val="tx1"/>
                    </a:gs>
                    <a:gs pos="100000">
                      <a:schemeClr val="tx1"/>
                    </a:gs>
                  </a:gsLst>
                  <a:lin ang="5400000" scaled="0"/>
                </a:gradFill>
                <a:latin typeface="+mn-lt"/>
                <a:ea typeface="+mn-ea"/>
                <a:cs typeface="+mn-cs"/>
              </a:defRPr>
            </a:lvl2pPr>
            <a:lvl3pPr marL="784338" marR="0" indent="-224097" algn="l" defTabSz="914367"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2353" kern="1200" spc="0" baseline="0">
                <a:gradFill>
                  <a:gsLst>
                    <a:gs pos="1250">
                      <a:schemeClr val="tx1"/>
                    </a:gs>
                    <a:gs pos="100000">
                      <a:schemeClr val="tx1"/>
                    </a:gs>
                  </a:gsLst>
                  <a:lin ang="5400000" scaled="0"/>
                </a:gradFill>
                <a:latin typeface="+mn-lt"/>
                <a:ea typeface="+mn-ea"/>
                <a:cs typeface="+mn-cs"/>
              </a:defRPr>
            </a:lvl3pPr>
            <a:lvl4pPr marL="1008435" marR="0" indent="-224097" algn="l" defTabSz="914367"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1961" kern="1200" spc="0" baseline="0">
                <a:gradFill>
                  <a:gsLst>
                    <a:gs pos="1250">
                      <a:schemeClr val="tx1"/>
                    </a:gs>
                    <a:gs pos="100000">
                      <a:schemeClr val="tx1"/>
                    </a:gs>
                  </a:gsLst>
                  <a:lin ang="5400000" scaled="0"/>
                </a:gradFill>
                <a:latin typeface="+mn-lt"/>
                <a:ea typeface="+mn-ea"/>
                <a:cs typeface="+mn-cs"/>
              </a:defRPr>
            </a:lvl4pPr>
            <a:lvl5pPr marL="1232531" marR="0" indent="-224097" algn="l" defTabSz="914367"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1961" kern="1200" spc="0" baseline="0">
                <a:gradFill>
                  <a:gsLst>
                    <a:gs pos="1250">
                      <a:schemeClr val="tx1"/>
                    </a:gs>
                    <a:gs pos="100000">
                      <a:schemeClr val="tx1"/>
                    </a:gs>
                  </a:gsLst>
                  <a:lin ang="5400000" scaled="0"/>
                </a:gra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indent="0">
              <a:buNone/>
            </a:pPr>
            <a:r>
              <a:rPr lang="en-US" sz="1836" dirty="0">
                <a:hlinkClick r:id="rId3"/>
              </a:rPr>
              <a:t>https://azure.microsoft.com/en-us/support/legal/sla/virtual-machines/v1_4/</a:t>
            </a:r>
            <a:r>
              <a:rPr lang="en-US" sz="1836" dirty="0"/>
              <a:t> </a:t>
            </a:r>
          </a:p>
        </p:txBody>
      </p:sp>
      <p:pic>
        <p:nvPicPr>
          <p:cNvPr id="15" name="Picture 14"/>
          <p:cNvPicPr>
            <a:picLocks noChangeAspect="1"/>
          </p:cNvPicPr>
          <p:nvPr/>
        </p:nvPicPr>
        <p:blipFill>
          <a:blip r:embed="rId4"/>
          <a:stretch>
            <a:fillRect/>
          </a:stretch>
        </p:blipFill>
        <p:spPr>
          <a:xfrm>
            <a:off x="4782593" y="1788902"/>
            <a:ext cx="5847490" cy="4891227"/>
          </a:xfrm>
          <a:prstGeom prst="rect">
            <a:avLst/>
          </a:prstGeom>
        </p:spPr>
      </p:pic>
      <p:sp>
        <p:nvSpPr>
          <p:cNvPr id="2" name="Rectangle 1">
            <a:extLst>
              <a:ext uri="{FF2B5EF4-FFF2-40B4-BE49-F238E27FC236}">
                <a16:creationId xmlns:a16="http://schemas.microsoft.com/office/drawing/2014/main" id="{A6E7EB04-182B-4FDE-8C62-05F51CE6F89E}"/>
              </a:ext>
            </a:extLst>
          </p:cNvPr>
          <p:cNvSpPr/>
          <p:nvPr/>
        </p:nvSpPr>
        <p:spPr bwMode="auto">
          <a:xfrm>
            <a:off x="8077200" y="5873526"/>
            <a:ext cx="85253" cy="144016"/>
          </a:xfrm>
          <a:prstGeom prst="rect">
            <a:avLst/>
          </a:prstGeom>
          <a:solidFill>
            <a:srgbClr val="4C4C4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sl-SI" sz="2400"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195675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custDataLst>
              <p:tags r:id="rId2"/>
            </p:custDataLst>
          </p:nvPr>
        </p:nvSpPr>
        <p:spPr bwMode="auto">
          <a:xfrm>
            <a:off x="1677331" y="2536600"/>
            <a:ext cx="5378988" cy="2802261"/>
          </a:xfrm>
          <a:prstGeom prst="rect">
            <a:avLst/>
          </a:prstGeom>
          <a:solidFill>
            <a:schemeClr val="accent5"/>
          </a:solidFill>
          <a:ln>
            <a:solidFill>
              <a:srgbClr val="0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9909" tIns="34954" rIns="69909" bIns="34954" numCol="1" spcCol="0" rtlCol="0" anchor="ctr" anchorCtr="0" compatLnSpc="1">
            <a:prstTxWarp prst="textNoShape">
              <a:avLst/>
            </a:prstTxWarp>
          </a:bodyPr>
          <a:lstStyle/>
          <a:p>
            <a:pPr algn="ctr" defTabSz="698850" fontAlgn="base">
              <a:spcBef>
                <a:spcPct val="0"/>
              </a:spcBef>
              <a:spcAft>
                <a:spcPct val="0"/>
              </a:spcAft>
              <a:defRPr/>
            </a:pPr>
            <a:endParaRPr lang="en-US" sz="1734" kern="0" dirty="0">
              <a:gradFill>
                <a:gsLst>
                  <a:gs pos="0">
                    <a:srgbClr val="FFFFFF"/>
                  </a:gs>
                  <a:gs pos="100000">
                    <a:srgbClr val="FFFFFF"/>
                  </a:gs>
                </a:gsLst>
                <a:lin ang="5400000" scaled="0"/>
              </a:gradFill>
            </a:endParaRPr>
          </a:p>
        </p:txBody>
      </p:sp>
      <p:sp>
        <p:nvSpPr>
          <p:cNvPr id="19" name="Rectangle 18"/>
          <p:cNvSpPr/>
          <p:nvPr/>
        </p:nvSpPr>
        <p:spPr bwMode="auto">
          <a:xfrm>
            <a:off x="1946611" y="2866542"/>
            <a:ext cx="2129873" cy="2161889"/>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3206" tIns="46605" rIns="93206" bIns="93243" numCol="1" spcCol="0" rtlCol="0" anchor="b" anchorCtr="0" compatLnSpc="1">
            <a:prstTxWarp prst="textNoShape">
              <a:avLst/>
            </a:prstTxWarp>
          </a:bodyPr>
          <a:lstStyle/>
          <a:p>
            <a:pPr algn="ctr" defTabSz="698850" fontAlgn="base">
              <a:spcBef>
                <a:spcPct val="0"/>
              </a:spcBef>
              <a:spcAft>
                <a:spcPct val="0"/>
              </a:spcAft>
              <a:defRPr/>
            </a:pPr>
            <a:r>
              <a:rPr lang="en-US" b="1" kern="0" dirty="0">
                <a:ln>
                  <a:solidFill>
                    <a:srgbClr val="FFFFFF">
                      <a:alpha val="0"/>
                    </a:srgbClr>
                  </a:solidFill>
                </a:ln>
                <a:solidFill>
                  <a:srgbClr val="FFFFFF"/>
                </a:solidFill>
              </a:rPr>
              <a:t>Virtual Machine</a:t>
            </a:r>
          </a:p>
        </p:txBody>
      </p:sp>
      <p:sp>
        <p:nvSpPr>
          <p:cNvPr id="31" name="Rectangle 30"/>
          <p:cNvSpPr/>
          <p:nvPr/>
        </p:nvSpPr>
        <p:spPr bwMode="auto">
          <a:xfrm>
            <a:off x="4638151" y="2899876"/>
            <a:ext cx="2123996" cy="212855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3206" tIns="46605" rIns="93206" bIns="93243" numCol="1" spcCol="0" rtlCol="0" anchor="b" anchorCtr="0" compatLnSpc="1">
            <a:prstTxWarp prst="textNoShape">
              <a:avLst/>
            </a:prstTxWarp>
          </a:bodyPr>
          <a:lstStyle/>
          <a:p>
            <a:pPr algn="ctr" defTabSz="698850" fontAlgn="base">
              <a:spcBef>
                <a:spcPct val="0"/>
              </a:spcBef>
              <a:spcAft>
                <a:spcPct val="0"/>
              </a:spcAft>
              <a:defRPr/>
            </a:pPr>
            <a:r>
              <a:rPr lang="en-US" b="1" kern="0" dirty="0">
                <a:ln>
                  <a:solidFill>
                    <a:srgbClr val="FFFFFF">
                      <a:alpha val="0"/>
                    </a:srgbClr>
                  </a:solidFill>
                </a:ln>
                <a:solidFill>
                  <a:srgbClr val="FFFFFF"/>
                </a:solidFill>
              </a:rPr>
              <a:t>Virtual Machine</a:t>
            </a:r>
          </a:p>
        </p:txBody>
      </p:sp>
      <p:graphicFrame>
        <p:nvGraphicFramePr>
          <p:cNvPr id="10" name="Object 9" hidden="1"/>
          <p:cNvGraphicFramePr>
            <a:graphicFrameLocks noChangeAspect="1"/>
          </p:cNvGraphicFramePr>
          <p:nvPr>
            <p:custDataLst>
              <p:tags r:id="rId3"/>
            </p:custDataLst>
            <p:extLst/>
          </p:nvPr>
        </p:nvGraphicFramePr>
        <p:xfrm>
          <a:off x="1555884" y="874693"/>
          <a:ext cx="121448" cy="121416"/>
        </p:xfrm>
        <a:graphic>
          <a:graphicData uri="http://schemas.openxmlformats.org/presentationml/2006/ole">
            <mc:AlternateContent xmlns:mc="http://schemas.openxmlformats.org/markup-compatibility/2006">
              <mc:Choice xmlns:v="urn:schemas-microsoft-com:vml" Requires="v">
                <p:oleObj spid="_x0000_s2050" name="think-cell Slide" r:id="rId9" imgW="270" imgH="270" progId="TCLayout.ActiveDocument.1">
                  <p:embed/>
                </p:oleObj>
              </mc:Choice>
              <mc:Fallback>
                <p:oleObj name="think-cell Slide" r:id="rId9" imgW="270" imgH="270" progId="TCLayout.ActiveDocument.1">
                  <p:embed/>
                  <p:pic>
                    <p:nvPicPr>
                      <p:cNvPr id="10" name="Object 9" hidden="1"/>
                      <p:cNvPicPr/>
                      <p:nvPr/>
                    </p:nvPicPr>
                    <p:blipFill>
                      <a:blip r:embed="rId10"/>
                      <a:stretch>
                        <a:fillRect/>
                      </a:stretch>
                    </p:blipFill>
                    <p:spPr>
                      <a:xfrm>
                        <a:off x="1555884" y="874693"/>
                        <a:ext cx="121448" cy="121416"/>
                      </a:xfrm>
                      <a:prstGeom prst="rect">
                        <a:avLst/>
                      </a:prstGeom>
                    </p:spPr>
                  </p:pic>
                </p:oleObj>
              </mc:Fallback>
            </mc:AlternateContent>
          </a:graphicData>
        </a:graphic>
      </p:graphicFrame>
      <p:sp>
        <p:nvSpPr>
          <p:cNvPr id="4" name="Title 3"/>
          <p:cNvSpPr>
            <a:spLocks noGrp="1"/>
          </p:cNvSpPr>
          <p:nvPr>
            <p:ph type="title"/>
            <p:custDataLst>
              <p:tags r:id="rId4"/>
            </p:custDataLst>
          </p:nvPr>
        </p:nvSpPr>
        <p:spPr/>
        <p:txBody>
          <a:bodyPr/>
          <a:lstStyle/>
          <a:p>
            <a:r>
              <a:rPr lang="en-US" dirty="0"/>
              <a:t>Availability Sets</a:t>
            </a:r>
          </a:p>
        </p:txBody>
      </p:sp>
      <p:grpSp>
        <p:nvGrpSpPr>
          <p:cNvPr id="39" name="Group 38"/>
          <p:cNvGrpSpPr/>
          <p:nvPr/>
        </p:nvGrpSpPr>
        <p:grpSpPr>
          <a:xfrm>
            <a:off x="2056774" y="3127224"/>
            <a:ext cx="2019709" cy="1371798"/>
            <a:chOff x="1" y="2703286"/>
            <a:chExt cx="1520439" cy="1219200"/>
          </a:xfrm>
        </p:grpSpPr>
        <p:pic>
          <p:nvPicPr>
            <p:cNvPr id="40" name="Picture 3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 y="2703286"/>
              <a:ext cx="1520439" cy="1219200"/>
            </a:xfrm>
            <a:prstGeom prst="rect">
              <a:avLst/>
            </a:prstGeom>
          </p:spPr>
        </p:pic>
        <p:sp>
          <p:nvSpPr>
            <p:cNvPr id="41" name="Freeform 6"/>
            <p:cNvSpPr>
              <a:spLocks noEditPoints="1"/>
            </p:cNvSpPr>
            <p:nvPr/>
          </p:nvSpPr>
          <p:spPr bwMode="auto">
            <a:xfrm>
              <a:off x="119095" y="3059930"/>
              <a:ext cx="1288134" cy="833158"/>
            </a:xfrm>
            <a:custGeom>
              <a:avLst/>
              <a:gdLst>
                <a:gd name="T0" fmla="*/ 482 w 966"/>
                <a:gd name="T1" fmla="*/ 2028 h 2028"/>
                <a:gd name="T2" fmla="*/ 966 w 966"/>
                <a:gd name="T3" fmla="*/ 1866 h 2028"/>
                <a:gd name="T4" fmla="*/ 966 w 966"/>
                <a:gd name="T5" fmla="*/ 162 h 2028"/>
                <a:gd name="T6" fmla="*/ 482 w 966"/>
                <a:gd name="T7" fmla="*/ 0 h 2028"/>
                <a:gd name="T8" fmla="*/ 0 w 966"/>
                <a:gd name="T9" fmla="*/ 162 h 2028"/>
                <a:gd name="T10" fmla="*/ 0 w 966"/>
                <a:gd name="T11" fmla="*/ 1866 h 2028"/>
                <a:gd name="T12" fmla="*/ 482 w 966"/>
                <a:gd name="T13" fmla="*/ 2028 h 2028"/>
                <a:gd name="T14" fmla="*/ 482 w 966"/>
                <a:gd name="T15" fmla="*/ 48 h 2028"/>
                <a:gd name="T16" fmla="*/ 890 w 966"/>
                <a:gd name="T17" fmla="*/ 159 h 2028"/>
                <a:gd name="T18" fmla="*/ 482 w 966"/>
                <a:gd name="T19" fmla="*/ 270 h 2028"/>
                <a:gd name="T20" fmla="*/ 76 w 966"/>
                <a:gd name="T21" fmla="*/ 159 h 2028"/>
                <a:gd name="T22" fmla="*/ 482 w 966"/>
                <a:gd name="T23" fmla="*/ 48 h 20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6" h="2028">
                  <a:moveTo>
                    <a:pt x="482" y="2028"/>
                  </a:moveTo>
                  <a:cubicBezTo>
                    <a:pt x="663" y="2028"/>
                    <a:pt x="966" y="1993"/>
                    <a:pt x="966" y="1866"/>
                  </a:cubicBezTo>
                  <a:cubicBezTo>
                    <a:pt x="966" y="1076"/>
                    <a:pt x="966" y="162"/>
                    <a:pt x="966" y="162"/>
                  </a:cubicBezTo>
                  <a:cubicBezTo>
                    <a:pt x="966" y="34"/>
                    <a:pt x="663" y="0"/>
                    <a:pt x="482" y="0"/>
                  </a:cubicBezTo>
                  <a:cubicBezTo>
                    <a:pt x="303" y="0"/>
                    <a:pt x="0" y="34"/>
                    <a:pt x="0" y="162"/>
                  </a:cubicBezTo>
                  <a:cubicBezTo>
                    <a:pt x="0" y="952"/>
                    <a:pt x="0" y="1866"/>
                    <a:pt x="0" y="1866"/>
                  </a:cubicBezTo>
                  <a:cubicBezTo>
                    <a:pt x="0" y="1993"/>
                    <a:pt x="303" y="2028"/>
                    <a:pt x="482" y="2028"/>
                  </a:cubicBezTo>
                  <a:close/>
                  <a:moveTo>
                    <a:pt x="482" y="48"/>
                  </a:moveTo>
                  <a:cubicBezTo>
                    <a:pt x="708" y="48"/>
                    <a:pt x="890" y="97"/>
                    <a:pt x="890" y="159"/>
                  </a:cubicBezTo>
                  <a:cubicBezTo>
                    <a:pt x="890" y="220"/>
                    <a:pt x="708" y="270"/>
                    <a:pt x="482" y="270"/>
                  </a:cubicBezTo>
                  <a:cubicBezTo>
                    <a:pt x="258" y="270"/>
                    <a:pt x="76" y="220"/>
                    <a:pt x="76" y="159"/>
                  </a:cubicBezTo>
                  <a:cubicBezTo>
                    <a:pt x="76" y="97"/>
                    <a:pt x="258" y="48"/>
                    <a:pt x="482" y="48"/>
                  </a:cubicBezTo>
                  <a:close/>
                </a:path>
              </a:pathLst>
            </a:custGeom>
            <a:noFill/>
            <a:ln>
              <a:noFill/>
            </a:ln>
          </p:spPr>
          <p:txBody>
            <a:bodyPr vert="horz" wrap="square" lIns="93247" tIns="46623" rIns="93247" bIns="46623" numCol="1" anchor="ctr" anchorCtr="0" compatLnSpc="1">
              <a:prstTxWarp prst="textNoShape">
                <a:avLst/>
              </a:prstTxWarp>
            </a:bodyPr>
            <a:lstStyle/>
            <a:p>
              <a:pPr algn="ctr" defTabSz="932597">
                <a:lnSpc>
                  <a:spcPct val="90000"/>
                </a:lnSpc>
                <a:defRPr/>
              </a:pPr>
              <a:r>
                <a:rPr lang="en-US" sz="2000" kern="0" dirty="0">
                  <a:solidFill>
                    <a:srgbClr val="000000">
                      <a:alpha val="99000"/>
                    </a:srgbClr>
                  </a:solidFill>
                </a:rPr>
                <a:t>SQL Server</a:t>
              </a:r>
            </a:p>
            <a:p>
              <a:pPr algn="ctr" defTabSz="932597">
                <a:lnSpc>
                  <a:spcPct val="90000"/>
                </a:lnSpc>
                <a:defRPr/>
              </a:pPr>
              <a:r>
                <a:rPr lang="en-US" sz="2000" kern="0" dirty="0">
                  <a:solidFill>
                    <a:srgbClr val="000000">
                      <a:alpha val="99000"/>
                    </a:srgbClr>
                  </a:solidFill>
                </a:rPr>
                <a:t>Primary </a:t>
              </a:r>
            </a:p>
          </p:txBody>
        </p:sp>
      </p:grpSp>
      <p:grpSp>
        <p:nvGrpSpPr>
          <p:cNvPr id="42" name="Group 41"/>
          <p:cNvGrpSpPr/>
          <p:nvPr/>
        </p:nvGrpSpPr>
        <p:grpSpPr>
          <a:xfrm>
            <a:off x="4797938" y="3140773"/>
            <a:ext cx="1964207" cy="1329225"/>
            <a:chOff x="1" y="2673510"/>
            <a:chExt cx="1686130" cy="1199863"/>
          </a:xfrm>
        </p:grpSpPr>
        <p:pic>
          <p:nvPicPr>
            <p:cNvPr id="43" name="Picture 4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 y="2673510"/>
              <a:ext cx="1686130" cy="1196285"/>
            </a:xfrm>
            <a:prstGeom prst="rect">
              <a:avLst/>
            </a:prstGeom>
          </p:spPr>
        </p:pic>
        <p:sp>
          <p:nvSpPr>
            <p:cNvPr id="44" name="Freeform 6"/>
            <p:cNvSpPr>
              <a:spLocks noEditPoints="1"/>
            </p:cNvSpPr>
            <p:nvPr/>
          </p:nvSpPr>
          <p:spPr bwMode="auto">
            <a:xfrm>
              <a:off x="222351" y="3040215"/>
              <a:ext cx="1288134" cy="833158"/>
            </a:xfrm>
            <a:custGeom>
              <a:avLst/>
              <a:gdLst>
                <a:gd name="T0" fmla="*/ 482 w 966"/>
                <a:gd name="T1" fmla="*/ 2028 h 2028"/>
                <a:gd name="T2" fmla="*/ 966 w 966"/>
                <a:gd name="T3" fmla="*/ 1866 h 2028"/>
                <a:gd name="T4" fmla="*/ 966 w 966"/>
                <a:gd name="T5" fmla="*/ 162 h 2028"/>
                <a:gd name="T6" fmla="*/ 482 w 966"/>
                <a:gd name="T7" fmla="*/ 0 h 2028"/>
                <a:gd name="T8" fmla="*/ 0 w 966"/>
                <a:gd name="T9" fmla="*/ 162 h 2028"/>
                <a:gd name="T10" fmla="*/ 0 w 966"/>
                <a:gd name="T11" fmla="*/ 1866 h 2028"/>
                <a:gd name="T12" fmla="*/ 482 w 966"/>
                <a:gd name="T13" fmla="*/ 2028 h 2028"/>
                <a:gd name="T14" fmla="*/ 482 w 966"/>
                <a:gd name="T15" fmla="*/ 48 h 2028"/>
                <a:gd name="T16" fmla="*/ 890 w 966"/>
                <a:gd name="T17" fmla="*/ 159 h 2028"/>
                <a:gd name="T18" fmla="*/ 482 w 966"/>
                <a:gd name="T19" fmla="*/ 270 h 2028"/>
                <a:gd name="T20" fmla="*/ 76 w 966"/>
                <a:gd name="T21" fmla="*/ 159 h 2028"/>
                <a:gd name="T22" fmla="*/ 482 w 966"/>
                <a:gd name="T23" fmla="*/ 48 h 20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6" h="2028">
                  <a:moveTo>
                    <a:pt x="482" y="2028"/>
                  </a:moveTo>
                  <a:cubicBezTo>
                    <a:pt x="663" y="2028"/>
                    <a:pt x="966" y="1993"/>
                    <a:pt x="966" y="1866"/>
                  </a:cubicBezTo>
                  <a:cubicBezTo>
                    <a:pt x="966" y="1076"/>
                    <a:pt x="966" y="162"/>
                    <a:pt x="966" y="162"/>
                  </a:cubicBezTo>
                  <a:cubicBezTo>
                    <a:pt x="966" y="34"/>
                    <a:pt x="663" y="0"/>
                    <a:pt x="482" y="0"/>
                  </a:cubicBezTo>
                  <a:cubicBezTo>
                    <a:pt x="303" y="0"/>
                    <a:pt x="0" y="34"/>
                    <a:pt x="0" y="162"/>
                  </a:cubicBezTo>
                  <a:cubicBezTo>
                    <a:pt x="0" y="952"/>
                    <a:pt x="0" y="1866"/>
                    <a:pt x="0" y="1866"/>
                  </a:cubicBezTo>
                  <a:cubicBezTo>
                    <a:pt x="0" y="1993"/>
                    <a:pt x="303" y="2028"/>
                    <a:pt x="482" y="2028"/>
                  </a:cubicBezTo>
                  <a:close/>
                  <a:moveTo>
                    <a:pt x="482" y="48"/>
                  </a:moveTo>
                  <a:cubicBezTo>
                    <a:pt x="708" y="48"/>
                    <a:pt x="890" y="97"/>
                    <a:pt x="890" y="159"/>
                  </a:cubicBezTo>
                  <a:cubicBezTo>
                    <a:pt x="890" y="220"/>
                    <a:pt x="708" y="270"/>
                    <a:pt x="482" y="270"/>
                  </a:cubicBezTo>
                  <a:cubicBezTo>
                    <a:pt x="258" y="270"/>
                    <a:pt x="76" y="220"/>
                    <a:pt x="76" y="159"/>
                  </a:cubicBezTo>
                  <a:cubicBezTo>
                    <a:pt x="76" y="97"/>
                    <a:pt x="258" y="48"/>
                    <a:pt x="482" y="48"/>
                  </a:cubicBezTo>
                  <a:close/>
                </a:path>
              </a:pathLst>
            </a:custGeom>
            <a:noFill/>
            <a:ln>
              <a:noFill/>
            </a:ln>
          </p:spPr>
          <p:txBody>
            <a:bodyPr vert="horz" wrap="square" lIns="93247" tIns="46623" rIns="93247" bIns="46623" numCol="1" anchor="ctr" anchorCtr="0" compatLnSpc="1">
              <a:prstTxWarp prst="textNoShape">
                <a:avLst/>
              </a:prstTxWarp>
            </a:bodyPr>
            <a:lstStyle/>
            <a:p>
              <a:pPr algn="ctr" defTabSz="932597">
                <a:lnSpc>
                  <a:spcPct val="90000"/>
                </a:lnSpc>
                <a:defRPr/>
              </a:pPr>
              <a:r>
                <a:rPr lang="en-US" sz="2000" kern="0" dirty="0">
                  <a:solidFill>
                    <a:srgbClr val="000000">
                      <a:alpha val="99000"/>
                    </a:srgbClr>
                  </a:solidFill>
                </a:rPr>
                <a:t>SQL Server</a:t>
              </a:r>
            </a:p>
            <a:p>
              <a:pPr algn="ctr" defTabSz="932597">
                <a:lnSpc>
                  <a:spcPct val="90000"/>
                </a:lnSpc>
                <a:defRPr/>
              </a:pPr>
              <a:r>
                <a:rPr lang="en-US" sz="2000" kern="0" dirty="0">
                  <a:solidFill>
                    <a:srgbClr val="000000">
                      <a:alpha val="99000"/>
                    </a:srgbClr>
                  </a:solidFill>
                </a:rPr>
                <a:t>Secondary </a:t>
              </a:r>
            </a:p>
          </p:txBody>
        </p:sp>
      </p:grpSp>
      <p:sp>
        <p:nvSpPr>
          <p:cNvPr id="45" name="Rectangle 44"/>
          <p:cNvSpPr/>
          <p:nvPr>
            <p:custDataLst>
              <p:tags r:id="rId5"/>
            </p:custDataLst>
          </p:nvPr>
        </p:nvSpPr>
        <p:spPr bwMode="auto">
          <a:xfrm>
            <a:off x="2274370" y="1770881"/>
            <a:ext cx="3973427" cy="47262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9909" tIns="34954" rIns="69909" bIns="34954" numCol="1" spcCol="0" rtlCol="0" anchor="ctr" anchorCtr="0" compatLnSpc="1">
            <a:prstTxWarp prst="textNoShape">
              <a:avLst/>
            </a:prstTxWarp>
          </a:bodyPr>
          <a:lstStyle/>
          <a:p>
            <a:pPr algn="ctr" defTabSz="698850" fontAlgn="base">
              <a:spcBef>
                <a:spcPct val="0"/>
              </a:spcBef>
              <a:spcAft>
                <a:spcPct val="0"/>
              </a:spcAft>
              <a:defRPr/>
            </a:pPr>
            <a:r>
              <a:rPr lang="en-US" sz="3999" kern="0" dirty="0">
                <a:gradFill>
                  <a:gsLst>
                    <a:gs pos="0">
                      <a:srgbClr val="FFFFFF"/>
                    </a:gs>
                    <a:gs pos="100000">
                      <a:srgbClr val="FFFFFF"/>
                    </a:gs>
                  </a:gsLst>
                  <a:lin ang="5400000" scaled="0"/>
                </a:gradFill>
              </a:rPr>
              <a:t>Availability set</a:t>
            </a:r>
          </a:p>
        </p:txBody>
      </p:sp>
      <p:sp>
        <p:nvSpPr>
          <p:cNvPr id="16" name="Rectangle 15"/>
          <p:cNvSpPr/>
          <p:nvPr>
            <p:custDataLst>
              <p:tags r:id="rId6"/>
            </p:custDataLst>
          </p:nvPr>
        </p:nvSpPr>
        <p:spPr bwMode="auto">
          <a:xfrm>
            <a:off x="1586233" y="5838890"/>
            <a:ext cx="5561811" cy="47262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9909" tIns="34954" rIns="69909" bIns="34954" numCol="1" spcCol="0" rtlCol="0" anchor="ctr" anchorCtr="0" compatLnSpc="1">
            <a:prstTxWarp prst="textNoShape">
              <a:avLst/>
            </a:prstTxWarp>
          </a:bodyPr>
          <a:lstStyle/>
          <a:p>
            <a:pPr algn="ctr" defTabSz="698850" fontAlgn="base">
              <a:spcBef>
                <a:spcPct val="0"/>
              </a:spcBef>
              <a:spcAft>
                <a:spcPct val="0"/>
              </a:spcAft>
              <a:defRPr/>
            </a:pPr>
            <a:r>
              <a:rPr lang="en-US" sz="3600" dirty="0">
                <a:gradFill>
                  <a:gsLst>
                    <a:gs pos="1250">
                      <a:schemeClr val="tx1"/>
                    </a:gs>
                    <a:gs pos="100000">
                      <a:schemeClr val="tx1"/>
                    </a:gs>
                  </a:gsLst>
                  <a:lin ang="5400000" scaled="0"/>
                </a:gradFill>
                <a:latin typeface="+mj-lt"/>
              </a:rPr>
              <a:t>SLA</a:t>
            </a:r>
            <a:r>
              <a:rPr lang="en-US" sz="3199" b="1" kern="0" dirty="0">
                <a:solidFill>
                  <a:srgbClr val="FFFFFF"/>
                </a:solidFill>
              </a:rPr>
              <a:t> </a:t>
            </a:r>
            <a:r>
              <a:rPr lang="en-US" sz="3600" dirty="0">
                <a:gradFill>
                  <a:gsLst>
                    <a:gs pos="1250">
                      <a:schemeClr val="tx1"/>
                    </a:gs>
                    <a:gs pos="100000">
                      <a:schemeClr val="tx1"/>
                    </a:gs>
                  </a:gsLst>
                  <a:lin ang="5400000" scaled="0"/>
                </a:gradFill>
                <a:latin typeface="+mj-lt"/>
              </a:rPr>
              <a:t>99.95</a:t>
            </a:r>
          </a:p>
        </p:txBody>
      </p:sp>
      <p:sp>
        <p:nvSpPr>
          <p:cNvPr id="17" name="Left Brace 16"/>
          <p:cNvSpPr/>
          <p:nvPr/>
        </p:nvSpPr>
        <p:spPr>
          <a:xfrm rot="16200000">
            <a:off x="4069246" y="2755967"/>
            <a:ext cx="565438" cy="5592161"/>
          </a:xfrm>
          <a:prstGeom prst="leftBrace">
            <a:avLst/>
          </a:prstGeom>
          <a:ln w="571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defTabSz="932597">
              <a:defRPr/>
            </a:pPr>
            <a:endParaRPr lang="en-US" b="1" kern="0" dirty="0">
              <a:ln>
                <a:solidFill>
                  <a:sysClr val="windowText" lastClr="000000"/>
                </a:solidFill>
              </a:ln>
              <a:solidFill>
                <a:srgbClr val="FFFFFF"/>
              </a:solidFill>
            </a:endParaRPr>
          </a:p>
        </p:txBody>
      </p:sp>
      <p:sp>
        <p:nvSpPr>
          <p:cNvPr id="18" name="Content Placeholder 2"/>
          <p:cNvSpPr txBox="1">
            <a:spLocks/>
          </p:cNvSpPr>
          <p:nvPr/>
        </p:nvSpPr>
        <p:spPr>
          <a:xfrm>
            <a:off x="7658397" y="2457130"/>
            <a:ext cx="4885976" cy="2154383"/>
          </a:xfrm>
          <a:prstGeom prst="rect">
            <a:avLst/>
          </a:prstGeom>
          <a:noFill/>
        </p:spPr>
        <p:txBody>
          <a:bodyPr vert="horz" wrap="square" lIns="146262" tIns="91414" rIns="146262" bIns="91414" rtlCol="0">
            <a:spAutoFit/>
          </a:bodyPr>
          <a:lstStyle>
            <a:lvl1pPr marL="342900" marR="0" indent="-342900" algn="l" defTabSz="932742"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4000" kern="1200" spc="0" baseline="0">
                <a:gradFill>
                  <a:gsLst>
                    <a:gs pos="1250">
                      <a:schemeClr val="tx1"/>
                    </a:gs>
                    <a:gs pos="100000">
                      <a:schemeClr val="tx1"/>
                    </a:gs>
                  </a:gsLst>
                  <a:lin ang="5400000" scaled="0"/>
                </a:gradFill>
                <a:latin typeface="+mj-lt"/>
                <a:ea typeface="+mn-ea"/>
                <a:cs typeface="+mn-cs"/>
              </a:defRPr>
            </a:lvl1pPr>
            <a:lvl2pPr marL="584200" marR="0" indent="-241300" algn="l" defTabSz="932742"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2pPr>
            <a:lvl3pPr marL="800100" marR="0" indent="-228600" algn="l" defTabSz="932742"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1028700" marR="0" indent="-228600" algn="l" defTabSz="932742"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4pPr>
            <a:lvl5pPr marL="1257300" marR="0" indent="-228600" algn="l" defTabSz="932742"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951304">
              <a:lnSpc>
                <a:spcPct val="100000"/>
              </a:lnSpc>
              <a:spcBef>
                <a:spcPts val="1198"/>
              </a:spcBef>
              <a:buClr>
                <a:srgbClr val="505050"/>
              </a:buClr>
              <a:buNone/>
              <a:defRPr/>
            </a:pPr>
            <a:r>
              <a:rPr lang="en-US" sz="3600" dirty="0"/>
              <a:t>SLA High Availability </a:t>
            </a:r>
          </a:p>
          <a:p>
            <a:pPr marL="0" indent="0" defTabSz="951304">
              <a:lnSpc>
                <a:spcPct val="100000"/>
              </a:lnSpc>
              <a:spcBef>
                <a:spcPts val="1198"/>
              </a:spcBef>
              <a:buClr>
                <a:srgbClr val="505050"/>
              </a:buClr>
              <a:buNone/>
              <a:defRPr/>
            </a:pPr>
            <a:r>
              <a:rPr lang="en-US" sz="3600" dirty="0"/>
              <a:t>Hardware and Software</a:t>
            </a:r>
          </a:p>
          <a:p>
            <a:pPr marL="0" indent="0" defTabSz="951304">
              <a:lnSpc>
                <a:spcPct val="100000"/>
              </a:lnSpc>
              <a:spcBef>
                <a:spcPts val="1198"/>
              </a:spcBef>
              <a:buClr>
                <a:srgbClr val="505050"/>
              </a:buClr>
              <a:buNone/>
              <a:defRPr/>
            </a:pPr>
            <a:r>
              <a:rPr lang="en-US" sz="3600" dirty="0"/>
              <a:t>Windows and Linux</a:t>
            </a:r>
          </a:p>
        </p:txBody>
      </p:sp>
      <p:cxnSp>
        <p:nvCxnSpPr>
          <p:cNvPr id="20" name="Straight Connector 19"/>
          <p:cNvCxnSpPr/>
          <p:nvPr/>
        </p:nvCxnSpPr>
        <p:spPr>
          <a:xfrm flipV="1">
            <a:off x="7692124" y="2231569"/>
            <a:ext cx="4145317" cy="11936"/>
          </a:xfrm>
          <a:prstGeom prst="line">
            <a:avLst/>
          </a:prstGeom>
          <a:ln>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42046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tangle 3"/>
          <p:cNvSpPr/>
          <p:nvPr/>
        </p:nvSpPr>
        <p:spPr bwMode="auto">
          <a:xfrm>
            <a:off x="3742376" y="882776"/>
            <a:ext cx="4616453" cy="4606610"/>
          </a:xfrm>
          <a:prstGeom prst="rect">
            <a:avLst/>
          </a:prstGeom>
          <a:solidFill>
            <a:schemeClr val="accent6">
              <a:lumMod val="90000"/>
              <a:lumOff val="10000"/>
            </a:schemeClr>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7565" rIns="0" bIns="47565" numCol="1" rtlCol="0" anchor="ctr" anchorCtr="0" compatLnSpc="1">
            <a:prstTxWarp prst="textNoShape">
              <a:avLst/>
            </a:prstTxWarp>
          </a:bodyPr>
          <a:lstStyle/>
          <a:p>
            <a:pPr algn="ctr" defTabSz="951028" fontAlgn="base">
              <a:spcBef>
                <a:spcPct val="0"/>
              </a:spcBef>
              <a:spcAft>
                <a:spcPct val="0"/>
              </a:spcAft>
            </a:pPr>
            <a:endParaRPr lang="en-US" sz="2040" dirty="0">
              <a:gradFill>
                <a:gsLst>
                  <a:gs pos="0">
                    <a:srgbClr val="FFFFFF"/>
                  </a:gs>
                  <a:gs pos="100000">
                    <a:srgbClr val="FFFFFF"/>
                  </a:gs>
                </a:gsLst>
                <a:lin ang="5400000" scaled="0"/>
              </a:gradFill>
            </a:endParaRPr>
          </a:p>
        </p:txBody>
      </p:sp>
      <p:sp>
        <p:nvSpPr>
          <p:cNvPr id="14" name="Rectangle 13"/>
          <p:cNvSpPr/>
          <p:nvPr/>
        </p:nvSpPr>
        <p:spPr>
          <a:xfrm>
            <a:off x="3767128" y="4992365"/>
            <a:ext cx="4553922" cy="873638"/>
          </a:xfrm>
          <a:prstGeom prst="rect">
            <a:avLst/>
          </a:prstGeom>
          <a:solidFill>
            <a:srgbClr val="F26522"/>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36"/>
          </a:p>
        </p:txBody>
      </p:sp>
      <p:sp>
        <p:nvSpPr>
          <p:cNvPr id="2" name="Title 1"/>
          <p:cNvSpPr>
            <a:spLocks noGrp="1"/>
          </p:cNvSpPr>
          <p:nvPr>
            <p:ph type="title"/>
          </p:nvPr>
        </p:nvSpPr>
        <p:spPr>
          <a:xfrm>
            <a:off x="3188031" y="-72420"/>
            <a:ext cx="8972963" cy="931155"/>
          </a:xfrm>
        </p:spPr>
        <p:txBody>
          <a:bodyPr/>
          <a:lstStyle/>
          <a:p>
            <a:r>
              <a:rPr lang="en-US" sz="4488" dirty="0"/>
              <a:t>Azure Virtual Machines</a:t>
            </a:r>
          </a:p>
        </p:txBody>
      </p:sp>
      <p:sp>
        <p:nvSpPr>
          <p:cNvPr id="6" name="Rectangle 5"/>
          <p:cNvSpPr/>
          <p:nvPr/>
        </p:nvSpPr>
        <p:spPr>
          <a:xfrm>
            <a:off x="3740387" y="1264651"/>
            <a:ext cx="4581493" cy="3600770"/>
          </a:xfrm>
          <a:prstGeom prst="rect">
            <a:avLst/>
          </a:prstGeom>
          <a:noFill/>
          <a:ln>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36"/>
          </a:p>
        </p:txBody>
      </p:sp>
      <p:pic>
        <p:nvPicPr>
          <p:cNvPr id="7" name="Picture 6"/>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4852241" y="3770467"/>
            <a:ext cx="795824" cy="795824"/>
          </a:xfrm>
          <a:prstGeom prst="rect">
            <a:avLst/>
          </a:prstGeom>
        </p:spPr>
      </p:pic>
      <p:pic>
        <p:nvPicPr>
          <p:cNvPr id="8" name="Picture 7"/>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5911905" y="3770467"/>
            <a:ext cx="795824" cy="795824"/>
          </a:xfrm>
          <a:prstGeom prst="rect">
            <a:avLst/>
          </a:prstGeom>
        </p:spPr>
      </p:pic>
      <p:pic>
        <p:nvPicPr>
          <p:cNvPr id="9" name="Picture 8"/>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3944465" y="5046719"/>
            <a:ext cx="795824" cy="795824"/>
          </a:xfrm>
          <a:prstGeom prst="rect">
            <a:avLst/>
          </a:prstGeom>
        </p:spPr>
      </p:pic>
      <p:pic>
        <p:nvPicPr>
          <p:cNvPr id="10" name="Picture 9"/>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5043082" y="5182847"/>
            <a:ext cx="523569" cy="523569"/>
          </a:xfrm>
          <a:prstGeom prst="rect">
            <a:avLst/>
          </a:prstGeom>
        </p:spPr>
      </p:pic>
      <p:pic>
        <p:nvPicPr>
          <p:cNvPr id="11" name="Picture 10"/>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5709166" y="5182847"/>
            <a:ext cx="523569" cy="523569"/>
          </a:xfrm>
          <a:prstGeom prst="rect">
            <a:avLst/>
          </a:prstGeom>
        </p:spPr>
      </p:pic>
      <p:sp>
        <p:nvSpPr>
          <p:cNvPr id="13" name="Right Brace 12"/>
          <p:cNvSpPr/>
          <p:nvPr/>
        </p:nvSpPr>
        <p:spPr>
          <a:xfrm rot="5400000">
            <a:off x="5585951" y="4061495"/>
            <a:ext cx="251559" cy="1103147"/>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36"/>
          </a:p>
        </p:txBody>
      </p:sp>
      <p:sp>
        <p:nvSpPr>
          <p:cNvPr id="15" name="TextBox 14"/>
          <p:cNvSpPr txBox="1"/>
          <p:nvPr/>
        </p:nvSpPr>
        <p:spPr>
          <a:xfrm>
            <a:off x="3933912" y="4458424"/>
            <a:ext cx="1341808" cy="318286"/>
          </a:xfrm>
          <a:prstGeom prst="rect">
            <a:avLst/>
          </a:prstGeom>
          <a:noFill/>
        </p:spPr>
        <p:txBody>
          <a:bodyPr wrap="none" rtlCol="0">
            <a:spAutoFit/>
          </a:bodyPr>
          <a:lstStyle/>
          <a:p>
            <a:r>
              <a:rPr lang="en-US" sz="1428" dirty="0"/>
              <a:t>Availability Set</a:t>
            </a:r>
          </a:p>
        </p:txBody>
      </p:sp>
      <p:sp>
        <p:nvSpPr>
          <p:cNvPr id="16" name="TextBox 15"/>
          <p:cNvSpPr txBox="1"/>
          <p:nvPr/>
        </p:nvSpPr>
        <p:spPr>
          <a:xfrm>
            <a:off x="3815847" y="5943832"/>
            <a:ext cx="4505203" cy="862647"/>
          </a:xfrm>
          <a:prstGeom prst="rect">
            <a:avLst/>
          </a:prstGeom>
          <a:solidFill>
            <a:schemeClr val="tx1"/>
          </a:solidFill>
        </p:spPr>
        <p:txBody>
          <a:bodyPr wrap="square" rtlCol="0">
            <a:spAutoFit/>
          </a:bodyPr>
          <a:lstStyle/>
          <a:p>
            <a:r>
              <a:rPr lang="en-US" sz="1632" dirty="0">
                <a:solidFill>
                  <a:schemeClr val="bg1"/>
                </a:solidFill>
              </a:rPr>
              <a:t>Azure Storage: Premium (SSD) or Standard</a:t>
            </a:r>
          </a:p>
          <a:p>
            <a:r>
              <a:rPr lang="en-US" sz="1632" dirty="0">
                <a:solidFill>
                  <a:schemeClr val="bg1"/>
                </a:solidFill>
              </a:rPr>
              <a:t>Disk Format: Fixed VHD – Max 1 TB per disk </a:t>
            </a:r>
          </a:p>
          <a:p>
            <a:r>
              <a:rPr lang="en-US" sz="1632" dirty="0">
                <a:solidFill>
                  <a:schemeClr val="bg1"/>
                </a:solidFill>
              </a:rPr>
              <a:t>        Span disks for larger volumes (up to 64 T</a:t>
            </a:r>
          </a:p>
        </p:txBody>
      </p:sp>
      <p:sp>
        <p:nvSpPr>
          <p:cNvPr id="17" name="Rounded Rectangle 16"/>
          <p:cNvSpPr/>
          <p:nvPr/>
        </p:nvSpPr>
        <p:spPr>
          <a:xfrm>
            <a:off x="3848842" y="3606681"/>
            <a:ext cx="4024920" cy="1140934"/>
          </a:xfrm>
          <a:prstGeom prst="roundRect">
            <a:avLst/>
          </a:prstGeom>
          <a:noFill/>
          <a:ln>
            <a:solidFill>
              <a:schemeClr val="accent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36"/>
          </a:p>
        </p:txBody>
      </p:sp>
      <p:sp>
        <p:nvSpPr>
          <p:cNvPr id="18" name="TextBox 17"/>
          <p:cNvSpPr txBox="1"/>
          <p:nvPr/>
        </p:nvSpPr>
        <p:spPr>
          <a:xfrm>
            <a:off x="3906415" y="3691178"/>
            <a:ext cx="834134" cy="350330"/>
          </a:xfrm>
          <a:prstGeom prst="rect">
            <a:avLst/>
          </a:prstGeom>
          <a:noFill/>
        </p:spPr>
        <p:txBody>
          <a:bodyPr wrap="none" rtlCol="0">
            <a:spAutoFit/>
          </a:bodyPr>
          <a:lstStyle/>
          <a:p>
            <a:r>
              <a:rPr lang="en-US" sz="1632" dirty="0"/>
              <a:t>Subnet</a:t>
            </a:r>
          </a:p>
        </p:txBody>
      </p:sp>
      <p:pic>
        <p:nvPicPr>
          <p:cNvPr id="19" name="Picture 18"/>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4852241" y="1946903"/>
            <a:ext cx="795824" cy="795824"/>
          </a:xfrm>
          <a:prstGeom prst="rect">
            <a:avLst/>
          </a:prstGeom>
        </p:spPr>
      </p:pic>
      <p:pic>
        <p:nvPicPr>
          <p:cNvPr id="20" name="Picture 19"/>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5911905" y="1946903"/>
            <a:ext cx="795824" cy="795824"/>
          </a:xfrm>
          <a:prstGeom prst="rect">
            <a:avLst/>
          </a:prstGeom>
        </p:spPr>
      </p:pic>
      <p:sp>
        <p:nvSpPr>
          <p:cNvPr id="21" name="Right Brace 20"/>
          <p:cNvSpPr/>
          <p:nvPr/>
        </p:nvSpPr>
        <p:spPr>
          <a:xfrm rot="5400000">
            <a:off x="5585951" y="2237930"/>
            <a:ext cx="251559" cy="1103147"/>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36"/>
          </a:p>
        </p:txBody>
      </p:sp>
      <p:sp>
        <p:nvSpPr>
          <p:cNvPr id="22" name="TextBox 21"/>
          <p:cNvSpPr txBox="1"/>
          <p:nvPr/>
        </p:nvSpPr>
        <p:spPr>
          <a:xfrm>
            <a:off x="4259566" y="2634859"/>
            <a:ext cx="904435" cy="318286"/>
          </a:xfrm>
          <a:prstGeom prst="rect">
            <a:avLst/>
          </a:prstGeom>
          <a:noFill/>
        </p:spPr>
        <p:txBody>
          <a:bodyPr wrap="none" rtlCol="0">
            <a:spAutoFit/>
          </a:bodyPr>
          <a:lstStyle/>
          <a:p>
            <a:r>
              <a:rPr lang="en-US" sz="1428" dirty="0"/>
              <a:t>Scale Set</a:t>
            </a:r>
          </a:p>
        </p:txBody>
      </p:sp>
      <p:sp>
        <p:nvSpPr>
          <p:cNvPr id="23" name="Rounded Rectangle 22"/>
          <p:cNvSpPr/>
          <p:nvPr/>
        </p:nvSpPr>
        <p:spPr>
          <a:xfrm>
            <a:off x="3848842" y="1788791"/>
            <a:ext cx="4024920" cy="1140934"/>
          </a:xfrm>
          <a:prstGeom prst="roundRect">
            <a:avLst/>
          </a:prstGeom>
          <a:noFill/>
          <a:ln>
            <a:solidFill>
              <a:schemeClr val="accent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36"/>
          </a:p>
        </p:txBody>
      </p:sp>
      <p:sp>
        <p:nvSpPr>
          <p:cNvPr id="24" name="TextBox 23"/>
          <p:cNvSpPr txBox="1"/>
          <p:nvPr/>
        </p:nvSpPr>
        <p:spPr>
          <a:xfrm>
            <a:off x="3981804" y="1774256"/>
            <a:ext cx="834134" cy="350330"/>
          </a:xfrm>
          <a:prstGeom prst="rect">
            <a:avLst/>
          </a:prstGeom>
          <a:noFill/>
        </p:spPr>
        <p:txBody>
          <a:bodyPr wrap="none" rtlCol="0">
            <a:spAutoFit/>
          </a:bodyPr>
          <a:lstStyle/>
          <a:p>
            <a:r>
              <a:rPr lang="en-US" sz="1632" dirty="0"/>
              <a:t>Subnet</a:t>
            </a:r>
          </a:p>
        </p:txBody>
      </p:sp>
      <p:pic>
        <p:nvPicPr>
          <p:cNvPr id="25" name="Picture 24"/>
          <p:cNvPicPr>
            <a:picLocks noChangeAspect="1"/>
          </p:cNvPicPr>
          <p:nvPr/>
        </p:nvPicPr>
        <p:blipFill>
          <a:blip r:embed="rId6" cstate="print">
            <a:biLevel thresh="25000"/>
            <a:extLst>
              <a:ext uri="{28A0092B-C50C-407E-A947-70E740481C1C}">
                <a14:useLocalDpi xmlns:a14="http://schemas.microsoft.com/office/drawing/2010/main" val="0"/>
              </a:ext>
            </a:extLst>
          </a:blip>
          <a:stretch>
            <a:fillRect/>
          </a:stretch>
        </p:blipFill>
        <p:spPr>
          <a:xfrm>
            <a:off x="5464865" y="3137446"/>
            <a:ext cx="542581" cy="542581"/>
          </a:xfrm>
          <a:prstGeom prst="rect">
            <a:avLst/>
          </a:prstGeom>
        </p:spPr>
      </p:pic>
      <p:pic>
        <p:nvPicPr>
          <p:cNvPr id="26" name="Picture 25"/>
          <p:cNvPicPr>
            <a:picLocks noChangeAspect="1"/>
          </p:cNvPicPr>
          <p:nvPr/>
        </p:nvPicPr>
        <p:blipFill>
          <a:blip r:embed="rId6" cstate="print">
            <a:biLevel thresh="25000"/>
            <a:extLst>
              <a:ext uri="{28A0092B-C50C-407E-A947-70E740481C1C}">
                <a14:useLocalDpi xmlns:a14="http://schemas.microsoft.com/office/drawing/2010/main" val="0"/>
              </a:ext>
            </a:extLst>
          </a:blip>
          <a:stretch>
            <a:fillRect/>
          </a:stretch>
        </p:blipFill>
        <p:spPr>
          <a:xfrm>
            <a:off x="5501073" y="1317871"/>
            <a:ext cx="542581" cy="542581"/>
          </a:xfrm>
          <a:prstGeom prst="rect">
            <a:avLst/>
          </a:prstGeom>
          <a:ln>
            <a:noFill/>
          </a:ln>
        </p:spPr>
      </p:pic>
      <p:pic>
        <p:nvPicPr>
          <p:cNvPr id="27" name="Picture 26"/>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6375250" y="5182847"/>
            <a:ext cx="523569" cy="523569"/>
          </a:xfrm>
          <a:prstGeom prst="rect">
            <a:avLst/>
          </a:prstGeom>
        </p:spPr>
      </p:pic>
      <p:pic>
        <p:nvPicPr>
          <p:cNvPr id="28" name="Picture 27"/>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7041334" y="5182847"/>
            <a:ext cx="523569" cy="523569"/>
          </a:xfrm>
          <a:prstGeom prst="rect">
            <a:avLst/>
          </a:prstGeom>
        </p:spPr>
      </p:pic>
      <p:pic>
        <p:nvPicPr>
          <p:cNvPr id="29" name="Picture 28"/>
          <p:cNvPicPr>
            <a:picLocks noChangeAspect="1"/>
          </p:cNvPicPr>
          <p:nvPr/>
        </p:nvPicPr>
        <p:blipFill>
          <a:blip r:embed="rId7"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8717" y="1880440"/>
            <a:ext cx="388650" cy="388650"/>
          </a:xfrm>
          <a:prstGeom prst="rect">
            <a:avLst/>
          </a:prstGeom>
        </p:spPr>
      </p:pic>
      <p:pic>
        <p:nvPicPr>
          <p:cNvPr id="30" name="Picture 29"/>
          <p:cNvPicPr>
            <a:picLocks noChangeAspect="1"/>
          </p:cNvPicPr>
          <p:nvPr/>
        </p:nvPicPr>
        <p:blipFill>
          <a:blip r:embed="rId7"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93470" y="3672489"/>
            <a:ext cx="388650" cy="388650"/>
          </a:xfrm>
          <a:prstGeom prst="rect">
            <a:avLst/>
          </a:prstGeom>
        </p:spPr>
      </p:pic>
      <p:sp>
        <p:nvSpPr>
          <p:cNvPr id="31" name="TextBox 30"/>
          <p:cNvSpPr txBox="1"/>
          <p:nvPr/>
        </p:nvSpPr>
        <p:spPr>
          <a:xfrm>
            <a:off x="6947224" y="2192045"/>
            <a:ext cx="1015183" cy="766513"/>
          </a:xfrm>
          <a:prstGeom prst="rect">
            <a:avLst/>
          </a:prstGeom>
          <a:noFill/>
        </p:spPr>
        <p:txBody>
          <a:bodyPr wrap="square" rtlCol="0">
            <a:spAutoFit/>
          </a:bodyPr>
          <a:lstStyle/>
          <a:p>
            <a:r>
              <a:rPr lang="en-US" sz="1428" dirty="0"/>
              <a:t>Network Security</a:t>
            </a:r>
          </a:p>
          <a:p>
            <a:r>
              <a:rPr lang="en-US" sz="1428" dirty="0"/>
              <a:t> Group</a:t>
            </a:r>
          </a:p>
        </p:txBody>
      </p:sp>
      <p:sp>
        <p:nvSpPr>
          <p:cNvPr id="33" name="TextBox 32"/>
          <p:cNvSpPr txBox="1"/>
          <p:nvPr/>
        </p:nvSpPr>
        <p:spPr>
          <a:xfrm>
            <a:off x="4139591" y="841348"/>
            <a:ext cx="1619481" cy="350330"/>
          </a:xfrm>
          <a:prstGeom prst="rect">
            <a:avLst/>
          </a:prstGeom>
          <a:noFill/>
        </p:spPr>
        <p:txBody>
          <a:bodyPr wrap="none" rtlCol="0">
            <a:spAutoFit/>
          </a:bodyPr>
          <a:lstStyle/>
          <a:p>
            <a:r>
              <a:rPr lang="en-US" sz="1632" dirty="0"/>
              <a:t>Virtual Network</a:t>
            </a:r>
          </a:p>
        </p:txBody>
      </p:sp>
      <p:sp>
        <p:nvSpPr>
          <p:cNvPr id="36" name="TextBox 35"/>
          <p:cNvSpPr txBox="1"/>
          <p:nvPr/>
        </p:nvSpPr>
        <p:spPr>
          <a:xfrm>
            <a:off x="6049642" y="3052967"/>
            <a:ext cx="1995466" cy="606488"/>
          </a:xfrm>
          <a:prstGeom prst="rect">
            <a:avLst/>
          </a:prstGeom>
          <a:noFill/>
        </p:spPr>
        <p:txBody>
          <a:bodyPr wrap="square" rtlCol="0">
            <a:spAutoFit/>
          </a:bodyPr>
          <a:lstStyle/>
          <a:p>
            <a:r>
              <a:rPr lang="en-US" sz="1632" dirty="0"/>
              <a:t>Azure Load Balancer (internal)</a:t>
            </a:r>
          </a:p>
        </p:txBody>
      </p:sp>
      <p:sp>
        <p:nvSpPr>
          <p:cNvPr id="37" name="TextBox 36"/>
          <p:cNvSpPr txBox="1"/>
          <p:nvPr/>
        </p:nvSpPr>
        <p:spPr>
          <a:xfrm>
            <a:off x="7041334" y="4003839"/>
            <a:ext cx="1015183" cy="766513"/>
          </a:xfrm>
          <a:prstGeom prst="rect">
            <a:avLst/>
          </a:prstGeom>
          <a:noFill/>
        </p:spPr>
        <p:txBody>
          <a:bodyPr wrap="square" rtlCol="0">
            <a:spAutoFit/>
          </a:bodyPr>
          <a:lstStyle/>
          <a:p>
            <a:r>
              <a:rPr lang="en-US" sz="1428" dirty="0"/>
              <a:t>Network Security</a:t>
            </a:r>
          </a:p>
          <a:p>
            <a:r>
              <a:rPr lang="en-US" sz="1428" dirty="0"/>
              <a:t> Group</a:t>
            </a:r>
          </a:p>
        </p:txBody>
      </p:sp>
      <p:pic>
        <p:nvPicPr>
          <p:cNvPr id="38" name="Picture 37"/>
          <p:cNvPicPr>
            <a:picLocks/>
          </p:cNvPicPr>
          <p:nvPr/>
        </p:nvPicPr>
        <p:blipFill>
          <a:blip r:embed="rId8" cstate="print">
            <a:biLevel thresh="25000"/>
            <a:extLst>
              <a:ext uri="{28A0092B-C50C-407E-A947-70E740481C1C}">
                <a14:useLocalDpi xmlns:a14="http://schemas.microsoft.com/office/drawing/2010/main" val="0"/>
              </a:ext>
            </a:extLst>
          </a:blip>
          <a:stretch>
            <a:fillRect/>
          </a:stretch>
        </p:blipFill>
        <p:spPr>
          <a:xfrm rot="5400000">
            <a:off x="5714838" y="816188"/>
            <a:ext cx="186521" cy="932603"/>
          </a:xfrm>
          <a:prstGeom prst="rect">
            <a:avLst/>
          </a:prstGeom>
        </p:spPr>
      </p:pic>
      <p:pic>
        <p:nvPicPr>
          <p:cNvPr id="40" name="Picture 39"/>
          <p:cNvPicPr>
            <a:picLocks/>
          </p:cNvPicPr>
          <p:nvPr/>
        </p:nvPicPr>
        <p:blipFill>
          <a:blip r:embed="rId8" cstate="print">
            <a:biLevel thresh="25000"/>
            <a:extLst>
              <a:ext uri="{28A0092B-C50C-407E-A947-70E740481C1C}">
                <a14:useLocalDpi xmlns:a14="http://schemas.microsoft.com/office/drawing/2010/main" val="0"/>
              </a:ext>
            </a:extLst>
          </a:blip>
          <a:stretch>
            <a:fillRect/>
          </a:stretch>
        </p:blipFill>
        <p:spPr>
          <a:xfrm rot="5400000">
            <a:off x="5625386" y="2672340"/>
            <a:ext cx="186521" cy="932603"/>
          </a:xfrm>
          <a:prstGeom prst="rect">
            <a:avLst/>
          </a:prstGeom>
        </p:spPr>
      </p:pic>
      <p:sp>
        <p:nvSpPr>
          <p:cNvPr id="34" name="TextBox 33"/>
          <p:cNvSpPr txBox="1"/>
          <p:nvPr/>
        </p:nvSpPr>
        <p:spPr>
          <a:xfrm>
            <a:off x="6707729" y="873271"/>
            <a:ext cx="1025418" cy="350330"/>
          </a:xfrm>
          <a:prstGeom prst="rect">
            <a:avLst/>
          </a:prstGeom>
          <a:noFill/>
        </p:spPr>
        <p:txBody>
          <a:bodyPr wrap="none" rtlCol="0">
            <a:spAutoFit/>
          </a:bodyPr>
          <a:lstStyle/>
          <a:p>
            <a:r>
              <a:rPr lang="en-US" sz="1632" dirty="0"/>
              <a:t>Public IP </a:t>
            </a:r>
          </a:p>
        </p:txBody>
      </p:sp>
      <p:pic>
        <p:nvPicPr>
          <p:cNvPr id="3" name="Picture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846030" y="851075"/>
            <a:ext cx="355543" cy="355543"/>
          </a:xfrm>
          <a:prstGeom prst="rect">
            <a:avLst/>
          </a:prstGeom>
        </p:spPr>
      </p:pic>
      <p:sp>
        <p:nvSpPr>
          <p:cNvPr id="94" name="TextBox 93"/>
          <p:cNvSpPr txBox="1"/>
          <p:nvPr/>
        </p:nvSpPr>
        <p:spPr>
          <a:xfrm>
            <a:off x="6065890" y="1219577"/>
            <a:ext cx="2255161" cy="606488"/>
          </a:xfrm>
          <a:prstGeom prst="rect">
            <a:avLst/>
          </a:prstGeom>
          <a:noFill/>
        </p:spPr>
        <p:txBody>
          <a:bodyPr wrap="square" rtlCol="0">
            <a:spAutoFit/>
          </a:bodyPr>
          <a:lstStyle/>
          <a:p>
            <a:r>
              <a:rPr lang="en-US" sz="1632" dirty="0"/>
              <a:t>Azure Load Balancer (external)</a:t>
            </a:r>
          </a:p>
        </p:txBody>
      </p:sp>
    </p:spTree>
    <p:extLst>
      <p:ext uri="{BB962C8B-B14F-4D97-AF65-F5344CB8AC3E}">
        <p14:creationId xmlns:p14="http://schemas.microsoft.com/office/powerpoint/2010/main" val="3565565444"/>
      </p:ext>
    </p:extLst>
  </p:cSld>
  <p:clrMapOvr>
    <a:masterClrMapping/>
  </p:clrMapOvr>
  <mc:AlternateContent xmlns:mc="http://schemas.openxmlformats.org/markup-compatibility/2006" xmlns:p14="http://schemas.microsoft.com/office/powerpoint/2010/main">
    <mc:Choice Requires="p14">
      <p:transition spd="slow" p14:dur="800">
        <p:fad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275482" y="1975973"/>
            <a:ext cx="11887879" cy="2440914"/>
          </a:xfrm>
          <a:prstGeom prst="rect">
            <a:avLst/>
          </a:prstGeom>
          <a:solidFill>
            <a:schemeClr val="bg2">
              <a:lumMod val="75000"/>
            </a:schemeClr>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endParaRPr lang="en-US" sz="2000" dirty="0">
              <a:gradFill>
                <a:gsLst>
                  <a:gs pos="0">
                    <a:srgbClr val="FFFFFF"/>
                  </a:gs>
                  <a:gs pos="100000">
                    <a:srgbClr val="FFFFFF"/>
                  </a:gs>
                </a:gsLst>
                <a:lin ang="5400000" scaled="0"/>
              </a:gradFill>
            </a:endParaRPr>
          </a:p>
        </p:txBody>
      </p:sp>
      <p:grpSp>
        <p:nvGrpSpPr>
          <p:cNvPr id="4" name="Group 3"/>
          <p:cNvGrpSpPr/>
          <p:nvPr/>
        </p:nvGrpSpPr>
        <p:grpSpPr>
          <a:xfrm>
            <a:off x="10531652" y="2159317"/>
            <a:ext cx="1489889" cy="2107004"/>
            <a:chOff x="10532264" y="2494176"/>
            <a:chExt cx="1490100" cy="2107303"/>
          </a:xfrm>
        </p:grpSpPr>
        <p:sp>
          <p:nvSpPr>
            <p:cNvPr id="5" name="Rectangle 4"/>
            <p:cNvSpPr/>
            <p:nvPr/>
          </p:nvSpPr>
          <p:spPr bwMode="auto">
            <a:xfrm>
              <a:off x="10564986" y="4105238"/>
              <a:ext cx="1457378" cy="49624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932114" eaLnBrk="0" fontAlgn="base" hangingPunct="0">
                <a:lnSpc>
                  <a:spcPct val="90000"/>
                </a:lnSpc>
                <a:spcBef>
                  <a:spcPct val="0"/>
                </a:spcBef>
                <a:spcAft>
                  <a:spcPct val="0"/>
                </a:spcAft>
                <a:defRPr/>
              </a:pPr>
              <a:r>
                <a:rPr lang="en-US" sz="1399" kern="0" dirty="0">
                  <a:gradFill>
                    <a:gsLst>
                      <a:gs pos="0">
                        <a:schemeClr val="tx1"/>
                      </a:gs>
                      <a:gs pos="100000">
                        <a:schemeClr val="tx1"/>
                      </a:gs>
                    </a:gsLst>
                    <a:lin ang="5400000" scaled="0"/>
                  </a:gradFill>
                  <a:latin typeface="Segoe UI Semibold" panose="020B0702040204020203" pitchFamily="34" charset="0"/>
                  <a:ea typeface="Segoe UI" pitchFamily="34" charset="0"/>
                  <a:cs typeface="Segoe UI Semibold" panose="020B0702040204020203" pitchFamily="34" charset="0"/>
                </a:rPr>
                <a:t>&gt;80,000 IOPs</a:t>
              </a:r>
            </a:p>
            <a:p>
              <a:pPr algn="ctr" defTabSz="932114" eaLnBrk="0" fontAlgn="base" hangingPunct="0">
                <a:lnSpc>
                  <a:spcPct val="90000"/>
                </a:lnSpc>
                <a:spcBef>
                  <a:spcPct val="0"/>
                </a:spcBef>
                <a:spcAft>
                  <a:spcPct val="0"/>
                </a:spcAft>
                <a:defRPr/>
              </a:pPr>
              <a:r>
                <a:rPr lang="en-US" sz="1399" kern="0" dirty="0">
                  <a:gradFill>
                    <a:gsLst>
                      <a:gs pos="0">
                        <a:schemeClr val="tx1"/>
                      </a:gs>
                      <a:gs pos="100000">
                        <a:schemeClr val="tx1"/>
                      </a:gs>
                    </a:gsLst>
                    <a:lin ang="5400000" scaled="0"/>
                  </a:gradFill>
                  <a:latin typeface="Segoe UI Semibold" panose="020B0702040204020203" pitchFamily="34" charset="0"/>
                  <a:ea typeface="Segoe UI" pitchFamily="34" charset="0"/>
                  <a:cs typeface="Segoe UI Semibold" panose="020B0702040204020203" pitchFamily="34" charset="0"/>
                </a:rPr>
                <a:t>Premium Storage</a:t>
              </a:r>
            </a:p>
          </p:txBody>
        </p:sp>
        <p:grpSp>
          <p:nvGrpSpPr>
            <p:cNvPr id="6" name="Group 5"/>
            <p:cNvGrpSpPr/>
            <p:nvPr/>
          </p:nvGrpSpPr>
          <p:grpSpPr>
            <a:xfrm>
              <a:off x="10532264" y="2494176"/>
              <a:ext cx="1437099" cy="1384404"/>
              <a:chOff x="10632593" y="1209273"/>
              <a:chExt cx="1110459" cy="1069741"/>
            </a:xfrm>
          </p:grpSpPr>
          <p:grpSp>
            <p:nvGrpSpPr>
              <p:cNvPr id="7" name="Group 6"/>
              <p:cNvGrpSpPr/>
              <p:nvPr/>
            </p:nvGrpSpPr>
            <p:grpSpPr>
              <a:xfrm>
                <a:off x="11109193" y="1209273"/>
                <a:ext cx="633859" cy="1004948"/>
                <a:chOff x="6206486" y="2957003"/>
                <a:chExt cx="660500" cy="1268000"/>
              </a:xfrm>
              <a:gradFill>
                <a:gsLst>
                  <a:gs pos="0">
                    <a:schemeClr val="accent1">
                      <a:lumMod val="50000"/>
                      <a:alpha val="68000"/>
                    </a:schemeClr>
                  </a:gs>
                  <a:gs pos="100000">
                    <a:schemeClr val="accent1">
                      <a:lumMod val="50000"/>
                    </a:schemeClr>
                  </a:gs>
                </a:gsLst>
                <a:lin ang="5400000" scaled="0"/>
              </a:gradFill>
            </p:grpSpPr>
            <p:sp>
              <p:nvSpPr>
                <p:cNvPr id="13" name="Flowchart: Magnetic Disk 12"/>
                <p:cNvSpPr/>
                <p:nvPr/>
              </p:nvSpPr>
              <p:spPr bwMode="auto">
                <a:xfrm>
                  <a:off x="6206486" y="3927534"/>
                  <a:ext cx="660500" cy="297469"/>
                </a:xfrm>
                <a:prstGeom prst="flowChartMagneticDisk">
                  <a:avLst/>
                </a:prstGeom>
                <a:solidFill>
                  <a:schemeClr val="bg2">
                    <a:lumMod val="50000"/>
                    <a:alpha val="58000"/>
                  </a:schemeClr>
                </a:solidFill>
                <a:ln w="19050">
                  <a:solidFill>
                    <a:schemeClr val="bg2">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3234" tIns="46616" rIns="93234" bIns="46616" numCol="1" spcCol="0" rtlCol="0" fromWordArt="0" anchor="ctr" anchorCtr="0" forceAA="0" compatLnSpc="1">
                  <a:prstTxWarp prst="textNoShape">
                    <a:avLst/>
                  </a:prstTxWarp>
                  <a:noAutofit/>
                </a:bodyPr>
                <a:lstStyle/>
                <a:p>
                  <a:pPr algn="ctr" defTabSz="950663" fontAlgn="base">
                    <a:spcBef>
                      <a:spcPct val="0"/>
                    </a:spcBef>
                    <a:spcAft>
                      <a:spcPct val="0"/>
                    </a:spcAft>
                    <a:defRPr/>
                  </a:pPr>
                  <a:endParaRPr lang="en-US" sz="2448" kern="0">
                    <a:solidFill>
                      <a:schemeClr val="tx1"/>
                    </a:solidFill>
                    <a:ea typeface="Segoe UI" pitchFamily="34" charset="0"/>
                    <a:cs typeface="Segoe UI" pitchFamily="34" charset="0"/>
                  </a:endParaRPr>
                </a:p>
              </p:txBody>
            </p:sp>
            <p:sp>
              <p:nvSpPr>
                <p:cNvPr id="14" name="Flowchart: Magnetic Disk 13"/>
                <p:cNvSpPr/>
                <p:nvPr/>
              </p:nvSpPr>
              <p:spPr bwMode="auto">
                <a:xfrm>
                  <a:off x="6206486" y="3683447"/>
                  <a:ext cx="660500" cy="297469"/>
                </a:xfrm>
                <a:prstGeom prst="flowChartMagneticDisk">
                  <a:avLst/>
                </a:prstGeom>
                <a:solidFill>
                  <a:schemeClr val="bg2">
                    <a:lumMod val="50000"/>
                    <a:alpha val="58000"/>
                  </a:schemeClr>
                </a:solidFill>
                <a:ln w="19050">
                  <a:solidFill>
                    <a:schemeClr val="bg2">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3234" tIns="46616" rIns="93234" bIns="46616" numCol="1" spcCol="0" rtlCol="0" fromWordArt="0" anchor="ctr" anchorCtr="0" forceAA="0" compatLnSpc="1">
                  <a:prstTxWarp prst="textNoShape">
                    <a:avLst/>
                  </a:prstTxWarp>
                  <a:noAutofit/>
                </a:bodyPr>
                <a:lstStyle/>
                <a:p>
                  <a:pPr algn="ctr" defTabSz="950663" fontAlgn="base">
                    <a:spcBef>
                      <a:spcPct val="0"/>
                    </a:spcBef>
                    <a:spcAft>
                      <a:spcPct val="0"/>
                    </a:spcAft>
                    <a:defRPr/>
                  </a:pPr>
                  <a:endParaRPr lang="en-US" sz="2448" kern="0">
                    <a:solidFill>
                      <a:schemeClr val="tx1"/>
                    </a:solidFill>
                    <a:ea typeface="Segoe UI" pitchFamily="34" charset="0"/>
                    <a:cs typeface="Segoe UI" pitchFamily="34" charset="0"/>
                  </a:endParaRPr>
                </a:p>
              </p:txBody>
            </p:sp>
            <p:sp>
              <p:nvSpPr>
                <p:cNvPr id="15" name="Flowchart: Magnetic Disk 14"/>
                <p:cNvSpPr/>
                <p:nvPr/>
              </p:nvSpPr>
              <p:spPr bwMode="auto">
                <a:xfrm>
                  <a:off x="6206486" y="3439360"/>
                  <a:ext cx="660500" cy="297469"/>
                </a:xfrm>
                <a:prstGeom prst="flowChartMagneticDisk">
                  <a:avLst/>
                </a:prstGeom>
                <a:solidFill>
                  <a:schemeClr val="bg2">
                    <a:lumMod val="50000"/>
                    <a:alpha val="58000"/>
                  </a:schemeClr>
                </a:solidFill>
                <a:ln w="19050">
                  <a:solidFill>
                    <a:schemeClr val="bg2">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3234" tIns="46616" rIns="93234" bIns="46616" numCol="1" spcCol="0" rtlCol="0" fromWordArt="0" anchor="ctr" anchorCtr="0" forceAA="0" compatLnSpc="1">
                  <a:prstTxWarp prst="textNoShape">
                    <a:avLst/>
                  </a:prstTxWarp>
                  <a:noAutofit/>
                </a:bodyPr>
                <a:lstStyle/>
                <a:p>
                  <a:pPr algn="ctr" defTabSz="950663" fontAlgn="base">
                    <a:spcBef>
                      <a:spcPct val="0"/>
                    </a:spcBef>
                    <a:spcAft>
                      <a:spcPct val="0"/>
                    </a:spcAft>
                    <a:defRPr/>
                  </a:pPr>
                  <a:endParaRPr lang="en-US" sz="2448" kern="0">
                    <a:solidFill>
                      <a:schemeClr val="tx1"/>
                    </a:solidFill>
                    <a:ea typeface="Segoe UI" pitchFamily="34" charset="0"/>
                    <a:cs typeface="Segoe UI" pitchFamily="34" charset="0"/>
                  </a:endParaRPr>
                </a:p>
              </p:txBody>
            </p:sp>
            <p:sp>
              <p:nvSpPr>
                <p:cNvPr id="16" name="Flowchart: Magnetic Disk 15"/>
                <p:cNvSpPr/>
                <p:nvPr/>
              </p:nvSpPr>
              <p:spPr bwMode="auto">
                <a:xfrm>
                  <a:off x="6206486" y="3195273"/>
                  <a:ext cx="660500" cy="297469"/>
                </a:xfrm>
                <a:prstGeom prst="flowChartMagneticDisk">
                  <a:avLst/>
                </a:prstGeom>
                <a:solidFill>
                  <a:schemeClr val="bg2">
                    <a:lumMod val="50000"/>
                    <a:alpha val="58000"/>
                  </a:schemeClr>
                </a:solidFill>
                <a:ln w="19050">
                  <a:solidFill>
                    <a:schemeClr val="bg2">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3234" tIns="46616" rIns="93234" bIns="46616" numCol="1" spcCol="0" rtlCol="0" fromWordArt="0" anchor="ctr" anchorCtr="0" forceAA="0" compatLnSpc="1">
                  <a:prstTxWarp prst="textNoShape">
                    <a:avLst/>
                  </a:prstTxWarp>
                  <a:noAutofit/>
                </a:bodyPr>
                <a:lstStyle/>
                <a:p>
                  <a:pPr algn="ctr" defTabSz="950663" fontAlgn="base">
                    <a:spcBef>
                      <a:spcPct val="0"/>
                    </a:spcBef>
                    <a:spcAft>
                      <a:spcPct val="0"/>
                    </a:spcAft>
                    <a:defRPr/>
                  </a:pPr>
                  <a:endParaRPr lang="en-US" sz="2448" kern="0">
                    <a:solidFill>
                      <a:schemeClr val="tx1"/>
                    </a:solidFill>
                    <a:ea typeface="Segoe UI" pitchFamily="34" charset="0"/>
                    <a:cs typeface="Segoe UI" pitchFamily="34" charset="0"/>
                  </a:endParaRPr>
                </a:p>
              </p:txBody>
            </p:sp>
            <p:sp>
              <p:nvSpPr>
                <p:cNvPr id="17" name="Flowchart: Magnetic Disk 16"/>
                <p:cNvSpPr/>
                <p:nvPr/>
              </p:nvSpPr>
              <p:spPr bwMode="auto">
                <a:xfrm>
                  <a:off x="6206486" y="2957003"/>
                  <a:ext cx="660500" cy="297469"/>
                </a:xfrm>
                <a:prstGeom prst="flowChartMagneticDisk">
                  <a:avLst/>
                </a:prstGeom>
                <a:solidFill>
                  <a:schemeClr val="bg2">
                    <a:lumMod val="50000"/>
                    <a:alpha val="58000"/>
                  </a:schemeClr>
                </a:solidFill>
                <a:ln w="19050">
                  <a:solidFill>
                    <a:schemeClr val="bg2">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3234" tIns="46616" rIns="93234" bIns="46616" numCol="1" spcCol="0" rtlCol="0" fromWordArt="0" anchor="ctr" anchorCtr="0" forceAA="0" compatLnSpc="1">
                  <a:prstTxWarp prst="textNoShape">
                    <a:avLst/>
                  </a:prstTxWarp>
                  <a:noAutofit/>
                </a:bodyPr>
                <a:lstStyle/>
                <a:p>
                  <a:pPr algn="ctr" defTabSz="950663" fontAlgn="base">
                    <a:spcBef>
                      <a:spcPct val="0"/>
                    </a:spcBef>
                    <a:spcAft>
                      <a:spcPct val="0"/>
                    </a:spcAft>
                    <a:defRPr/>
                  </a:pPr>
                  <a:endParaRPr lang="en-US" sz="2448" kern="0">
                    <a:solidFill>
                      <a:schemeClr val="tx1"/>
                    </a:solidFill>
                    <a:ea typeface="Segoe UI" pitchFamily="34" charset="0"/>
                    <a:cs typeface="Segoe UI" pitchFamily="34" charset="0"/>
                  </a:endParaRPr>
                </a:p>
              </p:txBody>
            </p:sp>
          </p:grpSp>
          <p:grpSp>
            <p:nvGrpSpPr>
              <p:cNvPr id="8" name="Group 7"/>
              <p:cNvGrpSpPr/>
              <p:nvPr/>
            </p:nvGrpSpPr>
            <p:grpSpPr>
              <a:xfrm>
                <a:off x="10632593" y="1483519"/>
                <a:ext cx="767612" cy="795495"/>
                <a:chOff x="-477782" y="450675"/>
                <a:chExt cx="5901463" cy="6115812"/>
              </a:xfrm>
            </p:grpSpPr>
            <p:sp>
              <p:nvSpPr>
                <p:cNvPr id="9" name="16-Point Star 90"/>
                <p:cNvSpPr/>
                <p:nvPr/>
              </p:nvSpPr>
              <p:spPr bwMode="auto">
                <a:xfrm>
                  <a:off x="-477782" y="665024"/>
                  <a:ext cx="5901463" cy="5901463"/>
                </a:xfrm>
                <a:prstGeom prst="star16">
                  <a:avLst>
                    <a:gd name="adj" fmla="val 35361"/>
                  </a:avLst>
                </a:prstGeom>
                <a:solidFill>
                  <a:schemeClr val="tx1">
                    <a:alpha val="2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02" tIns="146241" rIns="182802" bIns="146241" numCol="1" spcCol="0" rtlCol="0" fromWordArt="0" anchor="t" anchorCtr="0" forceAA="0" compatLnSpc="1">
                  <a:prstTxWarp prst="textNoShape">
                    <a:avLst/>
                  </a:prstTxWarp>
                  <a:noAutofit/>
                </a:bodyPr>
                <a:lstStyle/>
                <a:p>
                  <a:pPr algn="ctr" defTabSz="931935">
                    <a:lnSpc>
                      <a:spcPct val="90000"/>
                    </a:lnSpc>
                    <a:defRPr/>
                  </a:pPr>
                  <a:endParaRPr lang="en-US" sz="2400" kern="0" dirty="0">
                    <a:gradFill>
                      <a:gsLst>
                        <a:gs pos="0">
                          <a:srgbClr val="FFFFFF"/>
                        </a:gs>
                        <a:gs pos="100000">
                          <a:srgbClr val="FFFFFF"/>
                        </a:gs>
                      </a:gsLst>
                      <a:lin ang="5400000" scaled="0"/>
                    </a:gradFill>
                    <a:ea typeface="Segoe UI" pitchFamily="34" charset="0"/>
                    <a:cs typeface="Segoe UI" pitchFamily="34" charset="0"/>
                  </a:endParaRPr>
                </a:p>
              </p:txBody>
            </p:sp>
            <p:pic>
              <p:nvPicPr>
                <p:cNvPr id="10" name="Picture 9"/>
                <p:cNvPicPr>
                  <a:picLocks noChangeAspect="1"/>
                </p:cNvPicPr>
                <p:nvPr/>
              </p:nvPicPr>
              <p:blipFill>
                <a:blip r:embed="rId3"/>
                <a:stretch>
                  <a:fillRect/>
                </a:stretch>
              </p:blipFill>
              <p:spPr>
                <a:xfrm>
                  <a:off x="2990885" y="4844838"/>
                  <a:ext cx="1486280" cy="1490576"/>
                </a:xfrm>
                <a:prstGeom prst="rect">
                  <a:avLst/>
                </a:prstGeom>
              </p:spPr>
            </p:pic>
            <p:pic>
              <p:nvPicPr>
                <p:cNvPr id="11" name="Picture 10"/>
                <p:cNvPicPr>
                  <a:picLocks noChangeAspect="1"/>
                </p:cNvPicPr>
                <p:nvPr/>
              </p:nvPicPr>
              <p:blipFill>
                <a:blip r:embed="rId3"/>
                <a:stretch>
                  <a:fillRect/>
                </a:stretch>
              </p:blipFill>
              <p:spPr>
                <a:xfrm>
                  <a:off x="624820" y="1700441"/>
                  <a:ext cx="3815982" cy="3827010"/>
                </a:xfrm>
                <a:prstGeom prst="rect">
                  <a:avLst/>
                </a:prstGeom>
              </p:spPr>
            </p:pic>
            <p:pic>
              <p:nvPicPr>
                <p:cNvPr id="12" name="Picture 11"/>
                <p:cNvPicPr>
                  <a:picLocks noChangeAspect="1"/>
                </p:cNvPicPr>
                <p:nvPr/>
              </p:nvPicPr>
              <p:blipFill>
                <a:blip r:embed="rId3"/>
                <a:stretch>
                  <a:fillRect/>
                </a:stretch>
              </p:blipFill>
              <p:spPr>
                <a:xfrm>
                  <a:off x="2211493" y="450675"/>
                  <a:ext cx="1974734" cy="1980442"/>
                </a:xfrm>
                <a:prstGeom prst="rect">
                  <a:avLst/>
                </a:prstGeom>
              </p:spPr>
            </p:pic>
          </p:grpSp>
        </p:grpSp>
      </p:grpSp>
      <p:sp>
        <p:nvSpPr>
          <p:cNvPr id="19" name="Rectangle 18"/>
          <p:cNvSpPr/>
          <p:nvPr/>
        </p:nvSpPr>
        <p:spPr bwMode="auto">
          <a:xfrm>
            <a:off x="1013078" y="3770150"/>
            <a:ext cx="982957" cy="49617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932114" eaLnBrk="0" fontAlgn="base" hangingPunct="0">
              <a:lnSpc>
                <a:spcPct val="90000"/>
              </a:lnSpc>
              <a:spcBef>
                <a:spcPct val="0"/>
              </a:spcBef>
              <a:spcAft>
                <a:spcPct val="0"/>
              </a:spcAft>
              <a:defRPr/>
            </a:pPr>
            <a:r>
              <a:rPr lang="en-US" sz="1399" kern="0" dirty="0">
                <a:gradFill>
                  <a:gsLst>
                    <a:gs pos="0">
                      <a:schemeClr val="tx1"/>
                    </a:gs>
                    <a:gs pos="100000">
                      <a:schemeClr val="tx1"/>
                    </a:gs>
                  </a:gsLst>
                  <a:lin ang="5400000" scaled="0"/>
                </a:gradFill>
                <a:latin typeface="Segoe UI Semibold" panose="020B0702040204020203" pitchFamily="34" charset="0"/>
                <a:ea typeface="Segoe UI" pitchFamily="34" charset="0"/>
                <a:cs typeface="Segoe UI Semibold" panose="020B0702040204020203" pitchFamily="34" charset="0"/>
              </a:rPr>
              <a:t>Entry</a:t>
            </a:r>
            <a:br>
              <a:rPr lang="en-US" sz="1399" kern="0" dirty="0">
                <a:gradFill>
                  <a:gsLst>
                    <a:gs pos="0">
                      <a:schemeClr val="tx1"/>
                    </a:gs>
                    <a:gs pos="100000">
                      <a:schemeClr val="tx1"/>
                    </a:gs>
                  </a:gsLst>
                  <a:lin ang="5400000" scaled="0"/>
                </a:gradFill>
                <a:latin typeface="Segoe UI Semibold" panose="020B0702040204020203" pitchFamily="34" charset="0"/>
                <a:ea typeface="Segoe UI" pitchFamily="34" charset="0"/>
                <a:cs typeface="Segoe UI Semibold" panose="020B0702040204020203" pitchFamily="34" charset="0"/>
              </a:rPr>
            </a:br>
            <a:r>
              <a:rPr lang="en-US" sz="1399" kern="0" dirty="0">
                <a:gradFill>
                  <a:gsLst>
                    <a:gs pos="0">
                      <a:schemeClr val="tx1"/>
                    </a:gs>
                    <a:gs pos="100000">
                      <a:schemeClr val="tx1"/>
                    </a:gs>
                  </a:gsLst>
                  <a:lin ang="5400000" scaled="0"/>
                </a:gradFill>
                <a:latin typeface="Segoe UI Semibold" panose="020B0702040204020203" pitchFamily="34" charset="0"/>
                <a:ea typeface="Segoe UI" pitchFamily="34" charset="0"/>
                <a:cs typeface="Segoe UI Semibold" panose="020B0702040204020203" pitchFamily="34" charset="0"/>
              </a:rPr>
              <a:t>Level</a:t>
            </a:r>
          </a:p>
        </p:txBody>
      </p:sp>
      <p:sp>
        <p:nvSpPr>
          <p:cNvPr id="28" name="Rectangle 27"/>
          <p:cNvSpPr/>
          <p:nvPr/>
        </p:nvSpPr>
        <p:spPr bwMode="auto">
          <a:xfrm>
            <a:off x="3475461" y="3770150"/>
            <a:ext cx="1084054" cy="49617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932114" eaLnBrk="0" fontAlgn="base" hangingPunct="0">
              <a:lnSpc>
                <a:spcPct val="90000"/>
              </a:lnSpc>
              <a:spcBef>
                <a:spcPct val="0"/>
              </a:spcBef>
              <a:spcAft>
                <a:spcPct val="0"/>
              </a:spcAft>
              <a:defRPr/>
            </a:pPr>
            <a:r>
              <a:rPr lang="en-US" sz="1399" kern="0" dirty="0">
                <a:gradFill>
                  <a:gsLst>
                    <a:gs pos="0">
                      <a:schemeClr val="tx1"/>
                    </a:gs>
                    <a:gs pos="100000">
                      <a:schemeClr val="tx1"/>
                    </a:gs>
                  </a:gsLst>
                  <a:lin ang="5400000" scaled="0"/>
                </a:gradFill>
                <a:latin typeface="Segoe UI Semibold" panose="020B0702040204020203" pitchFamily="34" charset="0"/>
                <a:ea typeface="Segoe UI" pitchFamily="34" charset="0"/>
                <a:cs typeface="Segoe UI Semibold" panose="020B0702040204020203" pitchFamily="34" charset="0"/>
              </a:rPr>
              <a:t>General Purpose VMs</a:t>
            </a:r>
          </a:p>
        </p:txBody>
      </p:sp>
      <p:sp>
        <p:nvSpPr>
          <p:cNvPr id="37" name="Rectangle 36"/>
          <p:cNvSpPr/>
          <p:nvPr/>
        </p:nvSpPr>
        <p:spPr bwMode="auto">
          <a:xfrm>
            <a:off x="5867256" y="3770150"/>
            <a:ext cx="1326329" cy="49617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932114" eaLnBrk="0" fontAlgn="base" hangingPunct="0">
              <a:lnSpc>
                <a:spcPct val="90000"/>
              </a:lnSpc>
              <a:spcBef>
                <a:spcPct val="0"/>
              </a:spcBef>
              <a:spcAft>
                <a:spcPct val="0"/>
              </a:spcAft>
              <a:defRPr/>
            </a:pPr>
            <a:r>
              <a:rPr lang="en-US" sz="1399" kern="0" dirty="0">
                <a:gradFill>
                  <a:gsLst>
                    <a:gs pos="0">
                      <a:schemeClr val="tx1"/>
                    </a:gs>
                    <a:gs pos="100000">
                      <a:schemeClr val="tx1"/>
                    </a:gs>
                  </a:gsLst>
                  <a:lin ang="5400000" scaled="0"/>
                </a:gradFill>
                <a:latin typeface="Segoe UI Semibold" panose="020B0702040204020203" pitchFamily="34" charset="0"/>
                <a:ea typeface="Segoe UI" pitchFamily="34" charset="0"/>
                <a:cs typeface="Segoe UI Semibold" panose="020B0702040204020203" pitchFamily="34" charset="0"/>
              </a:rPr>
              <a:t>Compute </a:t>
            </a:r>
          </a:p>
          <a:p>
            <a:pPr algn="ctr" defTabSz="932114" eaLnBrk="0" fontAlgn="base" hangingPunct="0">
              <a:lnSpc>
                <a:spcPct val="90000"/>
              </a:lnSpc>
              <a:spcBef>
                <a:spcPct val="0"/>
              </a:spcBef>
              <a:spcAft>
                <a:spcPct val="0"/>
              </a:spcAft>
              <a:defRPr/>
            </a:pPr>
            <a:r>
              <a:rPr lang="en-US" sz="1399" kern="0" dirty="0">
                <a:gradFill>
                  <a:gsLst>
                    <a:gs pos="0">
                      <a:schemeClr val="tx1"/>
                    </a:gs>
                    <a:gs pos="100000">
                      <a:schemeClr val="tx1"/>
                    </a:gs>
                  </a:gsLst>
                  <a:lin ang="5400000" scaled="0"/>
                </a:gradFill>
                <a:latin typeface="Segoe UI Semibold" panose="020B0702040204020203" pitchFamily="34" charset="0"/>
                <a:ea typeface="Segoe UI" pitchFamily="34" charset="0"/>
                <a:cs typeface="Segoe UI Semibold" panose="020B0702040204020203" pitchFamily="34" charset="0"/>
              </a:rPr>
              <a:t>Optimized VMs</a:t>
            </a:r>
          </a:p>
        </p:txBody>
      </p:sp>
      <p:sp>
        <p:nvSpPr>
          <p:cNvPr id="46" name="Rectangle 45"/>
          <p:cNvSpPr/>
          <p:nvPr/>
        </p:nvSpPr>
        <p:spPr bwMode="auto">
          <a:xfrm>
            <a:off x="8420667" y="3770150"/>
            <a:ext cx="1245372" cy="49617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932114" eaLnBrk="0" fontAlgn="base" hangingPunct="0">
              <a:lnSpc>
                <a:spcPct val="90000"/>
              </a:lnSpc>
              <a:spcBef>
                <a:spcPct val="0"/>
              </a:spcBef>
              <a:spcAft>
                <a:spcPct val="0"/>
              </a:spcAft>
              <a:defRPr/>
            </a:pPr>
            <a:r>
              <a:rPr lang="en-US" sz="1399" kern="0" dirty="0">
                <a:gradFill>
                  <a:gsLst>
                    <a:gs pos="0">
                      <a:schemeClr val="tx1"/>
                    </a:gs>
                    <a:gs pos="100000">
                      <a:schemeClr val="tx1"/>
                    </a:gs>
                  </a:gsLst>
                  <a:lin ang="5400000" scaled="0"/>
                </a:gradFill>
                <a:latin typeface="Segoe UI Semibold" panose="020B0702040204020203" pitchFamily="34" charset="0"/>
                <a:ea typeface="Segoe UI" pitchFamily="34" charset="0"/>
                <a:cs typeface="Segoe UI Semibold" panose="020B0702040204020203" pitchFamily="34" charset="0"/>
              </a:rPr>
              <a:t>Large Memory </a:t>
            </a:r>
            <a:br>
              <a:rPr lang="en-US" sz="1399" kern="0" dirty="0">
                <a:gradFill>
                  <a:gsLst>
                    <a:gs pos="0">
                      <a:schemeClr val="tx1"/>
                    </a:gs>
                    <a:gs pos="100000">
                      <a:schemeClr val="tx1"/>
                    </a:gs>
                  </a:gsLst>
                  <a:lin ang="5400000" scaled="0"/>
                </a:gradFill>
                <a:latin typeface="Segoe UI Semibold" panose="020B0702040204020203" pitchFamily="34" charset="0"/>
                <a:ea typeface="Segoe UI" pitchFamily="34" charset="0"/>
                <a:cs typeface="Segoe UI Semibold" panose="020B0702040204020203" pitchFamily="34" charset="0"/>
              </a:rPr>
            </a:br>
            <a:r>
              <a:rPr lang="en-US" sz="1399" kern="0" dirty="0">
                <a:gradFill>
                  <a:gsLst>
                    <a:gs pos="0">
                      <a:schemeClr val="tx1"/>
                    </a:gs>
                    <a:gs pos="100000">
                      <a:schemeClr val="tx1"/>
                    </a:gs>
                  </a:gsLst>
                  <a:lin ang="5400000" scaled="0"/>
                </a:gradFill>
                <a:latin typeface="Segoe UI Semibold" panose="020B0702040204020203" pitchFamily="34" charset="0"/>
                <a:ea typeface="Segoe UI" pitchFamily="34" charset="0"/>
                <a:cs typeface="Segoe UI Semibold" panose="020B0702040204020203" pitchFamily="34" charset="0"/>
              </a:rPr>
              <a:t>VMs</a:t>
            </a:r>
          </a:p>
        </p:txBody>
      </p:sp>
      <p:sp>
        <p:nvSpPr>
          <p:cNvPr id="55" name="TextBox 54"/>
          <p:cNvSpPr txBox="1"/>
          <p:nvPr/>
        </p:nvSpPr>
        <p:spPr>
          <a:xfrm>
            <a:off x="426250" y="4416887"/>
            <a:ext cx="2441101" cy="2448996"/>
          </a:xfrm>
          <a:prstGeom prst="rect">
            <a:avLst/>
          </a:prstGeom>
          <a:noFill/>
        </p:spPr>
        <p:txBody>
          <a:bodyPr vert="horz" wrap="square" lIns="182854" tIns="146283" rIns="182854" bIns="146283" rtlCol="0" anchor="t" anchorCtr="0">
            <a:noAutofit/>
          </a:bodyPr>
          <a:lstStyle/>
          <a:p>
            <a:pPr>
              <a:lnSpc>
                <a:spcPct val="90000"/>
              </a:lnSpc>
              <a:spcBef>
                <a:spcPts val="600"/>
              </a:spcBef>
              <a:spcAft>
                <a:spcPts val="600"/>
              </a:spcAft>
            </a:pPr>
            <a:r>
              <a:rPr lang="en-US" sz="1399" dirty="0">
                <a:gradFill>
                  <a:gsLst>
                    <a:gs pos="1250">
                      <a:schemeClr val="tx1"/>
                    </a:gs>
                    <a:gs pos="100000">
                      <a:schemeClr val="tx1"/>
                    </a:gs>
                  </a:gsLst>
                  <a:lin ang="5400000" scaled="0"/>
                </a:gradFill>
              </a:rPr>
              <a:t>Dev/Test and </a:t>
            </a:r>
            <a:br>
              <a:rPr lang="en-US" sz="1399" dirty="0">
                <a:gradFill>
                  <a:gsLst>
                    <a:gs pos="1250">
                      <a:schemeClr val="tx1"/>
                    </a:gs>
                    <a:gs pos="100000">
                      <a:schemeClr val="tx1"/>
                    </a:gs>
                  </a:gsLst>
                  <a:lin ang="5400000" scaled="0"/>
                </a:gradFill>
              </a:rPr>
            </a:br>
            <a:r>
              <a:rPr lang="en-US" sz="1399" dirty="0">
                <a:gradFill>
                  <a:gsLst>
                    <a:gs pos="1250">
                      <a:schemeClr val="tx1"/>
                    </a:gs>
                    <a:gs pos="100000">
                      <a:schemeClr val="tx1"/>
                    </a:gs>
                  </a:gsLst>
                  <a:lin ang="5400000" scaled="0"/>
                </a:gradFill>
              </a:rPr>
              <a:t>entry-level workloads</a:t>
            </a:r>
          </a:p>
          <a:p>
            <a:pPr>
              <a:lnSpc>
                <a:spcPct val="90000"/>
              </a:lnSpc>
              <a:spcBef>
                <a:spcPts val="600"/>
              </a:spcBef>
              <a:spcAft>
                <a:spcPts val="600"/>
              </a:spcAft>
            </a:pPr>
            <a:r>
              <a:rPr lang="en-US" sz="1399" dirty="0">
                <a:gradFill>
                  <a:gsLst>
                    <a:gs pos="1250">
                      <a:schemeClr val="tx1"/>
                    </a:gs>
                    <a:gs pos="100000">
                      <a:schemeClr val="tx1"/>
                    </a:gs>
                  </a:gsLst>
                  <a:lin ang="5400000" scaled="0"/>
                </a:gradFill>
              </a:rPr>
              <a:t>Earliest generation, HDD</a:t>
            </a:r>
          </a:p>
          <a:p>
            <a:pPr>
              <a:lnSpc>
                <a:spcPct val="90000"/>
              </a:lnSpc>
              <a:spcBef>
                <a:spcPts val="600"/>
              </a:spcBef>
              <a:spcAft>
                <a:spcPts val="600"/>
              </a:spcAft>
            </a:pPr>
            <a:r>
              <a:rPr lang="en-US" sz="1399" dirty="0">
                <a:gradFill>
                  <a:gsLst>
                    <a:gs pos="1250">
                      <a:schemeClr val="tx1"/>
                    </a:gs>
                    <a:gs pos="100000">
                      <a:schemeClr val="tx1"/>
                    </a:gs>
                  </a:gsLst>
                  <a:lin ang="5400000" scaled="0"/>
                </a:gradFill>
              </a:rPr>
              <a:t>100 ACU/core		 </a:t>
            </a:r>
          </a:p>
        </p:txBody>
      </p:sp>
      <p:sp>
        <p:nvSpPr>
          <p:cNvPr id="56" name="Content Placeholder 2"/>
          <p:cNvSpPr txBox="1">
            <a:spLocks/>
          </p:cNvSpPr>
          <p:nvPr/>
        </p:nvSpPr>
        <p:spPr>
          <a:xfrm>
            <a:off x="2943448" y="4416887"/>
            <a:ext cx="2437220" cy="2448996"/>
          </a:xfrm>
          <a:prstGeom prst="rect">
            <a:avLst/>
          </a:prstGeom>
          <a:noFill/>
        </p:spPr>
        <p:txBody>
          <a:bodyPr vert="horz" wrap="square" lIns="182854" tIns="146283" rIns="182854" bIns="146283" rtlCol="0" anchor="t" anchorCtr="0">
            <a:noAutofit/>
          </a:bodyPr>
          <a:lstStyle>
            <a:lvl1pPr marL="342900" marR="0" indent="-342900" algn="l" defTabSz="932742"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4000" kern="1200" spc="0" baseline="0">
                <a:gradFill>
                  <a:gsLst>
                    <a:gs pos="1250">
                      <a:schemeClr val="tx1"/>
                    </a:gs>
                    <a:gs pos="100000">
                      <a:schemeClr val="tx1"/>
                    </a:gs>
                  </a:gsLst>
                  <a:lin ang="5400000" scaled="0"/>
                </a:gradFill>
                <a:latin typeface="+mj-lt"/>
                <a:ea typeface="+mn-ea"/>
                <a:cs typeface="+mn-cs"/>
              </a:defRPr>
            </a:lvl1pPr>
            <a:lvl2pPr marL="584200" marR="0" indent="-241300" algn="l" defTabSz="932742"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2pPr>
            <a:lvl3pPr marL="800100" marR="0" indent="-228600" algn="l" defTabSz="932742"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1028700" marR="0" indent="-228600" algn="l" defTabSz="932742"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4pPr>
            <a:lvl5pPr marL="1257300" marR="0" indent="-228600" algn="l" defTabSz="932742" rtl="0" eaLnBrk="1" fontAlgn="auto" latinLnBrk="0" hangingPunct="1">
              <a:lnSpc>
                <a:spcPct val="90000"/>
              </a:lnSpc>
              <a:spcBef>
                <a:spcPct val="20000"/>
              </a:spcBef>
              <a:spcAft>
                <a:spcPts val="0"/>
              </a:spcAft>
              <a:buClr>
                <a:schemeClr val="tx1"/>
              </a:buClr>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spcAft>
                <a:spcPts val="600"/>
              </a:spcAft>
              <a:buClr>
                <a:srgbClr val="505050"/>
              </a:buClr>
              <a:buNone/>
            </a:pPr>
            <a:r>
              <a:rPr lang="en-US" sz="1399" dirty="0">
                <a:latin typeface="+mn-lt"/>
                <a:ea typeface="Segoe UI" pitchFamily="34" charset="0"/>
                <a:cs typeface="Segoe UI" pitchFamily="34" charset="0"/>
              </a:rPr>
              <a:t>Good combination of memory, SSD for most common production applications</a:t>
            </a:r>
          </a:p>
          <a:p>
            <a:pPr marL="0" indent="0">
              <a:spcBef>
                <a:spcPts val="600"/>
              </a:spcBef>
              <a:spcAft>
                <a:spcPts val="600"/>
              </a:spcAft>
              <a:buClr>
                <a:srgbClr val="505050"/>
              </a:buClr>
              <a:buNone/>
            </a:pPr>
            <a:r>
              <a:rPr lang="en-US" sz="1399" dirty="0">
                <a:latin typeface="+mn-lt"/>
                <a:ea typeface="Segoe UI" pitchFamily="34" charset="0"/>
                <a:cs typeface="Segoe UI" pitchFamily="34" charset="0"/>
              </a:rPr>
              <a:t>Memory-intensive variants</a:t>
            </a:r>
          </a:p>
          <a:p>
            <a:pPr marL="0" indent="0">
              <a:spcBef>
                <a:spcPts val="600"/>
              </a:spcBef>
              <a:spcAft>
                <a:spcPts val="600"/>
              </a:spcAft>
              <a:buClr>
                <a:srgbClr val="505050"/>
              </a:buClr>
              <a:buNone/>
            </a:pPr>
            <a:r>
              <a:rPr lang="en-US" sz="1399" dirty="0">
                <a:latin typeface="+mn-lt"/>
                <a:ea typeface="Segoe UI" pitchFamily="34" charset="0"/>
                <a:cs typeface="Segoe UI" pitchFamily="34" charset="0"/>
              </a:rPr>
              <a:t>210 ACU/core</a:t>
            </a:r>
          </a:p>
        </p:txBody>
      </p:sp>
      <p:sp>
        <p:nvSpPr>
          <p:cNvPr id="57" name="Rectangle 56"/>
          <p:cNvSpPr/>
          <p:nvPr/>
        </p:nvSpPr>
        <p:spPr bwMode="auto">
          <a:xfrm>
            <a:off x="5456763" y="4416887"/>
            <a:ext cx="2437220" cy="2448996"/>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defTabSz="913752" eaLnBrk="0" fontAlgn="base" hangingPunct="0">
              <a:lnSpc>
                <a:spcPct val="90000"/>
              </a:lnSpc>
              <a:spcBef>
                <a:spcPts val="600"/>
              </a:spcBef>
              <a:spcAft>
                <a:spcPts val="600"/>
              </a:spcAft>
              <a:defRPr/>
            </a:pPr>
            <a:r>
              <a:rPr lang="en-US" sz="1399" dirty="0">
                <a:gradFill>
                  <a:gsLst>
                    <a:gs pos="1250">
                      <a:schemeClr val="tx1"/>
                    </a:gs>
                    <a:gs pos="100000">
                      <a:schemeClr val="tx1"/>
                    </a:gs>
                  </a:gsLst>
                  <a:lin ang="5400000" scaled="0"/>
                </a:gradFill>
                <a:ea typeface="Segoe UI" pitchFamily="34" charset="0"/>
                <a:cs typeface="Segoe UI" pitchFamily="34" charset="0"/>
              </a:rPr>
              <a:t>Compute-intensive apps like Gaming, Analytics</a:t>
            </a:r>
          </a:p>
          <a:p>
            <a:pPr defTabSz="913752" eaLnBrk="0" fontAlgn="base" hangingPunct="0">
              <a:lnSpc>
                <a:spcPct val="90000"/>
              </a:lnSpc>
              <a:spcBef>
                <a:spcPts val="600"/>
              </a:spcBef>
              <a:spcAft>
                <a:spcPts val="600"/>
              </a:spcAft>
              <a:defRPr/>
            </a:pPr>
            <a:r>
              <a:rPr lang="en-US" sz="1399" dirty="0">
                <a:gradFill>
                  <a:gsLst>
                    <a:gs pos="1250">
                      <a:schemeClr val="tx1"/>
                    </a:gs>
                    <a:gs pos="100000">
                      <a:schemeClr val="tx1"/>
                    </a:gs>
                  </a:gsLst>
                  <a:lin ang="5400000" scaled="0"/>
                </a:gradFill>
              </a:rPr>
              <a:t>More CPU to </a:t>
            </a:r>
            <a:br>
              <a:rPr lang="en-US" sz="1399" dirty="0">
                <a:gradFill>
                  <a:gsLst>
                    <a:gs pos="1250">
                      <a:schemeClr val="tx1"/>
                    </a:gs>
                    <a:gs pos="100000">
                      <a:schemeClr val="tx1"/>
                    </a:gs>
                  </a:gsLst>
                  <a:lin ang="5400000" scaled="0"/>
                </a:gradFill>
              </a:rPr>
            </a:br>
            <a:r>
              <a:rPr lang="en-US" sz="1399" dirty="0">
                <a:gradFill>
                  <a:gsLst>
                    <a:gs pos="1250">
                      <a:schemeClr val="tx1"/>
                    </a:gs>
                    <a:gs pos="100000">
                      <a:schemeClr val="tx1"/>
                    </a:gs>
                  </a:gsLst>
                  <a:lin ang="5400000" scaled="0"/>
                </a:gradFill>
              </a:rPr>
              <a:t>memory ratio</a:t>
            </a:r>
          </a:p>
          <a:p>
            <a:pPr defTabSz="913752" eaLnBrk="0" fontAlgn="base" hangingPunct="0">
              <a:lnSpc>
                <a:spcPct val="90000"/>
              </a:lnSpc>
              <a:spcBef>
                <a:spcPts val="600"/>
              </a:spcBef>
              <a:spcAft>
                <a:spcPts val="600"/>
              </a:spcAft>
              <a:defRPr/>
            </a:pPr>
            <a:r>
              <a:rPr lang="en-US" sz="1399" dirty="0">
                <a:gradFill>
                  <a:gsLst>
                    <a:gs pos="1250">
                      <a:schemeClr val="tx1"/>
                    </a:gs>
                    <a:gs pos="100000">
                      <a:schemeClr val="tx1"/>
                    </a:gs>
                  </a:gsLst>
                  <a:lin ang="5400000" scaled="0"/>
                </a:gradFill>
              </a:rPr>
              <a:t>210 ACU/core</a:t>
            </a:r>
          </a:p>
          <a:p>
            <a:pPr defTabSz="913752" eaLnBrk="0" fontAlgn="base" hangingPunct="0">
              <a:lnSpc>
                <a:spcPct val="90000"/>
              </a:lnSpc>
              <a:spcBef>
                <a:spcPts val="600"/>
              </a:spcBef>
              <a:spcAft>
                <a:spcPts val="600"/>
              </a:spcAft>
              <a:defRPr/>
            </a:pPr>
            <a:endParaRPr lang="en-US" sz="1399" dirty="0">
              <a:gradFill>
                <a:gsLst>
                  <a:gs pos="1250">
                    <a:schemeClr val="tx1"/>
                  </a:gs>
                  <a:gs pos="100000">
                    <a:schemeClr val="tx1"/>
                  </a:gs>
                </a:gsLst>
                <a:lin ang="5400000" scaled="0"/>
              </a:gradFill>
              <a:ea typeface="Segoe UI" pitchFamily="34" charset="0"/>
              <a:cs typeface="Segoe UI" pitchFamily="34" charset="0"/>
            </a:endParaRPr>
          </a:p>
        </p:txBody>
      </p:sp>
      <p:sp>
        <p:nvSpPr>
          <p:cNvPr id="58" name="TextBox 57"/>
          <p:cNvSpPr txBox="1"/>
          <p:nvPr/>
        </p:nvSpPr>
        <p:spPr>
          <a:xfrm>
            <a:off x="7970080" y="4416887"/>
            <a:ext cx="2437220" cy="2448996"/>
          </a:xfrm>
          <a:prstGeom prst="rect">
            <a:avLst/>
          </a:prstGeom>
          <a:noFill/>
        </p:spPr>
        <p:txBody>
          <a:bodyPr vert="horz" wrap="square" lIns="182854" tIns="146283" rIns="182854" bIns="146283" rtlCol="0" anchor="t" anchorCtr="0">
            <a:noAutofit/>
          </a:bodyPr>
          <a:lstStyle/>
          <a:p>
            <a:pPr defTabSz="913752" eaLnBrk="0" fontAlgn="base" hangingPunct="0">
              <a:lnSpc>
                <a:spcPct val="90000"/>
              </a:lnSpc>
              <a:spcBef>
                <a:spcPts val="600"/>
              </a:spcBef>
              <a:spcAft>
                <a:spcPts val="600"/>
              </a:spcAft>
              <a:defRPr/>
            </a:pPr>
            <a:r>
              <a:rPr lang="en-US" sz="1399" dirty="0">
                <a:gradFill>
                  <a:gsLst>
                    <a:gs pos="1250">
                      <a:schemeClr val="tx1"/>
                    </a:gs>
                    <a:gs pos="100000">
                      <a:schemeClr val="tx1"/>
                    </a:gs>
                  </a:gsLst>
                  <a:lin ang="5400000" scaled="0"/>
                </a:gradFill>
                <a:ea typeface="Segoe UI" pitchFamily="34" charset="0"/>
                <a:cs typeface="Segoe UI" pitchFamily="34" charset="0"/>
              </a:rPr>
              <a:t>Large VMs for large databases requiring fast Storage</a:t>
            </a:r>
            <a:endParaRPr lang="en-US" sz="1399" dirty="0">
              <a:gradFill>
                <a:gsLst>
                  <a:gs pos="1250">
                    <a:schemeClr val="tx1"/>
                  </a:gs>
                  <a:gs pos="100000">
                    <a:schemeClr val="tx1"/>
                  </a:gs>
                </a:gsLst>
                <a:lin ang="5400000" scaled="0"/>
              </a:gradFill>
            </a:endParaRPr>
          </a:p>
          <a:p>
            <a:pPr>
              <a:lnSpc>
                <a:spcPct val="90000"/>
              </a:lnSpc>
              <a:spcBef>
                <a:spcPts val="600"/>
              </a:spcBef>
              <a:spcAft>
                <a:spcPts val="600"/>
              </a:spcAft>
            </a:pPr>
            <a:r>
              <a:rPr lang="en-US" sz="1399" dirty="0">
                <a:gradFill>
                  <a:gsLst>
                    <a:gs pos="1250">
                      <a:schemeClr val="tx1"/>
                    </a:gs>
                    <a:gs pos="100000">
                      <a:schemeClr val="tx1"/>
                    </a:gs>
                  </a:gsLst>
                  <a:lin ang="5400000" scaled="0"/>
                </a:gradFill>
              </a:rPr>
              <a:t>Intel Haswell processor with 0.5TB RAM</a:t>
            </a:r>
          </a:p>
          <a:p>
            <a:pPr>
              <a:lnSpc>
                <a:spcPct val="90000"/>
              </a:lnSpc>
              <a:spcBef>
                <a:spcPts val="600"/>
              </a:spcBef>
              <a:spcAft>
                <a:spcPts val="600"/>
              </a:spcAft>
            </a:pPr>
            <a:r>
              <a:rPr lang="en-US" sz="1399" dirty="0">
                <a:gradFill>
                  <a:gsLst>
                    <a:gs pos="1250">
                      <a:schemeClr val="tx1"/>
                    </a:gs>
                    <a:gs pos="100000">
                      <a:schemeClr val="tx1"/>
                    </a:gs>
                  </a:gsLst>
                  <a:lin ang="5400000" scaled="0"/>
                </a:gradFill>
              </a:rPr>
              <a:t>180 ACU/core</a:t>
            </a:r>
          </a:p>
        </p:txBody>
      </p:sp>
      <p:sp>
        <p:nvSpPr>
          <p:cNvPr id="59" name="Title 3"/>
          <p:cNvSpPr>
            <a:spLocks noGrp="1"/>
          </p:cNvSpPr>
          <p:nvPr>
            <p:ph type="title"/>
          </p:nvPr>
        </p:nvSpPr>
        <p:spPr/>
        <p:txBody>
          <a:bodyPr vert="horz" wrap="square" lIns="182854" tIns="146283" rIns="182854" bIns="146283" rtlCol="0" anchor="t">
            <a:noAutofit/>
          </a:bodyPr>
          <a:lstStyle/>
          <a:p>
            <a:r>
              <a:rPr lang="en-US" dirty="0">
                <a:solidFill>
                  <a:srgbClr val="E4491C"/>
                </a:solidFill>
              </a:rPr>
              <a:t>Compute families</a:t>
            </a:r>
          </a:p>
        </p:txBody>
      </p:sp>
      <p:grpSp>
        <p:nvGrpSpPr>
          <p:cNvPr id="64" name="Group 63"/>
          <p:cNvGrpSpPr/>
          <p:nvPr/>
        </p:nvGrpSpPr>
        <p:grpSpPr>
          <a:xfrm>
            <a:off x="1117216" y="2383241"/>
            <a:ext cx="864562" cy="1236153"/>
            <a:chOff x="454025" y="3077179"/>
            <a:chExt cx="807346" cy="1154346"/>
          </a:xfrm>
        </p:grpSpPr>
        <p:pic>
          <p:nvPicPr>
            <p:cNvPr id="65" name="Picture 64"/>
            <p:cNvPicPr>
              <a:picLocks noChangeAspect="1"/>
            </p:cNvPicPr>
            <p:nvPr/>
          </p:nvPicPr>
          <p:blipFill>
            <a:blip r:embed="rId4"/>
            <a:stretch>
              <a:fillRect/>
            </a:stretch>
          </p:blipFill>
          <p:spPr>
            <a:xfrm>
              <a:off x="454025" y="3077179"/>
              <a:ext cx="807346" cy="1154346"/>
            </a:xfrm>
            <a:prstGeom prst="rect">
              <a:avLst/>
            </a:prstGeom>
          </p:spPr>
        </p:pic>
        <p:sp>
          <p:nvSpPr>
            <p:cNvPr id="66" name="Rectangle 65"/>
            <p:cNvSpPr/>
            <p:nvPr/>
          </p:nvSpPr>
          <p:spPr bwMode="auto">
            <a:xfrm>
              <a:off x="600075" y="3167062"/>
              <a:ext cx="535781" cy="459581"/>
            </a:xfrm>
            <a:prstGeom prst="rect">
              <a:avLst/>
            </a:prstGeom>
            <a:solidFill>
              <a:srgbClr val="7FBA00"/>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r>
                <a:rPr lang="en-US" sz="4399" b="1" dirty="0">
                  <a:gradFill>
                    <a:gsLst>
                      <a:gs pos="0">
                        <a:srgbClr val="FFFFFF"/>
                      </a:gs>
                      <a:gs pos="100000">
                        <a:srgbClr val="FFFFFF"/>
                      </a:gs>
                    </a:gsLst>
                    <a:lin ang="5400000" scaled="0"/>
                  </a:gradFill>
                </a:rPr>
                <a:t>A</a:t>
              </a:r>
            </a:p>
          </p:txBody>
        </p:sp>
      </p:grpSp>
      <p:grpSp>
        <p:nvGrpSpPr>
          <p:cNvPr id="67" name="Group 66"/>
          <p:cNvGrpSpPr/>
          <p:nvPr/>
        </p:nvGrpSpPr>
        <p:grpSpPr>
          <a:xfrm>
            <a:off x="3589133" y="2383241"/>
            <a:ext cx="864562" cy="1236153"/>
            <a:chOff x="454025" y="3077179"/>
            <a:chExt cx="807346" cy="1154346"/>
          </a:xfrm>
        </p:grpSpPr>
        <p:pic>
          <p:nvPicPr>
            <p:cNvPr id="68" name="Picture 67"/>
            <p:cNvPicPr>
              <a:picLocks noChangeAspect="1"/>
            </p:cNvPicPr>
            <p:nvPr/>
          </p:nvPicPr>
          <p:blipFill>
            <a:blip r:embed="rId4"/>
            <a:stretch>
              <a:fillRect/>
            </a:stretch>
          </p:blipFill>
          <p:spPr>
            <a:xfrm>
              <a:off x="454025" y="3077179"/>
              <a:ext cx="807346" cy="1154346"/>
            </a:xfrm>
            <a:prstGeom prst="rect">
              <a:avLst/>
            </a:prstGeom>
          </p:spPr>
        </p:pic>
        <p:sp>
          <p:nvSpPr>
            <p:cNvPr id="69" name="Rectangle 68"/>
            <p:cNvSpPr/>
            <p:nvPr/>
          </p:nvSpPr>
          <p:spPr bwMode="auto">
            <a:xfrm>
              <a:off x="600075" y="3167062"/>
              <a:ext cx="535781" cy="459581"/>
            </a:xfrm>
            <a:prstGeom prst="rect">
              <a:avLst/>
            </a:prstGeom>
            <a:solidFill>
              <a:srgbClr val="7FBA00"/>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r>
                <a:rPr lang="en-US" sz="4399" b="1" dirty="0">
                  <a:gradFill>
                    <a:gsLst>
                      <a:gs pos="0">
                        <a:srgbClr val="FFFFFF"/>
                      </a:gs>
                      <a:gs pos="100000">
                        <a:srgbClr val="FFFFFF"/>
                      </a:gs>
                    </a:gsLst>
                    <a:lin ang="5400000" scaled="0"/>
                  </a:gradFill>
                </a:rPr>
                <a:t>D</a:t>
              </a:r>
            </a:p>
          </p:txBody>
        </p:sp>
      </p:grpSp>
      <p:grpSp>
        <p:nvGrpSpPr>
          <p:cNvPr id="70" name="Group 69"/>
          <p:cNvGrpSpPr/>
          <p:nvPr/>
        </p:nvGrpSpPr>
        <p:grpSpPr>
          <a:xfrm>
            <a:off x="6061048" y="2383241"/>
            <a:ext cx="864562" cy="1236153"/>
            <a:chOff x="454025" y="3077179"/>
            <a:chExt cx="807346" cy="1154346"/>
          </a:xfrm>
        </p:grpSpPr>
        <p:pic>
          <p:nvPicPr>
            <p:cNvPr id="71" name="Picture 70"/>
            <p:cNvPicPr>
              <a:picLocks noChangeAspect="1"/>
            </p:cNvPicPr>
            <p:nvPr/>
          </p:nvPicPr>
          <p:blipFill>
            <a:blip r:embed="rId4"/>
            <a:stretch>
              <a:fillRect/>
            </a:stretch>
          </p:blipFill>
          <p:spPr>
            <a:xfrm>
              <a:off x="454025" y="3077179"/>
              <a:ext cx="807346" cy="1154346"/>
            </a:xfrm>
            <a:prstGeom prst="rect">
              <a:avLst/>
            </a:prstGeom>
          </p:spPr>
        </p:pic>
        <p:sp>
          <p:nvSpPr>
            <p:cNvPr id="72" name="Rectangle 71"/>
            <p:cNvSpPr/>
            <p:nvPr/>
          </p:nvSpPr>
          <p:spPr bwMode="auto">
            <a:xfrm>
              <a:off x="600075" y="3167062"/>
              <a:ext cx="535781" cy="459581"/>
            </a:xfrm>
            <a:prstGeom prst="rect">
              <a:avLst/>
            </a:prstGeom>
            <a:solidFill>
              <a:srgbClr val="7FBA00"/>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r>
                <a:rPr lang="en-US" sz="4399" b="1" dirty="0">
                  <a:gradFill>
                    <a:gsLst>
                      <a:gs pos="0">
                        <a:srgbClr val="FFFFFF"/>
                      </a:gs>
                      <a:gs pos="100000">
                        <a:srgbClr val="FFFFFF"/>
                      </a:gs>
                    </a:gsLst>
                    <a:lin ang="5400000" scaled="0"/>
                  </a:gradFill>
                </a:rPr>
                <a:t>F</a:t>
              </a:r>
            </a:p>
          </p:txBody>
        </p:sp>
      </p:grpSp>
      <p:grpSp>
        <p:nvGrpSpPr>
          <p:cNvPr id="73" name="Group 72"/>
          <p:cNvGrpSpPr/>
          <p:nvPr/>
        </p:nvGrpSpPr>
        <p:grpSpPr>
          <a:xfrm>
            <a:off x="8532963" y="2383241"/>
            <a:ext cx="864562" cy="1236153"/>
            <a:chOff x="454025" y="3077179"/>
            <a:chExt cx="807346" cy="1154346"/>
          </a:xfrm>
        </p:grpSpPr>
        <p:pic>
          <p:nvPicPr>
            <p:cNvPr id="74" name="Picture 73"/>
            <p:cNvPicPr>
              <a:picLocks noChangeAspect="1"/>
            </p:cNvPicPr>
            <p:nvPr/>
          </p:nvPicPr>
          <p:blipFill>
            <a:blip r:embed="rId4"/>
            <a:stretch>
              <a:fillRect/>
            </a:stretch>
          </p:blipFill>
          <p:spPr>
            <a:xfrm>
              <a:off x="454025" y="3077179"/>
              <a:ext cx="807346" cy="1154346"/>
            </a:xfrm>
            <a:prstGeom prst="rect">
              <a:avLst/>
            </a:prstGeom>
          </p:spPr>
        </p:pic>
        <p:sp>
          <p:nvSpPr>
            <p:cNvPr id="75" name="Rectangle 74"/>
            <p:cNvSpPr/>
            <p:nvPr/>
          </p:nvSpPr>
          <p:spPr bwMode="auto">
            <a:xfrm>
              <a:off x="600075" y="3167062"/>
              <a:ext cx="535781" cy="459581"/>
            </a:xfrm>
            <a:prstGeom prst="rect">
              <a:avLst/>
            </a:prstGeom>
            <a:solidFill>
              <a:srgbClr val="7FBA00"/>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r>
                <a:rPr lang="en-US" sz="4399" b="1" dirty="0">
                  <a:gradFill>
                    <a:gsLst>
                      <a:gs pos="0">
                        <a:srgbClr val="FFFFFF"/>
                      </a:gs>
                      <a:gs pos="100000">
                        <a:srgbClr val="FFFFFF"/>
                      </a:gs>
                    </a:gsLst>
                    <a:lin ang="5400000" scaled="0"/>
                  </a:gradFill>
                </a:rPr>
                <a:t>G</a:t>
              </a:r>
            </a:p>
          </p:txBody>
        </p:sp>
      </p:grpSp>
      <p:cxnSp>
        <p:nvCxnSpPr>
          <p:cNvPr id="45" name="Straight Arrow Connector 44"/>
          <p:cNvCxnSpPr/>
          <p:nvPr/>
        </p:nvCxnSpPr>
        <p:spPr>
          <a:xfrm flipV="1">
            <a:off x="517009" y="6383743"/>
            <a:ext cx="11236349" cy="27834"/>
          </a:xfrm>
          <a:prstGeom prst="straightConnector1">
            <a:avLst/>
          </a:prstGeom>
          <a:ln w="571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7" name="Rectangle 46"/>
          <p:cNvSpPr/>
          <p:nvPr/>
        </p:nvSpPr>
        <p:spPr bwMode="auto">
          <a:xfrm>
            <a:off x="517009" y="6422579"/>
            <a:ext cx="2282167" cy="445359"/>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94" tIns="149196" rIns="186494" bIns="149196" numCol="1" spcCol="0" rtlCol="0" fromWordArt="0" anchor="t" anchorCtr="0" forceAA="0" compatLnSpc="1">
            <a:prstTxWarp prst="textNoShape">
              <a:avLst/>
            </a:prstTxWarp>
            <a:noAutofit/>
          </a:bodyPr>
          <a:lstStyle/>
          <a:p>
            <a:pPr algn="ctr" defTabSz="950846" fontAlgn="base">
              <a:lnSpc>
                <a:spcPct val="90000"/>
              </a:lnSpc>
              <a:spcBef>
                <a:spcPct val="0"/>
              </a:spcBef>
              <a:spcAft>
                <a:spcPct val="0"/>
              </a:spcAft>
              <a:defRPr/>
            </a:pPr>
            <a:r>
              <a:rPr lang="en-US" sz="2448" kern="0" dirty="0">
                <a:solidFill>
                  <a:srgbClr val="FF0000"/>
                </a:solidFill>
                <a:ea typeface="Segoe UI" pitchFamily="34" charset="0"/>
                <a:cs typeface="Segoe UI" pitchFamily="34" charset="0"/>
              </a:rPr>
              <a:t>Highest Value</a:t>
            </a:r>
          </a:p>
        </p:txBody>
      </p:sp>
      <p:sp>
        <p:nvSpPr>
          <p:cNvPr id="48" name="Rectangle 47"/>
          <p:cNvSpPr/>
          <p:nvPr/>
        </p:nvSpPr>
        <p:spPr bwMode="auto">
          <a:xfrm>
            <a:off x="9026549" y="6436279"/>
            <a:ext cx="2780876" cy="445359"/>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94" tIns="149196" rIns="186494" bIns="149196" numCol="1" spcCol="0" rtlCol="0" fromWordArt="0" anchor="t" anchorCtr="0" forceAA="0" compatLnSpc="1">
            <a:prstTxWarp prst="textNoShape">
              <a:avLst/>
            </a:prstTxWarp>
            <a:noAutofit/>
          </a:bodyPr>
          <a:lstStyle/>
          <a:p>
            <a:pPr algn="ctr" defTabSz="950846" fontAlgn="base">
              <a:lnSpc>
                <a:spcPct val="90000"/>
              </a:lnSpc>
              <a:spcBef>
                <a:spcPct val="0"/>
              </a:spcBef>
              <a:spcAft>
                <a:spcPct val="0"/>
              </a:spcAft>
              <a:defRPr/>
            </a:pPr>
            <a:r>
              <a:rPr lang="en-US" sz="2448" kern="0" dirty="0">
                <a:solidFill>
                  <a:srgbClr val="FF0000"/>
                </a:solidFill>
                <a:ea typeface="Segoe UI" pitchFamily="34" charset="0"/>
                <a:cs typeface="Segoe UI" pitchFamily="34" charset="0"/>
              </a:rPr>
              <a:t>Largest Scale-up</a:t>
            </a:r>
          </a:p>
        </p:txBody>
      </p:sp>
    </p:spTree>
    <p:extLst>
      <p:ext uri="{BB962C8B-B14F-4D97-AF65-F5344CB8AC3E}">
        <p14:creationId xmlns:p14="http://schemas.microsoft.com/office/powerpoint/2010/main" val="144135745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1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42" presetClass="path" presetSubtype="0" decel="100000" fill="hold" nodeType="withEffect">
                                  <p:stCondLst>
                                    <p:cond delay="150"/>
                                  </p:stCondLst>
                                  <p:childTnLst>
                                    <p:animMotion origin="layout" path="M 1.20756E-6 -3.58148E-6 L 1.20756E-6 0.03836 " pathEditMode="relative" rAng="0" ptsTypes="AA">
                                      <p:cBhvr>
                                        <p:cTn id="12" dur="750" spd="-100000" fill="hold"/>
                                        <p:tgtEl>
                                          <p:spTgt spid="4"/>
                                        </p:tgtEl>
                                        <p:attrNameLst>
                                          <p:attrName>ppt_x</p:attrName>
                                          <p:attrName>ppt_y</p:attrName>
                                        </p:attrNameLst>
                                      </p:cBhvr>
                                      <p:rCtr x="0" y="1906"/>
                                    </p:animMotion>
                                  </p:childTnLst>
                                </p:cTn>
                              </p:par>
                              <p:par>
                                <p:cTn id="13" presetID="10" presetClass="entr" presetSubtype="0" fill="hold" nodeType="withEffect">
                                  <p:stCondLst>
                                    <p:cond delay="150"/>
                                  </p:stCondLst>
                                  <p:childTnLst>
                                    <p:set>
                                      <p:cBhvr>
                                        <p:cTn id="14" dur="1" fill="hold">
                                          <p:stCondLst>
                                            <p:cond delay="0"/>
                                          </p:stCondLst>
                                        </p:cTn>
                                        <p:tgtEl>
                                          <p:spTgt spid="73"/>
                                        </p:tgtEl>
                                        <p:attrNameLst>
                                          <p:attrName>style.visibility</p:attrName>
                                        </p:attrNameLst>
                                      </p:cBhvr>
                                      <p:to>
                                        <p:strVal val="visible"/>
                                      </p:to>
                                    </p:set>
                                    <p:animEffect transition="in" filter="fade">
                                      <p:cBhvr>
                                        <p:cTn id="15" dur="500"/>
                                        <p:tgtEl>
                                          <p:spTgt spid="73"/>
                                        </p:tgtEl>
                                      </p:cBhvr>
                                    </p:animEffect>
                                  </p:childTnLst>
                                </p:cTn>
                              </p:par>
                              <p:par>
                                <p:cTn id="16" presetID="42" presetClass="path" presetSubtype="0" decel="100000" fill="hold" nodeType="withEffect">
                                  <p:stCondLst>
                                    <p:cond delay="150"/>
                                  </p:stCondLst>
                                  <p:childTnLst>
                                    <p:animMotion origin="layout" path="M 1.20756E-6 -3.58148E-6 L 1.20756E-6 0.03836 " pathEditMode="relative" rAng="0" ptsTypes="AA">
                                      <p:cBhvr>
                                        <p:cTn id="17" dur="750" spd="-100000" fill="hold"/>
                                        <p:tgtEl>
                                          <p:spTgt spid="73"/>
                                        </p:tgtEl>
                                        <p:attrNameLst>
                                          <p:attrName>ppt_x</p:attrName>
                                          <p:attrName>ppt_y</p:attrName>
                                        </p:attrNameLst>
                                      </p:cBhvr>
                                      <p:rCtr x="0" y="1906"/>
                                    </p:animMotion>
                                  </p:childTnLst>
                                </p:cTn>
                              </p:par>
                              <p:par>
                                <p:cTn id="18" presetID="10" presetClass="entr" presetSubtype="0" fill="hold" nodeType="withEffect">
                                  <p:stCondLst>
                                    <p:cond delay="150"/>
                                  </p:stCondLst>
                                  <p:childTnLst>
                                    <p:set>
                                      <p:cBhvr>
                                        <p:cTn id="19" dur="1" fill="hold">
                                          <p:stCondLst>
                                            <p:cond delay="0"/>
                                          </p:stCondLst>
                                        </p:cTn>
                                        <p:tgtEl>
                                          <p:spTgt spid="70"/>
                                        </p:tgtEl>
                                        <p:attrNameLst>
                                          <p:attrName>style.visibility</p:attrName>
                                        </p:attrNameLst>
                                      </p:cBhvr>
                                      <p:to>
                                        <p:strVal val="visible"/>
                                      </p:to>
                                    </p:set>
                                    <p:animEffect transition="in" filter="fade">
                                      <p:cBhvr>
                                        <p:cTn id="20" dur="500"/>
                                        <p:tgtEl>
                                          <p:spTgt spid="70"/>
                                        </p:tgtEl>
                                      </p:cBhvr>
                                    </p:animEffect>
                                  </p:childTnLst>
                                </p:cTn>
                              </p:par>
                              <p:par>
                                <p:cTn id="21" presetID="42" presetClass="path" presetSubtype="0" decel="100000" fill="hold" nodeType="withEffect">
                                  <p:stCondLst>
                                    <p:cond delay="150"/>
                                  </p:stCondLst>
                                  <p:childTnLst>
                                    <p:animMotion origin="layout" path="M 1.20756E-6 -3.58148E-6 L 1.20756E-6 0.03836 " pathEditMode="relative" rAng="0" ptsTypes="AA">
                                      <p:cBhvr>
                                        <p:cTn id="22" dur="750" spd="-100000" fill="hold"/>
                                        <p:tgtEl>
                                          <p:spTgt spid="70"/>
                                        </p:tgtEl>
                                        <p:attrNameLst>
                                          <p:attrName>ppt_x</p:attrName>
                                          <p:attrName>ppt_y</p:attrName>
                                        </p:attrNameLst>
                                      </p:cBhvr>
                                      <p:rCtr x="0" y="1906"/>
                                    </p:animMotion>
                                  </p:childTnLst>
                                </p:cTn>
                              </p:par>
                              <p:par>
                                <p:cTn id="23" presetID="10" presetClass="entr" presetSubtype="0" fill="hold" nodeType="withEffect">
                                  <p:stCondLst>
                                    <p:cond delay="150"/>
                                  </p:stCondLst>
                                  <p:childTnLst>
                                    <p:set>
                                      <p:cBhvr>
                                        <p:cTn id="24" dur="1" fill="hold">
                                          <p:stCondLst>
                                            <p:cond delay="0"/>
                                          </p:stCondLst>
                                        </p:cTn>
                                        <p:tgtEl>
                                          <p:spTgt spid="67"/>
                                        </p:tgtEl>
                                        <p:attrNameLst>
                                          <p:attrName>style.visibility</p:attrName>
                                        </p:attrNameLst>
                                      </p:cBhvr>
                                      <p:to>
                                        <p:strVal val="visible"/>
                                      </p:to>
                                    </p:set>
                                    <p:animEffect transition="in" filter="fade">
                                      <p:cBhvr>
                                        <p:cTn id="25" dur="500"/>
                                        <p:tgtEl>
                                          <p:spTgt spid="67"/>
                                        </p:tgtEl>
                                      </p:cBhvr>
                                    </p:animEffect>
                                  </p:childTnLst>
                                </p:cTn>
                              </p:par>
                              <p:par>
                                <p:cTn id="26" presetID="42" presetClass="path" presetSubtype="0" decel="100000" fill="hold" nodeType="withEffect">
                                  <p:stCondLst>
                                    <p:cond delay="150"/>
                                  </p:stCondLst>
                                  <p:childTnLst>
                                    <p:animMotion origin="layout" path="M 1.20756E-6 -3.58148E-6 L 1.20756E-6 0.03836 " pathEditMode="relative" rAng="0" ptsTypes="AA">
                                      <p:cBhvr>
                                        <p:cTn id="27" dur="750" spd="-100000" fill="hold"/>
                                        <p:tgtEl>
                                          <p:spTgt spid="67"/>
                                        </p:tgtEl>
                                        <p:attrNameLst>
                                          <p:attrName>ppt_x</p:attrName>
                                          <p:attrName>ppt_y</p:attrName>
                                        </p:attrNameLst>
                                      </p:cBhvr>
                                      <p:rCtr x="0" y="1906"/>
                                    </p:animMotion>
                                  </p:childTnLst>
                                </p:cTn>
                              </p:par>
                              <p:par>
                                <p:cTn id="28" presetID="10" presetClass="entr" presetSubtype="0" fill="hold" nodeType="withEffect">
                                  <p:stCondLst>
                                    <p:cond delay="150"/>
                                  </p:stCondLst>
                                  <p:childTnLst>
                                    <p:set>
                                      <p:cBhvr>
                                        <p:cTn id="29" dur="1" fill="hold">
                                          <p:stCondLst>
                                            <p:cond delay="0"/>
                                          </p:stCondLst>
                                        </p:cTn>
                                        <p:tgtEl>
                                          <p:spTgt spid="64"/>
                                        </p:tgtEl>
                                        <p:attrNameLst>
                                          <p:attrName>style.visibility</p:attrName>
                                        </p:attrNameLst>
                                      </p:cBhvr>
                                      <p:to>
                                        <p:strVal val="visible"/>
                                      </p:to>
                                    </p:set>
                                    <p:animEffect transition="in" filter="fade">
                                      <p:cBhvr>
                                        <p:cTn id="30" dur="500"/>
                                        <p:tgtEl>
                                          <p:spTgt spid="64"/>
                                        </p:tgtEl>
                                      </p:cBhvr>
                                    </p:animEffect>
                                  </p:childTnLst>
                                </p:cTn>
                              </p:par>
                              <p:par>
                                <p:cTn id="31" presetID="42" presetClass="path" presetSubtype="0" decel="100000" fill="hold" nodeType="withEffect">
                                  <p:stCondLst>
                                    <p:cond delay="150"/>
                                  </p:stCondLst>
                                  <p:childTnLst>
                                    <p:animMotion origin="layout" path="M 1.20756E-6 -3.58148E-6 L 1.20756E-6 0.03836 " pathEditMode="relative" rAng="0" ptsTypes="AA">
                                      <p:cBhvr>
                                        <p:cTn id="32" dur="750" spd="-100000" fill="hold"/>
                                        <p:tgtEl>
                                          <p:spTgt spid="64"/>
                                        </p:tgtEl>
                                        <p:attrNameLst>
                                          <p:attrName>ppt_x</p:attrName>
                                          <p:attrName>ppt_y</p:attrName>
                                        </p:attrNameLst>
                                      </p:cBhvr>
                                      <p:rCtr x="0" y="1906"/>
                                    </p:animMotion>
                                  </p:childTnLst>
                                </p:cTn>
                              </p:par>
                              <p:par>
                                <p:cTn id="33" presetID="10" presetClass="entr" presetSubtype="0" fill="hold" grpId="0" nodeType="withEffect">
                                  <p:stCondLst>
                                    <p:cond delay="15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42" presetClass="path" presetSubtype="0" decel="100000" fill="hold" grpId="1" nodeType="withEffect">
                                  <p:stCondLst>
                                    <p:cond delay="150"/>
                                  </p:stCondLst>
                                  <p:childTnLst>
                                    <p:animMotion origin="layout" path="M 1.20756E-6 -3.58148E-6 L 1.20756E-6 0.03836 " pathEditMode="relative" rAng="0" ptsTypes="AA">
                                      <p:cBhvr>
                                        <p:cTn id="37" dur="750" spd="-100000" fill="hold"/>
                                        <p:tgtEl>
                                          <p:spTgt spid="19"/>
                                        </p:tgtEl>
                                        <p:attrNameLst>
                                          <p:attrName>ppt_x</p:attrName>
                                          <p:attrName>ppt_y</p:attrName>
                                        </p:attrNameLst>
                                      </p:cBhvr>
                                      <p:rCtr x="0" y="1906"/>
                                    </p:animMotion>
                                  </p:childTnLst>
                                </p:cTn>
                              </p:par>
                              <p:par>
                                <p:cTn id="38" presetID="10" presetClass="entr" presetSubtype="0" fill="hold" grpId="0" nodeType="withEffect">
                                  <p:stCondLst>
                                    <p:cond delay="150"/>
                                  </p:stCondLst>
                                  <p:childTnLst>
                                    <p:set>
                                      <p:cBhvr>
                                        <p:cTn id="39" dur="1" fill="hold">
                                          <p:stCondLst>
                                            <p:cond delay="0"/>
                                          </p:stCondLst>
                                        </p:cTn>
                                        <p:tgtEl>
                                          <p:spTgt spid="28"/>
                                        </p:tgtEl>
                                        <p:attrNameLst>
                                          <p:attrName>style.visibility</p:attrName>
                                        </p:attrNameLst>
                                      </p:cBhvr>
                                      <p:to>
                                        <p:strVal val="visible"/>
                                      </p:to>
                                    </p:set>
                                    <p:animEffect transition="in" filter="fade">
                                      <p:cBhvr>
                                        <p:cTn id="40" dur="500"/>
                                        <p:tgtEl>
                                          <p:spTgt spid="28"/>
                                        </p:tgtEl>
                                      </p:cBhvr>
                                    </p:animEffect>
                                  </p:childTnLst>
                                </p:cTn>
                              </p:par>
                              <p:par>
                                <p:cTn id="41" presetID="42" presetClass="path" presetSubtype="0" decel="100000" fill="hold" grpId="1" nodeType="withEffect">
                                  <p:stCondLst>
                                    <p:cond delay="150"/>
                                  </p:stCondLst>
                                  <p:childTnLst>
                                    <p:animMotion origin="layout" path="M 1.20756E-6 -3.58148E-6 L 1.20756E-6 0.03836 " pathEditMode="relative" rAng="0" ptsTypes="AA">
                                      <p:cBhvr>
                                        <p:cTn id="42" dur="750" spd="-100000" fill="hold"/>
                                        <p:tgtEl>
                                          <p:spTgt spid="28"/>
                                        </p:tgtEl>
                                        <p:attrNameLst>
                                          <p:attrName>ppt_x</p:attrName>
                                          <p:attrName>ppt_y</p:attrName>
                                        </p:attrNameLst>
                                      </p:cBhvr>
                                      <p:rCtr x="0" y="1906"/>
                                    </p:animMotion>
                                  </p:childTnLst>
                                </p:cTn>
                              </p:par>
                              <p:par>
                                <p:cTn id="43" presetID="10" presetClass="entr" presetSubtype="0" fill="hold" grpId="0" nodeType="withEffect">
                                  <p:stCondLst>
                                    <p:cond delay="15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par>
                                <p:cTn id="46" presetID="42" presetClass="path" presetSubtype="0" decel="100000" fill="hold" grpId="1" nodeType="withEffect">
                                  <p:stCondLst>
                                    <p:cond delay="150"/>
                                  </p:stCondLst>
                                  <p:childTnLst>
                                    <p:animMotion origin="layout" path="M 1.20756E-6 -3.58148E-6 L 1.20756E-6 0.03836 " pathEditMode="relative" rAng="0" ptsTypes="AA">
                                      <p:cBhvr>
                                        <p:cTn id="47" dur="750" spd="-100000" fill="hold"/>
                                        <p:tgtEl>
                                          <p:spTgt spid="37"/>
                                        </p:tgtEl>
                                        <p:attrNameLst>
                                          <p:attrName>ppt_x</p:attrName>
                                          <p:attrName>ppt_y</p:attrName>
                                        </p:attrNameLst>
                                      </p:cBhvr>
                                      <p:rCtr x="0" y="1906"/>
                                    </p:animMotion>
                                  </p:childTnLst>
                                </p:cTn>
                              </p:par>
                              <p:par>
                                <p:cTn id="48" presetID="10" presetClass="entr" presetSubtype="0" fill="hold" grpId="0" nodeType="withEffect">
                                  <p:stCondLst>
                                    <p:cond delay="150"/>
                                  </p:stCondLst>
                                  <p:childTnLst>
                                    <p:set>
                                      <p:cBhvr>
                                        <p:cTn id="49" dur="1" fill="hold">
                                          <p:stCondLst>
                                            <p:cond delay="0"/>
                                          </p:stCondLst>
                                        </p:cTn>
                                        <p:tgtEl>
                                          <p:spTgt spid="46"/>
                                        </p:tgtEl>
                                        <p:attrNameLst>
                                          <p:attrName>style.visibility</p:attrName>
                                        </p:attrNameLst>
                                      </p:cBhvr>
                                      <p:to>
                                        <p:strVal val="visible"/>
                                      </p:to>
                                    </p:set>
                                    <p:animEffect transition="in" filter="fade">
                                      <p:cBhvr>
                                        <p:cTn id="50" dur="500"/>
                                        <p:tgtEl>
                                          <p:spTgt spid="46"/>
                                        </p:tgtEl>
                                      </p:cBhvr>
                                    </p:animEffect>
                                  </p:childTnLst>
                                </p:cTn>
                              </p:par>
                              <p:par>
                                <p:cTn id="51" presetID="42" presetClass="path" presetSubtype="0" decel="100000" fill="hold" grpId="1" nodeType="withEffect">
                                  <p:stCondLst>
                                    <p:cond delay="150"/>
                                  </p:stCondLst>
                                  <p:childTnLst>
                                    <p:animMotion origin="layout" path="M 1.20756E-6 -3.58148E-6 L 1.20756E-6 0.03836 " pathEditMode="relative" rAng="0" ptsTypes="AA">
                                      <p:cBhvr>
                                        <p:cTn id="52" dur="750" spd="-100000" fill="hold"/>
                                        <p:tgtEl>
                                          <p:spTgt spid="46"/>
                                        </p:tgtEl>
                                        <p:attrNameLst>
                                          <p:attrName>ppt_x</p:attrName>
                                          <p:attrName>ppt_y</p:attrName>
                                        </p:attrNameLst>
                                      </p:cBhvr>
                                      <p:rCtr x="0" y="1906"/>
                                    </p:animMotion>
                                  </p:childTnLst>
                                </p:cTn>
                              </p:par>
                              <p:par>
                                <p:cTn id="53" presetID="10" presetClass="entr" presetSubtype="0" fill="hold" grpId="0" nodeType="withEffect">
                                  <p:stCondLst>
                                    <p:cond delay="50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500"/>
                                        <p:tgtEl>
                                          <p:spTgt spid="55"/>
                                        </p:tgtEl>
                                      </p:cBhvr>
                                    </p:animEffect>
                                  </p:childTnLst>
                                </p:cTn>
                              </p:par>
                              <p:par>
                                <p:cTn id="56" presetID="42" presetClass="path" presetSubtype="0" decel="100000" fill="hold" grpId="1" nodeType="withEffect">
                                  <p:stCondLst>
                                    <p:cond delay="500"/>
                                  </p:stCondLst>
                                  <p:childTnLst>
                                    <p:animMotion origin="layout" path="M 1.20756E-6 -3.58148E-6 L 1.20756E-6 0.03836 " pathEditMode="relative" rAng="0" ptsTypes="AA">
                                      <p:cBhvr>
                                        <p:cTn id="57" dur="750" spd="-100000" fill="hold"/>
                                        <p:tgtEl>
                                          <p:spTgt spid="55"/>
                                        </p:tgtEl>
                                        <p:attrNameLst>
                                          <p:attrName>ppt_x</p:attrName>
                                          <p:attrName>ppt_y</p:attrName>
                                        </p:attrNameLst>
                                      </p:cBhvr>
                                      <p:rCtr x="0" y="1906"/>
                                    </p:animMotion>
                                  </p:childTnLst>
                                </p:cTn>
                              </p:par>
                              <p:par>
                                <p:cTn id="58" presetID="10" presetClass="entr" presetSubtype="0" fill="hold" grpId="0" nodeType="withEffect">
                                  <p:stCondLst>
                                    <p:cond delay="50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childTnLst>
                                </p:cTn>
                              </p:par>
                              <p:par>
                                <p:cTn id="61" presetID="42" presetClass="path" presetSubtype="0" decel="100000" fill="hold" grpId="1" nodeType="withEffect">
                                  <p:stCondLst>
                                    <p:cond delay="500"/>
                                  </p:stCondLst>
                                  <p:childTnLst>
                                    <p:animMotion origin="layout" path="M 1.20756E-6 -3.58148E-6 L 1.20756E-6 0.03836 " pathEditMode="relative" rAng="0" ptsTypes="AA">
                                      <p:cBhvr>
                                        <p:cTn id="62" dur="750" spd="-100000" fill="hold"/>
                                        <p:tgtEl>
                                          <p:spTgt spid="56"/>
                                        </p:tgtEl>
                                        <p:attrNameLst>
                                          <p:attrName>ppt_x</p:attrName>
                                          <p:attrName>ppt_y</p:attrName>
                                        </p:attrNameLst>
                                      </p:cBhvr>
                                      <p:rCtr x="0" y="1906"/>
                                    </p:animMotion>
                                  </p:childTnLst>
                                </p:cTn>
                              </p:par>
                              <p:par>
                                <p:cTn id="63" presetID="10" presetClass="entr" presetSubtype="0" fill="hold" grpId="0" nodeType="withEffect">
                                  <p:stCondLst>
                                    <p:cond delay="500"/>
                                  </p:stCondLst>
                                  <p:childTnLst>
                                    <p:set>
                                      <p:cBhvr>
                                        <p:cTn id="64" dur="1" fill="hold">
                                          <p:stCondLst>
                                            <p:cond delay="0"/>
                                          </p:stCondLst>
                                        </p:cTn>
                                        <p:tgtEl>
                                          <p:spTgt spid="57"/>
                                        </p:tgtEl>
                                        <p:attrNameLst>
                                          <p:attrName>style.visibility</p:attrName>
                                        </p:attrNameLst>
                                      </p:cBhvr>
                                      <p:to>
                                        <p:strVal val="visible"/>
                                      </p:to>
                                    </p:set>
                                    <p:animEffect transition="in" filter="fade">
                                      <p:cBhvr>
                                        <p:cTn id="65" dur="500"/>
                                        <p:tgtEl>
                                          <p:spTgt spid="57"/>
                                        </p:tgtEl>
                                      </p:cBhvr>
                                    </p:animEffect>
                                  </p:childTnLst>
                                </p:cTn>
                              </p:par>
                              <p:par>
                                <p:cTn id="66" presetID="42" presetClass="path" presetSubtype="0" decel="100000" fill="hold" grpId="1" nodeType="withEffect">
                                  <p:stCondLst>
                                    <p:cond delay="500"/>
                                  </p:stCondLst>
                                  <p:childTnLst>
                                    <p:animMotion origin="layout" path="M 1.20756E-6 -3.58148E-6 L 1.20756E-6 0.03836 " pathEditMode="relative" rAng="0" ptsTypes="AA">
                                      <p:cBhvr>
                                        <p:cTn id="67" dur="750" spd="-100000" fill="hold"/>
                                        <p:tgtEl>
                                          <p:spTgt spid="57"/>
                                        </p:tgtEl>
                                        <p:attrNameLst>
                                          <p:attrName>ppt_x</p:attrName>
                                          <p:attrName>ppt_y</p:attrName>
                                        </p:attrNameLst>
                                      </p:cBhvr>
                                      <p:rCtr x="0" y="1906"/>
                                    </p:animMotion>
                                  </p:childTnLst>
                                </p:cTn>
                              </p:par>
                              <p:par>
                                <p:cTn id="68" presetID="10" presetClass="entr" presetSubtype="0" fill="hold" grpId="0" nodeType="withEffect">
                                  <p:stCondLst>
                                    <p:cond delay="500"/>
                                  </p:stCondLst>
                                  <p:childTnLst>
                                    <p:set>
                                      <p:cBhvr>
                                        <p:cTn id="69" dur="1" fill="hold">
                                          <p:stCondLst>
                                            <p:cond delay="0"/>
                                          </p:stCondLst>
                                        </p:cTn>
                                        <p:tgtEl>
                                          <p:spTgt spid="58"/>
                                        </p:tgtEl>
                                        <p:attrNameLst>
                                          <p:attrName>style.visibility</p:attrName>
                                        </p:attrNameLst>
                                      </p:cBhvr>
                                      <p:to>
                                        <p:strVal val="visible"/>
                                      </p:to>
                                    </p:set>
                                    <p:animEffect transition="in" filter="fade">
                                      <p:cBhvr>
                                        <p:cTn id="70" dur="500"/>
                                        <p:tgtEl>
                                          <p:spTgt spid="58"/>
                                        </p:tgtEl>
                                      </p:cBhvr>
                                    </p:animEffect>
                                  </p:childTnLst>
                                </p:cTn>
                              </p:par>
                              <p:par>
                                <p:cTn id="71" presetID="42" presetClass="path" presetSubtype="0" decel="100000" fill="hold" grpId="1" nodeType="withEffect">
                                  <p:stCondLst>
                                    <p:cond delay="500"/>
                                  </p:stCondLst>
                                  <p:childTnLst>
                                    <p:animMotion origin="layout" path="M 1.20756E-6 -3.58148E-6 L 1.20756E-6 0.03836 " pathEditMode="relative" rAng="0" ptsTypes="AA">
                                      <p:cBhvr>
                                        <p:cTn id="72" dur="750" spd="-100000" fill="hold"/>
                                        <p:tgtEl>
                                          <p:spTgt spid="58"/>
                                        </p:tgtEl>
                                        <p:attrNameLst>
                                          <p:attrName>ppt_x</p:attrName>
                                          <p:attrName>ppt_y</p:attrName>
                                        </p:attrNameLst>
                                      </p:cBhvr>
                                      <p:rCtr x="0" y="1906"/>
                                    </p:animMotion>
                                  </p:childTnLst>
                                </p:cTn>
                              </p:par>
                              <p:par>
                                <p:cTn id="73" presetID="22" presetClass="entr" presetSubtype="8" fill="hold" nodeType="withEffect">
                                  <p:stCondLst>
                                    <p:cond delay="2600"/>
                                  </p:stCondLst>
                                  <p:childTnLst>
                                    <p:set>
                                      <p:cBhvr>
                                        <p:cTn id="74" dur="1" fill="hold">
                                          <p:stCondLst>
                                            <p:cond delay="0"/>
                                          </p:stCondLst>
                                        </p:cTn>
                                        <p:tgtEl>
                                          <p:spTgt spid="45"/>
                                        </p:tgtEl>
                                        <p:attrNameLst>
                                          <p:attrName>style.visibility</p:attrName>
                                        </p:attrNameLst>
                                      </p:cBhvr>
                                      <p:to>
                                        <p:strVal val="visible"/>
                                      </p:to>
                                    </p:set>
                                    <p:animEffect transition="in" filter="wipe(left)">
                                      <p:cBhvr>
                                        <p:cTn id="75" dur="500"/>
                                        <p:tgtEl>
                                          <p:spTgt spid="45"/>
                                        </p:tgtEl>
                                      </p:cBhvr>
                                    </p:animEffect>
                                  </p:childTnLst>
                                </p:cTn>
                              </p:par>
                              <p:par>
                                <p:cTn id="76" presetID="10" presetClass="entr" presetSubtype="0" fill="hold" grpId="0" nodeType="withEffect">
                                  <p:stCondLst>
                                    <p:cond delay="2700"/>
                                  </p:stCondLst>
                                  <p:childTnLst>
                                    <p:set>
                                      <p:cBhvr>
                                        <p:cTn id="77" dur="1" fill="hold">
                                          <p:stCondLst>
                                            <p:cond delay="0"/>
                                          </p:stCondLst>
                                        </p:cTn>
                                        <p:tgtEl>
                                          <p:spTgt spid="47"/>
                                        </p:tgtEl>
                                        <p:attrNameLst>
                                          <p:attrName>style.visibility</p:attrName>
                                        </p:attrNameLst>
                                      </p:cBhvr>
                                      <p:to>
                                        <p:strVal val="visible"/>
                                      </p:to>
                                    </p:set>
                                    <p:animEffect transition="in" filter="fade">
                                      <p:cBhvr>
                                        <p:cTn id="78" dur="500"/>
                                        <p:tgtEl>
                                          <p:spTgt spid="47"/>
                                        </p:tgtEl>
                                      </p:cBhvr>
                                    </p:animEffect>
                                  </p:childTnLst>
                                </p:cTn>
                              </p:par>
                              <p:par>
                                <p:cTn id="79" presetID="10" presetClass="entr" presetSubtype="0" fill="hold" grpId="0" nodeType="withEffect">
                                  <p:stCondLst>
                                    <p:cond delay="3000"/>
                                  </p:stCondLst>
                                  <p:childTnLst>
                                    <p:set>
                                      <p:cBhvr>
                                        <p:cTn id="80" dur="1" fill="hold">
                                          <p:stCondLst>
                                            <p:cond delay="0"/>
                                          </p:stCondLst>
                                        </p:cTn>
                                        <p:tgtEl>
                                          <p:spTgt spid="48"/>
                                        </p:tgtEl>
                                        <p:attrNameLst>
                                          <p:attrName>style.visibility</p:attrName>
                                        </p:attrNameLst>
                                      </p:cBhvr>
                                      <p:to>
                                        <p:strVal val="visible"/>
                                      </p:to>
                                    </p:set>
                                    <p:animEffect transition="in" filter="fade">
                                      <p:cBhvr>
                                        <p:cTn id="8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19" grpId="1"/>
      <p:bldP spid="28" grpId="0"/>
      <p:bldP spid="28" grpId="1"/>
      <p:bldP spid="37" grpId="0"/>
      <p:bldP spid="37" grpId="1"/>
      <p:bldP spid="46" grpId="0"/>
      <p:bldP spid="46" grpId="1"/>
      <p:bldP spid="55" grpId="0"/>
      <p:bldP spid="55" grpId="1"/>
      <p:bldP spid="56" grpId="0"/>
      <p:bldP spid="56" grpId="1"/>
      <p:bldP spid="57" grpId="0"/>
      <p:bldP spid="57" grpId="1"/>
      <p:bldP spid="58" grpId="0"/>
      <p:bldP spid="58" grpId="1"/>
      <p:bldP spid="47" grpId="0"/>
      <p:bldP spid="4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04604A-94B5-4536-8D5B-DD1D0E38371B}"/>
              </a:ext>
            </a:extLst>
          </p:cNvPr>
          <p:cNvSpPr>
            <a:spLocks noGrp="1"/>
          </p:cNvSpPr>
          <p:nvPr>
            <p:ph type="title"/>
          </p:nvPr>
        </p:nvSpPr>
        <p:spPr/>
        <p:txBody>
          <a:bodyPr/>
          <a:lstStyle/>
          <a:p>
            <a:r>
              <a:rPr lang="sl-SI" dirty="0"/>
              <a:t>DC in Azure</a:t>
            </a:r>
          </a:p>
        </p:txBody>
      </p:sp>
    </p:spTree>
    <p:extLst>
      <p:ext uri="{BB962C8B-B14F-4D97-AF65-F5344CB8AC3E}">
        <p14:creationId xmlns:p14="http://schemas.microsoft.com/office/powerpoint/2010/main" val="686523887"/>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Extend Active Directory to Azure IaaS</a:t>
            </a:r>
          </a:p>
        </p:txBody>
      </p:sp>
      <p:sp>
        <p:nvSpPr>
          <p:cNvPr id="5" name="Text Placeholder 4"/>
          <p:cNvSpPr>
            <a:spLocks noGrp="1"/>
          </p:cNvSpPr>
          <p:nvPr>
            <p:ph type="body" sz="quarter" idx="10"/>
          </p:nvPr>
        </p:nvSpPr>
        <p:spPr>
          <a:xfrm>
            <a:off x="503237" y="1784126"/>
            <a:ext cx="6320966" cy="4073905"/>
          </a:xfrm>
        </p:spPr>
        <p:txBody>
          <a:bodyPr>
            <a:normAutofit fontScale="77500" lnSpcReduction="20000"/>
          </a:bodyPr>
          <a:lstStyle/>
          <a:p>
            <a:pPr marL="0" indent="0">
              <a:lnSpc>
                <a:spcPct val="120000"/>
              </a:lnSpc>
              <a:spcBef>
                <a:spcPts val="0"/>
              </a:spcBef>
              <a:buNone/>
            </a:pPr>
            <a:r>
              <a:rPr lang="en-US" dirty="0">
                <a:solidFill>
                  <a:schemeClr val="tx1"/>
                </a:solidFill>
              </a:rPr>
              <a:t>Extending Active Directory Domain Services to Azure is the first step to support line-of-business applications in Azure IaaS. </a:t>
            </a:r>
          </a:p>
          <a:p>
            <a:pPr marL="0" indent="0">
              <a:lnSpc>
                <a:spcPct val="120000"/>
              </a:lnSpc>
              <a:spcBef>
                <a:spcPts val="0"/>
              </a:spcBef>
              <a:buNone/>
            </a:pPr>
            <a:endParaRPr lang="en-US" dirty="0"/>
          </a:p>
          <a:p>
            <a:pPr marL="514350" indent="-514350">
              <a:lnSpc>
                <a:spcPct val="120000"/>
              </a:lnSpc>
              <a:spcBef>
                <a:spcPts val="0"/>
              </a:spcBef>
              <a:buFont typeface="+mj-lt"/>
              <a:buAutoNum type="arabicPeriod"/>
            </a:pPr>
            <a:r>
              <a:rPr lang="en-US" dirty="0"/>
              <a:t>Supports cloud-based solutions that require NTLM or Kerberos authentication, or domain-joined virtual machines.</a:t>
            </a:r>
          </a:p>
          <a:p>
            <a:pPr marL="514350" indent="-514350">
              <a:lnSpc>
                <a:spcPct val="120000"/>
              </a:lnSpc>
              <a:spcBef>
                <a:spcPts val="0"/>
              </a:spcBef>
              <a:buFont typeface="+mj-lt"/>
              <a:buAutoNum type="arabicPeriod"/>
            </a:pPr>
            <a:r>
              <a:rPr lang="en-US" dirty="0"/>
              <a:t>Adds additional integration potential for cloud services and applications and can be added at any time.</a:t>
            </a:r>
          </a:p>
          <a:p>
            <a:pPr>
              <a:lnSpc>
                <a:spcPct val="120000"/>
              </a:lnSpc>
              <a:spcBef>
                <a:spcPts val="0"/>
              </a:spcBef>
            </a:pPr>
            <a:endParaRPr lang="en-US" dirty="0"/>
          </a:p>
        </p:txBody>
      </p:sp>
      <p:pic>
        <p:nvPicPr>
          <p:cNvPr id="4" name="Picture 3"/>
          <p:cNvPicPr>
            <a:picLocks noChangeAspect="1"/>
          </p:cNvPicPr>
          <p:nvPr/>
        </p:nvPicPr>
        <p:blipFill>
          <a:blip r:embed="rId2"/>
          <a:stretch>
            <a:fillRect/>
          </a:stretch>
        </p:blipFill>
        <p:spPr>
          <a:xfrm>
            <a:off x="6955873" y="1604920"/>
            <a:ext cx="3738778" cy="4286918"/>
          </a:xfrm>
          <a:prstGeom prst="rect">
            <a:avLst/>
          </a:prstGeom>
        </p:spPr>
      </p:pic>
    </p:spTree>
    <p:extLst>
      <p:ext uri="{BB962C8B-B14F-4D97-AF65-F5344CB8AC3E}">
        <p14:creationId xmlns:p14="http://schemas.microsoft.com/office/powerpoint/2010/main" val="3175990910"/>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19EE87E-22BD-451F-8665-8DA4702FE252}"/>
              </a:ext>
            </a:extLst>
          </p:cNvPr>
          <p:cNvSpPr>
            <a:spLocks noGrp="1"/>
          </p:cNvSpPr>
          <p:nvPr>
            <p:ph type="title"/>
          </p:nvPr>
        </p:nvSpPr>
        <p:spPr/>
        <p:txBody>
          <a:bodyPr/>
          <a:lstStyle/>
          <a:p>
            <a:r>
              <a:rPr lang="sl-SI" dirty="0" err="1"/>
              <a:t>Scenario</a:t>
            </a:r>
            <a:r>
              <a:rPr lang="sl-SI" dirty="0"/>
              <a:t> – </a:t>
            </a:r>
            <a:r>
              <a:rPr lang="sl-SI" dirty="0" err="1"/>
              <a:t>Replica</a:t>
            </a:r>
            <a:r>
              <a:rPr lang="sl-SI" dirty="0"/>
              <a:t> </a:t>
            </a:r>
            <a:r>
              <a:rPr lang="sl-SI" dirty="0" err="1"/>
              <a:t>domain</a:t>
            </a:r>
            <a:r>
              <a:rPr lang="sl-SI" dirty="0"/>
              <a:t> </a:t>
            </a:r>
            <a:r>
              <a:rPr lang="sl-SI" dirty="0" err="1"/>
              <a:t>controller</a:t>
            </a:r>
            <a:r>
              <a:rPr lang="sl-SI" dirty="0"/>
              <a:t> in Azure</a:t>
            </a:r>
          </a:p>
        </p:txBody>
      </p:sp>
      <p:pic>
        <p:nvPicPr>
          <p:cNvPr id="4098" name="Picture 2" descr="Diagram pf replica Active Directory domain controller an Azure vnet">
            <a:extLst>
              <a:ext uri="{FF2B5EF4-FFF2-40B4-BE49-F238E27FC236}">
                <a16:creationId xmlns:a16="http://schemas.microsoft.com/office/drawing/2014/main" id="{B8BE2831-238D-47F4-8A7B-72E413B407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613" y="1120998"/>
            <a:ext cx="4362450" cy="5705475"/>
          </a:xfrm>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4">
            <a:extLst>
              <a:ext uri="{FF2B5EF4-FFF2-40B4-BE49-F238E27FC236}">
                <a16:creationId xmlns:a16="http://schemas.microsoft.com/office/drawing/2014/main" id="{8EA5E2B4-15E8-411B-BD51-CB9078A754B6}"/>
              </a:ext>
            </a:extLst>
          </p:cNvPr>
          <p:cNvSpPr>
            <a:spLocks noGrp="1"/>
          </p:cNvSpPr>
          <p:nvPr>
            <p:ph type="body" sz="quarter" idx="10"/>
          </p:nvPr>
        </p:nvSpPr>
        <p:spPr>
          <a:xfrm>
            <a:off x="5498157" y="1183099"/>
            <a:ext cx="6048672" cy="5122475"/>
          </a:xfrm>
        </p:spPr>
        <p:txBody>
          <a:bodyPr>
            <a:normAutofit fontScale="85000" lnSpcReduction="20000"/>
          </a:bodyPr>
          <a:lstStyle/>
          <a:p>
            <a:pPr marL="0" indent="0">
              <a:lnSpc>
                <a:spcPct val="120000"/>
              </a:lnSpc>
              <a:spcBef>
                <a:spcPts val="0"/>
              </a:spcBef>
              <a:buNone/>
            </a:pPr>
            <a:r>
              <a:rPr lang="sl-SI" dirty="0" err="1">
                <a:solidFill>
                  <a:schemeClr val="tx1"/>
                </a:solidFill>
              </a:rPr>
              <a:t>Steps</a:t>
            </a:r>
            <a:r>
              <a:rPr lang="sl-SI" dirty="0">
                <a:solidFill>
                  <a:schemeClr val="tx1"/>
                </a:solidFill>
              </a:rPr>
              <a:t>:</a:t>
            </a:r>
          </a:p>
          <a:p>
            <a:pPr marL="514350" indent="-514350">
              <a:lnSpc>
                <a:spcPct val="120000"/>
              </a:lnSpc>
              <a:spcBef>
                <a:spcPts val="0"/>
              </a:spcBef>
              <a:buFont typeface="+mj-lt"/>
              <a:buAutoNum type="arabicPeriod"/>
            </a:pPr>
            <a:r>
              <a:rPr lang="en-US" sz="3300" dirty="0"/>
              <a:t>Create an Active Directory site for the Azure virtual network</a:t>
            </a:r>
          </a:p>
          <a:p>
            <a:pPr marL="514350" indent="-514350">
              <a:lnSpc>
                <a:spcPct val="120000"/>
              </a:lnSpc>
              <a:spcBef>
                <a:spcPts val="0"/>
              </a:spcBef>
              <a:buFont typeface="+mj-lt"/>
              <a:buAutoNum type="arabicPeriod"/>
            </a:pPr>
            <a:r>
              <a:rPr lang="en-US" sz="3300" dirty="0"/>
              <a:t>Create an Azure virtual network</a:t>
            </a:r>
          </a:p>
          <a:p>
            <a:pPr marL="514350" indent="-514350">
              <a:lnSpc>
                <a:spcPct val="120000"/>
              </a:lnSpc>
              <a:spcBef>
                <a:spcPts val="0"/>
              </a:spcBef>
              <a:buFont typeface="+mj-lt"/>
              <a:buAutoNum type="arabicPeriod"/>
            </a:pPr>
            <a:r>
              <a:rPr lang="sl-SI" sz="3300" dirty="0" err="1"/>
              <a:t>Provide</a:t>
            </a:r>
            <a:r>
              <a:rPr lang="sl-SI" sz="3300" dirty="0"/>
              <a:t> </a:t>
            </a:r>
            <a:r>
              <a:rPr lang="sl-SI" sz="3300" dirty="0" err="1"/>
              <a:t>connectivity</a:t>
            </a:r>
            <a:r>
              <a:rPr lang="sl-SI" sz="3300" dirty="0"/>
              <a:t> to on-prem </a:t>
            </a:r>
            <a:r>
              <a:rPr lang="sl-SI" sz="3300" dirty="0" err="1"/>
              <a:t>DCs</a:t>
            </a:r>
            <a:endParaRPr lang="sl-SI" sz="3300" dirty="0"/>
          </a:p>
          <a:p>
            <a:pPr marL="514350" indent="-514350">
              <a:lnSpc>
                <a:spcPct val="120000"/>
              </a:lnSpc>
              <a:spcBef>
                <a:spcPts val="0"/>
              </a:spcBef>
              <a:buFont typeface="+mj-lt"/>
              <a:buAutoNum type="arabicPeriod"/>
            </a:pPr>
            <a:r>
              <a:rPr lang="en-US" sz="3300" dirty="0"/>
              <a:t>Create Azure VMs for the DC roles</a:t>
            </a:r>
            <a:r>
              <a:rPr lang="sl-SI" sz="3300" dirty="0"/>
              <a:t> in </a:t>
            </a:r>
            <a:r>
              <a:rPr lang="sl-SI" sz="3300" dirty="0" err="1"/>
              <a:t>Availability</a:t>
            </a:r>
            <a:r>
              <a:rPr lang="sl-SI" sz="3300" dirty="0"/>
              <a:t> Set</a:t>
            </a:r>
            <a:endParaRPr lang="en-US" sz="3300" dirty="0"/>
          </a:p>
          <a:p>
            <a:pPr marL="514350" indent="-514350">
              <a:lnSpc>
                <a:spcPct val="120000"/>
              </a:lnSpc>
              <a:spcBef>
                <a:spcPts val="0"/>
              </a:spcBef>
              <a:buFont typeface="+mj-lt"/>
              <a:buAutoNum type="arabicPeriod"/>
            </a:pPr>
            <a:r>
              <a:rPr lang="en-US" sz="3300" dirty="0"/>
              <a:t>Install AD DS on Azure VMs</a:t>
            </a:r>
            <a:endParaRPr lang="sl-SI" sz="3300" dirty="0"/>
          </a:p>
          <a:p>
            <a:pPr marL="514350" indent="-514350">
              <a:lnSpc>
                <a:spcPct val="120000"/>
              </a:lnSpc>
              <a:spcBef>
                <a:spcPts val="0"/>
              </a:spcBef>
              <a:buFont typeface="+mj-lt"/>
              <a:buAutoNum type="arabicPeriod"/>
            </a:pPr>
            <a:r>
              <a:rPr lang="en-US" sz="3300" dirty="0"/>
              <a:t>Reconfigure DNS server for the virtual network</a:t>
            </a:r>
            <a:endParaRPr lang="en-US" dirty="0"/>
          </a:p>
          <a:p>
            <a:pPr marL="514350" indent="-514350">
              <a:lnSpc>
                <a:spcPct val="120000"/>
              </a:lnSpc>
              <a:spcBef>
                <a:spcPts val="0"/>
              </a:spcBef>
              <a:buFont typeface="+mj-lt"/>
              <a:buAutoNum type="arabicPeriod"/>
            </a:pPr>
            <a:endParaRPr lang="en-US" dirty="0"/>
          </a:p>
          <a:p>
            <a:pPr>
              <a:lnSpc>
                <a:spcPct val="120000"/>
              </a:lnSpc>
              <a:spcBef>
                <a:spcPts val="0"/>
              </a:spcBef>
            </a:pPr>
            <a:endParaRPr lang="en-US" dirty="0"/>
          </a:p>
        </p:txBody>
      </p:sp>
    </p:spTree>
    <p:extLst>
      <p:ext uri="{BB962C8B-B14F-4D97-AF65-F5344CB8AC3E}">
        <p14:creationId xmlns:p14="http://schemas.microsoft.com/office/powerpoint/2010/main" val="3001231117"/>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2"/>
            </p:custDataLst>
            <p:extLst/>
          </p:nvPr>
        </p:nvGraphicFramePr>
        <p:xfrm>
          <a:off x="1556147" y="875730"/>
          <a:ext cx="1190" cy="1190"/>
        </p:xfrm>
        <a:graphic>
          <a:graphicData uri="http://schemas.openxmlformats.org/presentationml/2006/ole">
            <mc:AlternateContent xmlns:mc="http://schemas.openxmlformats.org/markup-compatibility/2006">
              <mc:Choice xmlns:v="urn:schemas-microsoft-com:vml" Requires="v">
                <p:oleObj spid="_x0000_s3074" name="think-cell Slide" r:id="rId5" imgW="270" imgH="270" progId="TCLayout.ActiveDocument.1">
                  <p:embed/>
                </p:oleObj>
              </mc:Choice>
              <mc:Fallback>
                <p:oleObj name="think-cell Slide" r:id="rId5" imgW="270" imgH="270" progId="TCLayout.ActiveDocument.1">
                  <p:embed/>
                  <p:pic>
                    <p:nvPicPr>
                      <p:cNvPr id="2" name="Object 1" hidden="1"/>
                      <p:cNvPicPr/>
                      <p:nvPr/>
                    </p:nvPicPr>
                    <p:blipFill>
                      <a:blip r:embed="rId6"/>
                      <a:stretch>
                        <a:fillRect/>
                      </a:stretch>
                    </p:blipFill>
                    <p:spPr>
                      <a:xfrm>
                        <a:off x="1556147" y="875730"/>
                        <a:ext cx="1190" cy="1190"/>
                      </a:xfrm>
                      <a:prstGeom prst="rect">
                        <a:avLst/>
                      </a:prstGeom>
                    </p:spPr>
                  </p:pic>
                </p:oleObj>
              </mc:Fallback>
            </mc:AlternateContent>
          </a:graphicData>
        </a:graphic>
      </p:graphicFrame>
      <p:sp>
        <p:nvSpPr>
          <p:cNvPr id="5" name="Title 4"/>
          <p:cNvSpPr>
            <a:spLocks noGrp="1"/>
          </p:cNvSpPr>
          <p:nvPr>
            <p:ph type="title"/>
          </p:nvPr>
        </p:nvSpPr>
        <p:spPr/>
        <p:txBody>
          <a:bodyPr/>
          <a:lstStyle/>
          <a:p>
            <a:r>
              <a:rPr lang="en-US"/>
              <a:t>Domain Controllers In Azure</a:t>
            </a:r>
            <a:endParaRPr lang="en-US" dirty="0"/>
          </a:p>
        </p:txBody>
      </p:sp>
      <p:sp>
        <p:nvSpPr>
          <p:cNvPr id="13" name="Text Placeholder 4"/>
          <p:cNvSpPr txBox="1">
            <a:spLocks/>
          </p:cNvSpPr>
          <p:nvPr/>
        </p:nvSpPr>
        <p:spPr>
          <a:xfrm>
            <a:off x="503238" y="1211263"/>
            <a:ext cx="9677401" cy="1700262"/>
          </a:xfrm>
          <a:prstGeom prst="rect">
            <a:avLst/>
          </a:prstGeom>
        </p:spPr>
        <p:txBody>
          <a:bodyPr vert="horz" wrap="square" lIns="0" tIns="109719" rIns="137148" bIns="109719" rtlCol="0">
            <a:noAutofit/>
          </a:bodyPr>
          <a:lstStyle>
            <a:lvl1pPr marL="342900" marR="0" indent="-342900" algn="l" defTabSz="932742" rtl="0" eaLnBrk="1" fontAlgn="auto" latinLnBrk="0" hangingPunct="1">
              <a:lnSpc>
                <a:spcPct val="90000"/>
              </a:lnSpc>
              <a:spcBef>
                <a:spcPct val="20000"/>
              </a:spcBef>
              <a:spcAft>
                <a:spcPts val="0"/>
              </a:spcAft>
              <a:buClrTx/>
              <a:buSzPct val="90000"/>
              <a:buFont typeface="Arial" pitchFamily="34" charset="0"/>
              <a:buChar char="•"/>
              <a:tabLst/>
              <a:defRPr sz="4000" kern="1200" spc="0" baseline="0">
                <a:solidFill>
                  <a:schemeClr val="tx2"/>
                </a:solidFill>
                <a:latin typeface="+mj-lt"/>
                <a:ea typeface="+mn-ea"/>
                <a:cs typeface="+mn-cs"/>
              </a:defRPr>
            </a:lvl1pPr>
            <a:lvl2pPr marL="584200" marR="0" indent="-241300" algn="l" defTabSz="932742"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solidFill>
                  <a:schemeClr val="tx2"/>
                </a:solidFill>
                <a:latin typeface="+mn-lt"/>
                <a:ea typeface="+mn-ea"/>
                <a:cs typeface="+mn-cs"/>
              </a:defRPr>
            </a:lvl2pPr>
            <a:lvl3pPr marL="8001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solidFill>
                  <a:schemeClr val="tx2"/>
                </a:solidFill>
                <a:latin typeface="+mn-lt"/>
                <a:ea typeface="+mn-ea"/>
                <a:cs typeface="+mn-cs"/>
              </a:defRPr>
            </a:lvl3pPr>
            <a:lvl4pPr marL="10287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solidFill>
                  <a:schemeClr val="tx2"/>
                </a:solidFill>
                <a:latin typeface="+mn-lt"/>
                <a:ea typeface="+mn-ea"/>
                <a:cs typeface="+mn-cs"/>
              </a:defRPr>
            </a:lvl4pPr>
            <a:lvl5pPr marL="12573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solidFill>
                  <a:schemeClr val="tx2"/>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800" dirty="0">
                <a:solidFill>
                  <a:schemeClr val="tx1"/>
                </a:solidFill>
                <a:latin typeface="Segoe UI Light" pitchFamily="34" charset="0"/>
              </a:rPr>
              <a:t>Consider the use of the Tier 0 subscription reference model depending on the subscription design = a separate subscription</a:t>
            </a:r>
          </a:p>
          <a:p>
            <a:r>
              <a:rPr lang="en-US" sz="2800" dirty="0">
                <a:solidFill>
                  <a:schemeClr val="tx1"/>
                </a:solidFill>
                <a:latin typeface="Segoe UI Light" pitchFamily="34" charset="0"/>
              </a:rPr>
              <a:t>Limit endpoint exposure to AD DS VMs</a:t>
            </a:r>
          </a:p>
          <a:p>
            <a:r>
              <a:rPr lang="en-US" sz="2800" dirty="0">
                <a:solidFill>
                  <a:schemeClr val="tx1"/>
                </a:solidFill>
                <a:latin typeface="Segoe UI Light" pitchFamily="34" charset="0"/>
              </a:rPr>
              <a:t>Protect VHDs</a:t>
            </a:r>
          </a:p>
          <a:p>
            <a:pPr marL="729756"/>
            <a:r>
              <a:rPr lang="en-US" sz="2000" dirty="0">
                <a:solidFill>
                  <a:schemeClr val="tx1"/>
                </a:solidFill>
                <a:latin typeface="Segoe UI Light" pitchFamily="34" charset="0"/>
              </a:rPr>
              <a:t>Active Directory database is not encrypted</a:t>
            </a:r>
          </a:p>
          <a:p>
            <a:pPr marL="729756"/>
            <a:r>
              <a:rPr lang="en-US" sz="2000" dirty="0">
                <a:solidFill>
                  <a:schemeClr val="tx1"/>
                </a:solidFill>
                <a:latin typeface="Segoe UI Light" pitchFamily="34" charset="0"/>
              </a:rPr>
              <a:t>Encrypt AD DS VHDs using first or third-party tools</a:t>
            </a:r>
          </a:p>
          <a:p>
            <a:pPr marL="729756"/>
            <a:r>
              <a:rPr lang="en-US" sz="2000" dirty="0">
                <a:solidFill>
                  <a:schemeClr val="tx1"/>
                </a:solidFill>
                <a:latin typeface="Segoe UI Light" pitchFamily="34" charset="0"/>
              </a:rPr>
              <a:t>Create a separate Storage Account for Domain Controller VHDs</a:t>
            </a:r>
          </a:p>
          <a:p>
            <a:pPr marL="729756"/>
            <a:r>
              <a:rPr lang="en-US" sz="2000" dirty="0">
                <a:solidFill>
                  <a:schemeClr val="tx1"/>
                </a:solidFill>
                <a:latin typeface="Segoe UI Light" pitchFamily="34" charset="0"/>
              </a:rPr>
              <a:t>Limit access to the Azure Management Portal to administrators which require access to the service</a:t>
            </a:r>
          </a:p>
          <a:p>
            <a:pPr marL="729756"/>
            <a:endParaRPr lang="en-US" sz="2000" dirty="0">
              <a:solidFill>
                <a:schemeClr val="tx1"/>
              </a:solidFill>
              <a:latin typeface="Segoe UI Light" pitchFamily="34" charset="0"/>
            </a:endParaRPr>
          </a:p>
        </p:txBody>
      </p:sp>
      <p:pic>
        <p:nvPicPr>
          <p:cNvPr id="7" name="Picture 6"/>
          <p:cNvPicPr>
            <a:picLocks noChangeAspect="1"/>
          </p:cNvPicPr>
          <p:nvPr/>
        </p:nvPicPr>
        <p:blipFill rotWithShape="1">
          <a:blip r:embed="rId7"/>
          <a:srcRect l="22526" r="24465" b="43240"/>
          <a:stretch/>
        </p:blipFill>
        <p:spPr>
          <a:xfrm>
            <a:off x="9875837" y="278494"/>
            <a:ext cx="800032" cy="793019"/>
          </a:xfrm>
          <a:prstGeom prst="rect">
            <a:avLst/>
          </a:prstGeom>
        </p:spPr>
      </p:pic>
      <p:sp>
        <p:nvSpPr>
          <p:cNvPr id="6" name="Text Placeholder 3">
            <a:extLst>
              <a:ext uri="{FF2B5EF4-FFF2-40B4-BE49-F238E27FC236}">
                <a16:creationId xmlns:a16="http://schemas.microsoft.com/office/drawing/2014/main" id="{FED61B30-4B7F-4FE5-A545-7871C9EFB8F1}"/>
              </a:ext>
            </a:extLst>
          </p:cNvPr>
          <p:cNvSpPr txBox="1">
            <a:spLocks/>
          </p:cNvSpPr>
          <p:nvPr/>
        </p:nvSpPr>
        <p:spPr>
          <a:xfrm>
            <a:off x="445138" y="5585494"/>
            <a:ext cx="11888787" cy="879885"/>
          </a:xfrm>
          <a:prstGeom prst="rect">
            <a:avLst/>
          </a:prstGeom>
        </p:spPr>
        <p:txBody>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r>
              <a:rPr lang="sl-SI" dirty="0">
                <a:hlinkClick r:id="rId8"/>
              </a:rPr>
              <a:t>https://docs.microsoft.com/en-us/azure/active-directory/active-directory-install-replica-active-directory-domain-controller</a:t>
            </a:r>
            <a:endParaRPr lang="sl-SI" dirty="0"/>
          </a:p>
          <a:p>
            <a:endParaRPr lang="sl-SI" dirty="0"/>
          </a:p>
        </p:txBody>
      </p:sp>
    </p:spTree>
    <p:extLst>
      <p:ext uri="{BB962C8B-B14F-4D97-AF65-F5344CB8AC3E}">
        <p14:creationId xmlns:p14="http://schemas.microsoft.com/office/powerpoint/2010/main" val="3620742449"/>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Azure VM Storage</a:t>
            </a:r>
          </a:p>
        </p:txBody>
      </p:sp>
    </p:spTree>
    <p:extLst>
      <p:ext uri="{BB962C8B-B14F-4D97-AF65-F5344CB8AC3E}">
        <p14:creationId xmlns:p14="http://schemas.microsoft.com/office/powerpoint/2010/main" val="3459565042"/>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to Disks and Images</a:t>
            </a:r>
          </a:p>
        </p:txBody>
      </p:sp>
      <p:sp>
        <p:nvSpPr>
          <p:cNvPr id="25" name="Rectangle 24"/>
          <p:cNvSpPr/>
          <p:nvPr/>
        </p:nvSpPr>
        <p:spPr bwMode="auto">
          <a:xfrm>
            <a:off x="4223974" y="1380959"/>
            <a:ext cx="6491844" cy="2064668"/>
          </a:xfrm>
          <a:prstGeom prst="rect">
            <a:avLst/>
          </a:prstGeom>
          <a:solidFill>
            <a:srgbClr val="DDDDDD"/>
          </a:solidFill>
          <a:ln w="9525" cap="flat" cmpd="sng" algn="ctr">
            <a:noFill/>
            <a:prstDash val="solid"/>
            <a:headEnd type="none" w="med" len="med"/>
            <a:tailEnd type="none" w="med" len="med"/>
          </a:ln>
          <a:effectLst/>
        </p:spPr>
        <p:txBody>
          <a:bodyPr vert="horz" wrap="square" lIns="110051" tIns="55025" rIns="110051" bIns="55025" numCol="1" rtlCol="0" anchor="ctr" anchorCtr="0" compatLnSpc="1">
            <a:prstTxWarp prst="textNoShape">
              <a:avLst/>
            </a:prstTxWarp>
          </a:bodyPr>
          <a:lstStyle/>
          <a:p>
            <a:pPr algn="ctr" defTabSz="1100187" fontAlgn="base">
              <a:spcBef>
                <a:spcPct val="0"/>
              </a:spcBef>
              <a:spcAft>
                <a:spcPct val="0"/>
              </a:spcAft>
              <a:defRPr/>
            </a:pPr>
            <a:endParaRPr lang="en-US" sz="1836" kern="0" dirty="0">
              <a:gradFill>
                <a:gsLst>
                  <a:gs pos="0">
                    <a:srgbClr val="FFFFFF"/>
                  </a:gs>
                  <a:gs pos="100000">
                    <a:srgbClr val="FFFFFF"/>
                  </a:gs>
                </a:gsLst>
                <a:lin ang="5400000" scaled="0"/>
              </a:gradFill>
            </a:endParaRPr>
          </a:p>
        </p:txBody>
      </p:sp>
      <p:grpSp>
        <p:nvGrpSpPr>
          <p:cNvPr id="26" name="Group 25"/>
          <p:cNvGrpSpPr/>
          <p:nvPr/>
        </p:nvGrpSpPr>
        <p:grpSpPr>
          <a:xfrm>
            <a:off x="2168192" y="1380959"/>
            <a:ext cx="1977343" cy="2064668"/>
            <a:chOff x="829782" y="750015"/>
            <a:chExt cx="1758428" cy="1807205"/>
          </a:xfrm>
        </p:grpSpPr>
        <p:sp>
          <p:nvSpPr>
            <p:cNvPr id="29" name="Rectangle 28"/>
            <p:cNvSpPr/>
            <p:nvPr/>
          </p:nvSpPr>
          <p:spPr bwMode="auto">
            <a:xfrm>
              <a:off x="829782" y="750015"/>
              <a:ext cx="1758428" cy="1807205"/>
            </a:xfrm>
            <a:prstGeom prst="rect">
              <a:avLst/>
            </a:prstGeom>
            <a:solidFill>
              <a:srgbClr val="F26522"/>
            </a:solidFill>
            <a:ln w="9525" cap="flat" cmpd="sng" algn="ctr">
              <a:noFill/>
              <a:prstDash val="solid"/>
              <a:headEnd type="none" w="med" len="med"/>
              <a:tailEnd type="none" w="med" len="med"/>
            </a:ln>
            <a:effectLst/>
          </p:spPr>
          <p:txBody>
            <a:bodyPr vert="horz" wrap="square" lIns="93252" tIns="93252" rIns="93252" bIns="93252" numCol="1" rtlCol="0" anchor="t" anchorCtr="0" compatLnSpc="1">
              <a:prstTxWarp prst="textNoShape">
                <a:avLst/>
              </a:prstTxWarp>
            </a:bodyPr>
            <a:lstStyle/>
            <a:p>
              <a:pPr defTabSz="1243431">
                <a:lnSpc>
                  <a:spcPct val="90000"/>
                </a:lnSpc>
                <a:buSzPct val="90000"/>
                <a:defRPr/>
              </a:pPr>
              <a:r>
                <a:rPr lang="en-US" sz="1836" b="1" kern="0" dirty="0">
                  <a:gradFill>
                    <a:gsLst>
                      <a:gs pos="85000">
                        <a:srgbClr val="FFFFFF"/>
                      </a:gs>
                      <a:gs pos="0">
                        <a:srgbClr val="FFFFFF"/>
                      </a:gs>
                    </a:gsLst>
                    <a:lin ang="5400000" scaled="0"/>
                  </a:gradFill>
                  <a:ea typeface="Segoe UI" pitchFamily="34" charset="0"/>
                  <a:cs typeface="Segoe UI" pitchFamily="34" charset="0"/>
                </a:rPr>
                <a:t>OS Images</a:t>
              </a:r>
            </a:p>
            <a:p>
              <a:pPr marL="343923" indent="-343923" defTabSz="1243431">
                <a:lnSpc>
                  <a:spcPct val="90000"/>
                </a:lnSpc>
                <a:buSzPct val="90000"/>
                <a:buFont typeface="Arial" pitchFamily="34" charset="0"/>
                <a:buChar char="•"/>
                <a:defRPr/>
              </a:pPr>
              <a:endParaRPr lang="en-US" sz="1224" b="1" kern="0" dirty="0">
                <a:gradFill>
                  <a:gsLst>
                    <a:gs pos="85000">
                      <a:srgbClr val="FFFFFF"/>
                    </a:gs>
                    <a:gs pos="0">
                      <a:srgbClr val="FFFFFF"/>
                    </a:gs>
                  </a:gsLst>
                  <a:lin ang="5400000" scaled="0"/>
                </a:gradFill>
                <a:ea typeface="Segoe UI" pitchFamily="34" charset="0"/>
                <a:cs typeface="Segoe UI" pitchFamily="34" charset="0"/>
              </a:endParaRPr>
            </a:p>
            <a:p>
              <a:pPr marL="343923" indent="-343923" defTabSz="1243431">
                <a:lnSpc>
                  <a:spcPct val="90000"/>
                </a:lnSpc>
                <a:buSzPct val="90000"/>
                <a:buFont typeface="Arial" pitchFamily="34" charset="0"/>
                <a:buChar char="•"/>
                <a:defRPr/>
              </a:pPr>
              <a:r>
                <a:rPr lang="en-US" sz="1938" b="1" kern="0" dirty="0">
                  <a:gradFill>
                    <a:gsLst>
                      <a:gs pos="85000">
                        <a:srgbClr val="FFFFFF"/>
                      </a:gs>
                      <a:gs pos="0">
                        <a:srgbClr val="FFFFFF"/>
                      </a:gs>
                    </a:gsLst>
                    <a:lin ang="5400000" scaled="0"/>
                  </a:gradFill>
                  <a:ea typeface="Segoe UI" pitchFamily="34" charset="0"/>
                  <a:cs typeface="Segoe UI" pitchFamily="34" charset="0"/>
                </a:rPr>
                <a:t>Microsoft</a:t>
              </a:r>
            </a:p>
            <a:p>
              <a:pPr marL="343923" indent="-343923" defTabSz="1243431">
                <a:lnSpc>
                  <a:spcPct val="90000"/>
                </a:lnSpc>
                <a:buSzPct val="90000"/>
                <a:buFont typeface="Arial" pitchFamily="34" charset="0"/>
                <a:buChar char="•"/>
                <a:defRPr/>
              </a:pPr>
              <a:r>
                <a:rPr lang="en-US" sz="1938" b="1" kern="0" dirty="0">
                  <a:gradFill>
                    <a:gsLst>
                      <a:gs pos="85000">
                        <a:srgbClr val="FFFFFF"/>
                      </a:gs>
                      <a:gs pos="0">
                        <a:srgbClr val="FFFFFF"/>
                      </a:gs>
                    </a:gsLst>
                    <a:lin ang="5400000" scaled="0"/>
                  </a:gradFill>
                  <a:ea typeface="Segoe UI" pitchFamily="34" charset="0"/>
                  <a:cs typeface="Segoe UI" pitchFamily="34" charset="0"/>
                </a:rPr>
                <a:t>Partner </a:t>
              </a:r>
            </a:p>
            <a:p>
              <a:pPr marL="343923" indent="-343923" defTabSz="1243431">
                <a:lnSpc>
                  <a:spcPct val="90000"/>
                </a:lnSpc>
                <a:buSzPct val="90000"/>
                <a:buFont typeface="Arial" pitchFamily="34" charset="0"/>
                <a:buChar char="•"/>
                <a:defRPr/>
              </a:pPr>
              <a:r>
                <a:rPr lang="en-US" sz="1938" b="1" kern="0" dirty="0">
                  <a:gradFill>
                    <a:gsLst>
                      <a:gs pos="85000">
                        <a:srgbClr val="FFFFFF"/>
                      </a:gs>
                      <a:gs pos="0">
                        <a:srgbClr val="FFFFFF"/>
                      </a:gs>
                    </a:gsLst>
                    <a:lin ang="5400000" scaled="0"/>
                  </a:gradFill>
                  <a:ea typeface="Segoe UI" pitchFamily="34" charset="0"/>
                  <a:cs typeface="Segoe UI" pitchFamily="34" charset="0"/>
                </a:rPr>
                <a:t>User</a:t>
              </a:r>
            </a:p>
          </p:txBody>
        </p:sp>
        <p:sp>
          <p:nvSpPr>
            <p:cNvPr id="31" name="Freeform 79"/>
            <p:cNvSpPr>
              <a:spLocks noEditPoints="1"/>
            </p:cNvSpPr>
            <p:nvPr/>
          </p:nvSpPr>
          <p:spPr bwMode="black">
            <a:xfrm>
              <a:off x="955079" y="2086919"/>
              <a:ext cx="281064" cy="379964"/>
            </a:xfrm>
            <a:custGeom>
              <a:avLst/>
              <a:gdLst>
                <a:gd name="T0" fmla="*/ 1441 w 1615"/>
                <a:gd name="T1" fmla="*/ 131 h 2179"/>
                <a:gd name="T2" fmla="*/ 1344 w 1615"/>
                <a:gd name="T3" fmla="*/ 16 h 2179"/>
                <a:gd name="T4" fmla="*/ 306 w 1615"/>
                <a:gd name="T5" fmla="*/ 0 h 2179"/>
                <a:gd name="T6" fmla="*/ 62 w 1615"/>
                <a:gd name="T7" fmla="*/ 171 h 2179"/>
                <a:gd name="T8" fmla="*/ 174 w 1615"/>
                <a:gd name="T9" fmla="*/ 131 h 2179"/>
                <a:gd name="T10" fmla="*/ 174 w 1615"/>
                <a:gd name="T11" fmla="*/ 180 h 2179"/>
                <a:gd name="T12" fmla="*/ 0 w 1615"/>
                <a:gd name="T13" fmla="*/ 2005 h 2179"/>
                <a:gd name="T14" fmla="*/ 1441 w 1615"/>
                <a:gd name="T15" fmla="*/ 2179 h 2179"/>
                <a:gd name="T16" fmla="*/ 1615 w 1615"/>
                <a:gd name="T17" fmla="*/ 354 h 2179"/>
                <a:gd name="T18" fmla="*/ 1518 w 1615"/>
                <a:gd name="T19" fmla="*/ 2005 h 2179"/>
                <a:gd name="T20" fmla="*/ 174 w 1615"/>
                <a:gd name="T21" fmla="*/ 2082 h 2179"/>
                <a:gd name="T22" fmla="*/ 97 w 1615"/>
                <a:gd name="T23" fmla="*/ 354 h 2179"/>
                <a:gd name="T24" fmla="*/ 1441 w 1615"/>
                <a:gd name="T25" fmla="*/ 277 h 2179"/>
                <a:gd name="T26" fmla="*/ 1518 w 1615"/>
                <a:gd name="T27" fmla="*/ 2005 h 2179"/>
                <a:gd name="T28" fmla="*/ 241 w 1615"/>
                <a:gd name="T29" fmla="*/ 1038 h 2179"/>
                <a:gd name="T30" fmla="*/ 532 w 1615"/>
                <a:gd name="T31" fmla="*/ 1339 h 2179"/>
                <a:gd name="T32" fmla="*/ 713 w 1615"/>
                <a:gd name="T33" fmla="*/ 1304 h 2179"/>
                <a:gd name="T34" fmla="*/ 695 w 1615"/>
                <a:gd name="T35" fmla="*/ 1594 h 2179"/>
                <a:gd name="T36" fmla="*/ 1375 w 1615"/>
                <a:gd name="T37" fmla="*/ 1038 h 2179"/>
                <a:gd name="T38" fmla="*/ 808 w 1615"/>
                <a:gd name="T39" fmla="*/ 1206 h 2179"/>
                <a:gd name="T40" fmla="*/ 808 w 1615"/>
                <a:gd name="T41" fmla="*/ 870 h 2179"/>
                <a:gd name="T42" fmla="*/ 808 w 1615"/>
                <a:gd name="T43" fmla="*/ 1206 h 2179"/>
                <a:gd name="T44" fmla="*/ 652 w 1615"/>
                <a:gd name="T45" fmla="*/ 1331 h 2179"/>
                <a:gd name="T46" fmla="*/ 453 w 1615"/>
                <a:gd name="T47" fmla="*/ 1481 h 2179"/>
                <a:gd name="T48" fmla="*/ 258 w 1615"/>
                <a:gd name="T49" fmla="*/ 1960 h 2179"/>
                <a:gd name="T50" fmla="*/ 534 w 1615"/>
                <a:gd name="T51" fmla="*/ 1842 h 2179"/>
                <a:gd name="T52" fmla="*/ 702 w 1615"/>
                <a:gd name="T53" fmla="*/ 1467 h 2179"/>
                <a:gd name="T54" fmla="*/ 418 w 1615"/>
                <a:gd name="T55" fmla="*/ 1872 h 2179"/>
                <a:gd name="T56" fmla="*/ 284 w 1615"/>
                <a:gd name="T57" fmla="*/ 1780 h 2179"/>
                <a:gd name="T58" fmla="*/ 418 w 1615"/>
                <a:gd name="T59" fmla="*/ 1872 h 2179"/>
                <a:gd name="T60" fmla="*/ 204 w 1615"/>
                <a:gd name="T61" fmla="*/ 323 h 2179"/>
                <a:gd name="T62" fmla="*/ 204 w 1615"/>
                <a:gd name="T63" fmla="*/ 428 h 2179"/>
                <a:gd name="T64" fmla="*/ 1418 w 1615"/>
                <a:gd name="T65" fmla="*/ 323 h 2179"/>
                <a:gd name="T66" fmla="*/ 1418 w 1615"/>
                <a:gd name="T67" fmla="*/ 428 h 2179"/>
                <a:gd name="T68" fmla="*/ 1418 w 1615"/>
                <a:gd name="T69" fmla="*/ 323 h 2179"/>
                <a:gd name="T70" fmla="*/ 1366 w 1615"/>
                <a:gd name="T71" fmla="*/ 1978 h 2179"/>
                <a:gd name="T72" fmla="*/ 1471 w 1615"/>
                <a:gd name="T73" fmla="*/ 1978 h 2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15" h="2179">
                  <a:moveTo>
                    <a:pt x="174" y="131"/>
                  </a:moveTo>
                  <a:cubicBezTo>
                    <a:pt x="1441" y="131"/>
                    <a:pt x="1441" y="131"/>
                    <a:pt x="1441" y="131"/>
                  </a:cubicBezTo>
                  <a:cubicBezTo>
                    <a:pt x="1465" y="131"/>
                    <a:pt x="1488" y="136"/>
                    <a:pt x="1509" y="145"/>
                  </a:cubicBezTo>
                  <a:cubicBezTo>
                    <a:pt x="1344" y="16"/>
                    <a:pt x="1344" y="16"/>
                    <a:pt x="1344" y="16"/>
                  </a:cubicBezTo>
                  <a:cubicBezTo>
                    <a:pt x="1333" y="7"/>
                    <a:pt x="1312" y="0"/>
                    <a:pt x="1298" y="0"/>
                  </a:cubicBezTo>
                  <a:cubicBezTo>
                    <a:pt x="306" y="0"/>
                    <a:pt x="306" y="0"/>
                    <a:pt x="306" y="0"/>
                  </a:cubicBezTo>
                  <a:cubicBezTo>
                    <a:pt x="292" y="0"/>
                    <a:pt x="271" y="7"/>
                    <a:pt x="260" y="16"/>
                  </a:cubicBezTo>
                  <a:cubicBezTo>
                    <a:pt x="62" y="171"/>
                    <a:pt x="62" y="171"/>
                    <a:pt x="62" y="171"/>
                  </a:cubicBezTo>
                  <a:cubicBezTo>
                    <a:pt x="64" y="171"/>
                    <a:pt x="64" y="171"/>
                    <a:pt x="64" y="171"/>
                  </a:cubicBezTo>
                  <a:cubicBezTo>
                    <a:pt x="94" y="146"/>
                    <a:pt x="132" y="131"/>
                    <a:pt x="174" y="131"/>
                  </a:cubicBezTo>
                  <a:close/>
                  <a:moveTo>
                    <a:pt x="1441" y="180"/>
                  </a:moveTo>
                  <a:cubicBezTo>
                    <a:pt x="174" y="180"/>
                    <a:pt x="174" y="180"/>
                    <a:pt x="174" y="180"/>
                  </a:cubicBezTo>
                  <a:cubicBezTo>
                    <a:pt x="78" y="180"/>
                    <a:pt x="0" y="258"/>
                    <a:pt x="0" y="354"/>
                  </a:cubicBezTo>
                  <a:cubicBezTo>
                    <a:pt x="0" y="2005"/>
                    <a:pt x="0" y="2005"/>
                    <a:pt x="0" y="2005"/>
                  </a:cubicBezTo>
                  <a:cubicBezTo>
                    <a:pt x="0" y="2101"/>
                    <a:pt x="78" y="2179"/>
                    <a:pt x="174" y="2179"/>
                  </a:cubicBezTo>
                  <a:cubicBezTo>
                    <a:pt x="1441" y="2179"/>
                    <a:pt x="1441" y="2179"/>
                    <a:pt x="1441" y="2179"/>
                  </a:cubicBezTo>
                  <a:cubicBezTo>
                    <a:pt x="1537" y="2179"/>
                    <a:pt x="1615" y="2101"/>
                    <a:pt x="1615" y="2005"/>
                  </a:cubicBezTo>
                  <a:cubicBezTo>
                    <a:pt x="1615" y="354"/>
                    <a:pt x="1615" y="354"/>
                    <a:pt x="1615" y="354"/>
                  </a:cubicBezTo>
                  <a:cubicBezTo>
                    <a:pt x="1615" y="258"/>
                    <a:pt x="1537" y="180"/>
                    <a:pt x="1441" y="180"/>
                  </a:cubicBezTo>
                  <a:close/>
                  <a:moveTo>
                    <a:pt x="1518" y="2005"/>
                  </a:moveTo>
                  <a:cubicBezTo>
                    <a:pt x="1518" y="2047"/>
                    <a:pt x="1484" y="2082"/>
                    <a:pt x="1441" y="2082"/>
                  </a:cubicBezTo>
                  <a:cubicBezTo>
                    <a:pt x="174" y="2082"/>
                    <a:pt x="174" y="2082"/>
                    <a:pt x="174" y="2082"/>
                  </a:cubicBezTo>
                  <a:cubicBezTo>
                    <a:pt x="132" y="2082"/>
                    <a:pt x="97" y="2047"/>
                    <a:pt x="97" y="2005"/>
                  </a:cubicBezTo>
                  <a:cubicBezTo>
                    <a:pt x="97" y="354"/>
                    <a:pt x="97" y="354"/>
                    <a:pt x="97" y="354"/>
                  </a:cubicBezTo>
                  <a:cubicBezTo>
                    <a:pt x="97" y="312"/>
                    <a:pt x="132" y="277"/>
                    <a:pt x="174" y="277"/>
                  </a:cubicBezTo>
                  <a:cubicBezTo>
                    <a:pt x="1441" y="277"/>
                    <a:pt x="1441" y="277"/>
                    <a:pt x="1441" y="277"/>
                  </a:cubicBezTo>
                  <a:cubicBezTo>
                    <a:pt x="1484" y="277"/>
                    <a:pt x="1518" y="312"/>
                    <a:pt x="1518" y="354"/>
                  </a:cubicBezTo>
                  <a:lnTo>
                    <a:pt x="1518" y="2005"/>
                  </a:lnTo>
                  <a:close/>
                  <a:moveTo>
                    <a:pt x="808" y="471"/>
                  </a:moveTo>
                  <a:cubicBezTo>
                    <a:pt x="494" y="471"/>
                    <a:pt x="241" y="725"/>
                    <a:pt x="241" y="1038"/>
                  </a:cubicBezTo>
                  <a:cubicBezTo>
                    <a:pt x="241" y="1201"/>
                    <a:pt x="309" y="1347"/>
                    <a:pt x="419" y="1451"/>
                  </a:cubicBezTo>
                  <a:cubicBezTo>
                    <a:pt x="532" y="1339"/>
                    <a:pt x="532" y="1339"/>
                    <a:pt x="532" y="1339"/>
                  </a:cubicBezTo>
                  <a:cubicBezTo>
                    <a:pt x="565" y="1305"/>
                    <a:pt x="610" y="1286"/>
                    <a:pt x="652" y="1286"/>
                  </a:cubicBezTo>
                  <a:cubicBezTo>
                    <a:pt x="675" y="1286"/>
                    <a:pt x="696" y="1292"/>
                    <a:pt x="713" y="1304"/>
                  </a:cubicBezTo>
                  <a:cubicBezTo>
                    <a:pt x="762" y="1337"/>
                    <a:pt x="775" y="1416"/>
                    <a:pt x="744" y="1486"/>
                  </a:cubicBezTo>
                  <a:cubicBezTo>
                    <a:pt x="695" y="1594"/>
                    <a:pt x="695" y="1594"/>
                    <a:pt x="695" y="1594"/>
                  </a:cubicBezTo>
                  <a:cubicBezTo>
                    <a:pt x="731" y="1601"/>
                    <a:pt x="769" y="1605"/>
                    <a:pt x="808" y="1605"/>
                  </a:cubicBezTo>
                  <a:cubicBezTo>
                    <a:pt x="1121" y="1605"/>
                    <a:pt x="1375" y="1351"/>
                    <a:pt x="1375" y="1038"/>
                  </a:cubicBezTo>
                  <a:cubicBezTo>
                    <a:pt x="1375" y="725"/>
                    <a:pt x="1121" y="471"/>
                    <a:pt x="808" y="471"/>
                  </a:cubicBezTo>
                  <a:close/>
                  <a:moveTo>
                    <a:pt x="808" y="1206"/>
                  </a:moveTo>
                  <a:cubicBezTo>
                    <a:pt x="715" y="1206"/>
                    <a:pt x="640" y="1131"/>
                    <a:pt x="640" y="1038"/>
                  </a:cubicBezTo>
                  <a:cubicBezTo>
                    <a:pt x="640" y="945"/>
                    <a:pt x="715" y="870"/>
                    <a:pt x="808" y="870"/>
                  </a:cubicBezTo>
                  <a:cubicBezTo>
                    <a:pt x="900" y="870"/>
                    <a:pt x="976" y="945"/>
                    <a:pt x="976" y="1038"/>
                  </a:cubicBezTo>
                  <a:cubicBezTo>
                    <a:pt x="976" y="1131"/>
                    <a:pt x="900" y="1206"/>
                    <a:pt x="808" y="1206"/>
                  </a:cubicBezTo>
                  <a:close/>
                  <a:moveTo>
                    <a:pt x="687" y="1341"/>
                  </a:moveTo>
                  <a:cubicBezTo>
                    <a:pt x="678" y="1334"/>
                    <a:pt x="665" y="1331"/>
                    <a:pt x="652" y="1331"/>
                  </a:cubicBezTo>
                  <a:cubicBezTo>
                    <a:pt x="623" y="1331"/>
                    <a:pt x="590" y="1345"/>
                    <a:pt x="564" y="1371"/>
                  </a:cubicBezTo>
                  <a:cubicBezTo>
                    <a:pt x="453" y="1481"/>
                    <a:pt x="453" y="1481"/>
                    <a:pt x="453" y="1481"/>
                  </a:cubicBezTo>
                  <a:cubicBezTo>
                    <a:pt x="271" y="1660"/>
                    <a:pt x="271" y="1660"/>
                    <a:pt x="271" y="1660"/>
                  </a:cubicBezTo>
                  <a:cubicBezTo>
                    <a:pt x="170" y="1760"/>
                    <a:pt x="164" y="1895"/>
                    <a:pt x="258" y="1960"/>
                  </a:cubicBezTo>
                  <a:cubicBezTo>
                    <a:pt x="286" y="1979"/>
                    <a:pt x="315" y="1988"/>
                    <a:pt x="346" y="1988"/>
                  </a:cubicBezTo>
                  <a:cubicBezTo>
                    <a:pt x="419" y="1988"/>
                    <a:pt x="493" y="1935"/>
                    <a:pt x="534" y="1842"/>
                  </a:cubicBezTo>
                  <a:cubicBezTo>
                    <a:pt x="650" y="1583"/>
                    <a:pt x="650" y="1583"/>
                    <a:pt x="650" y="1583"/>
                  </a:cubicBezTo>
                  <a:cubicBezTo>
                    <a:pt x="702" y="1467"/>
                    <a:pt x="702" y="1467"/>
                    <a:pt x="702" y="1467"/>
                  </a:cubicBezTo>
                  <a:cubicBezTo>
                    <a:pt x="724" y="1418"/>
                    <a:pt x="717" y="1362"/>
                    <a:pt x="687" y="1341"/>
                  </a:cubicBezTo>
                  <a:close/>
                  <a:moveTo>
                    <a:pt x="418" y="1872"/>
                  </a:moveTo>
                  <a:cubicBezTo>
                    <a:pt x="392" y="1909"/>
                    <a:pt x="341" y="1919"/>
                    <a:pt x="304" y="1893"/>
                  </a:cubicBezTo>
                  <a:cubicBezTo>
                    <a:pt x="267" y="1867"/>
                    <a:pt x="258" y="1817"/>
                    <a:pt x="284" y="1780"/>
                  </a:cubicBezTo>
                  <a:cubicBezTo>
                    <a:pt x="310" y="1743"/>
                    <a:pt x="360" y="1734"/>
                    <a:pt x="397" y="1759"/>
                  </a:cubicBezTo>
                  <a:cubicBezTo>
                    <a:pt x="434" y="1785"/>
                    <a:pt x="443" y="1836"/>
                    <a:pt x="418" y="1872"/>
                  </a:cubicBezTo>
                  <a:close/>
                  <a:moveTo>
                    <a:pt x="256" y="376"/>
                  </a:moveTo>
                  <a:cubicBezTo>
                    <a:pt x="256" y="346"/>
                    <a:pt x="233" y="323"/>
                    <a:pt x="204" y="323"/>
                  </a:cubicBezTo>
                  <a:cubicBezTo>
                    <a:pt x="174" y="323"/>
                    <a:pt x="151" y="346"/>
                    <a:pt x="151" y="376"/>
                  </a:cubicBezTo>
                  <a:cubicBezTo>
                    <a:pt x="151" y="405"/>
                    <a:pt x="174" y="428"/>
                    <a:pt x="204" y="428"/>
                  </a:cubicBezTo>
                  <a:cubicBezTo>
                    <a:pt x="233" y="428"/>
                    <a:pt x="256" y="405"/>
                    <a:pt x="256" y="376"/>
                  </a:cubicBezTo>
                  <a:close/>
                  <a:moveTo>
                    <a:pt x="1418" y="323"/>
                  </a:moveTo>
                  <a:cubicBezTo>
                    <a:pt x="1389" y="323"/>
                    <a:pt x="1366" y="346"/>
                    <a:pt x="1366" y="376"/>
                  </a:cubicBezTo>
                  <a:cubicBezTo>
                    <a:pt x="1366" y="405"/>
                    <a:pt x="1389" y="428"/>
                    <a:pt x="1418" y="428"/>
                  </a:cubicBezTo>
                  <a:cubicBezTo>
                    <a:pt x="1448" y="428"/>
                    <a:pt x="1471" y="405"/>
                    <a:pt x="1471" y="376"/>
                  </a:cubicBezTo>
                  <a:cubicBezTo>
                    <a:pt x="1471" y="346"/>
                    <a:pt x="1448" y="323"/>
                    <a:pt x="1418" y="323"/>
                  </a:cubicBezTo>
                  <a:close/>
                  <a:moveTo>
                    <a:pt x="1418" y="1925"/>
                  </a:moveTo>
                  <a:cubicBezTo>
                    <a:pt x="1389" y="1925"/>
                    <a:pt x="1366" y="1949"/>
                    <a:pt x="1366" y="1978"/>
                  </a:cubicBezTo>
                  <a:cubicBezTo>
                    <a:pt x="1366" y="2007"/>
                    <a:pt x="1389" y="2031"/>
                    <a:pt x="1418" y="2031"/>
                  </a:cubicBezTo>
                  <a:cubicBezTo>
                    <a:pt x="1448" y="2031"/>
                    <a:pt x="1471" y="2007"/>
                    <a:pt x="1471" y="1978"/>
                  </a:cubicBezTo>
                  <a:cubicBezTo>
                    <a:pt x="1471" y="1949"/>
                    <a:pt x="1448" y="1925"/>
                    <a:pt x="1418" y="1925"/>
                  </a:cubicBezTo>
                  <a:close/>
                </a:path>
              </a:pathLst>
            </a:custGeom>
            <a:solidFill>
              <a:srgbClr val="FFFFFF"/>
            </a:solidFill>
            <a:ln>
              <a:noFill/>
            </a:ln>
          </p:spPr>
          <p:txBody>
            <a:bodyPr vert="horz" wrap="square" lIns="83937" tIns="41968" rIns="83937" bIns="41968" numCol="1" anchor="t" anchorCtr="0" compatLnSpc="1">
              <a:prstTxWarp prst="textNoShape">
                <a:avLst/>
              </a:prstTxWarp>
            </a:bodyPr>
            <a:lstStyle/>
            <a:p>
              <a:pPr defTabSz="1243431">
                <a:defRPr/>
              </a:pPr>
              <a:endParaRPr lang="en-US" sz="1938" kern="0" dirty="0">
                <a:solidFill>
                  <a:sysClr val="windowText" lastClr="000000"/>
                </a:solidFill>
              </a:endParaRPr>
            </a:p>
          </p:txBody>
        </p:sp>
        <p:sp>
          <p:nvSpPr>
            <p:cNvPr id="33" name="Freeform 79"/>
            <p:cNvSpPr>
              <a:spLocks noEditPoints="1"/>
            </p:cNvSpPr>
            <p:nvPr/>
          </p:nvSpPr>
          <p:spPr bwMode="black">
            <a:xfrm>
              <a:off x="1387219" y="2086919"/>
              <a:ext cx="281064" cy="379964"/>
            </a:xfrm>
            <a:custGeom>
              <a:avLst/>
              <a:gdLst>
                <a:gd name="T0" fmla="*/ 1441 w 1615"/>
                <a:gd name="T1" fmla="*/ 131 h 2179"/>
                <a:gd name="T2" fmla="*/ 1344 w 1615"/>
                <a:gd name="T3" fmla="*/ 16 h 2179"/>
                <a:gd name="T4" fmla="*/ 306 w 1615"/>
                <a:gd name="T5" fmla="*/ 0 h 2179"/>
                <a:gd name="T6" fmla="*/ 62 w 1615"/>
                <a:gd name="T7" fmla="*/ 171 h 2179"/>
                <a:gd name="T8" fmla="*/ 174 w 1615"/>
                <a:gd name="T9" fmla="*/ 131 h 2179"/>
                <a:gd name="T10" fmla="*/ 174 w 1615"/>
                <a:gd name="T11" fmla="*/ 180 h 2179"/>
                <a:gd name="T12" fmla="*/ 0 w 1615"/>
                <a:gd name="T13" fmla="*/ 2005 h 2179"/>
                <a:gd name="T14" fmla="*/ 1441 w 1615"/>
                <a:gd name="T15" fmla="*/ 2179 h 2179"/>
                <a:gd name="T16" fmla="*/ 1615 w 1615"/>
                <a:gd name="T17" fmla="*/ 354 h 2179"/>
                <a:gd name="T18" fmla="*/ 1518 w 1615"/>
                <a:gd name="T19" fmla="*/ 2005 h 2179"/>
                <a:gd name="T20" fmla="*/ 174 w 1615"/>
                <a:gd name="T21" fmla="*/ 2082 h 2179"/>
                <a:gd name="T22" fmla="*/ 97 w 1615"/>
                <a:gd name="T23" fmla="*/ 354 h 2179"/>
                <a:gd name="T24" fmla="*/ 1441 w 1615"/>
                <a:gd name="T25" fmla="*/ 277 h 2179"/>
                <a:gd name="T26" fmla="*/ 1518 w 1615"/>
                <a:gd name="T27" fmla="*/ 2005 h 2179"/>
                <a:gd name="T28" fmla="*/ 241 w 1615"/>
                <a:gd name="T29" fmla="*/ 1038 h 2179"/>
                <a:gd name="T30" fmla="*/ 532 w 1615"/>
                <a:gd name="T31" fmla="*/ 1339 h 2179"/>
                <a:gd name="T32" fmla="*/ 713 w 1615"/>
                <a:gd name="T33" fmla="*/ 1304 h 2179"/>
                <a:gd name="T34" fmla="*/ 695 w 1615"/>
                <a:gd name="T35" fmla="*/ 1594 h 2179"/>
                <a:gd name="T36" fmla="*/ 1375 w 1615"/>
                <a:gd name="T37" fmla="*/ 1038 h 2179"/>
                <a:gd name="T38" fmla="*/ 808 w 1615"/>
                <a:gd name="T39" fmla="*/ 1206 h 2179"/>
                <a:gd name="T40" fmla="*/ 808 w 1615"/>
                <a:gd name="T41" fmla="*/ 870 h 2179"/>
                <a:gd name="T42" fmla="*/ 808 w 1615"/>
                <a:gd name="T43" fmla="*/ 1206 h 2179"/>
                <a:gd name="T44" fmla="*/ 652 w 1615"/>
                <a:gd name="T45" fmla="*/ 1331 h 2179"/>
                <a:gd name="T46" fmla="*/ 453 w 1615"/>
                <a:gd name="T47" fmla="*/ 1481 h 2179"/>
                <a:gd name="T48" fmla="*/ 258 w 1615"/>
                <a:gd name="T49" fmla="*/ 1960 h 2179"/>
                <a:gd name="T50" fmla="*/ 534 w 1615"/>
                <a:gd name="T51" fmla="*/ 1842 h 2179"/>
                <a:gd name="T52" fmla="*/ 702 w 1615"/>
                <a:gd name="T53" fmla="*/ 1467 h 2179"/>
                <a:gd name="T54" fmla="*/ 418 w 1615"/>
                <a:gd name="T55" fmla="*/ 1872 h 2179"/>
                <a:gd name="T56" fmla="*/ 284 w 1615"/>
                <a:gd name="T57" fmla="*/ 1780 h 2179"/>
                <a:gd name="T58" fmla="*/ 418 w 1615"/>
                <a:gd name="T59" fmla="*/ 1872 h 2179"/>
                <a:gd name="T60" fmla="*/ 204 w 1615"/>
                <a:gd name="T61" fmla="*/ 323 h 2179"/>
                <a:gd name="T62" fmla="*/ 204 w 1615"/>
                <a:gd name="T63" fmla="*/ 428 h 2179"/>
                <a:gd name="T64" fmla="*/ 1418 w 1615"/>
                <a:gd name="T65" fmla="*/ 323 h 2179"/>
                <a:gd name="T66" fmla="*/ 1418 w 1615"/>
                <a:gd name="T67" fmla="*/ 428 h 2179"/>
                <a:gd name="T68" fmla="*/ 1418 w 1615"/>
                <a:gd name="T69" fmla="*/ 323 h 2179"/>
                <a:gd name="T70" fmla="*/ 1366 w 1615"/>
                <a:gd name="T71" fmla="*/ 1978 h 2179"/>
                <a:gd name="T72" fmla="*/ 1471 w 1615"/>
                <a:gd name="T73" fmla="*/ 1978 h 2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15" h="2179">
                  <a:moveTo>
                    <a:pt x="174" y="131"/>
                  </a:moveTo>
                  <a:cubicBezTo>
                    <a:pt x="1441" y="131"/>
                    <a:pt x="1441" y="131"/>
                    <a:pt x="1441" y="131"/>
                  </a:cubicBezTo>
                  <a:cubicBezTo>
                    <a:pt x="1465" y="131"/>
                    <a:pt x="1488" y="136"/>
                    <a:pt x="1509" y="145"/>
                  </a:cubicBezTo>
                  <a:cubicBezTo>
                    <a:pt x="1344" y="16"/>
                    <a:pt x="1344" y="16"/>
                    <a:pt x="1344" y="16"/>
                  </a:cubicBezTo>
                  <a:cubicBezTo>
                    <a:pt x="1333" y="7"/>
                    <a:pt x="1312" y="0"/>
                    <a:pt x="1298" y="0"/>
                  </a:cubicBezTo>
                  <a:cubicBezTo>
                    <a:pt x="306" y="0"/>
                    <a:pt x="306" y="0"/>
                    <a:pt x="306" y="0"/>
                  </a:cubicBezTo>
                  <a:cubicBezTo>
                    <a:pt x="292" y="0"/>
                    <a:pt x="271" y="7"/>
                    <a:pt x="260" y="16"/>
                  </a:cubicBezTo>
                  <a:cubicBezTo>
                    <a:pt x="62" y="171"/>
                    <a:pt x="62" y="171"/>
                    <a:pt x="62" y="171"/>
                  </a:cubicBezTo>
                  <a:cubicBezTo>
                    <a:pt x="64" y="171"/>
                    <a:pt x="64" y="171"/>
                    <a:pt x="64" y="171"/>
                  </a:cubicBezTo>
                  <a:cubicBezTo>
                    <a:pt x="94" y="146"/>
                    <a:pt x="132" y="131"/>
                    <a:pt x="174" y="131"/>
                  </a:cubicBezTo>
                  <a:close/>
                  <a:moveTo>
                    <a:pt x="1441" y="180"/>
                  </a:moveTo>
                  <a:cubicBezTo>
                    <a:pt x="174" y="180"/>
                    <a:pt x="174" y="180"/>
                    <a:pt x="174" y="180"/>
                  </a:cubicBezTo>
                  <a:cubicBezTo>
                    <a:pt x="78" y="180"/>
                    <a:pt x="0" y="258"/>
                    <a:pt x="0" y="354"/>
                  </a:cubicBezTo>
                  <a:cubicBezTo>
                    <a:pt x="0" y="2005"/>
                    <a:pt x="0" y="2005"/>
                    <a:pt x="0" y="2005"/>
                  </a:cubicBezTo>
                  <a:cubicBezTo>
                    <a:pt x="0" y="2101"/>
                    <a:pt x="78" y="2179"/>
                    <a:pt x="174" y="2179"/>
                  </a:cubicBezTo>
                  <a:cubicBezTo>
                    <a:pt x="1441" y="2179"/>
                    <a:pt x="1441" y="2179"/>
                    <a:pt x="1441" y="2179"/>
                  </a:cubicBezTo>
                  <a:cubicBezTo>
                    <a:pt x="1537" y="2179"/>
                    <a:pt x="1615" y="2101"/>
                    <a:pt x="1615" y="2005"/>
                  </a:cubicBezTo>
                  <a:cubicBezTo>
                    <a:pt x="1615" y="354"/>
                    <a:pt x="1615" y="354"/>
                    <a:pt x="1615" y="354"/>
                  </a:cubicBezTo>
                  <a:cubicBezTo>
                    <a:pt x="1615" y="258"/>
                    <a:pt x="1537" y="180"/>
                    <a:pt x="1441" y="180"/>
                  </a:cubicBezTo>
                  <a:close/>
                  <a:moveTo>
                    <a:pt x="1518" y="2005"/>
                  </a:moveTo>
                  <a:cubicBezTo>
                    <a:pt x="1518" y="2047"/>
                    <a:pt x="1484" y="2082"/>
                    <a:pt x="1441" y="2082"/>
                  </a:cubicBezTo>
                  <a:cubicBezTo>
                    <a:pt x="174" y="2082"/>
                    <a:pt x="174" y="2082"/>
                    <a:pt x="174" y="2082"/>
                  </a:cubicBezTo>
                  <a:cubicBezTo>
                    <a:pt x="132" y="2082"/>
                    <a:pt x="97" y="2047"/>
                    <a:pt x="97" y="2005"/>
                  </a:cubicBezTo>
                  <a:cubicBezTo>
                    <a:pt x="97" y="354"/>
                    <a:pt x="97" y="354"/>
                    <a:pt x="97" y="354"/>
                  </a:cubicBezTo>
                  <a:cubicBezTo>
                    <a:pt x="97" y="312"/>
                    <a:pt x="132" y="277"/>
                    <a:pt x="174" y="277"/>
                  </a:cubicBezTo>
                  <a:cubicBezTo>
                    <a:pt x="1441" y="277"/>
                    <a:pt x="1441" y="277"/>
                    <a:pt x="1441" y="277"/>
                  </a:cubicBezTo>
                  <a:cubicBezTo>
                    <a:pt x="1484" y="277"/>
                    <a:pt x="1518" y="312"/>
                    <a:pt x="1518" y="354"/>
                  </a:cubicBezTo>
                  <a:lnTo>
                    <a:pt x="1518" y="2005"/>
                  </a:lnTo>
                  <a:close/>
                  <a:moveTo>
                    <a:pt x="808" y="471"/>
                  </a:moveTo>
                  <a:cubicBezTo>
                    <a:pt x="494" y="471"/>
                    <a:pt x="241" y="725"/>
                    <a:pt x="241" y="1038"/>
                  </a:cubicBezTo>
                  <a:cubicBezTo>
                    <a:pt x="241" y="1201"/>
                    <a:pt x="309" y="1347"/>
                    <a:pt x="419" y="1451"/>
                  </a:cubicBezTo>
                  <a:cubicBezTo>
                    <a:pt x="532" y="1339"/>
                    <a:pt x="532" y="1339"/>
                    <a:pt x="532" y="1339"/>
                  </a:cubicBezTo>
                  <a:cubicBezTo>
                    <a:pt x="565" y="1305"/>
                    <a:pt x="610" y="1286"/>
                    <a:pt x="652" y="1286"/>
                  </a:cubicBezTo>
                  <a:cubicBezTo>
                    <a:pt x="675" y="1286"/>
                    <a:pt x="696" y="1292"/>
                    <a:pt x="713" y="1304"/>
                  </a:cubicBezTo>
                  <a:cubicBezTo>
                    <a:pt x="762" y="1337"/>
                    <a:pt x="775" y="1416"/>
                    <a:pt x="744" y="1486"/>
                  </a:cubicBezTo>
                  <a:cubicBezTo>
                    <a:pt x="695" y="1594"/>
                    <a:pt x="695" y="1594"/>
                    <a:pt x="695" y="1594"/>
                  </a:cubicBezTo>
                  <a:cubicBezTo>
                    <a:pt x="731" y="1601"/>
                    <a:pt x="769" y="1605"/>
                    <a:pt x="808" y="1605"/>
                  </a:cubicBezTo>
                  <a:cubicBezTo>
                    <a:pt x="1121" y="1605"/>
                    <a:pt x="1375" y="1351"/>
                    <a:pt x="1375" y="1038"/>
                  </a:cubicBezTo>
                  <a:cubicBezTo>
                    <a:pt x="1375" y="725"/>
                    <a:pt x="1121" y="471"/>
                    <a:pt x="808" y="471"/>
                  </a:cubicBezTo>
                  <a:close/>
                  <a:moveTo>
                    <a:pt x="808" y="1206"/>
                  </a:moveTo>
                  <a:cubicBezTo>
                    <a:pt x="715" y="1206"/>
                    <a:pt x="640" y="1131"/>
                    <a:pt x="640" y="1038"/>
                  </a:cubicBezTo>
                  <a:cubicBezTo>
                    <a:pt x="640" y="945"/>
                    <a:pt x="715" y="870"/>
                    <a:pt x="808" y="870"/>
                  </a:cubicBezTo>
                  <a:cubicBezTo>
                    <a:pt x="900" y="870"/>
                    <a:pt x="976" y="945"/>
                    <a:pt x="976" y="1038"/>
                  </a:cubicBezTo>
                  <a:cubicBezTo>
                    <a:pt x="976" y="1131"/>
                    <a:pt x="900" y="1206"/>
                    <a:pt x="808" y="1206"/>
                  </a:cubicBezTo>
                  <a:close/>
                  <a:moveTo>
                    <a:pt x="687" y="1341"/>
                  </a:moveTo>
                  <a:cubicBezTo>
                    <a:pt x="678" y="1334"/>
                    <a:pt x="665" y="1331"/>
                    <a:pt x="652" y="1331"/>
                  </a:cubicBezTo>
                  <a:cubicBezTo>
                    <a:pt x="623" y="1331"/>
                    <a:pt x="590" y="1345"/>
                    <a:pt x="564" y="1371"/>
                  </a:cubicBezTo>
                  <a:cubicBezTo>
                    <a:pt x="453" y="1481"/>
                    <a:pt x="453" y="1481"/>
                    <a:pt x="453" y="1481"/>
                  </a:cubicBezTo>
                  <a:cubicBezTo>
                    <a:pt x="271" y="1660"/>
                    <a:pt x="271" y="1660"/>
                    <a:pt x="271" y="1660"/>
                  </a:cubicBezTo>
                  <a:cubicBezTo>
                    <a:pt x="170" y="1760"/>
                    <a:pt x="164" y="1895"/>
                    <a:pt x="258" y="1960"/>
                  </a:cubicBezTo>
                  <a:cubicBezTo>
                    <a:pt x="286" y="1979"/>
                    <a:pt x="315" y="1988"/>
                    <a:pt x="346" y="1988"/>
                  </a:cubicBezTo>
                  <a:cubicBezTo>
                    <a:pt x="419" y="1988"/>
                    <a:pt x="493" y="1935"/>
                    <a:pt x="534" y="1842"/>
                  </a:cubicBezTo>
                  <a:cubicBezTo>
                    <a:pt x="650" y="1583"/>
                    <a:pt x="650" y="1583"/>
                    <a:pt x="650" y="1583"/>
                  </a:cubicBezTo>
                  <a:cubicBezTo>
                    <a:pt x="702" y="1467"/>
                    <a:pt x="702" y="1467"/>
                    <a:pt x="702" y="1467"/>
                  </a:cubicBezTo>
                  <a:cubicBezTo>
                    <a:pt x="724" y="1418"/>
                    <a:pt x="717" y="1362"/>
                    <a:pt x="687" y="1341"/>
                  </a:cubicBezTo>
                  <a:close/>
                  <a:moveTo>
                    <a:pt x="418" y="1872"/>
                  </a:moveTo>
                  <a:cubicBezTo>
                    <a:pt x="392" y="1909"/>
                    <a:pt x="341" y="1919"/>
                    <a:pt x="304" y="1893"/>
                  </a:cubicBezTo>
                  <a:cubicBezTo>
                    <a:pt x="267" y="1867"/>
                    <a:pt x="258" y="1817"/>
                    <a:pt x="284" y="1780"/>
                  </a:cubicBezTo>
                  <a:cubicBezTo>
                    <a:pt x="310" y="1743"/>
                    <a:pt x="360" y="1734"/>
                    <a:pt x="397" y="1759"/>
                  </a:cubicBezTo>
                  <a:cubicBezTo>
                    <a:pt x="434" y="1785"/>
                    <a:pt x="443" y="1836"/>
                    <a:pt x="418" y="1872"/>
                  </a:cubicBezTo>
                  <a:close/>
                  <a:moveTo>
                    <a:pt x="256" y="376"/>
                  </a:moveTo>
                  <a:cubicBezTo>
                    <a:pt x="256" y="346"/>
                    <a:pt x="233" y="323"/>
                    <a:pt x="204" y="323"/>
                  </a:cubicBezTo>
                  <a:cubicBezTo>
                    <a:pt x="174" y="323"/>
                    <a:pt x="151" y="346"/>
                    <a:pt x="151" y="376"/>
                  </a:cubicBezTo>
                  <a:cubicBezTo>
                    <a:pt x="151" y="405"/>
                    <a:pt x="174" y="428"/>
                    <a:pt x="204" y="428"/>
                  </a:cubicBezTo>
                  <a:cubicBezTo>
                    <a:pt x="233" y="428"/>
                    <a:pt x="256" y="405"/>
                    <a:pt x="256" y="376"/>
                  </a:cubicBezTo>
                  <a:close/>
                  <a:moveTo>
                    <a:pt x="1418" y="323"/>
                  </a:moveTo>
                  <a:cubicBezTo>
                    <a:pt x="1389" y="323"/>
                    <a:pt x="1366" y="346"/>
                    <a:pt x="1366" y="376"/>
                  </a:cubicBezTo>
                  <a:cubicBezTo>
                    <a:pt x="1366" y="405"/>
                    <a:pt x="1389" y="428"/>
                    <a:pt x="1418" y="428"/>
                  </a:cubicBezTo>
                  <a:cubicBezTo>
                    <a:pt x="1448" y="428"/>
                    <a:pt x="1471" y="405"/>
                    <a:pt x="1471" y="376"/>
                  </a:cubicBezTo>
                  <a:cubicBezTo>
                    <a:pt x="1471" y="346"/>
                    <a:pt x="1448" y="323"/>
                    <a:pt x="1418" y="323"/>
                  </a:cubicBezTo>
                  <a:close/>
                  <a:moveTo>
                    <a:pt x="1418" y="1925"/>
                  </a:moveTo>
                  <a:cubicBezTo>
                    <a:pt x="1389" y="1925"/>
                    <a:pt x="1366" y="1949"/>
                    <a:pt x="1366" y="1978"/>
                  </a:cubicBezTo>
                  <a:cubicBezTo>
                    <a:pt x="1366" y="2007"/>
                    <a:pt x="1389" y="2031"/>
                    <a:pt x="1418" y="2031"/>
                  </a:cubicBezTo>
                  <a:cubicBezTo>
                    <a:pt x="1448" y="2031"/>
                    <a:pt x="1471" y="2007"/>
                    <a:pt x="1471" y="1978"/>
                  </a:cubicBezTo>
                  <a:cubicBezTo>
                    <a:pt x="1471" y="1949"/>
                    <a:pt x="1448" y="1925"/>
                    <a:pt x="1418" y="1925"/>
                  </a:cubicBezTo>
                  <a:close/>
                </a:path>
              </a:pathLst>
            </a:custGeom>
            <a:solidFill>
              <a:srgbClr val="FFFFFF"/>
            </a:solidFill>
            <a:ln>
              <a:noFill/>
            </a:ln>
          </p:spPr>
          <p:txBody>
            <a:bodyPr vert="horz" wrap="square" lIns="83937" tIns="41968" rIns="83937" bIns="41968" numCol="1" anchor="t" anchorCtr="0" compatLnSpc="1">
              <a:prstTxWarp prst="textNoShape">
                <a:avLst/>
              </a:prstTxWarp>
            </a:bodyPr>
            <a:lstStyle/>
            <a:p>
              <a:pPr defTabSz="1243431">
                <a:defRPr/>
              </a:pPr>
              <a:endParaRPr lang="en-US" sz="1938" kern="0" dirty="0">
                <a:solidFill>
                  <a:sysClr val="windowText" lastClr="000000"/>
                </a:solidFill>
              </a:endParaRPr>
            </a:p>
          </p:txBody>
        </p:sp>
        <p:sp>
          <p:nvSpPr>
            <p:cNvPr id="34" name="Freeform 79"/>
            <p:cNvSpPr>
              <a:spLocks noEditPoints="1"/>
            </p:cNvSpPr>
            <p:nvPr/>
          </p:nvSpPr>
          <p:spPr bwMode="black">
            <a:xfrm>
              <a:off x="1801433" y="2094653"/>
              <a:ext cx="281064" cy="379964"/>
            </a:xfrm>
            <a:custGeom>
              <a:avLst/>
              <a:gdLst>
                <a:gd name="T0" fmla="*/ 1441 w 1615"/>
                <a:gd name="T1" fmla="*/ 131 h 2179"/>
                <a:gd name="T2" fmla="*/ 1344 w 1615"/>
                <a:gd name="T3" fmla="*/ 16 h 2179"/>
                <a:gd name="T4" fmla="*/ 306 w 1615"/>
                <a:gd name="T5" fmla="*/ 0 h 2179"/>
                <a:gd name="T6" fmla="*/ 62 w 1615"/>
                <a:gd name="T7" fmla="*/ 171 h 2179"/>
                <a:gd name="T8" fmla="*/ 174 w 1615"/>
                <a:gd name="T9" fmla="*/ 131 h 2179"/>
                <a:gd name="T10" fmla="*/ 174 w 1615"/>
                <a:gd name="T11" fmla="*/ 180 h 2179"/>
                <a:gd name="T12" fmla="*/ 0 w 1615"/>
                <a:gd name="T13" fmla="*/ 2005 h 2179"/>
                <a:gd name="T14" fmla="*/ 1441 w 1615"/>
                <a:gd name="T15" fmla="*/ 2179 h 2179"/>
                <a:gd name="T16" fmla="*/ 1615 w 1615"/>
                <a:gd name="T17" fmla="*/ 354 h 2179"/>
                <a:gd name="T18" fmla="*/ 1518 w 1615"/>
                <a:gd name="T19" fmla="*/ 2005 h 2179"/>
                <a:gd name="T20" fmla="*/ 174 w 1615"/>
                <a:gd name="T21" fmla="*/ 2082 h 2179"/>
                <a:gd name="T22" fmla="*/ 97 w 1615"/>
                <a:gd name="T23" fmla="*/ 354 h 2179"/>
                <a:gd name="T24" fmla="*/ 1441 w 1615"/>
                <a:gd name="T25" fmla="*/ 277 h 2179"/>
                <a:gd name="T26" fmla="*/ 1518 w 1615"/>
                <a:gd name="T27" fmla="*/ 2005 h 2179"/>
                <a:gd name="T28" fmla="*/ 241 w 1615"/>
                <a:gd name="T29" fmla="*/ 1038 h 2179"/>
                <a:gd name="T30" fmla="*/ 532 w 1615"/>
                <a:gd name="T31" fmla="*/ 1339 h 2179"/>
                <a:gd name="T32" fmla="*/ 713 w 1615"/>
                <a:gd name="T33" fmla="*/ 1304 h 2179"/>
                <a:gd name="T34" fmla="*/ 695 w 1615"/>
                <a:gd name="T35" fmla="*/ 1594 h 2179"/>
                <a:gd name="T36" fmla="*/ 1375 w 1615"/>
                <a:gd name="T37" fmla="*/ 1038 h 2179"/>
                <a:gd name="T38" fmla="*/ 808 w 1615"/>
                <a:gd name="T39" fmla="*/ 1206 h 2179"/>
                <a:gd name="T40" fmla="*/ 808 w 1615"/>
                <a:gd name="T41" fmla="*/ 870 h 2179"/>
                <a:gd name="T42" fmla="*/ 808 w 1615"/>
                <a:gd name="T43" fmla="*/ 1206 h 2179"/>
                <a:gd name="T44" fmla="*/ 652 w 1615"/>
                <a:gd name="T45" fmla="*/ 1331 h 2179"/>
                <a:gd name="T46" fmla="*/ 453 w 1615"/>
                <a:gd name="T47" fmla="*/ 1481 h 2179"/>
                <a:gd name="T48" fmla="*/ 258 w 1615"/>
                <a:gd name="T49" fmla="*/ 1960 h 2179"/>
                <a:gd name="T50" fmla="*/ 534 w 1615"/>
                <a:gd name="T51" fmla="*/ 1842 h 2179"/>
                <a:gd name="T52" fmla="*/ 702 w 1615"/>
                <a:gd name="T53" fmla="*/ 1467 h 2179"/>
                <a:gd name="T54" fmla="*/ 418 w 1615"/>
                <a:gd name="T55" fmla="*/ 1872 h 2179"/>
                <a:gd name="T56" fmla="*/ 284 w 1615"/>
                <a:gd name="T57" fmla="*/ 1780 h 2179"/>
                <a:gd name="T58" fmla="*/ 418 w 1615"/>
                <a:gd name="T59" fmla="*/ 1872 h 2179"/>
                <a:gd name="T60" fmla="*/ 204 w 1615"/>
                <a:gd name="T61" fmla="*/ 323 h 2179"/>
                <a:gd name="T62" fmla="*/ 204 w 1615"/>
                <a:gd name="T63" fmla="*/ 428 h 2179"/>
                <a:gd name="T64" fmla="*/ 1418 w 1615"/>
                <a:gd name="T65" fmla="*/ 323 h 2179"/>
                <a:gd name="T66" fmla="*/ 1418 w 1615"/>
                <a:gd name="T67" fmla="*/ 428 h 2179"/>
                <a:gd name="T68" fmla="*/ 1418 w 1615"/>
                <a:gd name="T69" fmla="*/ 323 h 2179"/>
                <a:gd name="T70" fmla="*/ 1366 w 1615"/>
                <a:gd name="T71" fmla="*/ 1978 h 2179"/>
                <a:gd name="T72" fmla="*/ 1471 w 1615"/>
                <a:gd name="T73" fmla="*/ 1978 h 2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15" h="2179">
                  <a:moveTo>
                    <a:pt x="174" y="131"/>
                  </a:moveTo>
                  <a:cubicBezTo>
                    <a:pt x="1441" y="131"/>
                    <a:pt x="1441" y="131"/>
                    <a:pt x="1441" y="131"/>
                  </a:cubicBezTo>
                  <a:cubicBezTo>
                    <a:pt x="1465" y="131"/>
                    <a:pt x="1488" y="136"/>
                    <a:pt x="1509" y="145"/>
                  </a:cubicBezTo>
                  <a:cubicBezTo>
                    <a:pt x="1344" y="16"/>
                    <a:pt x="1344" y="16"/>
                    <a:pt x="1344" y="16"/>
                  </a:cubicBezTo>
                  <a:cubicBezTo>
                    <a:pt x="1333" y="7"/>
                    <a:pt x="1312" y="0"/>
                    <a:pt x="1298" y="0"/>
                  </a:cubicBezTo>
                  <a:cubicBezTo>
                    <a:pt x="306" y="0"/>
                    <a:pt x="306" y="0"/>
                    <a:pt x="306" y="0"/>
                  </a:cubicBezTo>
                  <a:cubicBezTo>
                    <a:pt x="292" y="0"/>
                    <a:pt x="271" y="7"/>
                    <a:pt x="260" y="16"/>
                  </a:cubicBezTo>
                  <a:cubicBezTo>
                    <a:pt x="62" y="171"/>
                    <a:pt x="62" y="171"/>
                    <a:pt x="62" y="171"/>
                  </a:cubicBezTo>
                  <a:cubicBezTo>
                    <a:pt x="64" y="171"/>
                    <a:pt x="64" y="171"/>
                    <a:pt x="64" y="171"/>
                  </a:cubicBezTo>
                  <a:cubicBezTo>
                    <a:pt x="94" y="146"/>
                    <a:pt x="132" y="131"/>
                    <a:pt x="174" y="131"/>
                  </a:cubicBezTo>
                  <a:close/>
                  <a:moveTo>
                    <a:pt x="1441" y="180"/>
                  </a:moveTo>
                  <a:cubicBezTo>
                    <a:pt x="174" y="180"/>
                    <a:pt x="174" y="180"/>
                    <a:pt x="174" y="180"/>
                  </a:cubicBezTo>
                  <a:cubicBezTo>
                    <a:pt x="78" y="180"/>
                    <a:pt x="0" y="258"/>
                    <a:pt x="0" y="354"/>
                  </a:cubicBezTo>
                  <a:cubicBezTo>
                    <a:pt x="0" y="2005"/>
                    <a:pt x="0" y="2005"/>
                    <a:pt x="0" y="2005"/>
                  </a:cubicBezTo>
                  <a:cubicBezTo>
                    <a:pt x="0" y="2101"/>
                    <a:pt x="78" y="2179"/>
                    <a:pt x="174" y="2179"/>
                  </a:cubicBezTo>
                  <a:cubicBezTo>
                    <a:pt x="1441" y="2179"/>
                    <a:pt x="1441" y="2179"/>
                    <a:pt x="1441" y="2179"/>
                  </a:cubicBezTo>
                  <a:cubicBezTo>
                    <a:pt x="1537" y="2179"/>
                    <a:pt x="1615" y="2101"/>
                    <a:pt x="1615" y="2005"/>
                  </a:cubicBezTo>
                  <a:cubicBezTo>
                    <a:pt x="1615" y="354"/>
                    <a:pt x="1615" y="354"/>
                    <a:pt x="1615" y="354"/>
                  </a:cubicBezTo>
                  <a:cubicBezTo>
                    <a:pt x="1615" y="258"/>
                    <a:pt x="1537" y="180"/>
                    <a:pt x="1441" y="180"/>
                  </a:cubicBezTo>
                  <a:close/>
                  <a:moveTo>
                    <a:pt x="1518" y="2005"/>
                  </a:moveTo>
                  <a:cubicBezTo>
                    <a:pt x="1518" y="2047"/>
                    <a:pt x="1484" y="2082"/>
                    <a:pt x="1441" y="2082"/>
                  </a:cubicBezTo>
                  <a:cubicBezTo>
                    <a:pt x="174" y="2082"/>
                    <a:pt x="174" y="2082"/>
                    <a:pt x="174" y="2082"/>
                  </a:cubicBezTo>
                  <a:cubicBezTo>
                    <a:pt x="132" y="2082"/>
                    <a:pt x="97" y="2047"/>
                    <a:pt x="97" y="2005"/>
                  </a:cubicBezTo>
                  <a:cubicBezTo>
                    <a:pt x="97" y="354"/>
                    <a:pt x="97" y="354"/>
                    <a:pt x="97" y="354"/>
                  </a:cubicBezTo>
                  <a:cubicBezTo>
                    <a:pt x="97" y="312"/>
                    <a:pt x="132" y="277"/>
                    <a:pt x="174" y="277"/>
                  </a:cubicBezTo>
                  <a:cubicBezTo>
                    <a:pt x="1441" y="277"/>
                    <a:pt x="1441" y="277"/>
                    <a:pt x="1441" y="277"/>
                  </a:cubicBezTo>
                  <a:cubicBezTo>
                    <a:pt x="1484" y="277"/>
                    <a:pt x="1518" y="312"/>
                    <a:pt x="1518" y="354"/>
                  </a:cubicBezTo>
                  <a:lnTo>
                    <a:pt x="1518" y="2005"/>
                  </a:lnTo>
                  <a:close/>
                  <a:moveTo>
                    <a:pt x="808" y="471"/>
                  </a:moveTo>
                  <a:cubicBezTo>
                    <a:pt x="494" y="471"/>
                    <a:pt x="241" y="725"/>
                    <a:pt x="241" y="1038"/>
                  </a:cubicBezTo>
                  <a:cubicBezTo>
                    <a:pt x="241" y="1201"/>
                    <a:pt x="309" y="1347"/>
                    <a:pt x="419" y="1451"/>
                  </a:cubicBezTo>
                  <a:cubicBezTo>
                    <a:pt x="532" y="1339"/>
                    <a:pt x="532" y="1339"/>
                    <a:pt x="532" y="1339"/>
                  </a:cubicBezTo>
                  <a:cubicBezTo>
                    <a:pt x="565" y="1305"/>
                    <a:pt x="610" y="1286"/>
                    <a:pt x="652" y="1286"/>
                  </a:cubicBezTo>
                  <a:cubicBezTo>
                    <a:pt x="675" y="1286"/>
                    <a:pt x="696" y="1292"/>
                    <a:pt x="713" y="1304"/>
                  </a:cubicBezTo>
                  <a:cubicBezTo>
                    <a:pt x="762" y="1337"/>
                    <a:pt x="775" y="1416"/>
                    <a:pt x="744" y="1486"/>
                  </a:cubicBezTo>
                  <a:cubicBezTo>
                    <a:pt x="695" y="1594"/>
                    <a:pt x="695" y="1594"/>
                    <a:pt x="695" y="1594"/>
                  </a:cubicBezTo>
                  <a:cubicBezTo>
                    <a:pt x="731" y="1601"/>
                    <a:pt x="769" y="1605"/>
                    <a:pt x="808" y="1605"/>
                  </a:cubicBezTo>
                  <a:cubicBezTo>
                    <a:pt x="1121" y="1605"/>
                    <a:pt x="1375" y="1351"/>
                    <a:pt x="1375" y="1038"/>
                  </a:cubicBezTo>
                  <a:cubicBezTo>
                    <a:pt x="1375" y="725"/>
                    <a:pt x="1121" y="471"/>
                    <a:pt x="808" y="471"/>
                  </a:cubicBezTo>
                  <a:close/>
                  <a:moveTo>
                    <a:pt x="808" y="1206"/>
                  </a:moveTo>
                  <a:cubicBezTo>
                    <a:pt x="715" y="1206"/>
                    <a:pt x="640" y="1131"/>
                    <a:pt x="640" y="1038"/>
                  </a:cubicBezTo>
                  <a:cubicBezTo>
                    <a:pt x="640" y="945"/>
                    <a:pt x="715" y="870"/>
                    <a:pt x="808" y="870"/>
                  </a:cubicBezTo>
                  <a:cubicBezTo>
                    <a:pt x="900" y="870"/>
                    <a:pt x="976" y="945"/>
                    <a:pt x="976" y="1038"/>
                  </a:cubicBezTo>
                  <a:cubicBezTo>
                    <a:pt x="976" y="1131"/>
                    <a:pt x="900" y="1206"/>
                    <a:pt x="808" y="1206"/>
                  </a:cubicBezTo>
                  <a:close/>
                  <a:moveTo>
                    <a:pt x="687" y="1341"/>
                  </a:moveTo>
                  <a:cubicBezTo>
                    <a:pt x="678" y="1334"/>
                    <a:pt x="665" y="1331"/>
                    <a:pt x="652" y="1331"/>
                  </a:cubicBezTo>
                  <a:cubicBezTo>
                    <a:pt x="623" y="1331"/>
                    <a:pt x="590" y="1345"/>
                    <a:pt x="564" y="1371"/>
                  </a:cubicBezTo>
                  <a:cubicBezTo>
                    <a:pt x="453" y="1481"/>
                    <a:pt x="453" y="1481"/>
                    <a:pt x="453" y="1481"/>
                  </a:cubicBezTo>
                  <a:cubicBezTo>
                    <a:pt x="271" y="1660"/>
                    <a:pt x="271" y="1660"/>
                    <a:pt x="271" y="1660"/>
                  </a:cubicBezTo>
                  <a:cubicBezTo>
                    <a:pt x="170" y="1760"/>
                    <a:pt x="164" y="1895"/>
                    <a:pt x="258" y="1960"/>
                  </a:cubicBezTo>
                  <a:cubicBezTo>
                    <a:pt x="286" y="1979"/>
                    <a:pt x="315" y="1988"/>
                    <a:pt x="346" y="1988"/>
                  </a:cubicBezTo>
                  <a:cubicBezTo>
                    <a:pt x="419" y="1988"/>
                    <a:pt x="493" y="1935"/>
                    <a:pt x="534" y="1842"/>
                  </a:cubicBezTo>
                  <a:cubicBezTo>
                    <a:pt x="650" y="1583"/>
                    <a:pt x="650" y="1583"/>
                    <a:pt x="650" y="1583"/>
                  </a:cubicBezTo>
                  <a:cubicBezTo>
                    <a:pt x="702" y="1467"/>
                    <a:pt x="702" y="1467"/>
                    <a:pt x="702" y="1467"/>
                  </a:cubicBezTo>
                  <a:cubicBezTo>
                    <a:pt x="724" y="1418"/>
                    <a:pt x="717" y="1362"/>
                    <a:pt x="687" y="1341"/>
                  </a:cubicBezTo>
                  <a:close/>
                  <a:moveTo>
                    <a:pt x="418" y="1872"/>
                  </a:moveTo>
                  <a:cubicBezTo>
                    <a:pt x="392" y="1909"/>
                    <a:pt x="341" y="1919"/>
                    <a:pt x="304" y="1893"/>
                  </a:cubicBezTo>
                  <a:cubicBezTo>
                    <a:pt x="267" y="1867"/>
                    <a:pt x="258" y="1817"/>
                    <a:pt x="284" y="1780"/>
                  </a:cubicBezTo>
                  <a:cubicBezTo>
                    <a:pt x="310" y="1743"/>
                    <a:pt x="360" y="1734"/>
                    <a:pt x="397" y="1759"/>
                  </a:cubicBezTo>
                  <a:cubicBezTo>
                    <a:pt x="434" y="1785"/>
                    <a:pt x="443" y="1836"/>
                    <a:pt x="418" y="1872"/>
                  </a:cubicBezTo>
                  <a:close/>
                  <a:moveTo>
                    <a:pt x="256" y="376"/>
                  </a:moveTo>
                  <a:cubicBezTo>
                    <a:pt x="256" y="346"/>
                    <a:pt x="233" y="323"/>
                    <a:pt x="204" y="323"/>
                  </a:cubicBezTo>
                  <a:cubicBezTo>
                    <a:pt x="174" y="323"/>
                    <a:pt x="151" y="346"/>
                    <a:pt x="151" y="376"/>
                  </a:cubicBezTo>
                  <a:cubicBezTo>
                    <a:pt x="151" y="405"/>
                    <a:pt x="174" y="428"/>
                    <a:pt x="204" y="428"/>
                  </a:cubicBezTo>
                  <a:cubicBezTo>
                    <a:pt x="233" y="428"/>
                    <a:pt x="256" y="405"/>
                    <a:pt x="256" y="376"/>
                  </a:cubicBezTo>
                  <a:close/>
                  <a:moveTo>
                    <a:pt x="1418" y="323"/>
                  </a:moveTo>
                  <a:cubicBezTo>
                    <a:pt x="1389" y="323"/>
                    <a:pt x="1366" y="346"/>
                    <a:pt x="1366" y="376"/>
                  </a:cubicBezTo>
                  <a:cubicBezTo>
                    <a:pt x="1366" y="405"/>
                    <a:pt x="1389" y="428"/>
                    <a:pt x="1418" y="428"/>
                  </a:cubicBezTo>
                  <a:cubicBezTo>
                    <a:pt x="1448" y="428"/>
                    <a:pt x="1471" y="405"/>
                    <a:pt x="1471" y="376"/>
                  </a:cubicBezTo>
                  <a:cubicBezTo>
                    <a:pt x="1471" y="346"/>
                    <a:pt x="1448" y="323"/>
                    <a:pt x="1418" y="323"/>
                  </a:cubicBezTo>
                  <a:close/>
                  <a:moveTo>
                    <a:pt x="1418" y="1925"/>
                  </a:moveTo>
                  <a:cubicBezTo>
                    <a:pt x="1389" y="1925"/>
                    <a:pt x="1366" y="1949"/>
                    <a:pt x="1366" y="1978"/>
                  </a:cubicBezTo>
                  <a:cubicBezTo>
                    <a:pt x="1366" y="2007"/>
                    <a:pt x="1389" y="2031"/>
                    <a:pt x="1418" y="2031"/>
                  </a:cubicBezTo>
                  <a:cubicBezTo>
                    <a:pt x="1448" y="2031"/>
                    <a:pt x="1471" y="2007"/>
                    <a:pt x="1471" y="1978"/>
                  </a:cubicBezTo>
                  <a:cubicBezTo>
                    <a:pt x="1471" y="1949"/>
                    <a:pt x="1448" y="1925"/>
                    <a:pt x="1418" y="1925"/>
                  </a:cubicBezTo>
                  <a:close/>
                </a:path>
              </a:pathLst>
            </a:custGeom>
            <a:solidFill>
              <a:srgbClr val="FFFFFF"/>
            </a:solidFill>
            <a:ln>
              <a:noFill/>
            </a:ln>
          </p:spPr>
          <p:txBody>
            <a:bodyPr vert="horz" wrap="square" lIns="83937" tIns="41968" rIns="83937" bIns="41968" numCol="1" anchor="t" anchorCtr="0" compatLnSpc="1">
              <a:prstTxWarp prst="textNoShape">
                <a:avLst/>
              </a:prstTxWarp>
            </a:bodyPr>
            <a:lstStyle/>
            <a:p>
              <a:pPr defTabSz="1243431">
                <a:defRPr/>
              </a:pPr>
              <a:endParaRPr lang="en-US" sz="1938" kern="0" dirty="0">
                <a:solidFill>
                  <a:sysClr val="windowText" lastClr="000000"/>
                </a:solidFill>
              </a:endParaRPr>
            </a:p>
          </p:txBody>
        </p:sp>
        <p:sp>
          <p:nvSpPr>
            <p:cNvPr id="35" name="Freeform 79"/>
            <p:cNvSpPr>
              <a:spLocks noEditPoints="1"/>
            </p:cNvSpPr>
            <p:nvPr/>
          </p:nvSpPr>
          <p:spPr bwMode="black">
            <a:xfrm>
              <a:off x="2209019" y="2086919"/>
              <a:ext cx="281064" cy="379964"/>
            </a:xfrm>
            <a:custGeom>
              <a:avLst/>
              <a:gdLst>
                <a:gd name="T0" fmla="*/ 1441 w 1615"/>
                <a:gd name="T1" fmla="*/ 131 h 2179"/>
                <a:gd name="T2" fmla="*/ 1344 w 1615"/>
                <a:gd name="T3" fmla="*/ 16 h 2179"/>
                <a:gd name="T4" fmla="*/ 306 w 1615"/>
                <a:gd name="T5" fmla="*/ 0 h 2179"/>
                <a:gd name="T6" fmla="*/ 62 w 1615"/>
                <a:gd name="T7" fmla="*/ 171 h 2179"/>
                <a:gd name="T8" fmla="*/ 174 w 1615"/>
                <a:gd name="T9" fmla="*/ 131 h 2179"/>
                <a:gd name="T10" fmla="*/ 174 w 1615"/>
                <a:gd name="T11" fmla="*/ 180 h 2179"/>
                <a:gd name="T12" fmla="*/ 0 w 1615"/>
                <a:gd name="T13" fmla="*/ 2005 h 2179"/>
                <a:gd name="T14" fmla="*/ 1441 w 1615"/>
                <a:gd name="T15" fmla="*/ 2179 h 2179"/>
                <a:gd name="T16" fmla="*/ 1615 w 1615"/>
                <a:gd name="T17" fmla="*/ 354 h 2179"/>
                <a:gd name="T18" fmla="*/ 1518 w 1615"/>
                <a:gd name="T19" fmla="*/ 2005 h 2179"/>
                <a:gd name="T20" fmla="*/ 174 w 1615"/>
                <a:gd name="T21" fmla="*/ 2082 h 2179"/>
                <a:gd name="T22" fmla="*/ 97 w 1615"/>
                <a:gd name="T23" fmla="*/ 354 h 2179"/>
                <a:gd name="T24" fmla="*/ 1441 w 1615"/>
                <a:gd name="T25" fmla="*/ 277 h 2179"/>
                <a:gd name="T26" fmla="*/ 1518 w 1615"/>
                <a:gd name="T27" fmla="*/ 2005 h 2179"/>
                <a:gd name="T28" fmla="*/ 241 w 1615"/>
                <a:gd name="T29" fmla="*/ 1038 h 2179"/>
                <a:gd name="T30" fmla="*/ 532 w 1615"/>
                <a:gd name="T31" fmla="*/ 1339 h 2179"/>
                <a:gd name="T32" fmla="*/ 713 w 1615"/>
                <a:gd name="T33" fmla="*/ 1304 h 2179"/>
                <a:gd name="T34" fmla="*/ 695 w 1615"/>
                <a:gd name="T35" fmla="*/ 1594 h 2179"/>
                <a:gd name="T36" fmla="*/ 1375 w 1615"/>
                <a:gd name="T37" fmla="*/ 1038 h 2179"/>
                <a:gd name="T38" fmla="*/ 808 w 1615"/>
                <a:gd name="T39" fmla="*/ 1206 h 2179"/>
                <a:gd name="T40" fmla="*/ 808 w 1615"/>
                <a:gd name="T41" fmla="*/ 870 h 2179"/>
                <a:gd name="T42" fmla="*/ 808 w 1615"/>
                <a:gd name="T43" fmla="*/ 1206 h 2179"/>
                <a:gd name="T44" fmla="*/ 652 w 1615"/>
                <a:gd name="T45" fmla="*/ 1331 h 2179"/>
                <a:gd name="T46" fmla="*/ 453 w 1615"/>
                <a:gd name="T47" fmla="*/ 1481 h 2179"/>
                <a:gd name="T48" fmla="*/ 258 w 1615"/>
                <a:gd name="T49" fmla="*/ 1960 h 2179"/>
                <a:gd name="T50" fmla="*/ 534 w 1615"/>
                <a:gd name="T51" fmla="*/ 1842 h 2179"/>
                <a:gd name="T52" fmla="*/ 702 w 1615"/>
                <a:gd name="T53" fmla="*/ 1467 h 2179"/>
                <a:gd name="T54" fmla="*/ 418 w 1615"/>
                <a:gd name="T55" fmla="*/ 1872 h 2179"/>
                <a:gd name="T56" fmla="*/ 284 w 1615"/>
                <a:gd name="T57" fmla="*/ 1780 h 2179"/>
                <a:gd name="T58" fmla="*/ 418 w 1615"/>
                <a:gd name="T59" fmla="*/ 1872 h 2179"/>
                <a:gd name="T60" fmla="*/ 204 w 1615"/>
                <a:gd name="T61" fmla="*/ 323 h 2179"/>
                <a:gd name="T62" fmla="*/ 204 w 1615"/>
                <a:gd name="T63" fmla="*/ 428 h 2179"/>
                <a:gd name="T64" fmla="*/ 1418 w 1615"/>
                <a:gd name="T65" fmla="*/ 323 h 2179"/>
                <a:gd name="T66" fmla="*/ 1418 w 1615"/>
                <a:gd name="T67" fmla="*/ 428 h 2179"/>
                <a:gd name="T68" fmla="*/ 1418 w 1615"/>
                <a:gd name="T69" fmla="*/ 323 h 2179"/>
                <a:gd name="T70" fmla="*/ 1366 w 1615"/>
                <a:gd name="T71" fmla="*/ 1978 h 2179"/>
                <a:gd name="T72" fmla="*/ 1471 w 1615"/>
                <a:gd name="T73" fmla="*/ 1978 h 2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15" h="2179">
                  <a:moveTo>
                    <a:pt x="174" y="131"/>
                  </a:moveTo>
                  <a:cubicBezTo>
                    <a:pt x="1441" y="131"/>
                    <a:pt x="1441" y="131"/>
                    <a:pt x="1441" y="131"/>
                  </a:cubicBezTo>
                  <a:cubicBezTo>
                    <a:pt x="1465" y="131"/>
                    <a:pt x="1488" y="136"/>
                    <a:pt x="1509" y="145"/>
                  </a:cubicBezTo>
                  <a:cubicBezTo>
                    <a:pt x="1344" y="16"/>
                    <a:pt x="1344" y="16"/>
                    <a:pt x="1344" y="16"/>
                  </a:cubicBezTo>
                  <a:cubicBezTo>
                    <a:pt x="1333" y="7"/>
                    <a:pt x="1312" y="0"/>
                    <a:pt x="1298" y="0"/>
                  </a:cubicBezTo>
                  <a:cubicBezTo>
                    <a:pt x="306" y="0"/>
                    <a:pt x="306" y="0"/>
                    <a:pt x="306" y="0"/>
                  </a:cubicBezTo>
                  <a:cubicBezTo>
                    <a:pt x="292" y="0"/>
                    <a:pt x="271" y="7"/>
                    <a:pt x="260" y="16"/>
                  </a:cubicBezTo>
                  <a:cubicBezTo>
                    <a:pt x="62" y="171"/>
                    <a:pt x="62" y="171"/>
                    <a:pt x="62" y="171"/>
                  </a:cubicBezTo>
                  <a:cubicBezTo>
                    <a:pt x="64" y="171"/>
                    <a:pt x="64" y="171"/>
                    <a:pt x="64" y="171"/>
                  </a:cubicBezTo>
                  <a:cubicBezTo>
                    <a:pt x="94" y="146"/>
                    <a:pt x="132" y="131"/>
                    <a:pt x="174" y="131"/>
                  </a:cubicBezTo>
                  <a:close/>
                  <a:moveTo>
                    <a:pt x="1441" y="180"/>
                  </a:moveTo>
                  <a:cubicBezTo>
                    <a:pt x="174" y="180"/>
                    <a:pt x="174" y="180"/>
                    <a:pt x="174" y="180"/>
                  </a:cubicBezTo>
                  <a:cubicBezTo>
                    <a:pt x="78" y="180"/>
                    <a:pt x="0" y="258"/>
                    <a:pt x="0" y="354"/>
                  </a:cubicBezTo>
                  <a:cubicBezTo>
                    <a:pt x="0" y="2005"/>
                    <a:pt x="0" y="2005"/>
                    <a:pt x="0" y="2005"/>
                  </a:cubicBezTo>
                  <a:cubicBezTo>
                    <a:pt x="0" y="2101"/>
                    <a:pt x="78" y="2179"/>
                    <a:pt x="174" y="2179"/>
                  </a:cubicBezTo>
                  <a:cubicBezTo>
                    <a:pt x="1441" y="2179"/>
                    <a:pt x="1441" y="2179"/>
                    <a:pt x="1441" y="2179"/>
                  </a:cubicBezTo>
                  <a:cubicBezTo>
                    <a:pt x="1537" y="2179"/>
                    <a:pt x="1615" y="2101"/>
                    <a:pt x="1615" y="2005"/>
                  </a:cubicBezTo>
                  <a:cubicBezTo>
                    <a:pt x="1615" y="354"/>
                    <a:pt x="1615" y="354"/>
                    <a:pt x="1615" y="354"/>
                  </a:cubicBezTo>
                  <a:cubicBezTo>
                    <a:pt x="1615" y="258"/>
                    <a:pt x="1537" y="180"/>
                    <a:pt x="1441" y="180"/>
                  </a:cubicBezTo>
                  <a:close/>
                  <a:moveTo>
                    <a:pt x="1518" y="2005"/>
                  </a:moveTo>
                  <a:cubicBezTo>
                    <a:pt x="1518" y="2047"/>
                    <a:pt x="1484" y="2082"/>
                    <a:pt x="1441" y="2082"/>
                  </a:cubicBezTo>
                  <a:cubicBezTo>
                    <a:pt x="174" y="2082"/>
                    <a:pt x="174" y="2082"/>
                    <a:pt x="174" y="2082"/>
                  </a:cubicBezTo>
                  <a:cubicBezTo>
                    <a:pt x="132" y="2082"/>
                    <a:pt x="97" y="2047"/>
                    <a:pt x="97" y="2005"/>
                  </a:cubicBezTo>
                  <a:cubicBezTo>
                    <a:pt x="97" y="354"/>
                    <a:pt x="97" y="354"/>
                    <a:pt x="97" y="354"/>
                  </a:cubicBezTo>
                  <a:cubicBezTo>
                    <a:pt x="97" y="312"/>
                    <a:pt x="132" y="277"/>
                    <a:pt x="174" y="277"/>
                  </a:cubicBezTo>
                  <a:cubicBezTo>
                    <a:pt x="1441" y="277"/>
                    <a:pt x="1441" y="277"/>
                    <a:pt x="1441" y="277"/>
                  </a:cubicBezTo>
                  <a:cubicBezTo>
                    <a:pt x="1484" y="277"/>
                    <a:pt x="1518" y="312"/>
                    <a:pt x="1518" y="354"/>
                  </a:cubicBezTo>
                  <a:lnTo>
                    <a:pt x="1518" y="2005"/>
                  </a:lnTo>
                  <a:close/>
                  <a:moveTo>
                    <a:pt x="808" y="471"/>
                  </a:moveTo>
                  <a:cubicBezTo>
                    <a:pt x="494" y="471"/>
                    <a:pt x="241" y="725"/>
                    <a:pt x="241" y="1038"/>
                  </a:cubicBezTo>
                  <a:cubicBezTo>
                    <a:pt x="241" y="1201"/>
                    <a:pt x="309" y="1347"/>
                    <a:pt x="419" y="1451"/>
                  </a:cubicBezTo>
                  <a:cubicBezTo>
                    <a:pt x="532" y="1339"/>
                    <a:pt x="532" y="1339"/>
                    <a:pt x="532" y="1339"/>
                  </a:cubicBezTo>
                  <a:cubicBezTo>
                    <a:pt x="565" y="1305"/>
                    <a:pt x="610" y="1286"/>
                    <a:pt x="652" y="1286"/>
                  </a:cubicBezTo>
                  <a:cubicBezTo>
                    <a:pt x="675" y="1286"/>
                    <a:pt x="696" y="1292"/>
                    <a:pt x="713" y="1304"/>
                  </a:cubicBezTo>
                  <a:cubicBezTo>
                    <a:pt x="762" y="1337"/>
                    <a:pt x="775" y="1416"/>
                    <a:pt x="744" y="1486"/>
                  </a:cubicBezTo>
                  <a:cubicBezTo>
                    <a:pt x="695" y="1594"/>
                    <a:pt x="695" y="1594"/>
                    <a:pt x="695" y="1594"/>
                  </a:cubicBezTo>
                  <a:cubicBezTo>
                    <a:pt x="731" y="1601"/>
                    <a:pt x="769" y="1605"/>
                    <a:pt x="808" y="1605"/>
                  </a:cubicBezTo>
                  <a:cubicBezTo>
                    <a:pt x="1121" y="1605"/>
                    <a:pt x="1375" y="1351"/>
                    <a:pt x="1375" y="1038"/>
                  </a:cubicBezTo>
                  <a:cubicBezTo>
                    <a:pt x="1375" y="725"/>
                    <a:pt x="1121" y="471"/>
                    <a:pt x="808" y="471"/>
                  </a:cubicBezTo>
                  <a:close/>
                  <a:moveTo>
                    <a:pt x="808" y="1206"/>
                  </a:moveTo>
                  <a:cubicBezTo>
                    <a:pt x="715" y="1206"/>
                    <a:pt x="640" y="1131"/>
                    <a:pt x="640" y="1038"/>
                  </a:cubicBezTo>
                  <a:cubicBezTo>
                    <a:pt x="640" y="945"/>
                    <a:pt x="715" y="870"/>
                    <a:pt x="808" y="870"/>
                  </a:cubicBezTo>
                  <a:cubicBezTo>
                    <a:pt x="900" y="870"/>
                    <a:pt x="976" y="945"/>
                    <a:pt x="976" y="1038"/>
                  </a:cubicBezTo>
                  <a:cubicBezTo>
                    <a:pt x="976" y="1131"/>
                    <a:pt x="900" y="1206"/>
                    <a:pt x="808" y="1206"/>
                  </a:cubicBezTo>
                  <a:close/>
                  <a:moveTo>
                    <a:pt x="687" y="1341"/>
                  </a:moveTo>
                  <a:cubicBezTo>
                    <a:pt x="678" y="1334"/>
                    <a:pt x="665" y="1331"/>
                    <a:pt x="652" y="1331"/>
                  </a:cubicBezTo>
                  <a:cubicBezTo>
                    <a:pt x="623" y="1331"/>
                    <a:pt x="590" y="1345"/>
                    <a:pt x="564" y="1371"/>
                  </a:cubicBezTo>
                  <a:cubicBezTo>
                    <a:pt x="453" y="1481"/>
                    <a:pt x="453" y="1481"/>
                    <a:pt x="453" y="1481"/>
                  </a:cubicBezTo>
                  <a:cubicBezTo>
                    <a:pt x="271" y="1660"/>
                    <a:pt x="271" y="1660"/>
                    <a:pt x="271" y="1660"/>
                  </a:cubicBezTo>
                  <a:cubicBezTo>
                    <a:pt x="170" y="1760"/>
                    <a:pt x="164" y="1895"/>
                    <a:pt x="258" y="1960"/>
                  </a:cubicBezTo>
                  <a:cubicBezTo>
                    <a:pt x="286" y="1979"/>
                    <a:pt x="315" y="1988"/>
                    <a:pt x="346" y="1988"/>
                  </a:cubicBezTo>
                  <a:cubicBezTo>
                    <a:pt x="419" y="1988"/>
                    <a:pt x="493" y="1935"/>
                    <a:pt x="534" y="1842"/>
                  </a:cubicBezTo>
                  <a:cubicBezTo>
                    <a:pt x="650" y="1583"/>
                    <a:pt x="650" y="1583"/>
                    <a:pt x="650" y="1583"/>
                  </a:cubicBezTo>
                  <a:cubicBezTo>
                    <a:pt x="702" y="1467"/>
                    <a:pt x="702" y="1467"/>
                    <a:pt x="702" y="1467"/>
                  </a:cubicBezTo>
                  <a:cubicBezTo>
                    <a:pt x="724" y="1418"/>
                    <a:pt x="717" y="1362"/>
                    <a:pt x="687" y="1341"/>
                  </a:cubicBezTo>
                  <a:close/>
                  <a:moveTo>
                    <a:pt x="418" y="1872"/>
                  </a:moveTo>
                  <a:cubicBezTo>
                    <a:pt x="392" y="1909"/>
                    <a:pt x="341" y="1919"/>
                    <a:pt x="304" y="1893"/>
                  </a:cubicBezTo>
                  <a:cubicBezTo>
                    <a:pt x="267" y="1867"/>
                    <a:pt x="258" y="1817"/>
                    <a:pt x="284" y="1780"/>
                  </a:cubicBezTo>
                  <a:cubicBezTo>
                    <a:pt x="310" y="1743"/>
                    <a:pt x="360" y="1734"/>
                    <a:pt x="397" y="1759"/>
                  </a:cubicBezTo>
                  <a:cubicBezTo>
                    <a:pt x="434" y="1785"/>
                    <a:pt x="443" y="1836"/>
                    <a:pt x="418" y="1872"/>
                  </a:cubicBezTo>
                  <a:close/>
                  <a:moveTo>
                    <a:pt x="256" y="376"/>
                  </a:moveTo>
                  <a:cubicBezTo>
                    <a:pt x="256" y="346"/>
                    <a:pt x="233" y="323"/>
                    <a:pt x="204" y="323"/>
                  </a:cubicBezTo>
                  <a:cubicBezTo>
                    <a:pt x="174" y="323"/>
                    <a:pt x="151" y="346"/>
                    <a:pt x="151" y="376"/>
                  </a:cubicBezTo>
                  <a:cubicBezTo>
                    <a:pt x="151" y="405"/>
                    <a:pt x="174" y="428"/>
                    <a:pt x="204" y="428"/>
                  </a:cubicBezTo>
                  <a:cubicBezTo>
                    <a:pt x="233" y="428"/>
                    <a:pt x="256" y="405"/>
                    <a:pt x="256" y="376"/>
                  </a:cubicBezTo>
                  <a:close/>
                  <a:moveTo>
                    <a:pt x="1418" y="323"/>
                  </a:moveTo>
                  <a:cubicBezTo>
                    <a:pt x="1389" y="323"/>
                    <a:pt x="1366" y="346"/>
                    <a:pt x="1366" y="376"/>
                  </a:cubicBezTo>
                  <a:cubicBezTo>
                    <a:pt x="1366" y="405"/>
                    <a:pt x="1389" y="428"/>
                    <a:pt x="1418" y="428"/>
                  </a:cubicBezTo>
                  <a:cubicBezTo>
                    <a:pt x="1448" y="428"/>
                    <a:pt x="1471" y="405"/>
                    <a:pt x="1471" y="376"/>
                  </a:cubicBezTo>
                  <a:cubicBezTo>
                    <a:pt x="1471" y="346"/>
                    <a:pt x="1448" y="323"/>
                    <a:pt x="1418" y="323"/>
                  </a:cubicBezTo>
                  <a:close/>
                  <a:moveTo>
                    <a:pt x="1418" y="1925"/>
                  </a:moveTo>
                  <a:cubicBezTo>
                    <a:pt x="1389" y="1925"/>
                    <a:pt x="1366" y="1949"/>
                    <a:pt x="1366" y="1978"/>
                  </a:cubicBezTo>
                  <a:cubicBezTo>
                    <a:pt x="1366" y="2007"/>
                    <a:pt x="1389" y="2031"/>
                    <a:pt x="1418" y="2031"/>
                  </a:cubicBezTo>
                  <a:cubicBezTo>
                    <a:pt x="1448" y="2031"/>
                    <a:pt x="1471" y="2007"/>
                    <a:pt x="1471" y="1978"/>
                  </a:cubicBezTo>
                  <a:cubicBezTo>
                    <a:pt x="1471" y="1949"/>
                    <a:pt x="1448" y="1925"/>
                    <a:pt x="1418" y="1925"/>
                  </a:cubicBezTo>
                  <a:close/>
                </a:path>
              </a:pathLst>
            </a:custGeom>
            <a:solidFill>
              <a:srgbClr val="FFFFFF"/>
            </a:solidFill>
            <a:ln>
              <a:noFill/>
            </a:ln>
          </p:spPr>
          <p:txBody>
            <a:bodyPr vert="horz" wrap="square" lIns="83937" tIns="41968" rIns="83937" bIns="41968" numCol="1" anchor="t" anchorCtr="0" compatLnSpc="1">
              <a:prstTxWarp prst="textNoShape">
                <a:avLst/>
              </a:prstTxWarp>
            </a:bodyPr>
            <a:lstStyle/>
            <a:p>
              <a:pPr defTabSz="1243431">
                <a:defRPr/>
              </a:pPr>
              <a:endParaRPr lang="en-US" sz="1938" kern="0" dirty="0">
                <a:solidFill>
                  <a:sysClr val="windowText" lastClr="000000"/>
                </a:solidFill>
              </a:endParaRPr>
            </a:p>
          </p:txBody>
        </p:sp>
      </p:grpSp>
      <p:grpSp>
        <p:nvGrpSpPr>
          <p:cNvPr id="40" name="Group 39"/>
          <p:cNvGrpSpPr/>
          <p:nvPr/>
        </p:nvGrpSpPr>
        <p:grpSpPr>
          <a:xfrm>
            <a:off x="2168192" y="3783499"/>
            <a:ext cx="1984539" cy="2052473"/>
            <a:chOff x="3055099" y="760689"/>
            <a:chExt cx="1764827" cy="1796531"/>
          </a:xfrm>
        </p:grpSpPr>
        <p:sp>
          <p:nvSpPr>
            <p:cNvPr id="41" name="Rectangle 40"/>
            <p:cNvSpPr/>
            <p:nvPr/>
          </p:nvSpPr>
          <p:spPr bwMode="auto">
            <a:xfrm>
              <a:off x="3055099" y="760689"/>
              <a:ext cx="1764827" cy="1796531"/>
            </a:xfrm>
            <a:prstGeom prst="rect">
              <a:avLst/>
            </a:prstGeom>
            <a:solidFill>
              <a:srgbClr val="F26522"/>
            </a:solidFill>
            <a:ln w="9525" cap="flat" cmpd="sng" algn="ctr">
              <a:noFill/>
              <a:prstDash val="solid"/>
              <a:headEnd type="none" w="med" len="med"/>
              <a:tailEnd type="none" w="med" len="med"/>
            </a:ln>
            <a:effectLst/>
          </p:spPr>
          <p:txBody>
            <a:bodyPr vert="horz" wrap="square" lIns="93252" tIns="93252" rIns="93252" bIns="93252" numCol="1" rtlCol="0" anchor="t" anchorCtr="0" compatLnSpc="1">
              <a:prstTxWarp prst="textNoShape">
                <a:avLst/>
              </a:prstTxWarp>
            </a:bodyPr>
            <a:lstStyle/>
            <a:p>
              <a:pPr defTabSz="1243431">
                <a:lnSpc>
                  <a:spcPct val="90000"/>
                </a:lnSpc>
                <a:buSzPct val="90000"/>
                <a:defRPr/>
              </a:pPr>
              <a:r>
                <a:rPr lang="en-US" sz="1836" b="1" kern="0" dirty="0">
                  <a:gradFill>
                    <a:gsLst>
                      <a:gs pos="85000">
                        <a:srgbClr val="FFFFFF"/>
                      </a:gs>
                      <a:gs pos="0">
                        <a:srgbClr val="FFFFFF"/>
                      </a:gs>
                    </a:gsLst>
                    <a:lin ang="5400000" scaled="0"/>
                  </a:gradFill>
                  <a:ea typeface="Segoe UI" pitchFamily="34" charset="0"/>
                  <a:cs typeface="Segoe UI" pitchFamily="34" charset="0"/>
                </a:rPr>
                <a:t>Disks</a:t>
              </a:r>
            </a:p>
            <a:p>
              <a:pPr defTabSz="1243431">
                <a:lnSpc>
                  <a:spcPct val="90000"/>
                </a:lnSpc>
                <a:buSzPct val="90000"/>
                <a:defRPr/>
              </a:pPr>
              <a:endParaRPr lang="en-US" sz="1326" b="1" u="sng" kern="0" dirty="0">
                <a:gradFill>
                  <a:gsLst>
                    <a:gs pos="85000">
                      <a:srgbClr val="FFFFFF"/>
                    </a:gs>
                    <a:gs pos="0">
                      <a:srgbClr val="FFFFFF"/>
                    </a:gs>
                  </a:gsLst>
                  <a:lin ang="5400000" scaled="0"/>
                </a:gradFill>
                <a:ea typeface="Segoe UI" pitchFamily="34" charset="0"/>
                <a:cs typeface="Segoe UI" pitchFamily="34" charset="0"/>
              </a:endParaRPr>
            </a:p>
            <a:p>
              <a:pPr marL="343923" indent="-343923" defTabSz="1243431">
                <a:lnSpc>
                  <a:spcPct val="90000"/>
                </a:lnSpc>
                <a:buSzPct val="90000"/>
                <a:buFont typeface="Arial" pitchFamily="34" charset="0"/>
                <a:buChar char="•"/>
                <a:defRPr/>
              </a:pPr>
              <a:r>
                <a:rPr lang="en-US" sz="1938" b="1" kern="0" dirty="0">
                  <a:gradFill>
                    <a:gsLst>
                      <a:gs pos="85000">
                        <a:srgbClr val="FFFFFF"/>
                      </a:gs>
                      <a:gs pos="0">
                        <a:srgbClr val="FFFFFF"/>
                      </a:gs>
                    </a:gsLst>
                    <a:lin ang="5400000" scaled="0"/>
                  </a:gradFill>
                  <a:ea typeface="Segoe UI" pitchFamily="34" charset="0"/>
                  <a:cs typeface="Segoe UI" pitchFamily="34" charset="0"/>
                </a:rPr>
                <a:t>OS Disks </a:t>
              </a:r>
            </a:p>
            <a:p>
              <a:pPr marL="343923" indent="-343923" defTabSz="1243431">
                <a:lnSpc>
                  <a:spcPct val="90000"/>
                </a:lnSpc>
                <a:buSzPct val="90000"/>
                <a:buFont typeface="Arial" pitchFamily="34" charset="0"/>
                <a:buChar char="•"/>
                <a:defRPr/>
              </a:pPr>
              <a:r>
                <a:rPr lang="en-US" sz="1938" b="1" kern="0" dirty="0">
                  <a:gradFill>
                    <a:gsLst>
                      <a:gs pos="85000">
                        <a:srgbClr val="FFFFFF"/>
                      </a:gs>
                      <a:gs pos="0">
                        <a:srgbClr val="FFFFFF"/>
                      </a:gs>
                    </a:gsLst>
                    <a:lin ang="5400000" scaled="0"/>
                  </a:gradFill>
                  <a:ea typeface="Segoe UI" pitchFamily="34" charset="0"/>
                  <a:cs typeface="Segoe UI" pitchFamily="34" charset="0"/>
                </a:rPr>
                <a:t>Data Disks</a:t>
              </a:r>
            </a:p>
          </p:txBody>
        </p:sp>
        <p:sp>
          <p:nvSpPr>
            <p:cNvPr id="42" name="Freeform 79"/>
            <p:cNvSpPr>
              <a:spLocks noEditPoints="1"/>
            </p:cNvSpPr>
            <p:nvPr/>
          </p:nvSpPr>
          <p:spPr bwMode="black">
            <a:xfrm>
              <a:off x="3145506" y="2079185"/>
              <a:ext cx="281064" cy="379964"/>
            </a:xfrm>
            <a:custGeom>
              <a:avLst/>
              <a:gdLst>
                <a:gd name="T0" fmla="*/ 1441 w 1615"/>
                <a:gd name="T1" fmla="*/ 131 h 2179"/>
                <a:gd name="T2" fmla="*/ 1344 w 1615"/>
                <a:gd name="T3" fmla="*/ 16 h 2179"/>
                <a:gd name="T4" fmla="*/ 306 w 1615"/>
                <a:gd name="T5" fmla="*/ 0 h 2179"/>
                <a:gd name="T6" fmla="*/ 62 w 1615"/>
                <a:gd name="T7" fmla="*/ 171 h 2179"/>
                <a:gd name="T8" fmla="*/ 174 w 1615"/>
                <a:gd name="T9" fmla="*/ 131 h 2179"/>
                <a:gd name="T10" fmla="*/ 174 w 1615"/>
                <a:gd name="T11" fmla="*/ 180 h 2179"/>
                <a:gd name="T12" fmla="*/ 0 w 1615"/>
                <a:gd name="T13" fmla="*/ 2005 h 2179"/>
                <a:gd name="T14" fmla="*/ 1441 w 1615"/>
                <a:gd name="T15" fmla="*/ 2179 h 2179"/>
                <a:gd name="T16" fmla="*/ 1615 w 1615"/>
                <a:gd name="T17" fmla="*/ 354 h 2179"/>
                <a:gd name="T18" fmla="*/ 1518 w 1615"/>
                <a:gd name="T19" fmla="*/ 2005 h 2179"/>
                <a:gd name="T20" fmla="*/ 174 w 1615"/>
                <a:gd name="T21" fmla="*/ 2082 h 2179"/>
                <a:gd name="T22" fmla="*/ 97 w 1615"/>
                <a:gd name="T23" fmla="*/ 354 h 2179"/>
                <a:gd name="T24" fmla="*/ 1441 w 1615"/>
                <a:gd name="T25" fmla="*/ 277 h 2179"/>
                <a:gd name="T26" fmla="*/ 1518 w 1615"/>
                <a:gd name="T27" fmla="*/ 2005 h 2179"/>
                <a:gd name="T28" fmla="*/ 241 w 1615"/>
                <a:gd name="T29" fmla="*/ 1038 h 2179"/>
                <a:gd name="T30" fmla="*/ 532 w 1615"/>
                <a:gd name="T31" fmla="*/ 1339 h 2179"/>
                <a:gd name="T32" fmla="*/ 713 w 1615"/>
                <a:gd name="T33" fmla="*/ 1304 h 2179"/>
                <a:gd name="T34" fmla="*/ 695 w 1615"/>
                <a:gd name="T35" fmla="*/ 1594 h 2179"/>
                <a:gd name="T36" fmla="*/ 1375 w 1615"/>
                <a:gd name="T37" fmla="*/ 1038 h 2179"/>
                <a:gd name="T38" fmla="*/ 808 w 1615"/>
                <a:gd name="T39" fmla="*/ 1206 h 2179"/>
                <a:gd name="T40" fmla="*/ 808 w 1615"/>
                <a:gd name="T41" fmla="*/ 870 h 2179"/>
                <a:gd name="T42" fmla="*/ 808 w 1615"/>
                <a:gd name="T43" fmla="*/ 1206 h 2179"/>
                <a:gd name="T44" fmla="*/ 652 w 1615"/>
                <a:gd name="T45" fmla="*/ 1331 h 2179"/>
                <a:gd name="T46" fmla="*/ 453 w 1615"/>
                <a:gd name="T47" fmla="*/ 1481 h 2179"/>
                <a:gd name="T48" fmla="*/ 258 w 1615"/>
                <a:gd name="T49" fmla="*/ 1960 h 2179"/>
                <a:gd name="T50" fmla="*/ 534 w 1615"/>
                <a:gd name="T51" fmla="*/ 1842 h 2179"/>
                <a:gd name="T52" fmla="*/ 702 w 1615"/>
                <a:gd name="T53" fmla="*/ 1467 h 2179"/>
                <a:gd name="T54" fmla="*/ 418 w 1615"/>
                <a:gd name="T55" fmla="*/ 1872 h 2179"/>
                <a:gd name="T56" fmla="*/ 284 w 1615"/>
                <a:gd name="T57" fmla="*/ 1780 h 2179"/>
                <a:gd name="T58" fmla="*/ 418 w 1615"/>
                <a:gd name="T59" fmla="*/ 1872 h 2179"/>
                <a:gd name="T60" fmla="*/ 204 w 1615"/>
                <a:gd name="T61" fmla="*/ 323 h 2179"/>
                <a:gd name="T62" fmla="*/ 204 w 1615"/>
                <a:gd name="T63" fmla="*/ 428 h 2179"/>
                <a:gd name="T64" fmla="*/ 1418 w 1615"/>
                <a:gd name="T65" fmla="*/ 323 h 2179"/>
                <a:gd name="T66" fmla="*/ 1418 w 1615"/>
                <a:gd name="T67" fmla="*/ 428 h 2179"/>
                <a:gd name="T68" fmla="*/ 1418 w 1615"/>
                <a:gd name="T69" fmla="*/ 323 h 2179"/>
                <a:gd name="T70" fmla="*/ 1366 w 1615"/>
                <a:gd name="T71" fmla="*/ 1978 h 2179"/>
                <a:gd name="T72" fmla="*/ 1471 w 1615"/>
                <a:gd name="T73" fmla="*/ 1978 h 2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15" h="2179">
                  <a:moveTo>
                    <a:pt x="174" y="131"/>
                  </a:moveTo>
                  <a:cubicBezTo>
                    <a:pt x="1441" y="131"/>
                    <a:pt x="1441" y="131"/>
                    <a:pt x="1441" y="131"/>
                  </a:cubicBezTo>
                  <a:cubicBezTo>
                    <a:pt x="1465" y="131"/>
                    <a:pt x="1488" y="136"/>
                    <a:pt x="1509" y="145"/>
                  </a:cubicBezTo>
                  <a:cubicBezTo>
                    <a:pt x="1344" y="16"/>
                    <a:pt x="1344" y="16"/>
                    <a:pt x="1344" y="16"/>
                  </a:cubicBezTo>
                  <a:cubicBezTo>
                    <a:pt x="1333" y="7"/>
                    <a:pt x="1312" y="0"/>
                    <a:pt x="1298" y="0"/>
                  </a:cubicBezTo>
                  <a:cubicBezTo>
                    <a:pt x="306" y="0"/>
                    <a:pt x="306" y="0"/>
                    <a:pt x="306" y="0"/>
                  </a:cubicBezTo>
                  <a:cubicBezTo>
                    <a:pt x="292" y="0"/>
                    <a:pt x="271" y="7"/>
                    <a:pt x="260" y="16"/>
                  </a:cubicBezTo>
                  <a:cubicBezTo>
                    <a:pt x="62" y="171"/>
                    <a:pt x="62" y="171"/>
                    <a:pt x="62" y="171"/>
                  </a:cubicBezTo>
                  <a:cubicBezTo>
                    <a:pt x="64" y="171"/>
                    <a:pt x="64" y="171"/>
                    <a:pt x="64" y="171"/>
                  </a:cubicBezTo>
                  <a:cubicBezTo>
                    <a:pt x="94" y="146"/>
                    <a:pt x="132" y="131"/>
                    <a:pt x="174" y="131"/>
                  </a:cubicBezTo>
                  <a:close/>
                  <a:moveTo>
                    <a:pt x="1441" y="180"/>
                  </a:moveTo>
                  <a:cubicBezTo>
                    <a:pt x="174" y="180"/>
                    <a:pt x="174" y="180"/>
                    <a:pt x="174" y="180"/>
                  </a:cubicBezTo>
                  <a:cubicBezTo>
                    <a:pt x="78" y="180"/>
                    <a:pt x="0" y="258"/>
                    <a:pt x="0" y="354"/>
                  </a:cubicBezTo>
                  <a:cubicBezTo>
                    <a:pt x="0" y="2005"/>
                    <a:pt x="0" y="2005"/>
                    <a:pt x="0" y="2005"/>
                  </a:cubicBezTo>
                  <a:cubicBezTo>
                    <a:pt x="0" y="2101"/>
                    <a:pt x="78" y="2179"/>
                    <a:pt x="174" y="2179"/>
                  </a:cubicBezTo>
                  <a:cubicBezTo>
                    <a:pt x="1441" y="2179"/>
                    <a:pt x="1441" y="2179"/>
                    <a:pt x="1441" y="2179"/>
                  </a:cubicBezTo>
                  <a:cubicBezTo>
                    <a:pt x="1537" y="2179"/>
                    <a:pt x="1615" y="2101"/>
                    <a:pt x="1615" y="2005"/>
                  </a:cubicBezTo>
                  <a:cubicBezTo>
                    <a:pt x="1615" y="354"/>
                    <a:pt x="1615" y="354"/>
                    <a:pt x="1615" y="354"/>
                  </a:cubicBezTo>
                  <a:cubicBezTo>
                    <a:pt x="1615" y="258"/>
                    <a:pt x="1537" y="180"/>
                    <a:pt x="1441" y="180"/>
                  </a:cubicBezTo>
                  <a:close/>
                  <a:moveTo>
                    <a:pt x="1518" y="2005"/>
                  </a:moveTo>
                  <a:cubicBezTo>
                    <a:pt x="1518" y="2047"/>
                    <a:pt x="1484" y="2082"/>
                    <a:pt x="1441" y="2082"/>
                  </a:cubicBezTo>
                  <a:cubicBezTo>
                    <a:pt x="174" y="2082"/>
                    <a:pt x="174" y="2082"/>
                    <a:pt x="174" y="2082"/>
                  </a:cubicBezTo>
                  <a:cubicBezTo>
                    <a:pt x="132" y="2082"/>
                    <a:pt x="97" y="2047"/>
                    <a:pt x="97" y="2005"/>
                  </a:cubicBezTo>
                  <a:cubicBezTo>
                    <a:pt x="97" y="354"/>
                    <a:pt x="97" y="354"/>
                    <a:pt x="97" y="354"/>
                  </a:cubicBezTo>
                  <a:cubicBezTo>
                    <a:pt x="97" y="312"/>
                    <a:pt x="132" y="277"/>
                    <a:pt x="174" y="277"/>
                  </a:cubicBezTo>
                  <a:cubicBezTo>
                    <a:pt x="1441" y="277"/>
                    <a:pt x="1441" y="277"/>
                    <a:pt x="1441" y="277"/>
                  </a:cubicBezTo>
                  <a:cubicBezTo>
                    <a:pt x="1484" y="277"/>
                    <a:pt x="1518" y="312"/>
                    <a:pt x="1518" y="354"/>
                  </a:cubicBezTo>
                  <a:lnTo>
                    <a:pt x="1518" y="2005"/>
                  </a:lnTo>
                  <a:close/>
                  <a:moveTo>
                    <a:pt x="808" y="471"/>
                  </a:moveTo>
                  <a:cubicBezTo>
                    <a:pt x="494" y="471"/>
                    <a:pt x="241" y="725"/>
                    <a:pt x="241" y="1038"/>
                  </a:cubicBezTo>
                  <a:cubicBezTo>
                    <a:pt x="241" y="1201"/>
                    <a:pt x="309" y="1347"/>
                    <a:pt x="419" y="1451"/>
                  </a:cubicBezTo>
                  <a:cubicBezTo>
                    <a:pt x="532" y="1339"/>
                    <a:pt x="532" y="1339"/>
                    <a:pt x="532" y="1339"/>
                  </a:cubicBezTo>
                  <a:cubicBezTo>
                    <a:pt x="565" y="1305"/>
                    <a:pt x="610" y="1286"/>
                    <a:pt x="652" y="1286"/>
                  </a:cubicBezTo>
                  <a:cubicBezTo>
                    <a:pt x="675" y="1286"/>
                    <a:pt x="696" y="1292"/>
                    <a:pt x="713" y="1304"/>
                  </a:cubicBezTo>
                  <a:cubicBezTo>
                    <a:pt x="762" y="1337"/>
                    <a:pt x="775" y="1416"/>
                    <a:pt x="744" y="1486"/>
                  </a:cubicBezTo>
                  <a:cubicBezTo>
                    <a:pt x="695" y="1594"/>
                    <a:pt x="695" y="1594"/>
                    <a:pt x="695" y="1594"/>
                  </a:cubicBezTo>
                  <a:cubicBezTo>
                    <a:pt x="731" y="1601"/>
                    <a:pt x="769" y="1605"/>
                    <a:pt x="808" y="1605"/>
                  </a:cubicBezTo>
                  <a:cubicBezTo>
                    <a:pt x="1121" y="1605"/>
                    <a:pt x="1375" y="1351"/>
                    <a:pt x="1375" y="1038"/>
                  </a:cubicBezTo>
                  <a:cubicBezTo>
                    <a:pt x="1375" y="725"/>
                    <a:pt x="1121" y="471"/>
                    <a:pt x="808" y="471"/>
                  </a:cubicBezTo>
                  <a:close/>
                  <a:moveTo>
                    <a:pt x="808" y="1206"/>
                  </a:moveTo>
                  <a:cubicBezTo>
                    <a:pt x="715" y="1206"/>
                    <a:pt x="640" y="1131"/>
                    <a:pt x="640" y="1038"/>
                  </a:cubicBezTo>
                  <a:cubicBezTo>
                    <a:pt x="640" y="945"/>
                    <a:pt x="715" y="870"/>
                    <a:pt x="808" y="870"/>
                  </a:cubicBezTo>
                  <a:cubicBezTo>
                    <a:pt x="900" y="870"/>
                    <a:pt x="976" y="945"/>
                    <a:pt x="976" y="1038"/>
                  </a:cubicBezTo>
                  <a:cubicBezTo>
                    <a:pt x="976" y="1131"/>
                    <a:pt x="900" y="1206"/>
                    <a:pt x="808" y="1206"/>
                  </a:cubicBezTo>
                  <a:close/>
                  <a:moveTo>
                    <a:pt x="687" y="1341"/>
                  </a:moveTo>
                  <a:cubicBezTo>
                    <a:pt x="678" y="1334"/>
                    <a:pt x="665" y="1331"/>
                    <a:pt x="652" y="1331"/>
                  </a:cubicBezTo>
                  <a:cubicBezTo>
                    <a:pt x="623" y="1331"/>
                    <a:pt x="590" y="1345"/>
                    <a:pt x="564" y="1371"/>
                  </a:cubicBezTo>
                  <a:cubicBezTo>
                    <a:pt x="453" y="1481"/>
                    <a:pt x="453" y="1481"/>
                    <a:pt x="453" y="1481"/>
                  </a:cubicBezTo>
                  <a:cubicBezTo>
                    <a:pt x="271" y="1660"/>
                    <a:pt x="271" y="1660"/>
                    <a:pt x="271" y="1660"/>
                  </a:cubicBezTo>
                  <a:cubicBezTo>
                    <a:pt x="170" y="1760"/>
                    <a:pt x="164" y="1895"/>
                    <a:pt x="258" y="1960"/>
                  </a:cubicBezTo>
                  <a:cubicBezTo>
                    <a:pt x="286" y="1979"/>
                    <a:pt x="315" y="1988"/>
                    <a:pt x="346" y="1988"/>
                  </a:cubicBezTo>
                  <a:cubicBezTo>
                    <a:pt x="419" y="1988"/>
                    <a:pt x="493" y="1935"/>
                    <a:pt x="534" y="1842"/>
                  </a:cubicBezTo>
                  <a:cubicBezTo>
                    <a:pt x="650" y="1583"/>
                    <a:pt x="650" y="1583"/>
                    <a:pt x="650" y="1583"/>
                  </a:cubicBezTo>
                  <a:cubicBezTo>
                    <a:pt x="702" y="1467"/>
                    <a:pt x="702" y="1467"/>
                    <a:pt x="702" y="1467"/>
                  </a:cubicBezTo>
                  <a:cubicBezTo>
                    <a:pt x="724" y="1418"/>
                    <a:pt x="717" y="1362"/>
                    <a:pt x="687" y="1341"/>
                  </a:cubicBezTo>
                  <a:close/>
                  <a:moveTo>
                    <a:pt x="418" y="1872"/>
                  </a:moveTo>
                  <a:cubicBezTo>
                    <a:pt x="392" y="1909"/>
                    <a:pt x="341" y="1919"/>
                    <a:pt x="304" y="1893"/>
                  </a:cubicBezTo>
                  <a:cubicBezTo>
                    <a:pt x="267" y="1867"/>
                    <a:pt x="258" y="1817"/>
                    <a:pt x="284" y="1780"/>
                  </a:cubicBezTo>
                  <a:cubicBezTo>
                    <a:pt x="310" y="1743"/>
                    <a:pt x="360" y="1734"/>
                    <a:pt x="397" y="1759"/>
                  </a:cubicBezTo>
                  <a:cubicBezTo>
                    <a:pt x="434" y="1785"/>
                    <a:pt x="443" y="1836"/>
                    <a:pt x="418" y="1872"/>
                  </a:cubicBezTo>
                  <a:close/>
                  <a:moveTo>
                    <a:pt x="256" y="376"/>
                  </a:moveTo>
                  <a:cubicBezTo>
                    <a:pt x="256" y="346"/>
                    <a:pt x="233" y="323"/>
                    <a:pt x="204" y="323"/>
                  </a:cubicBezTo>
                  <a:cubicBezTo>
                    <a:pt x="174" y="323"/>
                    <a:pt x="151" y="346"/>
                    <a:pt x="151" y="376"/>
                  </a:cubicBezTo>
                  <a:cubicBezTo>
                    <a:pt x="151" y="405"/>
                    <a:pt x="174" y="428"/>
                    <a:pt x="204" y="428"/>
                  </a:cubicBezTo>
                  <a:cubicBezTo>
                    <a:pt x="233" y="428"/>
                    <a:pt x="256" y="405"/>
                    <a:pt x="256" y="376"/>
                  </a:cubicBezTo>
                  <a:close/>
                  <a:moveTo>
                    <a:pt x="1418" y="323"/>
                  </a:moveTo>
                  <a:cubicBezTo>
                    <a:pt x="1389" y="323"/>
                    <a:pt x="1366" y="346"/>
                    <a:pt x="1366" y="376"/>
                  </a:cubicBezTo>
                  <a:cubicBezTo>
                    <a:pt x="1366" y="405"/>
                    <a:pt x="1389" y="428"/>
                    <a:pt x="1418" y="428"/>
                  </a:cubicBezTo>
                  <a:cubicBezTo>
                    <a:pt x="1448" y="428"/>
                    <a:pt x="1471" y="405"/>
                    <a:pt x="1471" y="376"/>
                  </a:cubicBezTo>
                  <a:cubicBezTo>
                    <a:pt x="1471" y="346"/>
                    <a:pt x="1448" y="323"/>
                    <a:pt x="1418" y="323"/>
                  </a:cubicBezTo>
                  <a:close/>
                  <a:moveTo>
                    <a:pt x="1418" y="1925"/>
                  </a:moveTo>
                  <a:cubicBezTo>
                    <a:pt x="1389" y="1925"/>
                    <a:pt x="1366" y="1949"/>
                    <a:pt x="1366" y="1978"/>
                  </a:cubicBezTo>
                  <a:cubicBezTo>
                    <a:pt x="1366" y="2007"/>
                    <a:pt x="1389" y="2031"/>
                    <a:pt x="1418" y="2031"/>
                  </a:cubicBezTo>
                  <a:cubicBezTo>
                    <a:pt x="1448" y="2031"/>
                    <a:pt x="1471" y="2007"/>
                    <a:pt x="1471" y="1978"/>
                  </a:cubicBezTo>
                  <a:cubicBezTo>
                    <a:pt x="1471" y="1949"/>
                    <a:pt x="1448" y="1925"/>
                    <a:pt x="1418" y="1925"/>
                  </a:cubicBezTo>
                  <a:close/>
                </a:path>
              </a:pathLst>
            </a:custGeom>
            <a:solidFill>
              <a:srgbClr val="FFFFFF"/>
            </a:solidFill>
            <a:ln>
              <a:noFill/>
            </a:ln>
          </p:spPr>
          <p:txBody>
            <a:bodyPr vert="horz" wrap="square" lIns="83937" tIns="41968" rIns="83937" bIns="41968" numCol="1" anchor="t" anchorCtr="0" compatLnSpc="1">
              <a:prstTxWarp prst="textNoShape">
                <a:avLst/>
              </a:prstTxWarp>
            </a:bodyPr>
            <a:lstStyle/>
            <a:p>
              <a:pPr defTabSz="1243431">
                <a:defRPr/>
              </a:pPr>
              <a:endParaRPr lang="en-US" sz="1938" kern="0" dirty="0">
                <a:solidFill>
                  <a:sysClr val="windowText" lastClr="000000"/>
                </a:solidFill>
              </a:endParaRPr>
            </a:p>
          </p:txBody>
        </p:sp>
        <p:sp>
          <p:nvSpPr>
            <p:cNvPr id="43" name="Freeform 79"/>
            <p:cNvSpPr>
              <a:spLocks noEditPoints="1"/>
            </p:cNvSpPr>
            <p:nvPr/>
          </p:nvSpPr>
          <p:spPr bwMode="black">
            <a:xfrm>
              <a:off x="3577646" y="2079185"/>
              <a:ext cx="281064" cy="379964"/>
            </a:xfrm>
            <a:custGeom>
              <a:avLst/>
              <a:gdLst>
                <a:gd name="T0" fmla="*/ 1441 w 1615"/>
                <a:gd name="T1" fmla="*/ 131 h 2179"/>
                <a:gd name="T2" fmla="*/ 1344 w 1615"/>
                <a:gd name="T3" fmla="*/ 16 h 2179"/>
                <a:gd name="T4" fmla="*/ 306 w 1615"/>
                <a:gd name="T5" fmla="*/ 0 h 2179"/>
                <a:gd name="T6" fmla="*/ 62 w 1615"/>
                <a:gd name="T7" fmla="*/ 171 h 2179"/>
                <a:gd name="T8" fmla="*/ 174 w 1615"/>
                <a:gd name="T9" fmla="*/ 131 h 2179"/>
                <a:gd name="T10" fmla="*/ 174 w 1615"/>
                <a:gd name="T11" fmla="*/ 180 h 2179"/>
                <a:gd name="T12" fmla="*/ 0 w 1615"/>
                <a:gd name="T13" fmla="*/ 2005 h 2179"/>
                <a:gd name="T14" fmla="*/ 1441 w 1615"/>
                <a:gd name="T15" fmla="*/ 2179 h 2179"/>
                <a:gd name="T16" fmla="*/ 1615 w 1615"/>
                <a:gd name="T17" fmla="*/ 354 h 2179"/>
                <a:gd name="T18" fmla="*/ 1518 w 1615"/>
                <a:gd name="T19" fmla="*/ 2005 h 2179"/>
                <a:gd name="T20" fmla="*/ 174 w 1615"/>
                <a:gd name="T21" fmla="*/ 2082 h 2179"/>
                <a:gd name="T22" fmla="*/ 97 w 1615"/>
                <a:gd name="T23" fmla="*/ 354 h 2179"/>
                <a:gd name="T24" fmla="*/ 1441 w 1615"/>
                <a:gd name="T25" fmla="*/ 277 h 2179"/>
                <a:gd name="T26" fmla="*/ 1518 w 1615"/>
                <a:gd name="T27" fmla="*/ 2005 h 2179"/>
                <a:gd name="T28" fmla="*/ 241 w 1615"/>
                <a:gd name="T29" fmla="*/ 1038 h 2179"/>
                <a:gd name="T30" fmla="*/ 532 w 1615"/>
                <a:gd name="T31" fmla="*/ 1339 h 2179"/>
                <a:gd name="T32" fmla="*/ 713 w 1615"/>
                <a:gd name="T33" fmla="*/ 1304 h 2179"/>
                <a:gd name="T34" fmla="*/ 695 w 1615"/>
                <a:gd name="T35" fmla="*/ 1594 h 2179"/>
                <a:gd name="T36" fmla="*/ 1375 w 1615"/>
                <a:gd name="T37" fmla="*/ 1038 h 2179"/>
                <a:gd name="T38" fmla="*/ 808 w 1615"/>
                <a:gd name="T39" fmla="*/ 1206 h 2179"/>
                <a:gd name="T40" fmla="*/ 808 w 1615"/>
                <a:gd name="T41" fmla="*/ 870 h 2179"/>
                <a:gd name="T42" fmla="*/ 808 w 1615"/>
                <a:gd name="T43" fmla="*/ 1206 h 2179"/>
                <a:gd name="T44" fmla="*/ 652 w 1615"/>
                <a:gd name="T45" fmla="*/ 1331 h 2179"/>
                <a:gd name="T46" fmla="*/ 453 w 1615"/>
                <a:gd name="T47" fmla="*/ 1481 h 2179"/>
                <a:gd name="T48" fmla="*/ 258 w 1615"/>
                <a:gd name="T49" fmla="*/ 1960 h 2179"/>
                <a:gd name="T50" fmla="*/ 534 w 1615"/>
                <a:gd name="T51" fmla="*/ 1842 h 2179"/>
                <a:gd name="T52" fmla="*/ 702 w 1615"/>
                <a:gd name="T53" fmla="*/ 1467 h 2179"/>
                <a:gd name="T54" fmla="*/ 418 w 1615"/>
                <a:gd name="T55" fmla="*/ 1872 h 2179"/>
                <a:gd name="T56" fmla="*/ 284 w 1615"/>
                <a:gd name="T57" fmla="*/ 1780 h 2179"/>
                <a:gd name="T58" fmla="*/ 418 w 1615"/>
                <a:gd name="T59" fmla="*/ 1872 h 2179"/>
                <a:gd name="T60" fmla="*/ 204 w 1615"/>
                <a:gd name="T61" fmla="*/ 323 h 2179"/>
                <a:gd name="T62" fmla="*/ 204 w 1615"/>
                <a:gd name="T63" fmla="*/ 428 h 2179"/>
                <a:gd name="T64" fmla="*/ 1418 w 1615"/>
                <a:gd name="T65" fmla="*/ 323 h 2179"/>
                <a:gd name="T66" fmla="*/ 1418 w 1615"/>
                <a:gd name="T67" fmla="*/ 428 h 2179"/>
                <a:gd name="T68" fmla="*/ 1418 w 1615"/>
                <a:gd name="T69" fmla="*/ 323 h 2179"/>
                <a:gd name="T70" fmla="*/ 1366 w 1615"/>
                <a:gd name="T71" fmla="*/ 1978 h 2179"/>
                <a:gd name="T72" fmla="*/ 1471 w 1615"/>
                <a:gd name="T73" fmla="*/ 1978 h 2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15" h="2179">
                  <a:moveTo>
                    <a:pt x="174" y="131"/>
                  </a:moveTo>
                  <a:cubicBezTo>
                    <a:pt x="1441" y="131"/>
                    <a:pt x="1441" y="131"/>
                    <a:pt x="1441" y="131"/>
                  </a:cubicBezTo>
                  <a:cubicBezTo>
                    <a:pt x="1465" y="131"/>
                    <a:pt x="1488" y="136"/>
                    <a:pt x="1509" y="145"/>
                  </a:cubicBezTo>
                  <a:cubicBezTo>
                    <a:pt x="1344" y="16"/>
                    <a:pt x="1344" y="16"/>
                    <a:pt x="1344" y="16"/>
                  </a:cubicBezTo>
                  <a:cubicBezTo>
                    <a:pt x="1333" y="7"/>
                    <a:pt x="1312" y="0"/>
                    <a:pt x="1298" y="0"/>
                  </a:cubicBezTo>
                  <a:cubicBezTo>
                    <a:pt x="306" y="0"/>
                    <a:pt x="306" y="0"/>
                    <a:pt x="306" y="0"/>
                  </a:cubicBezTo>
                  <a:cubicBezTo>
                    <a:pt x="292" y="0"/>
                    <a:pt x="271" y="7"/>
                    <a:pt x="260" y="16"/>
                  </a:cubicBezTo>
                  <a:cubicBezTo>
                    <a:pt x="62" y="171"/>
                    <a:pt x="62" y="171"/>
                    <a:pt x="62" y="171"/>
                  </a:cubicBezTo>
                  <a:cubicBezTo>
                    <a:pt x="64" y="171"/>
                    <a:pt x="64" y="171"/>
                    <a:pt x="64" y="171"/>
                  </a:cubicBezTo>
                  <a:cubicBezTo>
                    <a:pt x="94" y="146"/>
                    <a:pt x="132" y="131"/>
                    <a:pt x="174" y="131"/>
                  </a:cubicBezTo>
                  <a:close/>
                  <a:moveTo>
                    <a:pt x="1441" y="180"/>
                  </a:moveTo>
                  <a:cubicBezTo>
                    <a:pt x="174" y="180"/>
                    <a:pt x="174" y="180"/>
                    <a:pt x="174" y="180"/>
                  </a:cubicBezTo>
                  <a:cubicBezTo>
                    <a:pt x="78" y="180"/>
                    <a:pt x="0" y="258"/>
                    <a:pt x="0" y="354"/>
                  </a:cubicBezTo>
                  <a:cubicBezTo>
                    <a:pt x="0" y="2005"/>
                    <a:pt x="0" y="2005"/>
                    <a:pt x="0" y="2005"/>
                  </a:cubicBezTo>
                  <a:cubicBezTo>
                    <a:pt x="0" y="2101"/>
                    <a:pt x="78" y="2179"/>
                    <a:pt x="174" y="2179"/>
                  </a:cubicBezTo>
                  <a:cubicBezTo>
                    <a:pt x="1441" y="2179"/>
                    <a:pt x="1441" y="2179"/>
                    <a:pt x="1441" y="2179"/>
                  </a:cubicBezTo>
                  <a:cubicBezTo>
                    <a:pt x="1537" y="2179"/>
                    <a:pt x="1615" y="2101"/>
                    <a:pt x="1615" y="2005"/>
                  </a:cubicBezTo>
                  <a:cubicBezTo>
                    <a:pt x="1615" y="354"/>
                    <a:pt x="1615" y="354"/>
                    <a:pt x="1615" y="354"/>
                  </a:cubicBezTo>
                  <a:cubicBezTo>
                    <a:pt x="1615" y="258"/>
                    <a:pt x="1537" y="180"/>
                    <a:pt x="1441" y="180"/>
                  </a:cubicBezTo>
                  <a:close/>
                  <a:moveTo>
                    <a:pt x="1518" y="2005"/>
                  </a:moveTo>
                  <a:cubicBezTo>
                    <a:pt x="1518" y="2047"/>
                    <a:pt x="1484" y="2082"/>
                    <a:pt x="1441" y="2082"/>
                  </a:cubicBezTo>
                  <a:cubicBezTo>
                    <a:pt x="174" y="2082"/>
                    <a:pt x="174" y="2082"/>
                    <a:pt x="174" y="2082"/>
                  </a:cubicBezTo>
                  <a:cubicBezTo>
                    <a:pt x="132" y="2082"/>
                    <a:pt x="97" y="2047"/>
                    <a:pt x="97" y="2005"/>
                  </a:cubicBezTo>
                  <a:cubicBezTo>
                    <a:pt x="97" y="354"/>
                    <a:pt x="97" y="354"/>
                    <a:pt x="97" y="354"/>
                  </a:cubicBezTo>
                  <a:cubicBezTo>
                    <a:pt x="97" y="312"/>
                    <a:pt x="132" y="277"/>
                    <a:pt x="174" y="277"/>
                  </a:cubicBezTo>
                  <a:cubicBezTo>
                    <a:pt x="1441" y="277"/>
                    <a:pt x="1441" y="277"/>
                    <a:pt x="1441" y="277"/>
                  </a:cubicBezTo>
                  <a:cubicBezTo>
                    <a:pt x="1484" y="277"/>
                    <a:pt x="1518" y="312"/>
                    <a:pt x="1518" y="354"/>
                  </a:cubicBezTo>
                  <a:lnTo>
                    <a:pt x="1518" y="2005"/>
                  </a:lnTo>
                  <a:close/>
                  <a:moveTo>
                    <a:pt x="808" y="471"/>
                  </a:moveTo>
                  <a:cubicBezTo>
                    <a:pt x="494" y="471"/>
                    <a:pt x="241" y="725"/>
                    <a:pt x="241" y="1038"/>
                  </a:cubicBezTo>
                  <a:cubicBezTo>
                    <a:pt x="241" y="1201"/>
                    <a:pt x="309" y="1347"/>
                    <a:pt x="419" y="1451"/>
                  </a:cubicBezTo>
                  <a:cubicBezTo>
                    <a:pt x="532" y="1339"/>
                    <a:pt x="532" y="1339"/>
                    <a:pt x="532" y="1339"/>
                  </a:cubicBezTo>
                  <a:cubicBezTo>
                    <a:pt x="565" y="1305"/>
                    <a:pt x="610" y="1286"/>
                    <a:pt x="652" y="1286"/>
                  </a:cubicBezTo>
                  <a:cubicBezTo>
                    <a:pt x="675" y="1286"/>
                    <a:pt x="696" y="1292"/>
                    <a:pt x="713" y="1304"/>
                  </a:cubicBezTo>
                  <a:cubicBezTo>
                    <a:pt x="762" y="1337"/>
                    <a:pt x="775" y="1416"/>
                    <a:pt x="744" y="1486"/>
                  </a:cubicBezTo>
                  <a:cubicBezTo>
                    <a:pt x="695" y="1594"/>
                    <a:pt x="695" y="1594"/>
                    <a:pt x="695" y="1594"/>
                  </a:cubicBezTo>
                  <a:cubicBezTo>
                    <a:pt x="731" y="1601"/>
                    <a:pt x="769" y="1605"/>
                    <a:pt x="808" y="1605"/>
                  </a:cubicBezTo>
                  <a:cubicBezTo>
                    <a:pt x="1121" y="1605"/>
                    <a:pt x="1375" y="1351"/>
                    <a:pt x="1375" y="1038"/>
                  </a:cubicBezTo>
                  <a:cubicBezTo>
                    <a:pt x="1375" y="725"/>
                    <a:pt x="1121" y="471"/>
                    <a:pt x="808" y="471"/>
                  </a:cubicBezTo>
                  <a:close/>
                  <a:moveTo>
                    <a:pt x="808" y="1206"/>
                  </a:moveTo>
                  <a:cubicBezTo>
                    <a:pt x="715" y="1206"/>
                    <a:pt x="640" y="1131"/>
                    <a:pt x="640" y="1038"/>
                  </a:cubicBezTo>
                  <a:cubicBezTo>
                    <a:pt x="640" y="945"/>
                    <a:pt x="715" y="870"/>
                    <a:pt x="808" y="870"/>
                  </a:cubicBezTo>
                  <a:cubicBezTo>
                    <a:pt x="900" y="870"/>
                    <a:pt x="976" y="945"/>
                    <a:pt x="976" y="1038"/>
                  </a:cubicBezTo>
                  <a:cubicBezTo>
                    <a:pt x="976" y="1131"/>
                    <a:pt x="900" y="1206"/>
                    <a:pt x="808" y="1206"/>
                  </a:cubicBezTo>
                  <a:close/>
                  <a:moveTo>
                    <a:pt x="687" y="1341"/>
                  </a:moveTo>
                  <a:cubicBezTo>
                    <a:pt x="678" y="1334"/>
                    <a:pt x="665" y="1331"/>
                    <a:pt x="652" y="1331"/>
                  </a:cubicBezTo>
                  <a:cubicBezTo>
                    <a:pt x="623" y="1331"/>
                    <a:pt x="590" y="1345"/>
                    <a:pt x="564" y="1371"/>
                  </a:cubicBezTo>
                  <a:cubicBezTo>
                    <a:pt x="453" y="1481"/>
                    <a:pt x="453" y="1481"/>
                    <a:pt x="453" y="1481"/>
                  </a:cubicBezTo>
                  <a:cubicBezTo>
                    <a:pt x="271" y="1660"/>
                    <a:pt x="271" y="1660"/>
                    <a:pt x="271" y="1660"/>
                  </a:cubicBezTo>
                  <a:cubicBezTo>
                    <a:pt x="170" y="1760"/>
                    <a:pt x="164" y="1895"/>
                    <a:pt x="258" y="1960"/>
                  </a:cubicBezTo>
                  <a:cubicBezTo>
                    <a:pt x="286" y="1979"/>
                    <a:pt x="315" y="1988"/>
                    <a:pt x="346" y="1988"/>
                  </a:cubicBezTo>
                  <a:cubicBezTo>
                    <a:pt x="419" y="1988"/>
                    <a:pt x="493" y="1935"/>
                    <a:pt x="534" y="1842"/>
                  </a:cubicBezTo>
                  <a:cubicBezTo>
                    <a:pt x="650" y="1583"/>
                    <a:pt x="650" y="1583"/>
                    <a:pt x="650" y="1583"/>
                  </a:cubicBezTo>
                  <a:cubicBezTo>
                    <a:pt x="702" y="1467"/>
                    <a:pt x="702" y="1467"/>
                    <a:pt x="702" y="1467"/>
                  </a:cubicBezTo>
                  <a:cubicBezTo>
                    <a:pt x="724" y="1418"/>
                    <a:pt x="717" y="1362"/>
                    <a:pt x="687" y="1341"/>
                  </a:cubicBezTo>
                  <a:close/>
                  <a:moveTo>
                    <a:pt x="418" y="1872"/>
                  </a:moveTo>
                  <a:cubicBezTo>
                    <a:pt x="392" y="1909"/>
                    <a:pt x="341" y="1919"/>
                    <a:pt x="304" y="1893"/>
                  </a:cubicBezTo>
                  <a:cubicBezTo>
                    <a:pt x="267" y="1867"/>
                    <a:pt x="258" y="1817"/>
                    <a:pt x="284" y="1780"/>
                  </a:cubicBezTo>
                  <a:cubicBezTo>
                    <a:pt x="310" y="1743"/>
                    <a:pt x="360" y="1734"/>
                    <a:pt x="397" y="1759"/>
                  </a:cubicBezTo>
                  <a:cubicBezTo>
                    <a:pt x="434" y="1785"/>
                    <a:pt x="443" y="1836"/>
                    <a:pt x="418" y="1872"/>
                  </a:cubicBezTo>
                  <a:close/>
                  <a:moveTo>
                    <a:pt x="256" y="376"/>
                  </a:moveTo>
                  <a:cubicBezTo>
                    <a:pt x="256" y="346"/>
                    <a:pt x="233" y="323"/>
                    <a:pt x="204" y="323"/>
                  </a:cubicBezTo>
                  <a:cubicBezTo>
                    <a:pt x="174" y="323"/>
                    <a:pt x="151" y="346"/>
                    <a:pt x="151" y="376"/>
                  </a:cubicBezTo>
                  <a:cubicBezTo>
                    <a:pt x="151" y="405"/>
                    <a:pt x="174" y="428"/>
                    <a:pt x="204" y="428"/>
                  </a:cubicBezTo>
                  <a:cubicBezTo>
                    <a:pt x="233" y="428"/>
                    <a:pt x="256" y="405"/>
                    <a:pt x="256" y="376"/>
                  </a:cubicBezTo>
                  <a:close/>
                  <a:moveTo>
                    <a:pt x="1418" y="323"/>
                  </a:moveTo>
                  <a:cubicBezTo>
                    <a:pt x="1389" y="323"/>
                    <a:pt x="1366" y="346"/>
                    <a:pt x="1366" y="376"/>
                  </a:cubicBezTo>
                  <a:cubicBezTo>
                    <a:pt x="1366" y="405"/>
                    <a:pt x="1389" y="428"/>
                    <a:pt x="1418" y="428"/>
                  </a:cubicBezTo>
                  <a:cubicBezTo>
                    <a:pt x="1448" y="428"/>
                    <a:pt x="1471" y="405"/>
                    <a:pt x="1471" y="376"/>
                  </a:cubicBezTo>
                  <a:cubicBezTo>
                    <a:pt x="1471" y="346"/>
                    <a:pt x="1448" y="323"/>
                    <a:pt x="1418" y="323"/>
                  </a:cubicBezTo>
                  <a:close/>
                  <a:moveTo>
                    <a:pt x="1418" y="1925"/>
                  </a:moveTo>
                  <a:cubicBezTo>
                    <a:pt x="1389" y="1925"/>
                    <a:pt x="1366" y="1949"/>
                    <a:pt x="1366" y="1978"/>
                  </a:cubicBezTo>
                  <a:cubicBezTo>
                    <a:pt x="1366" y="2007"/>
                    <a:pt x="1389" y="2031"/>
                    <a:pt x="1418" y="2031"/>
                  </a:cubicBezTo>
                  <a:cubicBezTo>
                    <a:pt x="1448" y="2031"/>
                    <a:pt x="1471" y="2007"/>
                    <a:pt x="1471" y="1978"/>
                  </a:cubicBezTo>
                  <a:cubicBezTo>
                    <a:pt x="1471" y="1949"/>
                    <a:pt x="1448" y="1925"/>
                    <a:pt x="1418" y="1925"/>
                  </a:cubicBezTo>
                  <a:close/>
                </a:path>
              </a:pathLst>
            </a:custGeom>
            <a:solidFill>
              <a:srgbClr val="FFFFFF"/>
            </a:solidFill>
            <a:ln>
              <a:noFill/>
            </a:ln>
          </p:spPr>
          <p:txBody>
            <a:bodyPr vert="horz" wrap="square" lIns="83937" tIns="41968" rIns="83937" bIns="41968" numCol="1" anchor="t" anchorCtr="0" compatLnSpc="1">
              <a:prstTxWarp prst="textNoShape">
                <a:avLst/>
              </a:prstTxWarp>
            </a:bodyPr>
            <a:lstStyle/>
            <a:p>
              <a:pPr defTabSz="1243431">
                <a:defRPr/>
              </a:pPr>
              <a:endParaRPr lang="en-US" sz="1938" kern="0" dirty="0">
                <a:solidFill>
                  <a:sysClr val="windowText" lastClr="000000"/>
                </a:solidFill>
              </a:endParaRPr>
            </a:p>
          </p:txBody>
        </p:sp>
        <p:sp>
          <p:nvSpPr>
            <p:cNvPr id="44" name="Freeform 79"/>
            <p:cNvSpPr>
              <a:spLocks noEditPoints="1"/>
            </p:cNvSpPr>
            <p:nvPr/>
          </p:nvSpPr>
          <p:spPr bwMode="black">
            <a:xfrm>
              <a:off x="3991860" y="2086919"/>
              <a:ext cx="281064" cy="379964"/>
            </a:xfrm>
            <a:custGeom>
              <a:avLst/>
              <a:gdLst>
                <a:gd name="T0" fmla="*/ 1441 w 1615"/>
                <a:gd name="T1" fmla="*/ 131 h 2179"/>
                <a:gd name="T2" fmla="*/ 1344 w 1615"/>
                <a:gd name="T3" fmla="*/ 16 h 2179"/>
                <a:gd name="T4" fmla="*/ 306 w 1615"/>
                <a:gd name="T5" fmla="*/ 0 h 2179"/>
                <a:gd name="T6" fmla="*/ 62 w 1615"/>
                <a:gd name="T7" fmla="*/ 171 h 2179"/>
                <a:gd name="T8" fmla="*/ 174 w 1615"/>
                <a:gd name="T9" fmla="*/ 131 h 2179"/>
                <a:gd name="T10" fmla="*/ 174 w 1615"/>
                <a:gd name="T11" fmla="*/ 180 h 2179"/>
                <a:gd name="T12" fmla="*/ 0 w 1615"/>
                <a:gd name="T13" fmla="*/ 2005 h 2179"/>
                <a:gd name="T14" fmla="*/ 1441 w 1615"/>
                <a:gd name="T15" fmla="*/ 2179 h 2179"/>
                <a:gd name="T16" fmla="*/ 1615 w 1615"/>
                <a:gd name="T17" fmla="*/ 354 h 2179"/>
                <a:gd name="T18" fmla="*/ 1518 w 1615"/>
                <a:gd name="T19" fmla="*/ 2005 h 2179"/>
                <a:gd name="T20" fmla="*/ 174 w 1615"/>
                <a:gd name="T21" fmla="*/ 2082 h 2179"/>
                <a:gd name="T22" fmla="*/ 97 w 1615"/>
                <a:gd name="T23" fmla="*/ 354 h 2179"/>
                <a:gd name="T24" fmla="*/ 1441 w 1615"/>
                <a:gd name="T25" fmla="*/ 277 h 2179"/>
                <a:gd name="T26" fmla="*/ 1518 w 1615"/>
                <a:gd name="T27" fmla="*/ 2005 h 2179"/>
                <a:gd name="T28" fmla="*/ 241 w 1615"/>
                <a:gd name="T29" fmla="*/ 1038 h 2179"/>
                <a:gd name="T30" fmla="*/ 532 w 1615"/>
                <a:gd name="T31" fmla="*/ 1339 h 2179"/>
                <a:gd name="T32" fmla="*/ 713 w 1615"/>
                <a:gd name="T33" fmla="*/ 1304 h 2179"/>
                <a:gd name="T34" fmla="*/ 695 w 1615"/>
                <a:gd name="T35" fmla="*/ 1594 h 2179"/>
                <a:gd name="T36" fmla="*/ 1375 w 1615"/>
                <a:gd name="T37" fmla="*/ 1038 h 2179"/>
                <a:gd name="T38" fmla="*/ 808 w 1615"/>
                <a:gd name="T39" fmla="*/ 1206 h 2179"/>
                <a:gd name="T40" fmla="*/ 808 w 1615"/>
                <a:gd name="T41" fmla="*/ 870 h 2179"/>
                <a:gd name="T42" fmla="*/ 808 w 1615"/>
                <a:gd name="T43" fmla="*/ 1206 h 2179"/>
                <a:gd name="T44" fmla="*/ 652 w 1615"/>
                <a:gd name="T45" fmla="*/ 1331 h 2179"/>
                <a:gd name="T46" fmla="*/ 453 w 1615"/>
                <a:gd name="T47" fmla="*/ 1481 h 2179"/>
                <a:gd name="T48" fmla="*/ 258 w 1615"/>
                <a:gd name="T49" fmla="*/ 1960 h 2179"/>
                <a:gd name="T50" fmla="*/ 534 w 1615"/>
                <a:gd name="T51" fmla="*/ 1842 h 2179"/>
                <a:gd name="T52" fmla="*/ 702 w 1615"/>
                <a:gd name="T53" fmla="*/ 1467 h 2179"/>
                <a:gd name="T54" fmla="*/ 418 w 1615"/>
                <a:gd name="T55" fmla="*/ 1872 h 2179"/>
                <a:gd name="T56" fmla="*/ 284 w 1615"/>
                <a:gd name="T57" fmla="*/ 1780 h 2179"/>
                <a:gd name="T58" fmla="*/ 418 w 1615"/>
                <a:gd name="T59" fmla="*/ 1872 h 2179"/>
                <a:gd name="T60" fmla="*/ 204 w 1615"/>
                <a:gd name="T61" fmla="*/ 323 h 2179"/>
                <a:gd name="T62" fmla="*/ 204 w 1615"/>
                <a:gd name="T63" fmla="*/ 428 h 2179"/>
                <a:gd name="T64" fmla="*/ 1418 w 1615"/>
                <a:gd name="T65" fmla="*/ 323 h 2179"/>
                <a:gd name="T66" fmla="*/ 1418 w 1615"/>
                <a:gd name="T67" fmla="*/ 428 h 2179"/>
                <a:gd name="T68" fmla="*/ 1418 w 1615"/>
                <a:gd name="T69" fmla="*/ 323 h 2179"/>
                <a:gd name="T70" fmla="*/ 1366 w 1615"/>
                <a:gd name="T71" fmla="*/ 1978 h 2179"/>
                <a:gd name="T72" fmla="*/ 1471 w 1615"/>
                <a:gd name="T73" fmla="*/ 1978 h 2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15" h="2179">
                  <a:moveTo>
                    <a:pt x="174" y="131"/>
                  </a:moveTo>
                  <a:cubicBezTo>
                    <a:pt x="1441" y="131"/>
                    <a:pt x="1441" y="131"/>
                    <a:pt x="1441" y="131"/>
                  </a:cubicBezTo>
                  <a:cubicBezTo>
                    <a:pt x="1465" y="131"/>
                    <a:pt x="1488" y="136"/>
                    <a:pt x="1509" y="145"/>
                  </a:cubicBezTo>
                  <a:cubicBezTo>
                    <a:pt x="1344" y="16"/>
                    <a:pt x="1344" y="16"/>
                    <a:pt x="1344" y="16"/>
                  </a:cubicBezTo>
                  <a:cubicBezTo>
                    <a:pt x="1333" y="7"/>
                    <a:pt x="1312" y="0"/>
                    <a:pt x="1298" y="0"/>
                  </a:cubicBezTo>
                  <a:cubicBezTo>
                    <a:pt x="306" y="0"/>
                    <a:pt x="306" y="0"/>
                    <a:pt x="306" y="0"/>
                  </a:cubicBezTo>
                  <a:cubicBezTo>
                    <a:pt x="292" y="0"/>
                    <a:pt x="271" y="7"/>
                    <a:pt x="260" y="16"/>
                  </a:cubicBezTo>
                  <a:cubicBezTo>
                    <a:pt x="62" y="171"/>
                    <a:pt x="62" y="171"/>
                    <a:pt x="62" y="171"/>
                  </a:cubicBezTo>
                  <a:cubicBezTo>
                    <a:pt x="64" y="171"/>
                    <a:pt x="64" y="171"/>
                    <a:pt x="64" y="171"/>
                  </a:cubicBezTo>
                  <a:cubicBezTo>
                    <a:pt x="94" y="146"/>
                    <a:pt x="132" y="131"/>
                    <a:pt x="174" y="131"/>
                  </a:cubicBezTo>
                  <a:close/>
                  <a:moveTo>
                    <a:pt x="1441" y="180"/>
                  </a:moveTo>
                  <a:cubicBezTo>
                    <a:pt x="174" y="180"/>
                    <a:pt x="174" y="180"/>
                    <a:pt x="174" y="180"/>
                  </a:cubicBezTo>
                  <a:cubicBezTo>
                    <a:pt x="78" y="180"/>
                    <a:pt x="0" y="258"/>
                    <a:pt x="0" y="354"/>
                  </a:cubicBezTo>
                  <a:cubicBezTo>
                    <a:pt x="0" y="2005"/>
                    <a:pt x="0" y="2005"/>
                    <a:pt x="0" y="2005"/>
                  </a:cubicBezTo>
                  <a:cubicBezTo>
                    <a:pt x="0" y="2101"/>
                    <a:pt x="78" y="2179"/>
                    <a:pt x="174" y="2179"/>
                  </a:cubicBezTo>
                  <a:cubicBezTo>
                    <a:pt x="1441" y="2179"/>
                    <a:pt x="1441" y="2179"/>
                    <a:pt x="1441" y="2179"/>
                  </a:cubicBezTo>
                  <a:cubicBezTo>
                    <a:pt x="1537" y="2179"/>
                    <a:pt x="1615" y="2101"/>
                    <a:pt x="1615" y="2005"/>
                  </a:cubicBezTo>
                  <a:cubicBezTo>
                    <a:pt x="1615" y="354"/>
                    <a:pt x="1615" y="354"/>
                    <a:pt x="1615" y="354"/>
                  </a:cubicBezTo>
                  <a:cubicBezTo>
                    <a:pt x="1615" y="258"/>
                    <a:pt x="1537" y="180"/>
                    <a:pt x="1441" y="180"/>
                  </a:cubicBezTo>
                  <a:close/>
                  <a:moveTo>
                    <a:pt x="1518" y="2005"/>
                  </a:moveTo>
                  <a:cubicBezTo>
                    <a:pt x="1518" y="2047"/>
                    <a:pt x="1484" y="2082"/>
                    <a:pt x="1441" y="2082"/>
                  </a:cubicBezTo>
                  <a:cubicBezTo>
                    <a:pt x="174" y="2082"/>
                    <a:pt x="174" y="2082"/>
                    <a:pt x="174" y="2082"/>
                  </a:cubicBezTo>
                  <a:cubicBezTo>
                    <a:pt x="132" y="2082"/>
                    <a:pt x="97" y="2047"/>
                    <a:pt x="97" y="2005"/>
                  </a:cubicBezTo>
                  <a:cubicBezTo>
                    <a:pt x="97" y="354"/>
                    <a:pt x="97" y="354"/>
                    <a:pt x="97" y="354"/>
                  </a:cubicBezTo>
                  <a:cubicBezTo>
                    <a:pt x="97" y="312"/>
                    <a:pt x="132" y="277"/>
                    <a:pt x="174" y="277"/>
                  </a:cubicBezTo>
                  <a:cubicBezTo>
                    <a:pt x="1441" y="277"/>
                    <a:pt x="1441" y="277"/>
                    <a:pt x="1441" y="277"/>
                  </a:cubicBezTo>
                  <a:cubicBezTo>
                    <a:pt x="1484" y="277"/>
                    <a:pt x="1518" y="312"/>
                    <a:pt x="1518" y="354"/>
                  </a:cubicBezTo>
                  <a:lnTo>
                    <a:pt x="1518" y="2005"/>
                  </a:lnTo>
                  <a:close/>
                  <a:moveTo>
                    <a:pt x="808" y="471"/>
                  </a:moveTo>
                  <a:cubicBezTo>
                    <a:pt x="494" y="471"/>
                    <a:pt x="241" y="725"/>
                    <a:pt x="241" y="1038"/>
                  </a:cubicBezTo>
                  <a:cubicBezTo>
                    <a:pt x="241" y="1201"/>
                    <a:pt x="309" y="1347"/>
                    <a:pt x="419" y="1451"/>
                  </a:cubicBezTo>
                  <a:cubicBezTo>
                    <a:pt x="532" y="1339"/>
                    <a:pt x="532" y="1339"/>
                    <a:pt x="532" y="1339"/>
                  </a:cubicBezTo>
                  <a:cubicBezTo>
                    <a:pt x="565" y="1305"/>
                    <a:pt x="610" y="1286"/>
                    <a:pt x="652" y="1286"/>
                  </a:cubicBezTo>
                  <a:cubicBezTo>
                    <a:pt x="675" y="1286"/>
                    <a:pt x="696" y="1292"/>
                    <a:pt x="713" y="1304"/>
                  </a:cubicBezTo>
                  <a:cubicBezTo>
                    <a:pt x="762" y="1337"/>
                    <a:pt x="775" y="1416"/>
                    <a:pt x="744" y="1486"/>
                  </a:cubicBezTo>
                  <a:cubicBezTo>
                    <a:pt x="695" y="1594"/>
                    <a:pt x="695" y="1594"/>
                    <a:pt x="695" y="1594"/>
                  </a:cubicBezTo>
                  <a:cubicBezTo>
                    <a:pt x="731" y="1601"/>
                    <a:pt x="769" y="1605"/>
                    <a:pt x="808" y="1605"/>
                  </a:cubicBezTo>
                  <a:cubicBezTo>
                    <a:pt x="1121" y="1605"/>
                    <a:pt x="1375" y="1351"/>
                    <a:pt x="1375" y="1038"/>
                  </a:cubicBezTo>
                  <a:cubicBezTo>
                    <a:pt x="1375" y="725"/>
                    <a:pt x="1121" y="471"/>
                    <a:pt x="808" y="471"/>
                  </a:cubicBezTo>
                  <a:close/>
                  <a:moveTo>
                    <a:pt x="808" y="1206"/>
                  </a:moveTo>
                  <a:cubicBezTo>
                    <a:pt x="715" y="1206"/>
                    <a:pt x="640" y="1131"/>
                    <a:pt x="640" y="1038"/>
                  </a:cubicBezTo>
                  <a:cubicBezTo>
                    <a:pt x="640" y="945"/>
                    <a:pt x="715" y="870"/>
                    <a:pt x="808" y="870"/>
                  </a:cubicBezTo>
                  <a:cubicBezTo>
                    <a:pt x="900" y="870"/>
                    <a:pt x="976" y="945"/>
                    <a:pt x="976" y="1038"/>
                  </a:cubicBezTo>
                  <a:cubicBezTo>
                    <a:pt x="976" y="1131"/>
                    <a:pt x="900" y="1206"/>
                    <a:pt x="808" y="1206"/>
                  </a:cubicBezTo>
                  <a:close/>
                  <a:moveTo>
                    <a:pt x="687" y="1341"/>
                  </a:moveTo>
                  <a:cubicBezTo>
                    <a:pt x="678" y="1334"/>
                    <a:pt x="665" y="1331"/>
                    <a:pt x="652" y="1331"/>
                  </a:cubicBezTo>
                  <a:cubicBezTo>
                    <a:pt x="623" y="1331"/>
                    <a:pt x="590" y="1345"/>
                    <a:pt x="564" y="1371"/>
                  </a:cubicBezTo>
                  <a:cubicBezTo>
                    <a:pt x="453" y="1481"/>
                    <a:pt x="453" y="1481"/>
                    <a:pt x="453" y="1481"/>
                  </a:cubicBezTo>
                  <a:cubicBezTo>
                    <a:pt x="271" y="1660"/>
                    <a:pt x="271" y="1660"/>
                    <a:pt x="271" y="1660"/>
                  </a:cubicBezTo>
                  <a:cubicBezTo>
                    <a:pt x="170" y="1760"/>
                    <a:pt x="164" y="1895"/>
                    <a:pt x="258" y="1960"/>
                  </a:cubicBezTo>
                  <a:cubicBezTo>
                    <a:pt x="286" y="1979"/>
                    <a:pt x="315" y="1988"/>
                    <a:pt x="346" y="1988"/>
                  </a:cubicBezTo>
                  <a:cubicBezTo>
                    <a:pt x="419" y="1988"/>
                    <a:pt x="493" y="1935"/>
                    <a:pt x="534" y="1842"/>
                  </a:cubicBezTo>
                  <a:cubicBezTo>
                    <a:pt x="650" y="1583"/>
                    <a:pt x="650" y="1583"/>
                    <a:pt x="650" y="1583"/>
                  </a:cubicBezTo>
                  <a:cubicBezTo>
                    <a:pt x="702" y="1467"/>
                    <a:pt x="702" y="1467"/>
                    <a:pt x="702" y="1467"/>
                  </a:cubicBezTo>
                  <a:cubicBezTo>
                    <a:pt x="724" y="1418"/>
                    <a:pt x="717" y="1362"/>
                    <a:pt x="687" y="1341"/>
                  </a:cubicBezTo>
                  <a:close/>
                  <a:moveTo>
                    <a:pt x="418" y="1872"/>
                  </a:moveTo>
                  <a:cubicBezTo>
                    <a:pt x="392" y="1909"/>
                    <a:pt x="341" y="1919"/>
                    <a:pt x="304" y="1893"/>
                  </a:cubicBezTo>
                  <a:cubicBezTo>
                    <a:pt x="267" y="1867"/>
                    <a:pt x="258" y="1817"/>
                    <a:pt x="284" y="1780"/>
                  </a:cubicBezTo>
                  <a:cubicBezTo>
                    <a:pt x="310" y="1743"/>
                    <a:pt x="360" y="1734"/>
                    <a:pt x="397" y="1759"/>
                  </a:cubicBezTo>
                  <a:cubicBezTo>
                    <a:pt x="434" y="1785"/>
                    <a:pt x="443" y="1836"/>
                    <a:pt x="418" y="1872"/>
                  </a:cubicBezTo>
                  <a:close/>
                  <a:moveTo>
                    <a:pt x="256" y="376"/>
                  </a:moveTo>
                  <a:cubicBezTo>
                    <a:pt x="256" y="346"/>
                    <a:pt x="233" y="323"/>
                    <a:pt x="204" y="323"/>
                  </a:cubicBezTo>
                  <a:cubicBezTo>
                    <a:pt x="174" y="323"/>
                    <a:pt x="151" y="346"/>
                    <a:pt x="151" y="376"/>
                  </a:cubicBezTo>
                  <a:cubicBezTo>
                    <a:pt x="151" y="405"/>
                    <a:pt x="174" y="428"/>
                    <a:pt x="204" y="428"/>
                  </a:cubicBezTo>
                  <a:cubicBezTo>
                    <a:pt x="233" y="428"/>
                    <a:pt x="256" y="405"/>
                    <a:pt x="256" y="376"/>
                  </a:cubicBezTo>
                  <a:close/>
                  <a:moveTo>
                    <a:pt x="1418" y="323"/>
                  </a:moveTo>
                  <a:cubicBezTo>
                    <a:pt x="1389" y="323"/>
                    <a:pt x="1366" y="346"/>
                    <a:pt x="1366" y="376"/>
                  </a:cubicBezTo>
                  <a:cubicBezTo>
                    <a:pt x="1366" y="405"/>
                    <a:pt x="1389" y="428"/>
                    <a:pt x="1418" y="428"/>
                  </a:cubicBezTo>
                  <a:cubicBezTo>
                    <a:pt x="1448" y="428"/>
                    <a:pt x="1471" y="405"/>
                    <a:pt x="1471" y="376"/>
                  </a:cubicBezTo>
                  <a:cubicBezTo>
                    <a:pt x="1471" y="346"/>
                    <a:pt x="1448" y="323"/>
                    <a:pt x="1418" y="323"/>
                  </a:cubicBezTo>
                  <a:close/>
                  <a:moveTo>
                    <a:pt x="1418" y="1925"/>
                  </a:moveTo>
                  <a:cubicBezTo>
                    <a:pt x="1389" y="1925"/>
                    <a:pt x="1366" y="1949"/>
                    <a:pt x="1366" y="1978"/>
                  </a:cubicBezTo>
                  <a:cubicBezTo>
                    <a:pt x="1366" y="2007"/>
                    <a:pt x="1389" y="2031"/>
                    <a:pt x="1418" y="2031"/>
                  </a:cubicBezTo>
                  <a:cubicBezTo>
                    <a:pt x="1448" y="2031"/>
                    <a:pt x="1471" y="2007"/>
                    <a:pt x="1471" y="1978"/>
                  </a:cubicBezTo>
                  <a:cubicBezTo>
                    <a:pt x="1471" y="1949"/>
                    <a:pt x="1448" y="1925"/>
                    <a:pt x="1418" y="1925"/>
                  </a:cubicBezTo>
                  <a:close/>
                </a:path>
              </a:pathLst>
            </a:custGeom>
            <a:solidFill>
              <a:srgbClr val="FFFFFF"/>
            </a:solidFill>
            <a:ln>
              <a:noFill/>
            </a:ln>
          </p:spPr>
          <p:txBody>
            <a:bodyPr vert="horz" wrap="square" lIns="83937" tIns="41968" rIns="83937" bIns="41968" numCol="1" anchor="t" anchorCtr="0" compatLnSpc="1">
              <a:prstTxWarp prst="textNoShape">
                <a:avLst/>
              </a:prstTxWarp>
            </a:bodyPr>
            <a:lstStyle/>
            <a:p>
              <a:pPr defTabSz="1243431">
                <a:defRPr/>
              </a:pPr>
              <a:endParaRPr lang="en-US" sz="1938" kern="0" dirty="0">
                <a:solidFill>
                  <a:sysClr val="windowText" lastClr="000000"/>
                </a:solidFill>
              </a:endParaRPr>
            </a:p>
          </p:txBody>
        </p:sp>
        <p:sp>
          <p:nvSpPr>
            <p:cNvPr id="45" name="Freeform 79"/>
            <p:cNvSpPr>
              <a:spLocks noEditPoints="1"/>
            </p:cNvSpPr>
            <p:nvPr/>
          </p:nvSpPr>
          <p:spPr bwMode="black">
            <a:xfrm>
              <a:off x="4399446" y="2079185"/>
              <a:ext cx="281064" cy="379964"/>
            </a:xfrm>
            <a:custGeom>
              <a:avLst/>
              <a:gdLst>
                <a:gd name="T0" fmla="*/ 1441 w 1615"/>
                <a:gd name="T1" fmla="*/ 131 h 2179"/>
                <a:gd name="T2" fmla="*/ 1344 w 1615"/>
                <a:gd name="T3" fmla="*/ 16 h 2179"/>
                <a:gd name="T4" fmla="*/ 306 w 1615"/>
                <a:gd name="T5" fmla="*/ 0 h 2179"/>
                <a:gd name="T6" fmla="*/ 62 w 1615"/>
                <a:gd name="T7" fmla="*/ 171 h 2179"/>
                <a:gd name="T8" fmla="*/ 174 w 1615"/>
                <a:gd name="T9" fmla="*/ 131 h 2179"/>
                <a:gd name="T10" fmla="*/ 174 w 1615"/>
                <a:gd name="T11" fmla="*/ 180 h 2179"/>
                <a:gd name="T12" fmla="*/ 0 w 1615"/>
                <a:gd name="T13" fmla="*/ 2005 h 2179"/>
                <a:gd name="T14" fmla="*/ 1441 w 1615"/>
                <a:gd name="T15" fmla="*/ 2179 h 2179"/>
                <a:gd name="T16" fmla="*/ 1615 w 1615"/>
                <a:gd name="T17" fmla="*/ 354 h 2179"/>
                <a:gd name="T18" fmla="*/ 1518 w 1615"/>
                <a:gd name="T19" fmla="*/ 2005 h 2179"/>
                <a:gd name="T20" fmla="*/ 174 w 1615"/>
                <a:gd name="T21" fmla="*/ 2082 h 2179"/>
                <a:gd name="T22" fmla="*/ 97 w 1615"/>
                <a:gd name="T23" fmla="*/ 354 h 2179"/>
                <a:gd name="T24" fmla="*/ 1441 w 1615"/>
                <a:gd name="T25" fmla="*/ 277 h 2179"/>
                <a:gd name="T26" fmla="*/ 1518 w 1615"/>
                <a:gd name="T27" fmla="*/ 2005 h 2179"/>
                <a:gd name="T28" fmla="*/ 241 w 1615"/>
                <a:gd name="T29" fmla="*/ 1038 h 2179"/>
                <a:gd name="T30" fmla="*/ 532 w 1615"/>
                <a:gd name="T31" fmla="*/ 1339 h 2179"/>
                <a:gd name="T32" fmla="*/ 713 w 1615"/>
                <a:gd name="T33" fmla="*/ 1304 h 2179"/>
                <a:gd name="T34" fmla="*/ 695 w 1615"/>
                <a:gd name="T35" fmla="*/ 1594 h 2179"/>
                <a:gd name="T36" fmla="*/ 1375 w 1615"/>
                <a:gd name="T37" fmla="*/ 1038 h 2179"/>
                <a:gd name="T38" fmla="*/ 808 w 1615"/>
                <a:gd name="T39" fmla="*/ 1206 h 2179"/>
                <a:gd name="T40" fmla="*/ 808 w 1615"/>
                <a:gd name="T41" fmla="*/ 870 h 2179"/>
                <a:gd name="T42" fmla="*/ 808 w 1615"/>
                <a:gd name="T43" fmla="*/ 1206 h 2179"/>
                <a:gd name="T44" fmla="*/ 652 w 1615"/>
                <a:gd name="T45" fmla="*/ 1331 h 2179"/>
                <a:gd name="T46" fmla="*/ 453 w 1615"/>
                <a:gd name="T47" fmla="*/ 1481 h 2179"/>
                <a:gd name="T48" fmla="*/ 258 w 1615"/>
                <a:gd name="T49" fmla="*/ 1960 h 2179"/>
                <a:gd name="T50" fmla="*/ 534 w 1615"/>
                <a:gd name="T51" fmla="*/ 1842 h 2179"/>
                <a:gd name="T52" fmla="*/ 702 w 1615"/>
                <a:gd name="T53" fmla="*/ 1467 h 2179"/>
                <a:gd name="T54" fmla="*/ 418 w 1615"/>
                <a:gd name="T55" fmla="*/ 1872 h 2179"/>
                <a:gd name="T56" fmla="*/ 284 w 1615"/>
                <a:gd name="T57" fmla="*/ 1780 h 2179"/>
                <a:gd name="T58" fmla="*/ 418 w 1615"/>
                <a:gd name="T59" fmla="*/ 1872 h 2179"/>
                <a:gd name="T60" fmla="*/ 204 w 1615"/>
                <a:gd name="T61" fmla="*/ 323 h 2179"/>
                <a:gd name="T62" fmla="*/ 204 w 1615"/>
                <a:gd name="T63" fmla="*/ 428 h 2179"/>
                <a:gd name="T64" fmla="*/ 1418 w 1615"/>
                <a:gd name="T65" fmla="*/ 323 h 2179"/>
                <a:gd name="T66" fmla="*/ 1418 w 1615"/>
                <a:gd name="T67" fmla="*/ 428 h 2179"/>
                <a:gd name="T68" fmla="*/ 1418 w 1615"/>
                <a:gd name="T69" fmla="*/ 323 h 2179"/>
                <a:gd name="T70" fmla="*/ 1366 w 1615"/>
                <a:gd name="T71" fmla="*/ 1978 h 2179"/>
                <a:gd name="T72" fmla="*/ 1471 w 1615"/>
                <a:gd name="T73" fmla="*/ 1978 h 2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15" h="2179">
                  <a:moveTo>
                    <a:pt x="174" y="131"/>
                  </a:moveTo>
                  <a:cubicBezTo>
                    <a:pt x="1441" y="131"/>
                    <a:pt x="1441" y="131"/>
                    <a:pt x="1441" y="131"/>
                  </a:cubicBezTo>
                  <a:cubicBezTo>
                    <a:pt x="1465" y="131"/>
                    <a:pt x="1488" y="136"/>
                    <a:pt x="1509" y="145"/>
                  </a:cubicBezTo>
                  <a:cubicBezTo>
                    <a:pt x="1344" y="16"/>
                    <a:pt x="1344" y="16"/>
                    <a:pt x="1344" y="16"/>
                  </a:cubicBezTo>
                  <a:cubicBezTo>
                    <a:pt x="1333" y="7"/>
                    <a:pt x="1312" y="0"/>
                    <a:pt x="1298" y="0"/>
                  </a:cubicBezTo>
                  <a:cubicBezTo>
                    <a:pt x="306" y="0"/>
                    <a:pt x="306" y="0"/>
                    <a:pt x="306" y="0"/>
                  </a:cubicBezTo>
                  <a:cubicBezTo>
                    <a:pt x="292" y="0"/>
                    <a:pt x="271" y="7"/>
                    <a:pt x="260" y="16"/>
                  </a:cubicBezTo>
                  <a:cubicBezTo>
                    <a:pt x="62" y="171"/>
                    <a:pt x="62" y="171"/>
                    <a:pt x="62" y="171"/>
                  </a:cubicBezTo>
                  <a:cubicBezTo>
                    <a:pt x="64" y="171"/>
                    <a:pt x="64" y="171"/>
                    <a:pt x="64" y="171"/>
                  </a:cubicBezTo>
                  <a:cubicBezTo>
                    <a:pt x="94" y="146"/>
                    <a:pt x="132" y="131"/>
                    <a:pt x="174" y="131"/>
                  </a:cubicBezTo>
                  <a:close/>
                  <a:moveTo>
                    <a:pt x="1441" y="180"/>
                  </a:moveTo>
                  <a:cubicBezTo>
                    <a:pt x="174" y="180"/>
                    <a:pt x="174" y="180"/>
                    <a:pt x="174" y="180"/>
                  </a:cubicBezTo>
                  <a:cubicBezTo>
                    <a:pt x="78" y="180"/>
                    <a:pt x="0" y="258"/>
                    <a:pt x="0" y="354"/>
                  </a:cubicBezTo>
                  <a:cubicBezTo>
                    <a:pt x="0" y="2005"/>
                    <a:pt x="0" y="2005"/>
                    <a:pt x="0" y="2005"/>
                  </a:cubicBezTo>
                  <a:cubicBezTo>
                    <a:pt x="0" y="2101"/>
                    <a:pt x="78" y="2179"/>
                    <a:pt x="174" y="2179"/>
                  </a:cubicBezTo>
                  <a:cubicBezTo>
                    <a:pt x="1441" y="2179"/>
                    <a:pt x="1441" y="2179"/>
                    <a:pt x="1441" y="2179"/>
                  </a:cubicBezTo>
                  <a:cubicBezTo>
                    <a:pt x="1537" y="2179"/>
                    <a:pt x="1615" y="2101"/>
                    <a:pt x="1615" y="2005"/>
                  </a:cubicBezTo>
                  <a:cubicBezTo>
                    <a:pt x="1615" y="354"/>
                    <a:pt x="1615" y="354"/>
                    <a:pt x="1615" y="354"/>
                  </a:cubicBezTo>
                  <a:cubicBezTo>
                    <a:pt x="1615" y="258"/>
                    <a:pt x="1537" y="180"/>
                    <a:pt x="1441" y="180"/>
                  </a:cubicBezTo>
                  <a:close/>
                  <a:moveTo>
                    <a:pt x="1518" y="2005"/>
                  </a:moveTo>
                  <a:cubicBezTo>
                    <a:pt x="1518" y="2047"/>
                    <a:pt x="1484" y="2082"/>
                    <a:pt x="1441" y="2082"/>
                  </a:cubicBezTo>
                  <a:cubicBezTo>
                    <a:pt x="174" y="2082"/>
                    <a:pt x="174" y="2082"/>
                    <a:pt x="174" y="2082"/>
                  </a:cubicBezTo>
                  <a:cubicBezTo>
                    <a:pt x="132" y="2082"/>
                    <a:pt x="97" y="2047"/>
                    <a:pt x="97" y="2005"/>
                  </a:cubicBezTo>
                  <a:cubicBezTo>
                    <a:pt x="97" y="354"/>
                    <a:pt x="97" y="354"/>
                    <a:pt x="97" y="354"/>
                  </a:cubicBezTo>
                  <a:cubicBezTo>
                    <a:pt x="97" y="312"/>
                    <a:pt x="132" y="277"/>
                    <a:pt x="174" y="277"/>
                  </a:cubicBezTo>
                  <a:cubicBezTo>
                    <a:pt x="1441" y="277"/>
                    <a:pt x="1441" y="277"/>
                    <a:pt x="1441" y="277"/>
                  </a:cubicBezTo>
                  <a:cubicBezTo>
                    <a:pt x="1484" y="277"/>
                    <a:pt x="1518" y="312"/>
                    <a:pt x="1518" y="354"/>
                  </a:cubicBezTo>
                  <a:lnTo>
                    <a:pt x="1518" y="2005"/>
                  </a:lnTo>
                  <a:close/>
                  <a:moveTo>
                    <a:pt x="808" y="471"/>
                  </a:moveTo>
                  <a:cubicBezTo>
                    <a:pt x="494" y="471"/>
                    <a:pt x="241" y="725"/>
                    <a:pt x="241" y="1038"/>
                  </a:cubicBezTo>
                  <a:cubicBezTo>
                    <a:pt x="241" y="1201"/>
                    <a:pt x="309" y="1347"/>
                    <a:pt x="419" y="1451"/>
                  </a:cubicBezTo>
                  <a:cubicBezTo>
                    <a:pt x="532" y="1339"/>
                    <a:pt x="532" y="1339"/>
                    <a:pt x="532" y="1339"/>
                  </a:cubicBezTo>
                  <a:cubicBezTo>
                    <a:pt x="565" y="1305"/>
                    <a:pt x="610" y="1286"/>
                    <a:pt x="652" y="1286"/>
                  </a:cubicBezTo>
                  <a:cubicBezTo>
                    <a:pt x="675" y="1286"/>
                    <a:pt x="696" y="1292"/>
                    <a:pt x="713" y="1304"/>
                  </a:cubicBezTo>
                  <a:cubicBezTo>
                    <a:pt x="762" y="1337"/>
                    <a:pt x="775" y="1416"/>
                    <a:pt x="744" y="1486"/>
                  </a:cubicBezTo>
                  <a:cubicBezTo>
                    <a:pt x="695" y="1594"/>
                    <a:pt x="695" y="1594"/>
                    <a:pt x="695" y="1594"/>
                  </a:cubicBezTo>
                  <a:cubicBezTo>
                    <a:pt x="731" y="1601"/>
                    <a:pt x="769" y="1605"/>
                    <a:pt x="808" y="1605"/>
                  </a:cubicBezTo>
                  <a:cubicBezTo>
                    <a:pt x="1121" y="1605"/>
                    <a:pt x="1375" y="1351"/>
                    <a:pt x="1375" y="1038"/>
                  </a:cubicBezTo>
                  <a:cubicBezTo>
                    <a:pt x="1375" y="725"/>
                    <a:pt x="1121" y="471"/>
                    <a:pt x="808" y="471"/>
                  </a:cubicBezTo>
                  <a:close/>
                  <a:moveTo>
                    <a:pt x="808" y="1206"/>
                  </a:moveTo>
                  <a:cubicBezTo>
                    <a:pt x="715" y="1206"/>
                    <a:pt x="640" y="1131"/>
                    <a:pt x="640" y="1038"/>
                  </a:cubicBezTo>
                  <a:cubicBezTo>
                    <a:pt x="640" y="945"/>
                    <a:pt x="715" y="870"/>
                    <a:pt x="808" y="870"/>
                  </a:cubicBezTo>
                  <a:cubicBezTo>
                    <a:pt x="900" y="870"/>
                    <a:pt x="976" y="945"/>
                    <a:pt x="976" y="1038"/>
                  </a:cubicBezTo>
                  <a:cubicBezTo>
                    <a:pt x="976" y="1131"/>
                    <a:pt x="900" y="1206"/>
                    <a:pt x="808" y="1206"/>
                  </a:cubicBezTo>
                  <a:close/>
                  <a:moveTo>
                    <a:pt x="687" y="1341"/>
                  </a:moveTo>
                  <a:cubicBezTo>
                    <a:pt x="678" y="1334"/>
                    <a:pt x="665" y="1331"/>
                    <a:pt x="652" y="1331"/>
                  </a:cubicBezTo>
                  <a:cubicBezTo>
                    <a:pt x="623" y="1331"/>
                    <a:pt x="590" y="1345"/>
                    <a:pt x="564" y="1371"/>
                  </a:cubicBezTo>
                  <a:cubicBezTo>
                    <a:pt x="453" y="1481"/>
                    <a:pt x="453" y="1481"/>
                    <a:pt x="453" y="1481"/>
                  </a:cubicBezTo>
                  <a:cubicBezTo>
                    <a:pt x="271" y="1660"/>
                    <a:pt x="271" y="1660"/>
                    <a:pt x="271" y="1660"/>
                  </a:cubicBezTo>
                  <a:cubicBezTo>
                    <a:pt x="170" y="1760"/>
                    <a:pt x="164" y="1895"/>
                    <a:pt x="258" y="1960"/>
                  </a:cubicBezTo>
                  <a:cubicBezTo>
                    <a:pt x="286" y="1979"/>
                    <a:pt x="315" y="1988"/>
                    <a:pt x="346" y="1988"/>
                  </a:cubicBezTo>
                  <a:cubicBezTo>
                    <a:pt x="419" y="1988"/>
                    <a:pt x="493" y="1935"/>
                    <a:pt x="534" y="1842"/>
                  </a:cubicBezTo>
                  <a:cubicBezTo>
                    <a:pt x="650" y="1583"/>
                    <a:pt x="650" y="1583"/>
                    <a:pt x="650" y="1583"/>
                  </a:cubicBezTo>
                  <a:cubicBezTo>
                    <a:pt x="702" y="1467"/>
                    <a:pt x="702" y="1467"/>
                    <a:pt x="702" y="1467"/>
                  </a:cubicBezTo>
                  <a:cubicBezTo>
                    <a:pt x="724" y="1418"/>
                    <a:pt x="717" y="1362"/>
                    <a:pt x="687" y="1341"/>
                  </a:cubicBezTo>
                  <a:close/>
                  <a:moveTo>
                    <a:pt x="418" y="1872"/>
                  </a:moveTo>
                  <a:cubicBezTo>
                    <a:pt x="392" y="1909"/>
                    <a:pt x="341" y="1919"/>
                    <a:pt x="304" y="1893"/>
                  </a:cubicBezTo>
                  <a:cubicBezTo>
                    <a:pt x="267" y="1867"/>
                    <a:pt x="258" y="1817"/>
                    <a:pt x="284" y="1780"/>
                  </a:cubicBezTo>
                  <a:cubicBezTo>
                    <a:pt x="310" y="1743"/>
                    <a:pt x="360" y="1734"/>
                    <a:pt x="397" y="1759"/>
                  </a:cubicBezTo>
                  <a:cubicBezTo>
                    <a:pt x="434" y="1785"/>
                    <a:pt x="443" y="1836"/>
                    <a:pt x="418" y="1872"/>
                  </a:cubicBezTo>
                  <a:close/>
                  <a:moveTo>
                    <a:pt x="256" y="376"/>
                  </a:moveTo>
                  <a:cubicBezTo>
                    <a:pt x="256" y="346"/>
                    <a:pt x="233" y="323"/>
                    <a:pt x="204" y="323"/>
                  </a:cubicBezTo>
                  <a:cubicBezTo>
                    <a:pt x="174" y="323"/>
                    <a:pt x="151" y="346"/>
                    <a:pt x="151" y="376"/>
                  </a:cubicBezTo>
                  <a:cubicBezTo>
                    <a:pt x="151" y="405"/>
                    <a:pt x="174" y="428"/>
                    <a:pt x="204" y="428"/>
                  </a:cubicBezTo>
                  <a:cubicBezTo>
                    <a:pt x="233" y="428"/>
                    <a:pt x="256" y="405"/>
                    <a:pt x="256" y="376"/>
                  </a:cubicBezTo>
                  <a:close/>
                  <a:moveTo>
                    <a:pt x="1418" y="323"/>
                  </a:moveTo>
                  <a:cubicBezTo>
                    <a:pt x="1389" y="323"/>
                    <a:pt x="1366" y="346"/>
                    <a:pt x="1366" y="376"/>
                  </a:cubicBezTo>
                  <a:cubicBezTo>
                    <a:pt x="1366" y="405"/>
                    <a:pt x="1389" y="428"/>
                    <a:pt x="1418" y="428"/>
                  </a:cubicBezTo>
                  <a:cubicBezTo>
                    <a:pt x="1448" y="428"/>
                    <a:pt x="1471" y="405"/>
                    <a:pt x="1471" y="376"/>
                  </a:cubicBezTo>
                  <a:cubicBezTo>
                    <a:pt x="1471" y="346"/>
                    <a:pt x="1448" y="323"/>
                    <a:pt x="1418" y="323"/>
                  </a:cubicBezTo>
                  <a:close/>
                  <a:moveTo>
                    <a:pt x="1418" y="1925"/>
                  </a:moveTo>
                  <a:cubicBezTo>
                    <a:pt x="1389" y="1925"/>
                    <a:pt x="1366" y="1949"/>
                    <a:pt x="1366" y="1978"/>
                  </a:cubicBezTo>
                  <a:cubicBezTo>
                    <a:pt x="1366" y="2007"/>
                    <a:pt x="1389" y="2031"/>
                    <a:pt x="1418" y="2031"/>
                  </a:cubicBezTo>
                  <a:cubicBezTo>
                    <a:pt x="1448" y="2031"/>
                    <a:pt x="1471" y="2007"/>
                    <a:pt x="1471" y="1978"/>
                  </a:cubicBezTo>
                  <a:cubicBezTo>
                    <a:pt x="1471" y="1949"/>
                    <a:pt x="1448" y="1925"/>
                    <a:pt x="1418" y="1925"/>
                  </a:cubicBezTo>
                  <a:close/>
                </a:path>
              </a:pathLst>
            </a:custGeom>
            <a:solidFill>
              <a:srgbClr val="FFFFFF"/>
            </a:solidFill>
            <a:ln>
              <a:noFill/>
            </a:ln>
          </p:spPr>
          <p:txBody>
            <a:bodyPr vert="horz" wrap="square" lIns="83937" tIns="41968" rIns="83937" bIns="41968" numCol="1" anchor="t" anchorCtr="0" compatLnSpc="1">
              <a:prstTxWarp prst="textNoShape">
                <a:avLst/>
              </a:prstTxWarp>
            </a:bodyPr>
            <a:lstStyle/>
            <a:p>
              <a:pPr defTabSz="1243431">
                <a:defRPr/>
              </a:pPr>
              <a:endParaRPr lang="en-US" sz="1938" kern="0" dirty="0">
                <a:solidFill>
                  <a:sysClr val="windowText" lastClr="000000"/>
                </a:solidFill>
              </a:endParaRPr>
            </a:p>
          </p:txBody>
        </p:sp>
      </p:grpSp>
      <p:sp>
        <p:nvSpPr>
          <p:cNvPr id="46" name="TextBox 45"/>
          <p:cNvSpPr txBox="1"/>
          <p:nvPr/>
        </p:nvSpPr>
        <p:spPr>
          <a:xfrm>
            <a:off x="4344513" y="1759274"/>
            <a:ext cx="6265283" cy="1340042"/>
          </a:xfrm>
          <a:prstGeom prst="rect">
            <a:avLst/>
          </a:prstGeom>
          <a:noFill/>
        </p:spPr>
        <p:txBody>
          <a:bodyPr wrap="square" lIns="0" tIns="0" rIns="0" bIns="0" rtlCol="0">
            <a:spAutoFit/>
          </a:bodyPr>
          <a:lstStyle/>
          <a:p>
            <a:pPr marL="466287" indent="-466287" defTabSz="1243431">
              <a:lnSpc>
                <a:spcPct val="90000"/>
              </a:lnSpc>
              <a:spcBef>
                <a:spcPct val="20000"/>
              </a:spcBef>
              <a:buSzPct val="80000"/>
              <a:buFont typeface="Arial" pitchFamily="34" charset="0"/>
              <a:buChar char="•"/>
              <a:defRPr/>
            </a:pPr>
            <a:r>
              <a:rPr lang="en-US" sz="2754" kern="0" dirty="0">
                <a:solidFill>
                  <a:srgbClr val="5F5F5F"/>
                </a:solidFill>
              </a:rPr>
              <a:t>Base OS image for new VMs</a:t>
            </a:r>
          </a:p>
          <a:p>
            <a:pPr marL="466287" indent="-466287" defTabSz="1243431">
              <a:lnSpc>
                <a:spcPct val="90000"/>
              </a:lnSpc>
              <a:spcBef>
                <a:spcPct val="20000"/>
              </a:spcBef>
              <a:buSzPct val="80000"/>
              <a:buFont typeface="Arial" pitchFamily="34" charset="0"/>
              <a:buChar char="•"/>
              <a:defRPr/>
            </a:pPr>
            <a:r>
              <a:rPr lang="en-US" sz="2754" kern="0" dirty="0" err="1">
                <a:solidFill>
                  <a:srgbClr val="5F5F5F"/>
                </a:solidFill>
              </a:rPr>
              <a:t>Sysprepped</a:t>
            </a:r>
            <a:r>
              <a:rPr lang="en-US" sz="2754" kern="0" dirty="0">
                <a:solidFill>
                  <a:srgbClr val="5F5F5F"/>
                </a:solidFill>
              </a:rPr>
              <a:t>/Generalized/Read-only </a:t>
            </a:r>
          </a:p>
          <a:p>
            <a:pPr marL="466287" indent="-466287" defTabSz="1243431">
              <a:lnSpc>
                <a:spcPct val="90000"/>
              </a:lnSpc>
              <a:spcBef>
                <a:spcPct val="20000"/>
              </a:spcBef>
              <a:buSzPct val="80000"/>
              <a:buFont typeface="Arial" pitchFamily="34" charset="0"/>
              <a:buChar char="•"/>
              <a:defRPr/>
            </a:pPr>
            <a:r>
              <a:rPr lang="en-US" sz="2754" kern="0" dirty="0">
                <a:solidFill>
                  <a:srgbClr val="5F5F5F"/>
                </a:solidFill>
              </a:rPr>
              <a:t>Created by uploading or by capture</a:t>
            </a:r>
          </a:p>
        </p:txBody>
      </p:sp>
      <p:sp>
        <p:nvSpPr>
          <p:cNvPr id="47" name="Rectangle 46"/>
          <p:cNvSpPr/>
          <p:nvPr/>
        </p:nvSpPr>
        <p:spPr bwMode="auto">
          <a:xfrm>
            <a:off x="4238497" y="3783499"/>
            <a:ext cx="6477321" cy="2064668"/>
          </a:xfrm>
          <a:prstGeom prst="rect">
            <a:avLst/>
          </a:prstGeom>
          <a:solidFill>
            <a:srgbClr val="DDDDDD"/>
          </a:solidFill>
          <a:ln w="9525" cap="flat" cmpd="sng" algn="ctr">
            <a:noFill/>
            <a:prstDash val="solid"/>
            <a:headEnd type="none" w="med" len="med"/>
            <a:tailEnd type="none" w="med" len="med"/>
          </a:ln>
          <a:effectLst/>
        </p:spPr>
        <p:txBody>
          <a:bodyPr vert="horz" wrap="square" lIns="110051" tIns="55025" rIns="110051" bIns="55025" numCol="1" rtlCol="0" anchor="ctr" anchorCtr="0" compatLnSpc="1">
            <a:prstTxWarp prst="textNoShape">
              <a:avLst/>
            </a:prstTxWarp>
          </a:bodyPr>
          <a:lstStyle/>
          <a:p>
            <a:pPr algn="ctr" defTabSz="1100187" fontAlgn="base">
              <a:spcBef>
                <a:spcPct val="0"/>
              </a:spcBef>
              <a:spcAft>
                <a:spcPct val="0"/>
              </a:spcAft>
              <a:defRPr/>
            </a:pPr>
            <a:endParaRPr lang="en-US" sz="1836" kern="0" dirty="0">
              <a:gradFill>
                <a:gsLst>
                  <a:gs pos="0">
                    <a:srgbClr val="FFFFFF"/>
                  </a:gs>
                  <a:gs pos="100000">
                    <a:srgbClr val="FFFFFF"/>
                  </a:gs>
                </a:gsLst>
                <a:lin ang="5400000" scaled="0"/>
              </a:gradFill>
            </a:endParaRPr>
          </a:p>
        </p:txBody>
      </p:sp>
      <p:sp>
        <p:nvSpPr>
          <p:cNvPr id="48" name="TextBox 47"/>
          <p:cNvSpPr txBox="1"/>
          <p:nvPr/>
        </p:nvSpPr>
        <p:spPr>
          <a:xfrm>
            <a:off x="4450530" y="4054012"/>
            <a:ext cx="5725022" cy="1642631"/>
          </a:xfrm>
          <a:prstGeom prst="rect">
            <a:avLst/>
          </a:prstGeom>
          <a:noFill/>
        </p:spPr>
        <p:txBody>
          <a:bodyPr wrap="square" lIns="0" tIns="0" rIns="0" bIns="0" rtlCol="0">
            <a:spAutoFit/>
          </a:bodyPr>
          <a:lstStyle/>
          <a:p>
            <a:pPr marL="466287" indent="-466287" defTabSz="1243431">
              <a:lnSpc>
                <a:spcPct val="90000"/>
              </a:lnSpc>
              <a:spcBef>
                <a:spcPct val="20000"/>
              </a:spcBef>
              <a:buSzPct val="80000"/>
              <a:buFont typeface="Arial" pitchFamily="34" charset="0"/>
              <a:buChar char="•"/>
              <a:defRPr/>
            </a:pPr>
            <a:r>
              <a:rPr lang="en-US" sz="2754" kern="0" dirty="0">
                <a:solidFill>
                  <a:srgbClr val="5F5F5F"/>
                </a:solidFill>
              </a:rPr>
              <a:t>Writable disks for VMs</a:t>
            </a:r>
          </a:p>
          <a:p>
            <a:pPr marL="466287" indent="-466287" defTabSz="1243431">
              <a:lnSpc>
                <a:spcPct val="90000"/>
              </a:lnSpc>
              <a:spcBef>
                <a:spcPct val="20000"/>
              </a:spcBef>
              <a:buSzPct val="80000"/>
              <a:buFont typeface="Arial" pitchFamily="34" charset="0"/>
              <a:buChar char="•"/>
              <a:defRPr/>
            </a:pPr>
            <a:r>
              <a:rPr lang="en-US" sz="2754" kern="0" dirty="0">
                <a:solidFill>
                  <a:srgbClr val="5F5F5F"/>
                </a:solidFill>
              </a:rPr>
              <a:t>Created during VM creation or during upload of existing Virtual Hard Disks (VHDs)</a:t>
            </a:r>
          </a:p>
        </p:txBody>
      </p:sp>
    </p:spTree>
    <p:extLst>
      <p:ext uri="{BB962C8B-B14F-4D97-AF65-F5344CB8AC3E}">
        <p14:creationId xmlns:p14="http://schemas.microsoft.com/office/powerpoint/2010/main" val="1668033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Azure Storage Capabilities</a:t>
            </a:r>
          </a:p>
        </p:txBody>
      </p:sp>
      <p:sp>
        <p:nvSpPr>
          <p:cNvPr id="4" name="Text Placeholder 1"/>
          <p:cNvSpPr>
            <a:spLocks noGrp="1"/>
          </p:cNvSpPr>
          <p:nvPr>
            <p:ph type="body" sz="quarter" idx="10"/>
          </p:nvPr>
        </p:nvSpPr>
        <p:spPr>
          <a:prstGeom prst="rect">
            <a:avLst/>
          </a:prstGeom>
        </p:spPr>
        <p:txBody>
          <a:bodyPr>
            <a:normAutofit/>
          </a:bodyPr>
          <a:lstStyle/>
          <a:p>
            <a:pPr marL="0" indent="0">
              <a:buNone/>
            </a:pPr>
            <a:r>
              <a:rPr lang="en-US" sz="2856" dirty="0">
                <a:solidFill>
                  <a:schemeClr val="bg2">
                    <a:lumMod val="25000"/>
                  </a:schemeClr>
                </a:solidFill>
              </a:rPr>
              <a:t>Scalability</a:t>
            </a:r>
            <a:endParaRPr lang="en-US" sz="2448" dirty="0">
              <a:solidFill>
                <a:schemeClr val="bg2">
                  <a:lumMod val="25000"/>
                </a:schemeClr>
              </a:solidFill>
            </a:endParaRPr>
          </a:p>
          <a:p>
            <a:pPr marL="0" indent="0">
              <a:buNone/>
            </a:pPr>
            <a:r>
              <a:rPr lang="en-US" sz="2040" dirty="0"/>
              <a:t>Per storage account: 500TB of data , 20,000 </a:t>
            </a:r>
            <a:r>
              <a:rPr lang="en-US" sz="2040" dirty="0" err="1"/>
              <a:t>tps</a:t>
            </a:r>
            <a:r>
              <a:rPr lang="en-US" sz="2040" dirty="0"/>
              <a:t>, 10Gbps ingress/20Gbps egress</a:t>
            </a:r>
          </a:p>
          <a:p>
            <a:pPr marL="0" indent="0">
              <a:buNone/>
            </a:pPr>
            <a:r>
              <a:rPr lang="en-US" sz="2856" dirty="0">
                <a:solidFill>
                  <a:schemeClr val="bg2">
                    <a:lumMod val="25000"/>
                  </a:schemeClr>
                </a:solidFill>
              </a:rPr>
              <a:t>Availability</a:t>
            </a:r>
          </a:p>
          <a:p>
            <a:pPr marL="0" indent="0">
              <a:buNone/>
            </a:pPr>
            <a:r>
              <a:rPr lang="en-US" sz="2040" dirty="0"/>
              <a:t>99.9% for reads/writes, 99.99% for reads with RA-GRS. Backed by SLA.</a:t>
            </a:r>
          </a:p>
          <a:p>
            <a:pPr marL="0" indent="0">
              <a:buNone/>
            </a:pPr>
            <a:r>
              <a:rPr lang="en-US" sz="2856" dirty="0">
                <a:solidFill>
                  <a:schemeClr val="bg2">
                    <a:lumMod val="25000"/>
                  </a:schemeClr>
                </a:solidFill>
              </a:rPr>
              <a:t>Access</a:t>
            </a:r>
            <a:r>
              <a:rPr lang="en-US" sz="2448" dirty="0">
                <a:solidFill>
                  <a:schemeClr val="accent4"/>
                </a:solidFill>
              </a:rPr>
              <a:t> </a:t>
            </a:r>
            <a:r>
              <a:rPr lang="en-US" sz="2448" dirty="0">
                <a:solidFill>
                  <a:schemeClr val="bg2">
                    <a:lumMod val="25000"/>
                  </a:schemeClr>
                </a:solidFill>
              </a:rPr>
              <a:t>Control</a:t>
            </a:r>
          </a:p>
          <a:p>
            <a:pPr marL="0" indent="0">
              <a:buNone/>
            </a:pPr>
            <a:r>
              <a:rPr lang="en-US" sz="2040" dirty="0"/>
              <a:t>Symmetric shared key (</a:t>
            </a:r>
            <a:r>
              <a:rPr lang="en-US" sz="2040" dirty="0" err="1"/>
              <a:t>AuthN</a:t>
            </a:r>
            <a:r>
              <a:rPr lang="en-US" sz="2040" dirty="0"/>
              <a:t>)</a:t>
            </a:r>
          </a:p>
          <a:p>
            <a:pPr marL="0" indent="0">
              <a:buNone/>
            </a:pPr>
            <a:r>
              <a:rPr lang="en-US" sz="2040" dirty="0"/>
              <a:t>Shared Access Signatures (SAS) - Delegated </a:t>
            </a:r>
            <a:r>
              <a:rPr lang="en-US" sz="2040" dirty="0" err="1"/>
              <a:t>AuthZ</a:t>
            </a:r>
            <a:endParaRPr lang="en-US" sz="2040" dirty="0"/>
          </a:p>
          <a:p>
            <a:pPr marL="0" indent="0">
              <a:buNone/>
            </a:pPr>
            <a:r>
              <a:rPr lang="en-US" sz="2040" dirty="0"/>
              <a:t>Public (blob service only)</a:t>
            </a:r>
          </a:p>
          <a:p>
            <a:pPr marL="0" indent="0">
              <a:buNone/>
            </a:pPr>
            <a:r>
              <a:rPr lang="en-US" sz="2856" dirty="0">
                <a:solidFill>
                  <a:schemeClr val="bg2">
                    <a:lumMod val="25000"/>
                  </a:schemeClr>
                </a:solidFill>
              </a:rPr>
              <a:t>Analytics</a:t>
            </a:r>
          </a:p>
          <a:p>
            <a:pPr marL="0" indent="0">
              <a:buNone/>
            </a:pPr>
            <a:r>
              <a:rPr lang="en-US" sz="2040" dirty="0"/>
              <a:t>Rich perf-counter like metrics and detailed logs</a:t>
            </a:r>
            <a:r>
              <a:rPr lang="en-US" sz="816" dirty="0"/>
              <a:t>	</a:t>
            </a:r>
          </a:p>
        </p:txBody>
      </p:sp>
      <p:pic>
        <p:nvPicPr>
          <p:cNvPr id="3" name="Picture 2"/>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8945806" y="3733600"/>
            <a:ext cx="2580377" cy="2580377"/>
          </a:xfrm>
          <a:prstGeom prst="rect">
            <a:avLst/>
          </a:prstGeom>
        </p:spPr>
      </p:pic>
    </p:spTree>
    <p:extLst>
      <p:ext uri="{BB962C8B-B14F-4D97-AF65-F5344CB8AC3E}">
        <p14:creationId xmlns:p14="http://schemas.microsoft.com/office/powerpoint/2010/main" val="2725184392"/>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Standard Storage Capacity Planning</a:t>
            </a:r>
          </a:p>
        </p:txBody>
      </p:sp>
      <p:sp>
        <p:nvSpPr>
          <p:cNvPr id="3" name="Text Placeholder 2"/>
          <p:cNvSpPr>
            <a:spLocks noGrp="1"/>
          </p:cNvSpPr>
          <p:nvPr>
            <p:ph type="body" sz="quarter" idx="10"/>
          </p:nvPr>
        </p:nvSpPr>
        <p:spPr/>
        <p:txBody>
          <a:bodyPr/>
          <a:lstStyle/>
          <a:p>
            <a:r>
              <a:rPr lang="en-US" sz="2856" dirty="0"/>
              <a:t>IOPS Per Disk</a:t>
            </a:r>
          </a:p>
          <a:p>
            <a:pPr lvl="1"/>
            <a:r>
              <a:rPr lang="en-US" sz="2448" dirty="0"/>
              <a:t>300 for Basic Tier</a:t>
            </a:r>
          </a:p>
          <a:p>
            <a:pPr lvl="1"/>
            <a:r>
              <a:rPr lang="en-US" sz="2448" dirty="0"/>
              <a:t>500 for Standard Tier (60 Mbps)</a:t>
            </a:r>
          </a:p>
          <a:p>
            <a:endParaRPr lang="en-US" sz="2856" dirty="0"/>
          </a:p>
          <a:p>
            <a:r>
              <a:rPr lang="en-US" sz="2856" dirty="0"/>
              <a:t>IOPS Per Storage Account: 20,000</a:t>
            </a:r>
          </a:p>
          <a:p>
            <a:pPr lvl="1"/>
            <a:r>
              <a:rPr lang="en-US" sz="2448" dirty="0"/>
              <a:t>Supports up to 40 data disks using maximum IOPS per disk</a:t>
            </a:r>
          </a:p>
          <a:p>
            <a:pPr lvl="1"/>
            <a:endParaRPr lang="en-US" sz="2448" dirty="0"/>
          </a:p>
          <a:p>
            <a:pPr lvl="1"/>
            <a:r>
              <a:rPr lang="en-US" sz="2448" dirty="0"/>
              <a:t>Group disks into striped sets to for more IOPS</a:t>
            </a:r>
          </a:p>
          <a:p>
            <a:pPr marL="349724" lvl="1" indent="-349724">
              <a:buFont typeface="Arial" panose="020B0604020202020204" pitchFamily="34" charset="0"/>
              <a:buChar char="•"/>
            </a:pPr>
            <a:r>
              <a:rPr lang="en-US" sz="2448" dirty="0"/>
              <a:t>Example: 4-disk X 500 IOPS = 2000 IOPS</a:t>
            </a:r>
          </a:p>
          <a:p>
            <a:pPr lvl="1"/>
            <a:endParaRPr lang="en-US" sz="2448" dirty="0"/>
          </a:p>
        </p:txBody>
      </p:sp>
      <p:sp>
        <p:nvSpPr>
          <p:cNvPr id="5" name="Rectangle 4"/>
          <p:cNvSpPr/>
          <p:nvPr/>
        </p:nvSpPr>
        <p:spPr bwMode="auto">
          <a:xfrm>
            <a:off x="9429855" y="1356110"/>
            <a:ext cx="2014461" cy="862643"/>
          </a:xfrm>
          <a:prstGeom prst="rect">
            <a:avLst/>
          </a:prstGeom>
          <a:solidFill>
            <a:schemeClr val="bg2"/>
          </a:solidFill>
          <a:ln>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46630" tIns="46628" rIns="46630" bIns="46628" numCol="1" rtlCol="0" anchor="ctr" anchorCtr="0" compatLnSpc="1">
            <a:prstTxWarp prst="textNoShape">
              <a:avLst/>
            </a:prstTxWarp>
            <a:spAutoFit/>
          </a:bodyPr>
          <a:lstStyle/>
          <a:p>
            <a:pPr defTabSz="930922" fontAlgn="base">
              <a:spcBef>
                <a:spcPct val="0"/>
              </a:spcBef>
              <a:spcAft>
                <a:spcPct val="0"/>
              </a:spcAft>
            </a:pPr>
            <a:r>
              <a:rPr lang="en-US" sz="1632" dirty="0">
                <a:ln>
                  <a:solidFill>
                    <a:srgbClr val="FFFFFF">
                      <a:alpha val="0"/>
                    </a:srgbClr>
                  </a:solidFill>
                </a:ln>
                <a:solidFill>
                  <a:srgbClr val="292929">
                    <a:alpha val="99000"/>
                  </a:srgbClr>
                </a:solidFill>
              </a:rPr>
              <a:t>~40xDisks</a:t>
            </a:r>
          </a:p>
          <a:p>
            <a:pPr defTabSz="930922" fontAlgn="base">
              <a:spcBef>
                <a:spcPct val="0"/>
              </a:spcBef>
              <a:spcAft>
                <a:spcPct val="0"/>
              </a:spcAft>
            </a:pPr>
            <a:r>
              <a:rPr lang="en-US" sz="1632" dirty="0">
                <a:ln>
                  <a:solidFill>
                    <a:srgbClr val="FFFFFF">
                      <a:alpha val="0"/>
                    </a:srgbClr>
                  </a:solidFill>
                </a:ln>
                <a:solidFill>
                  <a:srgbClr val="292929">
                    <a:alpha val="99000"/>
                  </a:srgbClr>
                </a:solidFill>
              </a:rPr>
              <a:t>per</a:t>
            </a:r>
          </a:p>
          <a:p>
            <a:pPr defTabSz="930922" fontAlgn="base">
              <a:spcBef>
                <a:spcPct val="0"/>
              </a:spcBef>
              <a:spcAft>
                <a:spcPct val="0"/>
              </a:spcAft>
            </a:pPr>
            <a:r>
              <a:rPr lang="en-US" sz="1632" dirty="0">
                <a:ln>
                  <a:solidFill>
                    <a:srgbClr val="FFFFFF">
                      <a:alpha val="0"/>
                    </a:srgbClr>
                  </a:solidFill>
                </a:ln>
                <a:solidFill>
                  <a:srgbClr val="292929">
                    <a:alpha val="99000"/>
                  </a:srgbClr>
                </a:solidFill>
              </a:rPr>
              <a:t>Storage Account</a:t>
            </a:r>
          </a:p>
        </p:txBody>
      </p:sp>
      <p:sp>
        <p:nvSpPr>
          <p:cNvPr id="6" name="Rectangle 5"/>
          <p:cNvSpPr/>
          <p:nvPr/>
        </p:nvSpPr>
        <p:spPr bwMode="auto">
          <a:xfrm>
            <a:off x="9429855" y="2318039"/>
            <a:ext cx="2014461" cy="3881539"/>
          </a:xfrm>
          <a:prstGeom prst="rect">
            <a:avLst/>
          </a:prstGeom>
          <a:solidFill>
            <a:srgbClr val="0070C0"/>
          </a:solidFill>
          <a:ln w="9525" cap="flat" cmpd="sng" algn="ctr">
            <a:noFill/>
            <a:prstDash val="solid"/>
            <a:headEnd type="none" w="med" len="med"/>
            <a:tailEnd type="none" w="med" len="med"/>
          </a:ln>
          <a:effectLst/>
        </p:spPr>
        <p:txBody>
          <a:bodyPr vert="horz" wrap="square" lIns="93232" tIns="93232" rIns="93232" bIns="93232" numCol="1" rtlCol="0" anchor="b" anchorCtr="0" compatLnSpc="1">
            <a:prstTxWarp prst="textNoShape">
              <a:avLst/>
            </a:prstTxWarp>
          </a:bodyPr>
          <a:lstStyle/>
          <a:p>
            <a:pPr defTabSz="932450">
              <a:lnSpc>
                <a:spcPct val="90000"/>
              </a:lnSpc>
              <a:buSzPct val="90000"/>
              <a:defRPr/>
            </a:pPr>
            <a:endParaRPr lang="en-US" sz="1836" kern="0" dirty="0">
              <a:gradFill>
                <a:gsLst>
                  <a:gs pos="85000">
                    <a:srgbClr val="FFFFFF"/>
                  </a:gs>
                  <a:gs pos="0">
                    <a:srgbClr val="FFFFFF"/>
                  </a:gs>
                </a:gsLst>
                <a:lin ang="5400000" scaled="0"/>
              </a:gradFill>
              <a:latin typeface="Segoe UI Light" pitchFamily="34" charset="0"/>
              <a:ea typeface="Segoe UI" pitchFamily="34" charset="0"/>
              <a:cs typeface="Segoe UI" pitchFamily="34" charset="0"/>
            </a:endParaRPr>
          </a:p>
        </p:txBody>
      </p:sp>
      <p:pic>
        <p:nvPicPr>
          <p:cNvPr id="7" name="Picture 6"/>
          <p:cNvPicPr>
            <a:picLocks noChangeAspect="1"/>
          </p:cNvPicPr>
          <p:nvPr/>
        </p:nvPicPr>
        <p:blipFill>
          <a:blip r:embed="rId3"/>
          <a:stretch>
            <a:fillRect/>
          </a:stretch>
        </p:blipFill>
        <p:spPr>
          <a:xfrm>
            <a:off x="10710151" y="1469169"/>
            <a:ext cx="679568" cy="573222"/>
          </a:xfrm>
          <a:prstGeom prst="rect">
            <a:avLst/>
          </a:prstGeom>
        </p:spPr>
      </p:pic>
      <p:pic>
        <p:nvPicPr>
          <p:cNvPr id="8" name="Picture 7"/>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490797" y="2351063"/>
            <a:ext cx="446828" cy="446828"/>
          </a:xfrm>
          <a:prstGeom prst="rect">
            <a:avLst/>
          </a:prstGeom>
          <a:solidFill>
            <a:srgbClr val="0070C0"/>
          </a:solidFill>
        </p:spPr>
      </p:pic>
      <p:pic>
        <p:nvPicPr>
          <p:cNvPr id="59" name="Picture 58"/>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852874" y="2351063"/>
            <a:ext cx="446828" cy="446828"/>
          </a:xfrm>
          <a:prstGeom prst="rect">
            <a:avLst/>
          </a:prstGeom>
          <a:solidFill>
            <a:srgbClr val="0070C0"/>
          </a:solidFill>
        </p:spPr>
      </p:pic>
      <p:pic>
        <p:nvPicPr>
          <p:cNvPr id="60" name="Picture 59"/>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214950" y="2351063"/>
            <a:ext cx="446828" cy="446828"/>
          </a:xfrm>
          <a:prstGeom prst="rect">
            <a:avLst/>
          </a:prstGeom>
          <a:solidFill>
            <a:srgbClr val="0070C0"/>
          </a:solidFill>
        </p:spPr>
      </p:pic>
      <p:pic>
        <p:nvPicPr>
          <p:cNvPr id="61" name="Picture 60"/>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577026" y="2351063"/>
            <a:ext cx="446828" cy="446828"/>
          </a:xfrm>
          <a:prstGeom prst="rect">
            <a:avLst/>
          </a:prstGeom>
          <a:solidFill>
            <a:srgbClr val="0070C0"/>
          </a:solidFill>
        </p:spPr>
      </p:pic>
      <p:pic>
        <p:nvPicPr>
          <p:cNvPr id="62" name="Picture 61"/>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942957" y="2351063"/>
            <a:ext cx="446828" cy="446828"/>
          </a:xfrm>
          <a:prstGeom prst="rect">
            <a:avLst/>
          </a:prstGeom>
          <a:solidFill>
            <a:srgbClr val="0070C0"/>
          </a:solidFill>
        </p:spPr>
      </p:pic>
      <p:pic>
        <p:nvPicPr>
          <p:cNvPr id="63" name="Picture 62"/>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490797" y="2835234"/>
            <a:ext cx="446828" cy="446828"/>
          </a:xfrm>
          <a:prstGeom prst="rect">
            <a:avLst/>
          </a:prstGeom>
          <a:solidFill>
            <a:srgbClr val="0070C0"/>
          </a:solidFill>
        </p:spPr>
      </p:pic>
      <p:pic>
        <p:nvPicPr>
          <p:cNvPr id="64" name="Picture 63"/>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852874" y="2835234"/>
            <a:ext cx="446828" cy="446828"/>
          </a:xfrm>
          <a:prstGeom prst="rect">
            <a:avLst/>
          </a:prstGeom>
          <a:solidFill>
            <a:srgbClr val="0070C0"/>
          </a:solidFill>
        </p:spPr>
      </p:pic>
      <p:pic>
        <p:nvPicPr>
          <p:cNvPr id="65" name="Picture 64"/>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214950" y="2835234"/>
            <a:ext cx="446828" cy="446828"/>
          </a:xfrm>
          <a:prstGeom prst="rect">
            <a:avLst/>
          </a:prstGeom>
          <a:solidFill>
            <a:srgbClr val="0070C0"/>
          </a:solidFill>
        </p:spPr>
      </p:pic>
      <p:pic>
        <p:nvPicPr>
          <p:cNvPr id="66" name="Picture 65"/>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577026" y="2835234"/>
            <a:ext cx="446828" cy="446828"/>
          </a:xfrm>
          <a:prstGeom prst="rect">
            <a:avLst/>
          </a:prstGeom>
          <a:solidFill>
            <a:srgbClr val="0070C0"/>
          </a:solidFill>
        </p:spPr>
      </p:pic>
      <p:pic>
        <p:nvPicPr>
          <p:cNvPr id="67" name="Picture 66"/>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942957" y="2835234"/>
            <a:ext cx="446828" cy="446828"/>
          </a:xfrm>
          <a:prstGeom prst="rect">
            <a:avLst/>
          </a:prstGeom>
          <a:solidFill>
            <a:srgbClr val="0070C0"/>
          </a:solidFill>
        </p:spPr>
      </p:pic>
      <p:pic>
        <p:nvPicPr>
          <p:cNvPr id="68" name="Picture 67"/>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490732" y="3326256"/>
            <a:ext cx="446828" cy="446828"/>
          </a:xfrm>
          <a:prstGeom prst="rect">
            <a:avLst/>
          </a:prstGeom>
          <a:solidFill>
            <a:srgbClr val="0070C0"/>
          </a:solidFill>
        </p:spPr>
      </p:pic>
      <p:pic>
        <p:nvPicPr>
          <p:cNvPr id="69" name="Picture 68"/>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852808" y="3326256"/>
            <a:ext cx="446828" cy="446828"/>
          </a:xfrm>
          <a:prstGeom prst="rect">
            <a:avLst/>
          </a:prstGeom>
          <a:solidFill>
            <a:srgbClr val="0070C0"/>
          </a:solidFill>
        </p:spPr>
      </p:pic>
      <p:pic>
        <p:nvPicPr>
          <p:cNvPr id="70" name="Picture 69"/>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214885" y="3326256"/>
            <a:ext cx="446828" cy="446828"/>
          </a:xfrm>
          <a:prstGeom prst="rect">
            <a:avLst/>
          </a:prstGeom>
          <a:solidFill>
            <a:srgbClr val="0070C0"/>
          </a:solidFill>
        </p:spPr>
      </p:pic>
      <p:pic>
        <p:nvPicPr>
          <p:cNvPr id="71" name="Picture 70"/>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576961" y="3326256"/>
            <a:ext cx="446828" cy="446828"/>
          </a:xfrm>
          <a:prstGeom prst="rect">
            <a:avLst/>
          </a:prstGeom>
          <a:solidFill>
            <a:srgbClr val="0070C0"/>
          </a:solidFill>
        </p:spPr>
      </p:pic>
      <p:pic>
        <p:nvPicPr>
          <p:cNvPr id="72" name="Picture 71"/>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942892" y="3326256"/>
            <a:ext cx="446828" cy="446828"/>
          </a:xfrm>
          <a:prstGeom prst="rect">
            <a:avLst/>
          </a:prstGeom>
          <a:solidFill>
            <a:srgbClr val="0070C0"/>
          </a:solidFill>
        </p:spPr>
      </p:pic>
      <p:pic>
        <p:nvPicPr>
          <p:cNvPr id="73" name="Picture 72"/>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490732" y="3817278"/>
            <a:ext cx="446828" cy="446828"/>
          </a:xfrm>
          <a:prstGeom prst="rect">
            <a:avLst/>
          </a:prstGeom>
          <a:solidFill>
            <a:srgbClr val="0070C0"/>
          </a:solidFill>
        </p:spPr>
      </p:pic>
      <p:pic>
        <p:nvPicPr>
          <p:cNvPr id="74" name="Picture 73"/>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852808" y="3817278"/>
            <a:ext cx="446828" cy="446828"/>
          </a:xfrm>
          <a:prstGeom prst="rect">
            <a:avLst/>
          </a:prstGeom>
          <a:solidFill>
            <a:srgbClr val="0070C0"/>
          </a:solidFill>
        </p:spPr>
      </p:pic>
      <p:pic>
        <p:nvPicPr>
          <p:cNvPr id="75" name="Picture 74"/>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214885" y="3817278"/>
            <a:ext cx="446828" cy="446828"/>
          </a:xfrm>
          <a:prstGeom prst="rect">
            <a:avLst/>
          </a:prstGeom>
          <a:solidFill>
            <a:srgbClr val="0070C0"/>
          </a:solidFill>
        </p:spPr>
      </p:pic>
      <p:pic>
        <p:nvPicPr>
          <p:cNvPr id="76" name="Picture 75"/>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576961" y="3817278"/>
            <a:ext cx="446828" cy="446828"/>
          </a:xfrm>
          <a:prstGeom prst="rect">
            <a:avLst/>
          </a:prstGeom>
          <a:solidFill>
            <a:srgbClr val="0070C0"/>
          </a:solidFill>
        </p:spPr>
      </p:pic>
      <p:pic>
        <p:nvPicPr>
          <p:cNvPr id="77" name="Picture 76"/>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942892" y="3817278"/>
            <a:ext cx="446828" cy="446828"/>
          </a:xfrm>
          <a:prstGeom prst="rect">
            <a:avLst/>
          </a:prstGeom>
          <a:solidFill>
            <a:srgbClr val="0070C0"/>
          </a:solidFill>
        </p:spPr>
      </p:pic>
      <p:pic>
        <p:nvPicPr>
          <p:cNvPr id="78" name="Picture 77"/>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490732" y="4299487"/>
            <a:ext cx="446828" cy="446828"/>
          </a:xfrm>
          <a:prstGeom prst="rect">
            <a:avLst/>
          </a:prstGeom>
          <a:solidFill>
            <a:srgbClr val="0070C0"/>
          </a:solidFill>
        </p:spPr>
      </p:pic>
      <p:pic>
        <p:nvPicPr>
          <p:cNvPr id="79" name="Picture 78"/>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852808" y="4299487"/>
            <a:ext cx="446828" cy="446828"/>
          </a:xfrm>
          <a:prstGeom prst="rect">
            <a:avLst/>
          </a:prstGeom>
          <a:solidFill>
            <a:srgbClr val="0070C0"/>
          </a:solidFill>
        </p:spPr>
      </p:pic>
      <p:pic>
        <p:nvPicPr>
          <p:cNvPr id="80" name="Picture 79"/>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214885" y="4299487"/>
            <a:ext cx="446828" cy="446828"/>
          </a:xfrm>
          <a:prstGeom prst="rect">
            <a:avLst/>
          </a:prstGeom>
          <a:solidFill>
            <a:srgbClr val="0070C0"/>
          </a:solidFill>
        </p:spPr>
      </p:pic>
      <p:pic>
        <p:nvPicPr>
          <p:cNvPr id="81" name="Picture 80"/>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576961" y="4299487"/>
            <a:ext cx="446828" cy="446828"/>
          </a:xfrm>
          <a:prstGeom prst="rect">
            <a:avLst/>
          </a:prstGeom>
          <a:solidFill>
            <a:srgbClr val="0070C0"/>
          </a:solidFill>
        </p:spPr>
      </p:pic>
      <p:pic>
        <p:nvPicPr>
          <p:cNvPr id="82" name="Picture 81"/>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942892" y="4299487"/>
            <a:ext cx="446828" cy="446828"/>
          </a:xfrm>
          <a:prstGeom prst="rect">
            <a:avLst/>
          </a:prstGeom>
          <a:solidFill>
            <a:srgbClr val="0070C0"/>
          </a:solidFill>
        </p:spPr>
      </p:pic>
      <p:pic>
        <p:nvPicPr>
          <p:cNvPr id="83" name="Picture 82"/>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490732" y="4781696"/>
            <a:ext cx="446828" cy="446828"/>
          </a:xfrm>
          <a:prstGeom prst="rect">
            <a:avLst/>
          </a:prstGeom>
          <a:solidFill>
            <a:srgbClr val="0070C0"/>
          </a:solidFill>
        </p:spPr>
      </p:pic>
      <p:pic>
        <p:nvPicPr>
          <p:cNvPr id="84" name="Picture 83"/>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852808" y="4781696"/>
            <a:ext cx="446828" cy="446828"/>
          </a:xfrm>
          <a:prstGeom prst="rect">
            <a:avLst/>
          </a:prstGeom>
          <a:solidFill>
            <a:srgbClr val="0070C0"/>
          </a:solidFill>
        </p:spPr>
      </p:pic>
      <p:pic>
        <p:nvPicPr>
          <p:cNvPr id="85" name="Picture 84"/>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214885" y="4781696"/>
            <a:ext cx="446828" cy="446828"/>
          </a:xfrm>
          <a:prstGeom prst="rect">
            <a:avLst/>
          </a:prstGeom>
          <a:solidFill>
            <a:srgbClr val="0070C0"/>
          </a:solidFill>
        </p:spPr>
      </p:pic>
      <p:pic>
        <p:nvPicPr>
          <p:cNvPr id="86" name="Picture 85"/>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576961" y="4781696"/>
            <a:ext cx="446828" cy="446828"/>
          </a:xfrm>
          <a:prstGeom prst="rect">
            <a:avLst/>
          </a:prstGeom>
          <a:solidFill>
            <a:srgbClr val="0070C0"/>
          </a:solidFill>
        </p:spPr>
      </p:pic>
      <p:pic>
        <p:nvPicPr>
          <p:cNvPr id="87" name="Picture 86"/>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942892" y="4781696"/>
            <a:ext cx="446828" cy="446828"/>
          </a:xfrm>
          <a:prstGeom prst="rect">
            <a:avLst/>
          </a:prstGeom>
          <a:solidFill>
            <a:srgbClr val="0070C0"/>
          </a:solidFill>
        </p:spPr>
      </p:pic>
      <p:pic>
        <p:nvPicPr>
          <p:cNvPr id="88" name="Picture 87"/>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490732" y="5263906"/>
            <a:ext cx="446828" cy="446828"/>
          </a:xfrm>
          <a:prstGeom prst="rect">
            <a:avLst/>
          </a:prstGeom>
          <a:solidFill>
            <a:srgbClr val="0070C0"/>
          </a:solidFill>
        </p:spPr>
      </p:pic>
      <p:pic>
        <p:nvPicPr>
          <p:cNvPr id="89" name="Picture 88"/>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852808" y="5263906"/>
            <a:ext cx="446828" cy="446828"/>
          </a:xfrm>
          <a:prstGeom prst="rect">
            <a:avLst/>
          </a:prstGeom>
          <a:solidFill>
            <a:srgbClr val="0070C0"/>
          </a:solidFill>
        </p:spPr>
      </p:pic>
      <p:pic>
        <p:nvPicPr>
          <p:cNvPr id="90" name="Picture 89"/>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214885" y="5263906"/>
            <a:ext cx="446828" cy="446828"/>
          </a:xfrm>
          <a:prstGeom prst="rect">
            <a:avLst/>
          </a:prstGeom>
          <a:solidFill>
            <a:srgbClr val="0070C0"/>
          </a:solidFill>
        </p:spPr>
      </p:pic>
      <p:pic>
        <p:nvPicPr>
          <p:cNvPr id="91" name="Picture 90"/>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576961" y="5263906"/>
            <a:ext cx="446828" cy="446828"/>
          </a:xfrm>
          <a:prstGeom prst="rect">
            <a:avLst/>
          </a:prstGeom>
          <a:solidFill>
            <a:srgbClr val="0070C0"/>
          </a:solidFill>
        </p:spPr>
      </p:pic>
      <p:pic>
        <p:nvPicPr>
          <p:cNvPr id="92" name="Picture 91"/>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942892" y="5263906"/>
            <a:ext cx="446828" cy="446828"/>
          </a:xfrm>
          <a:prstGeom prst="rect">
            <a:avLst/>
          </a:prstGeom>
          <a:solidFill>
            <a:srgbClr val="0070C0"/>
          </a:solidFill>
        </p:spPr>
      </p:pic>
      <p:pic>
        <p:nvPicPr>
          <p:cNvPr id="93" name="Picture 92"/>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490732" y="5736504"/>
            <a:ext cx="446828" cy="446828"/>
          </a:xfrm>
          <a:prstGeom prst="rect">
            <a:avLst/>
          </a:prstGeom>
          <a:solidFill>
            <a:srgbClr val="0070C0"/>
          </a:solidFill>
        </p:spPr>
      </p:pic>
      <p:pic>
        <p:nvPicPr>
          <p:cNvPr id="94" name="Picture 93"/>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9852808" y="5736504"/>
            <a:ext cx="446828" cy="446828"/>
          </a:xfrm>
          <a:prstGeom prst="rect">
            <a:avLst/>
          </a:prstGeom>
          <a:solidFill>
            <a:srgbClr val="0070C0"/>
          </a:solidFill>
        </p:spPr>
      </p:pic>
      <p:pic>
        <p:nvPicPr>
          <p:cNvPr id="95" name="Picture 94"/>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214885" y="5736504"/>
            <a:ext cx="446828" cy="446828"/>
          </a:xfrm>
          <a:prstGeom prst="rect">
            <a:avLst/>
          </a:prstGeom>
          <a:solidFill>
            <a:srgbClr val="0070C0"/>
          </a:solidFill>
        </p:spPr>
      </p:pic>
      <p:pic>
        <p:nvPicPr>
          <p:cNvPr id="96" name="Picture 95"/>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576961" y="5736504"/>
            <a:ext cx="446828" cy="446828"/>
          </a:xfrm>
          <a:prstGeom prst="rect">
            <a:avLst/>
          </a:prstGeom>
          <a:solidFill>
            <a:srgbClr val="0070C0"/>
          </a:solidFill>
        </p:spPr>
      </p:pic>
      <p:pic>
        <p:nvPicPr>
          <p:cNvPr id="97" name="Picture 96"/>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0942892" y="5736504"/>
            <a:ext cx="446828" cy="446828"/>
          </a:xfrm>
          <a:prstGeom prst="rect">
            <a:avLst/>
          </a:prstGeom>
          <a:solidFill>
            <a:srgbClr val="0070C0"/>
          </a:solidFill>
        </p:spPr>
      </p:pic>
    </p:spTree>
    <p:extLst>
      <p:ext uri="{BB962C8B-B14F-4D97-AF65-F5344CB8AC3E}">
        <p14:creationId xmlns:p14="http://schemas.microsoft.com/office/powerpoint/2010/main" val="34170921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74638" y="1212850"/>
            <a:ext cx="11887200" cy="3280898"/>
          </a:xfrm>
        </p:spPr>
        <p:txBody>
          <a:bodyPr/>
          <a:lstStyle/>
          <a:p>
            <a:r>
              <a:rPr lang="en-US" sz="2800" dirty="0"/>
              <a:t>For high-performance IO-intensive workloads (databases, etc.)</a:t>
            </a:r>
          </a:p>
          <a:p>
            <a:r>
              <a:rPr lang="en-US" sz="2800" dirty="0"/>
              <a:t>Consistent low latency and predictable high IO throughput</a:t>
            </a:r>
          </a:p>
          <a:p>
            <a:r>
              <a:rPr lang="en-US" sz="2800" dirty="0"/>
              <a:t>Durable - 3 strongly consistent copies in SSD storage</a:t>
            </a:r>
          </a:p>
          <a:p>
            <a:r>
              <a:rPr lang="en-US" sz="2800" dirty="0"/>
              <a:t>New class of VMs – </a:t>
            </a:r>
            <a:r>
              <a:rPr lang="sl-SI" sz="2800" dirty="0"/>
              <a:t>Ds</a:t>
            </a:r>
            <a:r>
              <a:rPr lang="en-US" sz="2800" dirty="0"/>
              <a:t> Series</a:t>
            </a:r>
          </a:p>
          <a:p>
            <a:pPr marL="457200" lvl="2"/>
            <a:r>
              <a:rPr lang="en-US" dirty="0">
                <a:latin typeface="+mj-lt"/>
              </a:rPr>
              <a:t>Supports up to 1 TB blob/disk size</a:t>
            </a:r>
          </a:p>
          <a:p>
            <a:pPr marL="457200" lvl="2"/>
            <a:r>
              <a:rPr lang="en-US" dirty="0">
                <a:latin typeface="+mj-lt"/>
              </a:rPr>
              <a:t>Up to 32TB per VM and up to 64,000 IOPS per VM</a:t>
            </a:r>
          </a:p>
          <a:p>
            <a:r>
              <a:rPr lang="en-US" sz="2800" dirty="0"/>
              <a:t>Flexible Pricing – VMs and disks by the hour</a:t>
            </a:r>
          </a:p>
        </p:txBody>
      </p:sp>
      <p:sp>
        <p:nvSpPr>
          <p:cNvPr id="3" name="Title 2"/>
          <p:cNvSpPr>
            <a:spLocks noGrp="1"/>
          </p:cNvSpPr>
          <p:nvPr>
            <p:ph type="title"/>
          </p:nvPr>
        </p:nvSpPr>
        <p:spPr/>
        <p:txBody>
          <a:bodyPr/>
          <a:lstStyle/>
          <a:p>
            <a:r>
              <a:rPr lang="en-US" dirty="0"/>
              <a:t>Azure Premium Storage Disks</a:t>
            </a:r>
          </a:p>
        </p:txBody>
      </p:sp>
      <p:graphicFrame>
        <p:nvGraphicFramePr>
          <p:cNvPr id="4" name="Content Placeholder 5"/>
          <p:cNvGraphicFramePr>
            <a:graphicFrameLocks/>
          </p:cNvGraphicFramePr>
          <p:nvPr>
            <p:extLst>
              <p:ext uri="{D42A27DB-BD31-4B8C-83A1-F6EECF244321}">
                <p14:modId xmlns:p14="http://schemas.microsoft.com/office/powerpoint/2010/main" val="2619043864"/>
              </p:ext>
            </p:extLst>
          </p:nvPr>
        </p:nvGraphicFramePr>
        <p:xfrm>
          <a:off x="601612" y="4532229"/>
          <a:ext cx="11560223" cy="2205393"/>
        </p:xfrm>
        <a:graphic>
          <a:graphicData uri="http://schemas.openxmlformats.org/drawingml/2006/table">
            <a:tbl>
              <a:tblPr firstRow="1" firstCol="1" bandRow="1">
                <a:tableStyleId>{93296810-A885-4BE3-A3E7-6D5BEEA58F35}</a:tableStyleId>
              </a:tblPr>
              <a:tblGrid>
                <a:gridCol w="3653176">
                  <a:extLst>
                    <a:ext uri="{9D8B030D-6E8A-4147-A177-3AD203B41FA5}">
                      <a16:colId xmlns:a16="http://schemas.microsoft.com/office/drawing/2014/main" val="20000"/>
                    </a:ext>
                  </a:extLst>
                </a:gridCol>
                <a:gridCol w="2733754">
                  <a:extLst>
                    <a:ext uri="{9D8B030D-6E8A-4147-A177-3AD203B41FA5}">
                      <a16:colId xmlns:a16="http://schemas.microsoft.com/office/drawing/2014/main" val="20001"/>
                    </a:ext>
                  </a:extLst>
                </a:gridCol>
                <a:gridCol w="2782791">
                  <a:extLst>
                    <a:ext uri="{9D8B030D-6E8A-4147-A177-3AD203B41FA5}">
                      <a16:colId xmlns:a16="http://schemas.microsoft.com/office/drawing/2014/main" val="20002"/>
                    </a:ext>
                  </a:extLst>
                </a:gridCol>
                <a:gridCol w="2390502">
                  <a:extLst>
                    <a:ext uri="{9D8B030D-6E8A-4147-A177-3AD203B41FA5}">
                      <a16:colId xmlns:a16="http://schemas.microsoft.com/office/drawing/2014/main" val="20003"/>
                    </a:ext>
                  </a:extLst>
                </a:gridCol>
              </a:tblGrid>
              <a:tr h="394454">
                <a:tc>
                  <a:txBody>
                    <a:bodyPr/>
                    <a:lstStyle/>
                    <a:p>
                      <a:r>
                        <a:rPr lang="en-US" sz="2000" dirty="0">
                          <a:solidFill>
                            <a:schemeClr val="bg1"/>
                          </a:solidFill>
                        </a:rPr>
                        <a:t>Disk Types</a:t>
                      </a:r>
                    </a:p>
                  </a:txBody>
                  <a:tcPr marL="89654" marR="89654" marT="44827" marB="44827">
                    <a:solidFill>
                      <a:schemeClr val="accent3">
                        <a:lumMod val="75000"/>
                      </a:schemeClr>
                    </a:solidFill>
                  </a:tcPr>
                </a:tc>
                <a:tc>
                  <a:txBody>
                    <a:bodyPr/>
                    <a:lstStyle/>
                    <a:p>
                      <a:r>
                        <a:rPr lang="en-US" sz="2000" dirty="0">
                          <a:solidFill>
                            <a:schemeClr val="bg1"/>
                          </a:solidFill>
                        </a:rPr>
                        <a:t>P10</a:t>
                      </a:r>
                    </a:p>
                  </a:txBody>
                  <a:tcPr marL="89654" marR="89654" marT="44827" marB="44827">
                    <a:solidFill>
                      <a:schemeClr val="bg2">
                        <a:lumMod val="50000"/>
                      </a:schemeClr>
                    </a:solidFill>
                  </a:tcPr>
                </a:tc>
                <a:tc>
                  <a:txBody>
                    <a:bodyPr/>
                    <a:lstStyle/>
                    <a:p>
                      <a:r>
                        <a:rPr lang="en-US" sz="2000" dirty="0">
                          <a:solidFill>
                            <a:schemeClr val="bg1"/>
                          </a:solidFill>
                        </a:rPr>
                        <a:t>P20</a:t>
                      </a:r>
                    </a:p>
                  </a:txBody>
                  <a:tcPr marL="89654" marR="89654" marT="44827" marB="44827">
                    <a:solidFill>
                      <a:schemeClr val="bg2">
                        <a:lumMod val="50000"/>
                      </a:schemeClr>
                    </a:solidFill>
                  </a:tcPr>
                </a:tc>
                <a:tc>
                  <a:txBody>
                    <a:bodyPr/>
                    <a:lstStyle/>
                    <a:p>
                      <a:r>
                        <a:rPr lang="en-US" sz="2000" dirty="0">
                          <a:solidFill>
                            <a:schemeClr val="bg1"/>
                          </a:solidFill>
                        </a:rPr>
                        <a:t>P30</a:t>
                      </a:r>
                    </a:p>
                  </a:txBody>
                  <a:tcPr marL="89654" marR="89654" marT="44827" marB="44827">
                    <a:solidFill>
                      <a:schemeClr val="bg2">
                        <a:lumMod val="50000"/>
                      </a:schemeClr>
                    </a:solidFill>
                  </a:tcPr>
                </a:tc>
                <a:extLst>
                  <a:ext uri="{0D108BD9-81ED-4DB2-BD59-A6C34878D82A}">
                    <a16:rowId xmlns:a16="http://schemas.microsoft.com/office/drawing/2014/main" val="10000"/>
                  </a:ext>
                </a:extLst>
              </a:tr>
              <a:tr h="394454">
                <a:tc>
                  <a:txBody>
                    <a:bodyPr/>
                    <a:lstStyle/>
                    <a:p>
                      <a:r>
                        <a:rPr lang="en-US" sz="2000" dirty="0">
                          <a:solidFill>
                            <a:schemeClr val="bg1"/>
                          </a:solidFill>
                        </a:rPr>
                        <a:t>Disk Size</a:t>
                      </a:r>
                    </a:p>
                  </a:txBody>
                  <a:tcPr marL="89654" marR="89654" marT="44827" marB="44827">
                    <a:solidFill>
                      <a:schemeClr val="accent3">
                        <a:lumMod val="75000"/>
                      </a:schemeClr>
                    </a:solidFill>
                  </a:tcPr>
                </a:tc>
                <a:tc>
                  <a:txBody>
                    <a:bodyPr/>
                    <a:lstStyle/>
                    <a:p>
                      <a:r>
                        <a:rPr lang="en-US" sz="2000" dirty="0">
                          <a:solidFill>
                            <a:schemeClr val="tx1"/>
                          </a:solidFill>
                        </a:rPr>
                        <a:t>128 GB</a:t>
                      </a:r>
                    </a:p>
                  </a:txBody>
                  <a:tcPr marL="89654" marR="89654" marT="44827" marB="44827"/>
                </a:tc>
                <a:tc>
                  <a:txBody>
                    <a:bodyPr/>
                    <a:lstStyle/>
                    <a:p>
                      <a:r>
                        <a:rPr lang="en-US" sz="2000" dirty="0">
                          <a:solidFill>
                            <a:schemeClr val="tx1"/>
                          </a:solidFill>
                        </a:rPr>
                        <a:t>512 GB</a:t>
                      </a:r>
                    </a:p>
                  </a:txBody>
                  <a:tcPr marL="89654" marR="89654" marT="44827" marB="44827"/>
                </a:tc>
                <a:tc>
                  <a:txBody>
                    <a:bodyPr/>
                    <a:lstStyle/>
                    <a:p>
                      <a:r>
                        <a:rPr lang="en-US" sz="2000" dirty="0">
                          <a:solidFill>
                            <a:schemeClr val="tx1"/>
                          </a:solidFill>
                        </a:rPr>
                        <a:t>1024 GB</a:t>
                      </a:r>
                    </a:p>
                  </a:txBody>
                  <a:tcPr marL="89654" marR="89654" marT="44827" marB="44827"/>
                </a:tc>
                <a:extLst>
                  <a:ext uri="{0D108BD9-81ED-4DB2-BD59-A6C34878D82A}">
                    <a16:rowId xmlns:a16="http://schemas.microsoft.com/office/drawing/2014/main" val="10001"/>
                  </a:ext>
                </a:extLst>
              </a:tr>
              <a:tr h="394454">
                <a:tc>
                  <a:txBody>
                    <a:bodyPr/>
                    <a:lstStyle/>
                    <a:p>
                      <a:r>
                        <a:rPr lang="en-US" sz="2000" dirty="0">
                          <a:solidFill>
                            <a:schemeClr val="bg1"/>
                          </a:solidFill>
                        </a:rPr>
                        <a:t>IOPS Per Disk</a:t>
                      </a:r>
                    </a:p>
                  </a:txBody>
                  <a:tcPr marL="89654" marR="89654" marT="44827" marB="44827">
                    <a:solidFill>
                      <a:schemeClr val="accent3">
                        <a:lumMod val="75000"/>
                      </a:schemeClr>
                    </a:solidFill>
                  </a:tcPr>
                </a:tc>
                <a:tc>
                  <a:txBody>
                    <a:bodyPr/>
                    <a:lstStyle/>
                    <a:p>
                      <a:r>
                        <a:rPr lang="en-US" sz="2000" dirty="0">
                          <a:solidFill>
                            <a:schemeClr val="tx1"/>
                          </a:solidFill>
                        </a:rPr>
                        <a:t>500</a:t>
                      </a:r>
                    </a:p>
                  </a:txBody>
                  <a:tcPr marL="89654" marR="89654" marT="44827" marB="44827"/>
                </a:tc>
                <a:tc>
                  <a:txBody>
                    <a:bodyPr/>
                    <a:lstStyle/>
                    <a:p>
                      <a:r>
                        <a:rPr lang="en-US" sz="2000" dirty="0">
                          <a:solidFill>
                            <a:schemeClr val="tx1"/>
                          </a:solidFill>
                        </a:rPr>
                        <a:t>2,300</a:t>
                      </a:r>
                    </a:p>
                  </a:txBody>
                  <a:tcPr marL="89654" marR="89654" marT="44827" marB="44827"/>
                </a:tc>
                <a:tc>
                  <a:txBody>
                    <a:bodyPr/>
                    <a:lstStyle/>
                    <a:p>
                      <a:r>
                        <a:rPr lang="en-US" sz="2000" dirty="0">
                          <a:solidFill>
                            <a:schemeClr val="tx1"/>
                          </a:solidFill>
                        </a:rPr>
                        <a:t>5,000</a:t>
                      </a:r>
                    </a:p>
                  </a:txBody>
                  <a:tcPr marL="89654" marR="89654" marT="44827" marB="44827"/>
                </a:tc>
                <a:extLst>
                  <a:ext uri="{0D108BD9-81ED-4DB2-BD59-A6C34878D82A}">
                    <a16:rowId xmlns:a16="http://schemas.microsoft.com/office/drawing/2014/main" val="10002"/>
                  </a:ext>
                </a:extLst>
              </a:tr>
              <a:tr h="394454">
                <a:tc>
                  <a:txBody>
                    <a:bodyPr/>
                    <a:lstStyle/>
                    <a:p>
                      <a:r>
                        <a:rPr lang="en-US" sz="2000" dirty="0">
                          <a:solidFill>
                            <a:schemeClr val="bg1"/>
                          </a:solidFill>
                        </a:rPr>
                        <a:t>Throughput</a:t>
                      </a:r>
                      <a:r>
                        <a:rPr lang="en-US" sz="2000" baseline="0" dirty="0">
                          <a:solidFill>
                            <a:schemeClr val="bg1"/>
                          </a:solidFill>
                        </a:rPr>
                        <a:t> per Disk</a:t>
                      </a:r>
                      <a:endParaRPr lang="en-US" sz="2000" dirty="0">
                        <a:solidFill>
                          <a:schemeClr val="bg1"/>
                        </a:solidFill>
                      </a:endParaRPr>
                    </a:p>
                  </a:txBody>
                  <a:tcPr marL="89654" marR="89654" marT="44827" marB="44827">
                    <a:solidFill>
                      <a:schemeClr val="accent3">
                        <a:lumMod val="75000"/>
                      </a:schemeClr>
                    </a:solidFill>
                  </a:tcPr>
                </a:tc>
                <a:tc>
                  <a:txBody>
                    <a:bodyPr/>
                    <a:lstStyle/>
                    <a:p>
                      <a:r>
                        <a:rPr lang="en-US" sz="2000" dirty="0">
                          <a:solidFill>
                            <a:schemeClr val="tx1"/>
                          </a:solidFill>
                        </a:rPr>
                        <a:t>100 MB/Sec</a:t>
                      </a:r>
                    </a:p>
                  </a:txBody>
                  <a:tcPr marL="89654" marR="89654" marT="44827" marB="44827"/>
                </a:tc>
                <a:tc>
                  <a:txBody>
                    <a:bodyPr/>
                    <a:lstStyle/>
                    <a:p>
                      <a:r>
                        <a:rPr lang="en-US" sz="2000" dirty="0">
                          <a:solidFill>
                            <a:schemeClr val="tx1"/>
                          </a:solidFill>
                        </a:rPr>
                        <a:t>150 MB/Sec</a:t>
                      </a:r>
                    </a:p>
                  </a:txBody>
                  <a:tcPr marL="89654" marR="89654" marT="44827" marB="44827"/>
                </a:tc>
                <a:tc>
                  <a:txBody>
                    <a:bodyPr/>
                    <a:lstStyle/>
                    <a:p>
                      <a:r>
                        <a:rPr lang="en-US" sz="2000" dirty="0">
                          <a:solidFill>
                            <a:schemeClr val="tx1"/>
                          </a:solidFill>
                        </a:rPr>
                        <a:t>200 MB/Sec</a:t>
                      </a:r>
                    </a:p>
                  </a:txBody>
                  <a:tcPr marL="89654" marR="89654" marT="44827" marB="44827"/>
                </a:tc>
                <a:extLst>
                  <a:ext uri="{0D108BD9-81ED-4DB2-BD59-A6C34878D82A}">
                    <a16:rowId xmlns:a16="http://schemas.microsoft.com/office/drawing/2014/main" val="10003"/>
                  </a:ext>
                </a:extLst>
              </a:tr>
              <a:tr h="627577">
                <a:tc>
                  <a:txBody>
                    <a:bodyPr/>
                    <a:lstStyle/>
                    <a:p>
                      <a:r>
                        <a:rPr lang="en-US" sz="2000" dirty="0">
                          <a:solidFill>
                            <a:schemeClr val="bg1"/>
                          </a:solidFill>
                        </a:rPr>
                        <a:t>Price per month</a:t>
                      </a:r>
                    </a:p>
                  </a:txBody>
                  <a:tcPr marL="89654" marR="89654" marT="44827" marB="44827">
                    <a:solidFill>
                      <a:schemeClr val="accent3">
                        <a:lumMod val="75000"/>
                      </a:schemeClr>
                    </a:solidFill>
                  </a:tcPr>
                </a:tc>
                <a:tc>
                  <a:txBody>
                    <a:bodyPr/>
                    <a:lstStyle/>
                    <a:p>
                      <a:r>
                        <a:rPr lang="en-US" sz="2000" dirty="0">
                          <a:solidFill>
                            <a:schemeClr val="tx1"/>
                          </a:solidFill>
                        </a:rPr>
                        <a:t>€16.63 per month</a:t>
                      </a:r>
                    </a:p>
                  </a:txBody>
                  <a:tcPr marL="89654" marR="89654" marT="44827" marB="44827"/>
                </a:tc>
                <a:tc>
                  <a:txBody>
                    <a:bodyPr/>
                    <a:lstStyle/>
                    <a:p>
                      <a:r>
                        <a:rPr lang="en-US" sz="2000" dirty="0">
                          <a:solidFill>
                            <a:schemeClr val="tx1"/>
                          </a:solidFill>
                        </a:rPr>
                        <a:t>€61.75 per month</a:t>
                      </a:r>
                    </a:p>
                  </a:txBody>
                  <a:tcPr marL="89654" marR="89654" marT="44827" marB="44827"/>
                </a:tc>
                <a:tc>
                  <a:txBody>
                    <a:bodyPr/>
                    <a:lstStyle/>
                    <a:p>
                      <a:r>
                        <a:rPr lang="en-US" sz="2000" dirty="0">
                          <a:solidFill>
                            <a:schemeClr val="tx1"/>
                          </a:solidFill>
                        </a:rPr>
                        <a:t>€113.99 per month</a:t>
                      </a:r>
                    </a:p>
                  </a:txBody>
                  <a:tcPr marL="89654" marR="89654" marT="44827" marB="44827"/>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094374281"/>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Managed disks</a:t>
            </a:r>
          </a:p>
        </p:txBody>
      </p:sp>
      <p:sp>
        <p:nvSpPr>
          <p:cNvPr id="4" name="Text Placeholder 3"/>
          <p:cNvSpPr>
            <a:spLocks noGrp="1"/>
          </p:cNvSpPr>
          <p:nvPr>
            <p:ph type="body" sz="quarter" idx="10"/>
          </p:nvPr>
        </p:nvSpPr>
        <p:spPr>
          <a:xfrm>
            <a:off x="274702" y="1211287"/>
            <a:ext cx="5337955" cy="5521512"/>
          </a:xfrm>
        </p:spPr>
        <p:txBody>
          <a:bodyPr/>
          <a:lstStyle/>
          <a:p>
            <a:pPr>
              <a:spcBef>
                <a:spcPts val="1800"/>
              </a:spcBef>
            </a:pPr>
            <a:r>
              <a:rPr lang="en-US" sz="2800" dirty="0">
                <a:gradFill>
                  <a:gsLst>
                    <a:gs pos="1250">
                      <a:schemeClr val="tx2"/>
                    </a:gs>
                    <a:gs pos="99000">
                      <a:schemeClr val="tx2"/>
                    </a:gs>
                  </a:gsLst>
                  <a:lin ang="5400000" scaled="0"/>
                </a:gradFill>
              </a:rPr>
              <a:t>Simplified management for </a:t>
            </a:r>
            <a:br>
              <a:rPr lang="en-US" sz="2800" dirty="0">
                <a:gradFill>
                  <a:gsLst>
                    <a:gs pos="1250">
                      <a:schemeClr val="tx2"/>
                    </a:gs>
                    <a:gs pos="99000">
                      <a:schemeClr val="tx2"/>
                    </a:gs>
                  </a:gsLst>
                  <a:lin ang="5400000" scaled="0"/>
                </a:gradFill>
              </a:rPr>
            </a:br>
            <a:r>
              <a:rPr lang="en-US" sz="2800" dirty="0">
                <a:gradFill>
                  <a:gsLst>
                    <a:gs pos="1250">
                      <a:schemeClr val="tx2"/>
                    </a:gs>
                    <a:gs pos="99000">
                      <a:schemeClr val="tx2"/>
                    </a:gs>
                  </a:gsLst>
                  <a:lin ang="5400000" scaled="0"/>
                </a:gradFill>
              </a:rPr>
              <a:t>performance and scale</a:t>
            </a:r>
          </a:p>
          <a:p>
            <a:pPr>
              <a:spcBef>
                <a:spcPts val="1800"/>
              </a:spcBef>
            </a:pPr>
            <a:r>
              <a:rPr lang="en-US" sz="2800" dirty="0" err="1">
                <a:gradFill>
                  <a:gsLst>
                    <a:gs pos="1250">
                      <a:schemeClr val="tx2"/>
                    </a:gs>
                    <a:gs pos="99000">
                      <a:schemeClr val="tx2"/>
                    </a:gs>
                  </a:gsLst>
                  <a:lin ang="5400000" scaled="0"/>
                </a:gradFill>
              </a:rPr>
              <a:t>Overvie</a:t>
            </a:r>
            <a:r>
              <a:rPr lang="sl-SI" sz="2800" dirty="0">
                <a:gradFill>
                  <a:gsLst>
                    <a:gs pos="1250">
                      <a:schemeClr val="tx2"/>
                    </a:gs>
                    <a:gs pos="99000">
                      <a:schemeClr val="tx2"/>
                    </a:gs>
                  </a:gsLst>
                  <a:lin ang="5400000" scaled="0"/>
                </a:gradFill>
              </a:rPr>
              <a:t>w</a:t>
            </a:r>
          </a:p>
          <a:p>
            <a:pPr lvl="1">
              <a:spcBef>
                <a:spcPts val="1800"/>
              </a:spcBef>
            </a:pPr>
            <a:r>
              <a:rPr lang="en-US" sz="2000" dirty="0">
                <a:gradFill>
                  <a:gsLst>
                    <a:gs pos="1250">
                      <a:schemeClr val="tx2"/>
                    </a:gs>
                    <a:gs pos="99000">
                      <a:schemeClr val="tx2"/>
                    </a:gs>
                  </a:gsLst>
                  <a:lin ang="5400000" scaled="0"/>
                </a:gradFill>
              </a:rPr>
              <a:t>Simplifies management to avoid capacity </a:t>
            </a:r>
            <a:br>
              <a:rPr lang="en-US" sz="2000" dirty="0">
                <a:gradFill>
                  <a:gsLst>
                    <a:gs pos="1250">
                      <a:schemeClr val="tx2"/>
                    </a:gs>
                    <a:gs pos="99000">
                      <a:schemeClr val="tx2"/>
                    </a:gs>
                  </a:gsLst>
                  <a:lin ang="5400000" scaled="0"/>
                </a:gradFill>
              </a:rPr>
            </a:br>
            <a:r>
              <a:rPr lang="en-US" sz="2000" dirty="0">
                <a:gradFill>
                  <a:gsLst>
                    <a:gs pos="1250">
                      <a:schemeClr val="tx2"/>
                    </a:gs>
                    <a:gs pos="99000">
                      <a:schemeClr val="tx2"/>
                    </a:gs>
                  </a:gsLst>
                  <a:lin ang="5400000" scaled="0"/>
                </a:gradFill>
              </a:rPr>
              <a:t>planning mistakes and easier to scale</a:t>
            </a:r>
          </a:p>
          <a:p>
            <a:pPr lvl="1">
              <a:spcBef>
                <a:spcPts val="1800"/>
              </a:spcBef>
            </a:pPr>
            <a:r>
              <a:rPr lang="en-US" sz="2000" dirty="0">
                <a:gradFill>
                  <a:gsLst>
                    <a:gs pos="1250">
                      <a:schemeClr val="tx2"/>
                    </a:gs>
                    <a:gs pos="99000">
                      <a:schemeClr val="tx2"/>
                    </a:gs>
                  </a:gsLst>
                  <a:lin ang="5400000" scaled="0"/>
                </a:gradFill>
              </a:rPr>
              <a:t>Integrates directly with virtual machine </a:t>
            </a:r>
            <a:br>
              <a:rPr lang="en-US" sz="2000" dirty="0">
                <a:gradFill>
                  <a:gsLst>
                    <a:gs pos="1250">
                      <a:schemeClr val="tx2"/>
                    </a:gs>
                    <a:gs pos="99000">
                      <a:schemeClr val="tx2"/>
                    </a:gs>
                  </a:gsLst>
                  <a:lin ang="5400000" scaled="0"/>
                </a:gradFill>
              </a:rPr>
            </a:br>
            <a:r>
              <a:rPr lang="en-US" sz="2000" dirty="0">
                <a:gradFill>
                  <a:gsLst>
                    <a:gs pos="1250">
                      <a:schemeClr val="tx2"/>
                    </a:gs>
                    <a:gs pos="99000">
                      <a:schemeClr val="tx2"/>
                    </a:gs>
                  </a:gsLst>
                  <a:lin ang="5400000" scaled="0"/>
                </a:gradFill>
              </a:rPr>
              <a:t>scale sets</a:t>
            </a:r>
            <a:endParaRPr lang="sl-SI" sz="2000" dirty="0">
              <a:gradFill>
                <a:gsLst>
                  <a:gs pos="1250">
                    <a:schemeClr val="tx2"/>
                  </a:gs>
                  <a:gs pos="99000">
                    <a:schemeClr val="tx2"/>
                  </a:gs>
                </a:gsLst>
                <a:lin ang="5400000" scaled="0"/>
              </a:gradFill>
            </a:endParaRPr>
          </a:p>
          <a:p>
            <a:pPr lvl="1">
              <a:spcBef>
                <a:spcPts val="1800"/>
              </a:spcBef>
            </a:pPr>
            <a:r>
              <a:rPr lang="en-US" sz="2000" dirty="0">
                <a:gradFill>
                  <a:gsLst>
                    <a:gs pos="1250">
                      <a:schemeClr val="tx2"/>
                    </a:gs>
                    <a:gs pos="99000">
                      <a:schemeClr val="tx2"/>
                    </a:gs>
                  </a:gsLst>
                  <a:lin ang="5400000" scaled="0"/>
                </a:gradFill>
              </a:rPr>
              <a:t>Managed disks do not allow direct access to the VHD</a:t>
            </a:r>
            <a:r>
              <a:rPr lang="sl-SI" sz="2000" dirty="0">
                <a:gradFill>
                  <a:gsLst>
                    <a:gs pos="1250">
                      <a:schemeClr val="tx2"/>
                    </a:gs>
                    <a:gs pos="99000">
                      <a:schemeClr val="tx2"/>
                    </a:gs>
                  </a:gsLst>
                  <a:lin ang="5400000" scaled="0"/>
                </a:gradFill>
              </a:rPr>
              <a:t> </a:t>
            </a:r>
            <a:r>
              <a:rPr lang="en-US" sz="2000" dirty="0">
                <a:gradFill>
                  <a:gsLst>
                    <a:gs pos="1250">
                      <a:schemeClr val="tx2"/>
                    </a:gs>
                    <a:gs pos="99000">
                      <a:schemeClr val="tx2"/>
                    </a:gs>
                  </a:gsLst>
                  <a:lin ang="5400000" scaled="0"/>
                </a:gradFill>
              </a:rPr>
              <a:t>but instead allow common operations through Azure. Managed disks are a top level entity which allows fine grained permission management through role based access control </a:t>
            </a:r>
          </a:p>
          <a:p>
            <a:pPr>
              <a:spcBef>
                <a:spcPts val="1800"/>
              </a:spcBef>
            </a:pPr>
            <a:endParaRPr lang="en-US" sz="1800" dirty="0">
              <a:gradFill>
                <a:gsLst>
                  <a:gs pos="1250">
                    <a:schemeClr val="tx1"/>
                  </a:gs>
                  <a:gs pos="99000">
                    <a:schemeClr val="tx1"/>
                  </a:gs>
                </a:gsLst>
                <a:lin ang="5400000" scaled="0"/>
              </a:gradFill>
              <a:latin typeface="+mn-lt"/>
            </a:endParaRPr>
          </a:p>
        </p:txBody>
      </p:sp>
      <p:grpSp>
        <p:nvGrpSpPr>
          <p:cNvPr id="40" name="Group 39">
            <a:extLst>
              <a:ext uri="{FF2B5EF4-FFF2-40B4-BE49-F238E27FC236}">
                <a16:creationId xmlns:a16="http://schemas.microsoft.com/office/drawing/2014/main" id="{0BCEFFE6-44E7-4CDB-BD64-0F951BCBA2AD}"/>
              </a:ext>
            </a:extLst>
          </p:cNvPr>
          <p:cNvGrpSpPr/>
          <p:nvPr/>
        </p:nvGrpSpPr>
        <p:grpSpPr>
          <a:xfrm>
            <a:off x="5736657" y="893"/>
            <a:ext cx="6674268" cy="6993632"/>
            <a:chOff x="5761355" y="0"/>
            <a:chExt cx="6675120" cy="6994525"/>
          </a:xfrm>
        </p:grpSpPr>
        <p:sp>
          <p:nvSpPr>
            <p:cNvPr id="48" name="Rectangle 47">
              <a:extLst>
                <a:ext uri="{FF2B5EF4-FFF2-40B4-BE49-F238E27FC236}">
                  <a16:creationId xmlns:a16="http://schemas.microsoft.com/office/drawing/2014/main" id="{3B7596FF-5864-47E7-B0DE-9DFFDC49D1FA}"/>
                </a:ext>
              </a:extLst>
            </p:cNvPr>
            <p:cNvSpPr/>
            <p:nvPr/>
          </p:nvSpPr>
          <p:spPr bwMode="auto">
            <a:xfrm>
              <a:off x="5761355" y="0"/>
              <a:ext cx="6675120" cy="6994525"/>
            </a:xfrm>
            <a:prstGeom prst="rect">
              <a:avLst/>
            </a:prstGeom>
            <a:solidFill>
              <a:srgbClr val="FFFFFF"/>
            </a:solidFill>
            <a:ln w="3175" cap="flat" cmpd="sng" algn="ctr">
              <a:noFill/>
              <a:prstDash val="solid"/>
              <a:headEnd type="none" w="med" len="med"/>
              <a:tailEnd type="none" w="med" len="med"/>
            </a:ln>
            <a:effectLst/>
          </p:spPr>
          <p:txBody>
            <a:bodyPr vert="horz" wrap="square" lIns="0" tIns="46631" rIns="0" bIns="46631" numCol="1" rtlCol="0" anchor="ctr" anchorCtr="0" compatLnSpc="1">
              <a:prstTxWarp prst="textNoShape">
                <a:avLst/>
              </a:prstTxWarp>
            </a:bodyPr>
            <a:lstStyle/>
            <a:p>
              <a:pPr marL="0" marR="0" lvl="0" indent="0" algn="ctr" defTabSz="932379"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49" name="Rounded Rectangle 49">
              <a:extLst>
                <a:ext uri="{FF2B5EF4-FFF2-40B4-BE49-F238E27FC236}">
                  <a16:creationId xmlns:a16="http://schemas.microsoft.com/office/drawing/2014/main" id="{B8946644-1A4E-4AA9-8B74-ED41C1EB6353}"/>
                </a:ext>
              </a:extLst>
            </p:cNvPr>
            <p:cNvSpPr/>
            <p:nvPr/>
          </p:nvSpPr>
          <p:spPr bwMode="auto">
            <a:xfrm>
              <a:off x="9146989" y="1215091"/>
              <a:ext cx="2664980" cy="4564343"/>
            </a:xfrm>
            <a:prstGeom prst="rect">
              <a:avLst/>
            </a:prstGeom>
            <a:solidFill>
              <a:srgbClr val="505050"/>
            </a:solidFill>
            <a:ln w="9525" cap="flat" cmpd="sng" algn="ctr">
              <a:noFill/>
              <a:prstDash val="solid"/>
              <a:headEnd type="none" w="med" len="med"/>
              <a:tailEnd type="none" w="med" len="med"/>
            </a:ln>
            <a:effectLst/>
          </p:spPr>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marL="0" marR="0" lvl="0" indent="0" defTabSz="932595" eaLnBrk="1" fontAlgn="auto" latinLnBrk="0" hangingPunct="1">
                <a:lnSpc>
                  <a:spcPct val="90000"/>
                </a:lnSpc>
                <a:spcBef>
                  <a:spcPts val="0"/>
                </a:spcBef>
                <a:spcAft>
                  <a:spcPts val="0"/>
                </a:spcAft>
                <a:buClrTx/>
                <a:buSzTx/>
                <a:buFontTx/>
                <a:buNone/>
                <a:tabLst/>
                <a:defRPr/>
              </a:pPr>
              <a:r>
                <a:rPr kumimoji="0" lang="en-US" sz="1600" b="0" i="0" u="none" strike="noStrike" kern="0" cap="none" spc="0" normalizeH="0" baseline="0" noProof="0" dirty="0">
                  <a:ln>
                    <a:noFill/>
                  </a:ln>
                  <a:gradFill>
                    <a:gsLst>
                      <a:gs pos="2917">
                        <a:srgbClr val="FFFFFF"/>
                      </a:gs>
                      <a:gs pos="30000">
                        <a:srgbClr val="FFFFFF"/>
                      </a:gs>
                    </a:gsLst>
                    <a:lin ang="5400000" scaled="0"/>
                  </a:gradFill>
                  <a:effectLst/>
                  <a:uLnTx/>
                  <a:uFillTx/>
                  <a:latin typeface="Segoe UI Semibold" panose="020B0702040204020203" pitchFamily="34" charset="0"/>
                  <a:ea typeface="+mn-ea"/>
                  <a:cs typeface="Segoe UI Semibold" panose="020B0702040204020203" pitchFamily="34" charset="0"/>
                </a:rPr>
                <a:t>BEHIND THE SCENES</a:t>
              </a:r>
            </a:p>
          </p:txBody>
        </p:sp>
        <p:sp>
          <p:nvSpPr>
            <p:cNvPr id="51" name="Rectangle 50">
              <a:extLst>
                <a:ext uri="{FF2B5EF4-FFF2-40B4-BE49-F238E27FC236}">
                  <a16:creationId xmlns:a16="http://schemas.microsoft.com/office/drawing/2014/main" id="{88DDDA4C-006E-4A27-AD83-F6A983EC341F}"/>
                </a:ext>
              </a:extLst>
            </p:cNvPr>
            <p:cNvSpPr/>
            <p:nvPr/>
          </p:nvSpPr>
          <p:spPr bwMode="auto">
            <a:xfrm>
              <a:off x="9486008" y="4127861"/>
              <a:ext cx="2009083" cy="1414520"/>
            </a:xfrm>
            <a:prstGeom prst="rect">
              <a:avLst/>
            </a:prstGeom>
            <a:solidFill>
              <a:srgbClr val="0078D7">
                <a:lumMod val="50000"/>
              </a:srgbClr>
            </a:solidFill>
            <a:ln w="9525" cap="flat" cmpd="sng" algn="ctr">
              <a:noFill/>
              <a:prstDash val="solid"/>
              <a:headEnd type="none" w="med" len="med"/>
              <a:tailEnd type="none" w="med" len="med"/>
            </a:ln>
            <a:effectLst/>
          </p:spPr>
          <p:txBody>
            <a:bodyPr rot="0" spcFirstLastPara="0" vertOverflow="overflow" horzOverflow="overflow" vert="horz" wrap="square" lIns="146285" tIns="91428" rIns="146285" bIns="91428" numCol="1" spcCol="0" rtlCol="0" fromWordArt="0" anchor="t" anchorCtr="0" forceAA="0" compatLnSpc="1">
              <a:prstTxWarp prst="textNoShape">
                <a:avLst/>
              </a:prstTxWarp>
              <a:noAutofit/>
            </a:bodyPr>
            <a:lstStyle/>
            <a:p>
              <a:pPr marL="0" marR="0" lvl="0" indent="0" defTabSz="932595" eaLnBrk="1" fontAlgn="auto" latinLnBrk="0" hangingPunct="1">
                <a:lnSpc>
                  <a:spcPct val="90000"/>
                </a:lnSpc>
                <a:spcBef>
                  <a:spcPts val="0"/>
                </a:spcBef>
                <a:spcAft>
                  <a:spcPts val="0"/>
                </a:spcAft>
                <a:buClrTx/>
                <a:buSzTx/>
                <a:buFontTx/>
                <a:buNone/>
                <a:tabLst/>
                <a:defRPr/>
              </a:pPr>
              <a:r>
                <a:rPr kumimoji="0" lang="en-US" sz="1000" b="0" i="0" u="none" strike="noStrike" kern="0" cap="none" spc="0" normalizeH="0" baseline="0" noProof="0" dirty="0">
                  <a:ln>
                    <a:noFill/>
                  </a:ln>
                  <a:gradFill>
                    <a:gsLst>
                      <a:gs pos="2917">
                        <a:srgbClr val="FFFFFF"/>
                      </a:gs>
                      <a:gs pos="30000">
                        <a:srgbClr val="FFFFFF"/>
                      </a:gs>
                    </a:gsLst>
                    <a:lin ang="5400000" scaled="0"/>
                  </a:gradFill>
                  <a:effectLst/>
                  <a:uLnTx/>
                  <a:uFillTx/>
                  <a:latin typeface="Segoe UI Semibold" panose="020B0702040204020203" pitchFamily="34" charset="0"/>
                  <a:ea typeface="+mn-ea"/>
                  <a:cs typeface="Segoe UI Semibold" panose="020B0702040204020203" pitchFamily="34" charset="0"/>
                </a:rPr>
                <a:t>500 IOPS PER DISK</a:t>
              </a:r>
            </a:p>
          </p:txBody>
        </p:sp>
        <p:sp>
          <p:nvSpPr>
            <p:cNvPr id="61" name="Rounded Rectangle 6">
              <a:extLst>
                <a:ext uri="{FF2B5EF4-FFF2-40B4-BE49-F238E27FC236}">
                  <a16:creationId xmlns:a16="http://schemas.microsoft.com/office/drawing/2014/main" id="{E020418A-CD9D-4F43-8DB2-60EBE728F77A}"/>
                </a:ext>
              </a:extLst>
            </p:cNvPr>
            <p:cNvSpPr/>
            <p:nvPr/>
          </p:nvSpPr>
          <p:spPr bwMode="auto">
            <a:xfrm>
              <a:off x="6385862" y="1215091"/>
              <a:ext cx="2664980" cy="4564343"/>
            </a:xfrm>
            <a:prstGeom prst="rect">
              <a:avLst/>
            </a:prstGeom>
            <a:solidFill>
              <a:srgbClr val="D2D2D2"/>
            </a:solidFill>
            <a:ln w="9525" cap="flat" cmpd="sng" algn="ctr">
              <a:noFill/>
              <a:prstDash val="solid"/>
              <a:headEnd type="none" w="med" len="med"/>
              <a:tailEnd type="none" w="med" len="med"/>
            </a:ln>
            <a:effectLst/>
          </p:spPr>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marL="0" marR="0" lvl="0" indent="0" defTabSz="932595" eaLnBrk="1" fontAlgn="auto" latinLnBrk="0" hangingPunct="1">
                <a:lnSpc>
                  <a:spcPct val="90000"/>
                </a:lnSpc>
                <a:spcBef>
                  <a:spcPts val="0"/>
                </a:spcBef>
                <a:spcAft>
                  <a:spcPts val="0"/>
                </a:spcAft>
                <a:buClrTx/>
                <a:buSzTx/>
                <a:buFontTx/>
                <a:buNone/>
                <a:tabLst/>
                <a:defRPr/>
              </a:pPr>
              <a:r>
                <a:rPr kumimoji="0" lang="en-US" sz="1600" b="0" i="0" u="none" strike="noStrike" kern="0" cap="none" spc="0" normalizeH="0" baseline="0" noProof="0" dirty="0">
                  <a:ln>
                    <a:noFill/>
                  </a:ln>
                  <a:gradFill>
                    <a:gsLst>
                      <a:gs pos="2917">
                        <a:srgbClr val="505050"/>
                      </a:gs>
                      <a:gs pos="100000">
                        <a:srgbClr val="505050"/>
                      </a:gs>
                    </a:gsLst>
                    <a:lin ang="5400000" scaled="0"/>
                  </a:gradFill>
                  <a:effectLst/>
                  <a:uLnTx/>
                  <a:uFillTx/>
                  <a:latin typeface="Segoe UI Semibold" panose="020B0702040204020203" pitchFamily="34" charset="0"/>
                  <a:ea typeface="+mn-ea"/>
                  <a:cs typeface="Segoe UI Semibold" panose="020B0702040204020203" pitchFamily="34" charset="0"/>
                </a:rPr>
                <a:t>WHAT THE </a:t>
              </a:r>
              <a:br>
                <a:rPr kumimoji="0" lang="en-US" sz="1600" b="0" i="0" u="none" strike="noStrike" kern="0" cap="none" spc="0" normalizeH="0" baseline="0" noProof="0" dirty="0">
                  <a:ln>
                    <a:noFill/>
                  </a:ln>
                  <a:gradFill>
                    <a:gsLst>
                      <a:gs pos="2917">
                        <a:srgbClr val="505050"/>
                      </a:gs>
                      <a:gs pos="100000">
                        <a:srgbClr val="505050"/>
                      </a:gs>
                    </a:gsLst>
                    <a:lin ang="5400000" scaled="0"/>
                  </a:gradFill>
                  <a:effectLst/>
                  <a:uLnTx/>
                  <a:uFillTx/>
                  <a:latin typeface="Segoe UI Semibold" panose="020B0702040204020203" pitchFamily="34" charset="0"/>
                  <a:ea typeface="+mn-ea"/>
                  <a:cs typeface="Segoe UI Semibold" panose="020B0702040204020203" pitchFamily="34" charset="0"/>
                </a:rPr>
              </a:br>
              <a:r>
                <a:rPr kumimoji="0" lang="en-US" sz="1600" b="0" i="0" u="none" strike="noStrike" kern="0" cap="none" spc="0" normalizeH="0" baseline="0" noProof="0" dirty="0">
                  <a:ln>
                    <a:noFill/>
                  </a:ln>
                  <a:gradFill>
                    <a:gsLst>
                      <a:gs pos="2917">
                        <a:srgbClr val="505050"/>
                      </a:gs>
                      <a:gs pos="100000">
                        <a:srgbClr val="505050"/>
                      </a:gs>
                    </a:gsLst>
                    <a:lin ang="5400000" scaled="0"/>
                  </a:gradFill>
                  <a:effectLst/>
                  <a:uLnTx/>
                  <a:uFillTx/>
                  <a:latin typeface="Segoe UI Semibold" panose="020B0702040204020203" pitchFamily="34" charset="0"/>
                  <a:ea typeface="+mn-ea"/>
                  <a:cs typeface="Segoe UI Semibold" panose="020B0702040204020203" pitchFamily="34" charset="0"/>
                </a:rPr>
                <a:t>ADMINISTRATOR SEES</a:t>
              </a:r>
            </a:p>
          </p:txBody>
        </p:sp>
        <p:sp>
          <p:nvSpPr>
            <p:cNvPr id="62" name="TextBox 61">
              <a:extLst>
                <a:ext uri="{FF2B5EF4-FFF2-40B4-BE49-F238E27FC236}">
                  <a16:creationId xmlns:a16="http://schemas.microsoft.com/office/drawing/2014/main" id="{B6864A99-ACBE-4450-A4FE-9A441C94FBF5}"/>
                </a:ext>
              </a:extLst>
            </p:cNvPr>
            <p:cNvSpPr txBox="1"/>
            <p:nvPr/>
          </p:nvSpPr>
          <p:spPr>
            <a:xfrm>
              <a:off x="9968519" y="5219216"/>
              <a:ext cx="1526572" cy="323165"/>
            </a:xfrm>
            <a:prstGeom prst="rect">
              <a:avLst/>
            </a:prstGeom>
            <a:noFill/>
          </p:spPr>
          <p:txBody>
            <a:bodyPr wrap="none" lIns="146285" tIns="91428" rIns="146285" bIns="91428" rtlCol="0">
              <a:spAutoFit/>
            </a:bodyPr>
            <a:lstStyle/>
            <a:p>
              <a:pPr marL="0" marR="0" lvl="0" indent="0" defTabSz="932595" eaLnBrk="1" fontAlgn="auto" latinLnBrk="0" hangingPunct="1">
                <a:lnSpc>
                  <a:spcPct val="90000"/>
                </a:lnSpc>
                <a:spcBef>
                  <a:spcPts val="0"/>
                </a:spcBef>
                <a:spcAft>
                  <a:spcPts val="0"/>
                </a:spcAft>
                <a:buClrTx/>
                <a:buSzTx/>
                <a:buFontTx/>
                <a:buNone/>
                <a:tabLst/>
                <a:defRPr/>
              </a:pPr>
              <a:r>
                <a:rPr kumimoji="0" lang="en-US" sz="1000" b="0" i="0" u="none" strike="noStrike" kern="0" cap="none" spc="0" normalizeH="0" baseline="0" noProof="0" dirty="0">
                  <a:ln>
                    <a:noFill/>
                  </a:ln>
                  <a:gradFill>
                    <a:gsLst>
                      <a:gs pos="2917">
                        <a:srgbClr val="FFFFFF"/>
                      </a:gs>
                      <a:gs pos="30000">
                        <a:srgbClr val="FFFFFF"/>
                      </a:gs>
                    </a:gsLst>
                    <a:lin ang="5400000" scaled="0"/>
                  </a:gradFill>
                  <a:effectLst/>
                  <a:uLnTx/>
                  <a:uFillTx/>
                  <a:latin typeface="Segoe UI Semibold" panose="020B0702040204020203" pitchFamily="34" charset="0"/>
                  <a:cs typeface="Segoe UI Semibold" panose="020B0702040204020203" pitchFamily="34" charset="0"/>
                </a:rPr>
                <a:t>STORAGE ACCOUNT </a:t>
              </a:r>
            </a:p>
          </p:txBody>
        </p:sp>
        <p:sp>
          <p:nvSpPr>
            <p:cNvPr id="63" name="TextBox 62">
              <a:extLst>
                <a:ext uri="{FF2B5EF4-FFF2-40B4-BE49-F238E27FC236}">
                  <a16:creationId xmlns:a16="http://schemas.microsoft.com/office/drawing/2014/main" id="{E89C90E1-6E45-49CF-BF07-712A364A2246}"/>
                </a:ext>
              </a:extLst>
            </p:cNvPr>
            <p:cNvSpPr txBox="1"/>
            <p:nvPr/>
          </p:nvSpPr>
          <p:spPr>
            <a:xfrm>
              <a:off x="6975618" y="4889741"/>
              <a:ext cx="1475046" cy="586314"/>
            </a:xfrm>
            <a:prstGeom prst="rect">
              <a:avLst/>
            </a:prstGeom>
            <a:noFill/>
          </p:spPr>
          <p:txBody>
            <a:bodyPr wrap="square" lIns="182857" tIns="146285" rIns="182857" bIns="146285" rtlCol="0">
              <a:spAutoFit/>
            </a:bodyPr>
            <a:lstStyle/>
            <a:p>
              <a:pPr marL="0" marR="0" lvl="0" indent="0" algn="ctr" defTabSz="932595" eaLnBrk="1" fontAlgn="auto" latinLnBrk="0" hangingPunct="1">
                <a:lnSpc>
                  <a:spcPct val="90000"/>
                </a:lnSpc>
                <a:spcBef>
                  <a:spcPts val="0"/>
                </a:spcBef>
                <a:spcAft>
                  <a:spcPts val="0"/>
                </a:spcAft>
                <a:buClrTx/>
                <a:buSzTx/>
                <a:buFontTx/>
                <a:buNone/>
                <a:tabLst/>
                <a:defRPr/>
              </a:pPr>
              <a:r>
                <a:rPr kumimoji="0" lang="en-US" sz="1000" b="0" i="0" u="none" strike="noStrike" kern="0" cap="none" spc="0" normalizeH="0" baseline="0" noProof="0" dirty="0">
                  <a:ln>
                    <a:noFill/>
                  </a:ln>
                  <a:gradFill>
                    <a:gsLst>
                      <a:gs pos="2917">
                        <a:srgbClr val="505050"/>
                      </a:gs>
                      <a:gs pos="100000">
                        <a:srgbClr val="505050"/>
                      </a:gs>
                    </a:gsLst>
                    <a:lin ang="5400000" scaled="0"/>
                  </a:gradFill>
                  <a:effectLst/>
                  <a:uLnTx/>
                  <a:uFillTx/>
                  <a:latin typeface="Segoe UI Semibold" panose="020B0702040204020203" pitchFamily="34" charset="0"/>
                  <a:cs typeface="Segoe UI Semibold" panose="020B0702040204020203" pitchFamily="34" charset="0"/>
                </a:rPr>
                <a:t>MANAGED DISK (2000 IOPS)</a:t>
              </a:r>
            </a:p>
          </p:txBody>
        </p:sp>
        <p:sp>
          <p:nvSpPr>
            <p:cNvPr id="64" name="Up-Down Arrow 53">
              <a:extLst>
                <a:ext uri="{FF2B5EF4-FFF2-40B4-BE49-F238E27FC236}">
                  <a16:creationId xmlns:a16="http://schemas.microsoft.com/office/drawing/2014/main" id="{BB79A7A1-0EB9-4335-820C-49259051E2C0}"/>
                </a:ext>
              </a:extLst>
            </p:cNvPr>
            <p:cNvSpPr/>
            <p:nvPr/>
          </p:nvSpPr>
          <p:spPr bwMode="auto">
            <a:xfrm>
              <a:off x="10335788" y="3350417"/>
              <a:ext cx="287383" cy="658265"/>
            </a:xfrm>
            <a:prstGeom prst="upDownArrow">
              <a:avLst>
                <a:gd name="adj1" fmla="val 50000"/>
                <a:gd name="adj2" fmla="val 50000"/>
              </a:avLst>
            </a:prstGeom>
            <a:solidFill>
              <a:srgbClr val="BAD80A"/>
            </a:solidFill>
            <a:ln w="9525" cap="flat" cmpd="sng" algn="ctr">
              <a:noFill/>
              <a:prstDash val="solid"/>
              <a:headEnd type="none" w="med" len="med"/>
              <a:tailEnd type="none" w="med" len="med"/>
            </a:ln>
            <a:effectLst/>
          </p:spPr>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marL="0" marR="0" lvl="0" indent="0" algn="ctr" defTabSz="932379"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65" name="Group 64">
              <a:extLst>
                <a:ext uri="{FF2B5EF4-FFF2-40B4-BE49-F238E27FC236}">
                  <a16:creationId xmlns:a16="http://schemas.microsoft.com/office/drawing/2014/main" id="{E65A7168-5DEE-4758-95DC-C9E69AF1C2B6}"/>
                </a:ext>
              </a:extLst>
            </p:cNvPr>
            <p:cNvGrpSpPr/>
            <p:nvPr/>
          </p:nvGrpSpPr>
          <p:grpSpPr>
            <a:xfrm>
              <a:off x="9856458" y="2017869"/>
              <a:ext cx="1246042" cy="1246042"/>
              <a:chOff x="9886618" y="2384163"/>
              <a:chExt cx="1246042" cy="1246042"/>
            </a:xfrm>
          </p:grpSpPr>
          <p:sp>
            <p:nvSpPr>
              <p:cNvPr id="87" name="Rectangle 86">
                <a:extLst>
                  <a:ext uri="{FF2B5EF4-FFF2-40B4-BE49-F238E27FC236}">
                    <a16:creationId xmlns:a16="http://schemas.microsoft.com/office/drawing/2014/main" id="{2BFF5308-30C5-4067-A9E9-CC05B10D2AC3}"/>
                  </a:ext>
                </a:extLst>
              </p:cNvPr>
              <p:cNvSpPr/>
              <p:nvPr/>
            </p:nvSpPr>
            <p:spPr bwMode="auto">
              <a:xfrm>
                <a:off x="10176264" y="2599197"/>
                <a:ext cx="666750" cy="866775"/>
              </a:xfrm>
              <a:prstGeom prst="rect">
                <a:avLst/>
              </a:prstGeom>
              <a:solidFill>
                <a:srgbClr val="FFFFFF"/>
              </a:solidFill>
              <a:ln w="3175" cap="flat" cmpd="sng" algn="ctr">
                <a:noFill/>
                <a:prstDash val="solid"/>
                <a:headEnd type="none" w="med" len="med"/>
                <a:tailEnd type="none" w="med" len="med"/>
              </a:ln>
              <a:effectLst/>
            </p:spPr>
            <p:txBody>
              <a:bodyPr vert="horz" wrap="square" lIns="0" tIns="46631" rIns="0" bIns="46631" numCol="1" rtlCol="0" anchor="ctr" anchorCtr="0" compatLnSpc="1">
                <a:prstTxWarp prst="textNoShape">
                  <a:avLst/>
                </a:prstTxWarp>
              </a:bodyPr>
              <a:lstStyle/>
              <a:p>
                <a:pPr marL="0" marR="0" lvl="0" indent="0" algn="ctr" defTabSz="932379"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pic>
            <p:nvPicPr>
              <p:cNvPr id="88" name="Picture 87">
                <a:extLst>
                  <a:ext uri="{FF2B5EF4-FFF2-40B4-BE49-F238E27FC236}">
                    <a16:creationId xmlns:a16="http://schemas.microsoft.com/office/drawing/2014/main" id="{C2F47328-CECA-43A1-BE93-0438CEFE02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86618" y="2384163"/>
                <a:ext cx="1246042" cy="1246042"/>
              </a:xfrm>
              <a:prstGeom prst="rect">
                <a:avLst/>
              </a:prstGeom>
            </p:spPr>
          </p:pic>
        </p:grpSp>
        <p:grpSp>
          <p:nvGrpSpPr>
            <p:cNvPr id="66" name="Group 65">
              <a:extLst>
                <a:ext uri="{FF2B5EF4-FFF2-40B4-BE49-F238E27FC236}">
                  <a16:creationId xmlns:a16="http://schemas.microsoft.com/office/drawing/2014/main" id="{2E8A8CEA-B891-4947-80B7-C3967920765E}"/>
                </a:ext>
              </a:extLst>
            </p:cNvPr>
            <p:cNvGrpSpPr/>
            <p:nvPr/>
          </p:nvGrpSpPr>
          <p:grpSpPr>
            <a:xfrm>
              <a:off x="7095331" y="2017869"/>
              <a:ext cx="1246042" cy="1246042"/>
              <a:chOff x="9886618" y="2384163"/>
              <a:chExt cx="1246042" cy="1246042"/>
            </a:xfrm>
          </p:grpSpPr>
          <p:sp>
            <p:nvSpPr>
              <p:cNvPr id="85" name="Rectangle 84">
                <a:extLst>
                  <a:ext uri="{FF2B5EF4-FFF2-40B4-BE49-F238E27FC236}">
                    <a16:creationId xmlns:a16="http://schemas.microsoft.com/office/drawing/2014/main" id="{D6E7395C-0035-4279-9C62-4A0224F203B2}"/>
                  </a:ext>
                </a:extLst>
              </p:cNvPr>
              <p:cNvSpPr/>
              <p:nvPr/>
            </p:nvSpPr>
            <p:spPr bwMode="auto">
              <a:xfrm>
                <a:off x="10176264" y="2599197"/>
                <a:ext cx="666750" cy="866775"/>
              </a:xfrm>
              <a:prstGeom prst="rect">
                <a:avLst/>
              </a:prstGeom>
              <a:solidFill>
                <a:srgbClr val="FFFFFF"/>
              </a:solidFill>
              <a:ln w="3175" cap="flat" cmpd="sng" algn="ctr">
                <a:noFill/>
                <a:prstDash val="solid"/>
                <a:headEnd type="none" w="med" len="med"/>
                <a:tailEnd type="none" w="med" len="med"/>
              </a:ln>
              <a:effectLst/>
            </p:spPr>
            <p:txBody>
              <a:bodyPr vert="horz" wrap="square" lIns="0" tIns="46631" rIns="0" bIns="46631" numCol="1" rtlCol="0" anchor="ctr" anchorCtr="0" compatLnSpc="1">
                <a:prstTxWarp prst="textNoShape">
                  <a:avLst/>
                </a:prstTxWarp>
              </a:bodyPr>
              <a:lstStyle/>
              <a:p>
                <a:pPr marL="0" marR="0" lvl="0" indent="0" algn="ctr" defTabSz="932379"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pic>
            <p:nvPicPr>
              <p:cNvPr id="86" name="Picture 85">
                <a:extLst>
                  <a:ext uri="{FF2B5EF4-FFF2-40B4-BE49-F238E27FC236}">
                    <a16:creationId xmlns:a16="http://schemas.microsoft.com/office/drawing/2014/main" id="{11E840B4-BB64-4082-AF97-198541F0E8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86618" y="2384163"/>
                <a:ext cx="1246042" cy="1246042"/>
              </a:xfrm>
              <a:prstGeom prst="rect">
                <a:avLst/>
              </a:prstGeom>
            </p:spPr>
          </p:pic>
        </p:grpSp>
        <p:sp>
          <p:nvSpPr>
            <p:cNvPr id="67" name="Up-Down Arrow 53">
              <a:extLst>
                <a:ext uri="{FF2B5EF4-FFF2-40B4-BE49-F238E27FC236}">
                  <a16:creationId xmlns:a16="http://schemas.microsoft.com/office/drawing/2014/main" id="{1D964519-6C9C-47CD-8CA0-29502D2B997A}"/>
                </a:ext>
              </a:extLst>
            </p:cNvPr>
            <p:cNvSpPr/>
            <p:nvPr/>
          </p:nvSpPr>
          <p:spPr bwMode="auto">
            <a:xfrm>
              <a:off x="7574661" y="3350417"/>
              <a:ext cx="287383" cy="658265"/>
            </a:xfrm>
            <a:prstGeom prst="upDownArrow">
              <a:avLst>
                <a:gd name="adj1" fmla="val 50000"/>
                <a:gd name="adj2" fmla="val 50000"/>
              </a:avLst>
            </a:prstGeom>
            <a:solidFill>
              <a:srgbClr val="BAD80A"/>
            </a:solidFill>
            <a:ln w="9525" cap="flat" cmpd="sng" algn="ctr">
              <a:noFill/>
              <a:prstDash val="solid"/>
              <a:headEnd type="none" w="med" len="med"/>
              <a:tailEnd type="none" w="med" len="med"/>
            </a:ln>
            <a:effectLst/>
          </p:spPr>
          <p:txBody>
            <a:bodyPr rot="0" spcFirstLastPara="0" vertOverflow="overflow" horzOverflow="overflow" vert="horz" wrap="square" lIns="182857" tIns="146285" rIns="182857" bIns="146285" numCol="1" spcCol="0" rtlCol="0" fromWordArt="0" anchor="t" anchorCtr="0" forceAA="0" compatLnSpc="1">
              <a:prstTxWarp prst="textNoShape">
                <a:avLst/>
              </a:prstTxWarp>
              <a:noAutofit/>
            </a:bodyPr>
            <a:lstStyle/>
            <a:p>
              <a:pPr marL="0" marR="0" lvl="0" indent="0" algn="ctr" defTabSz="932379"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68" name="Group 67">
              <a:extLst>
                <a:ext uri="{FF2B5EF4-FFF2-40B4-BE49-F238E27FC236}">
                  <a16:creationId xmlns:a16="http://schemas.microsoft.com/office/drawing/2014/main" id="{C07D35D9-2142-4AFA-80C0-F56F86B5DE72}"/>
                </a:ext>
              </a:extLst>
            </p:cNvPr>
            <p:cNvGrpSpPr/>
            <p:nvPr/>
          </p:nvGrpSpPr>
          <p:grpSpPr>
            <a:xfrm>
              <a:off x="9635205" y="4458070"/>
              <a:ext cx="370698" cy="370698"/>
              <a:chOff x="10024583" y="5200003"/>
              <a:chExt cx="1428919" cy="1428919"/>
            </a:xfrm>
          </p:grpSpPr>
          <p:sp>
            <p:nvSpPr>
              <p:cNvPr id="83" name="Rectangle: Rounded Corners 82">
                <a:extLst>
                  <a:ext uri="{FF2B5EF4-FFF2-40B4-BE49-F238E27FC236}">
                    <a16:creationId xmlns:a16="http://schemas.microsoft.com/office/drawing/2014/main" id="{6241753C-8593-48C4-B41C-8AD9BCE6700C}"/>
                  </a:ext>
                </a:extLst>
              </p:cNvPr>
              <p:cNvSpPr/>
              <p:nvPr/>
            </p:nvSpPr>
            <p:spPr bwMode="auto">
              <a:xfrm>
                <a:off x="10198894" y="5219700"/>
                <a:ext cx="1083469" cy="1378744"/>
              </a:xfrm>
              <a:prstGeom prst="roundRect">
                <a:avLst>
                  <a:gd name="adj" fmla="val 2239"/>
                </a:avLst>
              </a:prstGeom>
              <a:solidFill>
                <a:srgbClr val="FFFFFF"/>
              </a:solidFill>
              <a:ln w="3175" cap="flat" cmpd="sng" algn="ctr">
                <a:noFill/>
                <a:prstDash val="solid"/>
                <a:headEnd type="none" w="med" len="med"/>
                <a:tailEnd type="none" w="med" len="med"/>
              </a:ln>
              <a:effectLst/>
            </p:spPr>
            <p:txBody>
              <a:bodyPr vert="horz" wrap="square" lIns="0" tIns="46631" rIns="0" bIns="46631" numCol="1" rtlCol="0" anchor="ctr" anchorCtr="0" compatLnSpc="1">
                <a:prstTxWarp prst="textNoShape">
                  <a:avLst/>
                </a:prstTxWarp>
              </a:bodyPr>
              <a:lstStyle/>
              <a:p>
                <a:pPr marL="0" marR="0" lvl="0" indent="0" algn="ctr" defTabSz="932379"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pic>
            <p:nvPicPr>
              <p:cNvPr id="84" name="Picture 83">
                <a:extLst>
                  <a:ext uri="{FF2B5EF4-FFF2-40B4-BE49-F238E27FC236}">
                    <a16:creationId xmlns:a16="http://schemas.microsoft.com/office/drawing/2014/main" id="{48C3F459-ABAF-4FF2-B2B2-108BA85408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24583" y="5200003"/>
                <a:ext cx="1428919" cy="1428919"/>
              </a:xfrm>
              <a:prstGeom prst="rect">
                <a:avLst/>
              </a:prstGeom>
            </p:spPr>
          </p:pic>
        </p:grpSp>
        <p:grpSp>
          <p:nvGrpSpPr>
            <p:cNvPr id="69" name="Group 68">
              <a:extLst>
                <a:ext uri="{FF2B5EF4-FFF2-40B4-BE49-F238E27FC236}">
                  <a16:creationId xmlns:a16="http://schemas.microsoft.com/office/drawing/2014/main" id="{AE027A3A-EEAC-4600-A83F-4A8EE082AD2F}"/>
                </a:ext>
              </a:extLst>
            </p:cNvPr>
            <p:cNvGrpSpPr/>
            <p:nvPr/>
          </p:nvGrpSpPr>
          <p:grpSpPr>
            <a:xfrm>
              <a:off x="9635205" y="4855738"/>
              <a:ext cx="370698" cy="370698"/>
              <a:chOff x="10024583" y="5200003"/>
              <a:chExt cx="1428919" cy="1428919"/>
            </a:xfrm>
          </p:grpSpPr>
          <p:sp>
            <p:nvSpPr>
              <p:cNvPr id="81" name="Rectangle: Rounded Corners 80">
                <a:extLst>
                  <a:ext uri="{FF2B5EF4-FFF2-40B4-BE49-F238E27FC236}">
                    <a16:creationId xmlns:a16="http://schemas.microsoft.com/office/drawing/2014/main" id="{D309DA7C-03FC-421C-8206-C8238D3D64D8}"/>
                  </a:ext>
                </a:extLst>
              </p:cNvPr>
              <p:cNvSpPr/>
              <p:nvPr/>
            </p:nvSpPr>
            <p:spPr bwMode="auto">
              <a:xfrm>
                <a:off x="10198894" y="5219700"/>
                <a:ext cx="1083469" cy="1378744"/>
              </a:xfrm>
              <a:prstGeom prst="roundRect">
                <a:avLst>
                  <a:gd name="adj" fmla="val 2239"/>
                </a:avLst>
              </a:prstGeom>
              <a:solidFill>
                <a:srgbClr val="FFFFFF"/>
              </a:solidFill>
              <a:ln w="3175" cap="flat" cmpd="sng" algn="ctr">
                <a:noFill/>
                <a:prstDash val="solid"/>
                <a:headEnd type="none" w="med" len="med"/>
                <a:tailEnd type="none" w="med" len="med"/>
              </a:ln>
              <a:effectLst/>
            </p:spPr>
            <p:txBody>
              <a:bodyPr vert="horz" wrap="square" lIns="0" tIns="46631" rIns="0" bIns="46631" numCol="1" rtlCol="0" anchor="ctr" anchorCtr="0" compatLnSpc="1">
                <a:prstTxWarp prst="textNoShape">
                  <a:avLst/>
                </a:prstTxWarp>
              </a:bodyPr>
              <a:lstStyle/>
              <a:p>
                <a:pPr marL="0" marR="0" lvl="0" indent="0" algn="ctr" defTabSz="932379"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pic>
            <p:nvPicPr>
              <p:cNvPr id="82" name="Picture 81">
                <a:extLst>
                  <a:ext uri="{FF2B5EF4-FFF2-40B4-BE49-F238E27FC236}">
                    <a16:creationId xmlns:a16="http://schemas.microsoft.com/office/drawing/2014/main" id="{BB10DD51-CF69-4E92-BC91-490AE621AE4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24583" y="5200003"/>
                <a:ext cx="1428919" cy="1428919"/>
              </a:xfrm>
              <a:prstGeom prst="rect">
                <a:avLst/>
              </a:prstGeom>
            </p:spPr>
          </p:pic>
        </p:grpSp>
        <p:grpSp>
          <p:nvGrpSpPr>
            <p:cNvPr id="70" name="Group 69">
              <a:extLst>
                <a:ext uri="{FF2B5EF4-FFF2-40B4-BE49-F238E27FC236}">
                  <a16:creationId xmlns:a16="http://schemas.microsoft.com/office/drawing/2014/main" id="{5E09133B-A378-4D7C-AFE3-7BAF8CC7C25C}"/>
                </a:ext>
              </a:extLst>
            </p:cNvPr>
            <p:cNvGrpSpPr/>
            <p:nvPr/>
          </p:nvGrpSpPr>
          <p:grpSpPr>
            <a:xfrm>
              <a:off x="9954292" y="4458070"/>
              <a:ext cx="370698" cy="370698"/>
              <a:chOff x="10024583" y="5200003"/>
              <a:chExt cx="1428919" cy="1428919"/>
            </a:xfrm>
          </p:grpSpPr>
          <p:sp>
            <p:nvSpPr>
              <p:cNvPr id="79" name="Rectangle: Rounded Corners 78">
                <a:extLst>
                  <a:ext uri="{FF2B5EF4-FFF2-40B4-BE49-F238E27FC236}">
                    <a16:creationId xmlns:a16="http://schemas.microsoft.com/office/drawing/2014/main" id="{047D6AB0-AD89-42DD-8904-DFA5E41B6651}"/>
                  </a:ext>
                </a:extLst>
              </p:cNvPr>
              <p:cNvSpPr/>
              <p:nvPr/>
            </p:nvSpPr>
            <p:spPr bwMode="auto">
              <a:xfrm>
                <a:off x="10198894" y="5219700"/>
                <a:ext cx="1083469" cy="1378744"/>
              </a:xfrm>
              <a:prstGeom prst="roundRect">
                <a:avLst>
                  <a:gd name="adj" fmla="val 2239"/>
                </a:avLst>
              </a:prstGeom>
              <a:solidFill>
                <a:srgbClr val="FFFFFF"/>
              </a:solidFill>
              <a:ln w="3175" cap="flat" cmpd="sng" algn="ctr">
                <a:noFill/>
                <a:prstDash val="solid"/>
                <a:headEnd type="none" w="med" len="med"/>
                <a:tailEnd type="none" w="med" len="med"/>
              </a:ln>
              <a:effectLst/>
            </p:spPr>
            <p:txBody>
              <a:bodyPr vert="horz" wrap="square" lIns="0" tIns="46631" rIns="0" bIns="46631" numCol="1" rtlCol="0" anchor="ctr" anchorCtr="0" compatLnSpc="1">
                <a:prstTxWarp prst="textNoShape">
                  <a:avLst/>
                </a:prstTxWarp>
              </a:bodyPr>
              <a:lstStyle/>
              <a:p>
                <a:pPr marL="0" marR="0" lvl="0" indent="0" algn="ctr" defTabSz="932379"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pic>
            <p:nvPicPr>
              <p:cNvPr id="80" name="Picture 79">
                <a:extLst>
                  <a:ext uri="{FF2B5EF4-FFF2-40B4-BE49-F238E27FC236}">
                    <a16:creationId xmlns:a16="http://schemas.microsoft.com/office/drawing/2014/main" id="{34D724CF-5D0C-4814-A064-BCFD8A4A43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24583" y="5200003"/>
                <a:ext cx="1428919" cy="1428919"/>
              </a:xfrm>
              <a:prstGeom prst="rect">
                <a:avLst/>
              </a:prstGeom>
            </p:spPr>
          </p:pic>
        </p:grpSp>
        <p:grpSp>
          <p:nvGrpSpPr>
            <p:cNvPr id="71" name="Group 70">
              <a:extLst>
                <a:ext uri="{FF2B5EF4-FFF2-40B4-BE49-F238E27FC236}">
                  <a16:creationId xmlns:a16="http://schemas.microsoft.com/office/drawing/2014/main" id="{D6D22BAA-45B8-4D23-9044-7AE66106F140}"/>
                </a:ext>
              </a:extLst>
            </p:cNvPr>
            <p:cNvGrpSpPr/>
            <p:nvPr/>
          </p:nvGrpSpPr>
          <p:grpSpPr>
            <a:xfrm>
              <a:off x="9954292" y="4855738"/>
              <a:ext cx="370698" cy="370698"/>
              <a:chOff x="10024583" y="5200003"/>
              <a:chExt cx="1428919" cy="1428919"/>
            </a:xfrm>
          </p:grpSpPr>
          <p:sp>
            <p:nvSpPr>
              <p:cNvPr id="77" name="Rectangle: Rounded Corners 76">
                <a:extLst>
                  <a:ext uri="{FF2B5EF4-FFF2-40B4-BE49-F238E27FC236}">
                    <a16:creationId xmlns:a16="http://schemas.microsoft.com/office/drawing/2014/main" id="{30C04518-0DCD-4F8B-B116-CD6F4317DD1F}"/>
                  </a:ext>
                </a:extLst>
              </p:cNvPr>
              <p:cNvSpPr/>
              <p:nvPr/>
            </p:nvSpPr>
            <p:spPr bwMode="auto">
              <a:xfrm>
                <a:off x="10198894" y="5219700"/>
                <a:ext cx="1083469" cy="1378744"/>
              </a:xfrm>
              <a:prstGeom prst="roundRect">
                <a:avLst>
                  <a:gd name="adj" fmla="val 2239"/>
                </a:avLst>
              </a:prstGeom>
              <a:solidFill>
                <a:srgbClr val="FFFFFF"/>
              </a:solidFill>
              <a:ln w="3175" cap="flat" cmpd="sng" algn="ctr">
                <a:noFill/>
                <a:prstDash val="solid"/>
                <a:headEnd type="none" w="med" len="med"/>
                <a:tailEnd type="none" w="med" len="med"/>
              </a:ln>
              <a:effectLst/>
            </p:spPr>
            <p:txBody>
              <a:bodyPr vert="horz" wrap="square" lIns="0" tIns="46631" rIns="0" bIns="46631" numCol="1" rtlCol="0" anchor="ctr" anchorCtr="0" compatLnSpc="1">
                <a:prstTxWarp prst="textNoShape">
                  <a:avLst/>
                </a:prstTxWarp>
              </a:bodyPr>
              <a:lstStyle/>
              <a:p>
                <a:pPr marL="0" marR="0" lvl="0" indent="0" algn="ctr" defTabSz="932379"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pic>
            <p:nvPicPr>
              <p:cNvPr id="78" name="Picture 77">
                <a:extLst>
                  <a:ext uri="{FF2B5EF4-FFF2-40B4-BE49-F238E27FC236}">
                    <a16:creationId xmlns:a16="http://schemas.microsoft.com/office/drawing/2014/main" id="{6C288476-031C-4B8F-95BC-6E44A7615D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24583" y="5200003"/>
                <a:ext cx="1428919" cy="1428919"/>
              </a:xfrm>
              <a:prstGeom prst="rect">
                <a:avLst/>
              </a:prstGeom>
            </p:spPr>
          </p:pic>
        </p:grpSp>
        <p:grpSp>
          <p:nvGrpSpPr>
            <p:cNvPr id="72" name="Group 71">
              <a:extLst>
                <a:ext uri="{FF2B5EF4-FFF2-40B4-BE49-F238E27FC236}">
                  <a16:creationId xmlns:a16="http://schemas.microsoft.com/office/drawing/2014/main" id="{827D18AD-B6BF-4E82-85D8-2B8D3E676B4F}"/>
                </a:ext>
              </a:extLst>
            </p:cNvPr>
            <p:cNvGrpSpPr/>
            <p:nvPr/>
          </p:nvGrpSpPr>
          <p:grpSpPr>
            <a:xfrm>
              <a:off x="10805913" y="4729666"/>
              <a:ext cx="534870" cy="534870"/>
              <a:chOff x="10867935" y="5095960"/>
              <a:chExt cx="534870" cy="534870"/>
            </a:xfrm>
          </p:grpSpPr>
          <p:sp>
            <p:nvSpPr>
              <p:cNvPr id="75" name="Rectangle 74">
                <a:extLst>
                  <a:ext uri="{FF2B5EF4-FFF2-40B4-BE49-F238E27FC236}">
                    <a16:creationId xmlns:a16="http://schemas.microsoft.com/office/drawing/2014/main" id="{5207BBC7-F109-46E8-AA42-D0D60F877579}"/>
                  </a:ext>
                </a:extLst>
              </p:cNvPr>
              <p:cNvSpPr/>
              <p:nvPr/>
            </p:nvSpPr>
            <p:spPr bwMode="auto">
              <a:xfrm>
                <a:off x="10884694" y="5187155"/>
                <a:ext cx="388144" cy="296864"/>
              </a:xfrm>
              <a:prstGeom prst="rect">
                <a:avLst/>
              </a:prstGeom>
              <a:solidFill>
                <a:srgbClr val="FFFFFF"/>
              </a:solidFill>
              <a:ln w="3175" cap="flat" cmpd="sng" algn="ctr">
                <a:noFill/>
                <a:prstDash val="solid"/>
                <a:headEnd type="none" w="med" len="med"/>
                <a:tailEnd type="none" w="med" len="med"/>
              </a:ln>
              <a:effectLst/>
            </p:spPr>
            <p:txBody>
              <a:bodyPr vert="horz" wrap="square" lIns="0" tIns="46631" rIns="0" bIns="46631" numCol="1" rtlCol="0" anchor="ctr" anchorCtr="0" compatLnSpc="1">
                <a:prstTxWarp prst="textNoShape">
                  <a:avLst/>
                </a:prstTxWarp>
              </a:bodyPr>
              <a:lstStyle/>
              <a:p>
                <a:pPr marL="0" marR="0" lvl="0" indent="0" algn="ctr" defTabSz="932379"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pic>
            <p:nvPicPr>
              <p:cNvPr id="76" name="Picture 75">
                <a:extLst>
                  <a:ext uri="{FF2B5EF4-FFF2-40B4-BE49-F238E27FC236}">
                    <a16:creationId xmlns:a16="http://schemas.microsoft.com/office/drawing/2014/main" id="{D5D81E72-8353-4425-893A-094AB1473DF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867935" y="5095960"/>
                <a:ext cx="534870" cy="534870"/>
              </a:xfrm>
              <a:prstGeom prst="rect">
                <a:avLst/>
              </a:prstGeom>
            </p:spPr>
          </p:pic>
        </p:grpSp>
        <p:sp>
          <p:nvSpPr>
            <p:cNvPr id="73" name="Rectangle: Rounded Corners 72">
              <a:extLst>
                <a:ext uri="{FF2B5EF4-FFF2-40B4-BE49-F238E27FC236}">
                  <a16:creationId xmlns:a16="http://schemas.microsoft.com/office/drawing/2014/main" id="{82A99237-5BAA-4817-8FA7-66BB354E3701}"/>
                </a:ext>
              </a:extLst>
            </p:cNvPr>
            <p:cNvSpPr/>
            <p:nvPr/>
          </p:nvSpPr>
          <p:spPr bwMode="auto">
            <a:xfrm>
              <a:off x="7454900" y="4187825"/>
              <a:ext cx="527050" cy="685800"/>
            </a:xfrm>
            <a:prstGeom prst="roundRect">
              <a:avLst>
                <a:gd name="adj" fmla="val 2209"/>
              </a:avLst>
            </a:prstGeom>
            <a:solidFill>
              <a:srgbClr val="FFFFFF"/>
            </a:solidFill>
            <a:ln w="3175" cap="flat" cmpd="sng" algn="ctr">
              <a:noFill/>
              <a:prstDash val="solid"/>
              <a:headEnd type="none" w="med" len="med"/>
              <a:tailEnd type="none" w="med" len="med"/>
            </a:ln>
            <a:effectLst/>
          </p:spPr>
          <p:txBody>
            <a:bodyPr vert="horz" wrap="square" lIns="0" tIns="46631" rIns="0" bIns="46631" numCol="1" rtlCol="0" anchor="ctr" anchorCtr="0" compatLnSpc="1">
              <a:prstTxWarp prst="textNoShape">
                <a:avLst/>
              </a:prstTxWarp>
            </a:bodyPr>
            <a:lstStyle/>
            <a:p>
              <a:pPr marL="0" marR="0" lvl="0" indent="0" algn="ctr" defTabSz="932379"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pic>
          <p:nvPicPr>
            <p:cNvPr id="74" name="Picture 73">
              <a:extLst>
                <a:ext uri="{FF2B5EF4-FFF2-40B4-BE49-F238E27FC236}">
                  <a16:creationId xmlns:a16="http://schemas.microsoft.com/office/drawing/2014/main" id="{7BC2884B-80C5-4F00-A6B4-065C3A19E7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63862" y="4180760"/>
              <a:ext cx="708981" cy="708981"/>
            </a:xfrm>
            <a:prstGeom prst="rect">
              <a:avLst/>
            </a:prstGeom>
          </p:spPr>
        </p:pic>
      </p:grpSp>
    </p:spTree>
    <p:extLst>
      <p:ext uri="{BB962C8B-B14F-4D97-AF65-F5344CB8AC3E}">
        <p14:creationId xmlns:p14="http://schemas.microsoft.com/office/powerpoint/2010/main" val="229100581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35" presetClass="path" presetSubtype="0" decel="100000" fill="hold" grpId="1" nodeType="withEffect">
                                  <p:stCondLst>
                                    <p:cond delay="250"/>
                                  </p:stCondLst>
                                  <p:childTnLst>
                                    <p:animMotion origin="layout" path="M -3.14526E-6 -2.00182E-6 L -0.02374 -2.00182E-6 " pathEditMode="relative" rAng="0" ptsTypes="AA">
                                      <p:cBhvr>
                                        <p:cTn id="9" dur="750" spd="-100000" fill="hold"/>
                                        <p:tgtEl>
                                          <p:spTgt spid="4"/>
                                        </p:tgtEl>
                                        <p:attrNameLst>
                                          <p:attrName>ppt_x</p:attrName>
                                          <p:attrName>ppt_y</p:attrName>
                                        </p:attrNameLst>
                                      </p:cBhvr>
                                      <p:rCtr x="-118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Virtual Machine Storage Architecture</a:t>
            </a:r>
          </a:p>
        </p:txBody>
      </p:sp>
      <p:sp>
        <p:nvSpPr>
          <p:cNvPr id="4" name="Rectangle 3"/>
          <p:cNvSpPr/>
          <p:nvPr/>
        </p:nvSpPr>
        <p:spPr bwMode="auto">
          <a:xfrm>
            <a:off x="2263748" y="1868891"/>
            <a:ext cx="7532340" cy="714112"/>
          </a:xfrm>
          <a:prstGeom prst="rect">
            <a:avLst/>
          </a:prstGeom>
          <a:solidFill>
            <a:srgbClr val="00B050"/>
          </a:solidFill>
          <a:ln>
            <a:noFill/>
            <a:headEnd type="none" w="med" len="med"/>
            <a:tailEnd type="none" w="med" len="med"/>
          </a:ln>
        </p:spPr>
        <p:style>
          <a:lnRef idx="3">
            <a:schemeClr val="lt1"/>
          </a:lnRef>
          <a:fillRef idx="1">
            <a:schemeClr val="accent5"/>
          </a:fillRef>
          <a:effectRef idx="1">
            <a:schemeClr val="accent5"/>
          </a:effectRef>
          <a:fontRef idx="minor">
            <a:schemeClr val="lt1"/>
          </a:fontRef>
        </p:style>
        <p:txBody>
          <a:bodyPr vert="horz" wrap="square" lIns="52459" tIns="26229" rIns="52459" bIns="26229" numCol="1" rtlCol="0" anchor="ctr" anchorCtr="0" compatLnSpc="1">
            <a:prstTxWarp prst="textNoShape">
              <a:avLst/>
            </a:prstTxWarp>
          </a:bodyPr>
          <a:lstStyle/>
          <a:p>
            <a:pPr algn="ctr" defTabSz="524370" fontAlgn="base">
              <a:spcBef>
                <a:spcPct val="0"/>
              </a:spcBef>
              <a:spcAft>
                <a:spcPct val="0"/>
              </a:spcAft>
            </a:pPr>
            <a:r>
              <a:rPr lang="en-US" sz="2399" dirty="0">
                <a:solidFill>
                  <a:prstClr val="white"/>
                </a:solidFill>
              </a:rPr>
              <a:t>Azure Virtual Machine</a:t>
            </a:r>
          </a:p>
        </p:txBody>
      </p:sp>
      <p:sp>
        <p:nvSpPr>
          <p:cNvPr id="5" name="Rectangle 4"/>
          <p:cNvSpPr/>
          <p:nvPr/>
        </p:nvSpPr>
        <p:spPr bwMode="auto">
          <a:xfrm>
            <a:off x="2271235" y="2628802"/>
            <a:ext cx="1440000" cy="540000"/>
          </a:xfrm>
          <a:prstGeom prst="rect">
            <a:avLst/>
          </a:prstGeom>
          <a:solidFill>
            <a:srgbClr val="0072C6"/>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ctr" anchorCtr="0" compatLnSpc="1">
            <a:prstTxWarp prst="textNoShape">
              <a:avLst/>
            </a:prstTxWarp>
          </a:bodyPr>
          <a:lstStyle/>
          <a:p>
            <a:pPr algn="ctr" defTabSz="524370" fontAlgn="base">
              <a:spcBef>
                <a:spcPct val="0"/>
              </a:spcBef>
              <a:spcAft>
                <a:spcPct val="0"/>
              </a:spcAft>
            </a:pPr>
            <a:r>
              <a:rPr lang="en-US" sz="1200" dirty="0">
                <a:solidFill>
                  <a:prstClr val="white"/>
                </a:solidFill>
              </a:rPr>
              <a:t>C:\</a:t>
            </a:r>
          </a:p>
          <a:p>
            <a:pPr algn="ctr" defTabSz="524370" fontAlgn="base">
              <a:spcBef>
                <a:spcPct val="0"/>
              </a:spcBef>
              <a:spcAft>
                <a:spcPct val="0"/>
              </a:spcAft>
            </a:pPr>
            <a:r>
              <a:rPr lang="en-US" sz="1200" dirty="0">
                <a:solidFill>
                  <a:prstClr val="white"/>
                </a:solidFill>
              </a:rPr>
              <a:t>OS Disk</a:t>
            </a:r>
          </a:p>
        </p:txBody>
      </p:sp>
      <p:sp>
        <p:nvSpPr>
          <p:cNvPr id="7" name="Rectangle 6"/>
          <p:cNvSpPr/>
          <p:nvPr/>
        </p:nvSpPr>
        <p:spPr bwMode="auto">
          <a:xfrm>
            <a:off x="5313661" y="2628804"/>
            <a:ext cx="1440000" cy="540000"/>
          </a:xfrm>
          <a:prstGeom prst="rect">
            <a:avLst/>
          </a:prstGeom>
          <a:solidFill>
            <a:srgbClr val="0072C6"/>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0" rIns="0" bIns="0" numCol="1" rtlCol="0" anchor="ctr" anchorCtr="0" compatLnSpc="1">
            <a:prstTxWarp prst="textNoShape">
              <a:avLst/>
            </a:prstTxWarp>
          </a:bodyPr>
          <a:lstStyle/>
          <a:p>
            <a:pPr algn="ctr" defTabSz="524370" fontAlgn="base">
              <a:spcBef>
                <a:spcPct val="0"/>
              </a:spcBef>
              <a:spcAft>
                <a:spcPct val="0"/>
              </a:spcAft>
            </a:pPr>
            <a:r>
              <a:rPr lang="en-US" sz="1200" dirty="0">
                <a:solidFill>
                  <a:prstClr val="white"/>
                </a:solidFill>
              </a:rPr>
              <a:t>E:\, F:\, etc.</a:t>
            </a:r>
          </a:p>
          <a:p>
            <a:pPr algn="ctr" defTabSz="524370" fontAlgn="base">
              <a:spcBef>
                <a:spcPct val="0"/>
              </a:spcBef>
              <a:spcAft>
                <a:spcPct val="0"/>
              </a:spcAft>
            </a:pPr>
            <a:r>
              <a:rPr lang="en-US" sz="1200" dirty="0">
                <a:solidFill>
                  <a:prstClr val="white"/>
                </a:solidFill>
              </a:rPr>
              <a:t>Standard Data Disks</a:t>
            </a:r>
          </a:p>
        </p:txBody>
      </p:sp>
      <p:sp>
        <p:nvSpPr>
          <p:cNvPr id="12" name="Rectangle 11"/>
          <p:cNvSpPr/>
          <p:nvPr/>
        </p:nvSpPr>
        <p:spPr bwMode="auto">
          <a:xfrm>
            <a:off x="3792448" y="2623500"/>
            <a:ext cx="1440000" cy="54000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ctr" anchorCtr="0" compatLnSpc="1">
            <a:prstTxWarp prst="textNoShape">
              <a:avLst/>
            </a:prstTxWarp>
          </a:bodyPr>
          <a:lstStyle/>
          <a:p>
            <a:pPr algn="ctr" defTabSz="524370" fontAlgn="base">
              <a:spcBef>
                <a:spcPct val="0"/>
              </a:spcBef>
              <a:spcAft>
                <a:spcPct val="0"/>
              </a:spcAft>
            </a:pPr>
            <a:r>
              <a:rPr lang="en-US" sz="1200" dirty="0">
                <a:solidFill>
                  <a:prstClr val="white"/>
                </a:solidFill>
              </a:rPr>
              <a:t>D:\</a:t>
            </a:r>
          </a:p>
          <a:p>
            <a:pPr algn="ctr" defTabSz="524370" fontAlgn="base">
              <a:spcBef>
                <a:spcPct val="0"/>
              </a:spcBef>
              <a:spcAft>
                <a:spcPct val="0"/>
              </a:spcAft>
            </a:pPr>
            <a:r>
              <a:rPr lang="en-US" sz="1200" dirty="0">
                <a:solidFill>
                  <a:prstClr val="white"/>
                </a:solidFill>
              </a:rPr>
              <a:t>Temporary Disk</a:t>
            </a:r>
          </a:p>
        </p:txBody>
      </p:sp>
      <p:sp>
        <p:nvSpPr>
          <p:cNvPr id="13" name="Rectangle 12"/>
          <p:cNvSpPr/>
          <p:nvPr/>
        </p:nvSpPr>
        <p:spPr bwMode="auto">
          <a:xfrm>
            <a:off x="2271235" y="3211841"/>
            <a:ext cx="1425932" cy="449552"/>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52459" tIns="26229" rIns="52459" bIns="26229" numCol="1" rtlCol="0" anchor="ctr" anchorCtr="0" compatLnSpc="1">
            <a:prstTxWarp prst="textNoShape">
              <a:avLst/>
            </a:prstTxWarp>
          </a:bodyPr>
          <a:lstStyle/>
          <a:p>
            <a:pPr algn="ctr" defTabSz="524370"/>
            <a:r>
              <a:rPr lang="en-US" i="1" dirty="0">
                <a:solidFill>
                  <a:sysClr val="windowText" lastClr="000000"/>
                </a:solidFill>
                <a:latin typeface="Segoe UI" pitchFamily="34" charset="0"/>
                <a:ea typeface="Segoe UI" pitchFamily="34" charset="0"/>
                <a:cs typeface="Segoe UI" pitchFamily="34" charset="0"/>
              </a:rPr>
              <a:t>Disk Cache</a:t>
            </a:r>
          </a:p>
        </p:txBody>
      </p:sp>
      <p:sp>
        <p:nvSpPr>
          <p:cNvPr id="10" name="Can 9"/>
          <p:cNvSpPr/>
          <p:nvPr/>
        </p:nvSpPr>
        <p:spPr bwMode="auto">
          <a:xfrm>
            <a:off x="3793365" y="4197510"/>
            <a:ext cx="1272744" cy="1683766"/>
          </a:xfrm>
          <a:prstGeom prst="can">
            <a:avLst/>
          </a:prstGeom>
          <a:solidFill>
            <a:srgbClr val="0072C6"/>
          </a:solidFill>
          <a:ln>
            <a:solidFill>
              <a:schemeClr val="bg1">
                <a:lumMod val="50000"/>
              </a:schemeClr>
            </a:solid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52459" tIns="26229" rIns="52459" bIns="26229" numCol="1" rtlCol="0" anchor="ctr" anchorCtr="0" compatLnSpc="1">
            <a:prstTxWarp prst="textNoShape">
              <a:avLst/>
            </a:prstTxWarp>
          </a:bodyPr>
          <a:lstStyle/>
          <a:p>
            <a:pPr algn="ctr" defTabSz="524370"/>
            <a:r>
              <a:rPr lang="en-US" sz="1530" dirty="0">
                <a:solidFill>
                  <a:prstClr val="white">
                    <a:alpha val="98824"/>
                  </a:prstClr>
                </a:solidFill>
                <a:latin typeface="Segoe UI" pitchFamily="34" charset="0"/>
                <a:ea typeface="Segoe UI" pitchFamily="34" charset="0"/>
                <a:cs typeface="Segoe UI" pitchFamily="34" charset="0"/>
              </a:rPr>
              <a:t>Azure Page Blob</a:t>
            </a:r>
          </a:p>
        </p:txBody>
      </p:sp>
      <p:cxnSp>
        <p:nvCxnSpPr>
          <p:cNvPr id="9" name="Straight Arrow Connector 8"/>
          <p:cNvCxnSpPr>
            <a:stCxn id="7" idx="2"/>
            <a:endCxn id="10" idx="1"/>
          </p:cNvCxnSpPr>
          <p:nvPr/>
        </p:nvCxnSpPr>
        <p:spPr>
          <a:xfrm flipH="1">
            <a:off x="4429737" y="3168804"/>
            <a:ext cx="1603924" cy="1028706"/>
          </a:xfrm>
          <a:prstGeom prst="straightConnector1">
            <a:avLst/>
          </a:prstGeom>
          <a:ln w="38100">
            <a:solidFill>
              <a:srgbClr val="00B05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3" idx="2"/>
            <a:endCxn id="10" idx="1"/>
          </p:cNvCxnSpPr>
          <p:nvPr/>
        </p:nvCxnSpPr>
        <p:spPr>
          <a:xfrm>
            <a:off x="2984201" y="3661393"/>
            <a:ext cx="1445536" cy="536117"/>
          </a:xfrm>
          <a:prstGeom prst="straightConnector1">
            <a:avLst/>
          </a:prstGeom>
          <a:ln w="38100">
            <a:solidFill>
              <a:srgbClr val="00B05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bwMode="auto">
          <a:xfrm>
            <a:off x="8356087" y="2639683"/>
            <a:ext cx="1440000" cy="540000"/>
          </a:xfrm>
          <a:prstGeom prst="rect">
            <a:avLst/>
          </a:prstGeom>
          <a:solidFill>
            <a:srgbClr val="0072C6"/>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0" rIns="0" bIns="0" numCol="1" rtlCol="0" anchor="ctr" anchorCtr="0" compatLnSpc="1">
            <a:prstTxWarp prst="textNoShape">
              <a:avLst/>
            </a:prstTxWarp>
          </a:bodyPr>
          <a:lstStyle/>
          <a:p>
            <a:pPr algn="ctr" defTabSz="524370" fontAlgn="base">
              <a:spcBef>
                <a:spcPct val="0"/>
              </a:spcBef>
              <a:spcAft>
                <a:spcPct val="0"/>
              </a:spcAft>
            </a:pPr>
            <a:r>
              <a:rPr lang="en-US" sz="1200" dirty="0">
                <a:solidFill>
                  <a:prstClr val="white"/>
                </a:solidFill>
              </a:rPr>
              <a:t>Y:\, Z:\, etc.</a:t>
            </a:r>
          </a:p>
          <a:p>
            <a:pPr algn="ctr" defTabSz="524370" fontAlgn="base">
              <a:spcBef>
                <a:spcPct val="0"/>
              </a:spcBef>
              <a:spcAft>
                <a:spcPct val="0"/>
              </a:spcAft>
            </a:pPr>
            <a:r>
              <a:rPr lang="en-US" sz="1200" dirty="0">
                <a:solidFill>
                  <a:prstClr val="white"/>
                </a:solidFill>
              </a:rPr>
              <a:t>SMB Share</a:t>
            </a:r>
          </a:p>
        </p:txBody>
      </p:sp>
      <p:cxnSp>
        <p:nvCxnSpPr>
          <p:cNvPr id="15" name="Straight Arrow Connector 14"/>
          <p:cNvCxnSpPr>
            <a:stCxn id="11" idx="2"/>
            <a:endCxn id="39" idx="1"/>
          </p:cNvCxnSpPr>
          <p:nvPr/>
        </p:nvCxnSpPr>
        <p:spPr>
          <a:xfrm>
            <a:off x="9076087" y="3179683"/>
            <a:ext cx="10770" cy="1017827"/>
          </a:xfrm>
          <a:prstGeom prst="straightConnector1">
            <a:avLst/>
          </a:prstGeom>
          <a:ln w="38100">
            <a:solidFill>
              <a:srgbClr val="00B05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bwMode="auto">
          <a:xfrm>
            <a:off x="6834874" y="2628806"/>
            <a:ext cx="1440000" cy="540000"/>
          </a:xfrm>
          <a:prstGeom prst="rect">
            <a:avLst/>
          </a:prstGeom>
          <a:solidFill>
            <a:srgbClr val="0072C6"/>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0" rIns="0" bIns="0" numCol="1" rtlCol="0" anchor="ctr" anchorCtr="0" compatLnSpc="1">
            <a:prstTxWarp prst="textNoShape">
              <a:avLst/>
            </a:prstTxWarp>
          </a:bodyPr>
          <a:lstStyle/>
          <a:p>
            <a:pPr algn="ctr" defTabSz="524370" fontAlgn="base">
              <a:spcBef>
                <a:spcPct val="0"/>
              </a:spcBef>
              <a:spcAft>
                <a:spcPct val="0"/>
              </a:spcAft>
            </a:pPr>
            <a:r>
              <a:rPr lang="en-US" sz="1200" dirty="0">
                <a:solidFill>
                  <a:prstClr val="white"/>
                </a:solidFill>
              </a:rPr>
              <a:t>E:\, F:\, etc.</a:t>
            </a:r>
          </a:p>
          <a:p>
            <a:pPr algn="ctr" defTabSz="524370" fontAlgn="base">
              <a:spcBef>
                <a:spcPct val="0"/>
              </a:spcBef>
              <a:spcAft>
                <a:spcPct val="0"/>
              </a:spcAft>
            </a:pPr>
            <a:r>
              <a:rPr lang="en-US" sz="1200" dirty="0">
                <a:solidFill>
                  <a:prstClr val="white"/>
                </a:solidFill>
              </a:rPr>
              <a:t>Premium Data Disks</a:t>
            </a:r>
          </a:p>
        </p:txBody>
      </p:sp>
      <p:cxnSp>
        <p:nvCxnSpPr>
          <p:cNvPr id="28" name="Straight Arrow Connector 27"/>
          <p:cNvCxnSpPr>
            <a:stCxn id="44" idx="2"/>
            <a:endCxn id="38" idx="1"/>
          </p:cNvCxnSpPr>
          <p:nvPr/>
        </p:nvCxnSpPr>
        <p:spPr>
          <a:xfrm flipH="1">
            <a:off x="7496566" y="3637391"/>
            <a:ext cx="4252" cy="560118"/>
          </a:xfrm>
          <a:prstGeom prst="straightConnector1">
            <a:avLst/>
          </a:prstGeom>
          <a:ln w="38100">
            <a:solidFill>
              <a:srgbClr val="00B05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38" name="Can 37"/>
          <p:cNvSpPr/>
          <p:nvPr/>
        </p:nvSpPr>
        <p:spPr bwMode="auto">
          <a:xfrm>
            <a:off x="6860193" y="4197510"/>
            <a:ext cx="1272744" cy="1683766"/>
          </a:xfrm>
          <a:prstGeom prst="can">
            <a:avLst/>
          </a:prstGeom>
          <a:solidFill>
            <a:srgbClr val="0072C6"/>
          </a:solidFill>
          <a:ln>
            <a:solidFill>
              <a:schemeClr val="bg1">
                <a:lumMod val="50000"/>
              </a:schemeClr>
            </a:solid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52459" tIns="26229" rIns="52459" bIns="26229" numCol="1" rtlCol="0" anchor="ctr" anchorCtr="0" compatLnSpc="1">
            <a:prstTxWarp prst="textNoShape">
              <a:avLst/>
            </a:prstTxWarp>
          </a:bodyPr>
          <a:lstStyle/>
          <a:p>
            <a:pPr algn="ctr" defTabSz="524370"/>
            <a:r>
              <a:rPr lang="en-US" sz="1530" dirty="0">
                <a:solidFill>
                  <a:prstClr val="white">
                    <a:alpha val="98824"/>
                  </a:prstClr>
                </a:solidFill>
                <a:latin typeface="Segoe UI" pitchFamily="34" charset="0"/>
                <a:ea typeface="Segoe UI" pitchFamily="34" charset="0"/>
                <a:cs typeface="Segoe UI" pitchFamily="34" charset="0"/>
              </a:rPr>
              <a:t>Azure Page Blobs (Premium Storage)</a:t>
            </a:r>
          </a:p>
        </p:txBody>
      </p:sp>
      <p:sp>
        <p:nvSpPr>
          <p:cNvPr id="39" name="Can 38"/>
          <p:cNvSpPr/>
          <p:nvPr/>
        </p:nvSpPr>
        <p:spPr bwMode="auto">
          <a:xfrm>
            <a:off x="8450485" y="4197510"/>
            <a:ext cx="1272744" cy="1683766"/>
          </a:xfrm>
          <a:prstGeom prst="can">
            <a:avLst/>
          </a:prstGeom>
          <a:solidFill>
            <a:srgbClr val="0072C6"/>
          </a:solidFill>
          <a:ln>
            <a:solidFill>
              <a:schemeClr val="bg1">
                <a:lumMod val="50000"/>
              </a:schemeClr>
            </a:solid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52459" tIns="26229" rIns="52459" bIns="26229" numCol="1" rtlCol="0" anchor="ctr" anchorCtr="0" compatLnSpc="1">
            <a:prstTxWarp prst="textNoShape">
              <a:avLst/>
            </a:prstTxWarp>
          </a:bodyPr>
          <a:lstStyle/>
          <a:p>
            <a:pPr algn="ctr" defTabSz="524370"/>
            <a:r>
              <a:rPr lang="en-US" sz="1836" dirty="0">
                <a:solidFill>
                  <a:prstClr val="white">
                    <a:alpha val="98824"/>
                  </a:prstClr>
                </a:solidFill>
                <a:latin typeface="Segoe UI" pitchFamily="34" charset="0"/>
                <a:ea typeface="Segoe UI" pitchFamily="34" charset="0"/>
                <a:cs typeface="Segoe UI" pitchFamily="34" charset="0"/>
              </a:rPr>
              <a:t>Azure Files</a:t>
            </a:r>
          </a:p>
        </p:txBody>
      </p:sp>
      <p:sp>
        <p:nvSpPr>
          <p:cNvPr id="44" name="Rectangle 43"/>
          <p:cNvSpPr/>
          <p:nvPr/>
        </p:nvSpPr>
        <p:spPr bwMode="auto">
          <a:xfrm>
            <a:off x="6787851" y="3187840"/>
            <a:ext cx="1425932" cy="449552"/>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52459" tIns="26229" rIns="52459" bIns="26229" numCol="1" rtlCol="0" anchor="ctr" anchorCtr="0" compatLnSpc="1">
            <a:prstTxWarp prst="textNoShape">
              <a:avLst/>
            </a:prstTxWarp>
          </a:bodyPr>
          <a:lstStyle/>
          <a:p>
            <a:pPr algn="ctr" defTabSz="524370"/>
            <a:r>
              <a:rPr lang="en-US" sz="1377" i="1" dirty="0">
                <a:solidFill>
                  <a:sysClr val="windowText" lastClr="000000"/>
                </a:solidFill>
                <a:latin typeface="Segoe UI" pitchFamily="34" charset="0"/>
                <a:ea typeface="Segoe UI" pitchFamily="34" charset="0"/>
                <a:cs typeface="Segoe UI" pitchFamily="34" charset="0"/>
              </a:rPr>
              <a:t>SSD Read Cache</a:t>
            </a:r>
          </a:p>
        </p:txBody>
      </p:sp>
    </p:spTree>
    <p:extLst>
      <p:ext uri="{BB962C8B-B14F-4D97-AF65-F5344CB8AC3E}">
        <p14:creationId xmlns:p14="http://schemas.microsoft.com/office/powerpoint/2010/main" val="4252558652"/>
      </p:ext>
    </p:extLst>
  </p:cSld>
  <p:clrMapOvr>
    <a:masterClrMapping/>
  </p:clrMapOvr>
  <mc:AlternateContent xmlns:mc="http://schemas.openxmlformats.org/markup-compatibility/2006" xmlns:p14="http://schemas.microsoft.com/office/powerpoint/2010/main">
    <mc:Choice Requires="p14">
      <p:transition spd="slow" p14:dur="2000" advTm="80550"/>
    </mc:Choice>
    <mc:Fallback xmlns="">
      <p:transition spd="slow" advTm="805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0" grpId="0" animBg="1"/>
      <p:bldP spid="11" grpId="0" animBg="1"/>
      <p:bldP spid="20" grpId="0" animBg="1"/>
      <p:bldP spid="38" grpId="0" animBg="1"/>
      <p:bldP spid="39" grpId="0" animBg="1"/>
      <p:bldP spid="4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507" dirty="0"/>
              <a:t>Azure Storage Durability</a:t>
            </a:r>
            <a:endParaRPr lang="en-US" dirty="0"/>
          </a:p>
        </p:txBody>
      </p:sp>
      <p:sp>
        <p:nvSpPr>
          <p:cNvPr id="3" name="Text Placeholder 2"/>
          <p:cNvSpPr>
            <a:spLocks noGrp="1"/>
          </p:cNvSpPr>
          <p:nvPr>
            <p:ph type="body" sz="quarter" idx="10"/>
          </p:nvPr>
        </p:nvSpPr>
        <p:spPr/>
        <p:txBody>
          <a:bodyPr>
            <a:normAutofit lnSpcReduction="10000"/>
          </a:bodyPr>
          <a:lstStyle/>
          <a:p>
            <a:r>
              <a:rPr lang="en-US" sz="2856" dirty="0">
                <a:solidFill>
                  <a:schemeClr val="accent6">
                    <a:lumMod val="25000"/>
                  </a:schemeClr>
                </a:solidFill>
              </a:rPr>
              <a:t>Locally Redundant Storage</a:t>
            </a:r>
            <a:r>
              <a:rPr lang="en-US" sz="2856" dirty="0">
                <a:solidFill>
                  <a:schemeClr val="accent4"/>
                </a:solidFill>
              </a:rPr>
              <a:t> </a:t>
            </a:r>
          </a:p>
          <a:p>
            <a:pPr lvl="1"/>
            <a:r>
              <a:rPr lang="en-US" sz="1836" dirty="0"/>
              <a:t>Stores 3 replicas of the data within a single zone (facility) in a single region</a:t>
            </a:r>
          </a:p>
          <a:p>
            <a:pPr lvl="1"/>
            <a:r>
              <a:rPr lang="en-US" sz="1836" dirty="0"/>
              <a:t>Provides data durability for disk, node and rack failures</a:t>
            </a:r>
          </a:p>
          <a:p>
            <a:pPr lvl="1"/>
            <a:endParaRPr lang="en-US" sz="1836" dirty="0"/>
          </a:p>
          <a:p>
            <a:r>
              <a:rPr lang="en-US" sz="2856" dirty="0">
                <a:solidFill>
                  <a:schemeClr val="accent6">
                    <a:lumMod val="25000"/>
                  </a:schemeClr>
                </a:solidFill>
              </a:rPr>
              <a:t>Geo</a:t>
            </a:r>
            <a:r>
              <a:rPr lang="en-US" sz="2856" dirty="0">
                <a:solidFill>
                  <a:schemeClr val="accent4"/>
                </a:solidFill>
              </a:rPr>
              <a:t> </a:t>
            </a:r>
            <a:r>
              <a:rPr lang="en-US" sz="2856" dirty="0">
                <a:solidFill>
                  <a:schemeClr val="accent6">
                    <a:lumMod val="25000"/>
                  </a:schemeClr>
                </a:solidFill>
              </a:rPr>
              <a:t>Redundant</a:t>
            </a:r>
            <a:r>
              <a:rPr lang="en-US" sz="2856" dirty="0">
                <a:solidFill>
                  <a:schemeClr val="accent4"/>
                </a:solidFill>
              </a:rPr>
              <a:t> </a:t>
            </a:r>
            <a:r>
              <a:rPr lang="en-US" sz="2856" dirty="0">
                <a:solidFill>
                  <a:schemeClr val="accent6">
                    <a:lumMod val="25000"/>
                  </a:schemeClr>
                </a:solidFill>
              </a:rPr>
              <a:t>Storage</a:t>
            </a:r>
          </a:p>
          <a:p>
            <a:pPr lvl="1"/>
            <a:r>
              <a:rPr lang="en-US" sz="1836" dirty="0"/>
              <a:t>Stores 6 replicas of the data across two regions (3 in each region)</a:t>
            </a:r>
          </a:p>
          <a:p>
            <a:pPr lvl="1"/>
            <a:r>
              <a:rPr lang="en-US" sz="1836" dirty="0"/>
              <a:t>Provides additional durability to protect data against major regional natural disasters  </a:t>
            </a:r>
          </a:p>
          <a:p>
            <a:pPr lvl="1"/>
            <a:r>
              <a:rPr lang="en-US" sz="1836" dirty="0"/>
              <a:t>Updates across regions are performed asynchronously</a:t>
            </a:r>
          </a:p>
          <a:p>
            <a:endParaRPr lang="en-US" sz="2856" dirty="0">
              <a:solidFill>
                <a:schemeClr val="accent4"/>
              </a:solidFill>
            </a:endParaRPr>
          </a:p>
          <a:p>
            <a:r>
              <a:rPr lang="en-US" sz="2856" dirty="0">
                <a:solidFill>
                  <a:schemeClr val="accent6">
                    <a:lumMod val="25000"/>
                  </a:schemeClr>
                </a:solidFill>
              </a:rPr>
              <a:t>Geo</a:t>
            </a:r>
            <a:r>
              <a:rPr lang="en-US" sz="2856" dirty="0">
                <a:solidFill>
                  <a:schemeClr val="accent4"/>
                </a:solidFill>
              </a:rPr>
              <a:t> </a:t>
            </a:r>
            <a:r>
              <a:rPr lang="en-US" sz="2856" dirty="0">
                <a:solidFill>
                  <a:schemeClr val="accent6">
                    <a:lumMod val="25000"/>
                  </a:schemeClr>
                </a:solidFill>
              </a:rPr>
              <a:t>Redundant</a:t>
            </a:r>
            <a:r>
              <a:rPr lang="en-US" sz="2856" dirty="0">
                <a:solidFill>
                  <a:schemeClr val="accent4"/>
                </a:solidFill>
              </a:rPr>
              <a:t> </a:t>
            </a:r>
            <a:r>
              <a:rPr lang="en-US" sz="2856" dirty="0">
                <a:solidFill>
                  <a:schemeClr val="accent6">
                    <a:lumMod val="25000"/>
                  </a:schemeClr>
                </a:solidFill>
              </a:rPr>
              <a:t>Storage</a:t>
            </a:r>
            <a:r>
              <a:rPr lang="en-US" sz="2856" dirty="0">
                <a:solidFill>
                  <a:schemeClr val="accent4"/>
                </a:solidFill>
              </a:rPr>
              <a:t> </a:t>
            </a:r>
            <a:r>
              <a:rPr lang="en-US" sz="2856" dirty="0">
                <a:solidFill>
                  <a:schemeClr val="accent6">
                    <a:lumMod val="25000"/>
                  </a:schemeClr>
                </a:solidFill>
              </a:rPr>
              <a:t>with</a:t>
            </a:r>
            <a:r>
              <a:rPr lang="en-US" sz="2856" dirty="0">
                <a:solidFill>
                  <a:schemeClr val="accent4"/>
                </a:solidFill>
              </a:rPr>
              <a:t> </a:t>
            </a:r>
            <a:r>
              <a:rPr lang="en-US" sz="2856" dirty="0">
                <a:solidFill>
                  <a:schemeClr val="accent6">
                    <a:lumMod val="25000"/>
                  </a:schemeClr>
                </a:solidFill>
              </a:rPr>
              <a:t>Read</a:t>
            </a:r>
            <a:r>
              <a:rPr lang="en-US" sz="2856" dirty="0">
                <a:solidFill>
                  <a:schemeClr val="accent4"/>
                </a:solidFill>
              </a:rPr>
              <a:t> </a:t>
            </a:r>
            <a:r>
              <a:rPr lang="en-US" sz="2856" dirty="0">
                <a:solidFill>
                  <a:schemeClr val="accent6">
                    <a:lumMod val="25000"/>
                  </a:schemeClr>
                </a:solidFill>
              </a:rPr>
              <a:t>Access</a:t>
            </a:r>
            <a:r>
              <a:rPr lang="en-US" sz="2856" dirty="0">
                <a:solidFill>
                  <a:schemeClr val="accent4"/>
                </a:solidFill>
              </a:rPr>
              <a:t> </a:t>
            </a:r>
          </a:p>
          <a:p>
            <a:pPr lvl="1"/>
            <a:r>
              <a:rPr lang="en-US" sz="1836" dirty="0"/>
              <a:t>Stores 6 replicas of the data across two regions (3 in each region)</a:t>
            </a:r>
          </a:p>
          <a:p>
            <a:pPr lvl="1"/>
            <a:r>
              <a:rPr lang="en-US" sz="1836" dirty="0"/>
              <a:t>Provides additional durability to protect data against major regional natural disasters  </a:t>
            </a:r>
          </a:p>
          <a:p>
            <a:pPr lvl="1"/>
            <a:r>
              <a:rPr lang="en-US" sz="1836" dirty="0"/>
              <a:t>Updates across regions are performed asynchronously</a:t>
            </a:r>
          </a:p>
        </p:txBody>
      </p:sp>
    </p:spTree>
    <p:extLst>
      <p:ext uri="{BB962C8B-B14F-4D97-AF65-F5344CB8AC3E}">
        <p14:creationId xmlns:p14="http://schemas.microsoft.com/office/powerpoint/2010/main" val="1616982571"/>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274638" y="1212850"/>
            <a:ext cx="11887200" cy="3788666"/>
          </a:xfrm>
        </p:spPr>
        <p:txBody>
          <a:bodyPr/>
          <a:lstStyle/>
          <a:p>
            <a:pPr lvl="1"/>
            <a:r>
              <a:rPr lang="en-US" sz="2856" dirty="0">
                <a:solidFill>
                  <a:schemeClr val="accent6">
                    <a:lumMod val="25000"/>
                  </a:schemeClr>
                </a:solidFill>
                <a:latin typeface="+mj-lt"/>
              </a:rPr>
              <a:t>Disk encryption for Windows and Linux IaaS VM’s</a:t>
            </a:r>
          </a:p>
          <a:p>
            <a:pPr lvl="1"/>
            <a:r>
              <a:rPr lang="en-US" sz="2856" dirty="0">
                <a:solidFill>
                  <a:schemeClr val="accent6">
                    <a:lumMod val="25000"/>
                  </a:schemeClr>
                </a:solidFill>
                <a:latin typeface="+mj-lt"/>
              </a:rPr>
              <a:t>Key management integrated in customer key vault using HSM</a:t>
            </a:r>
          </a:p>
          <a:p>
            <a:endParaRPr lang="en-US" sz="2856" dirty="0">
              <a:solidFill>
                <a:schemeClr val="accent6">
                  <a:lumMod val="25000"/>
                </a:schemeClr>
              </a:solidFill>
            </a:endParaRPr>
          </a:p>
          <a:p>
            <a:r>
              <a:rPr lang="en-US" sz="2856" dirty="0">
                <a:solidFill>
                  <a:schemeClr val="accent6">
                    <a:lumMod val="25000"/>
                  </a:schemeClr>
                </a:solidFill>
              </a:rPr>
              <a:t>Value Proposition:</a:t>
            </a:r>
          </a:p>
          <a:p>
            <a:pPr marL="457200"/>
            <a:r>
              <a:rPr lang="en-US" sz="2856" dirty="0">
                <a:solidFill>
                  <a:schemeClr val="accent6">
                    <a:lumMod val="25000"/>
                  </a:schemeClr>
                </a:solidFill>
              </a:rPr>
              <a:t>VM’s are secured at rest using industry standard encryption technology to address organizational security and compliance requirements</a:t>
            </a:r>
          </a:p>
          <a:p>
            <a:pPr marL="457200"/>
            <a:r>
              <a:rPr lang="en-US" sz="2856" dirty="0">
                <a:solidFill>
                  <a:schemeClr val="accent6">
                    <a:lumMod val="25000"/>
                  </a:schemeClr>
                </a:solidFill>
              </a:rPr>
              <a:t>VM’s boot under customer controlled keys and policies, and they can audit their usage in Key Vault</a:t>
            </a:r>
          </a:p>
        </p:txBody>
      </p:sp>
      <p:sp>
        <p:nvSpPr>
          <p:cNvPr id="4" name="Title 3"/>
          <p:cNvSpPr>
            <a:spLocks noGrp="1"/>
          </p:cNvSpPr>
          <p:nvPr>
            <p:ph type="title"/>
          </p:nvPr>
        </p:nvSpPr>
        <p:spPr/>
        <p:txBody>
          <a:bodyPr/>
          <a:lstStyle/>
          <a:p>
            <a:r>
              <a:rPr lang="en-US" dirty="0"/>
              <a:t>Azure Disk Encryption</a:t>
            </a:r>
            <a:r>
              <a:rPr lang="en-US" baseline="30000" dirty="0">
                <a:gradFill>
                  <a:gsLst>
                    <a:gs pos="1250">
                      <a:srgbClr val="FFFFFF"/>
                    </a:gs>
                    <a:gs pos="100000">
                      <a:srgbClr val="FFFFFF"/>
                    </a:gs>
                  </a:gsLst>
                  <a:lin ang="5400000" scaled="0"/>
                </a:gradFill>
              </a:rPr>
              <a:t> Preview</a:t>
            </a:r>
            <a:endParaRPr lang="en-US" dirty="0"/>
          </a:p>
        </p:txBody>
      </p:sp>
    </p:spTree>
    <p:extLst>
      <p:ext uri="{BB962C8B-B14F-4D97-AF65-F5344CB8AC3E}">
        <p14:creationId xmlns:p14="http://schemas.microsoft.com/office/powerpoint/2010/main" val="10144235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Backup of Azure IaaS VMs</a:t>
            </a:r>
          </a:p>
        </p:txBody>
      </p:sp>
      <p:sp>
        <p:nvSpPr>
          <p:cNvPr id="78" name="TextBox 77"/>
          <p:cNvSpPr txBox="1"/>
          <p:nvPr/>
        </p:nvSpPr>
        <p:spPr>
          <a:xfrm>
            <a:off x="1996431" y="3808099"/>
            <a:ext cx="7167522" cy="2323435"/>
          </a:xfrm>
          <a:prstGeom prst="rect">
            <a:avLst/>
          </a:prstGeom>
          <a:noFill/>
        </p:spPr>
        <p:txBody>
          <a:bodyPr wrap="square" lIns="186494" tIns="149196" rIns="186494" bIns="149196" rtlCol="0">
            <a:spAutoFit/>
          </a:bodyPr>
          <a:lstStyle/>
          <a:p>
            <a:pPr defTabSz="932597">
              <a:lnSpc>
                <a:spcPct val="90000"/>
              </a:lnSpc>
              <a:spcAft>
                <a:spcPts val="612"/>
              </a:spcAft>
            </a:pPr>
            <a:r>
              <a:rPr lang="en-US" sz="2856" b="1" dirty="0">
                <a:solidFill>
                  <a:schemeClr val="bg2">
                    <a:lumMod val="25000"/>
                  </a:schemeClr>
                </a:solidFill>
                <a:latin typeface="Segoe UI"/>
              </a:rPr>
              <a:t>Value proposition:</a:t>
            </a:r>
          </a:p>
          <a:p>
            <a:pPr defTabSz="932597">
              <a:lnSpc>
                <a:spcPct val="90000"/>
              </a:lnSpc>
              <a:spcAft>
                <a:spcPts val="612"/>
              </a:spcAft>
            </a:pPr>
            <a:r>
              <a:rPr lang="en-US" sz="2448" dirty="0">
                <a:solidFill>
                  <a:schemeClr val="bg2">
                    <a:lumMod val="25000"/>
                  </a:schemeClr>
                </a:solidFill>
                <a:latin typeface="Segoe UI"/>
              </a:rPr>
              <a:t>Application consistent backup for MS workloads File System Consistent for Linux workloads</a:t>
            </a:r>
          </a:p>
          <a:p>
            <a:pPr defTabSz="932597">
              <a:lnSpc>
                <a:spcPct val="90000"/>
              </a:lnSpc>
              <a:spcAft>
                <a:spcPts val="612"/>
              </a:spcAft>
            </a:pPr>
            <a:r>
              <a:rPr lang="en-US" sz="2448" dirty="0">
                <a:solidFill>
                  <a:schemeClr val="bg2">
                    <a:lumMod val="25000"/>
                  </a:schemeClr>
                </a:solidFill>
                <a:latin typeface="Segoe UI"/>
              </a:rPr>
              <a:t>Fabric level protection</a:t>
            </a:r>
          </a:p>
          <a:p>
            <a:pPr defTabSz="932597">
              <a:lnSpc>
                <a:spcPct val="90000"/>
              </a:lnSpc>
              <a:spcAft>
                <a:spcPts val="612"/>
              </a:spcAft>
            </a:pPr>
            <a:r>
              <a:rPr lang="en-US" sz="2448" dirty="0">
                <a:solidFill>
                  <a:schemeClr val="bg2">
                    <a:lumMod val="25000"/>
                  </a:schemeClr>
                </a:solidFill>
                <a:latin typeface="Segoe UI"/>
              </a:rPr>
              <a:t>No additional customer resources required</a:t>
            </a:r>
          </a:p>
        </p:txBody>
      </p:sp>
      <p:sp>
        <p:nvSpPr>
          <p:cNvPr id="21" name="Freeform 95"/>
          <p:cNvSpPr>
            <a:spLocks/>
          </p:cNvSpPr>
          <p:nvPr/>
        </p:nvSpPr>
        <p:spPr bwMode="auto">
          <a:xfrm flipH="1">
            <a:off x="7227265" y="1990408"/>
            <a:ext cx="2495675" cy="1459968"/>
          </a:xfrm>
          <a:custGeom>
            <a:avLst/>
            <a:gdLst>
              <a:gd name="T0" fmla="*/ 618 w 736"/>
              <a:gd name="T1" fmla="*/ 213 h 484"/>
              <a:gd name="T2" fmla="*/ 618 w 736"/>
              <a:gd name="T3" fmla="*/ 203 h 484"/>
              <a:gd name="T4" fmla="*/ 415 w 736"/>
              <a:gd name="T5" fmla="*/ 0 h 484"/>
              <a:gd name="T6" fmla="*/ 246 w 736"/>
              <a:gd name="T7" fmla="*/ 91 h 484"/>
              <a:gd name="T8" fmla="*/ 191 w 736"/>
              <a:gd name="T9" fmla="*/ 76 h 484"/>
              <a:gd name="T10" fmla="*/ 125 w 736"/>
              <a:gd name="T11" fmla="*/ 96 h 484"/>
              <a:gd name="T12" fmla="*/ 73 w 736"/>
              <a:gd name="T13" fmla="*/ 191 h 484"/>
              <a:gd name="T14" fmla="*/ 0 w 736"/>
              <a:gd name="T15" fmla="*/ 325 h 484"/>
              <a:gd name="T16" fmla="*/ 142 w 736"/>
              <a:gd name="T17" fmla="*/ 484 h 484"/>
              <a:gd name="T18" fmla="*/ 160 w 736"/>
              <a:gd name="T19" fmla="*/ 484 h 484"/>
              <a:gd name="T20" fmla="*/ 176 w 736"/>
              <a:gd name="T21" fmla="*/ 484 h 484"/>
              <a:gd name="T22" fmla="*/ 507 w 736"/>
              <a:gd name="T23" fmla="*/ 484 h 484"/>
              <a:gd name="T24" fmla="*/ 514 w 736"/>
              <a:gd name="T25" fmla="*/ 484 h 484"/>
              <a:gd name="T26" fmla="*/ 522 w 736"/>
              <a:gd name="T27" fmla="*/ 484 h 484"/>
              <a:gd name="T28" fmla="*/ 546 w 736"/>
              <a:gd name="T29" fmla="*/ 484 h 484"/>
              <a:gd name="T30" fmla="*/ 599 w 736"/>
              <a:gd name="T31" fmla="*/ 484 h 484"/>
              <a:gd name="T32" fmla="*/ 736 w 736"/>
              <a:gd name="T33" fmla="*/ 348 h 484"/>
              <a:gd name="T34" fmla="*/ 618 w 736"/>
              <a:gd name="T35" fmla="*/ 21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6" h="484">
                <a:moveTo>
                  <a:pt x="618" y="213"/>
                </a:moveTo>
                <a:cubicBezTo>
                  <a:pt x="618" y="210"/>
                  <a:pt x="618" y="206"/>
                  <a:pt x="618" y="203"/>
                </a:cubicBezTo>
                <a:cubicBezTo>
                  <a:pt x="618" y="91"/>
                  <a:pt x="527" y="0"/>
                  <a:pt x="415" y="0"/>
                </a:cubicBezTo>
                <a:cubicBezTo>
                  <a:pt x="345" y="0"/>
                  <a:pt x="283" y="37"/>
                  <a:pt x="246" y="91"/>
                </a:cubicBezTo>
                <a:cubicBezTo>
                  <a:pt x="230" y="82"/>
                  <a:pt x="211" y="76"/>
                  <a:pt x="191" y="76"/>
                </a:cubicBezTo>
                <a:cubicBezTo>
                  <a:pt x="167" y="76"/>
                  <a:pt x="144" y="83"/>
                  <a:pt x="125" y="96"/>
                </a:cubicBezTo>
                <a:cubicBezTo>
                  <a:pt x="94" y="116"/>
                  <a:pt x="74" y="151"/>
                  <a:pt x="73" y="191"/>
                </a:cubicBezTo>
                <a:cubicBezTo>
                  <a:pt x="30" y="219"/>
                  <a:pt x="0" y="269"/>
                  <a:pt x="0" y="325"/>
                </a:cubicBezTo>
                <a:cubicBezTo>
                  <a:pt x="0" y="407"/>
                  <a:pt x="62" y="475"/>
                  <a:pt x="142" y="484"/>
                </a:cubicBezTo>
                <a:cubicBezTo>
                  <a:pt x="148" y="484"/>
                  <a:pt x="154" y="484"/>
                  <a:pt x="160" y="484"/>
                </a:cubicBezTo>
                <a:cubicBezTo>
                  <a:pt x="165" y="484"/>
                  <a:pt x="171" y="484"/>
                  <a:pt x="176" y="484"/>
                </a:cubicBezTo>
                <a:cubicBezTo>
                  <a:pt x="250" y="484"/>
                  <a:pt x="425" y="484"/>
                  <a:pt x="507" y="484"/>
                </a:cubicBezTo>
                <a:cubicBezTo>
                  <a:pt x="510" y="484"/>
                  <a:pt x="512" y="484"/>
                  <a:pt x="514" y="484"/>
                </a:cubicBezTo>
                <a:cubicBezTo>
                  <a:pt x="522" y="484"/>
                  <a:pt x="522" y="484"/>
                  <a:pt x="522" y="484"/>
                </a:cubicBezTo>
                <a:cubicBezTo>
                  <a:pt x="526" y="484"/>
                  <a:pt x="538" y="484"/>
                  <a:pt x="546" y="484"/>
                </a:cubicBezTo>
                <a:cubicBezTo>
                  <a:pt x="599" y="484"/>
                  <a:pt x="599" y="484"/>
                  <a:pt x="599" y="484"/>
                </a:cubicBezTo>
                <a:cubicBezTo>
                  <a:pt x="675" y="483"/>
                  <a:pt x="736" y="422"/>
                  <a:pt x="736" y="348"/>
                </a:cubicBezTo>
                <a:cubicBezTo>
                  <a:pt x="736" y="279"/>
                  <a:pt x="684" y="222"/>
                  <a:pt x="618" y="213"/>
                </a:cubicBezTo>
                <a:close/>
              </a:path>
            </a:pathLst>
          </a:custGeom>
          <a:solidFill>
            <a:schemeClr val="tx2"/>
          </a:solidFill>
          <a:ln>
            <a:noFill/>
          </a:ln>
          <a:extLst/>
        </p:spPr>
        <p:txBody>
          <a:bodyPr vert="horz" wrap="square" lIns="93207" tIns="46604" rIns="93207" bIns="46604" numCol="1" anchor="t" anchorCtr="0" compatLnSpc="1">
            <a:prstTxWarp prst="textNoShape">
              <a:avLst/>
            </a:prstTxWarp>
          </a:bodyPr>
          <a:lstStyle/>
          <a:p>
            <a:pPr defTabSz="931881"/>
            <a:endParaRPr lang="en-US" sz="1836">
              <a:solidFill>
                <a:srgbClr val="000000"/>
              </a:solidFill>
              <a:latin typeface="Segoe UI"/>
            </a:endParaRPr>
          </a:p>
        </p:txBody>
      </p:sp>
      <p:grpSp>
        <p:nvGrpSpPr>
          <p:cNvPr id="22" name="Group 21"/>
          <p:cNvGrpSpPr/>
          <p:nvPr/>
        </p:nvGrpSpPr>
        <p:grpSpPr>
          <a:xfrm>
            <a:off x="1996431" y="1468335"/>
            <a:ext cx="6073494" cy="2077647"/>
            <a:chOff x="616226" y="1456630"/>
            <a:chExt cx="5202444" cy="1975661"/>
          </a:xfrm>
        </p:grpSpPr>
        <p:sp>
          <p:nvSpPr>
            <p:cNvPr id="23" name="Freeform 95"/>
            <p:cNvSpPr>
              <a:spLocks/>
            </p:cNvSpPr>
            <p:nvPr/>
          </p:nvSpPr>
          <p:spPr bwMode="auto">
            <a:xfrm flipH="1">
              <a:off x="616226" y="2000989"/>
              <a:ext cx="2137749" cy="1388301"/>
            </a:xfrm>
            <a:custGeom>
              <a:avLst/>
              <a:gdLst>
                <a:gd name="T0" fmla="*/ 618 w 736"/>
                <a:gd name="T1" fmla="*/ 213 h 484"/>
                <a:gd name="T2" fmla="*/ 618 w 736"/>
                <a:gd name="T3" fmla="*/ 203 h 484"/>
                <a:gd name="T4" fmla="*/ 415 w 736"/>
                <a:gd name="T5" fmla="*/ 0 h 484"/>
                <a:gd name="T6" fmla="*/ 246 w 736"/>
                <a:gd name="T7" fmla="*/ 91 h 484"/>
                <a:gd name="T8" fmla="*/ 191 w 736"/>
                <a:gd name="T9" fmla="*/ 76 h 484"/>
                <a:gd name="T10" fmla="*/ 125 w 736"/>
                <a:gd name="T11" fmla="*/ 96 h 484"/>
                <a:gd name="T12" fmla="*/ 73 w 736"/>
                <a:gd name="T13" fmla="*/ 191 h 484"/>
                <a:gd name="T14" fmla="*/ 0 w 736"/>
                <a:gd name="T15" fmla="*/ 325 h 484"/>
                <a:gd name="T16" fmla="*/ 142 w 736"/>
                <a:gd name="T17" fmla="*/ 484 h 484"/>
                <a:gd name="T18" fmla="*/ 160 w 736"/>
                <a:gd name="T19" fmla="*/ 484 h 484"/>
                <a:gd name="T20" fmla="*/ 176 w 736"/>
                <a:gd name="T21" fmla="*/ 484 h 484"/>
                <a:gd name="T22" fmla="*/ 507 w 736"/>
                <a:gd name="T23" fmla="*/ 484 h 484"/>
                <a:gd name="T24" fmla="*/ 514 w 736"/>
                <a:gd name="T25" fmla="*/ 484 h 484"/>
                <a:gd name="T26" fmla="*/ 522 w 736"/>
                <a:gd name="T27" fmla="*/ 484 h 484"/>
                <a:gd name="T28" fmla="*/ 546 w 736"/>
                <a:gd name="T29" fmla="*/ 484 h 484"/>
                <a:gd name="T30" fmla="*/ 599 w 736"/>
                <a:gd name="T31" fmla="*/ 484 h 484"/>
                <a:gd name="T32" fmla="*/ 736 w 736"/>
                <a:gd name="T33" fmla="*/ 348 h 484"/>
                <a:gd name="T34" fmla="*/ 618 w 736"/>
                <a:gd name="T35" fmla="*/ 21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6" h="484">
                  <a:moveTo>
                    <a:pt x="618" y="213"/>
                  </a:moveTo>
                  <a:cubicBezTo>
                    <a:pt x="618" y="210"/>
                    <a:pt x="618" y="206"/>
                    <a:pt x="618" y="203"/>
                  </a:cubicBezTo>
                  <a:cubicBezTo>
                    <a:pt x="618" y="91"/>
                    <a:pt x="527" y="0"/>
                    <a:pt x="415" y="0"/>
                  </a:cubicBezTo>
                  <a:cubicBezTo>
                    <a:pt x="345" y="0"/>
                    <a:pt x="283" y="37"/>
                    <a:pt x="246" y="91"/>
                  </a:cubicBezTo>
                  <a:cubicBezTo>
                    <a:pt x="230" y="82"/>
                    <a:pt x="211" y="76"/>
                    <a:pt x="191" y="76"/>
                  </a:cubicBezTo>
                  <a:cubicBezTo>
                    <a:pt x="167" y="76"/>
                    <a:pt x="144" y="83"/>
                    <a:pt x="125" y="96"/>
                  </a:cubicBezTo>
                  <a:cubicBezTo>
                    <a:pt x="94" y="116"/>
                    <a:pt x="74" y="151"/>
                    <a:pt x="73" y="191"/>
                  </a:cubicBezTo>
                  <a:cubicBezTo>
                    <a:pt x="30" y="219"/>
                    <a:pt x="0" y="269"/>
                    <a:pt x="0" y="325"/>
                  </a:cubicBezTo>
                  <a:cubicBezTo>
                    <a:pt x="0" y="407"/>
                    <a:pt x="62" y="475"/>
                    <a:pt x="142" y="484"/>
                  </a:cubicBezTo>
                  <a:cubicBezTo>
                    <a:pt x="148" y="484"/>
                    <a:pt x="154" y="484"/>
                    <a:pt x="160" y="484"/>
                  </a:cubicBezTo>
                  <a:cubicBezTo>
                    <a:pt x="165" y="484"/>
                    <a:pt x="171" y="484"/>
                    <a:pt x="176" y="484"/>
                  </a:cubicBezTo>
                  <a:cubicBezTo>
                    <a:pt x="250" y="484"/>
                    <a:pt x="425" y="484"/>
                    <a:pt x="507" y="484"/>
                  </a:cubicBezTo>
                  <a:cubicBezTo>
                    <a:pt x="510" y="484"/>
                    <a:pt x="512" y="484"/>
                    <a:pt x="514" y="484"/>
                  </a:cubicBezTo>
                  <a:cubicBezTo>
                    <a:pt x="522" y="484"/>
                    <a:pt x="522" y="484"/>
                    <a:pt x="522" y="484"/>
                  </a:cubicBezTo>
                  <a:cubicBezTo>
                    <a:pt x="526" y="484"/>
                    <a:pt x="538" y="484"/>
                    <a:pt x="546" y="484"/>
                  </a:cubicBezTo>
                  <a:cubicBezTo>
                    <a:pt x="599" y="484"/>
                    <a:pt x="599" y="484"/>
                    <a:pt x="599" y="484"/>
                  </a:cubicBezTo>
                  <a:cubicBezTo>
                    <a:pt x="675" y="483"/>
                    <a:pt x="736" y="422"/>
                    <a:pt x="736" y="348"/>
                  </a:cubicBezTo>
                  <a:cubicBezTo>
                    <a:pt x="736" y="279"/>
                    <a:pt x="684" y="222"/>
                    <a:pt x="618" y="213"/>
                  </a:cubicBezTo>
                  <a:close/>
                </a:path>
              </a:pathLst>
            </a:custGeom>
            <a:solidFill>
              <a:schemeClr val="tx2"/>
            </a:solidFill>
            <a:ln>
              <a:noFill/>
            </a:ln>
            <a:extLst/>
          </p:spPr>
          <p:txBody>
            <a:bodyPr vert="horz" wrap="square" lIns="93207" tIns="46604" rIns="93207" bIns="46604" numCol="1" anchor="t" anchorCtr="0" compatLnSpc="1">
              <a:prstTxWarp prst="textNoShape">
                <a:avLst/>
              </a:prstTxWarp>
            </a:bodyPr>
            <a:lstStyle/>
            <a:p>
              <a:pPr defTabSz="931881"/>
              <a:endParaRPr lang="en-US" sz="1836">
                <a:solidFill>
                  <a:srgbClr val="000000"/>
                </a:solidFill>
                <a:latin typeface="Segoe UI"/>
              </a:endParaRPr>
            </a:p>
          </p:txBody>
        </p:sp>
        <p:sp>
          <p:nvSpPr>
            <p:cNvPr id="24" name="Freeform 95"/>
            <p:cNvSpPr>
              <a:spLocks/>
            </p:cNvSpPr>
            <p:nvPr/>
          </p:nvSpPr>
          <p:spPr bwMode="auto">
            <a:xfrm flipH="1">
              <a:off x="3075030" y="1971577"/>
              <a:ext cx="2137749" cy="1388301"/>
            </a:xfrm>
            <a:custGeom>
              <a:avLst/>
              <a:gdLst>
                <a:gd name="T0" fmla="*/ 618 w 736"/>
                <a:gd name="T1" fmla="*/ 213 h 484"/>
                <a:gd name="T2" fmla="*/ 618 w 736"/>
                <a:gd name="T3" fmla="*/ 203 h 484"/>
                <a:gd name="T4" fmla="*/ 415 w 736"/>
                <a:gd name="T5" fmla="*/ 0 h 484"/>
                <a:gd name="T6" fmla="*/ 246 w 736"/>
                <a:gd name="T7" fmla="*/ 91 h 484"/>
                <a:gd name="T8" fmla="*/ 191 w 736"/>
                <a:gd name="T9" fmla="*/ 76 h 484"/>
                <a:gd name="T10" fmla="*/ 125 w 736"/>
                <a:gd name="T11" fmla="*/ 96 h 484"/>
                <a:gd name="T12" fmla="*/ 73 w 736"/>
                <a:gd name="T13" fmla="*/ 191 h 484"/>
                <a:gd name="T14" fmla="*/ 0 w 736"/>
                <a:gd name="T15" fmla="*/ 325 h 484"/>
                <a:gd name="T16" fmla="*/ 142 w 736"/>
                <a:gd name="T17" fmla="*/ 484 h 484"/>
                <a:gd name="T18" fmla="*/ 160 w 736"/>
                <a:gd name="T19" fmla="*/ 484 h 484"/>
                <a:gd name="T20" fmla="*/ 176 w 736"/>
                <a:gd name="T21" fmla="*/ 484 h 484"/>
                <a:gd name="T22" fmla="*/ 507 w 736"/>
                <a:gd name="T23" fmla="*/ 484 h 484"/>
                <a:gd name="T24" fmla="*/ 514 w 736"/>
                <a:gd name="T25" fmla="*/ 484 h 484"/>
                <a:gd name="T26" fmla="*/ 522 w 736"/>
                <a:gd name="T27" fmla="*/ 484 h 484"/>
                <a:gd name="T28" fmla="*/ 546 w 736"/>
                <a:gd name="T29" fmla="*/ 484 h 484"/>
                <a:gd name="T30" fmla="*/ 599 w 736"/>
                <a:gd name="T31" fmla="*/ 484 h 484"/>
                <a:gd name="T32" fmla="*/ 736 w 736"/>
                <a:gd name="T33" fmla="*/ 348 h 484"/>
                <a:gd name="T34" fmla="*/ 618 w 736"/>
                <a:gd name="T35" fmla="*/ 21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6" h="484">
                  <a:moveTo>
                    <a:pt x="618" y="213"/>
                  </a:moveTo>
                  <a:cubicBezTo>
                    <a:pt x="618" y="210"/>
                    <a:pt x="618" y="206"/>
                    <a:pt x="618" y="203"/>
                  </a:cubicBezTo>
                  <a:cubicBezTo>
                    <a:pt x="618" y="91"/>
                    <a:pt x="527" y="0"/>
                    <a:pt x="415" y="0"/>
                  </a:cubicBezTo>
                  <a:cubicBezTo>
                    <a:pt x="345" y="0"/>
                    <a:pt x="283" y="37"/>
                    <a:pt x="246" y="91"/>
                  </a:cubicBezTo>
                  <a:cubicBezTo>
                    <a:pt x="230" y="82"/>
                    <a:pt x="211" y="76"/>
                    <a:pt x="191" y="76"/>
                  </a:cubicBezTo>
                  <a:cubicBezTo>
                    <a:pt x="167" y="76"/>
                    <a:pt x="144" y="83"/>
                    <a:pt x="125" y="96"/>
                  </a:cubicBezTo>
                  <a:cubicBezTo>
                    <a:pt x="94" y="116"/>
                    <a:pt x="74" y="151"/>
                    <a:pt x="73" y="191"/>
                  </a:cubicBezTo>
                  <a:cubicBezTo>
                    <a:pt x="30" y="219"/>
                    <a:pt x="0" y="269"/>
                    <a:pt x="0" y="325"/>
                  </a:cubicBezTo>
                  <a:cubicBezTo>
                    <a:pt x="0" y="407"/>
                    <a:pt x="62" y="475"/>
                    <a:pt x="142" y="484"/>
                  </a:cubicBezTo>
                  <a:cubicBezTo>
                    <a:pt x="148" y="484"/>
                    <a:pt x="154" y="484"/>
                    <a:pt x="160" y="484"/>
                  </a:cubicBezTo>
                  <a:cubicBezTo>
                    <a:pt x="165" y="484"/>
                    <a:pt x="171" y="484"/>
                    <a:pt x="176" y="484"/>
                  </a:cubicBezTo>
                  <a:cubicBezTo>
                    <a:pt x="250" y="484"/>
                    <a:pt x="425" y="484"/>
                    <a:pt x="507" y="484"/>
                  </a:cubicBezTo>
                  <a:cubicBezTo>
                    <a:pt x="510" y="484"/>
                    <a:pt x="512" y="484"/>
                    <a:pt x="514" y="484"/>
                  </a:cubicBezTo>
                  <a:cubicBezTo>
                    <a:pt x="522" y="484"/>
                    <a:pt x="522" y="484"/>
                    <a:pt x="522" y="484"/>
                  </a:cubicBezTo>
                  <a:cubicBezTo>
                    <a:pt x="526" y="484"/>
                    <a:pt x="538" y="484"/>
                    <a:pt x="546" y="484"/>
                  </a:cubicBezTo>
                  <a:cubicBezTo>
                    <a:pt x="599" y="484"/>
                    <a:pt x="599" y="484"/>
                    <a:pt x="599" y="484"/>
                  </a:cubicBezTo>
                  <a:cubicBezTo>
                    <a:pt x="675" y="483"/>
                    <a:pt x="736" y="422"/>
                    <a:pt x="736" y="348"/>
                  </a:cubicBezTo>
                  <a:cubicBezTo>
                    <a:pt x="736" y="279"/>
                    <a:pt x="684" y="222"/>
                    <a:pt x="618" y="213"/>
                  </a:cubicBezTo>
                  <a:close/>
                </a:path>
              </a:pathLst>
            </a:custGeom>
            <a:solidFill>
              <a:schemeClr val="bg1">
                <a:lumMod val="95000"/>
              </a:schemeClr>
            </a:solidFill>
            <a:ln>
              <a:noFill/>
            </a:ln>
            <a:extLst/>
          </p:spPr>
          <p:txBody>
            <a:bodyPr vert="horz" wrap="square" lIns="93207" tIns="46604" rIns="93207" bIns="46604" numCol="1" anchor="t" anchorCtr="0" compatLnSpc="1">
              <a:prstTxWarp prst="textNoShape">
                <a:avLst/>
              </a:prstTxWarp>
            </a:bodyPr>
            <a:lstStyle/>
            <a:p>
              <a:pPr defTabSz="931881"/>
              <a:endParaRPr lang="en-US" sz="1836">
                <a:solidFill>
                  <a:srgbClr val="000000"/>
                </a:solidFill>
                <a:latin typeface="Segoe UI"/>
              </a:endParaRPr>
            </a:p>
          </p:txBody>
        </p:sp>
        <p:sp>
          <p:nvSpPr>
            <p:cNvPr id="25" name="Freeform 95"/>
            <p:cNvSpPr>
              <a:spLocks/>
            </p:cNvSpPr>
            <p:nvPr/>
          </p:nvSpPr>
          <p:spPr bwMode="auto">
            <a:xfrm flipH="1">
              <a:off x="1281692" y="1456630"/>
              <a:ext cx="4536978" cy="1975661"/>
            </a:xfrm>
            <a:custGeom>
              <a:avLst/>
              <a:gdLst>
                <a:gd name="T0" fmla="*/ 618 w 736"/>
                <a:gd name="T1" fmla="*/ 213 h 484"/>
                <a:gd name="T2" fmla="*/ 618 w 736"/>
                <a:gd name="T3" fmla="*/ 203 h 484"/>
                <a:gd name="T4" fmla="*/ 415 w 736"/>
                <a:gd name="T5" fmla="*/ 0 h 484"/>
                <a:gd name="T6" fmla="*/ 246 w 736"/>
                <a:gd name="T7" fmla="*/ 91 h 484"/>
                <a:gd name="T8" fmla="*/ 191 w 736"/>
                <a:gd name="T9" fmla="*/ 76 h 484"/>
                <a:gd name="T10" fmla="*/ 125 w 736"/>
                <a:gd name="T11" fmla="*/ 96 h 484"/>
                <a:gd name="T12" fmla="*/ 73 w 736"/>
                <a:gd name="T13" fmla="*/ 191 h 484"/>
                <a:gd name="T14" fmla="*/ 0 w 736"/>
                <a:gd name="T15" fmla="*/ 325 h 484"/>
                <a:gd name="T16" fmla="*/ 142 w 736"/>
                <a:gd name="T17" fmla="*/ 484 h 484"/>
                <a:gd name="T18" fmla="*/ 160 w 736"/>
                <a:gd name="T19" fmla="*/ 484 h 484"/>
                <a:gd name="T20" fmla="*/ 176 w 736"/>
                <a:gd name="T21" fmla="*/ 484 h 484"/>
                <a:gd name="T22" fmla="*/ 507 w 736"/>
                <a:gd name="T23" fmla="*/ 484 h 484"/>
                <a:gd name="T24" fmla="*/ 514 w 736"/>
                <a:gd name="T25" fmla="*/ 484 h 484"/>
                <a:gd name="T26" fmla="*/ 522 w 736"/>
                <a:gd name="T27" fmla="*/ 484 h 484"/>
                <a:gd name="T28" fmla="*/ 546 w 736"/>
                <a:gd name="T29" fmla="*/ 484 h 484"/>
                <a:gd name="T30" fmla="*/ 599 w 736"/>
                <a:gd name="T31" fmla="*/ 484 h 484"/>
                <a:gd name="T32" fmla="*/ 736 w 736"/>
                <a:gd name="T33" fmla="*/ 348 h 484"/>
                <a:gd name="T34" fmla="*/ 618 w 736"/>
                <a:gd name="T35" fmla="*/ 21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6" h="484">
                  <a:moveTo>
                    <a:pt x="618" y="213"/>
                  </a:moveTo>
                  <a:cubicBezTo>
                    <a:pt x="618" y="210"/>
                    <a:pt x="618" y="206"/>
                    <a:pt x="618" y="203"/>
                  </a:cubicBezTo>
                  <a:cubicBezTo>
                    <a:pt x="618" y="91"/>
                    <a:pt x="527" y="0"/>
                    <a:pt x="415" y="0"/>
                  </a:cubicBezTo>
                  <a:cubicBezTo>
                    <a:pt x="345" y="0"/>
                    <a:pt x="283" y="37"/>
                    <a:pt x="246" y="91"/>
                  </a:cubicBezTo>
                  <a:cubicBezTo>
                    <a:pt x="230" y="82"/>
                    <a:pt x="211" y="76"/>
                    <a:pt x="191" y="76"/>
                  </a:cubicBezTo>
                  <a:cubicBezTo>
                    <a:pt x="167" y="76"/>
                    <a:pt x="144" y="83"/>
                    <a:pt x="125" y="96"/>
                  </a:cubicBezTo>
                  <a:cubicBezTo>
                    <a:pt x="94" y="116"/>
                    <a:pt x="74" y="151"/>
                    <a:pt x="73" y="191"/>
                  </a:cubicBezTo>
                  <a:cubicBezTo>
                    <a:pt x="30" y="219"/>
                    <a:pt x="0" y="269"/>
                    <a:pt x="0" y="325"/>
                  </a:cubicBezTo>
                  <a:cubicBezTo>
                    <a:pt x="0" y="407"/>
                    <a:pt x="62" y="475"/>
                    <a:pt x="142" y="484"/>
                  </a:cubicBezTo>
                  <a:cubicBezTo>
                    <a:pt x="148" y="484"/>
                    <a:pt x="154" y="484"/>
                    <a:pt x="160" y="484"/>
                  </a:cubicBezTo>
                  <a:cubicBezTo>
                    <a:pt x="165" y="484"/>
                    <a:pt x="171" y="484"/>
                    <a:pt x="176" y="484"/>
                  </a:cubicBezTo>
                  <a:cubicBezTo>
                    <a:pt x="250" y="484"/>
                    <a:pt x="425" y="484"/>
                    <a:pt x="507" y="484"/>
                  </a:cubicBezTo>
                  <a:cubicBezTo>
                    <a:pt x="510" y="484"/>
                    <a:pt x="512" y="484"/>
                    <a:pt x="514" y="484"/>
                  </a:cubicBezTo>
                  <a:cubicBezTo>
                    <a:pt x="522" y="484"/>
                    <a:pt x="522" y="484"/>
                    <a:pt x="522" y="484"/>
                  </a:cubicBezTo>
                  <a:cubicBezTo>
                    <a:pt x="526" y="484"/>
                    <a:pt x="538" y="484"/>
                    <a:pt x="546" y="484"/>
                  </a:cubicBezTo>
                  <a:cubicBezTo>
                    <a:pt x="599" y="484"/>
                    <a:pt x="599" y="484"/>
                    <a:pt x="599" y="484"/>
                  </a:cubicBezTo>
                  <a:cubicBezTo>
                    <a:pt x="675" y="483"/>
                    <a:pt x="736" y="422"/>
                    <a:pt x="736" y="348"/>
                  </a:cubicBezTo>
                  <a:cubicBezTo>
                    <a:pt x="736" y="279"/>
                    <a:pt x="684" y="222"/>
                    <a:pt x="618" y="213"/>
                  </a:cubicBezTo>
                  <a:close/>
                </a:path>
              </a:pathLst>
            </a:custGeom>
            <a:solidFill>
              <a:srgbClr val="0072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3207" tIns="46604" rIns="93207" bIns="46604" numCol="1" anchor="t" anchorCtr="0" compatLnSpc="1">
              <a:prstTxWarp prst="textNoShape">
                <a:avLst/>
              </a:prstTxWarp>
            </a:bodyPr>
            <a:lstStyle/>
            <a:p>
              <a:pPr defTabSz="931881"/>
              <a:endParaRPr lang="en-US" sz="1836" kern="0">
                <a:solidFill>
                  <a:srgbClr val="505050"/>
                </a:solidFill>
                <a:latin typeface="Segoe UI"/>
              </a:endParaRPr>
            </a:p>
          </p:txBody>
        </p:sp>
        <p:sp>
          <p:nvSpPr>
            <p:cNvPr id="26" name="TextBox 25"/>
            <p:cNvSpPr txBox="1"/>
            <p:nvPr/>
          </p:nvSpPr>
          <p:spPr>
            <a:xfrm>
              <a:off x="2441589" y="1532791"/>
              <a:ext cx="1665924" cy="495483"/>
            </a:xfrm>
            <a:prstGeom prst="rect">
              <a:avLst/>
            </a:prstGeom>
            <a:noFill/>
            <a:ln>
              <a:noFill/>
            </a:ln>
          </p:spPr>
          <p:txBody>
            <a:bodyPr wrap="none" lIns="182725" tIns="146179" rIns="182725" bIns="146179" rtlCol="0">
              <a:spAutoFit/>
            </a:bodyPr>
            <a:lstStyle/>
            <a:p>
              <a:pPr algn="ctr" defTabSz="931001">
                <a:lnSpc>
                  <a:spcPct val="90000"/>
                </a:lnSpc>
                <a:spcAft>
                  <a:spcPts val="600"/>
                </a:spcAft>
              </a:pPr>
              <a:r>
                <a:rPr lang="en-US" sz="1598" b="1" kern="0" dirty="0">
                  <a:solidFill>
                    <a:srgbClr val="FFFFFF"/>
                  </a:solidFill>
                  <a:latin typeface="Segoe UI"/>
                </a:rPr>
                <a:t>Microsoft Azure</a:t>
              </a:r>
            </a:p>
          </p:txBody>
        </p:sp>
      </p:grpSp>
      <p:sp>
        <p:nvSpPr>
          <p:cNvPr id="27" name="TextBox 26"/>
          <p:cNvSpPr txBox="1"/>
          <p:nvPr/>
        </p:nvSpPr>
        <p:spPr>
          <a:xfrm>
            <a:off x="4769298" y="2191174"/>
            <a:ext cx="3489426" cy="345114"/>
          </a:xfrm>
          <a:prstGeom prst="rect">
            <a:avLst/>
          </a:prstGeom>
          <a:noFill/>
        </p:spPr>
        <p:txBody>
          <a:bodyPr wrap="square" rtlCol="0">
            <a:spAutoFit/>
          </a:bodyPr>
          <a:lstStyle/>
          <a:p>
            <a:pPr algn="ctr" defTabSz="932597">
              <a:defRPr/>
            </a:pPr>
            <a:r>
              <a:rPr lang="en-US" sz="1598" kern="0" dirty="0">
                <a:solidFill>
                  <a:srgbClr val="FFFFFF"/>
                </a:solidFill>
                <a:latin typeface="Segoe UI Light"/>
                <a:ea typeface="Segoe UI" pitchFamily="34" charset="0"/>
                <a:cs typeface="Segoe UI" pitchFamily="34" charset="0"/>
              </a:rPr>
              <a:t>Cloud Data Backup </a:t>
            </a:r>
          </a:p>
        </p:txBody>
      </p:sp>
      <p:sp>
        <p:nvSpPr>
          <p:cNvPr id="33" name="Freeform 95"/>
          <p:cNvSpPr>
            <a:spLocks/>
          </p:cNvSpPr>
          <p:nvPr/>
        </p:nvSpPr>
        <p:spPr bwMode="auto">
          <a:xfrm flipH="1">
            <a:off x="3492967" y="2242083"/>
            <a:ext cx="1972456" cy="1138572"/>
          </a:xfrm>
          <a:custGeom>
            <a:avLst/>
            <a:gdLst>
              <a:gd name="T0" fmla="*/ 618 w 736"/>
              <a:gd name="T1" fmla="*/ 213 h 484"/>
              <a:gd name="T2" fmla="*/ 618 w 736"/>
              <a:gd name="T3" fmla="*/ 203 h 484"/>
              <a:gd name="T4" fmla="*/ 415 w 736"/>
              <a:gd name="T5" fmla="*/ 0 h 484"/>
              <a:gd name="T6" fmla="*/ 246 w 736"/>
              <a:gd name="T7" fmla="*/ 91 h 484"/>
              <a:gd name="T8" fmla="*/ 191 w 736"/>
              <a:gd name="T9" fmla="*/ 76 h 484"/>
              <a:gd name="T10" fmla="*/ 125 w 736"/>
              <a:gd name="T11" fmla="*/ 96 h 484"/>
              <a:gd name="T12" fmla="*/ 73 w 736"/>
              <a:gd name="T13" fmla="*/ 191 h 484"/>
              <a:gd name="T14" fmla="*/ 0 w 736"/>
              <a:gd name="T15" fmla="*/ 325 h 484"/>
              <a:gd name="T16" fmla="*/ 142 w 736"/>
              <a:gd name="T17" fmla="*/ 484 h 484"/>
              <a:gd name="T18" fmla="*/ 160 w 736"/>
              <a:gd name="T19" fmla="*/ 484 h 484"/>
              <a:gd name="T20" fmla="*/ 176 w 736"/>
              <a:gd name="T21" fmla="*/ 484 h 484"/>
              <a:gd name="T22" fmla="*/ 507 w 736"/>
              <a:gd name="T23" fmla="*/ 484 h 484"/>
              <a:gd name="T24" fmla="*/ 514 w 736"/>
              <a:gd name="T25" fmla="*/ 484 h 484"/>
              <a:gd name="T26" fmla="*/ 522 w 736"/>
              <a:gd name="T27" fmla="*/ 484 h 484"/>
              <a:gd name="T28" fmla="*/ 546 w 736"/>
              <a:gd name="T29" fmla="*/ 484 h 484"/>
              <a:gd name="T30" fmla="*/ 599 w 736"/>
              <a:gd name="T31" fmla="*/ 484 h 484"/>
              <a:gd name="T32" fmla="*/ 736 w 736"/>
              <a:gd name="T33" fmla="*/ 348 h 484"/>
              <a:gd name="T34" fmla="*/ 618 w 736"/>
              <a:gd name="T35" fmla="*/ 21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6" h="484">
                <a:moveTo>
                  <a:pt x="618" y="213"/>
                </a:moveTo>
                <a:cubicBezTo>
                  <a:pt x="618" y="210"/>
                  <a:pt x="618" y="206"/>
                  <a:pt x="618" y="203"/>
                </a:cubicBezTo>
                <a:cubicBezTo>
                  <a:pt x="618" y="91"/>
                  <a:pt x="527" y="0"/>
                  <a:pt x="415" y="0"/>
                </a:cubicBezTo>
                <a:cubicBezTo>
                  <a:pt x="345" y="0"/>
                  <a:pt x="283" y="37"/>
                  <a:pt x="246" y="91"/>
                </a:cubicBezTo>
                <a:cubicBezTo>
                  <a:pt x="230" y="82"/>
                  <a:pt x="211" y="76"/>
                  <a:pt x="191" y="76"/>
                </a:cubicBezTo>
                <a:cubicBezTo>
                  <a:pt x="167" y="76"/>
                  <a:pt x="144" y="83"/>
                  <a:pt x="125" y="96"/>
                </a:cubicBezTo>
                <a:cubicBezTo>
                  <a:pt x="94" y="116"/>
                  <a:pt x="74" y="151"/>
                  <a:pt x="73" y="191"/>
                </a:cubicBezTo>
                <a:cubicBezTo>
                  <a:pt x="30" y="219"/>
                  <a:pt x="0" y="269"/>
                  <a:pt x="0" y="325"/>
                </a:cubicBezTo>
                <a:cubicBezTo>
                  <a:pt x="0" y="407"/>
                  <a:pt x="62" y="475"/>
                  <a:pt x="142" y="484"/>
                </a:cubicBezTo>
                <a:cubicBezTo>
                  <a:pt x="148" y="484"/>
                  <a:pt x="154" y="484"/>
                  <a:pt x="160" y="484"/>
                </a:cubicBezTo>
                <a:cubicBezTo>
                  <a:pt x="165" y="484"/>
                  <a:pt x="171" y="484"/>
                  <a:pt x="176" y="484"/>
                </a:cubicBezTo>
                <a:cubicBezTo>
                  <a:pt x="250" y="484"/>
                  <a:pt x="425" y="484"/>
                  <a:pt x="507" y="484"/>
                </a:cubicBezTo>
                <a:cubicBezTo>
                  <a:pt x="510" y="484"/>
                  <a:pt x="512" y="484"/>
                  <a:pt x="514" y="484"/>
                </a:cubicBezTo>
                <a:cubicBezTo>
                  <a:pt x="522" y="484"/>
                  <a:pt x="522" y="484"/>
                  <a:pt x="522" y="484"/>
                </a:cubicBezTo>
                <a:cubicBezTo>
                  <a:pt x="526" y="484"/>
                  <a:pt x="538" y="484"/>
                  <a:pt x="546" y="484"/>
                </a:cubicBezTo>
                <a:cubicBezTo>
                  <a:pt x="599" y="484"/>
                  <a:pt x="599" y="484"/>
                  <a:pt x="599" y="484"/>
                </a:cubicBezTo>
                <a:cubicBezTo>
                  <a:pt x="675" y="483"/>
                  <a:pt x="736" y="422"/>
                  <a:pt x="736" y="348"/>
                </a:cubicBezTo>
                <a:cubicBezTo>
                  <a:pt x="736" y="279"/>
                  <a:pt x="684" y="222"/>
                  <a:pt x="618" y="213"/>
                </a:cubicBezTo>
                <a:close/>
              </a:path>
            </a:pathLst>
          </a:custGeom>
          <a:solidFill>
            <a:schemeClr val="bg1">
              <a:lumMod val="50000"/>
              <a:lumOff val="50000"/>
            </a:schemeClr>
          </a:solidFill>
          <a:ln>
            <a:noFill/>
          </a:ln>
          <a:extLst/>
        </p:spPr>
        <p:txBody>
          <a:bodyPr vert="horz" wrap="square" lIns="93207" tIns="46604" rIns="93207" bIns="46604" numCol="1" anchor="t" anchorCtr="0" compatLnSpc="1">
            <a:prstTxWarp prst="textNoShape">
              <a:avLst/>
            </a:prstTxWarp>
          </a:bodyPr>
          <a:lstStyle/>
          <a:p>
            <a:pPr algn="ctr" defTabSz="931881"/>
            <a:endParaRPr lang="en-US" sz="1199" dirty="0">
              <a:solidFill>
                <a:srgbClr val="FFFFFF"/>
              </a:solidFill>
              <a:latin typeface="Segoe UI"/>
            </a:endParaRPr>
          </a:p>
          <a:p>
            <a:pPr algn="ctr" defTabSz="931881"/>
            <a:r>
              <a:rPr lang="en-US" sz="1199" dirty="0">
                <a:solidFill>
                  <a:srgbClr val="FFFFFF"/>
                </a:solidFill>
                <a:latin typeface="Segoe UI"/>
              </a:rPr>
              <a:t>Virtual machines</a:t>
            </a:r>
          </a:p>
        </p:txBody>
      </p:sp>
      <p:cxnSp>
        <p:nvCxnSpPr>
          <p:cNvPr id="34" name="Straight Arrow Connector 33"/>
          <p:cNvCxnSpPr/>
          <p:nvPr/>
        </p:nvCxnSpPr>
        <p:spPr>
          <a:xfrm flipH="1" flipV="1">
            <a:off x="4985006" y="3087689"/>
            <a:ext cx="1529005" cy="9688"/>
          </a:xfrm>
          <a:prstGeom prst="straightConnector1">
            <a:avLst/>
          </a:prstGeom>
          <a:ln w="57150">
            <a:solidFill>
              <a:schemeClr val="accent6"/>
            </a:solidFill>
            <a:prstDash val="sysDot"/>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5" name="Freeform 8"/>
          <p:cNvSpPr>
            <a:spLocks/>
          </p:cNvSpPr>
          <p:nvPr/>
        </p:nvSpPr>
        <p:spPr bwMode="auto">
          <a:xfrm>
            <a:off x="4019551" y="2760117"/>
            <a:ext cx="917843" cy="141245"/>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chemeClr val="tx1">
              <a:lumMod val="95000"/>
            </a:schemeClr>
          </a:solidFill>
          <a:ln>
            <a:noFill/>
          </a:ln>
        </p:spPr>
        <p:txBody>
          <a:bodyPr vert="horz" wrap="square" lIns="91388" tIns="45694" rIns="91388" bIns="45694" numCol="1" anchor="t" anchorCtr="0" compatLnSpc="1">
            <a:prstTxWarp prst="textNoShape">
              <a:avLst/>
            </a:prstTxWarp>
          </a:bodyPr>
          <a:lstStyle/>
          <a:p>
            <a:pPr defTabSz="913699"/>
            <a:endParaRPr lang="en-US" sz="1599">
              <a:solidFill>
                <a:srgbClr val="000000"/>
              </a:solidFill>
              <a:latin typeface="Segoe UI"/>
            </a:endParaRPr>
          </a:p>
        </p:txBody>
      </p:sp>
      <p:sp>
        <p:nvSpPr>
          <p:cNvPr id="36" name="Freeform 8"/>
          <p:cNvSpPr>
            <a:spLocks/>
          </p:cNvSpPr>
          <p:nvPr/>
        </p:nvSpPr>
        <p:spPr bwMode="auto">
          <a:xfrm>
            <a:off x="4023030" y="2959090"/>
            <a:ext cx="917843" cy="141245"/>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chemeClr val="tx1">
              <a:lumMod val="95000"/>
            </a:schemeClr>
          </a:solidFill>
          <a:ln>
            <a:noFill/>
          </a:ln>
        </p:spPr>
        <p:txBody>
          <a:bodyPr vert="horz" wrap="square" lIns="91388" tIns="45694" rIns="91388" bIns="45694" numCol="1" anchor="t" anchorCtr="0" compatLnSpc="1">
            <a:prstTxWarp prst="textNoShape">
              <a:avLst/>
            </a:prstTxWarp>
          </a:bodyPr>
          <a:lstStyle/>
          <a:p>
            <a:pPr defTabSz="913699"/>
            <a:endParaRPr lang="en-US" sz="1599">
              <a:solidFill>
                <a:srgbClr val="000000"/>
              </a:solidFill>
              <a:latin typeface="Segoe UI"/>
            </a:endParaRPr>
          </a:p>
        </p:txBody>
      </p:sp>
      <p:sp>
        <p:nvSpPr>
          <p:cNvPr id="37" name="Oval 16"/>
          <p:cNvSpPr>
            <a:spLocks noChangeArrowheads="1"/>
          </p:cNvSpPr>
          <p:nvPr/>
        </p:nvSpPr>
        <p:spPr bwMode="auto">
          <a:xfrm>
            <a:off x="4609641" y="2770247"/>
            <a:ext cx="62012" cy="63148"/>
          </a:xfrm>
          <a:prstGeom prst="ellipse">
            <a:avLst/>
          </a:prstGeom>
          <a:solidFill>
            <a:schemeClr val="tx2"/>
          </a:solidFill>
          <a:ln>
            <a:noFill/>
          </a:ln>
        </p:spPr>
        <p:txBody>
          <a:bodyPr vert="horz" wrap="square" lIns="91388" tIns="45694" rIns="91388" bIns="45694" numCol="1" anchor="t" anchorCtr="0" compatLnSpc="1">
            <a:prstTxWarp prst="textNoShape">
              <a:avLst/>
            </a:prstTxWarp>
          </a:bodyPr>
          <a:lstStyle/>
          <a:p>
            <a:pPr defTabSz="913699"/>
            <a:endParaRPr lang="en-US" sz="1599" dirty="0">
              <a:solidFill>
                <a:srgbClr val="000000"/>
              </a:solidFill>
              <a:latin typeface="Segoe UI"/>
            </a:endParaRPr>
          </a:p>
        </p:txBody>
      </p:sp>
      <p:sp>
        <p:nvSpPr>
          <p:cNvPr id="38" name="Oval 16"/>
          <p:cNvSpPr>
            <a:spLocks noChangeArrowheads="1"/>
          </p:cNvSpPr>
          <p:nvPr/>
        </p:nvSpPr>
        <p:spPr bwMode="auto">
          <a:xfrm>
            <a:off x="4602381" y="2952109"/>
            <a:ext cx="62012" cy="63148"/>
          </a:xfrm>
          <a:prstGeom prst="ellipse">
            <a:avLst/>
          </a:prstGeom>
          <a:solidFill>
            <a:schemeClr val="tx2"/>
          </a:solidFill>
          <a:ln>
            <a:noFill/>
          </a:ln>
        </p:spPr>
        <p:txBody>
          <a:bodyPr vert="horz" wrap="square" lIns="91388" tIns="45694" rIns="91388" bIns="45694" numCol="1" anchor="t" anchorCtr="0" compatLnSpc="1">
            <a:prstTxWarp prst="textNoShape">
              <a:avLst/>
            </a:prstTxWarp>
          </a:bodyPr>
          <a:lstStyle/>
          <a:p>
            <a:pPr defTabSz="913699"/>
            <a:endParaRPr lang="en-US" sz="1599" dirty="0">
              <a:solidFill>
                <a:srgbClr val="000000"/>
              </a:solidFill>
              <a:latin typeface="Segoe UI"/>
            </a:endParaRPr>
          </a:p>
        </p:txBody>
      </p:sp>
      <p:sp>
        <p:nvSpPr>
          <p:cNvPr id="39" name="Freeform 8"/>
          <p:cNvSpPr>
            <a:spLocks/>
          </p:cNvSpPr>
          <p:nvPr/>
        </p:nvSpPr>
        <p:spPr bwMode="auto">
          <a:xfrm>
            <a:off x="4025248" y="3144777"/>
            <a:ext cx="917843" cy="141245"/>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chemeClr val="tx1">
              <a:lumMod val="95000"/>
            </a:schemeClr>
          </a:solidFill>
          <a:ln>
            <a:noFill/>
          </a:ln>
        </p:spPr>
        <p:txBody>
          <a:bodyPr vert="horz" wrap="square" lIns="91388" tIns="45694" rIns="91388" bIns="45694" numCol="1" anchor="t" anchorCtr="0" compatLnSpc="1">
            <a:prstTxWarp prst="textNoShape">
              <a:avLst/>
            </a:prstTxWarp>
          </a:bodyPr>
          <a:lstStyle/>
          <a:p>
            <a:pPr defTabSz="913699"/>
            <a:endParaRPr lang="en-US" sz="1599">
              <a:solidFill>
                <a:srgbClr val="000000"/>
              </a:solidFill>
              <a:latin typeface="Segoe UI"/>
            </a:endParaRPr>
          </a:p>
        </p:txBody>
      </p:sp>
      <p:sp>
        <p:nvSpPr>
          <p:cNvPr id="40" name="Oval 16"/>
          <p:cNvSpPr>
            <a:spLocks noChangeArrowheads="1"/>
          </p:cNvSpPr>
          <p:nvPr/>
        </p:nvSpPr>
        <p:spPr bwMode="auto">
          <a:xfrm>
            <a:off x="4617467" y="3132795"/>
            <a:ext cx="62012" cy="63148"/>
          </a:xfrm>
          <a:prstGeom prst="ellipse">
            <a:avLst/>
          </a:prstGeom>
          <a:solidFill>
            <a:schemeClr val="tx2"/>
          </a:solidFill>
          <a:ln>
            <a:noFill/>
          </a:ln>
        </p:spPr>
        <p:txBody>
          <a:bodyPr vert="horz" wrap="square" lIns="91388" tIns="45694" rIns="91388" bIns="45694" numCol="1" anchor="t" anchorCtr="0" compatLnSpc="1">
            <a:prstTxWarp prst="textNoShape">
              <a:avLst/>
            </a:prstTxWarp>
          </a:bodyPr>
          <a:lstStyle/>
          <a:p>
            <a:pPr defTabSz="913699"/>
            <a:endParaRPr lang="en-US" sz="1599" dirty="0">
              <a:solidFill>
                <a:srgbClr val="000000"/>
              </a:solidFill>
              <a:latin typeface="Segoe UI"/>
            </a:endParaRPr>
          </a:p>
        </p:txBody>
      </p:sp>
      <p:pic>
        <p:nvPicPr>
          <p:cNvPr id="41" name="Picture 40"/>
          <p:cNvPicPr>
            <a:picLocks noChangeAspect="1"/>
          </p:cNvPicPr>
          <p:nvPr/>
        </p:nvPicPr>
        <p:blipFill>
          <a:blip r:embed="rId2">
            <a:duotone>
              <a:schemeClr val="accent6">
                <a:shade val="45000"/>
                <a:satMod val="135000"/>
              </a:schemeClr>
              <a:prstClr val="white"/>
            </a:duotone>
          </a:blip>
          <a:stretch>
            <a:fillRect/>
          </a:stretch>
        </p:blipFill>
        <p:spPr>
          <a:xfrm>
            <a:off x="6514011" y="2660244"/>
            <a:ext cx="970825" cy="691787"/>
          </a:xfrm>
          <a:prstGeom prst="rect">
            <a:avLst/>
          </a:prstGeom>
        </p:spPr>
      </p:pic>
    </p:spTree>
    <p:extLst>
      <p:ext uri="{BB962C8B-B14F-4D97-AF65-F5344CB8AC3E}">
        <p14:creationId xmlns:p14="http://schemas.microsoft.com/office/powerpoint/2010/main" val="3126921734"/>
      </p:ext>
    </p:extLst>
  </p:cSld>
  <p:clrMapOvr>
    <a:masterClrMapping/>
  </p:clrMapOvr>
  <p:transition>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C96FFD-4DA3-42D7-90F8-695C2EC506E3}"/>
              </a:ext>
            </a:extLst>
          </p:cNvPr>
          <p:cNvSpPr>
            <a:spLocks noGrp="1"/>
          </p:cNvSpPr>
          <p:nvPr>
            <p:ph type="title"/>
          </p:nvPr>
        </p:nvSpPr>
        <p:spPr/>
        <p:txBody>
          <a:bodyPr/>
          <a:lstStyle/>
          <a:p>
            <a:r>
              <a:rPr lang="sl-SI" dirty="0"/>
              <a:t>VM </a:t>
            </a:r>
            <a:r>
              <a:rPr lang="sl-SI" dirty="0" err="1"/>
              <a:t>deployment</a:t>
            </a:r>
            <a:r>
              <a:rPr lang="sl-SI" dirty="0"/>
              <a:t> demo</a:t>
            </a:r>
          </a:p>
        </p:txBody>
      </p:sp>
    </p:spTree>
    <p:extLst>
      <p:ext uri="{BB962C8B-B14F-4D97-AF65-F5344CB8AC3E}">
        <p14:creationId xmlns:p14="http://schemas.microsoft.com/office/powerpoint/2010/main" val="2856189098"/>
      </p:ext>
    </p:extLst>
  </p:cSld>
  <p:clrMapOvr>
    <a:masterClrMapping/>
  </p:clrMapOvr>
  <p:transition>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C96FFD-4DA3-42D7-90F8-695C2EC506E3}"/>
              </a:ext>
            </a:extLst>
          </p:cNvPr>
          <p:cNvSpPr>
            <a:spLocks noGrp="1"/>
          </p:cNvSpPr>
          <p:nvPr>
            <p:ph type="title"/>
          </p:nvPr>
        </p:nvSpPr>
        <p:spPr>
          <a:xfrm>
            <a:off x="274638" y="2125662"/>
            <a:ext cx="11887200" cy="1735860"/>
          </a:xfrm>
        </p:spPr>
        <p:txBody>
          <a:bodyPr/>
          <a:lstStyle/>
          <a:p>
            <a:r>
              <a:rPr lang="sl-SI" dirty="0" err="1"/>
              <a:t>CheckPoint</a:t>
            </a:r>
            <a:r>
              <a:rPr lang="sl-SI" dirty="0"/>
              <a:t> </a:t>
            </a:r>
            <a:r>
              <a:rPr lang="sl-SI" dirty="0" err="1"/>
              <a:t>deployment</a:t>
            </a:r>
            <a:r>
              <a:rPr lang="sl-SI" dirty="0"/>
              <a:t> demo</a:t>
            </a:r>
            <a:br>
              <a:rPr lang="sl-SI" dirty="0"/>
            </a:br>
            <a:r>
              <a:rPr lang="sl-SI" sz="2000" dirty="0">
                <a:hlinkClick r:id="rId2"/>
              </a:rPr>
              <a:t>https://supportcenter.checkpoint.com/supportcenter/portal?eventSubmit_doGoviewsolutiondetails=&amp;solutionid=sk110194</a:t>
            </a:r>
            <a:br>
              <a:rPr lang="sl-SI" sz="2000" dirty="0"/>
            </a:br>
            <a:endParaRPr lang="sl-SI" sz="2000" dirty="0"/>
          </a:p>
        </p:txBody>
      </p:sp>
    </p:spTree>
    <p:extLst>
      <p:ext uri="{BB962C8B-B14F-4D97-AF65-F5344CB8AC3E}">
        <p14:creationId xmlns:p14="http://schemas.microsoft.com/office/powerpoint/2010/main" val="718154142"/>
      </p:ext>
    </p:extLst>
  </p:cSld>
  <p:clrMapOvr>
    <a:masterClrMapping/>
  </p:clrMapOvr>
  <p:transition>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62"/>
            <a:ext cx="11887200" cy="2179058"/>
          </a:xfrm>
        </p:spPr>
        <p:txBody>
          <a:bodyPr/>
          <a:lstStyle/>
          <a:p>
            <a:br>
              <a:rPr lang="en-US" dirty="0"/>
            </a:br>
            <a:r>
              <a:rPr lang="en-US" dirty="0"/>
              <a:t>Deployment</a:t>
            </a:r>
          </a:p>
        </p:txBody>
      </p:sp>
    </p:spTree>
    <p:extLst>
      <p:ext uri="{BB962C8B-B14F-4D97-AF65-F5344CB8AC3E}">
        <p14:creationId xmlns:p14="http://schemas.microsoft.com/office/powerpoint/2010/main" val="2639147111"/>
      </p:ext>
    </p:extLst>
  </p:cSld>
  <p:clrMapOvr>
    <a:masterClrMapping/>
  </p:clrMapOvr>
  <p:transition>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74638" y="1212850"/>
            <a:ext cx="11887200" cy="4050340"/>
          </a:xfrm>
        </p:spPr>
        <p:txBody>
          <a:bodyPr/>
          <a:lstStyle/>
          <a:p>
            <a:pPr marL="0" indent="0">
              <a:buNone/>
            </a:pPr>
            <a:r>
              <a:rPr lang="en-US" dirty="0">
                <a:solidFill>
                  <a:schemeClr val="accent1"/>
                </a:solidFill>
              </a:rPr>
              <a:t>Manual</a:t>
            </a:r>
          </a:p>
          <a:p>
            <a:r>
              <a:rPr lang="en-US" sz="2800" dirty="0"/>
              <a:t>Not easily repeatable</a:t>
            </a:r>
          </a:p>
          <a:p>
            <a:r>
              <a:rPr lang="en-US" sz="2800" dirty="0"/>
              <a:t>Not easy to copy the deployment to a second region or subscription</a:t>
            </a:r>
            <a:endParaRPr lang="en-US" sz="3200" dirty="0"/>
          </a:p>
          <a:p>
            <a:pPr marL="0" indent="0">
              <a:buNone/>
            </a:pPr>
            <a:r>
              <a:rPr lang="en-US" dirty="0">
                <a:solidFill>
                  <a:schemeClr val="accent1"/>
                </a:solidFill>
              </a:rPr>
              <a:t>Client Driven Automation (PowerShell Script)</a:t>
            </a:r>
          </a:p>
          <a:p>
            <a:r>
              <a:rPr lang="en-US" sz="2800" dirty="0"/>
              <a:t>Solves a lot of the manual deployment issues</a:t>
            </a:r>
          </a:p>
          <a:p>
            <a:r>
              <a:rPr lang="en-US" sz="2800" dirty="0"/>
              <a:t>Burden of deployment logic and dependencies in the script execution and order</a:t>
            </a:r>
          </a:p>
          <a:p>
            <a:r>
              <a:rPr lang="en-US" sz="2800" dirty="0"/>
              <a:t>Hard to parallelize</a:t>
            </a:r>
            <a:endParaRPr lang="en-US" sz="3200" dirty="0"/>
          </a:p>
        </p:txBody>
      </p:sp>
      <p:sp>
        <p:nvSpPr>
          <p:cNvPr id="3" name="Title 2"/>
          <p:cNvSpPr>
            <a:spLocks noGrp="1"/>
          </p:cNvSpPr>
          <p:nvPr>
            <p:ph type="title"/>
          </p:nvPr>
        </p:nvSpPr>
        <p:spPr/>
        <p:txBody>
          <a:bodyPr/>
          <a:lstStyle/>
          <a:p>
            <a:r>
              <a:rPr lang="en-US" dirty="0"/>
              <a:t>Deployment Options</a:t>
            </a:r>
          </a:p>
        </p:txBody>
      </p:sp>
    </p:spTree>
    <p:extLst>
      <p:ext uri="{BB962C8B-B14F-4D97-AF65-F5344CB8AC3E}">
        <p14:creationId xmlns:p14="http://schemas.microsoft.com/office/powerpoint/2010/main" val="1726466565"/>
      </p:ext>
    </p:extLst>
  </p:cSld>
  <p:clrMapOvr>
    <a:masterClrMapping/>
  </p:clrMapOvr>
  <p:transition>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74638" y="1212850"/>
            <a:ext cx="11887200" cy="2579168"/>
          </a:xfrm>
        </p:spPr>
        <p:txBody>
          <a:bodyPr/>
          <a:lstStyle/>
          <a:p>
            <a:pPr marL="0" indent="0">
              <a:buNone/>
            </a:pPr>
            <a:r>
              <a:rPr lang="en-US" dirty="0">
                <a:solidFill>
                  <a:schemeClr val="accent1"/>
                </a:solidFill>
              </a:rPr>
              <a:t>ARM Templates</a:t>
            </a:r>
          </a:p>
          <a:p>
            <a:r>
              <a:rPr lang="en-US" sz="2800" dirty="0"/>
              <a:t>Cloud based orchestration engine</a:t>
            </a:r>
          </a:p>
          <a:p>
            <a:r>
              <a:rPr lang="en-US" sz="2800" dirty="0"/>
              <a:t>Fully declarative</a:t>
            </a:r>
          </a:p>
          <a:p>
            <a:r>
              <a:rPr lang="en-US" sz="2800" dirty="0"/>
              <a:t>Automatically optimizes the deployment based on dependency graph</a:t>
            </a:r>
          </a:p>
          <a:p>
            <a:r>
              <a:rPr lang="en-US" sz="2800" dirty="0"/>
              <a:t>Compliments and integrates PowerShell automation for deployment tasks</a:t>
            </a:r>
          </a:p>
        </p:txBody>
      </p:sp>
      <p:sp>
        <p:nvSpPr>
          <p:cNvPr id="3" name="Title 2"/>
          <p:cNvSpPr>
            <a:spLocks noGrp="1"/>
          </p:cNvSpPr>
          <p:nvPr>
            <p:ph type="title"/>
          </p:nvPr>
        </p:nvSpPr>
        <p:spPr/>
        <p:txBody>
          <a:bodyPr/>
          <a:lstStyle/>
          <a:p>
            <a:r>
              <a:rPr lang="en-US" dirty="0"/>
              <a:t>Deployment Options</a:t>
            </a:r>
          </a:p>
        </p:txBody>
      </p:sp>
    </p:spTree>
    <p:extLst>
      <p:ext uri="{BB962C8B-B14F-4D97-AF65-F5344CB8AC3E}">
        <p14:creationId xmlns:p14="http://schemas.microsoft.com/office/powerpoint/2010/main" val="1453396746"/>
      </p:ext>
    </p:extLst>
  </p:cSld>
  <p:clrMapOvr>
    <a:masterClrMapping/>
  </p:clrMapOvr>
  <p:transition>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C96FFD-4DA3-42D7-90F8-695C2EC506E3}"/>
              </a:ext>
            </a:extLst>
          </p:cNvPr>
          <p:cNvSpPr>
            <a:spLocks noGrp="1"/>
          </p:cNvSpPr>
          <p:nvPr>
            <p:ph type="title"/>
          </p:nvPr>
        </p:nvSpPr>
        <p:spPr>
          <a:xfrm>
            <a:off x="274638" y="2125662"/>
            <a:ext cx="11887200" cy="2179058"/>
          </a:xfrm>
        </p:spPr>
        <p:txBody>
          <a:bodyPr/>
          <a:lstStyle/>
          <a:p>
            <a:r>
              <a:rPr lang="sl-SI" dirty="0"/>
              <a:t>ARM </a:t>
            </a:r>
            <a:r>
              <a:rPr lang="sl-SI"/>
              <a:t>template </a:t>
            </a:r>
            <a:r>
              <a:rPr lang="sl-SI" dirty="0" err="1"/>
              <a:t>deployment</a:t>
            </a:r>
            <a:r>
              <a:rPr lang="sl-SI" dirty="0"/>
              <a:t> demo</a:t>
            </a:r>
          </a:p>
        </p:txBody>
      </p:sp>
    </p:spTree>
    <p:extLst>
      <p:ext uri="{BB962C8B-B14F-4D97-AF65-F5344CB8AC3E}">
        <p14:creationId xmlns:p14="http://schemas.microsoft.com/office/powerpoint/2010/main" val="599633767"/>
      </p:ext>
    </p:extLst>
  </p:cSld>
  <p:clrMapOvr>
    <a:masterClrMapping/>
  </p:clrMapOvr>
  <p:transition>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8537" y="1085934"/>
            <a:ext cx="2562459" cy="975591"/>
          </a:xfrm>
          <a:prstGeom prst="rect">
            <a:avLst/>
          </a:prstGeom>
          <a:no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69929" tIns="69929" rIns="26227" bIns="26227" rtlCol="0" anchor="t" anchorCtr="0"/>
          <a:lstStyle/>
          <a:p>
            <a:pPr defTabSz="712988"/>
            <a:r>
              <a:rPr lang="en-US" sz="1071" dirty="0">
                <a:solidFill>
                  <a:schemeClr val="tx1"/>
                </a:solidFill>
                <a:ea typeface="Segoe UI" pitchFamily="34" charset="0"/>
                <a:cs typeface="Segoe UI" pitchFamily="34" charset="0"/>
              </a:rPr>
              <a:t>Instantiation of repeatable config.</a:t>
            </a:r>
            <a:endParaRPr lang="en-US" sz="841" dirty="0">
              <a:solidFill>
                <a:schemeClr val="tx1"/>
              </a:solidFill>
              <a:ea typeface="Segoe UI" pitchFamily="34" charset="0"/>
              <a:cs typeface="Segoe UI" pitchFamily="34" charset="0"/>
            </a:endParaRPr>
          </a:p>
          <a:p>
            <a:pPr defTabSz="712988"/>
            <a:r>
              <a:rPr lang="en-US" sz="918" i="1" dirty="0">
                <a:solidFill>
                  <a:schemeClr val="tx1"/>
                </a:solidFill>
                <a:ea typeface="Segoe UI" pitchFamily="34" charset="0"/>
                <a:cs typeface="Segoe UI" pitchFamily="34" charset="0"/>
              </a:rPr>
              <a:t>Configuration </a:t>
            </a:r>
            <a:r>
              <a:rPr lang="en-US" sz="918" i="1" dirty="0">
                <a:solidFill>
                  <a:schemeClr val="tx1"/>
                </a:solidFill>
                <a:ea typeface="Segoe UI" pitchFamily="34" charset="0"/>
                <a:cs typeface="Segoe UI" pitchFamily="34" charset="0"/>
                <a:sym typeface="Wingdings" panose="05000000000000000000" pitchFamily="2" charset="2"/>
              </a:rPr>
              <a:t> </a:t>
            </a:r>
            <a:r>
              <a:rPr lang="en-US" sz="918" i="1" dirty="0">
                <a:solidFill>
                  <a:schemeClr val="tx1"/>
                </a:solidFill>
                <a:ea typeface="Segoe UI" pitchFamily="34" charset="0"/>
                <a:cs typeface="Segoe UI" pitchFamily="34" charset="0"/>
              </a:rPr>
              <a:t>Resource Group</a:t>
            </a:r>
          </a:p>
        </p:txBody>
      </p:sp>
      <p:sp>
        <p:nvSpPr>
          <p:cNvPr id="4" name="Text Placeholder 3"/>
          <p:cNvSpPr>
            <a:spLocks noGrp="1"/>
          </p:cNvSpPr>
          <p:nvPr>
            <p:ph type="body" sz="quarter" idx="10"/>
          </p:nvPr>
        </p:nvSpPr>
        <p:spPr>
          <a:xfrm>
            <a:off x="274638" y="1212850"/>
            <a:ext cx="5901149" cy="5115246"/>
          </a:xfrm>
        </p:spPr>
        <p:txBody>
          <a:bodyPr/>
          <a:lstStyle/>
          <a:p>
            <a:pPr marL="0" indent="0">
              <a:lnSpc>
                <a:spcPct val="100000"/>
              </a:lnSpc>
              <a:buNone/>
            </a:pPr>
            <a:r>
              <a:rPr lang="en-US" sz="3200" dirty="0">
                <a:solidFill>
                  <a:schemeClr val="accent1"/>
                </a:solidFill>
              </a:rPr>
              <a:t>Azure Templates can:</a:t>
            </a:r>
          </a:p>
          <a:p>
            <a:pPr>
              <a:lnSpc>
                <a:spcPct val="100000"/>
              </a:lnSpc>
            </a:pPr>
            <a:r>
              <a:rPr lang="en-US" sz="2000" dirty="0">
                <a:solidFill>
                  <a:schemeClr val="tx1"/>
                </a:solidFill>
              </a:rPr>
              <a:t>Ensure </a:t>
            </a:r>
            <a:r>
              <a:rPr lang="en-US" sz="2000" dirty="0" err="1">
                <a:solidFill>
                  <a:schemeClr val="tx1"/>
                </a:solidFill>
              </a:rPr>
              <a:t>Idempotency</a:t>
            </a:r>
            <a:endParaRPr lang="en-US" sz="2000" dirty="0">
              <a:solidFill>
                <a:schemeClr val="tx1"/>
              </a:solidFill>
            </a:endParaRPr>
          </a:p>
          <a:p>
            <a:pPr>
              <a:lnSpc>
                <a:spcPct val="100000"/>
              </a:lnSpc>
            </a:pPr>
            <a:r>
              <a:rPr lang="en-US" sz="2000" dirty="0">
                <a:solidFill>
                  <a:schemeClr val="tx1"/>
                </a:solidFill>
              </a:rPr>
              <a:t>Simplify Orchestration</a:t>
            </a:r>
          </a:p>
          <a:p>
            <a:pPr>
              <a:lnSpc>
                <a:spcPct val="100000"/>
              </a:lnSpc>
            </a:pPr>
            <a:r>
              <a:rPr lang="en-US" sz="2000" dirty="0">
                <a:solidFill>
                  <a:schemeClr val="tx1"/>
                </a:solidFill>
              </a:rPr>
              <a:t>Simplify Roll-back</a:t>
            </a:r>
          </a:p>
          <a:p>
            <a:pPr>
              <a:lnSpc>
                <a:spcPct val="100000"/>
              </a:lnSpc>
            </a:pPr>
            <a:r>
              <a:rPr lang="en-US" sz="2000" dirty="0">
                <a:solidFill>
                  <a:schemeClr val="tx1"/>
                </a:solidFill>
              </a:rPr>
              <a:t>Provide Cross-Resource Configuration and Update Support </a:t>
            </a:r>
          </a:p>
          <a:p>
            <a:pPr marL="0" indent="0">
              <a:lnSpc>
                <a:spcPct val="100000"/>
              </a:lnSpc>
              <a:buNone/>
            </a:pPr>
            <a:r>
              <a:rPr lang="en-US" sz="3200" dirty="0">
                <a:solidFill>
                  <a:schemeClr val="accent1"/>
                </a:solidFill>
              </a:rPr>
              <a:t>Azure Templates are: </a:t>
            </a:r>
          </a:p>
          <a:p>
            <a:pPr>
              <a:lnSpc>
                <a:spcPct val="100000"/>
              </a:lnSpc>
            </a:pPr>
            <a:r>
              <a:rPr lang="en-US" sz="2000" dirty="0">
                <a:solidFill>
                  <a:schemeClr val="tx1"/>
                </a:solidFill>
              </a:rPr>
              <a:t>Source file, checked-in</a:t>
            </a:r>
          </a:p>
          <a:p>
            <a:pPr>
              <a:lnSpc>
                <a:spcPct val="100000"/>
              </a:lnSpc>
            </a:pPr>
            <a:r>
              <a:rPr lang="en-US" sz="2000" dirty="0">
                <a:solidFill>
                  <a:schemeClr val="tx1"/>
                </a:solidFill>
              </a:rPr>
              <a:t>Specifies resources and dependencies (VMs, </a:t>
            </a:r>
            <a:r>
              <a:rPr lang="en-US" sz="2000" dirty="0" err="1">
                <a:solidFill>
                  <a:schemeClr val="tx1"/>
                </a:solidFill>
              </a:rPr>
              <a:t>WebSites</a:t>
            </a:r>
            <a:r>
              <a:rPr lang="en-US" sz="2000" dirty="0">
                <a:solidFill>
                  <a:schemeClr val="tx1"/>
                </a:solidFill>
              </a:rPr>
              <a:t>, DBs) and connections (</a:t>
            </a:r>
            <a:r>
              <a:rPr lang="en-US" sz="2000" dirty="0" err="1">
                <a:solidFill>
                  <a:schemeClr val="tx1"/>
                </a:solidFill>
              </a:rPr>
              <a:t>config</a:t>
            </a:r>
            <a:r>
              <a:rPr lang="en-US" sz="2000" dirty="0">
                <a:solidFill>
                  <a:schemeClr val="tx1"/>
                </a:solidFill>
              </a:rPr>
              <a:t>, LB sets)</a:t>
            </a:r>
          </a:p>
          <a:p>
            <a:pPr>
              <a:lnSpc>
                <a:spcPct val="100000"/>
              </a:lnSpc>
            </a:pPr>
            <a:r>
              <a:rPr lang="en-US" sz="2000" dirty="0" err="1">
                <a:solidFill>
                  <a:schemeClr val="tx1"/>
                </a:solidFill>
              </a:rPr>
              <a:t>Parametized</a:t>
            </a:r>
            <a:r>
              <a:rPr lang="en-US" sz="2000" dirty="0">
                <a:solidFill>
                  <a:schemeClr val="tx1"/>
                </a:solidFill>
              </a:rPr>
              <a:t> input/output</a:t>
            </a:r>
          </a:p>
          <a:p>
            <a:pPr marL="0" indent="0">
              <a:buNone/>
            </a:pPr>
            <a:endParaRPr lang="en-US" sz="2000" dirty="0"/>
          </a:p>
        </p:txBody>
      </p:sp>
      <p:sp>
        <p:nvSpPr>
          <p:cNvPr id="9" name="Title 1"/>
          <p:cNvSpPr>
            <a:spLocks noGrp="1"/>
          </p:cNvSpPr>
          <p:nvPr>
            <p:ph type="title"/>
          </p:nvPr>
        </p:nvSpPr>
        <p:spPr/>
        <p:txBody>
          <a:bodyPr>
            <a:normAutofit/>
          </a:bodyPr>
          <a:lstStyle/>
          <a:p>
            <a:r>
              <a:rPr lang="en-US" dirty="0"/>
              <a:t>Power of Repeatability</a:t>
            </a:r>
          </a:p>
        </p:txBody>
      </p:sp>
      <p:grpSp>
        <p:nvGrpSpPr>
          <p:cNvPr id="2" name="Group 4"/>
          <p:cNvGrpSpPr>
            <a:grpSpLocks noChangeAspect="1"/>
          </p:cNvGrpSpPr>
          <p:nvPr/>
        </p:nvGrpSpPr>
        <p:grpSpPr bwMode="auto">
          <a:xfrm>
            <a:off x="6476871" y="1636645"/>
            <a:ext cx="5285982" cy="4336592"/>
            <a:chOff x="2863" y="318"/>
            <a:chExt cx="4354" cy="3572"/>
          </a:xfrm>
        </p:grpSpPr>
        <p:sp>
          <p:nvSpPr>
            <p:cNvPr id="3" name="AutoShape 3"/>
            <p:cNvSpPr>
              <a:spLocks noChangeAspect="1" noChangeArrowheads="1" noTextEdit="1"/>
            </p:cNvSpPr>
            <p:nvPr/>
          </p:nvSpPr>
          <p:spPr bwMode="auto">
            <a:xfrm>
              <a:off x="2864" y="319"/>
              <a:ext cx="4353" cy="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5" name="Freeform 5"/>
            <p:cNvSpPr>
              <a:spLocks/>
            </p:cNvSpPr>
            <p:nvPr/>
          </p:nvSpPr>
          <p:spPr bwMode="auto">
            <a:xfrm>
              <a:off x="2867" y="2623"/>
              <a:ext cx="1358" cy="655"/>
            </a:xfrm>
            <a:custGeom>
              <a:avLst/>
              <a:gdLst>
                <a:gd name="T0" fmla="*/ 935 w 935"/>
                <a:gd name="T1" fmla="*/ 390 h 451"/>
                <a:gd name="T2" fmla="*/ 875 w 935"/>
                <a:gd name="T3" fmla="*/ 451 h 451"/>
                <a:gd name="T4" fmla="*/ 60 w 935"/>
                <a:gd name="T5" fmla="*/ 451 h 451"/>
                <a:gd name="T6" fmla="*/ 0 w 935"/>
                <a:gd name="T7" fmla="*/ 390 h 451"/>
                <a:gd name="T8" fmla="*/ 0 w 935"/>
                <a:gd name="T9" fmla="*/ 60 h 451"/>
                <a:gd name="T10" fmla="*/ 60 w 935"/>
                <a:gd name="T11" fmla="*/ 0 h 451"/>
                <a:gd name="T12" fmla="*/ 875 w 935"/>
                <a:gd name="T13" fmla="*/ 0 h 451"/>
                <a:gd name="T14" fmla="*/ 935 w 935"/>
                <a:gd name="T15" fmla="*/ 60 h 451"/>
                <a:gd name="T16" fmla="*/ 935 w 935"/>
                <a:gd name="T17" fmla="*/ 390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5" h="451">
                  <a:moveTo>
                    <a:pt x="935" y="390"/>
                  </a:moveTo>
                  <a:cubicBezTo>
                    <a:pt x="935" y="424"/>
                    <a:pt x="908" y="451"/>
                    <a:pt x="875" y="451"/>
                  </a:cubicBezTo>
                  <a:cubicBezTo>
                    <a:pt x="60" y="451"/>
                    <a:pt x="60" y="451"/>
                    <a:pt x="60" y="451"/>
                  </a:cubicBezTo>
                  <a:cubicBezTo>
                    <a:pt x="27" y="451"/>
                    <a:pt x="0" y="424"/>
                    <a:pt x="0" y="390"/>
                  </a:cubicBezTo>
                  <a:cubicBezTo>
                    <a:pt x="0" y="60"/>
                    <a:pt x="0" y="60"/>
                    <a:pt x="0" y="60"/>
                  </a:cubicBezTo>
                  <a:cubicBezTo>
                    <a:pt x="0" y="27"/>
                    <a:pt x="27" y="0"/>
                    <a:pt x="60" y="0"/>
                  </a:cubicBezTo>
                  <a:cubicBezTo>
                    <a:pt x="875" y="0"/>
                    <a:pt x="875" y="0"/>
                    <a:pt x="875" y="0"/>
                  </a:cubicBezTo>
                  <a:cubicBezTo>
                    <a:pt x="908" y="0"/>
                    <a:pt x="935" y="27"/>
                    <a:pt x="935" y="60"/>
                  </a:cubicBezTo>
                  <a:lnTo>
                    <a:pt x="935" y="390"/>
                  </a:lnTo>
                  <a:close/>
                </a:path>
              </a:pathLst>
            </a:custGeom>
            <a:solidFill>
              <a:srgbClr val="022D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6" name="Freeform 6"/>
            <p:cNvSpPr>
              <a:spLocks/>
            </p:cNvSpPr>
            <p:nvPr/>
          </p:nvSpPr>
          <p:spPr bwMode="auto">
            <a:xfrm>
              <a:off x="2863" y="2620"/>
              <a:ext cx="1366" cy="661"/>
            </a:xfrm>
            <a:custGeom>
              <a:avLst/>
              <a:gdLst>
                <a:gd name="T0" fmla="*/ 938 w 941"/>
                <a:gd name="T1" fmla="*/ 392 h 455"/>
                <a:gd name="T2" fmla="*/ 936 w 941"/>
                <a:gd name="T3" fmla="*/ 392 h 455"/>
                <a:gd name="T4" fmla="*/ 919 w 941"/>
                <a:gd name="T5" fmla="*/ 433 h 455"/>
                <a:gd name="T6" fmla="*/ 878 w 941"/>
                <a:gd name="T7" fmla="*/ 450 h 455"/>
                <a:gd name="T8" fmla="*/ 63 w 941"/>
                <a:gd name="T9" fmla="*/ 450 h 455"/>
                <a:gd name="T10" fmla="*/ 22 w 941"/>
                <a:gd name="T11" fmla="*/ 433 h 455"/>
                <a:gd name="T12" fmla="*/ 5 w 941"/>
                <a:gd name="T13" fmla="*/ 392 h 455"/>
                <a:gd name="T14" fmla="*/ 5 w 941"/>
                <a:gd name="T15" fmla="*/ 62 h 455"/>
                <a:gd name="T16" fmla="*/ 22 w 941"/>
                <a:gd name="T17" fmla="*/ 22 h 455"/>
                <a:gd name="T18" fmla="*/ 63 w 941"/>
                <a:gd name="T19" fmla="*/ 5 h 455"/>
                <a:gd name="T20" fmla="*/ 878 w 941"/>
                <a:gd name="T21" fmla="*/ 5 h 455"/>
                <a:gd name="T22" fmla="*/ 919 w 941"/>
                <a:gd name="T23" fmla="*/ 22 h 455"/>
                <a:gd name="T24" fmla="*/ 936 w 941"/>
                <a:gd name="T25" fmla="*/ 62 h 455"/>
                <a:gd name="T26" fmla="*/ 936 w 941"/>
                <a:gd name="T27" fmla="*/ 392 h 455"/>
                <a:gd name="T28" fmla="*/ 938 w 941"/>
                <a:gd name="T29" fmla="*/ 392 h 455"/>
                <a:gd name="T30" fmla="*/ 941 w 941"/>
                <a:gd name="T31" fmla="*/ 392 h 455"/>
                <a:gd name="T32" fmla="*/ 941 w 941"/>
                <a:gd name="T33" fmla="*/ 62 h 455"/>
                <a:gd name="T34" fmla="*/ 878 w 941"/>
                <a:gd name="T35" fmla="*/ 0 h 455"/>
                <a:gd name="T36" fmla="*/ 63 w 941"/>
                <a:gd name="T37" fmla="*/ 0 h 455"/>
                <a:gd name="T38" fmla="*/ 0 w 941"/>
                <a:gd name="T39" fmla="*/ 62 h 455"/>
                <a:gd name="T40" fmla="*/ 0 w 941"/>
                <a:gd name="T41" fmla="*/ 392 h 455"/>
                <a:gd name="T42" fmla="*/ 63 w 941"/>
                <a:gd name="T43" fmla="*/ 455 h 455"/>
                <a:gd name="T44" fmla="*/ 878 w 941"/>
                <a:gd name="T45" fmla="*/ 455 h 455"/>
                <a:gd name="T46" fmla="*/ 941 w 941"/>
                <a:gd name="T47" fmla="*/ 392 h 455"/>
                <a:gd name="T48" fmla="*/ 938 w 941"/>
                <a:gd name="T49" fmla="*/ 392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41" h="455">
                  <a:moveTo>
                    <a:pt x="938" y="392"/>
                  </a:moveTo>
                  <a:cubicBezTo>
                    <a:pt x="936" y="392"/>
                    <a:pt x="936" y="392"/>
                    <a:pt x="936" y="392"/>
                  </a:cubicBezTo>
                  <a:cubicBezTo>
                    <a:pt x="936" y="408"/>
                    <a:pt x="929" y="423"/>
                    <a:pt x="919" y="433"/>
                  </a:cubicBezTo>
                  <a:cubicBezTo>
                    <a:pt x="908" y="444"/>
                    <a:pt x="894" y="450"/>
                    <a:pt x="878" y="450"/>
                  </a:cubicBezTo>
                  <a:cubicBezTo>
                    <a:pt x="63" y="450"/>
                    <a:pt x="63" y="450"/>
                    <a:pt x="63" y="450"/>
                  </a:cubicBezTo>
                  <a:cubicBezTo>
                    <a:pt x="47" y="450"/>
                    <a:pt x="33" y="444"/>
                    <a:pt x="22" y="433"/>
                  </a:cubicBezTo>
                  <a:cubicBezTo>
                    <a:pt x="12" y="423"/>
                    <a:pt x="5" y="408"/>
                    <a:pt x="5" y="392"/>
                  </a:cubicBezTo>
                  <a:cubicBezTo>
                    <a:pt x="5" y="62"/>
                    <a:pt x="5" y="62"/>
                    <a:pt x="5" y="62"/>
                  </a:cubicBezTo>
                  <a:cubicBezTo>
                    <a:pt x="5" y="46"/>
                    <a:pt x="12" y="32"/>
                    <a:pt x="22" y="22"/>
                  </a:cubicBezTo>
                  <a:cubicBezTo>
                    <a:pt x="33" y="11"/>
                    <a:pt x="47" y="5"/>
                    <a:pt x="63" y="5"/>
                  </a:cubicBezTo>
                  <a:cubicBezTo>
                    <a:pt x="878" y="5"/>
                    <a:pt x="878" y="5"/>
                    <a:pt x="878" y="5"/>
                  </a:cubicBezTo>
                  <a:cubicBezTo>
                    <a:pt x="894" y="5"/>
                    <a:pt x="908" y="11"/>
                    <a:pt x="919" y="22"/>
                  </a:cubicBezTo>
                  <a:cubicBezTo>
                    <a:pt x="929" y="32"/>
                    <a:pt x="936" y="46"/>
                    <a:pt x="936" y="62"/>
                  </a:cubicBezTo>
                  <a:cubicBezTo>
                    <a:pt x="936" y="392"/>
                    <a:pt x="936" y="392"/>
                    <a:pt x="936" y="392"/>
                  </a:cubicBezTo>
                  <a:cubicBezTo>
                    <a:pt x="938" y="392"/>
                    <a:pt x="938" y="392"/>
                    <a:pt x="938" y="392"/>
                  </a:cubicBezTo>
                  <a:cubicBezTo>
                    <a:pt x="941" y="392"/>
                    <a:pt x="941" y="392"/>
                    <a:pt x="941" y="392"/>
                  </a:cubicBezTo>
                  <a:cubicBezTo>
                    <a:pt x="941" y="62"/>
                    <a:pt x="941" y="62"/>
                    <a:pt x="941" y="62"/>
                  </a:cubicBezTo>
                  <a:cubicBezTo>
                    <a:pt x="941" y="28"/>
                    <a:pt x="913" y="0"/>
                    <a:pt x="878" y="0"/>
                  </a:cubicBezTo>
                  <a:cubicBezTo>
                    <a:pt x="63" y="0"/>
                    <a:pt x="63" y="0"/>
                    <a:pt x="63" y="0"/>
                  </a:cubicBezTo>
                  <a:cubicBezTo>
                    <a:pt x="28" y="0"/>
                    <a:pt x="0" y="28"/>
                    <a:pt x="0" y="62"/>
                  </a:cubicBezTo>
                  <a:cubicBezTo>
                    <a:pt x="0" y="392"/>
                    <a:pt x="0" y="392"/>
                    <a:pt x="0" y="392"/>
                  </a:cubicBezTo>
                  <a:cubicBezTo>
                    <a:pt x="0" y="427"/>
                    <a:pt x="28" y="455"/>
                    <a:pt x="63" y="455"/>
                  </a:cubicBezTo>
                  <a:cubicBezTo>
                    <a:pt x="878" y="455"/>
                    <a:pt x="878" y="455"/>
                    <a:pt x="878" y="455"/>
                  </a:cubicBezTo>
                  <a:cubicBezTo>
                    <a:pt x="913" y="455"/>
                    <a:pt x="941" y="427"/>
                    <a:pt x="941" y="392"/>
                  </a:cubicBezTo>
                  <a:lnTo>
                    <a:pt x="938" y="3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10" name="Freeform 7"/>
            <p:cNvSpPr>
              <a:spLocks/>
            </p:cNvSpPr>
            <p:nvPr/>
          </p:nvSpPr>
          <p:spPr bwMode="auto">
            <a:xfrm>
              <a:off x="3003" y="2813"/>
              <a:ext cx="143" cy="326"/>
            </a:xfrm>
            <a:custGeom>
              <a:avLst/>
              <a:gdLst>
                <a:gd name="T0" fmla="*/ 0 w 98"/>
                <a:gd name="T1" fmla="*/ 0 h 224"/>
                <a:gd name="T2" fmla="*/ 0 w 98"/>
                <a:gd name="T3" fmla="*/ 189 h 224"/>
                <a:gd name="T4" fmla="*/ 98 w 98"/>
                <a:gd name="T5" fmla="*/ 224 h 224"/>
                <a:gd name="T6" fmla="*/ 98 w 98"/>
                <a:gd name="T7" fmla="*/ 0 h 224"/>
                <a:gd name="T8" fmla="*/ 0 w 98"/>
                <a:gd name="T9" fmla="*/ 0 h 224"/>
              </a:gdLst>
              <a:ahLst/>
              <a:cxnLst>
                <a:cxn ang="0">
                  <a:pos x="T0" y="T1"/>
                </a:cxn>
                <a:cxn ang="0">
                  <a:pos x="T2" y="T3"/>
                </a:cxn>
                <a:cxn ang="0">
                  <a:pos x="T4" y="T5"/>
                </a:cxn>
                <a:cxn ang="0">
                  <a:pos x="T6" y="T7"/>
                </a:cxn>
                <a:cxn ang="0">
                  <a:pos x="T8" y="T9"/>
                </a:cxn>
              </a:cxnLst>
              <a:rect l="0" t="0" r="r" b="b"/>
              <a:pathLst>
                <a:path w="98" h="224">
                  <a:moveTo>
                    <a:pt x="0" y="0"/>
                  </a:moveTo>
                  <a:cubicBezTo>
                    <a:pt x="0" y="189"/>
                    <a:pt x="0" y="189"/>
                    <a:pt x="0" y="189"/>
                  </a:cubicBezTo>
                  <a:cubicBezTo>
                    <a:pt x="0" y="208"/>
                    <a:pt x="44" y="224"/>
                    <a:pt x="98" y="224"/>
                  </a:cubicBezTo>
                  <a:cubicBezTo>
                    <a:pt x="98" y="0"/>
                    <a:pt x="98" y="0"/>
                    <a:pt x="98" y="0"/>
                  </a:cubicBez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11" name="Freeform 8"/>
            <p:cNvSpPr>
              <a:spLocks/>
            </p:cNvSpPr>
            <p:nvPr/>
          </p:nvSpPr>
          <p:spPr bwMode="auto">
            <a:xfrm>
              <a:off x="3144" y="2813"/>
              <a:ext cx="144" cy="326"/>
            </a:xfrm>
            <a:custGeom>
              <a:avLst/>
              <a:gdLst>
                <a:gd name="T0" fmla="*/ 0 w 99"/>
                <a:gd name="T1" fmla="*/ 224 h 224"/>
                <a:gd name="T2" fmla="*/ 1 w 99"/>
                <a:gd name="T3" fmla="*/ 224 h 224"/>
                <a:gd name="T4" fmla="*/ 99 w 99"/>
                <a:gd name="T5" fmla="*/ 189 h 224"/>
                <a:gd name="T6" fmla="*/ 99 w 99"/>
                <a:gd name="T7" fmla="*/ 0 h 224"/>
                <a:gd name="T8" fmla="*/ 0 w 99"/>
                <a:gd name="T9" fmla="*/ 0 h 224"/>
                <a:gd name="T10" fmla="*/ 0 w 99"/>
                <a:gd name="T11" fmla="*/ 224 h 224"/>
              </a:gdLst>
              <a:ahLst/>
              <a:cxnLst>
                <a:cxn ang="0">
                  <a:pos x="T0" y="T1"/>
                </a:cxn>
                <a:cxn ang="0">
                  <a:pos x="T2" y="T3"/>
                </a:cxn>
                <a:cxn ang="0">
                  <a:pos x="T4" y="T5"/>
                </a:cxn>
                <a:cxn ang="0">
                  <a:pos x="T6" y="T7"/>
                </a:cxn>
                <a:cxn ang="0">
                  <a:pos x="T8" y="T9"/>
                </a:cxn>
                <a:cxn ang="0">
                  <a:pos x="T10" y="T11"/>
                </a:cxn>
              </a:cxnLst>
              <a:rect l="0" t="0" r="r" b="b"/>
              <a:pathLst>
                <a:path w="99" h="224">
                  <a:moveTo>
                    <a:pt x="0" y="224"/>
                  </a:moveTo>
                  <a:cubicBezTo>
                    <a:pt x="1" y="224"/>
                    <a:pt x="1" y="224"/>
                    <a:pt x="1" y="224"/>
                  </a:cubicBezTo>
                  <a:cubicBezTo>
                    <a:pt x="55" y="224"/>
                    <a:pt x="99" y="208"/>
                    <a:pt x="99" y="189"/>
                  </a:cubicBezTo>
                  <a:cubicBezTo>
                    <a:pt x="99" y="0"/>
                    <a:pt x="99" y="0"/>
                    <a:pt x="99" y="0"/>
                  </a:cubicBezTo>
                  <a:cubicBezTo>
                    <a:pt x="0" y="0"/>
                    <a:pt x="0" y="0"/>
                    <a:pt x="0" y="0"/>
                  </a:cubicBezTo>
                  <a:lnTo>
                    <a:pt x="0" y="224"/>
                  </a:lnTo>
                  <a:close/>
                </a:path>
              </a:pathLst>
            </a:custGeom>
            <a:solidFill>
              <a:srgbClr val="29C7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12" name="Oval 9"/>
            <p:cNvSpPr>
              <a:spLocks noChangeArrowheads="1"/>
            </p:cNvSpPr>
            <p:nvPr/>
          </p:nvSpPr>
          <p:spPr bwMode="auto">
            <a:xfrm>
              <a:off x="3003" y="2761"/>
              <a:ext cx="285" cy="10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13" name="Oval 10"/>
            <p:cNvSpPr>
              <a:spLocks noChangeArrowheads="1"/>
            </p:cNvSpPr>
            <p:nvPr/>
          </p:nvSpPr>
          <p:spPr bwMode="auto">
            <a:xfrm>
              <a:off x="3033" y="2775"/>
              <a:ext cx="226" cy="69"/>
            </a:xfrm>
            <a:prstGeom prst="ellipse">
              <a:avLst/>
            </a:prstGeom>
            <a:solidFill>
              <a:srgbClr val="85B3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14" name="Freeform 11"/>
            <p:cNvSpPr>
              <a:spLocks/>
            </p:cNvSpPr>
            <p:nvPr/>
          </p:nvSpPr>
          <p:spPr bwMode="auto">
            <a:xfrm>
              <a:off x="3033" y="2775"/>
              <a:ext cx="226" cy="56"/>
            </a:xfrm>
            <a:custGeom>
              <a:avLst/>
              <a:gdLst>
                <a:gd name="T0" fmla="*/ 140 w 156"/>
                <a:gd name="T1" fmla="*/ 38 h 38"/>
                <a:gd name="T2" fmla="*/ 156 w 156"/>
                <a:gd name="T3" fmla="*/ 24 h 38"/>
                <a:gd name="T4" fmla="*/ 78 w 156"/>
                <a:gd name="T5" fmla="*/ 0 h 38"/>
                <a:gd name="T6" fmla="*/ 0 w 156"/>
                <a:gd name="T7" fmla="*/ 24 h 38"/>
                <a:gd name="T8" fmla="*/ 17 w 156"/>
                <a:gd name="T9" fmla="*/ 38 h 38"/>
                <a:gd name="T10" fmla="*/ 78 w 156"/>
                <a:gd name="T11" fmla="*/ 29 h 38"/>
                <a:gd name="T12" fmla="*/ 140 w 156"/>
                <a:gd name="T13" fmla="*/ 38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140" y="38"/>
                  </a:moveTo>
                  <a:cubicBezTo>
                    <a:pt x="150" y="34"/>
                    <a:pt x="156" y="29"/>
                    <a:pt x="156" y="24"/>
                  </a:cubicBezTo>
                  <a:cubicBezTo>
                    <a:pt x="156" y="11"/>
                    <a:pt x="121" y="0"/>
                    <a:pt x="78" y="0"/>
                  </a:cubicBezTo>
                  <a:cubicBezTo>
                    <a:pt x="35" y="0"/>
                    <a:pt x="0" y="11"/>
                    <a:pt x="0" y="24"/>
                  </a:cubicBezTo>
                  <a:cubicBezTo>
                    <a:pt x="0" y="29"/>
                    <a:pt x="6" y="34"/>
                    <a:pt x="17" y="38"/>
                  </a:cubicBezTo>
                  <a:cubicBezTo>
                    <a:pt x="31" y="33"/>
                    <a:pt x="53" y="29"/>
                    <a:pt x="78" y="29"/>
                  </a:cubicBezTo>
                  <a:cubicBezTo>
                    <a:pt x="103" y="29"/>
                    <a:pt x="126" y="33"/>
                    <a:pt x="140" y="38"/>
                  </a:cubicBezTo>
                  <a:close/>
                </a:path>
              </a:pathLst>
            </a:custGeom>
            <a:solidFill>
              <a:srgbClr val="BAC8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15" name="Freeform 12"/>
            <p:cNvSpPr>
              <a:spLocks noEditPoints="1"/>
            </p:cNvSpPr>
            <p:nvPr/>
          </p:nvSpPr>
          <p:spPr bwMode="auto">
            <a:xfrm>
              <a:off x="3043" y="2928"/>
              <a:ext cx="207" cy="118"/>
            </a:xfrm>
            <a:custGeom>
              <a:avLst/>
              <a:gdLst>
                <a:gd name="T0" fmla="*/ 135 w 143"/>
                <a:gd name="T1" fmla="*/ 74 h 81"/>
                <a:gd name="T2" fmla="*/ 113 w 143"/>
                <a:gd name="T3" fmla="*/ 81 h 81"/>
                <a:gd name="T4" fmla="*/ 82 w 143"/>
                <a:gd name="T5" fmla="*/ 81 h 81"/>
                <a:gd name="T6" fmla="*/ 82 w 143"/>
                <a:gd name="T7" fmla="*/ 0 h 81"/>
                <a:gd name="T8" fmla="*/ 111 w 143"/>
                <a:gd name="T9" fmla="*/ 0 h 81"/>
                <a:gd name="T10" fmla="*/ 133 w 143"/>
                <a:gd name="T11" fmla="*/ 5 h 81"/>
                <a:gd name="T12" fmla="*/ 139 w 143"/>
                <a:gd name="T13" fmla="*/ 19 h 81"/>
                <a:gd name="T14" fmla="*/ 134 w 143"/>
                <a:gd name="T15" fmla="*/ 31 h 81"/>
                <a:gd name="T16" fmla="*/ 124 w 143"/>
                <a:gd name="T17" fmla="*/ 37 h 81"/>
                <a:gd name="T18" fmla="*/ 124 w 143"/>
                <a:gd name="T19" fmla="*/ 37 h 81"/>
                <a:gd name="T20" fmla="*/ 138 w 143"/>
                <a:gd name="T21" fmla="*/ 44 h 81"/>
                <a:gd name="T22" fmla="*/ 142 w 143"/>
                <a:gd name="T23" fmla="*/ 57 h 81"/>
                <a:gd name="T24" fmla="*/ 135 w 143"/>
                <a:gd name="T25" fmla="*/ 74 h 81"/>
                <a:gd name="T26" fmla="*/ 59 w 143"/>
                <a:gd name="T27" fmla="*/ 69 h 81"/>
                <a:gd name="T28" fmla="*/ 28 w 143"/>
                <a:gd name="T29" fmla="*/ 81 h 81"/>
                <a:gd name="T30" fmla="*/ 0 w 143"/>
                <a:gd name="T31" fmla="*/ 81 h 81"/>
                <a:gd name="T32" fmla="*/ 0 w 143"/>
                <a:gd name="T33" fmla="*/ 0 h 81"/>
                <a:gd name="T34" fmla="*/ 28 w 143"/>
                <a:gd name="T35" fmla="*/ 0 h 81"/>
                <a:gd name="T36" fmla="*/ 71 w 143"/>
                <a:gd name="T37" fmla="*/ 39 h 81"/>
                <a:gd name="T38" fmla="*/ 59 w 143"/>
                <a:gd name="T39" fmla="*/ 6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3" h="81">
                  <a:moveTo>
                    <a:pt x="135" y="74"/>
                  </a:moveTo>
                  <a:cubicBezTo>
                    <a:pt x="129" y="78"/>
                    <a:pt x="122" y="81"/>
                    <a:pt x="113" y="81"/>
                  </a:cubicBezTo>
                  <a:cubicBezTo>
                    <a:pt x="82" y="81"/>
                    <a:pt x="82" y="81"/>
                    <a:pt x="82" y="81"/>
                  </a:cubicBezTo>
                  <a:cubicBezTo>
                    <a:pt x="82" y="0"/>
                    <a:pt x="82" y="0"/>
                    <a:pt x="82" y="0"/>
                  </a:cubicBezTo>
                  <a:cubicBezTo>
                    <a:pt x="111" y="0"/>
                    <a:pt x="111" y="0"/>
                    <a:pt x="111" y="0"/>
                  </a:cubicBezTo>
                  <a:cubicBezTo>
                    <a:pt x="121" y="0"/>
                    <a:pt x="128" y="2"/>
                    <a:pt x="133" y="5"/>
                  </a:cubicBezTo>
                  <a:cubicBezTo>
                    <a:pt x="137" y="9"/>
                    <a:pt x="139" y="13"/>
                    <a:pt x="139" y="19"/>
                  </a:cubicBezTo>
                  <a:cubicBezTo>
                    <a:pt x="139" y="24"/>
                    <a:pt x="138" y="28"/>
                    <a:pt x="134" y="31"/>
                  </a:cubicBezTo>
                  <a:cubicBezTo>
                    <a:pt x="131" y="34"/>
                    <a:pt x="128" y="36"/>
                    <a:pt x="124" y="37"/>
                  </a:cubicBezTo>
                  <a:cubicBezTo>
                    <a:pt x="124" y="37"/>
                    <a:pt x="124" y="37"/>
                    <a:pt x="124" y="37"/>
                  </a:cubicBezTo>
                  <a:cubicBezTo>
                    <a:pt x="129" y="38"/>
                    <a:pt x="134" y="40"/>
                    <a:pt x="138" y="44"/>
                  </a:cubicBezTo>
                  <a:cubicBezTo>
                    <a:pt x="141" y="47"/>
                    <a:pt x="142" y="52"/>
                    <a:pt x="142" y="57"/>
                  </a:cubicBezTo>
                  <a:cubicBezTo>
                    <a:pt x="143" y="64"/>
                    <a:pt x="140" y="70"/>
                    <a:pt x="135" y="74"/>
                  </a:cubicBezTo>
                  <a:close/>
                  <a:moveTo>
                    <a:pt x="59" y="69"/>
                  </a:moveTo>
                  <a:cubicBezTo>
                    <a:pt x="52" y="77"/>
                    <a:pt x="41" y="81"/>
                    <a:pt x="28" y="81"/>
                  </a:cubicBezTo>
                  <a:cubicBezTo>
                    <a:pt x="0" y="81"/>
                    <a:pt x="0" y="81"/>
                    <a:pt x="0" y="81"/>
                  </a:cubicBezTo>
                  <a:cubicBezTo>
                    <a:pt x="0" y="0"/>
                    <a:pt x="0" y="0"/>
                    <a:pt x="0" y="0"/>
                  </a:cubicBezTo>
                  <a:cubicBezTo>
                    <a:pt x="28" y="0"/>
                    <a:pt x="28" y="0"/>
                    <a:pt x="28" y="0"/>
                  </a:cubicBezTo>
                  <a:cubicBezTo>
                    <a:pt x="57" y="0"/>
                    <a:pt x="71" y="13"/>
                    <a:pt x="71" y="39"/>
                  </a:cubicBezTo>
                  <a:cubicBezTo>
                    <a:pt x="71" y="52"/>
                    <a:pt x="67" y="62"/>
                    <a:pt x="59"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16" name="Freeform 13"/>
            <p:cNvSpPr>
              <a:spLocks/>
            </p:cNvSpPr>
            <p:nvPr/>
          </p:nvSpPr>
          <p:spPr bwMode="auto">
            <a:xfrm>
              <a:off x="3069" y="2950"/>
              <a:ext cx="49" cy="74"/>
            </a:xfrm>
            <a:custGeom>
              <a:avLst/>
              <a:gdLst>
                <a:gd name="T0" fmla="*/ 9 w 34"/>
                <a:gd name="T1" fmla="*/ 0 h 51"/>
                <a:gd name="T2" fmla="*/ 0 w 34"/>
                <a:gd name="T3" fmla="*/ 0 h 51"/>
                <a:gd name="T4" fmla="*/ 0 w 34"/>
                <a:gd name="T5" fmla="*/ 51 h 51"/>
                <a:gd name="T6" fmla="*/ 9 w 34"/>
                <a:gd name="T7" fmla="*/ 51 h 51"/>
                <a:gd name="T8" fmla="*/ 28 w 34"/>
                <a:gd name="T9" fmla="*/ 44 h 51"/>
                <a:gd name="T10" fmla="*/ 34 w 34"/>
                <a:gd name="T11" fmla="*/ 25 h 51"/>
                <a:gd name="T12" fmla="*/ 28 w 34"/>
                <a:gd name="T13" fmla="*/ 7 h 51"/>
                <a:gd name="T14" fmla="*/ 9 w 34"/>
                <a:gd name="T15" fmla="*/ 0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51">
                  <a:moveTo>
                    <a:pt x="9" y="0"/>
                  </a:moveTo>
                  <a:cubicBezTo>
                    <a:pt x="0" y="0"/>
                    <a:pt x="0" y="0"/>
                    <a:pt x="0" y="0"/>
                  </a:cubicBezTo>
                  <a:cubicBezTo>
                    <a:pt x="0" y="51"/>
                    <a:pt x="0" y="51"/>
                    <a:pt x="0" y="51"/>
                  </a:cubicBezTo>
                  <a:cubicBezTo>
                    <a:pt x="9" y="51"/>
                    <a:pt x="9" y="51"/>
                    <a:pt x="9" y="51"/>
                  </a:cubicBezTo>
                  <a:cubicBezTo>
                    <a:pt x="17" y="51"/>
                    <a:pt x="23" y="49"/>
                    <a:pt x="28" y="44"/>
                  </a:cubicBezTo>
                  <a:cubicBezTo>
                    <a:pt x="32" y="39"/>
                    <a:pt x="34" y="33"/>
                    <a:pt x="34" y="25"/>
                  </a:cubicBezTo>
                  <a:cubicBezTo>
                    <a:pt x="34" y="17"/>
                    <a:pt x="32" y="11"/>
                    <a:pt x="28" y="7"/>
                  </a:cubicBezTo>
                  <a:cubicBezTo>
                    <a:pt x="23" y="2"/>
                    <a:pt x="17" y="0"/>
                    <a:pt x="9" y="0"/>
                  </a:cubicBez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17" name="Freeform 14"/>
            <p:cNvSpPr>
              <a:spLocks/>
            </p:cNvSpPr>
            <p:nvPr/>
          </p:nvSpPr>
          <p:spPr bwMode="auto">
            <a:xfrm>
              <a:off x="3188" y="2948"/>
              <a:ext cx="29" cy="28"/>
            </a:xfrm>
            <a:custGeom>
              <a:avLst/>
              <a:gdLst>
                <a:gd name="T0" fmla="*/ 17 w 20"/>
                <a:gd name="T1" fmla="*/ 16 h 19"/>
                <a:gd name="T2" fmla="*/ 20 w 20"/>
                <a:gd name="T3" fmla="*/ 9 h 19"/>
                <a:gd name="T4" fmla="*/ 7 w 20"/>
                <a:gd name="T5" fmla="*/ 0 h 19"/>
                <a:gd name="T6" fmla="*/ 0 w 20"/>
                <a:gd name="T7" fmla="*/ 0 h 19"/>
                <a:gd name="T8" fmla="*/ 0 w 20"/>
                <a:gd name="T9" fmla="*/ 19 h 19"/>
                <a:gd name="T10" fmla="*/ 8 w 20"/>
                <a:gd name="T11" fmla="*/ 19 h 19"/>
                <a:gd name="T12" fmla="*/ 17 w 20"/>
                <a:gd name="T13" fmla="*/ 16 h 19"/>
              </a:gdLst>
              <a:ahLst/>
              <a:cxnLst>
                <a:cxn ang="0">
                  <a:pos x="T0" y="T1"/>
                </a:cxn>
                <a:cxn ang="0">
                  <a:pos x="T2" y="T3"/>
                </a:cxn>
                <a:cxn ang="0">
                  <a:pos x="T4" y="T5"/>
                </a:cxn>
                <a:cxn ang="0">
                  <a:pos x="T6" y="T7"/>
                </a:cxn>
                <a:cxn ang="0">
                  <a:pos x="T8" y="T9"/>
                </a:cxn>
                <a:cxn ang="0">
                  <a:pos x="T10" y="T11"/>
                </a:cxn>
                <a:cxn ang="0">
                  <a:pos x="T12" y="T13"/>
                </a:cxn>
              </a:cxnLst>
              <a:rect l="0" t="0" r="r" b="b"/>
              <a:pathLst>
                <a:path w="20" h="19">
                  <a:moveTo>
                    <a:pt x="17" y="16"/>
                  </a:moveTo>
                  <a:cubicBezTo>
                    <a:pt x="19" y="14"/>
                    <a:pt x="20" y="12"/>
                    <a:pt x="20" y="9"/>
                  </a:cubicBezTo>
                  <a:cubicBezTo>
                    <a:pt x="20" y="3"/>
                    <a:pt x="16" y="0"/>
                    <a:pt x="7" y="0"/>
                  </a:cubicBezTo>
                  <a:cubicBezTo>
                    <a:pt x="0" y="0"/>
                    <a:pt x="0" y="0"/>
                    <a:pt x="0" y="0"/>
                  </a:cubicBezTo>
                  <a:cubicBezTo>
                    <a:pt x="0" y="19"/>
                    <a:pt x="0" y="19"/>
                    <a:pt x="0" y="19"/>
                  </a:cubicBezTo>
                  <a:cubicBezTo>
                    <a:pt x="8" y="19"/>
                    <a:pt x="8" y="19"/>
                    <a:pt x="8" y="19"/>
                  </a:cubicBezTo>
                  <a:cubicBezTo>
                    <a:pt x="12" y="19"/>
                    <a:pt x="15" y="18"/>
                    <a:pt x="17" y="16"/>
                  </a:cubicBezTo>
                  <a:close/>
                </a:path>
              </a:pathLst>
            </a:custGeom>
            <a:solidFill>
              <a:srgbClr val="29C7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18" name="Freeform 15"/>
            <p:cNvSpPr>
              <a:spLocks/>
            </p:cNvSpPr>
            <p:nvPr/>
          </p:nvSpPr>
          <p:spPr bwMode="auto">
            <a:xfrm>
              <a:off x="3188" y="2995"/>
              <a:ext cx="33" cy="30"/>
            </a:xfrm>
            <a:custGeom>
              <a:avLst/>
              <a:gdLst>
                <a:gd name="T0" fmla="*/ 20 w 23"/>
                <a:gd name="T1" fmla="*/ 3 h 21"/>
                <a:gd name="T2" fmla="*/ 10 w 23"/>
                <a:gd name="T3" fmla="*/ 0 h 21"/>
                <a:gd name="T4" fmla="*/ 0 w 23"/>
                <a:gd name="T5" fmla="*/ 0 h 21"/>
                <a:gd name="T6" fmla="*/ 0 w 23"/>
                <a:gd name="T7" fmla="*/ 21 h 21"/>
                <a:gd name="T8" fmla="*/ 10 w 23"/>
                <a:gd name="T9" fmla="*/ 21 h 21"/>
                <a:gd name="T10" fmla="*/ 20 w 23"/>
                <a:gd name="T11" fmla="*/ 18 h 21"/>
                <a:gd name="T12" fmla="*/ 23 w 23"/>
                <a:gd name="T13" fmla="*/ 10 h 21"/>
                <a:gd name="T14" fmla="*/ 20 w 23"/>
                <a:gd name="T15" fmla="*/ 3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21">
                  <a:moveTo>
                    <a:pt x="20" y="3"/>
                  </a:moveTo>
                  <a:cubicBezTo>
                    <a:pt x="18" y="1"/>
                    <a:pt x="14" y="0"/>
                    <a:pt x="10" y="0"/>
                  </a:cubicBezTo>
                  <a:cubicBezTo>
                    <a:pt x="0" y="0"/>
                    <a:pt x="0" y="0"/>
                    <a:pt x="0" y="0"/>
                  </a:cubicBezTo>
                  <a:cubicBezTo>
                    <a:pt x="0" y="21"/>
                    <a:pt x="0" y="21"/>
                    <a:pt x="0" y="21"/>
                  </a:cubicBezTo>
                  <a:cubicBezTo>
                    <a:pt x="10" y="21"/>
                    <a:pt x="10" y="21"/>
                    <a:pt x="10" y="21"/>
                  </a:cubicBezTo>
                  <a:cubicBezTo>
                    <a:pt x="14" y="21"/>
                    <a:pt x="18" y="20"/>
                    <a:pt x="20" y="18"/>
                  </a:cubicBezTo>
                  <a:cubicBezTo>
                    <a:pt x="22" y="16"/>
                    <a:pt x="23" y="14"/>
                    <a:pt x="23" y="10"/>
                  </a:cubicBezTo>
                  <a:cubicBezTo>
                    <a:pt x="23" y="7"/>
                    <a:pt x="22" y="5"/>
                    <a:pt x="20" y="3"/>
                  </a:cubicBezTo>
                  <a:close/>
                </a:path>
              </a:pathLst>
            </a:custGeom>
            <a:solidFill>
              <a:srgbClr val="29C7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19" name="Rectangle 16"/>
            <p:cNvSpPr>
              <a:spLocks noChangeArrowheads="1"/>
            </p:cNvSpPr>
            <p:nvPr/>
          </p:nvSpPr>
          <p:spPr bwMode="auto">
            <a:xfrm>
              <a:off x="3398" y="2838"/>
              <a:ext cx="592"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99220"/>
              <a:r>
                <a:rPr lang="en-US" altLang="en-US" sz="1683" dirty="0">
                  <a:solidFill>
                    <a:srgbClr val="FFFFFF"/>
                  </a:solidFill>
                  <a:latin typeface="Segoe Pro Display Light" panose="020B0302040504020203" pitchFamily="34" charset="0"/>
                </a:rPr>
                <a:t>SQL - A</a:t>
              </a:r>
              <a:endParaRPr lang="en-US" altLang="en-US" sz="1377" dirty="0">
                <a:solidFill>
                  <a:srgbClr val="00B0F0"/>
                </a:solidFill>
              </a:endParaRPr>
            </a:p>
          </p:txBody>
        </p:sp>
        <p:sp>
          <p:nvSpPr>
            <p:cNvPr id="20" name="Freeform 17"/>
            <p:cNvSpPr>
              <a:spLocks/>
            </p:cNvSpPr>
            <p:nvPr/>
          </p:nvSpPr>
          <p:spPr bwMode="auto">
            <a:xfrm>
              <a:off x="4327" y="2623"/>
              <a:ext cx="1358" cy="655"/>
            </a:xfrm>
            <a:custGeom>
              <a:avLst/>
              <a:gdLst>
                <a:gd name="T0" fmla="*/ 935 w 935"/>
                <a:gd name="T1" fmla="*/ 390 h 451"/>
                <a:gd name="T2" fmla="*/ 875 w 935"/>
                <a:gd name="T3" fmla="*/ 451 h 451"/>
                <a:gd name="T4" fmla="*/ 60 w 935"/>
                <a:gd name="T5" fmla="*/ 451 h 451"/>
                <a:gd name="T6" fmla="*/ 0 w 935"/>
                <a:gd name="T7" fmla="*/ 390 h 451"/>
                <a:gd name="T8" fmla="*/ 0 w 935"/>
                <a:gd name="T9" fmla="*/ 60 h 451"/>
                <a:gd name="T10" fmla="*/ 60 w 935"/>
                <a:gd name="T11" fmla="*/ 0 h 451"/>
                <a:gd name="T12" fmla="*/ 875 w 935"/>
                <a:gd name="T13" fmla="*/ 0 h 451"/>
                <a:gd name="T14" fmla="*/ 935 w 935"/>
                <a:gd name="T15" fmla="*/ 60 h 451"/>
                <a:gd name="T16" fmla="*/ 935 w 935"/>
                <a:gd name="T17" fmla="*/ 390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5" h="451">
                  <a:moveTo>
                    <a:pt x="935" y="390"/>
                  </a:moveTo>
                  <a:cubicBezTo>
                    <a:pt x="935" y="424"/>
                    <a:pt x="908" y="451"/>
                    <a:pt x="875" y="451"/>
                  </a:cubicBezTo>
                  <a:cubicBezTo>
                    <a:pt x="60" y="451"/>
                    <a:pt x="60" y="451"/>
                    <a:pt x="60" y="451"/>
                  </a:cubicBezTo>
                  <a:cubicBezTo>
                    <a:pt x="27" y="451"/>
                    <a:pt x="0" y="424"/>
                    <a:pt x="0" y="390"/>
                  </a:cubicBezTo>
                  <a:cubicBezTo>
                    <a:pt x="0" y="60"/>
                    <a:pt x="0" y="60"/>
                    <a:pt x="0" y="60"/>
                  </a:cubicBezTo>
                  <a:cubicBezTo>
                    <a:pt x="0" y="27"/>
                    <a:pt x="27" y="0"/>
                    <a:pt x="60" y="0"/>
                  </a:cubicBezTo>
                  <a:cubicBezTo>
                    <a:pt x="875" y="0"/>
                    <a:pt x="875" y="0"/>
                    <a:pt x="875" y="0"/>
                  </a:cubicBezTo>
                  <a:cubicBezTo>
                    <a:pt x="908" y="0"/>
                    <a:pt x="935" y="27"/>
                    <a:pt x="935" y="60"/>
                  </a:cubicBezTo>
                  <a:lnTo>
                    <a:pt x="935" y="390"/>
                  </a:lnTo>
                  <a:close/>
                </a:path>
              </a:pathLst>
            </a:custGeom>
            <a:solidFill>
              <a:srgbClr val="022D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21" name="Freeform 18"/>
            <p:cNvSpPr>
              <a:spLocks/>
            </p:cNvSpPr>
            <p:nvPr/>
          </p:nvSpPr>
          <p:spPr bwMode="auto">
            <a:xfrm>
              <a:off x="4322" y="2620"/>
              <a:ext cx="1367" cy="661"/>
            </a:xfrm>
            <a:custGeom>
              <a:avLst/>
              <a:gdLst>
                <a:gd name="T0" fmla="*/ 938 w 941"/>
                <a:gd name="T1" fmla="*/ 392 h 455"/>
                <a:gd name="T2" fmla="*/ 936 w 941"/>
                <a:gd name="T3" fmla="*/ 392 h 455"/>
                <a:gd name="T4" fmla="*/ 919 w 941"/>
                <a:gd name="T5" fmla="*/ 433 h 455"/>
                <a:gd name="T6" fmla="*/ 878 w 941"/>
                <a:gd name="T7" fmla="*/ 450 h 455"/>
                <a:gd name="T8" fmla="*/ 63 w 941"/>
                <a:gd name="T9" fmla="*/ 450 h 455"/>
                <a:gd name="T10" fmla="*/ 22 w 941"/>
                <a:gd name="T11" fmla="*/ 433 h 455"/>
                <a:gd name="T12" fmla="*/ 5 w 941"/>
                <a:gd name="T13" fmla="*/ 392 h 455"/>
                <a:gd name="T14" fmla="*/ 5 w 941"/>
                <a:gd name="T15" fmla="*/ 62 h 455"/>
                <a:gd name="T16" fmla="*/ 22 w 941"/>
                <a:gd name="T17" fmla="*/ 22 h 455"/>
                <a:gd name="T18" fmla="*/ 63 w 941"/>
                <a:gd name="T19" fmla="*/ 5 h 455"/>
                <a:gd name="T20" fmla="*/ 878 w 941"/>
                <a:gd name="T21" fmla="*/ 5 h 455"/>
                <a:gd name="T22" fmla="*/ 878 w 941"/>
                <a:gd name="T23" fmla="*/ 5 h 455"/>
                <a:gd name="T24" fmla="*/ 919 w 941"/>
                <a:gd name="T25" fmla="*/ 22 h 455"/>
                <a:gd name="T26" fmla="*/ 936 w 941"/>
                <a:gd name="T27" fmla="*/ 62 h 455"/>
                <a:gd name="T28" fmla="*/ 936 w 941"/>
                <a:gd name="T29" fmla="*/ 392 h 455"/>
                <a:gd name="T30" fmla="*/ 938 w 941"/>
                <a:gd name="T31" fmla="*/ 392 h 455"/>
                <a:gd name="T32" fmla="*/ 941 w 941"/>
                <a:gd name="T33" fmla="*/ 392 h 455"/>
                <a:gd name="T34" fmla="*/ 941 w 941"/>
                <a:gd name="T35" fmla="*/ 62 h 455"/>
                <a:gd name="T36" fmla="*/ 878 w 941"/>
                <a:gd name="T37" fmla="*/ 0 h 455"/>
                <a:gd name="T38" fmla="*/ 63 w 941"/>
                <a:gd name="T39" fmla="*/ 0 h 455"/>
                <a:gd name="T40" fmla="*/ 0 w 941"/>
                <a:gd name="T41" fmla="*/ 62 h 455"/>
                <a:gd name="T42" fmla="*/ 0 w 941"/>
                <a:gd name="T43" fmla="*/ 392 h 455"/>
                <a:gd name="T44" fmla="*/ 63 w 941"/>
                <a:gd name="T45" fmla="*/ 455 h 455"/>
                <a:gd name="T46" fmla="*/ 878 w 941"/>
                <a:gd name="T47" fmla="*/ 455 h 455"/>
                <a:gd name="T48" fmla="*/ 878 w 941"/>
                <a:gd name="T49" fmla="*/ 455 h 455"/>
                <a:gd name="T50" fmla="*/ 941 w 941"/>
                <a:gd name="T51" fmla="*/ 392 h 455"/>
                <a:gd name="T52" fmla="*/ 938 w 941"/>
                <a:gd name="T53" fmla="*/ 392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41" h="455">
                  <a:moveTo>
                    <a:pt x="938" y="392"/>
                  </a:moveTo>
                  <a:cubicBezTo>
                    <a:pt x="936" y="392"/>
                    <a:pt x="936" y="392"/>
                    <a:pt x="936" y="392"/>
                  </a:cubicBezTo>
                  <a:cubicBezTo>
                    <a:pt x="936" y="408"/>
                    <a:pt x="929" y="423"/>
                    <a:pt x="919" y="433"/>
                  </a:cubicBezTo>
                  <a:cubicBezTo>
                    <a:pt x="908" y="444"/>
                    <a:pt x="894" y="450"/>
                    <a:pt x="878" y="450"/>
                  </a:cubicBezTo>
                  <a:cubicBezTo>
                    <a:pt x="63" y="450"/>
                    <a:pt x="63" y="450"/>
                    <a:pt x="63" y="450"/>
                  </a:cubicBezTo>
                  <a:cubicBezTo>
                    <a:pt x="47" y="450"/>
                    <a:pt x="32" y="444"/>
                    <a:pt x="22" y="433"/>
                  </a:cubicBezTo>
                  <a:cubicBezTo>
                    <a:pt x="11" y="423"/>
                    <a:pt x="5" y="408"/>
                    <a:pt x="5" y="392"/>
                  </a:cubicBezTo>
                  <a:cubicBezTo>
                    <a:pt x="5" y="62"/>
                    <a:pt x="5" y="62"/>
                    <a:pt x="5" y="62"/>
                  </a:cubicBezTo>
                  <a:cubicBezTo>
                    <a:pt x="5" y="46"/>
                    <a:pt x="11" y="32"/>
                    <a:pt x="22" y="22"/>
                  </a:cubicBezTo>
                  <a:cubicBezTo>
                    <a:pt x="32" y="11"/>
                    <a:pt x="47" y="5"/>
                    <a:pt x="63" y="5"/>
                  </a:cubicBezTo>
                  <a:cubicBezTo>
                    <a:pt x="878" y="5"/>
                    <a:pt x="878" y="5"/>
                    <a:pt x="878" y="5"/>
                  </a:cubicBezTo>
                  <a:cubicBezTo>
                    <a:pt x="878" y="5"/>
                    <a:pt x="878" y="5"/>
                    <a:pt x="878" y="5"/>
                  </a:cubicBezTo>
                  <a:cubicBezTo>
                    <a:pt x="894" y="5"/>
                    <a:pt x="908" y="11"/>
                    <a:pt x="919" y="22"/>
                  </a:cubicBezTo>
                  <a:cubicBezTo>
                    <a:pt x="929" y="32"/>
                    <a:pt x="936" y="46"/>
                    <a:pt x="936" y="62"/>
                  </a:cubicBezTo>
                  <a:cubicBezTo>
                    <a:pt x="936" y="392"/>
                    <a:pt x="936" y="392"/>
                    <a:pt x="936" y="392"/>
                  </a:cubicBezTo>
                  <a:cubicBezTo>
                    <a:pt x="938" y="392"/>
                    <a:pt x="938" y="392"/>
                    <a:pt x="938" y="392"/>
                  </a:cubicBezTo>
                  <a:cubicBezTo>
                    <a:pt x="941" y="392"/>
                    <a:pt x="941" y="392"/>
                    <a:pt x="941" y="392"/>
                  </a:cubicBezTo>
                  <a:cubicBezTo>
                    <a:pt x="941" y="62"/>
                    <a:pt x="941" y="62"/>
                    <a:pt x="941" y="62"/>
                  </a:cubicBezTo>
                  <a:cubicBezTo>
                    <a:pt x="941" y="28"/>
                    <a:pt x="912" y="0"/>
                    <a:pt x="878" y="0"/>
                  </a:cubicBezTo>
                  <a:cubicBezTo>
                    <a:pt x="63" y="0"/>
                    <a:pt x="63" y="0"/>
                    <a:pt x="63" y="0"/>
                  </a:cubicBezTo>
                  <a:cubicBezTo>
                    <a:pt x="28" y="0"/>
                    <a:pt x="0" y="28"/>
                    <a:pt x="0" y="62"/>
                  </a:cubicBezTo>
                  <a:cubicBezTo>
                    <a:pt x="0" y="392"/>
                    <a:pt x="0" y="392"/>
                    <a:pt x="0" y="392"/>
                  </a:cubicBezTo>
                  <a:cubicBezTo>
                    <a:pt x="0" y="427"/>
                    <a:pt x="28" y="455"/>
                    <a:pt x="63" y="455"/>
                  </a:cubicBezTo>
                  <a:cubicBezTo>
                    <a:pt x="878" y="455"/>
                    <a:pt x="878" y="455"/>
                    <a:pt x="878" y="455"/>
                  </a:cubicBezTo>
                  <a:cubicBezTo>
                    <a:pt x="878" y="455"/>
                    <a:pt x="878" y="455"/>
                    <a:pt x="878" y="455"/>
                  </a:cubicBezTo>
                  <a:cubicBezTo>
                    <a:pt x="912" y="455"/>
                    <a:pt x="941" y="427"/>
                    <a:pt x="941" y="392"/>
                  </a:cubicBezTo>
                  <a:lnTo>
                    <a:pt x="938" y="3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22" name="Freeform 19"/>
            <p:cNvSpPr>
              <a:spLocks/>
            </p:cNvSpPr>
            <p:nvPr/>
          </p:nvSpPr>
          <p:spPr bwMode="auto">
            <a:xfrm>
              <a:off x="4431" y="2800"/>
              <a:ext cx="340" cy="301"/>
            </a:xfrm>
            <a:custGeom>
              <a:avLst/>
              <a:gdLst>
                <a:gd name="T0" fmla="*/ 180 w 234"/>
                <a:gd name="T1" fmla="*/ 186 h 207"/>
                <a:gd name="T2" fmla="*/ 117 w 234"/>
                <a:gd name="T3" fmla="*/ 207 h 207"/>
                <a:gd name="T4" fmla="*/ 35 w 234"/>
                <a:gd name="T5" fmla="*/ 166 h 207"/>
                <a:gd name="T6" fmla="*/ 54 w 234"/>
                <a:gd name="T7" fmla="*/ 21 h 207"/>
                <a:gd name="T8" fmla="*/ 117 w 234"/>
                <a:gd name="T9" fmla="*/ 0 h 207"/>
                <a:gd name="T10" fmla="*/ 199 w 234"/>
                <a:gd name="T11" fmla="*/ 41 h 207"/>
                <a:gd name="T12" fmla="*/ 180 w 234"/>
                <a:gd name="T13" fmla="*/ 186 h 207"/>
              </a:gdLst>
              <a:ahLst/>
              <a:cxnLst>
                <a:cxn ang="0">
                  <a:pos x="T0" y="T1"/>
                </a:cxn>
                <a:cxn ang="0">
                  <a:pos x="T2" y="T3"/>
                </a:cxn>
                <a:cxn ang="0">
                  <a:pos x="T4" y="T5"/>
                </a:cxn>
                <a:cxn ang="0">
                  <a:pos x="T6" y="T7"/>
                </a:cxn>
                <a:cxn ang="0">
                  <a:pos x="T8" y="T9"/>
                </a:cxn>
                <a:cxn ang="0">
                  <a:pos x="T10" y="T11"/>
                </a:cxn>
                <a:cxn ang="0">
                  <a:pos x="T12" y="T13"/>
                </a:cxn>
              </a:cxnLst>
              <a:rect l="0" t="0" r="r" b="b"/>
              <a:pathLst>
                <a:path w="234" h="207">
                  <a:moveTo>
                    <a:pt x="180" y="186"/>
                  </a:moveTo>
                  <a:cubicBezTo>
                    <a:pt x="161" y="200"/>
                    <a:pt x="139" y="207"/>
                    <a:pt x="117" y="207"/>
                  </a:cubicBezTo>
                  <a:cubicBezTo>
                    <a:pt x="86" y="207"/>
                    <a:pt x="55" y="193"/>
                    <a:pt x="35" y="166"/>
                  </a:cubicBezTo>
                  <a:cubicBezTo>
                    <a:pt x="0" y="121"/>
                    <a:pt x="9" y="56"/>
                    <a:pt x="54" y="21"/>
                  </a:cubicBezTo>
                  <a:cubicBezTo>
                    <a:pt x="73" y="7"/>
                    <a:pt x="95" y="0"/>
                    <a:pt x="117" y="0"/>
                  </a:cubicBezTo>
                  <a:cubicBezTo>
                    <a:pt x="148" y="0"/>
                    <a:pt x="179" y="14"/>
                    <a:pt x="199" y="41"/>
                  </a:cubicBezTo>
                  <a:cubicBezTo>
                    <a:pt x="234" y="86"/>
                    <a:pt x="225" y="151"/>
                    <a:pt x="180" y="186"/>
                  </a:cubicBezTo>
                  <a:close/>
                </a:path>
              </a:pathLst>
            </a:custGeom>
            <a:solidFill>
              <a:srgbClr val="59B4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23" name="Freeform 20"/>
            <p:cNvSpPr>
              <a:spLocks/>
            </p:cNvSpPr>
            <p:nvPr/>
          </p:nvSpPr>
          <p:spPr bwMode="auto">
            <a:xfrm>
              <a:off x="4431" y="2800"/>
              <a:ext cx="340" cy="301"/>
            </a:xfrm>
            <a:custGeom>
              <a:avLst/>
              <a:gdLst>
                <a:gd name="T0" fmla="*/ 180 w 234"/>
                <a:gd name="T1" fmla="*/ 186 h 207"/>
                <a:gd name="T2" fmla="*/ 117 w 234"/>
                <a:gd name="T3" fmla="*/ 207 h 207"/>
                <a:gd name="T4" fmla="*/ 35 w 234"/>
                <a:gd name="T5" fmla="*/ 166 h 207"/>
                <a:gd name="T6" fmla="*/ 54 w 234"/>
                <a:gd name="T7" fmla="*/ 21 h 207"/>
                <a:gd name="T8" fmla="*/ 117 w 234"/>
                <a:gd name="T9" fmla="*/ 0 h 207"/>
                <a:gd name="T10" fmla="*/ 199 w 234"/>
                <a:gd name="T11" fmla="*/ 41 h 207"/>
                <a:gd name="T12" fmla="*/ 180 w 234"/>
                <a:gd name="T13" fmla="*/ 186 h 207"/>
              </a:gdLst>
              <a:ahLst/>
              <a:cxnLst>
                <a:cxn ang="0">
                  <a:pos x="T0" y="T1"/>
                </a:cxn>
                <a:cxn ang="0">
                  <a:pos x="T2" y="T3"/>
                </a:cxn>
                <a:cxn ang="0">
                  <a:pos x="T4" y="T5"/>
                </a:cxn>
                <a:cxn ang="0">
                  <a:pos x="T6" y="T7"/>
                </a:cxn>
                <a:cxn ang="0">
                  <a:pos x="T8" y="T9"/>
                </a:cxn>
                <a:cxn ang="0">
                  <a:pos x="T10" y="T11"/>
                </a:cxn>
                <a:cxn ang="0">
                  <a:pos x="T12" y="T13"/>
                </a:cxn>
              </a:cxnLst>
              <a:rect l="0" t="0" r="r" b="b"/>
              <a:pathLst>
                <a:path w="234" h="207">
                  <a:moveTo>
                    <a:pt x="180" y="186"/>
                  </a:moveTo>
                  <a:cubicBezTo>
                    <a:pt x="161" y="200"/>
                    <a:pt x="139" y="207"/>
                    <a:pt x="117" y="207"/>
                  </a:cubicBezTo>
                  <a:cubicBezTo>
                    <a:pt x="86" y="207"/>
                    <a:pt x="55" y="193"/>
                    <a:pt x="35" y="166"/>
                  </a:cubicBezTo>
                  <a:cubicBezTo>
                    <a:pt x="0" y="121"/>
                    <a:pt x="9" y="56"/>
                    <a:pt x="54" y="21"/>
                  </a:cubicBezTo>
                  <a:cubicBezTo>
                    <a:pt x="73" y="7"/>
                    <a:pt x="95" y="0"/>
                    <a:pt x="117" y="0"/>
                  </a:cubicBezTo>
                  <a:cubicBezTo>
                    <a:pt x="148" y="0"/>
                    <a:pt x="179" y="14"/>
                    <a:pt x="199" y="41"/>
                  </a:cubicBezTo>
                  <a:cubicBezTo>
                    <a:pt x="234" y="86"/>
                    <a:pt x="225" y="151"/>
                    <a:pt x="180" y="186"/>
                  </a:cubicBezTo>
                  <a:close/>
                </a:path>
              </a:pathLst>
            </a:custGeom>
            <a:solidFill>
              <a:srgbClr val="59B4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24" name="Freeform 21"/>
            <p:cNvSpPr>
              <a:spLocks/>
            </p:cNvSpPr>
            <p:nvPr/>
          </p:nvSpPr>
          <p:spPr bwMode="auto">
            <a:xfrm>
              <a:off x="4472" y="2845"/>
              <a:ext cx="42" cy="108"/>
            </a:xfrm>
            <a:custGeom>
              <a:avLst/>
              <a:gdLst>
                <a:gd name="T0" fmla="*/ 19 w 29"/>
                <a:gd name="T1" fmla="*/ 74 h 74"/>
                <a:gd name="T2" fmla="*/ 29 w 29"/>
                <a:gd name="T3" fmla="*/ 57 h 74"/>
                <a:gd name="T4" fmla="*/ 15 w 29"/>
                <a:gd name="T5" fmla="*/ 0 h 74"/>
                <a:gd name="T6" fmla="*/ 4 w 29"/>
                <a:gd name="T7" fmla="*/ 13 h 74"/>
                <a:gd name="T8" fmla="*/ 19 w 29"/>
                <a:gd name="T9" fmla="*/ 74 h 74"/>
              </a:gdLst>
              <a:ahLst/>
              <a:cxnLst>
                <a:cxn ang="0">
                  <a:pos x="T0" y="T1"/>
                </a:cxn>
                <a:cxn ang="0">
                  <a:pos x="T2" y="T3"/>
                </a:cxn>
                <a:cxn ang="0">
                  <a:pos x="T4" y="T5"/>
                </a:cxn>
                <a:cxn ang="0">
                  <a:pos x="T6" y="T7"/>
                </a:cxn>
                <a:cxn ang="0">
                  <a:pos x="T8" y="T9"/>
                </a:cxn>
              </a:cxnLst>
              <a:rect l="0" t="0" r="r" b="b"/>
              <a:pathLst>
                <a:path w="29" h="74">
                  <a:moveTo>
                    <a:pt x="19" y="74"/>
                  </a:moveTo>
                  <a:cubicBezTo>
                    <a:pt x="21" y="69"/>
                    <a:pt x="25" y="63"/>
                    <a:pt x="29" y="57"/>
                  </a:cubicBezTo>
                  <a:cubicBezTo>
                    <a:pt x="12" y="31"/>
                    <a:pt x="13" y="10"/>
                    <a:pt x="15" y="0"/>
                  </a:cubicBezTo>
                  <a:cubicBezTo>
                    <a:pt x="11" y="4"/>
                    <a:pt x="7" y="9"/>
                    <a:pt x="4" y="13"/>
                  </a:cubicBezTo>
                  <a:cubicBezTo>
                    <a:pt x="1" y="27"/>
                    <a:pt x="0" y="48"/>
                    <a:pt x="19" y="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25" name="Freeform 22"/>
            <p:cNvSpPr>
              <a:spLocks/>
            </p:cNvSpPr>
            <p:nvPr/>
          </p:nvSpPr>
          <p:spPr bwMode="auto">
            <a:xfrm>
              <a:off x="4523" y="2958"/>
              <a:ext cx="203" cy="101"/>
            </a:xfrm>
            <a:custGeom>
              <a:avLst/>
              <a:gdLst>
                <a:gd name="T0" fmla="*/ 30 w 140"/>
                <a:gd name="T1" fmla="*/ 17 h 69"/>
                <a:gd name="T2" fmla="*/ 10 w 140"/>
                <a:gd name="T3" fmla="*/ 0 h 69"/>
                <a:gd name="T4" fmla="*/ 0 w 140"/>
                <a:gd name="T5" fmla="*/ 16 h 69"/>
                <a:gd name="T6" fmla="*/ 18 w 140"/>
                <a:gd name="T7" fmla="*/ 32 h 69"/>
                <a:gd name="T8" fmla="*/ 126 w 140"/>
                <a:gd name="T9" fmla="*/ 69 h 69"/>
                <a:gd name="T10" fmla="*/ 140 w 140"/>
                <a:gd name="T11" fmla="*/ 52 h 69"/>
                <a:gd name="T12" fmla="*/ 30 w 140"/>
                <a:gd name="T13" fmla="*/ 17 h 69"/>
              </a:gdLst>
              <a:ahLst/>
              <a:cxnLst>
                <a:cxn ang="0">
                  <a:pos x="T0" y="T1"/>
                </a:cxn>
                <a:cxn ang="0">
                  <a:pos x="T2" y="T3"/>
                </a:cxn>
                <a:cxn ang="0">
                  <a:pos x="T4" y="T5"/>
                </a:cxn>
                <a:cxn ang="0">
                  <a:pos x="T6" y="T7"/>
                </a:cxn>
                <a:cxn ang="0">
                  <a:pos x="T8" y="T9"/>
                </a:cxn>
                <a:cxn ang="0">
                  <a:pos x="T10" y="T11"/>
                </a:cxn>
                <a:cxn ang="0">
                  <a:pos x="T12" y="T13"/>
                </a:cxn>
              </a:cxnLst>
              <a:rect l="0" t="0" r="r" b="b"/>
              <a:pathLst>
                <a:path w="140" h="69">
                  <a:moveTo>
                    <a:pt x="30" y="17"/>
                  </a:moveTo>
                  <a:cubicBezTo>
                    <a:pt x="22" y="11"/>
                    <a:pt x="16" y="5"/>
                    <a:pt x="10" y="0"/>
                  </a:cubicBezTo>
                  <a:cubicBezTo>
                    <a:pt x="6" y="5"/>
                    <a:pt x="3" y="11"/>
                    <a:pt x="0" y="16"/>
                  </a:cubicBezTo>
                  <a:cubicBezTo>
                    <a:pt x="6" y="21"/>
                    <a:pt x="11" y="26"/>
                    <a:pt x="18" y="32"/>
                  </a:cubicBezTo>
                  <a:cubicBezTo>
                    <a:pt x="61" y="66"/>
                    <a:pt x="103" y="69"/>
                    <a:pt x="126" y="69"/>
                  </a:cubicBezTo>
                  <a:cubicBezTo>
                    <a:pt x="128" y="69"/>
                    <a:pt x="135" y="59"/>
                    <a:pt x="140" y="52"/>
                  </a:cubicBezTo>
                  <a:cubicBezTo>
                    <a:pt x="129" y="55"/>
                    <a:pt x="84" y="60"/>
                    <a:pt x="30"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26" name="Freeform 23"/>
            <p:cNvSpPr>
              <a:spLocks/>
            </p:cNvSpPr>
            <p:nvPr/>
          </p:nvSpPr>
          <p:spPr bwMode="auto">
            <a:xfrm>
              <a:off x="4604" y="2881"/>
              <a:ext cx="144" cy="121"/>
            </a:xfrm>
            <a:custGeom>
              <a:avLst/>
              <a:gdLst>
                <a:gd name="T0" fmla="*/ 0 w 99"/>
                <a:gd name="T1" fmla="*/ 9 h 83"/>
                <a:gd name="T2" fmla="*/ 96 w 99"/>
                <a:gd name="T3" fmla="*/ 83 h 83"/>
                <a:gd name="T4" fmla="*/ 99 w 99"/>
                <a:gd name="T5" fmla="*/ 74 h 83"/>
                <a:gd name="T6" fmla="*/ 14 w 99"/>
                <a:gd name="T7" fmla="*/ 0 h 83"/>
                <a:gd name="T8" fmla="*/ 0 w 99"/>
                <a:gd name="T9" fmla="*/ 9 h 83"/>
              </a:gdLst>
              <a:ahLst/>
              <a:cxnLst>
                <a:cxn ang="0">
                  <a:pos x="T0" y="T1"/>
                </a:cxn>
                <a:cxn ang="0">
                  <a:pos x="T2" y="T3"/>
                </a:cxn>
                <a:cxn ang="0">
                  <a:pos x="T4" y="T5"/>
                </a:cxn>
                <a:cxn ang="0">
                  <a:pos x="T6" y="T7"/>
                </a:cxn>
                <a:cxn ang="0">
                  <a:pos x="T8" y="T9"/>
                </a:cxn>
              </a:cxnLst>
              <a:rect l="0" t="0" r="r" b="b"/>
              <a:pathLst>
                <a:path w="99" h="83">
                  <a:moveTo>
                    <a:pt x="0" y="9"/>
                  </a:moveTo>
                  <a:cubicBezTo>
                    <a:pt x="39" y="45"/>
                    <a:pt x="84" y="75"/>
                    <a:pt x="96" y="83"/>
                  </a:cubicBezTo>
                  <a:cubicBezTo>
                    <a:pt x="97" y="80"/>
                    <a:pt x="98" y="77"/>
                    <a:pt x="99" y="74"/>
                  </a:cubicBezTo>
                  <a:cubicBezTo>
                    <a:pt x="86" y="65"/>
                    <a:pt x="54" y="40"/>
                    <a:pt x="14" y="0"/>
                  </a:cubicBezTo>
                  <a:cubicBezTo>
                    <a:pt x="10" y="3"/>
                    <a:pt x="5" y="6"/>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27" name="Freeform 24"/>
            <p:cNvSpPr>
              <a:spLocks/>
            </p:cNvSpPr>
            <p:nvPr/>
          </p:nvSpPr>
          <p:spPr bwMode="auto">
            <a:xfrm>
              <a:off x="4534" y="2807"/>
              <a:ext cx="63" cy="60"/>
            </a:xfrm>
            <a:custGeom>
              <a:avLst/>
              <a:gdLst>
                <a:gd name="T0" fmla="*/ 43 w 43"/>
                <a:gd name="T1" fmla="*/ 32 h 41"/>
                <a:gd name="T2" fmla="*/ 14 w 43"/>
                <a:gd name="T3" fmla="*/ 0 h 41"/>
                <a:gd name="T4" fmla="*/ 0 w 43"/>
                <a:gd name="T5" fmla="*/ 5 h 41"/>
                <a:gd name="T6" fmla="*/ 28 w 43"/>
                <a:gd name="T7" fmla="*/ 41 h 41"/>
                <a:gd name="T8" fmla="*/ 43 w 43"/>
                <a:gd name="T9" fmla="*/ 32 h 41"/>
              </a:gdLst>
              <a:ahLst/>
              <a:cxnLst>
                <a:cxn ang="0">
                  <a:pos x="T0" y="T1"/>
                </a:cxn>
                <a:cxn ang="0">
                  <a:pos x="T2" y="T3"/>
                </a:cxn>
                <a:cxn ang="0">
                  <a:pos x="T4" y="T5"/>
                </a:cxn>
                <a:cxn ang="0">
                  <a:pos x="T6" y="T7"/>
                </a:cxn>
                <a:cxn ang="0">
                  <a:pos x="T8" y="T9"/>
                </a:cxn>
              </a:cxnLst>
              <a:rect l="0" t="0" r="r" b="b"/>
              <a:pathLst>
                <a:path w="43" h="41">
                  <a:moveTo>
                    <a:pt x="43" y="32"/>
                  </a:moveTo>
                  <a:cubicBezTo>
                    <a:pt x="34" y="22"/>
                    <a:pt x="24" y="11"/>
                    <a:pt x="14" y="0"/>
                  </a:cubicBezTo>
                  <a:cubicBezTo>
                    <a:pt x="9" y="1"/>
                    <a:pt x="5" y="3"/>
                    <a:pt x="0" y="5"/>
                  </a:cubicBezTo>
                  <a:cubicBezTo>
                    <a:pt x="8" y="17"/>
                    <a:pt x="17" y="29"/>
                    <a:pt x="28" y="41"/>
                  </a:cubicBezTo>
                  <a:cubicBezTo>
                    <a:pt x="33" y="37"/>
                    <a:pt x="38" y="34"/>
                    <a:pt x="43"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28" name="Freeform 25"/>
            <p:cNvSpPr>
              <a:spLocks/>
            </p:cNvSpPr>
            <p:nvPr/>
          </p:nvSpPr>
          <p:spPr bwMode="auto">
            <a:xfrm>
              <a:off x="4478" y="2953"/>
              <a:ext cx="45" cy="114"/>
            </a:xfrm>
            <a:custGeom>
              <a:avLst/>
              <a:gdLst>
                <a:gd name="T0" fmla="*/ 15 w 31"/>
                <a:gd name="T1" fmla="*/ 0 h 79"/>
                <a:gd name="T2" fmla="*/ 0 w 31"/>
                <a:gd name="T3" fmla="*/ 58 h 79"/>
                <a:gd name="T4" fmla="*/ 2 w 31"/>
                <a:gd name="T5" fmla="*/ 62 h 79"/>
                <a:gd name="T6" fmla="*/ 19 w 31"/>
                <a:gd name="T7" fmla="*/ 79 h 79"/>
                <a:gd name="T8" fmla="*/ 31 w 31"/>
                <a:gd name="T9" fmla="*/ 20 h 79"/>
                <a:gd name="T10" fmla="*/ 15 w 31"/>
                <a:gd name="T11" fmla="*/ 0 h 79"/>
              </a:gdLst>
              <a:ahLst/>
              <a:cxnLst>
                <a:cxn ang="0">
                  <a:pos x="T0" y="T1"/>
                </a:cxn>
                <a:cxn ang="0">
                  <a:pos x="T2" y="T3"/>
                </a:cxn>
                <a:cxn ang="0">
                  <a:pos x="T4" y="T5"/>
                </a:cxn>
                <a:cxn ang="0">
                  <a:pos x="T6" y="T7"/>
                </a:cxn>
                <a:cxn ang="0">
                  <a:pos x="T8" y="T9"/>
                </a:cxn>
                <a:cxn ang="0">
                  <a:pos x="T10" y="T11"/>
                </a:cxn>
              </a:cxnLst>
              <a:rect l="0" t="0" r="r" b="b"/>
              <a:pathLst>
                <a:path w="31" h="79">
                  <a:moveTo>
                    <a:pt x="15" y="0"/>
                  </a:moveTo>
                  <a:cubicBezTo>
                    <a:pt x="5" y="21"/>
                    <a:pt x="1" y="41"/>
                    <a:pt x="0" y="58"/>
                  </a:cubicBezTo>
                  <a:cubicBezTo>
                    <a:pt x="1" y="59"/>
                    <a:pt x="1" y="60"/>
                    <a:pt x="2" y="62"/>
                  </a:cubicBezTo>
                  <a:cubicBezTo>
                    <a:pt x="7" y="68"/>
                    <a:pt x="13" y="74"/>
                    <a:pt x="19" y="79"/>
                  </a:cubicBezTo>
                  <a:cubicBezTo>
                    <a:pt x="18" y="65"/>
                    <a:pt x="20" y="43"/>
                    <a:pt x="31" y="20"/>
                  </a:cubicBezTo>
                  <a:cubicBezTo>
                    <a:pt x="24" y="13"/>
                    <a:pt x="19" y="7"/>
                    <a:pt x="1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29" name="Freeform 26"/>
            <p:cNvSpPr>
              <a:spLocks/>
            </p:cNvSpPr>
            <p:nvPr/>
          </p:nvSpPr>
          <p:spPr bwMode="auto">
            <a:xfrm>
              <a:off x="4499" y="2867"/>
              <a:ext cx="105" cy="115"/>
            </a:xfrm>
            <a:custGeom>
              <a:avLst/>
              <a:gdLst>
                <a:gd name="T0" fmla="*/ 52 w 72"/>
                <a:gd name="T1" fmla="*/ 0 h 79"/>
                <a:gd name="T2" fmla="*/ 24 w 72"/>
                <a:gd name="T3" fmla="*/ 25 h 79"/>
                <a:gd name="T4" fmla="*/ 10 w 72"/>
                <a:gd name="T5" fmla="*/ 42 h 79"/>
                <a:gd name="T6" fmla="*/ 10 w 72"/>
                <a:gd name="T7" fmla="*/ 42 h 79"/>
                <a:gd name="T8" fmla="*/ 0 w 72"/>
                <a:gd name="T9" fmla="*/ 59 h 79"/>
                <a:gd name="T10" fmla="*/ 16 w 72"/>
                <a:gd name="T11" fmla="*/ 79 h 79"/>
                <a:gd name="T12" fmla="*/ 26 w 72"/>
                <a:gd name="T13" fmla="*/ 63 h 79"/>
                <a:gd name="T14" fmla="*/ 26 w 72"/>
                <a:gd name="T15" fmla="*/ 63 h 79"/>
                <a:gd name="T16" fmla="*/ 45 w 72"/>
                <a:gd name="T17" fmla="*/ 41 h 79"/>
                <a:gd name="T18" fmla="*/ 72 w 72"/>
                <a:gd name="T19" fmla="*/ 19 h 79"/>
                <a:gd name="T20" fmla="*/ 52 w 72"/>
                <a:gd name="T2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 h="79">
                  <a:moveTo>
                    <a:pt x="52" y="0"/>
                  </a:moveTo>
                  <a:cubicBezTo>
                    <a:pt x="43" y="6"/>
                    <a:pt x="33" y="14"/>
                    <a:pt x="24" y="25"/>
                  </a:cubicBezTo>
                  <a:cubicBezTo>
                    <a:pt x="18" y="30"/>
                    <a:pt x="14" y="36"/>
                    <a:pt x="10" y="42"/>
                  </a:cubicBezTo>
                  <a:cubicBezTo>
                    <a:pt x="10" y="42"/>
                    <a:pt x="10" y="42"/>
                    <a:pt x="10" y="42"/>
                  </a:cubicBezTo>
                  <a:cubicBezTo>
                    <a:pt x="6" y="48"/>
                    <a:pt x="2" y="54"/>
                    <a:pt x="0" y="59"/>
                  </a:cubicBezTo>
                  <a:cubicBezTo>
                    <a:pt x="4" y="66"/>
                    <a:pt x="9" y="72"/>
                    <a:pt x="16" y="79"/>
                  </a:cubicBezTo>
                  <a:cubicBezTo>
                    <a:pt x="19" y="74"/>
                    <a:pt x="22" y="68"/>
                    <a:pt x="26" y="63"/>
                  </a:cubicBezTo>
                  <a:cubicBezTo>
                    <a:pt x="26" y="63"/>
                    <a:pt x="26" y="63"/>
                    <a:pt x="26" y="63"/>
                  </a:cubicBezTo>
                  <a:cubicBezTo>
                    <a:pt x="31" y="55"/>
                    <a:pt x="37" y="48"/>
                    <a:pt x="45" y="41"/>
                  </a:cubicBezTo>
                  <a:cubicBezTo>
                    <a:pt x="55" y="32"/>
                    <a:pt x="64" y="25"/>
                    <a:pt x="72" y="19"/>
                  </a:cubicBezTo>
                  <a:cubicBezTo>
                    <a:pt x="65" y="13"/>
                    <a:pt x="58" y="6"/>
                    <a:pt x="5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30" name="Freeform 27"/>
            <p:cNvSpPr>
              <a:spLocks/>
            </p:cNvSpPr>
            <p:nvPr/>
          </p:nvSpPr>
          <p:spPr bwMode="auto">
            <a:xfrm>
              <a:off x="4575" y="2831"/>
              <a:ext cx="144" cy="63"/>
            </a:xfrm>
            <a:custGeom>
              <a:avLst/>
              <a:gdLst>
                <a:gd name="T0" fmla="*/ 84 w 99"/>
                <a:gd name="T1" fmla="*/ 3 h 44"/>
                <a:gd name="T2" fmla="*/ 15 w 99"/>
                <a:gd name="T3" fmla="*/ 16 h 44"/>
                <a:gd name="T4" fmla="*/ 15 w 99"/>
                <a:gd name="T5" fmla="*/ 16 h 44"/>
                <a:gd name="T6" fmla="*/ 0 w 99"/>
                <a:gd name="T7" fmla="*/ 25 h 44"/>
                <a:gd name="T8" fmla="*/ 20 w 99"/>
                <a:gd name="T9" fmla="*/ 44 h 44"/>
                <a:gd name="T10" fmla="*/ 34 w 99"/>
                <a:gd name="T11" fmla="*/ 35 h 44"/>
                <a:gd name="T12" fmla="*/ 34 w 99"/>
                <a:gd name="T13" fmla="*/ 35 h 44"/>
                <a:gd name="T14" fmla="*/ 99 w 99"/>
                <a:gd name="T15" fmla="*/ 18 h 44"/>
                <a:gd name="T16" fmla="*/ 84 w 99"/>
                <a:gd name="T17"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44">
                  <a:moveTo>
                    <a:pt x="84" y="3"/>
                  </a:moveTo>
                  <a:cubicBezTo>
                    <a:pt x="68" y="0"/>
                    <a:pt x="43" y="1"/>
                    <a:pt x="15" y="16"/>
                  </a:cubicBezTo>
                  <a:cubicBezTo>
                    <a:pt x="15" y="16"/>
                    <a:pt x="15" y="16"/>
                    <a:pt x="15" y="16"/>
                  </a:cubicBezTo>
                  <a:cubicBezTo>
                    <a:pt x="10" y="18"/>
                    <a:pt x="5" y="21"/>
                    <a:pt x="0" y="25"/>
                  </a:cubicBezTo>
                  <a:cubicBezTo>
                    <a:pt x="6" y="31"/>
                    <a:pt x="13" y="38"/>
                    <a:pt x="20" y="44"/>
                  </a:cubicBezTo>
                  <a:cubicBezTo>
                    <a:pt x="25" y="41"/>
                    <a:pt x="30" y="38"/>
                    <a:pt x="34" y="35"/>
                  </a:cubicBezTo>
                  <a:cubicBezTo>
                    <a:pt x="34" y="35"/>
                    <a:pt x="34" y="35"/>
                    <a:pt x="34" y="35"/>
                  </a:cubicBezTo>
                  <a:cubicBezTo>
                    <a:pt x="72" y="15"/>
                    <a:pt x="99" y="18"/>
                    <a:pt x="99" y="18"/>
                  </a:cubicBezTo>
                  <a:cubicBezTo>
                    <a:pt x="95" y="12"/>
                    <a:pt x="90" y="7"/>
                    <a:pt x="8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31" name="Freeform 28"/>
            <p:cNvSpPr>
              <a:spLocks/>
            </p:cNvSpPr>
            <p:nvPr/>
          </p:nvSpPr>
          <p:spPr bwMode="auto">
            <a:xfrm>
              <a:off x="4653" y="2921"/>
              <a:ext cx="75" cy="72"/>
            </a:xfrm>
            <a:custGeom>
              <a:avLst/>
              <a:gdLst>
                <a:gd name="T0" fmla="*/ 12 w 51"/>
                <a:gd name="T1" fmla="*/ 7 h 50"/>
                <a:gd name="T2" fmla="*/ 8 w 51"/>
                <a:gd name="T3" fmla="*/ 39 h 50"/>
                <a:gd name="T4" fmla="*/ 39 w 51"/>
                <a:gd name="T5" fmla="*/ 43 h 50"/>
                <a:gd name="T6" fmla="*/ 43 w 51"/>
                <a:gd name="T7" fmla="*/ 12 h 50"/>
                <a:gd name="T8" fmla="*/ 12 w 51"/>
                <a:gd name="T9" fmla="*/ 7 h 50"/>
              </a:gdLst>
              <a:ahLst/>
              <a:cxnLst>
                <a:cxn ang="0">
                  <a:pos x="T0" y="T1"/>
                </a:cxn>
                <a:cxn ang="0">
                  <a:pos x="T2" y="T3"/>
                </a:cxn>
                <a:cxn ang="0">
                  <a:pos x="T4" y="T5"/>
                </a:cxn>
                <a:cxn ang="0">
                  <a:pos x="T6" y="T7"/>
                </a:cxn>
                <a:cxn ang="0">
                  <a:pos x="T8" y="T9"/>
                </a:cxn>
              </a:cxnLst>
              <a:rect l="0" t="0" r="r" b="b"/>
              <a:pathLst>
                <a:path w="51" h="50">
                  <a:moveTo>
                    <a:pt x="12" y="7"/>
                  </a:moveTo>
                  <a:cubicBezTo>
                    <a:pt x="2" y="15"/>
                    <a:pt x="0" y="29"/>
                    <a:pt x="8" y="39"/>
                  </a:cubicBezTo>
                  <a:cubicBezTo>
                    <a:pt x="15" y="48"/>
                    <a:pt x="29" y="50"/>
                    <a:pt x="39" y="43"/>
                  </a:cubicBezTo>
                  <a:cubicBezTo>
                    <a:pt x="49" y="35"/>
                    <a:pt x="51" y="21"/>
                    <a:pt x="43" y="12"/>
                  </a:cubicBezTo>
                  <a:cubicBezTo>
                    <a:pt x="36" y="2"/>
                    <a:pt x="22" y="0"/>
                    <a:pt x="12"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32" name="Freeform 29"/>
            <p:cNvSpPr>
              <a:spLocks/>
            </p:cNvSpPr>
            <p:nvPr/>
          </p:nvSpPr>
          <p:spPr bwMode="auto">
            <a:xfrm>
              <a:off x="4590" y="3002"/>
              <a:ext cx="66" cy="67"/>
            </a:xfrm>
            <a:custGeom>
              <a:avLst/>
              <a:gdLst>
                <a:gd name="T0" fmla="*/ 10 w 46"/>
                <a:gd name="T1" fmla="*/ 7 h 46"/>
                <a:gd name="T2" fmla="*/ 6 w 46"/>
                <a:gd name="T3" fmla="*/ 36 h 46"/>
                <a:gd name="T4" fmla="*/ 35 w 46"/>
                <a:gd name="T5" fmla="*/ 40 h 46"/>
                <a:gd name="T6" fmla="*/ 39 w 46"/>
                <a:gd name="T7" fmla="*/ 11 h 46"/>
                <a:gd name="T8" fmla="*/ 10 w 46"/>
                <a:gd name="T9" fmla="*/ 7 h 46"/>
              </a:gdLst>
              <a:ahLst/>
              <a:cxnLst>
                <a:cxn ang="0">
                  <a:pos x="T0" y="T1"/>
                </a:cxn>
                <a:cxn ang="0">
                  <a:pos x="T2" y="T3"/>
                </a:cxn>
                <a:cxn ang="0">
                  <a:pos x="T4" y="T5"/>
                </a:cxn>
                <a:cxn ang="0">
                  <a:pos x="T6" y="T7"/>
                </a:cxn>
                <a:cxn ang="0">
                  <a:pos x="T8" y="T9"/>
                </a:cxn>
              </a:cxnLst>
              <a:rect l="0" t="0" r="r" b="b"/>
              <a:pathLst>
                <a:path w="46" h="46">
                  <a:moveTo>
                    <a:pt x="10" y="7"/>
                  </a:moveTo>
                  <a:cubicBezTo>
                    <a:pt x="1" y="14"/>
                    <a:pt x="0" y="27"/>
                    <a:pt x="6" y="36"/>
                  </a:cubicBezTo>
                  <a:cubicBezTo>
                    <a:pt x="13" y="45"/>
                    <a:pt x="26" y="46"/>
                    <a:pt x="35" y="40"/>
                  </a:cubicBezTo>
                  <a:cubicBezTo>
                    <a:pt x="44" y="33"/>
                    <a:pt x="46" y="20"/>
                    <a:pt x="39" y="11"/>
                  </a:cubicBezTo>
                  <a:cubicBezTo>
                    <a:pt x="32" y="2"/>
                    <a:pt x="19" y="0"/>
                    <a:pt x="1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33" name="Freeform 30"/>
            <p:cNvSpPr>
              <a:spLocks/>
            </p:cNvSpPr>
            <p:nvPr/>
          </p:nvSpPr>
          <p:spPr bwMode="auto">
            <a:xfrm>
              <a:off x="4468" y="2902"/>
              <a:ext cx="103" cy="101"/>
            </a:xfrm>
            <a:custGeom>
              <a:avLst/>
              <a:gdLst>
                <a:gd name="T0" fmla="*/ 17 w 71"/>
                <a:gd name="T1" fmla="*/ 10 h 70"/>
                <a:gd name="T2" fmla="*/ 11 w 71"/>
                <a:gd name="T3" fmla="*/ 54 h 70"/>
                <a:gd name="T4" fmla="*/ 55 w 71"/>
                <a:gd name="T5" fmla="*/ 60 h 70"/>
                <a:gd name="T6" fmla="*/ 61 w 71"/>
                <a:gd name="T7" fmla="*/ 16 h 70"/>
                <a:gd name="T8" fmla="*/ 17 w 71"/>
                <a:gd name="T9" fmla="*/ 10 h 70"/>
              </a:gdLst>
              <a:ahLst/>
              <a:cxnLst>
                <a:cxn ang="0">
                  <a:pos x="T0" y="T1"/>
                </a:cxn>
                <a:cxn ang="0">
                  <a:pos x="T2" y="T3"/>
                </a:cxn>
                <a:cxn ang="0">
                  <a:pos x="T4" y="T5"/>
                </a:cxn>
                <a:cxn ang="0">
                  <a:pos x="T6" y="T7"/>
                </a:cxn>
                <a:cxn ang="0">
                  <a:pos x="T8" y="T9"/>
                </a:cxn>
              </a:cxnLst>
              <a:rect l="0" t="0" r="r" b="b"/>
              <a:pathLst>
                <a:path w="71" h="70">
                  <a:moveTo>
                    <a:pt x="17" y="10"/>
                  </a:moveTo>
                  <a:cubicBezTo>
                    <a:pt x="3" y="21"/>
                    <a:pt x="0" y="40"/>
                    <a:pt x="11" y="54"/>
                  </a:cubicBezTo>
                  <a:cubicBezTo>
                    <a:pt x="21" y="68"/>
                    <a:pt x="41" y="70"/>
                    <a:pt x="55" y="60"/>
                  </a:cubicBezTo>
                  <a:cubicBezTo>
                    <a:pt x="68" y="49"/>
                    <a:pt x="71" y="30"/>
                    <a:pt x="61" y="16"/>
                  </a:cubicBezTo>
                  <a:cubicBezTo>
                    <a:pt x="50" y="2"/>
                    <a:pt x="30" y="0"/>
                    <a:pt x="17"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34" name="Rectangle 31"/>
            <p:cNvSpPr>
              <a:spLocks noChangeArrowheads="1"/>
            </p:cNvSpPr>
            <p:nvPr/>
          </p:nvSpPr>
          <p:spPr bwMode="auto">
            <a:xfrm>
              <a:off x="4884" y="2838"/>
              <a:ext cx="61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99220"/>
              <a:r>
                <a:rPr lang="en-US" altLang="en-US" sz="1683" dirty="0">
                  <a:solidFill>
                    <a:srgbClr val="FFFFFF"/>
                  </a:solidFill>
                  <a:latin typeface="Segoe Pro Display Light" panose="020B0302040504020203" pitchFamily="34" charset="0"/>
                </a:rPr>
                <a:t>Website</a:t>
              </a:r>
              <a:endParaRPr lang="en-US" altLang="en-US" sz="1377" dirty="0">
                <a:solidFill>
                  <a:srgbClr val="00B0F0"/>
                </a:solidFill>
              </a:endParaRPr>
            </a:p>
          </p:txBody>
        </p:sp>
        <p:sp>
          <p:nvSpPr>
            <p:cNvPr id="35" name="Freeform 32"/>
            <p:cNvSpPr>
              <a:spLocks/>
            </p:cNvSpPr>
            <p:nvPr/>
          </p:nvSpPr>
          <p:spPr bwMode="auto">
            <a:xfrm>
              <a:off x="5778" y="2584"/>
              <a:ext cx="1353" cy="647"/>
            </a:xfrm>
            <a:custGeom>
              <a:avLst/>
              <a:gdLst>
                <a:gd name="T0" fmla="*/ 874 w 932"/>
                <a:gd name="T1" fmla="*/ 0 h 446"/>
                <a:gd name="T2" fmla="*/ 59 w 932"/>
                <a:gd name="T3" fmla="*/ 0 h 446"/>
                <a:gd name="T4" fmla="*/ 18 w 932"/>
                <a:gd name="T5" fmla="*/ 17 h 446"/>
                <a:gd name="T6" fmla="*/ 0 w 932"/>
                <a:gd name="T7" fmla="*/ 58 h 446"/>
                <a:gd name="T8" fmla="*/ 0 w 932"/>
                <a:gd name="T9" fmla="*/ 388 h 446"/>
                <a:gd name="T10" fmla="*/ 18 w 932"/>
                <a:gd name="T11" fmla="*/ 430 h 446"/>
                <a:gd name="T12" fmla="*/ 53 w 932"/>
                <a:gd name="T13" fmla="*/ 446 h 446"/>
                <a:gd name="T14" fmla="*/ 53 w 932"/>
                <a:gd name="T15" fmla="*/ 442 h 446"/>
                <a:gd name="T16" fmla="*/ 53 w 932"/>
                <a:gd name="T17" fmla="*/ 113 h 446"/>
                <a:gd name="T18" fmla="*/ 113 w 932"/>
                <a:gd name="T19" fmla="*/ 52 h 446"/>
                <a:gd name="T20" fmla="*/ 928 w 932"/>
                <a:gd name="T21" fmla="*/ 52 h 446"/>
                <a:gd name="T22" fmla="*/ 932 w 932"/>
                <a:gd name="T23" fmla="*/ 52 h 446"/>
                <a:gd name="T24" fmla="*/ 915 w 932"/>
                <a:gd name="T25" fmla="*/ 17 h 446"/>
                <a:gd name="T26" fmla="*/ 874 w 932"/>
                <a:gd name="T27" fmla="*/ 0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32" h="446">
                  <a:moveTo>
                    <a:pt x="874" y="0"/>
                  </a:moveTo>
                  <a:cubicBezTo>
                    <a:pt x="59" y="0"/>
                    <a:pt x="59" y="0"/>
                    <a:pt x="59" y="0"/>
                  </a:cubicBezTo>
                  <a:cubicBezTo>
                    <a:pt x="43" y="0"/>
                    <a:pt x="28" y="7"/>
                    <a:pt x="18" y="17"/>
                  </a:cubicBezTo>
                  <a:cubicBezTo>
                    <a:pt x="7" y="28"/>
                    <a:pt x="0" y="42"/>
                    <a:pt x="0" y="58"/>
                  </a:cubicBezTo>
                  <a:cubicBezTo>
                    <a:pt x="0" y="388"/>
                    <a:pt x="0" y="388"/>
                    <a:pt x="0" y="388"/>
                  </a:cubicBezTo>
                  <a:cubicBezTo>
                    <a:pt x="0" y="404"/>
                    <a:pt x="7" y="419"/>
                    <a:pt x="18" y="430"/>
                  </a:cubicBezTo>
                  <a:cubicBezTo>
                    <a:pt x="27" y="439"/>
                    <a:pt x="39" y="445"/>
                    <a:pt x="53" y="446"/>
                  </a:cubicBezTo>
                  <a:cubicBezTo>
                    <a:pt x="53" y="445"/>
                    <a:pt x="53" y="444"/>
                    <a:pt x="53" y="442"/>
                  </a:cubicBezTo>
                  <a:cubicBezTo>
                    <a:pt x="53" y="113"/>
                    <a:pt x="53" y="113"/>
                    <a:pt x="53" y="113"/>
                  </a:cubicBezTo>
                  <a:cubicBezTo>
                    <a:pt x="53" y="79"/>
                    <a:pt x="80" y="52"/>
                    <a:pt x="113" y="52"/>
                  </a:cubicBezTo>
                  <a:cubicBezTo>
                    <a:pt x="928" y="52"/>
                    <a:pt x="928" y="52"/>
                    <a:pt x="928" y="52"/>
                  </a:cubicBezTo>
                  <a:cubicBezTo>
                    <a:pt x="929" y="52"/>
                    <a:pt x="930" y="52"/>
                    <a:pt x="932" y="52"/>
                  </a:cubicBezTo>
                  <a:cubicBezTo>
                    <a:pt x="930" y="39"/>
                    <a:pt x="924" y="26"/>
                    <a:pt x="915" y="17"/>
                  </a:cubicBezTo>
                  <a:cubicBezTo>
                    <a:pt x="904" y="7"/>
                    <a:pt x="890" y="0"/>
                    <a:pt x="874" y="0"/>
                  </a:cubicBezTo>
                </a:path>
              </a:pathLst>
            </a:custGeom>
            <a:solidFill>
              <a:srgbClr val="4E6C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36" name="Freeform 33"/>
            <p:cNvSpPr>
              <a:spLocks/>
            </p:cNvSpPr>
            <p:nvPr/>
          </p:nvSpPr>
          <p:spPr bwMode="auto">
            <a:xfrm>
              <a:off x="5772" y="2578"/>
              <a:ext cx="1365" cy="659"/>
            </a:xfrm>
            <a:custGeom>
              <a:avLst/>
              <a:gdLst>
                <a:gd name="T0" fmla="*/ 878 w 940"/>
                <a:gd name="T1" fmla="*/ 0 h 454"/>
                <a:gd name="T2" fmla="*/ 63 w 940"/>
                <a:gd name="T3" fmla="*/ 0 h 454"/>
                <a:gd name="T4" fmla="*/ 0 w 940"/>
                <a:gd name="T5" fmla="*/ 62 h 454"/>
                <a:gd name="T6" fmla="*/ 0 w 940"/>
                <a:gd name="T7" fmla="*/ 392 h 454"/>
                <a:gd name="T8" fmla="*/ 57 w 940"/>
                <a:gd name="T9" fmla="*/ 454 h 454"/>
                <a:gd name="T10" fmla="*/ 57 w 940"/>
                <a:gd name="T11" fmla="*/ 450 h 454"/>
                <a:gd name="T12" fmla="*/ 22 w 940"/>
                <a:gd name="T13" fmla="*/ 434 h 454"/>
                <a:gd name="T14" fmla="*/ 4 w 940"/>
                <a:gd name="T15" fmla="*/ 392 h 454"/>
                <a:gd name="T16" fmla="*/ 4 w 940"/>
                <a:gd name="T17" fmla="*/ 62 h 454"/>
                <a:gd name="T18" fmla="*/ 22 w 940"/>
                <a:gd name="T19" fmla="*/ 21 h 454"/>
                <a:gd name="T20" fmla="*/ 63 w 940"/>
                <a:gd name="T21" fmla="*/ 4 h 454"/>
                <a:gd name="T22" fmla="*/ 878 w 940"/>
                <a:gd name="T23" fmla="*/ 4 h 454"/>
                <a:gd name="T24" fmla="*/ 919 w 940"/>
                <a:gd name="T25" fmla="*/ 21 h 454"/>
                <a:gd name="T26" fmla="*/ 936 w 940"/>
                <a:gd name="T27" fmla="*/ 56 h 454"/>
                <a:gd name="T28" fmla="*/ 940 w 940"/>
                <a:gd name="T29" fmla="*/ 57 h 454"/>
                <a:gd name="T30" fmla="*/ 878 w 940"/>
                <a:gd name="T31"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40" h="454">
                  <a:moveTo>
                    <a:pt x="878" y="0"/>
                  </a:moveTo>
                  <a:cubicBezTo>
                    <a:pt x="63" y="0"/>
                    <a:pt x="63" y="0"/>
                    <a:pt x="63" y="0"/>
                  </a:cubicBezTo>
                  <a:cubicBezTo>
                    <a:pt x="28" y="0"/>
                    <a:pt x="0" y="28"/>
                    <a:pt x="0" y="62"/>
                  </a:cubicBezTo>
                  <a:cubicBezTo>
                    <a:pt x="0" y="392"/>
                    <a:pt x="0" y="392"/>
                    <a:pt x="0" y="392"/>
                  </a:cubicBezTo>
                  <a:cubicBezTo>
                    <a:pt x="0" y="425"/>
                    <a:pt x="25" y="452"/>
                    <a:pt x="57" y="454"/>
                  </a:cubicBezTo>
                  <a:cubicBezTo>
                    <a:pt x="57" y="453"/>
                    <a:pt x="57" y="452"/>
                    <a:pt x="57" y="450"/>
                  </a:cubicBezTo>
                  <a:cubicBezTo>
                    <a:pt x="43" y="449"/>
                    <a:pt x="31" y="443"/>
                    <a:pt x="22" y="434"/>
                  </a:cubicBezTo>
                  <a:cubicBezTo>
                    <a:pt x="11" y="423"/>
                    <a:pt x="4" y="408"/>
                    <a:pt x="4" y="392"/>
                  </a:cubicBezTo>
                  <a:cubicBezTo>
                    <a:pt x="4" y="62"/>
                    <a:pt x="4" y="62"/>
                    <a:pt x="4" y="62"/>
                  </a:cubicBezTo>
                  <a:cubicBezTo>
                    <a:pt x="4" y="46"/>
                    <a:pt x="11" y="32"/>
                    <a:pt x="22" y="21"/>
                  </a:cubicBezTo>
                  <a:cubicBezTo>
                    <a:pt x="32" y="11"/>
                    <a:pt x="47" y="4"/>
                    <a:pt x="63" y="4"/>
                  </a:cubicBezTo>
                  <a:cubicBezTo>
                    <a:pt x="878" y="4"/>
                    <a:pt x="878" y="4"/>
                    <a:pt x="878" y="4"/>
                  </a:cubicBezTo>
                  <a:cubicBezTo>
                    <a:pt x="894" y="4"/>
                    <a:pt x="908" y="11"/>
                    <a:pt x="919" y="21"/>
                  </a:cubicBezTo>
                  <a:cubicBezTo>
                    <a:pt x="928" y="30"/>
                    <a:pt x="934" y="43"/>
                    <a:pt x="936" y="56"/>
                  </a:cubicBezTo>
                  <a:cubicBezTo>
                    <a:pt x="937" y="56"/>
                    <a:pt x="938" y="57"/>
                    <a:pt x="940" y="57"/>
                  </a:cubicBezTo>
                  <a:cubicBezTo>
                    <a:pt x="937" y="25"/>
                    <a:pt x="910" y="0"/>
                    <a:pt x="878"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37" name="Freeform 34"/>
            <p:cNvSpPr>
              <a:spLocks/>
            </p:cNvSpPr>
            <p:nvPr/>
          </p:nvSpPr>
          <p:spPr bwMode="auto">
            <a:xfrm>
              <a:off x="5855" y="2659"/>
              <a:ext cx="1358" cy="655"/>
            </a:xfrm>
            <a:custGeom>
              <a:avLst/>
              <a:gdLst>
                <a:gd name="T0" fmla="*/ 935 w 935"/>
                <a:gd name="T1" fmla="*/ 390 h 451"/>
                <a:gd name="T2" fmla="*/ 875 w 935"/>
                <a:gd name="T3" fmla="*/ 451 h 451"/>
                <a:gd name="T4" fmla="*/ 60 w 935"/>
                <a:gd name="T5" fmla="*/ 451 h 451"/>
                <a:gd name="T6" fmla="*/ 0 w 935"/>
                <a:gd name="T7" fmla="*/ 390 h 451"/>
                <a:gd name="T8" fmla="*/ 0 w 935"/>
                <a:gd name="T9" fmla="*/ 61 h 451"/>
                <a:gd name="T10" fmla="*/ 60 w 935"/>
                <a:gd name="T11" fmla="*/ 0 h 451"/>
                <a:gd name="T12" fmla="*/ 875 w 935"/>
                <a:gd name="T13" fmla="*/ 0 h 451"/>
                <a:gd name="T14" fmla="*/ 935 w 935"/>
                <a:gd name="T15" fmla="*/ 61 h 451"/>
                <a:gd name="T16" fmla="*/ 935 w 935"/>
                <a:gd name="T17" fmla="*/ 390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5" h="451">
                  <a:moveTo>
                    <a:pt x="935" y="390"/>
                  </a:moveTo>
                  <a:cubicBezTo>
                    <a:pt x="935" y="424"/>
                    <a:pt x="908" y="451"/>
                    <a:pt x="875" y="451"/>
                  </a:cubicBezTo>
                  <a:cubicBezTo>
                    <a:pt x="60" y="451"/>
                    <a:pt x="60" y="451"/>
                    <a:pt x="60" y="451"/>
                  </a:cubicBezTo>
                  <a:cubicBezTo>
                    <a:pt x="27" y="451"/>
                    <a:pt x="0" y="424"/>
                    <a:pt x="0" y="390"/>
                  </a:cubicBezTo>
                  <a:cubicBezTo>
                    <a:pt x="0" y="61"/>
                    <a:pt x="0" y="61"/>
                    <a:pt x="0" y="61"/>
                  </a:cubicBezTo>
                  <a:cubicBezTo>
                    <a:pt x="0" y="27"/>
                    <a:pt x="27" y="0"/>
                    <a:pt x="60" y="0"/>
                  </a:cubicBezTo>
                  <a:cubicBezTo>
                    <a:pt x="875" y="0"/>
                    <a:pt x="875" y="0"/>
                    <a:pt x="875" y="0"/>
                  </a:cubicBezTo>
                  <a:cubicBezTo>
                    <a:pt x="908" y="0"/>
                    <a:pt x="935" y="27"/>
                    <a:pt x="935" y="61"/>
                  </a:cubicBezTo>
                  <a:cubicBezTo>
                    <a:pt x="935" y="390"/>
                    <a:pt x="935" y="390"/>
                    <a:pt x="935" y="390"/>
                  </a:cubicBezTo>
                </a:path>
              </a:pathLst>
            </a:custGeom>
            <a:solidFill>
              <a:srgbClr val="022D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38" name="Freeform 35"/>
            <p:cNvSpPr>
              <a:spLocks/>
            </p:cNvSpPr>
            <p:nvPr/>
          </p:nvSpPr>
          <p:spPr bwMode="auto">
            <a:xfrm>
              <a:off x="5850" y="2656"/>
              <a:ext cx="1367" cy="661"/>
            </a:xfrm>
            <a:custGeom>
              <a:avLst/>
              <a:gdLst>
                <a:gd name="T0" fmla="*/ 938 w 941"/>
                <a:gd name="T1" fmla="*/ 392 h 455"/>
                <a:gd name="T2" fmla="*/ 936 w 941"/>
                <a:gd name="T3" fmla="*/ 392 h 455"/>
                <a:gd name="T4" fmla="*/ 919 w 941"/>
                <a:gd name="T5" fmla="*/ 433 h 455"/>
                <a:gd name="T6" fmla="*/ 878 w 941"/>
                <a:gd name="T7" fmla="*/ 450 h 455"/>
                <a:gd name="T8" fmla="*/ 63 w 941"/>
                <a:gd name="T9" fmla="*/ 450 h 455"/>
                <a:gd name="T10" fmla="*/ 22 w 941"/>
                <a:gd name="T11" fmla="*/ 433 h 455"/>
                <a:gd name="T12" fmla="*/ 5 w 941"/>
                <a:gd name="T13" fmla="*/ 392 h 455"/>
                <a:gd name="T14" fmla="*/ 5 w 941"/>
                <a:gd name="T15" fmla="*/ 63 h 455"/>
                <a:gd name="T16" fmla="*/ 22 w 941"/>
                <a:gd name="T17" fmla="*/ 22 h 455"/>
                <a:gd name="T18" fmla="*/ 63 w 941"/>
                <a:gd name="T19" fmla="*/ 5 h 455"/>
                <a:gd name="T20" fmla="*/ 878 w 941"/>
                <a:gd name="T21" fmla="*/ 5 h 455"/>
                <a:gd name="T22" fmla="*/ 919 w 941"/>
                <a:gd name="T23" fmla="*/ 22 h 455"/>
                <a:gd name="T24" fmla="*/ 936 w 941"/>
                <a:gd name="T25" fmla="*/ 63 h 455"/>
                <a:gd name="T26" fmla="*/ 936 w 941"/>
                <a:gd name="T27" fmla="*/ 392 h 455"/>
                <a:gd name="T28" fmla="*/ 938 w 941"/>
                <a:gd name="T29" fmla="*/ 392 h 455"/>
                <a:gd name="T30" fmla="*/ 941 w 941"/>
                <a:gd name="T31" fmla="*/ 392 h 455"/>
                <a:gd name="T32" fmla="*/ 941 w 941"/>
                <a:gd name="T33" fmla="*/ 63 h 455"/>
                <a:gd name="T34" fmla="*/ 878 w 941"/>
                <a:gd name="T35" fmla="*/ 0 h 455"/>
                <a:gd name="T36" fmla="*/ 63 w 941"/>
                <a:gd name="T37" fmla="*/ 0 h 455"/>
                <a:gd name="T38" fmla="*/ 0 w 941"/>
                <a:gd name="T39" fmla="*/ 63 h 455"/>
                <a:gd name="T40" fmla="*/ 0 w 941"/>
                <a:gd name="T41" fmla="*/ 392 h 455"/>
                <a:gd name="T42" fmla="*/ 63 w 941"/>
                <a:gd name="T43" fmla="*/ 455 h 455"/>
                <a:gd name="T44" fmla="*/ 878 w 941"/>
                <a:gd name="T45" fmla="*/ 455 h 455"/>
                <a:gd name="T46" fmla="*/ 941 w 941"/>
                <a:gd name="T47" fmla="*/ 392 h 455"/>
                <a:gd name="T48" fmla="*/ 938 w 941"/>
                <a:gd name="T49" fmla="*/ 392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41" h="455">
                  <a:moveTo>
                    <a:pt x="938" y="392"/>
                  </a:moveTo>
                  <a:cubicBezTo>
                    <a:pt x="936" y="392"/>
                    <a:pt x="936" y="392"/>
                    <a:pt x="936" y="392"/>
                  </a:cubicBezTo>
                  <a:cubicBezTo>
                    <a:pt x="936" y="408"/>
                    <a:pt x="929" y="423"/>
                    <a:pt x="919" y="433"/>
                  </a:cubicBezTo>
                  <a:cubicBezTo>
                    <a:pt x="908" y="444"/>
                    <a:pt x="894" y="450"/>
                    <a:pt x="878" y="450"/>
                  </a:cubicBezTo>
                  <a:cubicBezTo>
                    <a:pt x="63" y="450"/>
                    <a:pt x="63" y="450"/>
                    <a:pt x="63" y="450"/>
                  </a:cubicBezTo>
                  <a:cubicBezTo>
                    <a:pt x="47" y="450"/>
                    <a:pt x="33" y="444"/>
                    <a:pt x="22" y="433"/>
                  </a:cubicBezTo>
                  <a:cubicBezTo>
                    <a:pt x="12" y="423"/>
                    <a:pt x="5" y="408"/>
                    <a:pt x="5" y="392"/>
                  </a:cubicBezTo>
                  <a:cubicBezTo>
                    <a:pt x="5" y="63"/>
                    <a:pt x="5" y="63"/>
                    <a:pt x="5" y="63"/>
                  </a:cubicBezTo>
                  <a:cubicBezTo>
                    <a:pt x="5" y="47"/>
                    <a:pt x="12" y="32"/>
                    <a:pt x="22" y="22"/>
                  </a:cubicBezTo>
                  <a:cubicBezTo>
                    <a:pt x="33" y="11"/>
                    <a:pt x="47" y="5"/>
                    <a:pt x="63" y="5"/>
                  </a:cubicBezTo>
                  <a:cubicBezTo>
                    <a:pt x="878" y="5"/>
                    <a:pt x="878" y="5"/>
                    <a:pt x="878" y="5"/>
                  </a:cubicBezTo>
                  <a:cubicBezTo>
                    <a:pt x="894" y="5"/>
                    <a:pt x="908" y="11"/>
                    <a:pt x="919" y="22"/>
                  </a:cubicBezTo>
                  <a:cubicBezTo>
                    <a:pt x="929" y="32"/>
                    <a:pt x="936" y="47"/>
                    <a:pt x="936" y="63"/>
                  </a:cubicBezTo>
                  <a:cubicBezTo>
                    <a:pt x="936" y="392"/>
                    <a:pt x="936" y="392"/>
                    <a:pt x="936" y="392"/>
                  </a:cubicBezTo>
                  <a:cubicBezTo>
                    <a:pt x="938" y="392"/>
                    <a:pt x="938" y="392"/>
                    <a:pt x="938" y="392"/>
                  </a:cubicBezTo>
                  <a:cubicBezTo>
                    <a:pt x="941" y="392"/>
                    <a:pt x="941" y="392"/>
                    <a:pt x="941" y="392"/>
                  </a:cubicBezTo>
                  <a:cubicBezTo>
                    <a:pt x="941" y="63"/>
                    <a:pt x="941" y="63"/>
                    <a:pt x="941" y="63"/>
                  </a:cubicBezTo>
                  <a:cubicBezTo>
                    <a:pt x="941" y="28"/>
                    <a:pt x="913" y="0"/>
                    <a:pt x="878" y="0"/>
                  </a:cubicBezTo>
                  <a:cubicBezTo>
                    <a:pt x="63" y="0"/>
                    <a:pt x="63" y="0"/>
                    <a:pt x="63" y="0"/>
                  </a:cubicBezTo>
                  <a:cubicBezTo>
                    <a:pt x="28" y="0"/>
                    <a:pt x="0" y="28"/>
                    <a:pt x="0" y="63"/>
                  </a:cubicBezTo>
                  <a:cubicBezTo>
                    <a:pt x="0" y="392"/>
                    <a:pt x="0" y="392"/>
                    <a:pt x="0" y="392"/>
                  </a:cubicBezTo>
                  <a:cubicBezTo>
                    <a:pt x="0" y="427"/>
                    <a:pt x="28" y="455"/>
                    <a:pt x="63" y="455"/>
                  </a:cubicBezTo>
                  <a:cubicBezTo>
                    <a:pt x="878" y="455"/>
                    <a:pt x="878" y="455"/>
                    <a:pt x="878" y="455"/>
                  </a:cubicBezTo>
                  <a:cubicBezTo>
                    <a:pt x="913" y="455"/>
                    <a:pt x="941" y="427"/>
                    <a:pt x="941" y="392"/>
                  </a:cubicBezTo>
                  <a:lnTo>
                    <a:pt x="938" y="3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39" name="Freeform 36"/>
            <p:cNvSpPr>
              <a:spLocks/>
            </p:cNvSpPr>
            <p:nvPr/>
          </p:nvSpPr>
          <p:spPr bwMode="auto">
            <a:xfrm>
              <a:off x="6068" y="3044"/>
              <a:ext cx="211" cy="63"/>
            </a:xfrm>
            <a:custGeom>
              <a:avLst/>
              <a:gdLst>
                <a:gd name="T0" fmla="*/ 105 w 145"/>
                <a:gd name="T1" fmla="*/ 0 h 43"/>
                <a:gd name="T2" fmla="*/ 100 w 145"/>
                <a:gd name="T3" fmla="*/ 0 h 43"/>
                <a:gd name="T4" fmla="*/ 48 w 145"/>
                <a:gd name="T5" fmla="*/ 0 h 43"/>
                <a:gd name="T6" fmla="*/ 45 w 145"/>
                <a:gd name="T7" fmla="*/ 0 h 43"/>
                <a:gd name="T8" fmla="*/ 0 w 145"/>
                <a:gd name="T9" fmla="*/ 29 h 43"/>
                <a:gd name="T10" fmla="*/ 0 w 145"/>
                <a:gd name="T11" fmla="*/ 43 h 43"/>
                <a:gd name="T12" fmla="*/ 54 w 145"/>
                <a:gd name="T13" fmla="*/ 43 h 43"/>
                <a:gd name="T14" fmla="*/ 94 w 145"/>
                <a:gd name="T15" fmla="*/ 43 h 43"/>
                <a:gd name="T16" fmla="*/ 145 w 145"/>
                <a:gd name="T17" fmla="*/ 43 h 43"/>
                <a:gd name="T18" fmla="*/ 145 w 145"/>
                <a:gd name="T19" fmla="*/ 29 h 43"/>
                <a:gd name="T20" fmla="*/ 105 w 145"/>
                <a:gd name="T2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5" h="43">
                  <a:moveTo>
                    <a:pt x="105" y="0"/>
                  </a:moveTo>
                  <a:cubicBezTo>
                    <a:pt x="100" y="0"/>
                    <a:pt x="100" y="0"/>
                    <a:pt x="100" y="0"/>
                  </a:cubicBezTo>
                  <a:cubicBezTo>
                    <a:pt x="48" y="0"/>
                    <a:pt x="48" y="0"/>
                    <a:pt x="48" y="0"/>
                  </a:cubicBezTo>
                  <a:cubicBezTo>
                    <a:pt x="45" y="0"/>
                    <a:pt x="45" y="0"/>
                    <a:pt x="45" y="0"/>
                  </a:cubicBezTo>
                  <a:cubicBezTo>
                    <a:pt x="52" y="26"/>
                    <a:pt x="43" y="29"/>
                    <a:pt x="0" y="29"/>
                  </a:cubicBezTo>
                  <a:cubicBezTo>
                    <a:pt x="0" y="43"/>
                    <a:pt x="0" y="43"/>
                    <a:pt x="0" y="43"/>
                  </a:cubicBezTo>
                  <a:cubicBezTo>
                    <a:pt x="54" y="43"/>
                    <a:pt x="54" y="43"/>
                    <a:pt x="54" y="43"/>
                  </a:cubicBezTo>
                  <a:cubicBezTo>
                    <a:pt x="94" y="43"/>
                    <a:pt x="94" y="43"/>
                    <a:pt x="94" y="43"/>
                  </a:cubicBezTo>
                  <a:cubicBezTo>
                    <a:pt x="145" y="43"/>
                    <a:pt x="145" y="43"/>
                    <a:pt x="145" y="43"/>
                  </a:cubicBezTo>
                  <a:cubicBezTo>
                    <a:pt x="145" y="29"/>
                    <a:pt x="145" y="29"/>
                    <a:pt x="145" y="29"/>
                  </a:cubicBezTo>
                  <a:cubicBezTo>
                    <a:pt x="102" y="29"/>
                    <a:pt x="98" y="26"/>
                    <a:pt x="105" y="0"/>
                  </a:cubicBezTo>
                  <a:close/>
                </a:path>
              </a:pathLst>
            </a:custGeom>
            <a:solidFill>
              <a:srgbClr val="9191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40" name="Freeform 37"/>
            <p:cNvSpPr>
              <a:spLocks noEditPoints="1"/>
            </p:cNvSpPr>
            <p:nvPr/>
          </p:nvSpPr>
          <p:spPr bwMode="auto">
            <a:xfrm>
              <a:off x="6013" y="2810"/>
              <a:ext cx="321" cy="234"/>
            </a:xfrm>
            <a:custGeom>
              <a:avLst/>
              <a:gdLst>
                <a:gd name="T0" fmla="*/ 207 w 221"/>
                <a:gd name="T1" fmla="*/ 0 h 161"/>
                <a:gd name="T2" fmla="*/ 12 w 221"/>
                <a:gd name="T3" fmla="*/ 0 h 161"/>
                <a:gd name="T4" fmla="*/ 0 w 221"/>
                <a:gd name="T5" fmla="*/ 13 h 161"/>
                <a:gd name="T6" fmla="*/ 0 w 221"/>
                <a:gd name="T7" fmla="*/ 149 h 161"/>
                <a:gd name="T8" fmla="*/ 12 w 221"/>
                <a:gd name="T9" fmla="*/ 161 h 161"/>
                <a:gd name="T10" fmla="*/ 207 w 221"/>
                <a:gd name="T11" fmla="*/ 161 h 161"/>
                <a:gd name="T12" fmla="*/ 221 w 221"/>
                <a:gd name="T13" fmla="*/ 149 h 161"/>
                <a:gd name="T14" fmla="*/ 221 w 221"/>
                <a:gd name="T15" fmla="*/ 13 h 161"/>
                <a:gd name="T16" fmla="*/ 207 w 221"/>
                <a:gd name="T17" fmla="*/ 0 h 161"/>
                <a:gd name="T18" fmla="*/ 204 w 221"/>
                <a:gd name="T19" fmla="*/ 17 h 161"/>
                <a:gd name="T20" fmla="*/ 204 w 221"/>
                <a:gd name="T21" fmla="*/ 144 h 161"/>
                <a:gd name="T22" fmla="*/ 17 w 221"/>
                <a:gd name="T23" fmla="*/ 144 h 161"/>
                <a:gd name="T24" fmla="*/ 17 w 221"/>
                <a:gd name="T25" fmla="*/ 17 h 161"/>
                <a:gd name="T26" fmla="*/ 204 w 221"/>
                <a:gd name="T27" fmla="*/ 17 h 161"/>
                <a:gd name="T28" fmla="*/ 204 w 221"/>
                <a:gd name="T29" fmla="*/ 1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1" h="161">
                  <a:moveTo>
                    <a:pt x="207" y="0"/>
                  </a:moveTo>
                  <a:cubicBezTo>
                    <a:pt x="12" y="0"/>
                    <a:pt x="12" y="0"/>
                    <a:pt x="12" y="0"/>
                  </a:cubicBezTo>
                  <a:cubicBezTo>
                    <a:pt x="6" y="0"/>
                    <a:pt x="0" y="6"/>
                    <a:pt x="0" y="13"/>
                  </a:cubicBezTo>
                  <a:cubicBezTo>
                    <a:pt x="0" y="149"/>
                    <a:pt x="0" y="149"/>
                    <a:pt x="0" y="149"/>
                  </a:cubicBezTo>
                  <a:cubicBezTo>
                    <a:pt x="0" y="155"/>
                    <a:pt x="6" y="161"/>
                    <a:pt x="12" y="161"/>
                  </a:cubicBezTo>
                  <a:cubicBezTo>
                    <a:pt x="207" y="161"/>
                    <a:pt x="207" y="161"/>
                    <a:pt x="207" y="161"/>
                  </a:cubicBezTo>
                  <a:cubicBezTo>
                    <a:pt x="214" y="161"/>
                    <a:pt x="221" y="155"/>
                    <a:pt x="221" y="149"/>
                  </a:cubicBezTo>
                  <a:cubicBezTo>
                    <a:pt x="221" y="13"/>
                    <a:pt x="221" y="13"/>
                    <a:pt x="221" y="13"/>
                  </a:cubicBezTo>
                  <a:cubicBezTo>
                    <a:pt x="221" y="6"/>
                    <a:pt x="214" y="0"/>
                    <a:pt x="207" y="0"/>
                  </a:cubicBezTo>
                  <a:moveTo>
                    <a:pt x="204" y="17"/>
                  </a:moveTo>
                  <a:cubicBezTo>
                    <a:pt x="204" y="144"/>
                    <a:pt x="204" y="144"/>
                    <a:pt x="204" y="144"/>
                  </a:cubicBezTo>
                  <a:cubicBezTo>
                    <a:pt x="17" y="144"/>
                    <a:pt x="17" y="144"/>
                    <a:pt x="17" y="144"/>
                  </a:cubicBezTo>
                  <a:cubicBezTo>
                    <a:pt x="17" y="17"/>
                    <a:pt x="17" y="17"/>
                    <a:pt x="17" y="17"/>
                  </a:cubicBezTo>
                  <a:cubicBezTo>
                    <a:pt x="204" y="17"/>
                    <a:pt x="204" y="17"/>
                    <a:pt x="204" y="17"/>
                  </a:cubicBezTo>
                  <a:cubicBezTo>
                    <a:pt x="204" y="17"/>
                    <a:pt x="204" y="17"/>
                    <a:pt x="204" y="17"/>
                  </a:cubicBezTo>
                </a:path>
              </a:pathLst>
            </a:custGeom>
            <a:solidFill>
              <a:srgbClr val="C5C5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41" name="Freeform 38"/>
            <p:cNvSpPr>
              <a:spLocks/>
            </p:cNvSpPr>
            <p:nvPr/>
          </p:nvSpPr>
          <p:spPr bwMode="auto">
            <a:xfrm>
              <a:off x="6038" y="2835"/>
              <a:ext cx="271" cy="184"/>
            </a:xfrm>
            <a:custGeom>
              <a:avLst/>
              <a:gdLst>
                <a:gd name="T0" fmla="*/ 271 w 271"/>
                <a:gd name="T1" fmla="*/ 0 h 184"/>
                <a:gd name="T2" fmla="*/ 271 w 271"/>
                <a:gd name="T3" fmla="*/ 184 h 184"/>
                <a:gd name="T4" fmla="*/ 0 w 271"/>
                <a:gd name="T5" fmla="*/ 184 h 184"/>
                <a:gd name="T6" fmla="*/ 0 w 271"/>
                <a:gd name="T7" fmla="*/ 0 h 184"/>
                <a:gd name="T8" fmla="*/ 271 w 271"/>
                <a:gd name="T9" fmla="*/ 0 h 184"/>
                <a:gd name="T10" fmla="*/ 271 w 271"/>
                <a:gd name="T11" fmla="*/ 0 h 184"/>
              </a:gdLst>
              <a:ahLst/>
              <a:cxnLst>
                <a:cxn ang="0">
                  <a:pos x="T0" y="T1"/>
                </a:cxn>
                <a:cxn ang="0">
                  <a:pos x="T2" y="T3"/>
                </a:cxn>
                <a:cxn ang="0">
                  <a:pos x="T4" y="T5"/>
                </a:cxn>
                <a:cxn ang="0">
                  <a:pos x="T6" y="T7"/>
                </a:cxn>
                <a:cxn ang="0">
                  <a:pos x="T8" y="T9"/>
                </a:cxn>
                <a:cxn ang="0">
                  <a:pos x="T10" y="T11"/>
                </a:cxn>
              </a:cxnLst>
              <a:rect l="0" t="0" r="r" b="b"/>
              <a:pathLst>
                <a:path w="271" h="184">
                  <a:moveTo>
                    <a:pt x="271" y="0"/>
                  </a:moveTo>
                  <a:lnTo>
                    <a:pt x="271" y="184"/>
                  </a:lnTo>
                  <a:lnTo>
                    <a:pt x="0" y="184"/>
                  </a:lnTo>
                  <a:lnTo>
                    <a:pt x="0" y="0"/>
                  </a:lnTo>
                  <a:lnTo>
                    <a:pt x="271" y="0"/>
                  </a:lnTo>
                  <a:lnTo>
                    <a:pt x="271" y="0"/>
                  </a:lnTo>
                  <a:close/>
                </a:path>
              </a:pathLst>
            </a:custGeom>
            <a:solidFill>
              <a:srgbClr val="00BB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42" name="Freeform 39"/>
            <p:cNvSpPr>
              <a:spLocks/>
            </p:cNvSpPr>
            <p:nvPr/>
          </p:nvSpPr>
          <p:spPr bwMode="auto">
            <a:xfrm>
              <a:off x="6038" y="2835"/>
              <a:ext cx="271" cy="184"/>
            </a:xfrm>
            <a:custGeom>
              <a:avLst/>
              <a:gdLst>
                <a:gd name="T0" fmla="*/ 271 w 271"/>
                <a:gd name="T1" fmla="*/ 0 h 184"/>
                <a:gd name="T2" fmla="*/ 271 w 271"/>
                <a:gd name="T3" fmla="*/ 184 h 184"/>
                <a:gd name="T4" fmla="*/ 0 w 271"/>
                <a:gd name="T5" fmla="*/ 184 h 184"/>
                <a:gd name="T6" fmla="*/ 0 w 271"/>
                <a:gd name="T7" fmla="*/ 0 h 184"/>
                <a:gd name="T8" fmla="*/ 271 w 271"/>
                <a:gd name="T9" fmla="*/ 0 h 184"/>
                <a:gd name="T10" fmla="*/ 271 w 271"/>
                <a:gd name="T11" fmla="*/ 0 h 184"/>
              </a:gdLst>
              <a:ahLst/>
              <a:cxnLst>
                <a:cxn ang="0">
                  <a:pos x="T0" y="T1"/>
                </a:cxn>
                <a:cxn ang="0">
                  <a:pos x="T2" y="T3"/>
                </a:cxn>
                <a:cxn ang="0">
                  <a:pos x="T4" y="T5"/>
                </a:cxn>
                <a:cxn ang="0">
                  <a:pos x="T6" y="T7"/>
                </a:cxn>
                <a:cxn ang="0">
                  <a:pos x="T8" y="T9"/>
                </a:cxn>
                <a:cxn ang="0">
                  <a:pos x="T10" y="T11"/>
                </a:cxn>
              </a:cxnLst>
              <a:rect l="0" t="0" r="r" b="b"/>
              <a:pathLst>
                <a:path w="271" h="184">
                  <a:moveTo>
                    <a:pt x="271" y="0"/>
                  </a:moveTo>
                  <a:lnTo>
                    <a:pt x="271" y="184"/>
                  </a:lnTo>
                  <a:lnTo>
                    <a:pt x="0" y="184"/>
                  </a:lnTo>
                  <a:lnTo>
                    <a:pt x="0" y="0"/>
                  </a:lnTo>
                  <a:lnTo>
                    <a:pt x="271" y="0"/>
                  </a:lnTo>
                  <a:lnTo>
                    <a:pt x="27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43" name="Freeform 40"/>
            <p:cNvSpPr>
              <a:spLocks/>
            </p:cNvSpPr>
            <p:nvPr/>
          </p:nvSpPr>
          <p:spPr bwMode="auto">
            <a:xfrm>
              <a:off x="6013" y="2810"/>
              <a:ext cx="302" cy="234"/>
            </a:xfrm>
            <a:custGeom>
              <a:avLst/>
              <a:gdLst>
                <a:gd name="T0" fmla="*/ 17 w 208"/>
                <a:gd name="T1" fmla="*/ 144 h 161"/>
                <a:gd name="T2" fmla="*/ 17 w 208"/>
                <a:gd name="T3" fmla="*/ 144 h 161"/>
                <a:gd name="T4" fmla="*/ 17 w 208"/>
                <a:gd name="T5" fmla="*/ 17 h 161"/>
                <a:gd name="T6" fmla="*/ 188 w 208"/>
                <a:gd name="T7" fmla="*/ 17 h 161"/>
                <a:gd name="T8" fmla="*/ 208 w 208"/>
                <a:gd name="T9" fmla="*/ 0 h 161"/>
                <a:gd name="T10" fmla="*/ 207 w 208"/>
                <a:gd name="T11" fmla="*/ 0 h 161"/>
                <a:gd name="T12" fmla="*/ 12 w 208"/>
                <a:gd name="T13" fmla="*/ 0 h 161"/>
                <a:gd name="T14" fmla="*/ 0 w 208"/>
                <a:gd name="T15" fmla="*/ 13 h 161"/>
                <a:gd name="T16" fmla="*/ 0 w 208"/>
                <a:gd name="T17" fmla="*/ 149 h 161"/>
                <a:gd name="T18" fmla="*/ 12 w 208"/>
                <a:gd name="T19" fmla="*/ 161 h 161"/>
                <a:gd name="T20" fmla="*/ 17 w 208"/>
                <a:gd name="T21" fmla="*/ 161 h 161"/>
                <a:gd name="T22" fmla="*/ 37 w 208"/>
                <a:gd name="T23" fmla="*/ 144 h 161"/>
                <a:gd name="T24" fmla="*/ 17 w 208"/>
                <a:gd name="T25" fmla="*/ 14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8" h="161">
                  <a:moveTo>
                    <a:pt x="17" y="144"/>
                  </a:moveTo>
                  <a:cubicBezTo>
                    <a:pt x="17" y="144"/>
                    <a:pt x="17" y="144"/>
                    <a:pt x="17" y="144"/>
                  </a:cubicBezTo>
                  <a:cubicBezTo>
                    <a:pt x="17" y="17"/>
                    <a:pt x="17" y="17"/>
                    <a:pt x="17" y="17"/>
                  </a:cubicBezTo>
                  <a:cubicBezTo>
                    <a:pt x="188" y="17"/>
                    <a:pt x="188" y="17"/>
                    <a:pt x="188" y="17"/>
                  </a:cubicBezTo>
                  <a:cubicBezTo>
                    <a:pt x="208" y="0"/>
                    <a:pt x="208" y="0"/>
                    <a:pt x="208" y="0"/>
                  </a:cubicBezTo>
                  <a:cubicBezTo>
                    <a:pt x="207" y="0"/>
                    <a:pt x="207" y="0"/>
                    <a:pt x="207" y="0"/>
                  </a:cubicBezTo>
                  <a:cubicBezTo>
                    <a:pt x="12" y="0"/>
                    <a:pt x="12" y="0"/>
                    <a:pt x="12" y="0"/>
                  </a:cubicBezTo>
                  <a:cubicBezTo>
                    <a:pt x="6" y="0"/>
                    <a:pt x="0" y="6"/>
                    <a:pt x="0" y="13"/>
                  </a:cubicBezTo>
                  <a:cubicBezTo>
                    <a:pt x="0" y="149"/>
                    <a:pt x="0" y="149"/>
                    <a:pt x="0" y="149"/>
                  </a:cubicBezTo>
                  <a:cubicBezTo>
                    <a:pt x="0" y="155"/>
                    <a:pt x="6" y="161"/>
                    <a:pt x="12" y="161"/>
                  </a:cubicBezTo>
                  <a:cubicBezTo>
                    <a:pt x="17" y="161"/>
                    <a:pt x="17" y="161"/>
                    <a:pt x="17" y="161"/>
                  </a:cubicBezTo>
                  <a:cubicBezTo>
                    <a:pt x="37" y="144"/>
                    <a:pt x="37" y="144"/>
                    <a:pt x="37" y="144"/>
                  </a:cubicBezTo>
                  <a:lnTo>
                    <a:pt x="17" y="144"/>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44" name="Freeform 41"/>
            <p:cNvSpPr>
              <a:spLocks/>
            </p:cNvSpPr>
            <p:nvPr/>
          </p:nvSpPr>
          <p:spPr bwMode="auto">
            <a:xfrm>
              <a:off x="6038" y="2835"/>
              <a:ext cx="248" cy="184"/>
            </a:xfrm>
            <a:custGeom>
              <a:avLst/>
              <a:gdLst>
                <a:gd name="T0" fmla="*/ 0 w 248"/>
                <a:gd name="T1" fmla="*/ 184 h 184"/>
                <a:gd name="T2" fmla="*/ 0 w 248"/>
                <a:gd name="T3" fmla="*/ 184 h 184"/>
                <a:gd name="T4" fmla="*/ 0 w 248"/>
                <a:gd name="T5" fmla="*/ 0 h 184"/>
                <a:gd name="T6" fmla="*/ 248 w 248"/>
                <a:gd name="T7" fmla="*/ 0 h 184"/>
                <a:gd name="T8" fmla="*/ 248 w 248"/>
                <a:gd name="T9" fmla="*/ 0 h 184"/>
                <a:gd name="T10" fmla="*/ 0 w 248"/>
                <a:gd name="T11" fmla="*/ 0 h 184"/>
                <a:gd name="T12" fmla="*/ 0 w 248"/>
                <a:gd name="T13" fmla="*/ 184 h 184"/>
              </a:gdLst>
              <a:ahLst/>
              <a:cxnLst>
                <a:cxn ang="0">
                  <a:pos x="T0" y="T1"/>
                </a:cxn>
                <a:cxn ang="0">
                  <a:pos x="T2" y="T3"/>
                </a:cxn>
                <a:cxn ang="0">
                  <a:pos x="T4" y="T5"/>
                </a:cxn>
                <a:cxn ang="0">
                  <a:pos x="T6" y="T7"/>
                </a:cxn>
                <a:cxn ang="0">
                  <a:pos x="T8" y="T9"/>
                </a:cxn>
                <a:cxn ang="0">
                  <a:pos x="T10" y="T11"/>
                </a:cxn>
                <a:cxn ang="0">
                  <a:pos x="T12" y="T13"/>
                </a:cxn>
              </a:cxnLst>
              <a:rect l="0" t="0" r="r" b="b"/>
              <a:pathLst>
                <a:path w="248" h="184">
                  <a:moveTo>
                    <a:pt x="0" y="184"/>
                  </a:moveTo>
                  <a:lnTo>
                    <a:pt x="0" y="184"/>
                  </a:lnTo>
                  <a:lnTo>
                    <a:pt x="0" y="0"/>
                  </a:lnTo>
                  <a:lnTo>
                    <a:pt x="248" y="0"/>
                  </a:lnTo>
                  <a:lnTo>
                    <a:pt x="248" y="0"/>
                  </a:lnTo>
                  <a:lnTo>
                    <a:pt x="0" y="0"/>
                  </a:lnTo>
                  <a:lnTo>
                    <a:pt x="0" y="184"/>
                  </a:lnTo>
                  <a:close/>
                </a:path>
              </a:pathLst>
            </a:custGeom>
            <a:solidFill>
              <a:srgbClr val="59B4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45" name="Rectangle 42"/>
            <p:cNvSpPr>
              <a:spLocks noChangeArrowheads="1"/>
            </p:cNvSpPr>
            <p:nvPr/>
          </p:nvSpPr>
          <p:spPr bwMode="auto">
            <a:xfrm>
              <a:off x="6068" y="3086"/>
              <a:ext cx="211" cy="21"/>
            </a:xfrm>
            <a:prstGeom prst="rect">
              <a:avLst/>
            </a:prstGeom>
            <a:solidFill>
              <a:srgbClr val="B0B0B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46" name="Oval 43"/>
            <p:cNvSpPr>
              <a:spLocks noChangeArrowheads="1"/>
            </p:cNvSpPr>
            <p:nvPr/>
          </p:nvSpPr>
          <p:spPr bwMode="auto">
            <a:xfrm>
              <a:off x="6167" y="2819"/>
              <a:ext cx="10" cy="9"/>
            </a:xfrm>
            <a:prstGeom prst="ellipse">
              <a:avLst/>
            </a:prstGeom>
            <a:solidFill>
              <a:srgbClr val="BAC8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47" name="Freeform 44"/>
            <p:cNvSpPr>
              <a:spLocks/>
            </p:cNvSpPr>
            <p:nvPr/>
          </p:nvSpPr>
          <p:spPr bwMode="auto">
            <a:xfrm>
              <a:off x="6115" y="2855"/>
              <a:ext cx="116" cy="70"/>
            </a:xfrm>
            <a:custGeom>
              <a:avLst/>
              <a:gdLst>
                <a:gd name="T0" fmla="*/ 40 w 80"/>
                <a:gd name="T1" fmla="*/ 0 h 48"/>
                <a:gd name="T2" fmla="*/ 40 w 80"/>
                <a:gd name="T3" fmla="*/ 1 h 48"/>
                <a:gd name="T4" fmla="*/ 1 w 80"/>
                <a:gd name="T5" fmla="*/ 23 h 48"/>
                <a:gd name="T6" fmla="*/ 0 w 80"/>
                <a:gd name="T7" fmla="*/ 24 h 48"/>
                <a:gd name="T8" fmla="*/ 1 w 80"/>
                <a:gd name="T9" fmla="*/ 25 h 48"/>
                <a:gd name="T10" fmla="*/ 40 w 80"/>
                <a:gd name="T11" fmla="*/ 47 h 48"/>
                <a:gd name="T12" fmla="*/ 40 w 80"/>
                <a:gd name="T13" fmla="*/ 48 h 48"/>
                <a:gd name="T14" fmla="*/ 41 w 80"/>
                <a:gd name="T15" fmla="*/ 47 h 48"/>
                <a:gd name="T16" fmla="*/ 80 w 80"/>
                <a:gd name="T17" fmla="*/ 25 h 48"/>
                <a:gd name="T18" fmla="*/ 80 w 80"/>
                <a:gd name="T19" fmla="*/ 24 h 48"/>
                <a:gd name="T20" fmla="*/ 80 w 80"/>
                <a:gd name="T21" fmla="*/ 23 h 48"/>
                <a:gd name="T22" fmla="*/ 41 w 80"/>
                <a:gd name="T23" fmla="*/ 1 h 48"/>
                <a:gd name="T24" fmla="*/ 40 w 80"/>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 h="48">
                  <a:moveTo>
                    <a:pt x="40" y="0"/>
                  </a:moveTo>
                  <a:cubicBezTo>
                    <a:pt x="40" y="0"/>
                    <a:pt x="40" y="1"/>
                    <a:pt x="40" y="1"/>
                  </a:cubicBezTo>
                  <a:cubicBezTo>
                    <a:pt x="1" y="23"/>
                    <a:pt x="1" y="23"/>
                    <a:pt x="1" y="23"/>
                  </a:cubicBezTo>
                  <a:cubicBezTo>
                    <a:pt x="1" y="23"/>
                    <a:pt x="0" y="23"/>
                    <a:pt x="0" y="24"/>
                  </a:cubicBezTo>
                  <a:cubicBezTo>
                    <a:pt x="0" y="24"/>
                    <a:pt x="1" y="25"/>
                    <a:pt x="1" y="25"/>
                  </a:cubicBezTo>
                  <a:cubicBezTo>
                    <a:pt x="40" y="47"/>
                    <a:pt x="40" y="47"/>
                    <a:pt x="40" y="47"/>
                  </a:cubicBezTo>
                  <a:cubicBezTo>
                    <a:pt x="40" y="48"/>
                    <a:pt x="40" y="48"/>
                    <a:pt x="40" y="48"/>
                  </a:cubicBezTo>
                  <a:cubicBezTo>
                    <a:pt x="41" y="47"/>
                    <a:pt x="41" y="47"/>
                    <a:pt x="41" y="47"/>
                  </a:cubicBezTo>
                  <a:cubicBezTo>
                    <a:pt x="80" y="25"/>
                    <a:pt x="80" y="25"/>
                    <a:pt x="80" y="25"/>
                  </a:cubicBezTo>
                  <a:cubicBezTo>
                    <a:pt x="80" y="25"/>
                    <a:pt x="80" y="24"/>
                    <a:pt x="80" y="24"/>
                  </a:cubicBezTo>
                  <a:cubicBezTo>
                    <a:pt x="80" y="24"/>
                    <a:pt x="80" y="23"/>
                    <a:pt x="80" y="23"/>
                  </a:cubicBezTo>
                  <a:cubicBezTo>
                    <a:pt x="41" y="1"/>
                    <a:pt x="41" y="1"/>
                    <a:pt x="41" y="1"/>
                  </a:cubicBezTo>
                  <a:cubicBezTo>
                    <a:pt x="41" y="1"/>
                    <a:pt x="40" y="0"/>
                    <a:pt x="40" y="0"/>
                  </a:cubicBezTo>
                </a:path>
              </a:pathLst>
            </a:custGeom>
            <a:solidFill>
              <a:srgbClr val="E5F8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48" name="Freeform 45"/>
            <p:cNvSpPr>
              <a:spLocks/>
            </p:cNvSpPr>
            <p:nvPr/>
          </p:nvSpPr>
          <p:spPr bwMode="auto">
            <a:xfrm>
              <a:off x="6107" y="2902"/>
              <a:ext cx="60" cy="101"/>
            </a:xfrm>
            <a:custGeom>
              <a:avLst/>
              <a:gdLst>
                <a:gd name="T0" fmla="*/ 1 w 41"/>
                <a:gd name="T1" fmla="*/ 0 h 70"/>
                <a:gd name="T2" fmla="*/ 0 w 41"/>
                <a:gd name="T3" fmla="*/ 1 h 70"/>
                <a:gd name="T4" fmla="*/ 0 w 41"/>
                <a:gd name="T5" fmla="*/ 2 h 70"/>
                <a:gd name="T6" fmla="*/ 0 w 41"/>
                <a:gd name="T7" fmla="*/ 46 h 70"/>
                <a:gd name="T8" fmla="*/ 0 w 41"/>
                <a:gd name="T9" fmla="*/ 47 h 70"/>
                <a:gd name="T10" fmla="*/ 39 w 41"/>
                <a:gd name="T11" fmla="*/ 70 h 70"/>
                <a:gd name="T12" fmla="*/ 40 w 41"/>
                <a:gd name="T13" fmla="*/ 70 h 70"/>
                <a:gd name="T14" fmla="*/ 40 w 41"/>
                <a:gd name="T15" fmla="*/ 70 h 70"/>
                <a:gd name="T16" fmla="*/ 41 w 41"/>
                <a:gd name="T17" fmla="*/ 69 h 70"/>
                <a:gd name="T18" fmla="*/ 41 w 41"/>
                <a:gd name="T19" fmla="*/ 24 h 70"/>
                <a:gd name="T20" fmla="*/ 40 w 41"/>
                <a:gd name="T21" fmla="*/ 23 h 70"/>
                <a:gd name="T22" fmla="*/ 2 w 41"/>
                <a:gd name="T23" fmla="*/ 1 h 70"/>
                <a:gd name="T24" fmla="*/ 1 w 41"/>
                <a:gd name="T25"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70">
                  <a:moveTo>
                    <a:pt x="1" y="0"/>
                  </a:moveTo>
                  <a:cubicBezTo>
                    <a:pt x="1" y="0"/>
                    <a:pt x="1" y="1"/>
                    <a:pt x="0" y="1"/>
                  </a:cubicBezTo>
                  <a:cubicBezTo>
                    <a:pt x="0" y="1"/>
                    <a:pt x="0" y="1"/>
                    <a:pt x="0" y="2"/>
                  </a:cubicBezTo>
                  <a:cubicBezTo>
                    <a:pt x="0" y="46"/>
                    <a:pt x="0" y="46"/>
                    <a:pt x="0" y="46"/>
                  </a:cubicBezTo>
                  <a:cubicBezTo>
                    <a:pt x="0" y="47"/>
                    <a:pt x="0" y="47"/>
                    <a:pt x="0" y="47"/>
                  </a:cubicBezTo>
                  <a:cubicBezTo>
                    <a:pt x="39" y="70"/>
                    <a:pt x="39" y="70"/>
                    <a:pt x="39" y="70"/>
                  </a:cubicBezTo>
                  <a:cubicBezTo>
                    <a:pt x="40" y="70"/>
                    <a:pt x="40" y="70"/>
                    <a:pt x="40" y="70"/>
                  </a:cubicBezTo>
                  <a:cubicBezTo>
                    <a:pt x="40" y="70"/>
                    <a:pt x="40" y="70"/>
                    <a:pt x="40" y="70"/>
                  </a:cubicBezTo>
                  <a:cubicBezTo>
                    <a:pt x="41" y="70"/>
                    <a:pt x="41" y="69"/>
                    <a:pt x="41" y="69"/>
                  </a:cubicBezTo>
                  <a:cubicBezTo>
                    <a:pt x="41" y="24"/>
                    <a:pt x="41" y="24"/>
                    <a:pt x="41" y="24"/>
                  </a:cubicBezTo>
                  <a:cubicBezTo>
                    <a:pt x="41" y="24"/>
                    <a:pt x="41" y="23"/>
                    <a:pt x="40" y="23"/>
                  </a:cubicBezTo>
                  <a:cubicBezTo>
                    <a:pt x="2" y="1"/>
                    <a:pt x="2" y="1"/>
                    <a:pt x="2" y="1"/>
                  </a:cubicBezTo>
                  <a:cubicBezTo>
                    <a:pt x="1" y="1"/>
                    <a:pt x="1" y="0"/>
                    <a:pt x="1" y="0"/>
                  </a:cubicBezTo>
                </a:path>
              </a:pathLst>
            </a:custGeom>
            <a:solidFill>
              <a:srgbClr val="CCF1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49" name="Freeform 46"/>
            <p:cNvSpPr>
              <a:spLocks/>
            </p:cNvSpPr>
            <p:nvPr/>
          </p:nvSpPr>
          <p:spPr bwMode="auto">
            <a:xfrm>
              <a:off x="6180" y="2903"/>
              <a:ext cx="59" cy="100"/>
            </a:xfrm>
            <a:custGeom>
              <a:avLst/>
              <a:gdLst>
                <a:gd name="T0" fmla="*/ 39 w 41"/>
                <a:gd name="T1" fmla="*/ 0 h 69"/>
                <a:gd name="T2" fmla="*/ 39 w 41"/>
                <a:gd name="T3" fmla="*/ 0 h 69"/>
                <a:gd name="T4" fmla="*/ 0 w 41"/>
                <a:gd name="T5" fmla="*/ 22 h 69"/>
                <a:gd name="T6" fmla="*/ 0 w 41"/>
                <a:gd name="T7" fmla="*/ 23 h 69"/>
                <a:gd name="T8" fmla="*/ 0 w 41"/>
                <a:gd name="T9" fmla="*/ 68 h 69"/>
                <a:gd name="T10" fmla="*/ 0 w 41"/>
                <a:gd name="T11" fmla="*/ 69 h 69"/>
                <a:gd name="T12" fmla="*/ 1 w 41"/>
                <a:gd name="T13" fmla="*/ 69 h 69"/>
                <a:gd name="T14" fmla="*/ 1 w 41"/>
                <a:gd name="T15" fmla="*/ 69 h 69"/>
                <a:gd name="T16" fmla="*/ 40 w 41"/>
                <a:gd name="T17" fmla="*/ 46 h 69"/>
                <a:gd name="T18" fmla="*/ 41 w 41"/>
                <a:gd name="T19" fmla="*/ 45 h 69"/>
                <a:gd name="T20" fmla="*/ 41 w 41"/>
                <a:gd name="T21" fmla="*/ 1 h 69"/>
                <a:gd name="T22" fmla="*/ 40 w 41"/>
                <a:gd name="T23" fmla="*/ 0 h 69"/>
                <a:gd name="T24" fmla="*/ 39 w 41"/>
                <a:gd name="T25"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69">
                  <a:moveTo>
                    <a:pt x="39" y="0"/>
                  </a:moveTo>
                  <a:cubicBezTo>
                    <a:pt x="39" y="0"/>
                    <a:pt x="39" y="0"/>
                    <a:pt x="39" y="0"/>
                  </a:cubicBezTo>
                  <a:cubicBezTo>
                    <a:pt x="0" y="22"/>
                    <a:pt x="0" y="22"/>
                    <a:pt x="0" y="22"/>
                  </a:cubicBezTo>
                  <a:cubicBezTo>
                    <a:pt x="0" y="22"/>
                    <a:pt x="0" y="23"/>
                    <a:pt x="0" y="23"/>
                  </a:cubicBezTo>
                  <a:cubicBezTo>
                    <a:pt x="0" y="68"/>
                    <a:pt x="0" y="68"/>
                    <a:pt x="0" y="68"/>
                  </a:cubicBezTo>
                  <a:cubicBezTo>
                    <a:pt x="0" y="68"/>
                    <a:pt x="0" y="69"/>
                    <a:pt x="0" y="69"/>
                  </a:cubicBezTo>
                  <a:cubicBezTo>
                    <a:pt x="1" y="69"/>
                    <a:pt x="1" y="69"/>
                    <a:pt x="1" y="69"/>
                  </a:cubicBezTo>
                  <a:cubicBezTo>
                    <a:pt x="1" y="69"/>
                    <a:pt x="1" y="69"/>
                    <a:pt x="1" y="69"/>
                  </a:cubicBezTo>
                  <a:cubicBezTo>
                    <a:pt x="40" y="46"/>
                    <a:pt x="40" y="46"/>
                    <a:pt x="40" y="46"/>
                  </a:cubicBezTo>
                  <a:cubicBezTo>
                    <a:pt x="40" y="46"/>
                    <a:pt x="41" y="46"/>
                    <a:pt x="41" y="45"/>
                  </a:cubicBezTo>
                  <a:cubicBezTo>
                    <a:pt x="41" y="1"/>
                    <a:pt x="41" y="1"/>
                    <a:pt x="41" y="1"/>
                  </a:cubicBezTo>
                  <a:cubicBezTo>
                    <a:pt x="41" y="0"/>
                    <a:pt x="40" y="0"/>
                    <a:pt x="40" y="0"/>
                  </a:cubicBezTo>
                  <a:cubicBezTo>
                    <a:pt x="40" y="0"/>
                    <a:pt x="40" y="0"/>
                    <a:pt x="39" y="0"/>
                  </a:cubicBezTo>
                </a:path>
              </a:pathLst>
            </a:custGeom>
            <a:solidFill>
              <a:srgbClr val="80DD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50" name="Rectangle 47"/>
            <p:cNvSpPr>
              <a:spLocks noChangeArrowheads="1"/>
            </p:cNvSpPr>
            <p:nvPr/>
          </p:nvSpPr>
          <p:spPr bwMode="auto">
            <a:xfrm>
              <a:off x="6417" y="2788"/>
              <a:ext cx="383"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99220"/>
              <a:r>
                <a:rPr lang="en-US" altLang="en-US" sz="1300" dirty="0">
                  <a:solidFill>
                    <a:srgbClr val="FFFFFF"/>
                  </a:solidFill>
                  <a:latin typeface="Segoe Pro Display Light" panose="020B0302040504020203" pitchFamily="34" charset="0"/>
                </a:rPr>
                <a:t>Virtual</a:t>
              </a:r>
              <a:endParaRPr lang="en-US" altLang="en-US" sz="1377" dirty="0">
                <a:solidFill>
                  <a:srgbClr val="00B0F0"/>
                </a:solidFill>
              </a:endParaRPr>
            </a:p>
          </p:txBody>
        </p:sp>
        <p:sp>
          <p:nvSpPr>
            <p:cNvPr id="51" name="Rectangle 48"/>
            <p:cNvSpPr>
              <a:spLocks noChangeArrowheads="1"/>
            </p:cNvSpPr>
            <p:nvPr/>
          </p:nvSpPr>
          <p:spPr bwMode="auto">
            <a:xfrm>
              <a:off x="6417" y="2933"/>
              <a:ext cx="593" cy="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99220"/>
              <a:r>
                <a:rPr lang="en-US" altLang="en-US" sz="1377" dirty="0">
                  <a:solidFill>
                    <a:srgbClr val="FFFFFF"/>
                  </a:solidFill>
                  <a:latin typeface="Segoe Pro Display Light" panose="020B0302040504020203" pitchFamily="34" charset="0"/>
                </a:rPr>
                <a:t>Machines</a:t>
              </a:r>
              <a:endParaRPr lang="en-US" altLang="en-US" sz="1377" dirty="0">
                <a:solidFill>
                  <a:srgbClr val="00B0F0"/>
                </a:solidFill>
              </a:endParaRPr>
            </a:p>
          </p:txBody>
        </p:sp>
        <p:sp>
          <p:nvSpPr>
            <p:cNvPr id="52" name="Freeform 49"/>
            <p:cNvSpPr>
              <a:spLocks/>
            </p:cNvSpPr>
            <p:nvPr/>
          </p:nvSpPr>
          <p:spPr bwMode="auto">
            <a:xfrm>
              <a:off x="4531" y="318"/>
              <a:ext cx="945" cy="955"/>
            </a:xfrm>
            <a:custGeom>
              <a:avLst/>
              <a:gdLst>
                <a:gd name="T0" fmla="*/ 650 w 650"/>
                <a:gd name="T1" fmla="*/ 0 h 658"/>
                <a:gd name="T2" fmla="*/ 608 w 650"/>
                <a:gd name="T3" fmla="*/ 42 h 658"/>
                <a:gd name="T4" fmla="*/ 608 w 650"/>
                <a:gd name="T5" fmla="*/ 602 h 658"/>
                <a:gd name="T6" fmla="*/ 608 w 650"/>
                <a:gd name="T7" fmla="*/ 617 h 658"/>
                <a:gd name="T8" fmla="*/ 566 w 650"/>
                <a:gd name="T9" fmla="*/ 658 h 658"/>
                <a:gd name="T10" fmla="*/ 0 w 650"/>
                <a:gd name="T11" fmla="*/ 658 h 658"/>
                <a:gd name="T12" fmla="*/ 42 w 650"/>
                <a:gd name="T13" fmla="*/ 617 h 658"/>
                <a:gd name="T14" fmla="*/ 42 w 650"/>
                <a:gd name="T15" fmla="*/ 602 h 658"/>
                <a:gd name="T16" fmla="*/ 42 w 650"/>
                <a:gd name="T17" fmla="*/ 42 h 658"/>
                <a:gd name="T18" fmla="*/ 84 w 650"/>
                <a:gd name="T19" fmla="*/ 0 h 658"/>
                <a:gd name="T20" fmla="*/ 650 w 650"/>
                <a:gd name="T21" fmla="*/ 0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0" h="658">
                  <a:moveTo>
                    <a:pt x="650" y="0"/>
                  </a:moveTo>
                  <a:cubicBezTo>
                    <a:pt x="627" y="0"/>
                    <a:pt x="608" y="19"/>
                    <a:pt x="608" y="42"/>
                  </a:cubicBezTo>
                  <a:cubicBezTo>
                    <a:pt x="608" y="602"/>
                    <a:pt x="608" y="602"/>
                    <a:pt x="608" y="602"/>
                  </a:cubicBezTo>
                  <a:cubicBezTo>
                    <a:pt x="608" y="617"/>
                    <a:pt x="608" y="617"/>
                    <a:pt x="608" y="617"/>
                  </a:cubicBezTo>
                  <a:cubicBezTo>
                    <a:pt x="608" y="640"/>
                    <a:pt x="590" y="658"/>
                    <a:pt x="566" y="658"/>
                  </a:cubicBezTo>
                  <a:cubicBezTo>
                    <a:pt x="0" y="658"/>
                    <a:pt x="0" y="658"/>
                    <a:pt x="0" y="658"/>
                  </a:cubicBezTo>
                  <a:cubicBezTo>
                    <a:pt x="23" y="658"/>
                    <a:pt x="42" y="640"/>
                    <a:pt x="42" y="617"/>
                  </a:cubicBezTo>
                  <a:cubicBezTo>
                    <a:pt x="42" y="602"/>
                    <a:pt x="42" y="602"/>
                    <a:pt x="42" y="602"/>
                  </a:cubicBezTo>
                  <a:cubicBezTo>
                    <a:pt x="42" y="42"/>
                    <a:pt x="42" y="42"/>
                    <a:pt x="42" y="42"/>
                  </a:cubicBezTo>
                  <a:cubicBezTo>
                    <a:pt x="42" y="19"/>
                    <a:pt x="60" y="0"/>
                    <a:pt x="84" y="0"/>
                  </a:cubicBezTo>
                  <a:lnTo>
                    <a:pt x="650" y="0"/>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53" name="Freeform 50"/>
            <p:cNvSpPr>
              <a:spLocks/>
            </p:cNvSpPr>
            <p:nvPr/>
          </p:nvSpPr>
          <p:spPr bwMode="auto">
            <a:xfrm>
              <a:off x="4653" y="318"/>
              <a:ext cx="884" cy="120"/>
            </a:xfrm>
            <a:custGeom>
              <a:avLst/>
              <a:gdLst>
                <a:gd name="T0" fmla="*/ 566 w 608"/>
                <a:gd name="T1" fmla="*/ 0 h 83"/>
                <a:gd name="T2" fmla="*/ 0 w 608"/>
                <a:gd name="T3" fmla="*/ 0 h 83"/>
                <a:gd name="T4" fmla="*/ 41 w 608"/>
                <a:gd name="T5" fmla="*/ 42 h 83"/>
                <a:gd name="T6" fmla="*/ 0 w 608"/>
                <a:gd name="T7" fmla="*/ 83 h 83"/>
                <a:gd name="T8" fmla="*/ 566 w 608"/>
                <a:gd name="T9" fmla="*/ 83 h 83"/>
                <a:gd name="T10" fmla="*/ 608 w 608"/>
                <a:gd name="T11" fmla="*/ 42 h 83"/>
                <a:gd name="T12" fmla="*/ 566 w 608"/>
                <a:gd name="T13" fmla="*/ 0 h 83"/>
              </a:gdLst>
              <a:ahLst/>
              <a:cxnLst>
                <a:cxn ang="0">
                  <a:pos x="T0" y="T1"/>
                </a:cxn>
                <a:cxn ang="0">
                  <a:pos x="T2" y="T3"/>
                </a:cxn>
                <a:cxn ang="0">
                  <a:pos x="T4" y="T5"/>
                </a:cxn>
                <a:cxn ang="0">
                  <a:pos x="T6" y="T7"/>
                </a:cxn>
                <a:cxn ang="0">
                  <a:pos x="T8" y="T9"/>
                </a:cxn>
                <a:cxn ang="0">
                  <a:pos x="T10" y="T11"/>
                </a:cxn>
                <a:cxn ang="0">
                  <a:pos x="T12" y="T13"/>
                </a:cxn>
              </a:cxnLst>
              <a:rect l="0" t="0" r="r" b="b"/>
              <a:pathLst>
                <a:path w="608" h="83">
                  <a:moveTo>
                    <a:pt x="566" y="0"/>
                  </a:moveTo>
                  <a:cubicBezTo>
                    <a:pt x="0" y="0"/>
                    <a:pt x="0" y="0"/>
                    <a:pt x="0" y="0"/>
                  </a:cubicBezTo>
                  <a:cubicBezTo>
                    <a:pt x="23" y="0"/>
                    <a:pt x="41" y="19"/>
                    <a:pt x="41" y="42"/>
                  </a:cubicBezTo>
                  <a:cubicBezTo>
                    <a:pt x="41" y="65"/>
                    <a:pt x="23" y="83"/>
                    <a:pt x="0" y="83"/>
                  </a:cubicBezTo>
                  <a:cubicBezTo>
                    <a:pt x="566" y="83"/>
                    <a:pt x="566" y="83"/>
                    <a:pt x="566" y="83"/>
                  </a:cubicBezTo>
                  <a:cubicBezTo>
                    <a:pt x="589" y="83"/>
                    <a:pt x="608" y="65"/>
                    <a:pt x="608" y="42"/>
                  </a:cubicBezTo>
                  <a:cubicBezTo>
                    <a:pt x="608" y="19"/>
                    <a:pt x="589" y="0"/>
                    <a:pt x="56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54" name="Freeform 51"/>
            <p:cNvSpPr>
              <a:spLocks/>
            </p:cNvSpPr>
            <p:nvPr/>
          </p:nvSpPr>
          <p:spPr bwMode="auto">
            <a:xfrm>
              <a:off x="4611" y="379"/>
              <a:ext cx="102" cy="59"/>
            </a:xfrm>
            <a:custGeom>
              <a:avLst/>
              <a:gdLst>
                <a:gd name="T0" fmla="*/ 3 w 70"/>
                <a:gd name="T1" fmla="*/ 24 h 41"/>
                <a:gd name="T2" fmla="*/ 29 w 70"/>
                <a:gd name="T3" fmla="*/ 41 h 41"/>
                <a:gd name="T4" fmla="*/ 70 w 70"/>
                <a:gd name="T5" fmla="*/ 0 h 41"/>
                <a:gd name="T6" fmla="*/ 29 w 70"/>
                <a:gd name="T7" fmla="*/ 0 h 41"/>
                <a:gd name="T8" fmla="*/ 3 w 70"/>
                <a:gd name="T9" fmla="*/ 24 h 41"/>
              </a:gdLst>
              <a:ahLst/>
              <a:cxnLst>
                <a:cxn ang="0">
                  <a:pos x="T0" y="T1"/>
                </a:cxn>
                <a:cxn ang="0">
                  <a:pos x="T2" y="T3"/>
                </a:cxn>
                <a:cxn ang="0">
                  <a:pos x="T4" y="T5"/>
                </a:cxn>
                <a:cxn ang="0">
                  <a:pos x="T6" y="T7"/>
                </a:cxn>
                <a:cxn ang="0">
                  <a:pos x="T8" y="T9"/>
                </a:cxn>
              </a:cxnLst>
              <a:rect l="0" t="0" r="r" b="b"/>
              <a:pathLst>
                <a:path w="70" h="41">
                  <a:moveTo>
                    <a:pt x="3" y="24"/>
                  </a:moveTo>
                  <a:cubicBezTo>
                    <a:pt x="7" y="40"/>
                    <a:pt x="29" y="41"/>
                    <a:pt x="29" y="41"/>
                  </a:cubicBezTo>
                  <a:cubicBezTo>
                    <a:pt x="52" y="41"/>
                    <a:pt x="70" y="23"/>
                    <a:pt x="70" y="0"/>
                  </a:cubicBezTo>
                  <a:cubicBezTo>
                    <a:pt x="29" y="0"/>
                    <a:pt x="29" y="0"/>
                    <a:pt x="29" y="0"/>
                  </a:cubicBezTo>
                  <a:cubicBezTo>
                    <a:pt x="15" y="0"/>
                    <a:pt x="0" y="9"/>
                    <a:pt x="3" y="24"/>
                  </a:cubicBezTo>
                  <a:close/>
                </a:path>
              </a:pathLst>
            </a:custGeom>
            <a:solidFill>
              <a:srgbClr val="8082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55" name="Freeform 52"/>
            <p:cNvSpPr>
              <a:spLocks/>
            </p:cNvSpPr>
            <p:nvPr/>
          </p:nvSpPr>
          <p:spPr bwMode="auto">
            <a:xfrm>
              <a:off x="4531" y="1153"/>
              <a:ext cx="61" cy="61"/>
            </a:xfrm>
            <a:custGeom>
              <a:avLst/>
              <a:gdLst>
                <a:gd name="T0" fmla="*/ 0 w 42"/>
                <a:gd name="T1" fmla="*/ 0 h 42"/>
                <a:gd name="T2" fmla="*/ 25 w 42"/>
                <a:gd name="T3" fmla="*/ 17 h 42"/>
                <a:gd name="T4" fmla="*/ 0 w 42"/>
                <a:gd name="T5" fmla="*/ 42 h 42"/>
                <a:gd name="T6" fmla="*/ 42 w 42"/>
                <a:gd name="T7" fmla="*/ 42 h 42"/>
                <a:gd name="T8" fmla="*/ 42 w 42"/>
                <a:gd name="T9" fmla="*/ 0 h 42"/>
                <a:gd name="T10" fmla="*/ 0 w 42"/>
                <a:gd name="T11" fmla="*/ 0 h 42"/>
              </a:gdLst>
              <a:ahLst/>
              <a:cxnLst>
                <a:cxn ang="0">
                  <a:pos x="T0" y="T1"/>
                </a:cxn>
                <a:cxn ang="0">
                  <a:pos x="T2" y="T3"/>
                </a:cxn>
                <a:cxn ang="0">
                  <a:pos x="T4" y="T5"/>
                </a:cxn>
                <a:cxn ang="0">
                  <a:pos x="T6" y="T7"/>
                </a:cxn>
                <a:cxn ang="0">
                  <a:pos x="T8" y="T9"/>
                </a:cxn>
                <a:cxn ang="0">
                  <a:pos x="T10" y="T11"/>
                </a:cxn>
              </a:cxnLst>
              <a:rect l="0" t="0" r="r" b="b"/>
              <a:pathLst>
                <a:path w="42" h="42">
                  <a:moveTo>
                    <a:pt x="0" y="0"/>
                  </a:moveTo>
                  <a:cubicBezTo>
                    <a:pt x="0" y="0"/>
                    <a:pt x="22" y="2"/>
                    <a:pt x="25" y="17"/>
                  </a:cubicBezTo>
                  <a:cubicBezTo>
                    <a:pt x="29" y="32"/>
                    <a:pt x="13" y="42"/>
                    <a:pt x="0" y="42"/>
                  </a:cubicBezTo>
                  <a:cubicBezTo>
                    <a:pt x="42" y="42"/>
                    <a:pt x="42" y="42"/>
                    <a:pt x="42" y="42"/>
                  </a:cubicBezTo>
                  <a:cubicBezTo>
                    <a:pt x="42" y="0"/>
                    <a:pt x="42" y="0"/>
                    <a:pt x="42" y="0"/>
                  </a:cubicBezTo>
                  <a:cubicBezTo>
                    <a:pt x="0" y="0"/>
                    <a:pt x="0" y="0"/>
                    <a:pt x="0" y="0"/>
                  </a:cubicBez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56" name="Freeform 53"/>
            <p:cNvSpPr>
              <a:spLocks/>
            </p:cNvSpPr>
            <p:nvPr/>
          </p:nvSpPr>
          <p:spPr bwMode="auto">
            <a:xfrm>
              <a:off x="4470" y="1153"/>
              <a:ext cx="122" cy="120"/>
            </a:xfrm>
            <a:custGeom>
              <a:avLst/>
              <a:gdLst>
                <a:gd name="T0" fmla="*/ 42 w 84"/>
                <a:gd name="T1" fmla="*/ 42 h 83"/>
                <a:gd name="T2" fmla="*/ 67 w 84"/>
                <a:gd name="T3" fmla="*/ 17 h 83"/>
                <a:gd name="T4" fmla="*/ 42 w 84"/>
                <a:gd name="T5" fmla="*/ 0 h 83"/>
                <a:gd name="T6" fmla="*/ 0 w 84"/>
                <a:gd name="T7" fmla="*/ 42 h 83"/>
                <a:gd name="T8" fmla="*/ 42 w 84"/>
                <a:gd name="T9" fmla="*/ 83 h 83"/>
                <a:gd name="T10" fmla="*/ 84 w 84"/>
                <a:gd name="T11" fmla="*/ 42 h 83"/>
                <a:gd name="T12" fmla="*/ 82 w 84"/>
                <a:gd name="T13" fmla="*/ 42 h 83"/>
                <a:gd name="T14" fmla="*/ 42 w 84"/>
                <a:gd name="T15" fmla="*/ 42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83">
                  <a:moveTo>
                    <a:pt x="42" y="42"/>
                  </a:moveTo>
                  <a:cubicBezTo>
                    <a:pt x="55" y="42"/>
                    <a:pt x="71" y="32"/>
                    <a:pt x="67" y="17"/>
                  </a:cubicBezTo>
                  <a:cubicBezTo>
                    <a:pt x="64" y="2"/>
                    <a:pt x="42" y="0"/>
                    <a:pt x="42" y="0"/>
                  </a:cubicBezTo>
                  <a:cubicBezTo>
                    <a:pt x="19" y="0"/>
                    <a:pt x="0" y="19"/>
                    <a:pt x="0" y="42"/>
                  </a:cubicBezTo>
                  <a:cubicBezTo>
                    <a:pt x="0" y="65"/>
                    <a:pt x="19" y="83"/>
                    <a:pt x="42" y="83"/>
                  </a:cubicBezTo>
                  <a:cubicBezTo>
                    <a:pt x="65" y="83"/>
                    <a:pt x="84" y="65"/>
                    <a:pt x="84" y="42"/>
                  </a:cubicBezTo>
                  <a:cubicBezTo>
                    <a:pt x="82" y="42"/>
                    <a:pt x="82" y="42"/>
                    <a:pt x="82" y="42"/>
                  </a:cubicBezTo>
                  <a:lnTo>
                    <a:pt x="42" y="42"/>
                  </a:lnTo>
                  <a:close/>
                </a:path>
              </a:pathLst>
            </a:custGeom>
            <a:solidFill>
              <a:srgbClr val="8082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57" name="Rectangle 54"/>
            <p:cNvSpPr>
              <a:spLocks noChangeArrowheads="1"/>
            </p:cNvSpPr>
            <p:nvPr/>
          </p:nvSpPr>
          <p:spPr bwMode="auto">
            <a:xfrm>
              <a:off x="4731" y="523"/>
              <a:ext cx="560"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99220"/>
              <a:r>
                <a:rPr lang="en-US" altLang="en-US" sz="1912" dirty="0">
                  <a:solidFill>
                    <a:srgbClr val="414042"/>
                  </a:solidFill>
                  <a:latin typeface="Segoe Pro Display Light" panose="020B0302040504020203" pitchFamily="34" charset="0"/>
                </a:rPr>
                <a:t>SQL-A</a:t>
              </a:r>
              <a:endParaRPr lang="en-US" altLang="en-US" sz="1377" dirty="0">
                <a:solidFill>
                  <a:srgbClr val="00B0F0"/>
                </a:solidFill>
              </a:endParaRPr>
            </a:p>
          </p:txBody>
        </p:sp>
        <p:sp>
          <p:nvSpPr>
            <p:cNvPr id="58" name="Rectangle 55"/>
            <p:cNvSpPr>
              <a:spLocks noChangeArrowheads="1"/>
            </p:cNvSpPr>
            <p:nvPr/>
          </p:nvSpPr>
          <p:spPr bwMode="auto">
            <a:xfrm>
              <a:off x="4671" y="738"/>
              <a:ext cx="695"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99220"/>
              <a:r>
                <a:rPr lang="en-US" altLang="en-US" sz="1912" dirty="0">
                  <a:solidFill>
                    <a:srgbClr val="414042"/>
                  </a:solidFill>
                  <a:latin typeface="Segoe Pro Display Light" panose="020B0302040504020203" pitchFamily="34" charset="0"/>
                </a:rPr>
                <a:t>Website</a:t>
              </a:r>
              <a:endParaRPr lang="en-US" altLang="en-US" sz="1377" dirty="0">
                <a:solidFill>
                  <a:srgbClr val="00B0F0"/>
                </a:solidFill>
              </a:endParaRPr>
            </a:p>
          </p:txBody>
        </p:sp>
        <p:sp>
          <p:nvSpPr>
            <p:cNvPr id="59" name="Rectangle 56"/>
            <p:cNvSpPr>
              <a:spLocks noChangeArrowheads="1"/>
            </p:cNvSpPr>
            <p:nvPr/>
          </p:nvSpPr>
          <p:spPr bwMode="auto">
            <a:xfrm>
              <a:off x="4676" y="1020"/>
              <a:ext cx="656"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99220"/>
              <a:r>
                <a:rPr lang="en-US" altLang="en-US" sz="612" b="1" dirty="0">
                  <a:solidFill>
                    <a:srgbClr val="414042"/>
                  </a:solidFill>
                  <a:latin typeface="Segoe Pro Display Semibold" panose="020B0702040504020203" pitchFamily="34" charset="0"/>
                </a:rPr>
                <a:t>[SQL CONFIG] VM (2x)</a:t>
              </a:r>
              <a:endParaRPr lang="en-US" altLang="en-US" sz="1377" dirty="0">
                <a:solidFill>
                  <a:srgbClr val="00B0F0"/>
                </a:solidFill>
              </a:endParaRPr>
            </a:p>
          </p:txBody>
        </p:sp>
        <p:sp>
          <p:nvSpPr>
            <p:cNvPr id="60" name="Freeform 57"/>
            <p:cNvSpPr>
              <a:spLocks/>
            </p:cNvSpPr>
            <p:nvPr/>
          </p:nvSpPr>
          <p:spPr bwMode="auto">
            <a:xfrm>
              <a:off x="3534" y="1411"/>
              <a:ext cx="1332" cy="1058"/>
            </a:xfrm>
            <a:custGeom>
              <a:avLst/>
              <a:gdLst>
                <a:gd name="T0" fmla="*/ 1308 w 1332"/>
                <a:gd name="T1" fmla="*/ 0 h 1058"/>
                <a:gd name="T2" fmla="*/ 1308 w 1332"/>
                <a:gd name="T3" fmla="*/ 432 h 1058"/>
                <a:gd name="T4" fmla="*/ 0 w 1332"/>
                <a:gd name="T5" fmla="*/ 432 h 1058"/>
                <a:gd name="T6" fmla="*/ 0 w 1332"/>
                <a:gd name="T7" fmla="*/ 1058 h 1058"/>
                <a:gd name="T8" fmla="*/ 24 w 1332"/>
                <a:gd name="T9" fmla="*/ 1058 h 1058"/>
                <a:gd name="T10" fmla="*/ 24 w 1332"/>
                <a:gd name="T11" fmla="*/ 455 h 1058"/>
                <a:gd name="T12" fmla="*/ 1332 w 1332"/>
                <a:gd name="T13" fmla="*/ 455 h 1058"/>
                <a:gd name="T14" fmla="*/ 1332 w 1332"/>
                <a:gd name="T15" fmla="*/ 0 h 1058"/>
                <a:gd name="T16" fmla="*/ 1308 w 1332"/>
                <a:gd name="T17" fmla="*/ 0 h 1058"/>
                <a:gd name="T18" fmla="*/ 1308 w 1332"/>
                <a:gd name="T19"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32" h="1058">
                  <a:moveTo>
                    <a:pt x="1308" y="0"/>
                  </a:moveTo>
                  <a:lnTo>
                    <a:pt x="1308" y="432"/>
                  </a:lnTo>
                  <a:lnTo>
                    <a:pt x="0" y="432"/>
                  </a:lnTo>
                  <a:lnTo>
                    <a:pt x="0" y="1058"/>
                  </a:lnTo>
                  <a:lnTo>
                    <a:pt x="24" y="1058"/>
                  </a:lnTo>
                  <a:lnTo>
                    <a:pt x="24" y="455"/>
                  </a:lnTo>
                  <a:lnTo>
                    <a:pt x="1332" y="455"/>
                  </a:lnTo>
                  <a:lnTo>
                    <a:pt x="1332" y="0"/>
                  </a:lnTo>
                  <a:lnTo>
                    <a:pt x="1308" y="0"/>
                  </a:lnTo>
                  <a:lnTo>
                    <a:pt x="1308" y="0"/>
                  </a:ln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61" name="Oval 58"/>
            <p:cNvSpPr>
              <a:spLocks noChangeArrowheads="1"/>
            </p:cNvSpPr>
            <p:nvPr/>
          </p:nvSpPr>
          <p:spPr bwMode="auto">
            <a:xfrm>
              <a:off x="4809" y="1368"/>
              <a:ext cx="90" cy="91"/>
            </a:xfrm>
            <a:prstGeom prst="ellipse">
              <a:avLst/>
            </a:pr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62" name="Freeform 59"/>
            <p:cNvSpPr>
              <a:spLocks/>
            </p:cNvSpPr>
            <p:nvPr/>
          </p:nvSpPr>
          <p:spPr bwMode="auto">
            <a:xfrm>
              <a:off x="3497" y="2454"/>
              <a:ext cx="98" cy="83"/>
            </a:xfrm>
            <a:custGeom>
              <a:avLst/>
              <a:gdLst>
                <a:gd name="T0" fmla="*/ 0 w 98"/>
                <a:gd name="T1" fmla="*/ 0 h 83"/>
                <a:gd name="T2" fmla="*/ 48 w 98"/>
                <a:gd name="T3" fmla="*/ 83 h 83"/>
                <a:gd name="T4" fmla="*/ 98 w 98"/>
                <a:gd name="T5" fmla="*/ 0 h 83"/>
                <a:gd name="T6" fmla="*/ 0 w 98"/>
                <a:gd name="T7" fmla="*/ 0 h 83"/>
              </a:gdLst>
              <a:ahLst/>
              <a:cxnLst>
                <a:cxn ang="0">
                  <a:pos x="T0" y="T1"/>
                </a:cxn>
                <a:cxn ang="0">
                  <a:pos x="T2" y="T3"/>
                </a:cxn>
                <a:cxn ang="0">
                  <a:pos x="T4" y="T5"/>
                </a:cxn>
                <a:cxn ang="0">
                  <a:pos x="T6" y="T7"/>
                </a:cxn>
              </a:cxnLst>
              <a:rect l="0" t="0" r="r" b="b"/>
              <a:pathLst>
                <a:path w="98" h="83">
                  <a:moveTo>
                    <a:pt x="0" y="0"/>
                  </a:moveTo>
                  <a:lnTo>
                    <a:pt x="48" y="83"/>
                  </a:lnTo>
                  <a:lnTo>
                    <a:pt x="98" y="0"/>
                  </a:lnTo>
                  <a:lnTo>
                    <a:pt x="0" y="0"/>
                  </a:ln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63" name="Rectangle 60"/>
            <p:cNvSpPr>
              <a:spLocks noChangeArrowheads="1"/>
            </p:cNvSpPr>
            <p:nvPr/>
          </p:nvSpPr>
          <p:spPr bwMode="auto">
            <a:xfrm>
              <a:off x="4995" y="1411"/>
              <a:ext cx="23" cy="1085"/>
            </a:xfrm>
            <a:prstGeom prst="rect">
              <a:avLst/>
            </a:prstGeom>
            <a:solidFill>
              <a:srgbClr val="7CCAF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64" name="Freeform 61"/>
            <p:cNvSpPr>
              <a:spLocks/>
            </p:cNvSpPr>
            <p:nvPr/>
          </p:nvSpPr>
          <p:spPr bwMode="auto">
            <a:xfrm>
              <a:off x="4995" y="1411"/>
              <a:ext cx="23" cy="1085"/>
            </a:xfrm>
            <a:custGeom>
              <a:avLst/>
              <a:gdLst>
                <a:gd name="T0" fmla="*/ 0 w 23"/>
                <a:gd name="T1" fmla="*/ 0 h 1085"/>
                <a:gd name="T2" fmla="*/ 0 w 23"/>
                <a:gd name="T3" fmla="*/ 1085 h 1085"/>
                <a:gd name="T4" fmla="*/ 23 w 23"/>
                <a:gd name="T5" fmla="*/ 1085 h 1085"/>
                <a:gd name="T6" fmla="*/ 23 w 23"/>
                <a:gd name="T7" fmla="*/ 0 h 1085"/>
              </a:gdLst>
              <a:ahLst/>
              <a:cxnLst>
                <a:cxn ang="0">
                  <a:pos x="T0" y="T1"/>
                </a:cxn>
                <a:cxn ang="0">
                  <a:pos x="T2" y="T3"/>
                </a:cxn>
                <a:cxn ang="0">
                  <a:pos x="T4" y="T5"/>
                </a:cxn>
                <a:cxn ang="0">
                  <a:pos x="T6" y="T7"/>
                </a:cxn>
              </a:cxnLst>
              <a:rect l="0" t="0" r="r" b="b"/>
              <a:pathLst>
                <a:path w="23" h="1085">
                  <a:moveTo>
                    <a:pt x="0" y="0"/>
                  </a:moveTo>
                  <a:lnTo>
                    <a:pt x="0" y="1085"/>
                  </a:lnTo>
                  <a:lnTo>
                    <a:pt x="23" y="1085"/>
                  </a:lnTo>
                  <a:lnTo>
                    <a:pt x="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65" name="Oval 62"/>
            <p:cNvSpPr>
              <a:spLocks noChangeArrowheads="1"/>
            </p:cNvSpPr>
            <p:nvPr/>
          </p:nvSpPr>
          <p:spPr bwMode="auto">
            <a:xfrm>
              <a:off x="4961" y="1368"/>
              <a:ext cx="90" cy="91"/>
            </a:xfrm>
            <a:prstGeom prst="ellipse">
              <a:avLst/>
            </a:pr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66" name="Freeform 63"/>
            <p:cNvSpPr>
              <a:spLocks/>
            </p:cNvSpPr>
            <p:nvPr/>
          </p:nvSpPr>
          <p:spPr bwMode="auto">
            <a:xfrm>
              <a:off x="4958" y="2483"/>
              <a:ext cx="96" cy="83"/>
            </a:xfrm>
            <a:custGeom>
              <a:avLst/>
              <a:gdLst>
                <a:gd name="T0" fmla="*/ 0 w 96"/>
                <a:gd name="T1" fmla="*/ 0 h 83"/>
                <a:gd name="T2" fmla="*/ 48 w 96"/>
                <a:gd name="T3" fmla="*/ 83 h 83"/>
                <a:gd name="T4" fmla="*/ 96 w 96"/>
                <a:gd name="T5" fmla="*/ 0 h 83"/>
                <a:gd name="T6" fmla="*/ 0 w 96"/>
                <a:gd name="T7" fmla="*/ 0 h 83"/>
              </a:gdLst>
              <a:ahLst/>
              <a:cxnLst>
                <a:cxn ang="0">
                  <a:pos x="T0" y="T1"/>
                </a:cxn>
                <a:cxn ang="0">
                  <a:pos x="T2" y="T3"/>
                </a:cxn>
                <a:cxn ang="0">
                  <a:pos x="T4" y="T5"/>
                </a:cxn>
                <a:cxn ang="0">
                  <a:pos x="T6" y="T7"/>
                </a:cxn>
              </a:cxnLst>
              <a:rect l="0" t="0" r="r" b="b"/>
              <a:pathLst>
                <a:path w="96" h="83">
                  <a:moveTo>
                    <a:pt x="0" y="0"/>
                  </a:moveTo>
                  <a:lnTo>
                    <a:pt x="48" y="83"/>
                  </a:lnTo>
                  <a:lnTo>
                    <a:pt x="96" y="0"/>
                  </a:lnTo>
                  <a:lnTo>
                    <a:pt x="0" y="0"/>
                  </a:ln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67" name="Freeform 64"/>
            <p:cNvSpPr>
              <a:spLocks/>
            </p:cNvSpPr>
            <p:nvPr/>
          </p:nvSpPr>
          <p:spPr bwMode="auto">
            <a:xfrm>
              <a:off x="5147" y="1411"/>
              <a:ext cx="1416" cy="1085"/>
            </a:xfrm>
            <a:custGeom>
              <a:avLst/>
              <a:gdLst>
                <a:gd name="T0" fmla="*/ 0 w 1416"/>
                <a:gd name="T1" fmla="*/ 0 h 1085"/>
                <a:gd name="T2" fmla="*/ 0 w 1416"/>
                <a:gd name="T3" fmla="*/ 455 h 1085"/>
                <a:gd name="T4" fmla="*/ 1392 w 1416"/>
                <a:gd name="T5" fmla="*/ 455 h 1085"/>
                <a:gd name="T6" fmla="*/ 1392 w 1416"/>
                <a:gd name="T7" fmla="*/ 1085 h 1085"/>
                <a:gd name="T8" fmla="*/ 1416 w 1416"/>
                <a:gd name="T9" fmla="*/ 1085 h 1085"/>
                <a:gd name="T10" fmla="*/ 1416 w 1416"/>
                <a:gd name="T11" fmla="*/ 432 h 1085"/>
                <a:gd name="T12" fmla="*/ 25 w 1416"/>
                <a:gd name="T13" fmla="*/ 432 h 1085"/>
                <a:gd name="T14" fmla="*/ 25 w 1416"/>
                <a:gd name="T15" fmla="*/ 0 h 1085"/>
                <a:gd name="T16" fmla="*/ 0 w 1416"/>
                <a:gd name="T17" fmla="*/ 0 h 1085"/>
                <a:gd name="T18" fmla="*/ 0 w 1416"/>
                <a:gd name="T19" fmla="*/ 0 h 1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6" h="1085">
                  <a:moveTo>
                    <a:pt x="0" y="0"/>
                  </a:moveTo>
                  <a:lnTo>
                    <a:pt x="0" y="455"/>
                  </a:lnTo>
                  <a:lnTo>
                    <a:pt x="1392" y="455"/>
                  </a:lnTo>
                  <a:lnTo>
                    <a:pt x="1392" y="1085"/>
                  </a:lnTo>
                  <a:lnTo>
                    <a:pt x="1416" y="1085"/>
                  </a:lnTo>
                  <a:lnTo>
                    <a:pt x="1416" y="432"/>
                  </a:lnTo>
                  <a:lnTo>
                    <a:pt x="25" y="432"/>
                  </a:lnTo>
                  <a:lnTo>
                    <a:pt x="25" y="0"/>
                  </a:lnTo>
                  <a:lnTo>
                    <a:pt x="0" y="0"/>
                  </a:lnTo>
                  <a:lnTo>
                    <a:pt x="0" y="0"/>
                  </a:ln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68" name="Oval 65"/>
            <p:cNvSpPr>
              <a:spLocks noChangeArrowheads="1"/>
            </p:cNvSpPr>
            <p:nvPr/>
          </p:nvSpPr>
          <p:spPr bwMode="auto">
            <a:xfrm>
              <a:off x="5114" y="1368"/>
              <a:ext cx="91" cy="91"/>
            </a:xfrm>
            <a:prstGeom prst="ellipse">
              <a:avLst/>
            </a:pr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69" name="Freeform 66"/>
            <p:cNvSpPr>
              <a:spLocks/>
            </p:cNvSpPr>
            <p:nvPr/>
          </p:nvSpPr>
          <p:spPr bwMode="auto">
            <a:xfrm>
              <a:off x="6502" y="2483"/>
              <a:ext cx="98" cy="83"/>
            </a:xfrm>
            <a:custGeom>
              <a:avLst/>
              <a:gdLst>
                <a:gd name="T0" fmla="*/ 0 w 98"/>
                <a:gd name="T1" fmla="*/ 0 h 83"/>
                <a:gd name="T2" fmla="*/ 48 w 98"/>
                <a:gd name="T3" fmla="*/ 83 h 83"/>
                <a:gd name="T4" fmla="*/ 98 w 98"/>
                <a:gd name="T5" fmla="*/ 0 h 83"/>
                <a:gd name="T6" fmla="*/ 0 w 98"/>
                <a:gd name="T7" fmla="*/ 0 h 83"/>
              </a:gdLst>
              <a:ahLst/>
              <a:cxnLst>
                <a:cxn ang="0">
                  <a:pos x="T0" y="T1"/>
                </a:cxn>
                <a:cxn ang="0">
                  <a:pos x="T2" y="T3"/>
                </a:cxn>
                <a:cxn ang="0">
                  <a:pos x="T4" y="T5"/>
                </a:cxn>
                <a:cxn ang="0">
                  <a:pos x="T6" y="T7"/>
                </a:cxn>
              </a:cxnLst>
              <a:rect l="0" t="0" r="r" b="b"/>
              <a:pathLst>
                <a:path w="98" h="83">
                  <a:moveTo>
                    <a:pt x="0" y="0"/>
                  </a:moveTo>
                  <a:lnTo>
                    <a:pt x="48" y="83"/>
                  </a:lnTo>
                  <a:lnTo>
                    <a:pt x="98" y="0"/>
                  </a:lnTo>
                  <a:lnTo>
                    <a:pt x="0" y="0"/>
                  </a:ln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70" name="Freeform 67"/>
            <p:cNvSpPr>
              <a:spLocks/>
            </p:cNvSpPr>
            <p:nvPr/>
          </p:nvSpPr>
          <p:spPr bwMode="auto">
            <a:xfrm>
              <a:off x="6193" y="2059"/>
              <a:ext cx="681" cy="254"/>
            </a:xfrm>
            <a:custGeom>
              <a:avLst/>
              <a:gdLst>
                <a:gd name="T0" fmla="*/ 469 w 469"/>
                <a:gd name="T1" fmla="*/ 145 h 175"/>
                <a:gd name="T2" fmla="*/ 439 w 469"/>
                <a:gd name="T3" fmla="*/ 175 h 175"/>
                <a:gd name="T4" fmla="*/ 30 w 469"/>
                <a:gd name="T5" fmla="*/ 175 h 175"/>
                <a:gd name="T6" fmla="*/ 0 w 469"/>
                <a:gd name="T7" fmla="*/ 145 h 175"/>
                <a:gd name="T8" fmla="*/ 0 w 469"/>
                <a:gd name="T9" fmla="*/ 30 h 175"/>
                <a:gd name="T10" fmla="*/ 30 w 469"/>
                <a:gd name="T11" fmla="*/ 0 h 175"/>
                <a:gd name="T12" fmla="*/ 439 w 469"/>
                <a:gd name="T13" fmla="*/ 0 h 175"/>
                <a:gd name="T14" fmla="*/ 469 w 469"/>
                <a:gd name="T15" fmla="*/ 30 h 175"/>
                <a:gd name="T16" fmla="*/ 469 w 469"/>
                <a:gd name="T17" fmla="*/ 14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9" h="175">
                  <a:moveTo>
                    <a:pt x="469" y="145"/>
                  </a:moveTo>
                  <a:cubicBezTo>
                    <a:pt x="469" y="162"/>
                    <a:pt x="455" y="175"/>
                    <a:pt x="439" y="175"/>
                  </a:cubicBezTo>
                  <a:cubicBezTo>
                    <a:pt x="30" y="175"/>
                    <a:pt x="30" y="175"/>
                    <a:pt x="30" y="175"/>
                  </a:cubicBezTo>
                  <a:cubicBezTo>
                    <a:pt x="13" y="175"/>
                    <a:pt x="0" y="162"/>
                    <a:pt x="0" y="145"/>
                  </a:cubicBezTo>
                  <a:cubicBezTo>
                    <a:pt x="0" y="30"/>
                    <a:pt x="0" y="30"/>
                    <a:pt x="0" y="30"/>
                  </a:cubicBezTo>
                  <a:cubicBezTo>
                    <a:pt x="0" y="13"/>
                    <a:pt x="13" y="0"/>
                    <a:pt x="30" y="0"/>
                  </a:cubicBezTo>
                  <a:cubicBezTo>
                    <a:pt x="439" y="0"/>
                    <a:pt x="439" y="0"/>
                    <a:pt x="439" y="0"/>
                  </a:cubicBezTo>
                  <a:cubicBezTo>
                    <a:pt x="455" y="0"/>
                    <a:pt x="469" y="13"/>
                    <a:pt x="469" y="30"/>
                  </a:cubicBezTo>
                  <a:lnTo>
                    <a:pt x="469" y="145"/>
                  </a:lnTo>
                  <a:close/>
                </a:path>
              </a:pathLst>
            </a:custGeom>
            <a:solidFill>
              <a:srgbClr val="007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71" name="Rectangle 68"/>
            <p:cNvSpPr>
              <a:spLocks noChangeArrowheads="1"/>
            </p:cNvSpPr>
            <p:nvPr/>
          </p:nvSpPr>
          <p:spPr bwMode="auto">
            <a:xfrm>
              <a:off x="6236" y="2141"/>
              <a:ext cx="595"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99220"/>
              <a:r>
                <a:rPr lang="en-US" altLang="en-US" sz="688" b="1" dirty="0">
                  <a:solidFill>
                    <a:srgbClr val="FFFFFF"/>
                  </a:solidFill>
                  <a:latin typeface="Segoe UI Semibold" panose="020B0702040204020203" pitchFamily="34" charset="0"/>
                </a:rPr>
                <a:t>DEPENDS ON SQL</a:t>
              </a:r>
              <a:endParaRPr lang="en-US" altLang="en-US" sz="1377" dirty="0">
                <a:solidFill>
                  <a:srgbClr val="00B0F0"/>
                </a:solidFill>
              </a:endParaRPr>
            </a:p>
          </p:txBody>
        </p:sp>
        <p:sp>
          <p:nvSpPr>
            <p:cNvPr id="72" name="Freeform 69"/>
            <p:cNvSpPr>
              <a:spLocks/>
            </p:cNvSpPr>
            <p:nvPr/>
          </p:nvSpPr>
          <p:spPr bwMode="auto">
            <a:xfrm>
              <a:off x="4669" y="2059"/>
              <a:ext cx="682" cy="254"/>
            </a:xfrm>
            <a:custGeom>
              <a:avLst/>
              <a:gdLst>
                <a:gd name="T0" fmla="*/ 469 w 469"/>
                <a:gd name="T1" fmla="*/ 145 h 175"/>
                <a:gd name="T2" fmla="*/ 439 w 469"/>
                <a:gd name="T3" fmla="*/ 175 h 175"/>
                <a:gd name="T4" fmla="*/ 31 w 469"/>
                <a:gd name="T5" fmla="*/ 175 h 175"/>
                <a:gd name="T6" fmla="*/ 0 w 469"/>
                <a:gd name="T7" fmla="*/ 145 h 175"/>
                <a:gd name="T8" fmla="*/ 0 w 469"/>
                <a:gd name="T9" fmla="*/ 30 h 175"/>
                <a:gd name="T10" fmla="*/ 31 w 469"/>
                <a:gd name="T11" fmla="*/ 0 h 175"/>
                <a:gd name="T12" fmla="*/ 439 w 469"/>
                <a:gd name="T13" fmla="*/ 0 h 175"/>
                <a:gd name="T14" fmla="*/ 469 w 469"/>
                <a:gd name="T15" fmla="*/ 30 h 175"/>
                <a:gd name="T16" fmla="*/ 469 w 469"/>
                <a:gd name="T17" fmla="*/ 14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9" h="175">
                  <a:moveTo>
                    <a:pt x="469" y="145"/>
                  </a:moveTo>
                  <a:cubicBezTo>
                    <a:pt x="469" y="162"/>
                    <a:pt x="456" y="175"/>
                    <a:pt x="439" y="175"/>
                  </a:cubicBezTo>
                  <a:cubicBezTo>
                    <a:pt x="31" y="175"/>
                    <a:pt x="31" y="175"/>
                    <a:pt x="31" y="175"/>
                  </a:cubicBezTo>
                  <a:cubicBezTo>
                    <a:pt x="14" y="175"/>
                    <a:pt x="0" y="162"/>
                    <a:pt x="0" y="145"/>
                  </a:cubicBezTo>
                  <a:cubicBezTo>
                    <a:pt x="0" y="30"/>
                    <a:pt x="0" y="30"/>
                    <a:pt x="0" y="30"/>
                  </a:cubicBezTo>
                  <a:cubicBezTo>
                    <a:pt x="0" y="13"/>
                    <a:pt x="14" y="0"/>
                    <a:pt x="31" y="0"/>
                  </a:cubicBezTo>
                  <a:cubicBezTo>
                    <a:pt x="439" y="0"/>
                    <a:pt x="439" y="0"/>
                    <a:pt x="439" y="0"/>
                  </a:cubicBezTo>
                  <a:cubicBezTo>
                    <a:pt x="456" y="0"/>
                    <a:pt x="469" y="13"/>
                    <a:pt x="469" y="30"/>
                  </a:cubicBezTo>
                  <a:lnTo>
                    <a:pt x="469" y="145"/>
                  </a:lnTo>
                  <a:close/>
                </a:path>
              </a:pathLst>
            </a:custGeom>
            <a:solidFill>
              <a:srgbClr val="007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73" name="Rectangle 70"/>
            <p:cNvSpPr>
              <a:spLocks noChangeArrowheads="1"/>
            </p:cNvSpPr>
            <p:nvPr/>
          </p:nvSpPr>
          <p:spPr bwMode="auto">
            <a:xfrm>
              <a:off x="4713" y="2141"/>
              <a:ext cx="595"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99220"/>
              <a:r>
                <a:rPr lang="en-US" altLang="en-US" sz="688" b="1" dirty="0">
                  <a:solidFill>
                    <a:srgbClr val="FFFFFF"/>
                  </a:solidFill>
                  <a:latin typeface="Segoe UI Semibold" panose="020B0702040204020203" pitchFamily="34" charset="0"/>
                </a:rPr>
                <a:t>DEPENDS ON SQL</a:t>
              </a:r>
              <a:endParaRPr lang="en-US" altLang="en-US" sz="1377" dirty="0">
                <a:solidFill>
                  <a:srgbClr val="00B0F0"/>
                </a:solidFill>
              </a:endParaRPr>
            </a:p>
          </p:txBody>
        </p:sp>
        <p:sp>
          <p:nvSpPr>
            <p:cNvPr id="74" name="Freeform 71"/>
            <p:cNvSpPr>
              <a:spLocks/>
            </p:cNvSpPr>
            <p:nvPr/>
          </p:nvSpPr>
          <p:spPr bwMode="auto">
            <a:xfrm>
              <a:off x="3500" y="3277"/>
              <a:ext cx="1535" cy="499"/>
            </a:xfrm>
            <a:custGeom>
              <a:avLst/>
              <a:gdLst>
                <a:gd name="T0" fmla="*/ 0 w 1535"/>
                <a:gd name="T1" fmla="*/ 0 h 499"/>
                <a:gd name="T2" fmla="*/ 0 w 1535"/>
                <a:gd name="T3" fmla="*/ 499 h 499"/>
                <a:gd name="T4" fmla="*/ 1535 w 1535"/>
                <a:gd name="T5" fmla="*/ 499 h 499"/>
                <a:gd name="T6" fmla="*/ 1535 w 1535"/>
                <a:gd name="T7" fmla="*/ 113 h 499"/>
                <a:gd name="T8" fmla="*/ 1511 w 1535"/>
                <a:gd name="T9" fmla="*/ 113 h 499"/>
                <a:gd name="T10" fmla="*/ 1511 w 1535"/>
                <a:gd name="T11" fmla="*/ 475 h 499"/>
                <a:gd name="T12" fmla="*/ 25 w 1535"/>
                <a:gd name="T13" fmla="*/ 475 h 499"/>
                <a:gd name="T14" fmla="*/ 25 w 1535"/>
                <a:gd name="T15" fmla="*/ 0 h 499"/>
                <a:gd name="T16" fmla="*/ 0 w 1535"/>
                <a:gd name="T17" fmla="*/ 0 h 499"/>
                <a:gd name="T18" fmla="*/ 0 w 1535"/>
                <a:gd name="T19" fmla="*/ 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 h="499">
                  <a:moveTo>
                    <a:pt x="0" y="0"/>
                  </a:moveTo>
                  <a:lnTo>
                    <a:pt x="0" y="499"/>
                  </a:lnTo>
                  <a:lnTo>
                    <a:pt x="1535" y="499"/>
                  </a:lnTo>
                  <a:lnTo>
                    <a:pt x="1535" y="113"/>
                  </a:lnTo>
                  <a:lnTo>
                    <a:pt x="1511" y="113"/>
                  </a:lnTo>
                  <a:lnTo>
                    <a:pt x="1511" y="475"/>
                  </a:lnTo>
                  <a:lnTo>
                    <a:pt x="25" y="475"/>
                  </a:lnTo>
                  <a:lnTo>
                    <a:pt x="25" y="0"/>
                  </a:lnTo>
                  <a:lnTo>
                    <a:pt x="0" y="0"/>
                  </a:lnTo>
                  <a:lnTo>
                    <a:pt x="0" y="0"/>
                  </a:ln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75" name="Oval 72"/>
            <p:cNvSpPr>
              <a:spLocks noChangeArrowheads="1"/>
            </p:cNvSpPr>
            <p:nvPr/>
          </p:nvSpPr>
          <p:spPr bwMode="auto">
            <a:xfrm>
              <a:off x="3467" y="3233"/>
              <a:ext cx="90" cy="91"/>
            </a:xfrm>
            <a:prstGeom prst="ellipse">
              <a:avLst/>
            </a:pr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76" name="Freeform 73"/>
            <p:cNvSpPr>
              <a:spLocks/>
            </p:cNvSpPr>
            <p:nvPr/>
          </p:nvSpPr>
          <p:spPr bwMode="auto">
            <a:xfrm>
              <a:off x="4976" y="3322"/>
              <a:ext cx="96" cy="82"/>
            </a:xfrm>
            <a:custGeom>
              <a:avLst/>
              <a:gdLst>
                <a:gd name="T0" fmla="*/ 96 w 96"/>
                <a:gd name="T1" fmla="*/ 82 h 82"/>
                <a:gd name="T2" fmla="*/ 48 w 96"/>
                <a:gd name="T3" fmla="*/ 0 h 82"/>
                <a:gd name="T4" fmla="*/ 0 w 96"/>
                <a:gd name="T5" fmla="*/ 82 h 82"/>
                <a:gd name="T6" fmla="*/ 96 w 96"/>
                <a:gd name="T7" fmla="*/ 82 h 82"/>
              </a:gdLst>
              <a:ahLst/>
              <a:cxnLst>
                <a:cxn ang="0">
                  <a:pos x="T0" y="T1"/>
                </a:cxn>
                <a:cxn ang="0">
                  <a:pos x="T2" y="T3"/>
                </a:cxn>
                <a:cxn ang="0">
                  <a:pos x="T4" y="T5"/>
                </a:cxn>
                <a:cxn ang="0">
                  <a:pos x="T6" y="T7"/>
                </a:cxn>
              </a:cxnLst>
              <a:rect l="0" t="0" r="r" b="b"/>
              <a:pathLst>
                <a:path w="96" h="82">
                  <a:moveTo>
                    <a:pt x="96" y="82"/>
                  </a:moveTo>
                  <a:lnTo>
                    <a:pt x="48" y="0"/>
                  </a:lnTo>
                  <a:lnTo>
                    <a:pt x="0" y="82"/>
                  </a:lnTo>
                  <a:lnTo>
                    <a:pt x="96" y="82"/>
                  </a:ln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77" name="Freeform 74"/>
            <p:cNvSpPr>
              <a:spLocks/>
            </p:cNvSpPr>
            <p:nvPr/>
          </p:nvSpPr>
          <p:spPr bwMode="auto">
            <a:xfrm>
              <a:off x="3929" y="3635"/>
              <a:ext cx="681" cy="255"/>
            </a:xfrm>
            <a:custGeom>
              <a:avLst/>
              <a:gdLst>
                <a:gd name="T0" fmla="*/ 469 w 469"/>
                <a:gd name="T1" fmla="*/ 145 h 175"/>
                <a:gd name="T2" fmla="*/ 438 w 469"/>
                <a:gd name="T3" fmla="*/ 175 h 175"/>
                <a:gd name="T4" fmla="*/ 30 w 469"/>
                <a:gd name="T5" fmla="*/ 175 h 175"/>
                <a:gd name="T6" fmla="*/ 0 w 469"/>
                <a:gd name="T7" fmla="*/ 145 h 175"/>
                <a:gd name="T8" fmla="*/ 0 w 469"/>
                <a:gd name="T9" fmla="*/ 30 h 175"/>
                <a:gd name="T10" fmla="*/ 30 w 469"/>
                <a:gd name="T11" fmla="*/ 0 h 175"/>
                <a:gd name="T12" fmla="*/ 438 w 469"/>
                <a:gd name="T13" fmla="*/ 0 h 175"/>
                <a:gd name="T14" fmla="*/ 469 w 469"/>
                <a:gd name="T15" fmla="*/ 30 h 175"/>
                <a:gd name="T16" fmla="*/ 469 w 469"/>
                <a:gd name="T17" fmla="*/ 14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9" h="175">
                  <a:moveTo>
                    <a:pt x="469" y="145"/>
                  </a:moveTo>
                  <a:cubicBezTo>
                    <a:pt x="469" y="162"/>
                    <a:pt x="455" y="175"/>
                    <a:pt x="438" y="175"/>
                  </a:cubicBezTo>
                  <a:cubicBezTo>
                    <a:pt x="30" y="175"/>
                    <a:pt x="30" y="175"/>
                    <a:pt x="30" y="175"/>
                  </a:cubicBezTo>
                  <a:cubicBezTo>
                    <a:pt x="13" y="175"/>
                    <a:pt x="0" y="162"/>
                    <a:pt x="0" y="145"/>
                  </a:cubicBezTo>
                  <a:cubicBezTo>
                    <a:pt x="0" y="30"/>
                    <a:pt x="0" y="30"/>
                    <a:pt x="0" y="30"/>
                  </a:cubicBezTo>
                  <a:cubicBezTo>
                    <a:pt x="0" y="13"/>
                    <a:pt x="13" y="0"/>
                    <a:pt x="30" y="0"/>
                  </a:cubicBezTo>
                  <a:cubicBezTo>
                    <a:pt x="438" y="0"/>
                    <a:pt x="438" y="0"/>
                    <a:pt x="438" y="0"/>
                  </a:cubicBezTo>
                  <a:cubicBezTo>
                    <a:pt x="455" y="0"/>
                    <a:pt x="469" y="13"/>
                    <a:pt x="469" y="30"/>
                  </a:cubicBezTo>
                  <a:lnTo>
                    <a:pt x="469" y="145"/>
                  </a:lnTo>
                  <a:close/>
                </a:path>
              </a:pathLst>
            </a:custGeom>
            <a:solidFill>
              <a:srgbClr val="007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9929" tIns="34964" rIns="69929" bIns="34964" numCol="1" anchor="t" anchorCtr="0" compatLnSpc="1">
              <a:prstTxWarp prst="textNoShape">
                <a:avLst/>
              </a:prstTxWarp>
            </a:bodyPr>
            <a:lstStyle/>
            <a:p>
              <a:pPr defTabSz="699220"/>
              <a:endParaRPr lang="en-US" sz="1377" dirty="0">
                <a:solidFill>
                  <a:srgbClr val="00B0F0"/>
                </a:solidFill>
              </a:endParaRPr>
            </a:p>
          </p:txBody>
        </p:sp>
        <p:sp>
          <p:nvSpPr>
            <p:cNvPr id="78" name="Rectangle 75"/>
            <p:cNvSpPr>
              <a:spLocks noChangeArrowheads="1"/>
            </p:cNvSpPr>
            <p:nvPr/>
          </p:nvSpPr>
          <p:spPr bwMode="auto">
            <a:xfrm>
              <a:off x="4023" y="3702"/>
              <a:ext cx="160"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99220"/>
              <a:r>
                <a:rPr lang="en-US" altLang="en-US" sz="841" b="1" dirty="0">
                  <a:solidFill>
                    <a:srgbClr val="FFFFFF"/>
                  </a:solidFill>
                  <a:latin typeface="Segoe UI Semibold" panose="020B0702040204020203" pitchFamily="34" charset="0"/>
                </a:rPr>
                <a:t>SQL</a:t>
              </a:r>
              <a:endParaRPr lang="en-US" altLang="en-US" sz="1377" dirty="0">
                <a:solidFill>
                  <a:srgbClr val="00B0F0"/>
                </a:solidFill>
              </a:endParaRPr>
            </a:p>
          </p:txBody>
        </p:sp>
        <p:sp>
          <p:nvSpPr>
            <p:cNvPr id="79" name="Rectangle 76"/>
            <p:cNvSpPr>
              <a:spLocks noChangeArrowheads="1"/>
            </p:cNvSpPr>
            <p:nvPr/>
          </p:nvSpPr>
          <p:spPr bwMode="auto">
            <a:xfrm>
              <a:off x="4204" y="3702"/>
              <a:ext cx="55"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99220"/>
              <a:r>
                <a:rPr lang="en-US" altLang="en-US" sz="841" b="1" dirty="0">
                  <a:solidFill>
                    <a:srgbClr val="FFFFFF"/>
                  </a:solidFill>
                  <a:latin typeface="Segoe UI Semibold" panose="020B0702040204020203" pitchFamily="34" charset="0"/>
                </a:rPr>
                <a:t>C</a:t>
              </a:r>
              <a:endParaRPr lang="en-US" altLang="en-US" sz="1377" dirty="0">
                <a:solidFill>
                  <a:srgbClr val="00B0F0"/>
                </a:solidFill>
              </a:endParaRPr>
            </a:p>
          </p:txBody>
        </p:sp>
        <p:sp>
          <p:nvSpPr>
            <p:cNvPr id="80" name="Rectangle 77"/>
            <p:cNvSpPr>
              <a:spLocks noChangeArrowheads="1"/>
            </p:cNvSpPr>
            <p:nvPr/>
          </p:nvSpPr>
          <p:spPr bwMode="auto">
            <a:xfrm>
              <a:off x="4257" y="3702"/>
              <a:ext cx="269"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99220"/>
              <a:r>
                <a:rPr lang="en-US" altLang="en-US" sz="841" b="1" dirty="0">
                  <a:solidFill>
                    <a:srgbClr val="FFFFFF"/>
                  </a:solidFill>
                  <a:latin typeface="Segoe UI Semibold" panose="020B0702040204020203" pitchFamily="34" charset="0"/>
                </a:rPr>
                <a:t>ONFIG</a:t>
              </a:r>
              <a:endParaRPr lang="en-US" altLang="en-US" sz="1377" dirty="0">
                <a:solidFill>
                  <a:srgbClr val="00B0F0"/>
                </a:solidFill>
              </a:endParaRPr>
            </a:p>
          </p:txBody>
        </p:sp>
      </p:grpSp>
    </p:spTree>
    <p:extLst>
      <p:ext uri="{BB962C8B-B14F-4D97-AF65-F5344CB8AC3E}">
        <p14:creationId xmlns:p14="http://schemas.microsoft.com/office/powerpoint/2010/main" val="3361667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a:xfrm>
            <a:off x="274638" y="1212850"/>
            <a:ext cx="11887200" cy="3157788"/>
          </a:xfrm>
        </p:spPr>
        <p:txBody>
          <a:bodyPr/>
          <a:lstStyle/>
          <a:p>
            <a:pPr marL="349677" lvl="1" indent="-349677"/>
            <a:r>
              <a:rPr lang="en-US" dirty="0">
                <a:solidFill>
                  <a:schemeClr val="tx1"/>
                </a:solidFill>
                <a:latin typeface="+mj-lt"/>
              </a:rPr>
              <a:t>Wide range of Quickstart Templates</a:t>
            </a:r>
          </a:p>
          <a:p>
            <a:pPr marL="511567" lvl="2" indent="-349677"/>
            <a:r>
              <a:rPr lang="en-US" sz="1800" dirty="0">
                <a:solidFill>
                  <a:schemeClr val="tx1"/>
                </a:solidFill>
                <a:latin typeface="+mj-lt"/>
              </a:rPr>
              <a:t>Indexed on Azure.com</a:t>
            </a:r>
          </a:p>
          <a:p>
            <a:pPr marL="511567" lvl="2" indent="-349677"/>
            <a:r>
              <a:rPr lang="en-US" sz="1800" dirty="0">
                <a:solidFill>
                  <a:schemeClr val="tx1"/>
                </a:solidFill>
                <a:latin typeface="+mj-lt"/>
              </a:rPr>
              <a:t>Github Repo</a:t>
            </a:r>
          </a:p>
          <a:p>
            <a:pPr marL="511567" lvl="2" indent="-349677"/>
            <a:r>
              <a:rPr lang="en-US" sz="1800" dirty="0">
                <a:solidFill>
                  <a:schemeClr val="tx1"/>
                </a:solidFill>
                <a:latin typeface="+mj-lt"/>
              </a:rPr>
              <a:t>Community &amp; Microsoft contributed</a:t>
            </a:r>
          </a:p>
          <a:p>
            <a:pPr marL="511567" lvl="2" indent="-349677"/>
            <a:endParaRPr lang="en-US" sz="1800" dirty="0">
              <a:solidFill>
                <a:schemeClr val="tx1"/>
              </a:solidFill>
              <a:latin typeface="+mj-lt"/>
            </a:endParaRPr>
          </a:p>
          <a:p>
            <a:pPr marL="349677" lvl="1" indent="-349677"/>
            <a:r>
              <a:rPr lang="en-US" sz="2100" dirty="0">
                <a:solidFill>
                  <a:schemeClr val="tx1"/>
                </a:solidFill>
                <a:latin typeface="+mj-lt"/>
              </a:rPr>
              <a:t>Integration of IaaS with Azure Services</a:t>
            </a:r>
          </a:p>
          <a:p>
            <a:pPr marL="349677" lvl="1" indent="-349677"/>
            <a:endParaRPr lang="en-US" sz="2100" dirty="0">
              <a:solidFill>
                <a:schemeClr val="tx1"/>
              </a:solidFill>
              <a:latin typeface="+mj-lt"/>
            </a:endParaRPr>
          </a:p>
          <a:p>
            <a:pPr marL="349677" lvl="1" indent="-349677"/>
            <a:r>
              <a:rPr lang="en-US" sz="2100" dirty="0">
                <a:solidFill>
                  <a:schemeClr val="tx1"/>
                </a:solidFill>
                <a:latin typeface="+mj-lt"/>
              </a:rPr>
              <a:t>Azure Resource Explorer</a:t>
            </a:r>
          </a:p>
          <a:p>
            <a:pPr marL="565577" lvl="2" indent="-349677"/>
            <a:r>
              <a:rPr lang="en-US" sz="1700" dirty="0">
                <a:latin typeface="+mj-lt"/>
                <a:hlinkClick r:id="rId3"/>
              </a:rPr>
              <a:t>https://resources.azure.com/</a:t>
            </a:r>
            <a:endParaRPr lang="en-US" sz="1700" dirty="0">
              <a:solidFill>
                <a:schemeClr val="tx1"/>
              </a:solidFill>
              <a:latin typeface="+mj-lt"/>
            </a:endParaRPr>
          </a:p>
        </p:txBody>
      </p:sp>
      <p:sp>
        <p:nvSpPr>
          <p:cNvPr id="4" name="Title 3"/>
          <p:cNvSpPr>
            <a:spLocks noGrp="1"/>
          </p:cNvSpPr>
          <p:nvPr>
            <p:ph type="title"/>
          </p:nvPr>
        </p:nvSpPr>
        <p:spPr/>
        <p:txBody>
          <a:bodyPr/>
          <a:lstStyle/>
          <a:p>
            <a:r>
              <a:rPr lang="en-US" dirty="0"/>
              <a:t>Getting Started with Azure Templates </a:t>
            </a:r>
          </a:p>
        </p:txBody>
      </p:sp>
      <p:pic>
        <p:nvPicPr>
          <p:cNvPr id="22" name="Picture 21"/>
          <p:cNvPicPr>
            <a:picLocks noChangeAspect="1"/>
          </p:cNvPicPr>
          <p:nvPr/>
        </p:nvPicPr>
        <p:blipFill rotWithShape="1">
          <a:blip r:embed="rId4"/>
          <a:srcRect b="29796"/>
          <a:stretch/>
        </p:blipFill>
        <p:spPr>
          <a:xfrm>
            <a:off x="6650285" y="1337022"/>
            <a:ext cx="4914928" cy="5034501"/>
          </a:xfrm>
          <a:prstGeom prst="rect">
            <a:avLst/>
          </a:prstGeom>
        </p:spPr>
      </p:pic>
    </p:spTree>
    <p:extLst>
      <p:ext uri="{BB962C8B-B14F-4D97-AF65-F5344CB8AC3E}">
        <p14:creationId xmlns:p14="http://schemas.microsoft.com/office/powerpoint/2010/main" val="1573117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64245-5E3E-49F4-BE05-474278505CA1}"/>
              </a:ext>
            </a:extLst>
          </p:cNvPr>
          <p:cNvSpPr>
            <a:spLocks noGrp="1"/>
          </p:cNvSpPr>
          <p:nvPr>
            <p:ph type="title"/>
          </p:nvPr>
        </p:nvSpPr>
        <p:spPr/>
        <p:txBody>
          <a:bodyPr/>
          <a:lstStyle/>
          <a:p>
            <a:r>
              <a:rPr lang="sl-SI" dirty="0"/>
              <a:t>Reference </a:t>
            </a:r>
            <a:r>
              <a:rPr lang="sl-SI" dirty="0" err="1"/>
              <a:t>Architectures</a:t>
            </a:r>
            <a:endParaRPr lang="sl-SI" dirty="0"/>
          </a:p>
        </p:txBody>
      </p:sp>
    </p:spTree>
    <p:extLst>
      <p:ext uri="{BB962C8B-B14F-4D97-AF65-F5344CB8AC3E}">
        <p14:creationId xmlns:p14="http://schemas.microsoft.com/office/powerpoint/2010/main" val="38291095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553F1A2-D9BC-45A6-8EF1-94E6DCA8587A}"/>
              </a:ext>
            </a:extLst>
          </p:cNvPr>
          <p:cNvSpPr>
            <a:spLocks noGrp="1"/>
          </p:cNvSpPr>
          <p:nvPr>
            <p:ph type="title"/>
          </p:nvPr>
        </p:nvSpPr>
        <p:spPr/>
        <p:txBody>
          <a:bodyPr/>
          <a:lstStyle/>
          <a:p>
            <a:r>
              <a:rPr lang="sl-SI" dirty="0"/>
              <a:t>Azure Reference </a:t>
            </a:r>
            <a:r>
              <a:rPr lang="sl-SI" dirty="0" err="1"/>
              <a:t>Architectures</a:t>
            </a:r>
            <a:endParaRPr lang="sl-SI" dirty="0"/>
          </a:p>
        </p:txBody>
      </p:sp>
      <p:sp>
        <p:nvSpPr>
          <p:cNvPr id="4" name="Text Placeholder 3">
            <a:extLst>
              <a:ext uri="{FF2B5EF4-FFF2-40B4-BE49-F238E27FC236}">
                <a16:creationId xmlns:a16="http://schemas.microsoft.com/office/drawing/2014/main" id="{F660FF86-4D41-4859-9C56-BD393117A0FD}"/>
              </a:ext>
            </a:extLst>
          </p:cNvPr>
          <p:cNvSpPr>
            <a:spLocks noGrp="1"/>
          </p:cNvSpPr>
          <p:nvPr>
            <p:ph type="body" sz="quarter" idx="10"/>
          </p:nvPr>
        </p:nvSpPr>
        <p:spPr>
          <a:xfrm>
            <a:off x="1321694" y="5873526"/>
            <a:ext cx="8640960" cy="461665"/>
          </a:xfrm>
        </p:spPr>
        <p:txBody>
          <a:bodyPr/>
          <a:lstStyle/>
          <a:p>
            <a:pPr marL="0" indent="0">
              <a:buNone/>
            </a:pPr>
            <a:r>
              <a:rPr lang="sl-SI" sz="2000" dirty="0">
                <a:hlinkClick r:id="rId2"/>
              </a:rPr>
              <a:t>https://docs.microsoft.com/en-us/azure/architecture/reference-architectures/</a:t>
            </a:r>
            <a:endParaRPr lang="sl-SI" sz="2000" dirty="0"/>
          </a:p>
        </p:txBody>
      </p:sp>
      <p:pic>
        <p:nvPicPr>
          <p:cNvPr id="5" name="Picture 4">
            <a:extLst>
              <a:ext uri="{FF2B5EF4-FFF2-40B4-BE49-F238E27FC236}">
                <a16:creationId xmlns:a16="http://schemas.microsoft.com/office/drawing/2014/main" id="{E7429392-3775-47FD-B1CB-AA78D27E714C}"/>
              </a:ext>
            </a:extLst>
          </p:cNvPr>
          <p:cNvPicPr>
            <a:picLocks noChangeAspect="1"/>
          </p:cNvPicPr>
          <p:nvPr/>
        </p:nvPicPr>
        <p:blipFill>
          <a:blip r:embed="rId3"/>
          <a:stretch>
            <a:fillRect/>
          </a:stretch>
        </p:blipFill>
        <p:spPr>
          <a:xfrm>
            <a:off x="1321693" y="1132501"/>
            <a:ext cx="8640960" cy="465566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91358696"/>
      </p:ext>
    </p:extLst>
  </p:cSld>
  <p:clrMapOvr>
    <a:masterClrMapping/>
  </p:clrMapOvr>
  <p:transition>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sz="7200" dirty="0"/>
              <a:t>Q &amp; A</a:t>
            </a:r>
            <a:endParaRPr lang="en-US" sz="7200" dirty="0"/>
          </a:p>
        </p:txBody>
      </p:sp>
    </p:spTree>
    <p:extLst>
      <p:ext uri="{BB962C8B-B14F-4D97-AF65-F5344CB8AC3E}">
        <p14:creationId xmlns:p14="http://schemas.microsoft.com/office/powerpoint/2010/main" val="131110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51D7D-B8D4-41E3-B7D8-ABE8FF3BF9B4}"/>
              </a:ext>
            </a:extLst>
          </p:cNvPr>
          <p:cNvSpPr txBox="1">
            <a:spLocks/>
          </p:cNvSpPr>
          <p:nvPr/>
        </p:nvSpPr>
        <p:spPr>
          <a:xfrm>
            <a:off x="274638" y="2125662"/>
            <a:ext cx="11887200" cy="1181862"/>
          </a:xfrm>
          <a:prstGeom prst="rect">
            <a:avLst/>
          </a:prstGeom>
        </p:spPr>
        <p:txBody>
          <a:bodyPr/>
          <a:lst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sl-SI" sz="7200" dirty="0"/>
              <a:t>H.V.A.L.A. :-)</a:t>
            </a:r>
          </a:p>
        </p:txBody>
      </p:sp>
    </p:spTree>
    <p:extLst>
      <p:ext uri="{BB962C8B-B14F-4D97-AF65-F5344CB8AC3E}">
        <p14:creationId xmlns:p14="http://schemas.microsoft.com/office/powerpoint/2010/main" val="713026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MT_TILE" val="YES"/>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7TQBLwN7JUqZ50IxKG9wQw"/>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DKASeTqgY0ONIjCRmhAdqQ"/>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RpZcFO9I.0qHKpQYchVsvQ"/>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RpZcFO9I.0qHKpQYchVsvQ"/>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NTK_2017_Biz_ppt" id="{9FDCA7EF-1417-41E8-8763-100BAA52DB97}" vid="{82D97F85-C213-4157-AB73-F108064F431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90F116-B58F-4255-B05B-DA3808E0E5C6}">
  <ds:schemaRefs>
    <ds:schemaRef ds:uri="630a2e83-186a-4a0f-ab27-bee8a8096abc"/>
    <ds:schemaRef ds:uri="http://purl.org/dc/dcmitype/"/>
    <ds:schemaRef ds:uri="http://schemas.microsoft.com/office/infopath/2007/PartnerControls"/>
    <ds:schemaRef ds:uri="http://schemas.microsoft.com/office/2006/documentManagement/types"/>
    <ds:schemaRef ds:uri="http://schemas.microsoft.com/office/2006/metadata/properties"/>
    <ds:schemaRef ds:uri="http://purl.org/dc/terms/"/>
    <ds:schemaRef ds:uri="http://schemas.openxmlformats.org/package/2006/metadata/core-properties"/>
    <ds:schemaRef ds:uri="http://www.w3.org/XML/1998/namespace"/>
    <ds:schemaRef ds:uri="http://purl.org/dc/elements/1.1/"/>
  </ds:schemaRefs>
</ds:datastoreItem>
</file>

<file path=customXml/itemProps2.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NTK_2017_Tech_ppt</Template>
  <TotalTime>8216</TotalTime>
  <Words>3974</Words>
  <Application>Microsoft Office PowerPoint</Application>
  <PresentationFormat>Custom</PresentationFormat>
  <Paragraphs>708</Paragraphs>
  <Slides>60</Slides>
  <Notes>29</Notes>
  <HiddenSlides>10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60</vt:i4>
      </vt:variant>
    </vt:vector>
  </HeadingPairs>
  <TitlesOfParts>
    <vt:vector size="73" baseType="lpstr">
      <vt:lpstr>MS PGothic</vt:lpstr>
      <vt:lpstr>Arial</vt:lpstr>
      <vt:lpstr>Calibri Light</vt:lpstr>
      <vt:lpstr>Consolas</vt:lpstr>
      <vt:lpstr>Segoe Pro Display Light</vt:lpstr>
      <vt:lpstr>Segoe Pro Display Semibold</vt:lpstr>
      <vt:lpstr>Segoe UI</vt:lpstr>
      <vt:lpstr>Segoe UI Light</vt:lpstr>
      <vt:lpstr>Segoe UI Semibold</vt:lpstr>
      <vt:lpstr>Segoe UI Semilight</vt:lpstr>
      <vt:lpstr>Wingdings</vt:lpstr>
      <vt:lpstr>MS_WinDays17_PPT_template</vt:lpstr>
      <vt:lpstr>think-cell Slide</vt:lpstr>
      <vt:lpstr>PowerPoint Presentation</vt:lpstr>
      <vt:lpstr>Zgradite Virtualni podatkovni center v Azure </vt:lpstr>
      <vt:lpstr>Agenda</vt:lpstr>
      <vt:lpstr>Scenario</vt:lpstr>
      <vt:lpstr>PowerPoint Presentation</vt:lpstr>
      <vt:lpstr>PowerPoint Presentation</vt:lpstr>
      <vt:lpstr>PowerPoint Presentation</vt:lpstr>
      <vt:lpstr>Azure Networking</vt:lpstr>
      <vt:lpstr>The Big (Network) Picture</vt:lpstr>
      <vt:lpstr>Azure Virtual Networks</vt:lpstr>
      <vt:lpstr>Components of a Virtual Network</vt:lpstr>
      <vt:lpstr>VMs and NIC</vt:lpstr>
      <vt:lpstr>Connectivity within VNet</vt:lpstr>
      <vt:lpstr>Cross premises connectivity overview</vt:lpstr>
      <vt:lpstr>ExpressRoute connectivity</vt:lpstr>
      <vt:lpstr>VNet to VNet peering</vt:lpstr>
      <vt:lpstr>VNet Peering Hub and spoke </vt:lpstr>
      <vt:lpstr>Accelerated Networking</vt:lpstr>
      <vt:lpstr>Security - Network Security Group (NSG)</vt:lpstr>
      <vt:lpstr>NSGs in a multitier topology </vt:lpstr>
      <vt:lpstr>Default rules</vt:lpstr>
      <vt:lpstr>Who is blocking me - Trouble shooting NSG rules</vt:lpstr>
      <vt:lpstr>Network Virtual Appliances</vt:lpstr>
      <vt:lpstr>Network Virtual Appliance ecosystem</vt:lpstr>
      <vt:lpstr>Internal and External load balancing</vt:lpstr>
      <vt:lpstr>MultiTier application</vt:lpstr>
      <vt:lpstr>Hub and Spoke</vt:lpstr>
      <vt:lpstr>VNet deployment demo</vt:lpstr>
      <vt:lpstr>Azure Virtual Machines</vt:lpstr>
      <vt:lpstr>Overview of Virtual Machine Services</vt:lpstr>
      <vt:lpstr>Single Instance SLA for VMs</vt:lpstr>
      <vt:lpstr>Availability Sets</vt:lpstr>
      <vt:lpstr>Azure Virtual Machines</vt:lpstr>
      <vt:lpstr>Compute families</vt:lpstr>
      <vt:lpstr>DC in Azure</vt:lpstr>
      <vt:lpstr>Extend Active Directory to Azure IaaS</vt:lpstr>
      <vt:lpstr>Scenario – Replica domain controller in Azure</vt:lpstr>
      <vt:lpstr>Domain Controllers In Azure</vt:lpstr>
      <vt:lpstr>Azure VM Storage</vt:lpstr>
      <vt:lpstr>Introduction to Disks and Images</vt:lpstr>
      <vt:lpstr>Azure Storage Capabilities</vt:lpstr>
      <vt:lpstr>Standard Storage Capacity Planning</vt:lpstr>
      <vt:lpstr>Azure Premium Storage Disks</vt:lpstr>
      <vt:lpstr>Managed disks</vt:lpstr>
      <vt:lpstr>Virtual Machine Storage Architecture</vt:lpstr>
      <vt:lpstr>Azure Storage Durability</vt:lpstr>
      <vt:lpstr>Azure Disk Encryption Preview</vt:lpstr>
      <vt:lpstr>Backup of Azure IaaS VMs</vt:lpstr>
      <vt:lpstr>VM deployment demo</vt:lpstr>
      <vt:lpstr>CheckPoint deployment demo https://supportcenter.checkpoint.com/supportcenter/portal?eventSubmit_doGoviewsolutiondetails=&amp;solutionid=sk110194 </vt:lpstr>
      <vt:lpstr> Deployment</vt:lpstr>
      <vt:lpstr>Deployment Options</vt:lpstr>
      <vt:lpstr>Deployment Options</vt:lpstr>
      <vt:lpstr>ARM template deployment demo</vt:lpstr>
      <vt:lpstr>Power of Repeatability</vt:lpstr>
      <vt:lpstr>Getting Started with Azure Templates </vt:lpstr>
      <vt:lpstr>Reference Architectures</vt:lpstr>
      <vt:lpstr>Azure Reference Architectures</vt:lpstr>
      <vt:lpstr>Q &amp; A</vt:lpstr>
      <vt:lpstr>PowerPoint Presentation</vt:lpstr>
    </vt:vector>
  </TitlesOfParts>
  <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Andrej Kasnik</dc:creator>
  <cp:keywords/>
  <dc:description>Template: _x000d_
Formatting: _x000d_
Audience Type:</dc:description>
  <cp:lastModifiedBy>Andrej Kasnik</cp:lastModifiedBy>
  <cp:revision>24</cp:revision>
  <dcterms:created xsi:type="dcterms:W3CDTF">2017-04-30T14:26:59Z</dcterms:created>
  <dcterms:modified xsi:type="dcterms:W3CDTF">2017-05-16T22:37:50Z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