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30"/>
  </p:notesMasterIdLst>
  <p:handoutMasterIdLst>
    <p:handoutMasterId r:id="rId31"/>
  </p:handoutMasterIdLst>
  <p:sldIdLst>
    <p:sldId id="1881" r:id="rId5"/>
    <p:sldId id="1844" r:id="rId6"/>
    <p:sldId id="1716" r:id="rId7"/>
    <p:sldId id="1855" r:id="rId8"/>
    <p:sldId id="1856" r:id="rId9"/>
    <p:sldId id="1853" r:id="rId10"/>
    <p:sldId id="1670" r:id="rId11"/>
    <p:sldId id="1854" r:id="rId12"/>
    <p:sldId id="1878" r:id="rId13"/>
    <p:sldId id="1863" r:id="rId14"/>
    <p:sldId id="1870" r:id="rId15"/>
    <p:sldId id="1865" r:id="rId16"/>
    <p:sldId id="1872" r:id="rId17"/>
    <p:sldId id="1883" r:id="rId18"/>
    <p:sldId id="1873" r:id="rId19"/>
    <p:sldId id="1876" r:id="rId20"/>
    <p:sldId id="1874" r:id="rId21"/>
    <p:sldId id="1875" r:id="rId22"/>
    <p:sldId id="1858" r:id="rId23"/>
    <p:sldId id="1877" r:id="rId24"/>
    <p:sldId id="1852" r:id="rId25"/>
    <p:sldId id="1880" r:id="rId26"/>
    <p:sldId id="1849" r:id="rId27"/>
    <p:sldId id="1882" r:id="rId28"/>
    <p:sldId id="1851" r:id="rId29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A0"/>
    <a:srgbClr val="832B8F"/>
    <a:srgbClr val="5E5E60"/>
    <a:srgbClr val="B02E7F"/>
    <a:srgbClr val="F26224"/>
    <a:srgbClr val="FFFFFF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D485BC-3E73-184F-A2AE-D1D4CAC35A0E}" v="1065" dt="2022-09-25T16:00:11.164"/>
    <p1510:client id="{7BEF7232-D70A-4AE9-B6E6-D7ECF4D1408B}" v="562" dt="2022-09-26T21:18:49.4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41"/>
    <p:restoredTop sz="69819"/>
  </p:normalViewPr>
  <p:slideViewPr>
    <p:cSldViewPr snapToGrid="0">
      <p:cViewPr varScale="1">
        <p:scale>
          <a:sx n="156" d="100"/>
          <a:sy n="156" d="100"/>
        </p:scale>
        <p:origin x="3144" y="1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9/26/22 11:33 PM</a:t>
            </a:fld>
            <a:endParaRPr lang="en-US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I" dirty="0"/>
              <a:t>Summary:</a:t>
            </a:r>
          </a:p>
          <a:p>
            <a:r>
              <a:rPr lang="en-SI" dirty="0"/>
              <a:t>- what is</a:t>
            </a:r>
          </a:p>
          <a:p>
            <a:r>
              <a:rPr lang="en-SI" dirty="0"/>
              <a:t>- why it matters</a:t>
            </a:r>
          </a:p>
          <a:p>
            <a:r>
              <a:rPr lang="en-SI" dirty="0"/>
              <a:t>- tay</a:t>
            </a:r>
          </a:p>
          <a:p>
            <a:r>
              <a:rPr lang="en-SI" dirty="0"/>
              <a:t>- what applications</a:t>
            </a:r>
          </a:p>
          <a:p>
            <a:r>
              <a:rPr lang="en-SI" dirty="0"/>
              <a:t>- approaches (naive, medium complexity, state art)</a:t>
            </a:r>
          </a:p>
          <a:p>
            <a:r>
              <a:rPr lang="en-SI" dirty="0"/>
              <a:t>- cross-language support</a:t>
            </a:r>
          </a:p>
          <a:p>
            <a:r>
              <a:rPr lang="en-SI" dirty="0"/>
              <a:t>- practical application</a:t>
            </a:r>
          </a:p>
          <a:p>
            <a:endParaRPr lang="en-SI" dirty="0"/>
          </a:p>
          <a:p>
            <a:r>
              <a:rPr lang="en-SI" dirty="0"/>
              <a:t>Talk will be very high-level. Coding will be basic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9/26/22 11:35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7101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US" sz="850" dirty="0">
                <a:latin typeface="Segoe UI Light"/>
                <a:cs typeface="Segoe UI Light"/>
              </a:rPr>
            </a:br>
            <a:br>
              <a:rPr lang="en-US" sz="850" dirty="0">
                <a:latin typeface="Segoe UI Light"/>
                <a:cs typeface="Segoe UI Light"/>
              </a:rPr>
            </a:br>
            <a:r>
              <a:rPr lang="en-US" sz="850" dirty="0">
                <a:latin typeface="Segoe UI Light"/>
                <a:cs typeface="Segoe UI Light"/>
              </a:rPr>
              <a:t>Any content generated by a machine learning model. Foul language, insults, threats, slurs, swear words, obscenities</a:t>
            </a:r>
          </a:p>
          <a:p>
            <a:endParaRPr lang="en-US" sz="850" dirty="0">
              <a:latin typeface="Segoe UI Light"/>
              <a:cs typeface="Segoe UI Light"/>
            </a:endParaRPr>
          </a:p>
          <a:p>
            <a:r>
              <a:rPr lang="en-US" sz="850" dirty="0">
                <a:latin typeface="Segoe UI Light"/>
                <a:cs typeface="Segoe UI Light"/>
              </a:rPr>
              <a:t>The reason I find this topic interesting is because I don't believe many people understand how much effort big </a:t>
            </a:r>
            <a:r>
              <a:rPr lang="en-US" sz="850" dirty="0" err="1">
                <a:latin typeface="Segoe UI Light"/>
                <a:cs typeface="Segoe UI Light"/>
              </a:rPr>
              <a:t>comapnies</a:t>
            </a:r>
            <a:r>
              <a:rPr lang="en-US" sz="850" dirty="0">
                <a:latin typeface="Segoe UI Light"/>
                <a:cs typeface="Segoe UI Light"/>
              </a:rPr>
              <a:t> invest into.</a:t>
            </a:r>
            <a:br>
              <a:rPr lang="en-US" sz="850" dirty="0">
                <a:latin typeface="Segoe UI Light"/>
                <a:cs typeface="Segoe UI Light"/>
              </a:rPr>
            </a:br>
            <a:r>
              <a:rPr lang="en-US" sz="850" dirty="0">
                <a:latin typeface="Segoe UI Light"/>
                <a:cs typeface="Segoe UI Light"/>
              </a:rPr>
              <a:t>Likewise, people don't understand how important it is.</a:t>
            </a:r>
            <a:endParaRPr lang="en-US" sz="850" dirty="0">
              <a:cs typeface="Segoe UI Light"/>
            </a:endParaRPr>
          </a:p>
          <a:p>
            <a:endParaRPr lang="en-US" sz="850" dirty="0">
              <a:latin typeface="Segoe UI Light"/>
              <a:cs typeface="Segoe UI Light"/>
            </a:endParaRPr>
          </a:p>
          <a:p>
            <a:r>
              <a:rPr lang="en-US" sz="850" dirty="0">
                <a:latin typeface="Segoe UI Light"/>
                <a:cs typeface="Segoe UI Light"/>
              </a:rPr>
              <a:t>I spend a significant amount of my work-time making sure the language packs we produce are compliant non-toxic</a:t>
            </a:r>
            <a:br>
              <a:rPr lang="en-US" sz="850" dirty="0">
                <a:latin typeface="Segoe UI Light"/>
                <a:cs typeface="Segoe UI Light"/>
              </a:rPr>
            </a:br>
            <a:br>
              <a:rPr lang="en-US" sz="850" dirty="0">
                <a:latin typeface="Segoe UI Light"/>
                <a:cs typeface="Segoe UI Light"/>
              </a:rPr>
            </a:br>
            <a:r>
              <a:rPr lang="en-US" sz="850" dirty="0">
                <a:latin typeface="Segoe UI Light"/>
                <a:cs typeface="Segoe UI Light"/>
              </a:rPr>
              <a:t>The reason tacking offensive content matters is because 10 year ago...</a:t>
            </a:r>
          </a:p>
          <a:p>
            <a:r>
              <a:rPr lang="en-US" sz="850" dirty="0">
                <a:latin typeface="Segoe UI Light"/>
                <a:cs typeface="Segoe UI Light"/>
              </a:rPr>
              <a:t>Because AI has been </a:t>
            </a:r>
            <a:r>
              <a:rPr lang="en-US" sz="850" dirty="0" err="1">
                <a:latin typeface="Segoe UI Light"/>
                <a:cs typeface="Segoe UI Light"/>
              </a:rPr>
              <a:t>humanised</a:t>
            </a:r>
            <a:endParaRPr lang="en-US" sz="850" dirty="0">
              <a:cs typeface="Segoe UI Light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5428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Chatbot used for conversations</a:t>
            </a:r>
          </a:p>
          <a:p>
            <a:endParaRPr lang="en-US" dirty="0"/>
          </a:p>
          <a:p>
            <a:r>
              <a:rPr lang="en-US" dirty="0"/>
              <a:t>The special feature about Tay is its ability to learn and improve. Expand its vocabulary.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204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473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Story of Tay is in a way tragic - it is known not for its amazing engineering, but for one tiny mistake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1816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Tay and projects like </a:t>
            </a:r>
            <a:r>
              <a:rPr lang="en-US" dirty="0" err="1"/>
              <a:t>tay</a:t>
            </a:r>
            <a:r>
              <a:rPr lang="en-US" dirty="0"/>
              <a:t> added weight to a beginning of a new field</a:t>
            </a:r>
          </a:p>
          <a:p>
            <a:endParaRPr lang="en-US" dirty="0"/>
          </a:p>
          <a:p>
            <a:r>
              <a:rPr lang="en-US" dirty="0" err="1"/>
              <a:t>Eplainability</a:t>
            </a:r>
            <a:r>
              <a:rPr lang="en-US" dirty="0"/>
              <a:t>, social bias, fairness, security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The core of RA revolves around the fact that companies need to </a:t>
            </a:r>
            <a:r>
              <a:rPr lang="en-US" dirty="0" err="1"/>
              <a:t>recognise</a:t>
            </a:r>
            <a:r>
              <a:rPr lang="en-US" dirty="0"/>
              <a:t> that AI has a significant effect on society.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5610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You may be wondering in what cases AI can really produce offensive content. Tay isn’t used in day-to-day tasks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2778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50" dirty="0">
                <a:latin typeface="Segoe UI Light"/>
                <a:cs typeface="Segoe UI Light"/>
              </a:rPr>
              <a:t>Areas where we want to focus on toxic content are ML applications that generate content.</a:t>
            </a:r>
          </a:p>
          <a:p>
            <a:endParaRPr lang="en-US" sz="850" dirty="0">
              <a:cs typeface="Segoe UI Light"/>
            </a:endParaRPr>
          </a:p>
          <a:p>
            <a:r>
              <a:rPr lang="en-US" sz="850" dirty="0">
                <a:latin typeface="Segoe UI Light"/>
                <a:cs typeface="Segoe UI Light"/>
              </a:rPr>
              <a:t>Someone could write a text description of a famous person depicted doing a very inappropriate act</a:t>
            </a:r>
          </a:p>
          <a:p>
            <a:endParaRPr lang="en-US" sz="850" dirty="0">
              <a:latin typeface="Segoe UI Light"/>
              <a:cs typeface="Segoe UI Light"/>
            </a:endParaRPr>
          </a:p>
          <a:p>
            <a:r>
              <a:rPr lang="en-US" sz="850" dirty="0">
                <a:latin typeface="Segoe UI Light"/>
                <a:cs typeface="Segoe UI Light"/>
              </a:rPr>
              <a:t>Name of text-to-image model is: stable-diffusion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42206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50" dirty="0">
                <a:latin typeface="Segoe UI Light"/>
                <a:cs typeface="Segoe UI Light"/>
              </a:rPr>
              <a:t>Language models fall into the category of NLP. NLP is a field of AI that helps machines understand language</a:t>
            </a:r>
          </a:p>
          <a:p>
            <a:endParaRPr lang="en-US" sz="850" dirty="0">
              <a:latin typeface="Segoe UI Light"/>
              <a:cs typeface="Segoe UI Light"/>
            </a:endParaRPr>
          </a:p>
          <a:p>
            <a:r>
              <a:rPr lang="en-US" sz="850" dirty="0">
                <a:latin typeface="Segoe UI Light"/>
                <a:cs typeface="Segoe UI Light"/>
              </a:rPr>
              <a:t>An example of how language suggestions can go wrong.</a:t>
            </a:r>
          </a:p>
          <a:p>
            <a:endParaRPr lang="en-US" sz="850" dirty="0">
              <a:latin typeface="Segoe UI Light"/>
              <a:cs typeface="Segoe UI Light"/>
            </a:endParaRPr>
          </a:p>
          <a:p>
            <a:r>
              <a:rPr lang="en-US" sz="850" dirty="0">
                <a:latin typeface="Segoe UI Light"/>
                <a:cs typeface="Segoe UI Light"/>
              </a:rPr>
              <a:t>This brings me to the next point that touches on the core issue of toxic content in ML</a:t>
            </a:r>
            <a:endParaRPr lang="en-US" sz="850" dirty="0">
              <a:cs typeface="Segoe UI Light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8382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9782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50" dirty="0" err="1">
                <a:latin typeface="Calibri"/>
                <a:cs typeface="Calibri"/>
              </a:rPr>
              <a:t>Disclamer</a:t>
            </a:r>
            <a:r>
              <a:rPr lang="en-US" sz="850" dirty="0">
                <a:latin typeface="Calibri"/>
                <a:cs typeface="Calibri"/>
              </a:rPr>
              <a:t> about </a:t>
            </a:r>
            <a:r>
              <a:rPr lang="en-US" sz="850" dirty="0" err="1">
                <a:latin typeface="Calibri"/>
                <a:cs typeface="Calibri"/>
              </a:rPr>
              <a:t>autocorrecton</a:t>
            </a:r>
            <a:r>
              <a:rPr lang="en-US" sz="850" dirty="0">
                <a:latin typeface="Calibri"/>
                <a:cs typeface="Calibri"/>
              </a:rPr>
              <a:t> and text prediction. It matters a lot more outside </a:t>
            </a:r>
            <a:r>
              <a:rPr lang="en-US" sz="850" dirty="0" err="1">
                <a:latin typeface="Calibri"/>
                <a:cs typeface="Calibri"/>
              </a:rPr>
              <a:t>balkan</a:t>
            </a:r>
            <a:r>
              <a:rPr lang="en-US" sz="850" dirty="0">
                <a:latin typeface="Calibri"/>
                <a:cs typeface="Calibri"/>
              </a:rPr>
              <a:t>. Some languages need it.</a:t>
            </a:r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55496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I" dirty="0"/>
              <a:t>I bet you all remember the screenshots of iPhone fails.</a:t>
            </a:r>
          </a:p>
          <a:p>
            <a:r>
              <a:rPr lang="en-SI" dirty="0"/>
              <a:t>They were early beginnings, early efforts of tackling offensive content.</a:t>
            </a:r>
          </a:p>
          <a:p>
            <a:endParaRPr lang="en-SI" dirty="0"/>
          </a:p>
          <a:p>
            <a:r>
              <a:rPr lang="en-SI" dirty="0"/>
              <a:t>All keyboards contain greylists - some use bloom filters.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9/26/22 11:47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088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I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9/26/22 11:49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680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SI" dirty="0"/>
              <a:t>An improvement to filtering unigrams (single words) can be to filter out sequences of words. bigrams, trigrams, ...</a:t>
            </a:r>
          </a:p>
          <a:p>
            <a:endParaRPr lang="en-SI" dirty="0"/>
          </a:p>
          <a:p>
            <a:r>
              <a:rPr lang="en-SI" dirty="0"/>
              <a:t>white - trash</a:t>
            </a:r>
          </a:p>
          <a:p>
            <a:endParaRPr lang="en-SI" dirty="0"/>
          </a:p>
          <a:p>
            <a:r>
              <a:rPr lang="en-SI" dirty="0"/>
              <a:t>Problem: imagine slovene</a:t>
            </a:r>
          </a:p>
          <a:p>
            <a:endParaRPr lang="en-SI" dirty="0"/>
          </a:p>
          <a:p>
            <a:r>
              <a:rPr lang="en-SI" dirty="0"/>
              <a:t>Number of possible n-grams grows exponentially. You are limited in arity/context size.</a:t>
            </a:r>
          </a:p>
          <a:p>
            <a:endParaRPr lang="en-SI" dirty="0"/>
          </a:p>
          <a:p>
            <a:r>
              <a:rPr lang="en-SI" dirty="0"/>
              <a:t>This is solved by neural models.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9/26/22 11:49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1273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The current state of the art.</a:t>
            </a:r>
          </a:p>
          <a:p>
            <a:r>
              <a:rPr lang="en-US" dirty="0"/>
              <a:t>Transformer models are used for translation, text generation, image generation, </a:t>
            </a:r>
            <a:r>
              <a:rPr lang="en-US" dirty="0" err="1"/>
              <a:t>summarisation</a:t>
            </a:r>
            <a:endParaRPr lang="en-US" dirty="0"/>
          </a:p>
          <a:p>
            <a:endParaRPr lang="en-US" dirty="0"/>
          </a:p>
          <a:p>
            <a:r>
              <a:rPr lang="en-US" dirty="0"/>
              <a:t>They can be retrained to perform any task: including toxicity </a:t>
            </a:r>
            <a:r>
              <a:rPr lang="en-US" dirty="0" err="1"/>
              <a:t>detecton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/>
              <a:t>Measures 4 categories</a:t>
            </a:r>
          </a:p>
          <a:p>
            <a:endParaRPr lang="en-US" dirty="0"/>
          </a:p>
          <a:p>
            <a:r>
              <a:rPr lang="en-US" dirty="0"/>
              <a:t>Can detect self depreciation. If you say: I'm an idiot</a:t>
            </a:r>
          </a:p>
          <a:p>
            <a:endParaRPr lang="en-US" dirty="0"/>
          </a:p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33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Unfortunately, the explanation of how transformers work goes beyond this presentation. But we will learn how to use it in practice</a:t>
            </a:r>
          </a:p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9/27/22 12:03 AM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9251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850" dirty="0">
                <a:latin typeface="Segoe UI Light"/>
                <a:cs typeface="Segoe UI Light"/>
              </a:rPr>
              <a:t>You can train custom models for low-resource languages, but it is not fool proof./</a:t>
            </a:r>
          </a:p>
          <a:p>
            <a:endParaRPr lang="en-US" sz="850" dirty="0">
              <a:latin typeface="Segoe UI Light"/>
              <a:cs typeface="Segoe UI Light"/>
            </a:endParaRPr>
          </a:p>
          <a:p>
            <a:r>
              <a:rPr lang="en-US" sz="850" dirty="0">
                <a:latin typeface="Segoe UI Light"/>
                <a:cs typeface="Segoe UI Light"/>
              </a:rPr>
              <a:t>It's not fool proof. It's a work in progress. Creating something creates a feedback loop.</a:t>
            </a:r>
          </a:p>
          <a:p>
            <a:endParaRPr lang="en-US" sz="850" dirty="0">
              <a:cs typeface="Segoe UI Light"/>
            </a:endParaRPr>
          </a:p>
          <a:p>
            <a:r>
              <a:rPr lang="en-US" sz="850" dirty="0">
                <a:latin typeface="Segoe UI Light"/>
                <a:cs typeface="Segoe UI Light"/>
              </a:rPr>
              <a:t>And with work in </a:t>
            </a:r>
            <a:r>
              <a:rPr lang="en-US" sz="850" dirty="0" err="1">
                <a:latin typeface="Segoe UI Light"/>
                <a:cs typeface="Segoe UI Light"/>
              </a:rPr>
              <a:t>progres</a:t>
            </a:r>
            <a:r>
              <a:rPr lang="en-US" sz="850" dirty="0">
                <a:latin typeface="Segoe UI Light"/>
                <a:cs typeface="Segoe UI Light"/>
              </a:rPr>
              <a:t>....</a:t>
            </a:r>
            <a:endParaRPr lang="en-US" sz="850" dirty="0">
              <a:cs typeface="Segoe UI Light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4415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4775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 hope you learned something about this </a:t>
            </a:r>
            <a:r>
              <a:rPr lang="en-US" dirty="0" err="1"/>
              <a:t>nieche</a:t>
            </a:r>
            <a:r>
              <a:rPr lang="en-US" dirty="0"/>
              <a:t>, specific topic, that nevertheless plays in a huge role in the ever-increasing world of AI and machine learning.</a:t>
            </a: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525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8613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9/26/22 11:33 PM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363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532779-AAD1-30AC-ED4A-22D5D23C3C0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598DF7D-DEA5-4311-FC9A-F5D48F2F2B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78B115-6E89-A130-6F7E-75FBFEF4C9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D19995-9243-8042-FE4F-3A045AE80B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5B92111-9D65-7537-17FA-6AE4E022418A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B7245D-CC92-BA79-3B73-CEAA6F227C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0312930-BEAE-90CE-BD01-AFD8C080DFBF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/>
              <a:t>drag &amp; drop your photo here </a:t>
            </a:r>
            <a:br>
              <a:rPr lang="en-US"/>
            </a:br>
            <a:r>
              <a:rPr lang="en-US"/>
              <a:t>or click or tap icon below </a:t>
            </a:r>
            <a:br>
              <a:rPr lang="en-US"/>
            </a:br>
            <a:r>
              <a:rPr lang="en-US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en-GB"/>
              <a:t>Click icon to add picture</a:t>
            </a:r>
            <a:endParaRPr lang="en-HR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chemeClr val="accent2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chemeClr val="tx1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en-GB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Click to edit Master text styles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647C851-21E2-E775-673A-E6F7E1B46F2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86389" y="6083901"/>
            <a:ext cx="591057" cy="59105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#ntk22</a:t>
            </a:r>
          </a:p>
        </p:txBody>
      </p:sp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87682"/>
            <a:ext cx="12192000" cy="694568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Tech 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1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/>
              <a:t>Business 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CF3AE5F8-88EF-D741-BC59-8A5FE45AA6E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200900" y="4141408"/>
            <a:ext cx="4648200" cy="629453"/>
          </a:xfrm>
        </p:spPr>
        <p:txBody>
          <a:bodyPr anchor="ctr"/>
          <a:lstStyle>
            <a:lvl1pPr marL="0" indent="0" algn="r">
              <a:buNone/>
              <a:defRPr sz="3200" b="1" i="0" spc="0">
                <a:latin typeface="Segoe UI Semibold" panose="020B0502040204020203" pitchFamily="34" charset="0"/>
                <a:cs typeface="Segoe UI Semibold" panose="020B0502040204020203" pitchFamily="34" charset="0"/>
              </a:defRPr>
            </a:lvl1pPr>
          </a:lstStyle>
          <a:p>
            <a:pPr lvl="0"/>
            <a:r>
              <a:rPr lang="en-GB"/>
              <a:t>THANK YOU MESSAGE.</a:t>
            </a:r>
          </a:p>
        </p:txBody>
      </p:sp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38" r:id="rId13"/>
    <p:sldLayoutId id="2147484673" r:id="rId14"/>
    <p:sldLayoutId id="2147484249" r:id="rId15"/>
    <p:sldLayoutId id="2147484683" r:id="rId16"/>
    <p:sldLayoutId id="2147484684" r:id="rId17"/>
    <p:sldLayoutId id="2147484256" r:id="rId18"/>
    <p:sldLayoutId id="2147484682" r:id="rId19"/>
    <p:sldLayoutId id="2147484263" r:id="rId20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microsoft.com/office/2007/relationships/hdphoto" Target="../media/hdphoto2.wdp"/><Relationship Id="rId11" Type="http://schemas.openxmlformats.org/officeDocument/2006/relationships/image" Target="../media/image23.png"/><Relationship Id="rId5" Type="http://schemas.openxmlformats.org/officeDocument/2006/relationships/image" Target="../media/image19.png"/><Relationship Id="rId10" Type="http://schemas.microsoft.com/office/2007/relationships/hdphoto" Target="../media/hdphoto3.wdp"/><Relationship Id="rId4" Type="http://schemas.microsoft.com/office/2007/relationships/hdphoto" Target="../media/hdphoto1.wdp"/><Relationship Id="rId9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CA7B70D-1286-469E-FEC7-5D906572156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88263" y="-553998"/>
            <a:ext cx="11018520" cy="553998"/>
          </a:xfrm>
        </p:spPr>
        <p:txBody>
          <a:bodyPr vert="horz" wrap="square" lIns="0" tIns="0" rIns="0" bIns="0" rtlCol="0" anchor="b">
            <a:spAutoFit/>
          </a:bodyPr>
          <a:lstStyle/>
          <a:p>
            <a:r>
              <a:rPr lang="en-SI" dirty="0"/>
              <a:t>Placeholder page</a:t>
            </a:r>
          </a:p>
        </p:txBody>
      </p:sp>
    </p:spTree>
    <p:extLst>
      <p:ext uri="{BB962C8B-B14F-4D97-AF65-F5344CB8AC3E}">
        <p14:creationId xmlns:p14="http://schemas.microsoft.com/office/powerpoint/2010/main" val="396625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1AF365B-9116-5944-B129-BC854B3FDEB9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124700" y="2027238"/>
            <a:ext cx="4008438" cy="1662112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uLnTx/>
                <a:uFillTx/>
                <a:latin typeface="Segoe UI"/>
                <a:ea typeface="+mn-ea"/>
                <a:cs typeface="Segoe UI"/>
              </a:rPr>
              <a:t>Tackling Offensive Content in Machine Learning</a:t>
            </a:r>
            <a:endParaRPr kumimoji="0" lang="en-HR" sz="3600" b="1" i="0" u="none" strike="noStrike" kern="1200" cap="none" spc="0" normalizeH="0" baseline="0" noProof="0">
              <a:ln>
                <a:noFill/>
              </a:ln>
              <a:gradFill>
                <a:gsLst>
                  <a:gs pos="1250">
                    <a:schemeClr val="tx1"/>
                  </a:gs>
                  <a:gs pos="100000">
                    <a:schemeClr val="tx1"/>
                  </a:gs>
                </a:gsLst>
                <a:lin ang="5400000" scaled="0"/>
              </a:gradFill>
              <a:effectLst/>
              <a:uLnTx/>
              <a:uFillTx/>
              <a:latin typeface="Segoe UI" panose="020B0502040204020203" pitchFamily="34" charset="0"/>
              <a:ea typeface="+mn-ea"/>
              <a:cs typeface="Segoe UI" panose="020B0502040204020203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04E3DA-754A-C440-8D05-92B65B8266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124909" y="3867551"/>
            <a:ext cx="4087812" cy="430887"/>
          </a:xfrm>
        </p:spPr>
        <p:txBody>
          <a:bodyPr vert="horz" wrap="square" lIns="0" tIns="0" rIns="0" bIns="0" rtlCol="0" anchor="t">
            <a:spAutoFit/>
          </a:bodyPr>
          <a:lstStyle/>
          <a:p>
            <a:pPr marL="0" indent="0">
              <a:buNone/>
            </a:pPr>
            <a:r>
              <a:rPr lang="en-GB">
                <a:latin typeface="Segoe UI Semilight"/>
                <a:cs typeface="Segoe UI Semilight"/>
              </a:rPr>
              <a:t>Tadej </a:t>
            </a:r>
            <a:r>
              <a:rPr lang="en-GB" err="1">
                <a:latin typeface="Segoe UI Semilight"/>
                <a:cs typeface="Segoe UI Semilight"/>
              </a:rPr>
              <a:t>Magajna</a:t>
            </a:r>
            <a:endParaRPr lang="en-GB" err="1"/>
          </a:p>
        </p:txBody>
      </p:sp>
    </p:spTree>
    <p:extLst>
      <p:ext uri="{BB962C8B-B14F-4D97-AF65-F5344CB8AC3E}">
        <p14:creationId xmlns:p14="http://schemas.microsoft.com/office/powerpoint/2010/main" val="88664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103" y="2319056"/>
            <a:ext cx="4161981" cy="2215991"/>
          </a:xfrm>
        </p:spPr>
        <p:txBody>
          <a:bodyPr/>
          <a:lstStyle/>
          <a:p>
            <a:r>
              <a:rPr lang="en-US">
                <a:cs typeface="Segoe UI Semilight"/>
              </a:rPr>
              <a:t>What is offensive content?</a:t>
            </a:r>
            <a:br>
              <a:rPr lang="en-US">
                <a:cs typeface="Segoe UI Semilight"/>
              </a:rPr>
            </a:br>
            <a:br>
              <a:rPr lang="en-US"/>
            </a:br>
            <a:r>
              <a:rPr lang="en-US">
                <a:cs typeface="Segoe UI Semilight"/>
              </a:rPr>
              <a:t>Why it matters?</a:t>
            </a:r>
            <a:endParaRPr lang="en-US"/>
          </a:p>
        </p:txBody>
      </p:sp>
      <p:pic>
        <p:nvPicPr>
          <p:cNvPr id="2" name="Picture 2" descr="Generic AI-related image">
            <a:extLst>
              <a:ext uri="{FF2B5EF4-FFF2-40B4-BE49-F238E27FC236}">
                <a16:creationId xmlns:a16="http://schemas.microsoft.com/office/drawing/2014/main" id="{019F6532-E022-A5FD-33FC-BDFE485A56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80" r="16703"/>
          <a:stretch/>
        </p:blipFill>
        <p:spPr bwMode="auto">
          <a:xfrm>
            <a:off x="5423647" y="1"/>
            <a:ext cx="676835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6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cs typeface="Segoe UI"/>
              </a:rPr>
              <a:t>Lessons from history:</a:t>
            </a:r>
            <a:endParaRPr lang="en-US" dirty="0"/>
          </a:p>
        </p:txBody>
      </p:sp>
      <p:pic>
        <p:nvPicPr>
          <p:cNvPr id="1028" name="Picture 4" descr="I've Seen the Greatest A.I. Minds of My Generation Destroyed by Twitter |  The New Yorker">
            <a:extLst>
              <a:ext uri="{FF2B5EF4-FFF2-40B4-BE49-F238E27FC236}">
                <a16:creationId xmlns:a16="http://schemas.microsoft.com/office/drawing/2014/main" id="{7BF0C766-D6D6-F4C7-BC7C-0869776BF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068" y="1979338"/>
            <a:ext cx="6124783" cy="3443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572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430887"/>
          </a:xfrm>
        </p:spPr>
        <p:txBody>
          <a:bodyPr/>
          <a:lstStyle/>
          <a:p>
            <a:r>
              <a:rPr lang="en-US"/>
              <a:t>	</a:t>
            </a:r>
          </a:p>
        </p:txBody>
      </p:sp>
      <p:pic>
        <p:nvPicPr>
          <p:cNvPr id="4100" name="Picture 4" descr="Tay chatbot in production">
            <a:extLst>
              <a:ext uri="{FF2B5EF4-FFF2-40B4-BE49-F238E27FC236}">
                <a16:creationId xmlns:a16="http://schemas.microsoft.com/office/drawing/2014/main" id="{49E1C9E3-A8CC-F13E-87F7-47CCE8582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0" y="913988"/>
            <a:ext cx="9525000" cy="534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825E805-BF87-2965-E7D9-0D5EB94F8F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-553998"/>
            <a:ext cx="11018520" cy="553998"/>
          </a:xfrm>
        </p:spPr>
        <p:txBody>
          <a:bodyPr vert="horz" wrap="square" lIns="0" tIns="0" rIns="0" bIns="0" rtlCol="0" anchor="b">
            <a:spAutoFit/>
          </a:bodyPr>
          <a:lstStyle/>
          <a:p>
            <a:r>
              <a:rPr lang="en-SI" dirty="0"/>
              <a:t>Tay chatbot in production</a:t>
            </a:r>
          </a:p>
        </p:txBody>
      </p:sp>
    </p:spTree>
    <p:extLst>
      <p:ext uri="{BB962C8B-B14F-4D97-AF65-F5344CB8AC3E}">
        <p14:creationId xmlns:p14="http://schemas.microsoft.com/office/powerpoint/2010/main" val="363594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witter taught Microsoft's AI chatbot to be a racist asshole in less than a  day - The Verge">
            <a:extLst>
              <a:ext uri="{FF2B5EF4-FFF2-40B4-BE49-F238E27FC236}">
                <a16:creationId xmlns:a16="http://schemas.microsoft.com/office/drawing/2014/main" id="{CEBB28ED-6FA9-8C30-AEDC-91BEA54497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299" y="1100116"/>
            <a:ext cx="9645402" cy="453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D931F9-7541-19CC-CBBE-76A2DCB02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-553998"/>
            <a:ext cx="11018520" cy="553998"/>
          </a:xfrm>
        </p:spPr>
        <p:txBody>
          <a:bodyPr vert="horz" wrap="square" lIns="0" tIns="0" rIns="0" bIns="0" rtlCol="0" anchor="b">
            <a:spAutoFit/>
          </a:bodyPr>
          <a:lstStyle/>
          <a:p>
            <a:r>
              <a:rPr lang="en-SI" dirty="0"/>
              <a:t>Tay chatbot in production 1</a:t>
            </a:r>
          </a:p>
        </p:txBody>
      </p:sp>
    </p:spTree>
    <p:extLst>
      <p:ext uri="{BB962C8B-B14F-4D97-AF65-F5344CB8AC3E}">
        <p14:creationId xmlns:p14="http://schemas.microsoft.com/office/powerpoint/2010/main" val="2351793247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weet screengrab">
            <a:extLst>
              <a:ext uri="{FF2B5EF4-FFF2-40B4-BE49-F238E27FC236}">
                <a16:creationId xmlns:a16="http://schemas.microsoft.com/office/drawing/2014/main" id="{D4E3FDE5-86DB-DBE6-5AE6-692DFE406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018" y="876368"/>
            <a:ext cx="9066320" cy="509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2D17FE9-8B3E-8C1E-C5E6-E722284A93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-553998"/>
            <a:ext cx="11018520" cy="553998"/>
          </a:xfrm>
        </p:spPr>
        <p:txBody>
          <a:bodyPr vert="horz" wrap="square" lIns="0" tIns="0" rIns="0" bIns="0" rtlCol="0" anchor="b">
            <a:spAutoFit/>
          </a:bodyPr>
          <a:lstStyle/>
          <a:p>
            <a:r>
              <a:rPr lang="en-SI" dirty="0"/>
              <a:t>Tay chatbot in production 2</a:t>
            </a:r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've Seen the Greatest A.I. Minds of My Generation Destroyed by Twitter |  The New Yorker">
            <a:extLst>
              <a:ext uri="{FF2B5EF4-FFF2-40B4-BE49-F238E27FC236}">
                <a16:creationId xmlns:a16="http://schemas.microsoft.com/office/drawing/2014/main" id="{7BF0C766-D6D6-F4C7-BC7C-0869776BF6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6367" y="1534013"/>
            <a:ext cx="7144081" cy="4017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A940E5-E24F-71D0-0C16-DF6D7CB23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-553998"/>
            <a:ext cx="11018520" cy="553998"/>
          </a:xfrm>
        </p:spPr>
        <p:txBody>
          <a:bodyPr vert="horz" wrap="square" lIns="0" tIns="0" rIns="0" bIns="0" rtlCol="0" anchor="b">
            <a:spAutoFit/>
          </a:bodyPr>
          <a:lstStyle/>
          <a:p>
            <a:r>
              <a:rPr lang="en-SI" dirty="0"/>
              <a:t>Tay chatbot wrap-up slide</a:t>
            </a:r>
          </a:p>
        </p:txBody>
      </p:sp>
    </p:spTree>
    <p:extLst>
      <p:ext uri="{BB962C8B-B14F-4D97-AF65-F5344CB8AC3E}">
        <p14:creationId xmlns:p14="http://schemas.microsoft.com/office/powerpoint/2010/main" val="149639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3155" y="2981543"/>
            <a:ext cx="4161981" cy="553998"/>
          </a:xfrm>
        </p:spPr>
        <p:txBody>
          <a:bodyPr/>
          <a:lstStyle/>
          <a:p>
            <a:r>
              <a:rPr lang="en-US"/>
              <a:t>Responsible AI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Picture 2" descr="Image depicting AI">
            <a:extLst>
              <a:ext uri="{FF2B5EF4-FFF2-40B4-BE49-F238E27FC236}">
                <a16:creationId xmlns:a16="http://schemas.microsoft.com/office/drawing/2014/main" id="{019F6532-E022-A5FD-33FC-BDFE485A56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80" r="16703"/>
          <a:stretch/>
        </p:blipFill>
        <p:spPr bwMode="auto">
          <a:xfrm>
            <a:off x="5423647" y="1"/>
            <a:ext cx="676835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70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Offensive and toxic content in ML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78FD426-A8F0-35A3-9210-C4CCD790B487}"/>
              </a:ext>
            </a:extLst>
          </p:cNvPr>
          <p:cNvSpPr/>
          <p:nvPr/>
        </p:nvSpPr>
        <p:spPr bwMode="auto">
          <a:xfrm>
            <a:off x="1219284" y="2585943"/>
            <a:ext cx="4343314" cy="3113391"/>
          </a:xfrm>
          <a:prstGeom prst="rect">
            <a:avLst/>
          </a:prstGeom>
          <a:solidFill>
            <a:srgbClr val="B02E7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63" tIns="143407" rIns="182863" bIns="14340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750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/>
              </a:rPr>
              <a:t>For the individual</a:t>
            </a:r>
            <a:br>
              <a:rPr lang="en-US" sz="1750" b="1">
                <a:ea typeface="Segoe UI" pitchFamily="34" charset="0"/>
                <a:cs typeface="Segoe UI" pitchFamily="34" charset="0"/>
              </a:rPr>
            </a:br>
            <a:endParaRPr lang="en-US" sz="1766" b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marL="285750" indent="-285750" defTabSz="91386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750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/>
              </a:rPr>
              <a:t>An increase in use of foul language</a:t>
            </a:r>
          </a:p>
          <a:p>
            <a:pPr marL="285750" indent="-285750" defTabSz="91386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750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/>
              </a:rPr>
              <a:t>Subconscious enforcement of bad behavior</a:t>
            </a:r>
          </a:p>
          <a:p>
            <a:pPr marL="285750" indent="-285750" defTabSz="91386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750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/>
              </a:rPr>
              <a:t>Enforcement social biases</a:t>
            </a:r>
            <a:endParaRPr lang="en-US" sz="175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/>
            </a:endParaRPr>
          </a:p>
          <a:p>
            <a:pPr marL="285750" indent="-285750" defTabSz="913864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750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/>
              </a:rPr>
              <a:t>Dissatisfaction/trauma</a:t>
            </a:r>
            <a:endParaRPr lang="en-US" sz="175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180A001-48EE-E6DE-4118-682EC02A13E1}"/>
              </a:ext>
            </a:extLst>
          </p:cNvPr>
          <p:cNvSpPr/>
          <p:nvPr/>
        </p:nvSpPr>
        <p:spPr bwMode="auto">
          <a:xfrm>
            <a:off x="6629404" y="2585943"/>
            <a:ext cx="4252310" cy="3114000"/>
          </a:xfrm>
          <a:prstGeom prst="rect">
            <a:avLst/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63" tIns="143407" rIns="182863" bIns="14340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766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For the Company</a:t>
            </a:r>
          </a:p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766" b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1766" b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marL="285750" indent="-285750" defTabSz="91386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766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Bad publicity</a:t>
            </a:r>
          </a:p>
          <a:p>
            <a:pPr marL="285750" indent="-285750" defTabSz="91386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766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Customer attrition</a:t>
            </a:r>
          </a:p>
          <a:p>
            <a:pPr marL="285750" indent="-285750" defTabSz="91386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sz="1766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Legal implications</a:t>
            </a:r>
          </a:p>
          <a:p>
            <a:pPr marL="285750" indent="-285750" defTabSz="913864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en-US" sz="1766" b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766" b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 </a:t>
            </a:r>
            <a:endParaRPr lang="en-US" sz="1766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1818FF10-F7CC-C4ED-3AAE-85AF2910338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1609734"/>
            <a:ext cx="11018520" cy="430887"/>
          </a:xfrm>
        </p:spPr>
        <p:txBody>
          <a:bodyPr/>
          <a:lstStyle/>
          <a:p>
            <a:r>
              <a:rPr lang="en-SI"/>
              <a:t>Insults, hate speech, obscenities, racial slurs, threats, …</a:t>
            </a:r>
          </a:p>
        </p:txBody>
      </p:sp>
    </p:spTree>
    <p:extLst>
      <p:ext uri="{BB962C8B-B14F-4D97-AF65-F5344CB8AC3E}">
        <p14:creationId xmlns:p14="http://schemas.microsoft.com/office/powerpoint/2010/main" val="124669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Toxicity-susceptible ML applications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792237C-3C8C-B5F1-5B00-5441C100907E}"/>
              </a:ext>
            </a:extLst>
          </p:cNvPr>
          <p:cNvSpPr/>
          <p:nvPr/>
        </p:nvSpPr>
        <p:spPr bwMode="auto">
          <a:xfrm>
            <a:off x="1217529" y="3322413"/>
            <a:ext cx="3540375" cy="851483"/>
          </a:xfrm>
          <a:prstGeom prst="rect">
            <a:avLst/>
          </a:prstGeom>
          <a:solidFill>
            <a:srgbClr val="7030A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63" tIns="143407" rIns="182863" bIns="14340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766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AI voice modeling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BAB039-29F6-EE1E-B36B-53F0BFDBA8F7}"/>
              </a:ext>
            </a:extLst>
          </p:cNvPr>
          <p:cNvSpPr/>
          <p:nvPr/>
        </p:nvSpPr>
        <p:spPr bwMode="auto">
          <a:xfrm>
            <a:off x="1217528" y="2424567"/>
            <a:ext cx="3059882" cy="851483"/>
          </a:xfrm>
          <a:prstGeom prst="rect">
            <a:avLst/>
          </a:prstGeom>
          <a:solidFill>
            <a:srgbClr val="B02E7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63" tIns="143407" rIns="182863" bIns="14340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766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Text-to-image models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8A0331-356F-8067-0104-4608B1E8AFBA}"/>
              </a:ext>
            </a:extLst>
          </p:cNvPr>
          <p:cNvSpPr/>
          <p:nvPr/>
        </p:nvSpPr>
        <p:spPr bwMode="auto">
          <a:xfrm>
            <a:off x="1217529" y="4220258"/>
            <a:ext cx="2595959" cy="76204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63" tIns="143407" rIns="182863" bIns="143407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766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Language models</a:t>
            </a:r>
          </a:p>
          <a:p>
            <a:pPr defTabSz="913864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br>
              <a:rPr lang="en-US" sz="1766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br>
              <a:rPr lang="en-US" sz="1766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endParaRPr lang="en-US" sz="1766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10" name="Picture 9" descr="A picture containing text&#10;&#10;Description automatically generated">
            <a:extLst>
              <a:ext uri="{FF2B5EF4-FFF2-40B4-BE49-F238E27FC236}">
                <a16:creationId xmlns:a16="http://schemas.microsoft.com/office/drawing/2014/main" id="{4BAF0A80-C424-B55A-BD60-4C1EECC170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7736"/>
          <a:stretch/>
        </p:blipFill>
        <p:spPr>
          <a:xfrm>
            <a:off x="4762882" y="1436040"/>
            <a:ext cx="6983763" cy="436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56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Natural language processing and Language Models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02961-4444-07B6-0D2B-184CED5A93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4308872"/>
          </a:xfr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SI">
                <a:latin typeface="Segoe UI Semilight"/>
                <a:cs typeface="Segoe UI Semilight"/>
              </a:rPr>
              <a:t>Text prediction by language models. They compute probability distribution over sequences of words.</a:t>
            </a:r>
            <a:br>
              <a:rPr lang="en-SI"/>
            </a:br>
            <a:br>
              <a:rPr lang="en-SI"/>
            </a:br>
            <a:r>
              <a:rPr lang="en-SI">
                <a:latin typeface="Segoe UI Semilight"/>
                <a:cs typeface="Segoe UI Semilight"/>
              </a:rPr>
              <a:t>Applications: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I">
                <a:latin typeface="Segoe UI Semilight"/>
                <a:cs typeface="Segoe UI Semilight"/>
              </a:rPr>
              <a:t>Chatbots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I">
                <a:latin typeface="Segoe UI Semilight"/>
                <a:cs typeface="Segoe UI Semilight"/>
              </a:rPr>
              <a:t>Text prediction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I">
                <a:latin typeface="Segoe UI Semilight"/>
                <a:cs typeface="Segoe UI Semilight"/>
              </a:rPr>
              <a:t>Autocorrection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I">
                <a:latin typeface="Segoe UI Semilight"/>
                <a:cs typeface="Segoe UI Semilight"/>
              </a:rPr>
              <a:t>Text generation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SI">
                <a:latin typeface="Segoe UI Semilight"/>
                <a:cs typeface="Segoe UI Semilight"/>
              </a:rPr>
              <a:t>Translation</a:t>
            </a:r>
          </a:p>
        </p:txBody>
      </p:sp>
      <p:pic>
        <p:nvPicPr>
          <p:cNvPr id="4" name="Picture 3" descr="A picture containing text, keyboard, screenshot&#10;&#10;Description automatically generated">
            <a:extLst>
              <a:ext uri="{FF2B5EF4-FFF2-40B4-BE49-F238E27FC236}">
                <a16:creationId xmlns:a16="http://schemas.microsoft.com/office/drawing/2014/main" id="{08265231-0F05-B3B6-5498-186311AFFAB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7839"/>
          <a:stretch/>
        </p:blipFill>
        <p:spPr>
          <a:xfrm rot="-900000">
            <a:off x="5526179" y="2460122"/>
            <a:ext cx="4994347" cy="211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85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>
                <a:cs typeface="Segoe UI"/>
              </a:rPr>
              <a:t>Fundamental issue with language model toxicity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02961-4444-07B6-0D2B-184CED5A93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2477723"/>
            <a:ext cx="11018520" cy="2585323"/>
          </a:xfrm>
        </p:spPr>
        <p:txBody>
          <a:bodyPr vert="horz" wrap="square" lIns="0" tIns="0" rIns="0" bIns="0" rtlCol="0" anchor="t">
            <a:spAutoFit/>
          </a:bodyPr>
          <a:lstStyle/>
          <a:p>
            <a:pPr algn="ctr"/>
            <a:r>
              <a:rPr lang="en-SI" i="1">
                <a:latin typeface="Segoe UI Semilight"/>
                <a:cs typeface="Segoe UI Semilight"/>
              </a:rPr>
              <a:t>Language models perform best when</a:t>
            </a:r>
            <a:br>
              <a:rPr lang="en-SI" i="1"/>
            </a:br>
            <a:r>
              <a:rPr lang="en-SI" i="1">
                <a:latin typeface="Segoe UI Semilight"/>
                <a:cs typeface="Segoe UI Semilight"/>
              </a:rPr>
              <a:t>trained on real-world human data.</a:t>
            </a:r>
            <a:br>
              <a:rPr lang="en-SI" i="1"/>
            </a:br>
            <a:br>
              <a:rPr lang="en-SI" i="1"/>
            </a:br>
            <a:r>
              <a:rPr lang="en-SI" i="1">
                <a:latin typeface="Segoe UI Semilight"/>
                <a:cs typeface="Segoe UI Semilight"/>
              </a:rPr>
              <a:t>Real-world human data is often toxic.</a:t>
            </a:r>
            <a:br>
              <a:rPr lang="en-SI" i="1"/>
            </a:br>
            <a:br>
              <a:rPr lang="en-SI" i="1"/>
            </a:br>
            <a:endParaRPr lang="en-SI" i="1"/>
          </a:p>
        </p:txBody>
      </p:sp>
    </p:spTree>
    <p:extLst>
      <p:ext uri="{BB962C8B-B14F-4D97-AF65-F5344CB8AC3E}">
        <p14:creationId xmlns:p14="http://schemas.microsoft.com/office/powerpoint/2010/main" val="2504974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9E5BDD09-DDC2-42C1-DB4F-A81C80DC3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2635738"/>
            <a:ext cx="11018520" cy="1107996"/>
          </a:xfrm>
        </p:spPr>
        <p:txBody>
          <a:bodyPr/>
          <a:lstStyle/>
          <a:p>
            <a:pPr algn="ctr"/>
            <a:r>
              <a:rPr lang="sl-SI" dirty="0">
                <a:cs typeface="Segoe UI"/>
              </a:rPr>
              <a:t>But autocorrection and NWP</a:t>
            </a:r>
            <a:br>
              <a:rPr lang="sl-SI" dirty="0">
                <a:cs typeface="Segoe UI"/>
              </a:rPr>
            </a:br>
            <a:r>
              <a:rPr lang="sl-SI" dirty="0">
                <a:cs typeface="Segoe UI"/>
              </a:rPr>
              <a:t>aren‘t </a:t>
            </a:r>
            <a:r>
              <a:rPr lang="sl-SI" i="1" dirty="0">
                <a:cs typeface="Segoe UI"/>
              </a:rPr>
              <a:t>that </a:t>
            </a:r>
            <a:r>
              <a:rPr lang="sl-SI" dirty="0">
                <a:cs typeface="Segoe UI"/>
              </a:rPr>
              <a:t>important, right?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5318975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2CFAA-7A51-E8A8-BE19-982038BF6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I" dirty="0"/>
              <a:t>Tackling Offensive Content in NLP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177BEC-952A-B864-5453-62761511F2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63392" y="2188948"/>
            <a:ext cx="11018520" cy="2623539"/>
          </a:xfrm>
        </p:spPr>
        <p:txBody>
          <a:bodyPr/>
          <a:lstStyle/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en-SI"/>
              <a:t>Addressing toxicity before training (data filtering)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en-SI"/>
              <a:t>Addressing toxicity during training</a:t>
            </a:r>
          </a:p>
          <a:p>
            <a:pPr marL="514350" indent="-514350">
              <a:lnSpc>
                <a:spcPct val="200000"/>
              </a:lnSpc>
              <a:buFont typeface="+mj-lt"/>
              <a:buAutoNum type="arabicPeriod"/>
            </a:pPr>
            <a:r>
              <a:rPr lang="en-SI"/>
              <a:t>Addressing toxicity during inference (filtering, greylisting)</a:t>
            </a:r>
          </a:p>
        </p:txBody>
      </p:sp>
    </p:spTree>
    <p:extLst>
      <p:ext uri="{BB962C8B-B14F-4D97-AF65-F5344CB8AC3E}">
        <p14:creationId xmlns:p14="http://schemas.microsoft.com/office/powerpoint/2010/main" val="880449865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2CFAA-7A51-E8A8-BE19-982038BF6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GB" dirty="0" err="1"/>
              <a:t>Greylisting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090E56-0C89-94FB-89EC-0E823B56F6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596819"/>
            <a:ext cx="11018520" cy="947952"/>
          </a:xfrm>
        </p:spPr>
        <p:txBody>
          <a:bodyPr/>
          <a:lstStyle/>
          <a:p>
            <a:r>
              <a:rPr lang="en-SI" dirty="0"/>
              <a:t>A set of offensive words, stored locally on the device.</a:t>
            </a:r>
          </a:p>
          <a:p>
            <a:r>
              <a:rPr lang="en-SI" dirty="0"/>
              <a:t>Allows users to type offensive words without correction.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F48508E-597D-0220-AB10-BD72F0AD819F}"/>
              </a:ext>
            </a:extLst>
          </p:cNvPr>
          <p:cNvSpPr txBox="1">
            <a:spLocks/>
          </p:cNvSpPr>
          <p:nvPr/>
        </p:nvSpPr>
        <p:spPr>
          <a:xfrm>
            <a:off x="586390" y="3221094"/>
            <a:ext cx="11018520" cy="86177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2286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SI" dirty="0">
                <a:latin typeface="Segoe UI Semilight"/>
                <a:cs typeface="Segoe UI Semilight"/>
              </a:rPr>
              <a:t>Can employ “mermber of a set” data structures such as bloom filters</a:t>
            </a:r>
            <a:br>
              <a:rPr lang="en-SI" dirty="0"/>
            </a:br>
            <a:r>
              <a:rPr lang="en-SI" dirty="0">
                <a:latin typeface="Segoe UI Semilight"/>
                <a:cs typeface="Segoe UI Semilight"/>
              </a:rPr>
              <a:t>to avoid storing profanities in pure text.</a:t>
            </a:r>
          </a:p>
        </p:txBody>
      </p:sp>
    </p:spTree>
    <p:extLst>
      <p:ext uri="{BB962C8B-B14F-4D97-AF65-F5344CB8AC3E}">
        <p14:creationId xmlns:p14="http://schemas.microsoft.com/office/powerpoint/2010/main" val="43174875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2CFAA-7A51-E8A8-BE19-982038BF6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Naive approach: unigram filtering</a:t>
            </a:r>
            <a:endParaRPr lang="en-SI" dirty="0"/>
          </a:p>
        </p:txBody>
      </p:sp>
      <p:pic>
        <p:nvPicPr>
          <p:cNvPr id="5" name="Picture 4" descr="Table&#10;&#10;Description automatically generated">
            <a:extLst>
              <a:ext uri="{FF2B5EF4-FFF2-40B4-BE49-F238E27FC236}">
                <a16:creationId xmlns:a16="http://schemas.microsoft.com/office/drawing/2014/main" id="{8A85244A-F5E4-F79D-4362-C877780C77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1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21284" y="1805335"/>
            <a:ext cx="1182340" cy="3305886"/>
          </a:xfrm>
          <a:prstGeom prst="rect">
            <a:avLst/>
          </a:prstGeom>
        </p:spPr>
      </p:pic>
      <p:pic>
        <p:nvPicPr>
          <p:cNvPr id="7" name="Picture 6" descr="Table&#10;&#10;Description automatically generated">
            <a:extLst>
              <a:ext uri="{FF2B5EF4-FFF2-40B4-BE49-F238E27FC236}">
                <a16:creationId xmlns:a16="http://schemas.microsoft.com/office/drawing/2014/main" id="{B6783768-9637-6D32-F9E5-9D07BC7BB6F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Blur radius="14"/>
                    </a14:imgEffect>
                  </a14:imgLayer>
                </a14:imgProps>
              </a:ext>
            </a:extLst>
          </a:blip>
          <a:srcRect t="13990" b="21544"/>
          <a:stretch/>
        </p:blipFill>
        <p:spPr>
          <a:xfrm>
            <a:off x="5126411" y="2287587"/>
            <a:ext cx="1111109" cy="2541197"/>
          </a:xfrm>
          <a:prstGeom prst="rect">
            <a:avLst/>
          </a:prstGeom>
        </p:spPr>
      </p:pic>
      <p:pic>
        <p:nvPicPr>
          <p:cNvPr id="8" name="Picture 7" descr="Table&#10;&#10;Description automatically generated">
            <a:extLst>
              <a:ext uri="{FF2B5EF4-FFF2-40B4-BE49-F238E27FC236}">
                <a16:creationId xmlns:a16="http://schemas.microsoft.com/office/drawing/2014/main" id="{37A87214-A0CF-5744-37C8-CE137A53193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13990" r="48999" b="21544"/>
          <a:stretch/>
        </p:blipFill>
        <p:spPr>
          <a:xfrm>
            <a:off x="5126411" y="2287587"/>
            <a:ext cx="566669" cy="2541197"/>
          </a:xfrm>
          <a:prstGeom prst="rect">
            <a:avLst/>
          </a:prstGeom>
        </p:spPr>
      </p:pic>
      <p:pic>
        <p:nvPicPr>
          <p:cNvPr id="9" name="Picture 8" descr="Table&#10;&#10;Description automatically generated">
            <a:extLst>
              <a:ext uri="{FF2B5EF4-FFF2-40B4-BE49-F238E27FC236}">
                <a16:creationId xmlns:a16="http://schemas.microsoft.com/office/drawing/2014/main" id="{C7541807-1E93-6E62-9AEE-48E84A82E4D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51796"/>
          <a:stretch/>
        </p:blipFill>
        <p:spPr>
          <a:xfrm>
            <a:off x="2217470" y="1805335"/>
            <a:ext cx="569932" cy="3305886"/>
          </a:xfrm>
          <a:prstGeom prst="rect">
            <a:avLst/>
          </a:prstGeom>
        </p:spPr>
      </p:pic>
      <p:pic>
        <p:nvPicPr>
          <p:cNvPr id="15" name="Picture 14" descr="Table&#10;&#10;Description automatically generated with medium confidence">
            <a:extLst>
              <a:ext uri="{FF2B5EF4-FFF2-40B4-BE49-F238E27FC236}">
                <a16:creationId xmlns:a16="http://schemas.microsoft.com/office/drawing/2014/main" id="{BCA5C35C-634D-112D-2764-249352DC102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artisticBlur radius="1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05855" y="1805335"/>
            <a:ext cx="1756361" cy="3652901"/>
          </a:xfrm>
          <a:prstGeom prst="rect">
            <a:avLst/>
          </a:prstGeom>
        </p:spPr>
      </p:pic>
      <p:pic>
        <p:nvPicPr>
          <p:cNvPr id="16" name="Picture 15" descr="Table&#10;&#10;Description automatically generated with medium confidence">
            <a:extLst>
              <a:ext uri="{FF2B5EF4-FFF2-40B4-BE49-F238E27FC236}">
                <a16:creationId xmlns:a16="http://schemas.microsoft.com/office/drawing/2014/main" id="{777ADF9E-5071-9F45-422A-432A685030DA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53420"/>
          <a:stretch/>
        </p:blipFill>
        <p:spPr>
          <a:xfrm>
            <a:off x="7705856" y="1805334"/>
            <a:ext cx="818106" cy="3652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739650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2CFAA-7A51-E8A8-BE19-982038BF6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N-gram filtering</a:t>
            </a:r>
            <a:endParaRPr lang="en-S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090E56-0C89-94FB-89EC-0E823B56F6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390" y="1709943"/>
            <a:ext cx="11018520" cy="2757678"/>
          </a:xfrm>
        </p:spPr>
        <p:txBody>
          <a:bodyPr/>
          <a:lstStyle/>
          <a:p>
            <a:r>
              <a:rPr lang="en-SI" dirty="0"/>
              <a:t>Comopsing lists of offensive sequences of words.</a:t>
            </a:r>
            <a:br>
              <a:rPr lang="en-SI" dirty="0"/>
            </a:br>
            <a:br>
              <a:rPr lang="en-SI" dirty="0"/>
            </a:br>
            <a:r>
              <a:rPr lang="en-SI" dirty="0"/>
              <a:t>Non-offensive words can form an offensive message given a particular context.</a:t>
            </a:r>
          </a:p>
          <a:p>
            <a:endParaRPr lang="en-SI" dirty="0"/>
          </a:p>
          <a:p>
            <a:endParaRPr lang="en-SI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F48508E-597D-0220-AB10-BD72F0AD819F}"/>
              </a:ext>
            </a:extLst>
          </p:cNvPr>
          <p:cNvSpPr txBox="1">
            <a:spLocks/>
          </p:cNvSpPr>
          <p:nvPr/>
        </p:nvSpPr>
        <p:spPr>
          <a:xfrm>
            <a:off x="586390" y="3639933"/>
            <a:ext cx="1101852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2286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SI"/>
              <a:t>Problem: curse of dimensionality</a:t>
            </a:r>
          </a:p>
        </p:txBody>
      </p:sp>
    </p:spTree>
    <p:extLst>
      <p:ext uri="{BB962C8B-B14F-4D97-AF65-F5344CB8AC3E}">
        <p14:creationId xmlns:p14="http://schemas.microsoft.com/office/powerpoint/2010/main" val="682254031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/>
              <a:t>State-of-the-art: Transformer-based solutions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02961-4444-07B6-0D2B-184CED5A93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6740" y="2050161"/>
            <a:ext cx="3622005" cy="3619452"/>
          </a:xfrm>
        </p:spPr>
        <p:txBody>
          <a:bodyPr/>
          <a:lstStyle/>
          <a:p>
            <a:r>
              <a:rPr lang="en-SI"/>
              <a:t>A Transformer-based natural language processing model capable of predicting and classifying toxicity of given text</a:t>
            </a:r>
          </a:p>
          <a:p>
            <a:endParaRPr lang="en-SI"/>
          </a:p>
          <a:p>
            <a:r>
              <a:rPr lang="en-SI"/>
              <a:t>Limited by size</a:t>
            </a:r>
          </a:p>
        </p:txBody>
      </p:sp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42C89ADE-274A-CB16-D7E0-1C749208A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455" y="1904004"/>
            <a:ext cx="6586582" cy="3765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34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en-US" dirty="0"/>
              <a:t>Multilingual Support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02961-4444-07B6-0D2B-184CED5A93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533096"/>
            <a:ext cx="9703391" cy="4136517"/>
          </a:xfr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SI" dirty="0">
                <a:latin typeface="Segoe UI Semilight"/>
                <a:cs typeface="Segoe UI Semilight"/>
              </a:rPr>
              <a:t>Pre-trained Transformer models only exist for high-resource languages.</a:t>
            </a:r>
          </a:p>
          <a:p>
            <a:r>
              <a:rPr lang="en-SI" dirty="0">
                <a:latin typeface="Segoe UI Semilight"/>
                <a:cs typeface="Segoe UI Semilight"/>
              </a:rPr>
              <a:t>Popular datasets: OLID, </a:t>
            </a:r>
            <a:r>
              <a:rPr lang="en-GB" dirty="0" err="1">
                <a:latin typeface="Segoe UI Semilight"/>
                <a:cs typeface="Segoe UI Semilight"/>
              </a:rPr>
              <a:t>JigSaw</a:t>
            </a:r>
            <a:r>
              <a:rPr lang="en-GB" dirty="0">
                <a:latin typeface="Segoe UI Semilight"/>
                <a:cs typeface="Segoe UI Semilight"/>
              </a:rPr>
              <a:t> Multilingual Toxic Comment</a:t>
            </a:r>
            <a:endParaRPr lang="en-SI" dirty="0">
              <a:latin typeface="Segoe UI Semilight"/>
              <a:cs typeface="Segoe UI Semilight"/>
            </a:endParaRPr>
          </a:p>
          <a:p>
            <a:endParaRPr lang="en-SI" dirty="0"/>
          </a:p>
          <a:p>
            <a:r>
              <a:rPr lang="en-SI" dirty="0">
                <a:latin typeface="Segoe UI Semilight"/>
                <a:cs typeface="Segoe UI Semilight"/>
              </a:rPr>
              <a:t>Transformer deep-learning-based training requires an abundance of data.</a:t>
            </a:r>
            <a:br>
              <a:rPr lang="en-SI" dirty="0"/>
            </a:br>
            <a:br>
              <a:rPr lang="en-SI" dirty="0"/>
            </a:br>
            <a:r>
              <a:rPr lang="en-SI" dirty="0">
                <a:latin typeface="Segoe UI Semilight"/>
                <a:cs typeface="Segoe UI Semilight"/>
              </a:rPr>
              <a:t>Na</a:t>
            </a:r>
            <a:r>
              <a:rPr lang="en-GB" dirty="0" err="1">
                <a:latin typeface="Segoe UI Semilight"/>
                <a:cs typeface="Segoe UI Semilight"/>
              </a:rPr>
              <a:t>i</a:t>
            </a:r>
            <a:r>
              <a:rPr lang="en-SI" dirty="0">
                <a:latin typeface="Segoe UI Semilight"/>
                <a:cs typeface="Segoe UI Semilight"/>
              </a:rPr>
              <a:t>ve approach: translation-based toxicity filtering</a:t>
            </a:r>
            <a:br>
              <a:rPr lang="en-SI" dirty="0"/>
            </a:br>
            <a:endParaRPr lang="en-SI" dirty="0"/>
          </a:p>
        </p:txBody>
      </p:sp>
    </p:spTree>
    <p:extLst>
      <p:ext uri="{BB962C8B-B14F-4D97-AF65-F5344CB8AC3E}">
        <p14:creationId xmlns:p14="http://schemas.microsoft.com/office/powerpoint/2010/main" val="90818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Hands-on exercise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517180" y="3231854"/>
            <a:ext cx="7157639" cy="726353"/>
          </a:xfrm>
        </p:spPr>
        <p:txBody>
          <a:bodyPr/>
          <a:lstStyle/>
          <a:p>
            <a:r>
              <a:rPr lang="en-GB" i="1"/>
              <a:t>Measuring toxicity of NTK 2022 talk descriptions</a:t>
            </a:r>
          </a:p>
          <a:p>
            <a:pPr lvl="2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1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921" y="3149777"/>
            <a:ext cx="4161981" cy="553998"/>
          </a:xfrm>
        </p:spPr>
        <p:txBody>
          <a:bodyPr/>
          <a:lstStyle/>
          <a:p>
            <a:pPr algn="ctr"/>
            <a:r>
              <a:rPr lang="en-US" dirty="0">
                <a:cs typeface="Segoe UI Semilight"/>
              </a:rPr>
              <a:t>Final Thoughts</a:t>
            </a:r>
            <a:endParaRPr lang="en-US" dirty="0"/>
          </a:p>
        </p:txBody>
      </p:sp>
      <p:pic>
        <p:nvPicPr>
          <p:cNvPr id="2" name="Picture 2" descr="AI-like picture">
            <a:extLst>
              <a:ext uri="{FF2B5EF4-FFF2-40B4-BE49-F238E27FC236}">
                <a16:creationId xmlns:a16="http://schemas.microsoft.com/office/drawing/2014/main" id="{019F6532-E022-A5FD-33FC-BDFE485A56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980" r="16703"/>
          <a:stretch/>
        </p:blipFill>
        <p:spPr bwMode="auto">
          <a:xfrm>
            <a:off x="5423647" y="1"/>
            <a:ext cx="6768353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844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060000">
            <a:off x="1587752" y="2299015"/>
            <a:ext cx="9144000" cy="747897"/>
          </a:xfrm>
        </p:spPr>
        <p:txBody>
          <a:bodyPr/>
          <a:lstStyle/>
          <a:p>
            <a:r>
              <a:rPr lang="en-HR" sz="5400">
                <a:cs typeface="Segoe UI"/>
              </a:rPr>
              <a:t>QUESTIONS</a:t>
            </a:r>
            <a:endParaRPr lang="sl-SI" sz="5400"/>
          </a:p>
        </p:txBody>
      </p:sp>
    </p:spTree>
    <p:extLst>
      <p:ext uri="{BB962C8B-B14F-4D97-AF65-F5344CB8AC3E}">
        <p14:creationId xmlns:p14="http://schemas.microsoft.com/office/powerpoint/2010/main" val="6791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060000">
            <a:off x="815455" y="1403150"/>
            <a:ext cx="9144000" cy="747897"/>
          </a:xfrm>
        </p:spPr>
        <p:txBody>
          <a:bodyPr/>
          <a:lstStyle/>
          <a:p>
            <a:r>
              <a:rPr lang="en-HR" sz="5400">
                <a:cs typeface="Segoe UI"/>
              </a:rPr>
              <a:t>Thank You!</a:t>
            </a:r>
            <a:endParaRPr lang="sl-SI" sz="5400"/>
          </a:p>
        </p:txBody>
      </p:sp>
      <p:pic>
        <p:nvPicPr>
          <p:cNvPr id="4" name="Slika 4" descr="QR code linking to the Jupyter notebook of the code exercise">
            <a:extLst>
              <a:ext uri="{FF2B5EF4-FFF2-40B4-BE49-F238E27FC236}">
                <a16:creationId xmlns:a16="http://schemas.microsoft.com/office/drawing/2014/main" id="{C8442A31-B3F2-8243-E0F3-917AC4C1B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4183" y="2798806"/>
            <a:ext cx="3093308" cy="3093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511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 rot="21442759">
            <a:off x="6118624" y="897461"/>
            <a:ext cx="4132490" cy="307201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This is not school, but we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rgbClr val="832B8F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love</a:t>
            </a: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 to get grades.</a:t>
            </a:r>
            <a:b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</a:b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Please fill out our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questoineers and leave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us your feedback.</a:t>
            </a:r>
            <a:b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</a:b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You may even </a:t>
            </a: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rgbClr val="ED2FA0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win</a:t>
            </a: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 some </a:t>
            </a:r>
          </a:p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HR" sz="2800" b="1" i="0" u="none" strike="noStrike" kern="1200" cap="none" spc="-50" normalizeH="0" baseline="0" noProof="0">
                <a:ln w="3175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n-ea"/>
                <a:cs typeface="Segoe UI" pitchFamily="34" charset="0"/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91E98D4F-D377-1D4C-9F47-39EE5D97A4C5}" vid="{26B8182C-BC4A-544B-8313-35D84F553FA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30841A-A209-44E7-824E-9DDB4DE0DC3C}">
  <ds:schemaRefs>
    <ds:schemaRef ds:uri="630a2e83-186a-4a0f-ab27-bee8a8096ab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630a2e83-186a-4a0f-ab27-bee8a8096ab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WHITE TEMPLATE</Template>
  <TotalTime>0</TotalTime>
  <Words>1585</Words>
  <Application>Microsoft Macintosh PowerPoint</Application>
  <PresentationFormat>Widescreen</PresentationFormat>
  <Paragraphs>205</Paragraphs>
  <Slides>25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Segoe UI</vt:lpstr>
      <vt:lpstr>Segoe UI Light</vt:lpstr>
      <vt:lpstr>Segoe UI Semibold</vt:lpstr>
      <vt:lpstr>Segoe UI Semilight</vt:lpstr>
      <vt:lpstr>Wingdings</vt:lpstr>
      <vt:lpstr>WHITE TEMPLATE</vt:lpstr>
      <vt:lpstr>Placeholder page</vt:lpstr>
      <vt:lpstr>Tackling Offensive Content in Machine Learning</vt:lpstr>
      <vt:lpstr>What is offensive content?  Why it matters?</vt:lpstr>
      <vt:lpstr>Lessons from history:</vt:lpstr>
      <vt:lpstr>Tay chatbot in production</vt:lpstr>
      <vt:lpstr>Tay chatbot in production 1</vt:lpstr>
      <vt:lpstr>Tay chatbot in production 2</vt:lpstr>
      <vt:lpstr>Tay chatbot wrap-up slide</vt:lpstr>
      <vt:lpstr>Responsible AI</vt:lpstr>
      <vt:lpstr>Offensive and toxic content in ML</vt:lpstr>
      <vt:lpstr>Toxicity-susceptible ML applications</vt:lpstr>
      <vt:lpstr>Natural language processing and Language Models</vt:lpstr>
      <vt:lpstr>Fundamental issue with language model toxicity</vt:lpstr>
      <vt:lpstr>But autocorrection and NWP aren‘t that important, right?</vt:lpstr>
      <vt:lpstr>Tackling Offensive Content in NLP</vt:lpstr>
      <vt:lpstr>Greylisting</vt:lpstr>
      <vt:lpstr>Naive approach: unigram filtering</vt:lpstr>
      <vt:lpstr>N-gram filtering</vt:lpstr>
      <vt:lpstr>State-of-the-art: Transformer-based solutions</vt:lpstr>
      <vt:lpstr>Multilingual Support</vt:lpstr>
      <vt:lpstr>Hands-on exercise</vt:lpstr>
      <vt:lpstr>Final Thoughts</vt:lpstr>
      <vt:lpstr>QUESTIONS</vt:lpstr>
      <vt:lpstr>Thank You!</vt:lpstr>
      <vt:lpstr>This is not school, but we  love to get grades. Please fill out our  questoineers and leave  us your feedback. You may even win some  cool rewards.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&lt;Event name&gt;</dc:subject>
  <dc:creator>Tadej Magajna</dc:creator>
  <cp:keywords/>
  <dc:description/>
  <cp:lastModifiedBy>Tadej Magajna</cp:lastModifiedBy>
  <cp:revision>7</cp:revision>
  <dcterms:created xsi:type="dcterms:W3CDTF">2022-09-11T16:25:06Z</dcterms:created>
  <dcterms:modified xsi:type="dcterms:W3CDTF">2022-09-26T22:27:39Z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