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60"/>
  </p:notesMasterIdLst>
  <p:handoutMasterIdLst>
    <p:handoutMasterId r:id="rId61"/>
  </p:handoutMasterIdLst>
  <p:sldIdLst>
    <p:sldId id="1841" r:id="rId5"/>
    <p:sldId id="1844" r:id="rId6"/>
    <p:sldId id="258" r:id="rId7"/>
    <p:sldId id="2905" r:id="rId8"/>
    <p:sldId id="2906" r:id="rId9"/>
    <p:sldId id="2907" r:id="rId10"/>
    <p:sldId id="2908" r:id="rId11"/>
    <p:sldId id="2909" r:id="rId12"/>
    <p:sldId id="2910" r:id="rId13"/>
    <p:sldId id="2911" r:id="rId14"/>
    <p:sldId id="303" r:id="rId15"/>
    <p:sldId id="2912" r:id="rId16"/>
    <p:sldId id="304" r:id="rId17"/>
    <p:sldId id="317" r:id="rId18"/>
    <p:sldId id="322" r:id="rId19"/>
    <p:sldId id="323" r:id="rId20"/>
    <p:sldId id="2913" r:id="rId21"/>
    <p:sldId id="2914" r:id="rId22"/>
    <p:sldId id="324" r:id="rId23"/>
    <p:sldId id="307" r:id="rId24"/>
    <p:sldId id="316" r:id="rId25"/>
    <p:sldId id="305" r:id="rId26"/>
    <p:sldId id="306" r:id="rId27"/>
    <p:sldId id="314" r:id="rId28"/>
    <p:sldId id="315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60" r:id="rId37"/>
    <p:sldId id="287" r:id="rId38"/>
    <p:sldId id="279" r:id="rId39"/>
    <p:sldId id="280" r:id="rId40"/>
    <p:sldId id="281" r:id="rId41"/>
    <p:sldId id="282" r:id="rId42"/>
    <p:sldId id="283" r:id="rId43"/>
    <p:sldId id="284" r:id="rId44"/>
    <p:sldId id="285" r:id="rId45"/>
    <p:sldId id="286" r:id="rId46"/>
    <p:sldId id="2903" r:id="rId47"/>
    <p:sldId id="2904" r:id="rId48"/>
    <p:sldId id="326" r:id="rId49"/>
    <p:sldId id="325" r:id="rId50"/>
    <p:sldId id="2922" r:id="rId51"/>
    <p:sldId id="309" r:id="rId52"/>
    <p:sldId id="310" r:id="rId53"/>
    <p:sldId id="318" r:id="rId54"/>
    <p:sldId id="2076138537" r:id="rId55"/>
    <p:sldId id="298" r:id="rId56"/>
    <p:sldId id="2921" r:id="rId57"/>
    <p:sldId id="1851" r:id="rId58"/>
    <p:sldId id="1848" r:id="rId59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2FA0"/>
    <a:srgbClr val="832B8F"/>
    <a:srgbClr val="5E5E60"/>
    <a:srgbClr val="B02E7F"/>
    <a:srgbClr val="F26224"/>
    <a:srgbClr val="FFFFFF"/>
    <a:srgbClr val="1A1A1A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96D30B-5B2C-46D0-9CC6-CF484B8D232B}" v="1" dt="2023-09-24T16:55:56.4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2109" autoAdjust="0"/>
  </p:normalViewPr>
  <p:slideViewPr>
    <p:cSldViewPr snapToGrid="0">
      <p:cViewPr varScale="1">
        <p:scale>
          <a:sx n="120" d="100"/>
          <a:sy n="120" d="100"/>
        </p:scale>
        <p:origin x="120" y="252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presProps" Target="presProps.xml"/><Relationship Id="rId68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handoutMaster" Target="handoutMasters/handoutMaster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microsoft.com/office/2016/11/relationships/changesInfo" Target="changesInfos/changesInfo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i Vončina" userId="147af94f-6ca6-491f-b06d-8ed238fbdc01" providerId="ADAL" clId="{C196D30B-5B2C-46D0-9CC6-CF484B8D232B}"/>
    <pc:docChg chg="custSel delSld modSld">
      <pc:chgData name="Robi Vončina" userId="147af94f-6ca6-491f-b06d-8ed238fbdc01" providerId="ADAL" clId="{C196D30B-5B2C-46D0-9CC6-CF484B8D232B}" dt="2023-09-24T15:35:10.422" v="21" actId="47"/>
      <pc:docMkLst>
        <pc:docMk/>
      </pc:docMkLst>
      <pc:sldChg chg="modSp mod">
        <pc:chgData name="Robi Vončina" userId="147af94f-6ca6-491f-b06d-8ed238fbdc01" providerId="ADAL" clId="{C196D30B-5B2C-46D0-9CC6-CF484B8D232B}" dt="2023-09-24T15:33:37.656" v="1" actId="27636"/>
        <pc:sldMkLst>
          <pc:docMk/>
          <pc:sldMk cId="3810140315" sldId="280"/>
        </pc:sldMkLst>
        <pc:spChg chg="mod">
          <ac:chgData name="Robi Vončina" userId="147af94f-6ca6-491f-b06d-8ed238fbdc01" providerId="ADAL" clId="{C196D30B-5B2C-46D0-9CC6-CF484B8D232B}" dt="2023-09-24T15:33:37.656" v="1" actId="27636"/>
          <ac:spMkLst>
            <pc:docMk/>
            <pc:sldMk cId="3810140315" sldId="280"/>
            <ac:spMk id="3" creationId="{00000000-0000-0000-0000-000000000000}"/>
          </ac:spMkLst>
        </pc:spChg>
      </pc:sldChg>
      <pc:sldChg chg="modSp mod">
        <pc:chgData name="Robi Vončina" userId="147af94f-6ca6-491f-b06d-8ed238fbdc01" providerId="ADAL" clId="{C196D30B-5B2C-46D0-9CC6-CF484B8D232B}" dt="2023-09-24T15:33:42.314" v="3" actId="27636"/>
        <pc:sldMkLst>
          <pc:docMk/>
          <pc:sldMk cId="30971071" sldId="281"/>
        </pc:sldMkLst>
        <pc:spChg chg="mod">
          <ac:chgData name="Robi Vončina" userId="147af94f-6ca6-491f-b06d-8ed238fbdc01" providerId="ADAL" clId="{C196D30B-5B2C-46D0-9CC6-CF484B8D232B}" dt="2023-09-24T15:33:42.314" v="3" actId="27636"/>
          <ac:spMkLst>
            <pc:docMk/>
            <pc:sldMk cId="30971071" sldId="281"/>
            <ac:spMk id="3" creationId="{00000000-0000-0000-0000-000000000000}"/>
          </ac:spMkLst>
        </pc:spChg>
      </pc:sldChg>
      <pc:sldChg chg="modSp mod">
        <pc:chgData name="Robi Vončina" userId="147af94f-6ca6-491f-b06d-8ed238fbdc01" providerId="ADAL" clId="{C196D30B-5B2C-46D0-9CC6-CF484B8D232B}" dt="2023-09-24T15:33:47.965" v="5" actId="27636"/>
        <pc:sldMkLst>
          <pc:docMk/>
          <pc:sldMk cId="2565575164" sldId="283"/>
        </pc:sldMkLst>
        <pc:spChg chg="mod">
          <ac:chgData name="Robi Vončina" userId="147af94f-6ca6-491f-b06d-8ed238fbdc01" providerId="ADAL" clId="{C196D30B-5B2C-46D0-9CC6-CF484B8D232B}" dt="2023-09-24T15:33:47.965" v="5" actId="27636"/>
          <ac:spMkLst>
            <pc:docMk/>
            <pc:sldMk cId="2565575164" sldId="283"/>
            <ac:spMk id="3" creationId="{00000000-0000-0000-0000-000000000000}"/>
          </ac:spMkLst>
        </pc:spChg>
      </pc:sldChg>
      <pc:sldChg chg="modSp mod">
        <pc:chgData name="Robi Vončina" userId="147af94f-6ca6-491f-b06d-8ed238fbdc01" providerId="ADAL" clId="{C196D30B-5B2C-46D0-9CC6-CF484B8D232B}" dt="2023-09-24T15:33:54.079" v="7" actId="27636"/>
        <pc:sldMkLst>
          <pc:docMk/>
          <pc:sldMk cId="1958322374" sldId="284"/>
        </pc:sldMkLst>
        <pc:spChg chg="mod">
          <ac:chgData name="Robi Vončina" userId="147af94f-6ca6-491f-b06d-8ed238fbdc01" providerId="ADAL" clId="{C196D30B-5B2C-46D0-9CC6-CF484B8D232B}" dt="2023-09-24T15:33:54.079" v="7" actId="27636"/>
          <ac:spMkLst>
            <pc:docMk/>
            <pc:sldMk cId="1958322374" sldId="284"/>
            <ac:spMk id="3" creationId="{00000000-0000-0000-0000-000000000000}"/>
          </ac:spMkLst>
        </pc:spChg>
      </pc:sldChg>
      <pc:sldChg chg="modSp mod">
        <pc:chgData name="Robi Vončina" userId="147af94f-6ca6-491f-b06d-8ed238fbdc01" providerId="ADAL" clId="{C196D30B-5B2C-46D0-9CC6-CF484B8D232B}" dt="2023-09-24T15:34:03.191" v="10" actId="20577"/>
        <pc:sldMkLst>
          <pc:docMk/>
          <pc:sldMk cId="3313620019" sldId="285"/>
        </pc:sldMkLst>
        <pc:spChg chg="mod">
          <ac:chgData name="Robi Vončina" userId="147af94f-6ca6-491f-b06d-8ed238fbdc01" providerId="ADAL" clId="{C196D30B-5B2C-46D0-9CC6-CF484B8D232B}" dt="2023-09-24T15:34:03.191" v="10" actId="20577"/>
          <ac:spMkLst>
            <pc:docMk/>
            <pc:sldMk cId="3313620019" sldId="285"/>
            <ac:spMk id="3" creationId="{00000000-0000-0000-0000-000000000000}"/>
          </ac:spMkLst>
        </pc:spChg>
      </pc:sldChg>
      <pc:sldChg chg="modSp mod">
        <pc:chgData name="Robi Vončina" userId="147af94f-6ca6-491f-b06d-8ed238fbdc01" providerId="ADAL" clId="{C196D30B-5B2C-46D0-9CC6-CF484B8D232B}" dt="2023-09-24T15:34:11.588" v="12" actId="27636"/>
        <pc:sldMkLst>
          <pc:docMk/>
          <pc:sldMk cId="242032447" sldId="286"/>
        </pc:sldMkLst>
        <pc:spChg chg="mod">
          <ac:chgData name="Robi Vončina" userId="147af94f-6ca6-491f-b06d-8ed238fbdc01" providerId="ADAL" clId="{C196D30B-5B2C-46D0-9CC6-CF484B8D232B}" dt="2023-09-24T15:34:11.588" v="12" actId="27636"/>
          <ac:spMkLst>
            <pc:docMk/>
            <pc:sldMk cId="242032447" sldId="286"/>
            <ac:spMk id="3" creationId="{00000000-0000-0000-0000-000000000000}"/>
          </ac:spMkLst>
        </pc:spChg>
      </pc:sldChg>
      <pc:sldChg chg="del">
        <pc:chgData name="Robi Vončina" userId="147af94f-6ca6-491f-b06d-8ed238fbdc01" providerId="ADAL" clId="{C196D30B-5B2C-46D0-9CC6-CF484B8D232B}" dt="2023-09-24T15:34:56.140" v="19" actId="47"/>
        <pc:sldMkLst>
          <pc:docMk/>
          <pc:sldMk cId="3335655318" sldId="297"/>
        </pc:sldMkLst>
      </pc:sldChg>
      <pc:sldChg chg="modSp mod">
        <pc:chgData name="Robi Vončina" userId="147af94f-6ca6-491f-b06d-8ed238fbdc01" providerId="ADAL" clId="{C196D30B-5B2C-46D0-9CC6-CF484B8D232B}" dt="2023-09-24T15:34:50.028" v="18" actId="27636"/>
        <pc:sldMkLst>
          <pc:docMk/>
          <pc:sldMk cId="524520843" sldId="310"/>
        </pc:sldMkLst>
        <pc:spChg chg="mod">
          <ac:chgData name="Robi Vončina" userId="147af94f-6ca6-491f-b06d-8ed238fbdc01" providerId="ADAL" clId="{C196D30B-5B2C-46D0-9CC6-CF484B8D232B}" dt="2023-09-24T15:34:50.028" v="18" actId="27636"/>
          <ac:spMkLst>
            <pc:docMk/>
            <pc:sldMk cId="524520843" sldId="310"/>
            <ac:spMk id="4" creationId="{00000000-0000-0000-0000-000000000000}"/>
          </ac:spMkLst>
        </pc:spChg>
      </pc:sldChg>
      <pc:sldChg chg="modSp mod">
        <pc:chgData name="Robi Vončina" userId="147af94f-6ca6-491f-b06d-8ed238fbdc01" providerId="ADAL" clId="{C196D30B-5B2C-46D0-9CC6-CF484B8D232B}" dt="2023-09-24T15:34:31.082" v="16" actId="27636"/>
        <pc:sldMkLst>
          <pc:docMk/>
          <pc:sldMk cId="152603555" sldId="325"/>
        </pc:sldMkLst>
        <pc:spChg chg="mod">
          <ac:chgData name="Robi Vončina" userId="147af94f-6ca6-491f-b06d-8ed238fbdc01" providerId="ADAL" clId="{C196D30B-5B2C-46D0-9CC6-CF484B8D232B}" dt="2023-09-24T15:34:31.082" v="16" actId="27636"/>
          <ac:spMkLst>
            <pc:docMk/>
            <pc:sldMk cId="152603555" sldId="325"/>
            <ac:spMk id="3" creationId="{6C145CE2-FA17-4865-9C97-0D632C80697D}"/>
          </ac:spMkLst>
        </pc:spChg>
      </pc:sldChg>
      <pc:sldChg chg="del">
        <pc:chgData name="Robi Vončina" userId="147af94f-6ca6-491f-b06d-8ed238fbdc01" providerId="ADAL" clId="{C196D30B-5B2C-46D0-9CC6-CF484B8D232B}" dt="2023-09-24T15:35:03.896" v="20" actId="47"/>
        <pc:sldMkLst>
          <pc:docMk/>
          <pc:sldMk cId="203203085" sldId="1527"/>
        </pc:sldMkLst>
      </pc:sldChg>
      <pc:sldChg chg="del">
        <pc:chgData name="Robi Vončina" userId="147af94f-6ca6-491f-b06d-8ed238fbdc01" providerId="ADAL" clId="{C196D30B-5B2C-46D0-9CC6-CF484B8D232B}" dt="2023-09-24T15:35:03.896" v="20" actId="47"/>
        <pc:sldMkLst>
          <pc:docMk/>
          <pc:sldMk cId="1437568374" sldId="1580"/>
        </pc:sldMkLst>
      </pc:sldChg>
      <pc:sldChg chg="del">
        <pc:chgData name="Robi Vončina" userId="147af94f-6ca6-491f-b06d-8ed238fbdc01" providerId="ADAL" clId="{C196D30B-5B2C-46D0-9CC6-CF484B8D232B}" dt="2023-09-24T15:35:03.896" v="20" actId="47"/>
        <pc:sldMkLst>
          <pc:docMk/>
          <pc:sldMk cId="1726605425" sldId="1581"/>
        </pc:sldMkLst>
      </pc:sldChg>
      <pc:sldChg chg="del">
        <pc:chgData name="Robi Vončina" userId="147af94f-6ca6-491f-b06d-8ed238fbdc01" providerId="ADAL" clId="{C196D30B-5B2C-46D0-9CC6-CF484B8D232B}" dt="2023-09-24T15:35:03.896" v="20" actId="47"/>
        <pc:sldMkLst>
          <pc:docMk/>
          <pc:sldMk cId="1132156054" sldId="1582"/>
        </pc:sldMkLst>
      </pc:sldChg>
      <pc:sldChg chg="del">
        <pc:chgData name="Robi Vončina" userId="147af94f-6ca6-491f-b06d-8ed238fbdc01" providerId="ADAL" clId="{C196D30B-5B2C-46D0-9CC6-CF484B8D232B}" dt="2023-09-24T15:35:03.896" v="20" actId="47"/>
        <pc:sldMkLst>
          <pc:docMk/>
          <pc:sldMk cId="3957722359" sldId="1660"/>
        </pc:sldMkLst>
      </pc:sldChg>
      <pc:sldChg chg="del">
        <pc:chgData name="Robi Vončina" userId="147af94f-6ca6-491f-b06d-8ed238fbdc01" providerId="ADAL" clId="{C196D30B-5B2C-46D0-9CC6-CF484B8D232B}" dt="2023-09-24T15:35:03.896" v="20" actId="47"/>
        <pc:sldMkLst>
          <pc:docMk/>
          <pc:sldMk cId="1793706927" sldId="1670"/>
        </pc:sldMkLst>
      </pc:sldChg>
      <pc:sldChg chg="del">
        <pc:chgData name="Robi Vončina" userId="147af94f-6ca6-491f-b06d-8ed238fbdc01" providerId="ADAL" clId="{C196D30B-5B2C-46D0-9CC6-CF484B8D232B}" dt="2023-09-24T15:35:03.896" v="20" actId="47"/>
        <pc:sldMkLst>
          <pc:docMk/>
          <pc:sldMk cId="1490695021" sldId="1716"/>
        </pc:sldMkLst>
      </pc:sldChg>
      <pc:sldChg chg="del">
        <pc:chgData name="Robi Vončina" userId="147af94f-6ca6-491f-b06d-8ed238fbdc01" providerId="ADAL" clId="{C196D30B-5B2C-46D0-9CC6-CF484B8D232B}" dt="2023-09-24T15:35:03.896" v="20" actId="47"/>
        <pc:sldMkLst>
          <pc:docMk/>
          <pc:sldMk cId="674557883" sldId="1845"/>
        </pc:sldMkLst>
      </pc:sldChg>
      <pc:sldChg chg="del">
        <pc:chgData name="Robi Vončina" userId="147af94f-6ca6-491f-b06d-8ed238fbdc01" providerId="ADAL" clId="{C196D30B-5B2C-46D0-9CC6-CF484B8D232B}" dt="2023-09-24T15:35:03.896" v="20" actId="47"/>
        <pc:sldMkLst>
          <pc:docMk/>
          <pc:sldMk cId="3297877624" sldId="1847"/>
        </pc:sldMkLst>
      </pc:sldChg>
      <pc:sldChg chg="del">
        <pc:chgData name="Robi Vončina" userId="147af94f-6ca6-491f-b06d-8ed238fbdc01" providerId="ADAL" clId="{C196D30B-5B2C-46D0-9CC6-CF484B8D232B}" dt="2023-09-24T15:35:03.896" v="20" actId="47"/>
        <pc:sldMkLst>
          <pc:docMk/>
          <pc:sldMk cId="679135778" sldId="1849"/>
        </pc:sldMkLst>
      </pc:sldChg>
      <pc:sldChg chg="del">
        <pc:chgData name="Robi Vončina" userId="147af94f-6ca6-491f-b06d-8ed238fbdc01" providerId="ADAL" clId="{C196D30B-5B2C-46D0-9CC6-CF484B8D232B}" dt="2023-09-24T15:35:03.896" v="20" actId="47"/>
        <pc:sldMkLst>
          <pc:docMk/>
          <pc:sldMk cId="474089227" sldId="1850"/>
        </pc:sldMkLst>
      </pc:sldChg>
      <pc:sldChg chg="del">
        <pc:chgData name="Robi Vončina" userId="147af94f-6ca6-491f-b06d-8ed238fbdc01" providerId="ADAL" clId="{C196D30B-5B2C-46D0-9CC6-CF484B8D232B}" dt="2023-09-24T15:35:03.896" v="20" actId="47"/>
        <pc:sldMkLst>
          <pc:docMk/>
          <pc:sldMk cId="1048129043" sldId="1852"/>
        </pc:sldMkLst>
      </pc:sldChg>
      <pc:sldChg chg="modSp mod">
        <pc:chgData name="Robi Vončina" userId="147af94f-6ca6-491f-b06d-8ed238fbdc01" providerId="ADAL" clId="{C196D30B-5B2C-46D0-9CC6-CF484B8D232B}" dt="2023-09-24T15:34:18.017" v="13" actId="1076"/>
        <pc:sldMkLst>
          <pc:docMk/>
          <pc:sldMk cId="984358902" sldId="2903"/>
        </pc:sldMkLst>
        <pc:spChg chg="mod">
          <ac:chgData name="Robi Vončina" userId="147af94f-6ca6-491f-b06d-8ed238fbdc01" providerId="ADAL" clId="{C196D30B-5B2C-46D0-9CC6-CF484B8D232B}" dt="2023-09-24T15:34:18.017" v="13" actId="1076"/>
          <ac:spMkLst>
            <pc:docMk/>
            <pc:sldMk cId="984358902" sldId="2903"/>
            <ac:spMk id="3" creationId="{FC83BE6F-F220-467A-9DAA-3A3854F04BBA}"/>
          </ac:spMkLst>
        </pc:spChg>
      </pc:sldChg>
      <pc:sldChg chg="modSp mod">
        <pc:chgData name="Robi Vončina" userId="147af94f-6ca6-491f-b06d-8ed238fbdc01" providerId="ADAL" clId="{C196D30B-5B2C-46D0-9CC6-CF484B8D232B}" dt="2023-09-24T15:34:22.817" v="14" actId="1076"/>
        <pc:sldMkLst>
          <pc:docMk/>
          <pc:sldMk cId="4185383431" sldId="2904"/>
        </pc:sldMkLst>
        <pc:spChg chg="mod">
          <ac:chgData name="Robi Vončina" userId="147af94f-6ca6-491f-b06d-8ed238fbdc01" providerId="ADAL" clId="{C196D30B-5B2C-46D0-9CC6-CF484B8D232B}" dt="2023-09-24T15:34:22.817" v="14" actId="1076"/>
          <ac:spMkLst>
            <pc:docMk/>
            <pc:sldMk cId="4185383431" sldId="2904"/>
            <ac:spMk id="3" creationId="{96CC2C2A-2A00-41E8-A575-DDC83F203894}"/>
          </ac:spMkLst>
        </pc:spChg>
      </pc:sldChg>
      <pc:sldChg chg="del">
        <pc:chgData name="Robi Vončina" userId="147af94f-6ca6-491f-b06d-8ed238fbdc01" providerId="ADAL" clId="{C196D30B-5B2C-46D0-9CC6-CF484B8D232B}" dt="2023-09-24T15:35:10.422" v="21" actId="47"/>
        <pc:sldMkLst>
          <pc:docMk/>
          <pc:sldMk cId="1180685857" sldId="2920"/>
        </pc:sldMkLst>
      </pc:sldChg>
      <pc:sldMasterChg chg="delSldLayout">
        <pc:chgData name="Robi Vončina" userId="147af94f-6ca6-491f-b06d-8ed238fbdc01" providerId="ADAL" clId="{C196D30B-5B2C-46D0-9CC6-CF484B8D232B}" dt="2023-09-24T15:34:56.140" v="19" actId="47"/>
        <pc:sldMasterMkLst>
          <pc:docMk/>
          <pc:sldMasterMk cId="3588427678" sldId="2147484229"/>
        </pc:sldMasterMkLst>
        <pc:sldLayoutChg chg="del">
          <pc:chgData name="Robi Vončina" userId="147af94f-6ca6-491f-b06d-8ed238fbdc01" providerId="ADAL" clId="{C196D30B-5B2C-46D0-9CC6-CF484B8D232B}" dt="2023-09-24T15:34:56.140" v="19" actId="47"/>
          <pc:sldLayoutMkLst>
            <pc:docMk/>
            <pc:sldMasterMk cId="3588427678" sldId="2147484229"/>
            <pc:sldLayoutMk cId="1337850834" sldId="2147484688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9/24/2023 6:55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9/24/2023 6:55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453AC-F819-4CB7-A224-F1DFB937C816}" type="slidenum">
              <a:rPr lang="sl-SI" smtClean="0"/>
              <a:t>13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974207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453AC-F819-4CB7-A224-F1DFB937C816}" type="slidenum">
              <a:rPr lang="sl-SI" smtClean="0"/>
              <a:t>21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23143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453AC-F819-4CB7-A224-F1DFB937C816}" type="slidenum">
              <a:rPr lang="sl-SI" smtClean="0"/>
              <a:t>23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186140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1375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2050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2049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432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3830-2244-49AE-BC4A-47F415C177C6}" type="datetimeFigureOut">
              <a:rPr lang="en-US" smtClean="0"/>
              <a:t>9/24/2023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7A5A-7290-4DE1-BA94-4BE8A8E57D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1615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33830-2244-49AE-BC4A-47F415C177C6}" type="datetimeFigureOut">
              <a:rPr lang="en-US" smtClean="0"/>
              <a:pPr/>
              <a:t>9/24/2023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27A5A-7290-4DE1-BA94-4BE8A8E57DC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9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228120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573" r:id="rId10"/>
    <p:sldLayoutId id="2147484638" r:id="rId11"/>
    <p:sldLayoutId id="2147484673" r:id="rId12"/>
    <p:sldLayoutId id="2147484249" r:id="rId13"/>
    <p:sldLayoutId id="2147484683" r:id="rId14"/>
    <p:sldLayoutId id="2147484684" r:id="rId15"/>
    <p:sldLayoutId id="2147484256" r:id="rId16"/>
    <p:sldLayoutId id="2147484682" r:id="rId17"/>
    <p:sldLayoutId id="2147484263" r:id="rId18"/>
    <p:sldLayoutId id="2147484686" r:id="rId19"/>
    <p:sldLayoutId id="2147484687" r:id="rId20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pdockit.com/" TargetMode="External"/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t-spscripts.com/" TargetMode="External"/><Relationship Id="rId2" Type="http://schemas.openxmlformats.org/officeDocument/2006/relationships/hyperlink" Target="http://www.featureadmin.com/" TargetMode="External"/><Relationship Id="rId1" Type="http://schemas.openxmlformats.org/officeDocument/2006/relationships/slideLayout" Target="../slideLayouts/slideLayout1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ompas-xnet.si/izobrazevanja/koledar-tecajev-t/55238" TargetMode="External"/><Relationship Id="rId2" Type="http://schemas.openxmlformats.org/officeDocument/2006/relationships/hyperlink" Target="https://www.kompas-xnet.si/izobrazevanja/koledar-tecajev-t/55215" TargetMode="External"/><Relationship Id="rId1" Type="http://schemas.openxmlformats.org/officeDocument/2006/relationships/slideLayout" Target="../slideLayouts/slideLayout19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1AF365B-9116-5944-B129-BC854B3FDE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86727" y="1856685"/>
            <a:ext cx="4157350" cy="2071255"/>
          </a:xfrm>
        </p:spPr>
        <p:txBody>
          <a:bodyPr/>
          <a:lstStyle/>
          <a:p>
            <a:r>
              <a:rPr lang="sl-SI" dirty="0"/>
              <a:t>SharePoint </a:t>
            </a:r>
            <a:r>
              <a:rPr lang="en-US" dirty="0"/>
              <a:t>Subscription Edition</a:t>
            </a:r>
            <a:endParaRPr lang="en-H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04E3DA-754A-C440-8D05-92B65B8266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586727" y="3965687"/>
            <a:ext cx="4087812" cy="43088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Robi Vončina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88664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Agenda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774466"/>
          </a:xfrm>
        </p:spPr>
        <p:txBody>
          <a:bodyPr numCol="2" spcCol="376504">
            <a:normAutofit/>
          </a:bodyPr>
          <a:lstStyle/>
          <a:p>
            <a:r>
              <a:rPr lang="sl-SI" sz="2600" dirty="0" err="1"/>
              <a:t>Looking</a:t>
            </a:r>
            <a:r>
              <a:rPr lang="sl-SI" sz="2600" dirty="0"/>
              <a:t> back</a:t>
            </a:r>
          </a:p>
          <a:p>
            <a:r>
              <a:rPr lang="sl-SI" sz="2600" dirty="0" err="1"/>
              <a:t>What</a:t>
            </a:r>
            <a:r>
              <a:rPr lang="sl-SI" sz="2600" dirty="0"/>
              <a:t> </a:t>
            </a:r>
            <a:r>
              <a:rPr lang="sl-SI" sz="2600" dirty="0" err="1"/>
              <a:t>could</a:t>
            </a:r>
            <a:r>
              <a:rPr lang="sl-SI" sz="2600" dirty="0"/>
              <a:t> be </a:t>
            </a:r>
            <a:r>
              <a:rPr lang="sl-SI" sz="2600" dirty="0" err="1"/>
              <a:t>better</a:t>
            </a:r>
            <a:endParaRPr lang="sl-SI" sz="2600" dirty="0"/>
          </a:p>
          <a:p>
            <a:r>
              <a:rPr lang="sl-SI" sz="2600" dirty="0" err="1"/>
              <a:t>Goals</a:t>
            </a:r>
            <a:r>
              <a:rPr lang="sl-SI" sz="2600" dirty="0"/>
              <a:t> </a:t>
            </a:r>
            <a:r>
              <a:rPr lang="sl-SI" sz="2600" dirty="0" err="1"/>
              <a:t>for</a:t>
            </a:r>
            <a:r>
              <a:rPr lang="sl-SI" sz="2600" dirty="0"/>
              <a:t> </a:t>
            </a:r>
            <a:r>
              <a:rPr lang="sl-SI" sz="2600" dirty="0" err="1"/>
              <a:t>vNext</a:t>
            </a:r>
            <a:endParaRPr lang="sl-SI" sz="2600" dirty="0"/>
          </a:p>
          <a:p>
            <a:r>
              <a:rPr lang="sl-SI" sz="2600" dirty="0" err="1"/>
              <a:t>What‘s</a:t>
            </a:r>
            <a:r>
              <a:rPr lang="sl-SI" sz="2600" dirty="0"/>
              <a:t> </a:t>
            </a:r>
            <a:r>
              <a:rPr lang="sl-SI" sz="2600" dirty="0" err="1"/>
              <a:t>new</a:t>
            </a:r>
            <a:endParaRPr lang="sl-SI" sz="2600" dirty="0"/>
          </a:p>
          <a:p>
            <a:r>
              <a:rPr lang="sl-SI" sz="2600" dirty="0" err="1"/>
              <a:t>What‘s</a:t>
            </a:r>
            <a:r>
              <a:rPr lang="sl-SI" sz="2600" dirty="0"/>
              <a:t> gone</a:t>
            </a:r>
          </a:p>
          <a:p>
            <a:r>
              <a:rPr lang="sl-SI" sz="2600" dirty="0" err="1"/>
              <a:t>Prerequisites</a:t>
            </a:r>
            <a:endParaRPr lang="sl-SI" sz="2600" dirty="0"/>
          </a:p>
          <a:p>
            <a:r>
              <a:rPr lang="sl-SI" sz="2600" dirty="0" err="1"/>
              <a:t>Upgrade</a:t>
            </a:r>
            <a:r>
              <a:rPr lang="sl-SI" sz="2600" dirty="0"/>
              <a:t> </a:t>
            </a:r>
            <a:r>
              <a:rPr lang="sl-SI" sz="2600" dirty="0" err="1"/>
              <a:t>methods</a:t>
            </a:r>
            <a:endParaRPr lang="sl-SI" sz="2600" dirty="0"/>
          </a:p>
          <a:p>
            <a:r>
              <a:rPr lang="en-US" sz="2600" dirty="0"/>
              <a:t>Design Goals for 201</a:t>
            </a:r>
            <a:r>
              <a:rPr lang="sl-SI" sz="2600" dirty="0"/>
              <a:t>9</a:t>
            </a:r>
            <a:r>
              <a:rPr lang="en-US" sz="2600" dirty="0"/>
              <a:t> Upgrades</a:t>
            </a:r>
            <a:endParaRPr lang="sl-SI" sz="2600" dirty="0"/>
          </a:p>
          <a:p>
            <a:r>
              <a:rPr lang="sl-SI" sz="2600" dirty="0" err="1"/>
              <a:t>Modernization</a:t>
            </a:r>
            <a:endParaRPr lang="en-US" sz="2600" dirty="0"/>
          </a:p>
          <a:p>
            <a:r>
              <a:rPr lang="en-US" sz="2600" dirty="0"/>
              <a:t>Farm Upgrade Overview</a:t>
            </a:r>
          </a:p>
          <a:p>
            <a:pPr lvl="1"/>
            <a:r>
              <a:rPr lang="en-US" sz="1300" dirty="0"/>
              <a:t>Planning</a:t>
            </a:r>
          </a:p>
          <a:p>
            <a:pPr lvl="1"/>
            <a:r>
              <a:rPr lang="en-US" sz="1300" dirty="0"/>
              <a:t>Preparing</a:t>
            </a:r>
          </a:p>
          <a:p>
            <a:pPr lvl="1"/>
            <a:r>
              <a:rPr lang="en-US" sz="1300" dirty="0"/>
              <a:t>Executing</a:t>
            </a:r>
          </a:p>
          <a:p>
            <a:pPr lvl="1"/>
            <a:r>
              <a:rPr lang="en-US" sz="1300" dirty="0"/>
              <a:t>Finishing</a:t>
            </a:r>
          </a:p>
          <a:p>
            <a:r>
              <a:rPr lang="sl-SI" sz="2476" dirty="0" err="1"/>
              <a:t>Tools</a:t>
            </a:r>
            <a:r>
              <a:rPr lang="sl-SI" sz="2476" dirty="0"/>
              <a:t>, </a:t>
            </a:r>
            <a:r>
              <a:rPr lang="sl-SI" sz="2476" dirty="0" err="1"/>
              <a:t>Tips</a:t>
            </a:r>
            <a:r>
              <a:rPr lang="sl-SI" sz="2476" dirty="0"/>
              <a:t> </a:t>
            </a:r>
            <a:r>
              <a:rPr lang="sl-SI" sz="2476" dirty="0" err="1"/>
              <a:t>and</a:t>
            </a:r>
            <a:r>
              <a:rPr lang="sl-SI" sz="2476" dirty="0"/>
              <a:t> </a:t>
            </a:r>
            <a:r>
              <a:rPr lang="sl-SI" sz="2476" dirty="0" err="1"/>
              <a:t>Tricks</a:t>
            </a:r>
            <a:endParaRPr lang="en-US" sz="2476" dirty="0"/>
          </a:p>
        </p:txBody>
      </p:sp>
    </p:spTree>
    <p:extLst>
      <p:ext uri="{BB962C8B-B14F-4D97-AF65-F5344CB8AC3E}">
        <p14:creationId xmlns:p14="http://schemas.microsoft.com/office/powerpoint/2010/main" val="2549990409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029C4-8836-4B32-B9C0-624C207F1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2263" y="457200"/>
            <a:ext cx="11018520" cy="923330"/>
          </a:xfrm>
        </p:spPr>
        <p:txBody>
          <a:bodyPr/>
          <a:lstStyle/>
          <a:p>
            <a:r>
              <a:rPr lang="sl-SI" dirty="0" err="1"/>
              <a:t>Looking</a:t>
            </a:r>
            <a:r>
              <a:rPr lang="sl-SI" dirty="0"/>
              <a:t> back at SP2019/2016</a:t>
            </a:r>
            <a:br>
              <a:rPr lang="sl-SI" dirty="0"/>
            </a:br>
            <a:r>
              <a:rPr lang="sl-SI" sz="2400" dirty="0" err="1"/>
              <a:t>What</a:t>
            </a:r>
            <a:r>
              <a:rPr lang="sl-SI" sz="2400" dirty="0"/>
              <a:t> </a:t>
            </a:r>
            <a:r>
              <a:rPr lang="sl-SI" sz="2400" dirty="0" err="1"/>
              <a:t>went</a:t>
            </a:r>
            <a:r>
              <a:rPr lang="sl-SI" sz="2400" dirty="0"/>
              <a:t> </a:t>
            </a:r>
            <a:r>
              <a:rPr lang="sl-SI" sz="2400" dirty="0" err="1"/>
              <a:t>well</a:t>
            </a:r>
            <a:endParaRPr lang="en-SI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78757-9A35-4ED9-B186-3D22A05C90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1465016"/>
          </a:xfrm>
        </p:spPr>
        <p:txBody>
          <a:bodyPr/>
          <a:lstStyle/>
          <a:p>
            <a:r>
              <a:rPr lang="sl-SI" dirty="0"/>
              <a:t>On-premise </a:t>
            </a:r>
            <a:r>
              <a:rPr lang="sl-SI" dirty="0" err="1"/>
              <a:t>inherits</a:t>
            </a:r>
            <a:r>
              <a:rPr lang="sl-SI" dirty="0"/>
              <a:t> SPO </a:t>
            </a:r>
            <a:r>
              <a:rPr lang="sl-SI" dirty="0" err="1"/>
              <a:t>features</a:t>
            </a:r>
            <a:endParaRPr lang="sl-SI" dirty="0"/>
          </a:p>
          <a:p>
            <a:r>
              <a:rPr lang="sl-SI" dirty="0" err="1"/>
              <a:t>Modernized</a:t>
            </a:r>
            <a:r>
              <a:rPr lang="sl-SI" dirty="0"/>
              <a:t> </a:t>
            </a:r>
            <a:r>
              <a:rPr lang="sl-SI" dirty="0" err="1"/>
              <a:t>end</a:t>
            </a:r>
            <a:r>
              <a:rPr lang="sl-SI" dirty="0"/>
              <a:t> </a:t>
            </a:r>
            <a:r>
              <a:rPr lang="sl-SI" dirty="0" err="1"/>
              <a:t>user</a:t>
            </a:r>
            <a:r>
              <a:rPr lang="sl-SI" dirty="0"/>
              <a:t> </a:t>
            </a:r>
            <a:r>
              <a:rPr lang="sl-SI" dirty="0" err="1"/>
              <a:t>experience</a:t>
            </a:r>
            <a:r>
              <a:rPr lang="sl-SI" dirty="0"/>
              <a:t> (</a:t>
            </a:r>
            <a:r>
              <a:rPr lang="sl-SI" dirty="0" err="1"/>
              <a:t>kind</a:t>
            </a:r>
            <a:r>
              <a:rPr lang="sl-SI" dirty="0"/>
              <a:t> of)</a:t>
            </a:r>
          </a:p>
          <a:p>
            <a:r>
              <a:rPr lang="sl-SI" dirty="0" err="1"/>
              <a:t>Reliable</a:t>
            </a:r>
            <a:r>
              <a:rPr lang="sl-SI" dirty="0"/>
              <a:t> </a:t>
            </a:r>
            <a:r>
              <a:rPr lang="sl-SI" dirty="0" err="1"/>
              <a:t>syncing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</a:t>
            </a:r>
            <a:r>
              <a:rPr lang="sl-SI" dirty="0" err="1"/>
              <a:t>OneDrive</a:t>
            </a:r>
            <a:r>
              <a:rPr lang="sl-SI" dirty="0"/>
              <a:t> </a:t>
            </a:r>
            <a:r>
              <a:rPr lang="sl-SI" dirty="0" err="1"/>
              <a:t>Sync</a:t>
            </a:r>
            <a:r>
              <a:rPr lang="sl-SI" dirty="0"/>
              <a:t> </a:t>
            </a:r>
            <a:r>
              <a:rPr lang="sl-SI" dirty="0" err="1"/>
              <a:t>app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891218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192DF-3E51-49B2-B3AF-7CA821F18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</a:t>
            </a:r>
            <a:r>
              <a:rPr lang="sl-SI" dirty="0"/>
              <a:t> </a:t>
            </a:r>
            <a:r>
              <a:rPr lang="sl-SI" dirty="0" err="1"/>
              <a:t>could</a:t>
            </a:r>
            <a:r>
              <a:rPr lang="sl-SI" dirty="0"/>
              <a:t> be </a:t>
            </a:r>
            <a:r>
              <a:rPr lang="sl-SI" dirty="0" err="1"/>
              <a:t>better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B3EA80-EDCE-4AB4-9D62-9D95DA6AD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947952"/>
          </a:xfrm>
        </p:spPr>
        <p:txBody>
          <a:bodyPr/>
          <a:lstStyle/>
          <a:p>
            <a:r>
              <a:rPr lang="sl-SI" dirty="0"/>
              <a:t>To </a:t>
            </a:r>
            <a:r>
              <a:rPr lang="sl-SI" dirty="0" err="1"/>
              <a:t>hard</a:t>
            </a:r>
            <a:r>
              <a:rPr lang="sl-SI" dirty="0"/>
              <a:t> to </a:t>
            </a:r>
            <a:r>
              <a:rPr lang="sl-SI" dirty="0" err="1"/>
              <a:t>stay</a:t>
            </a:r>
            <a:r>
              <a:rPr lang="sl-SI" dirty="0"/>
              <a:t> </a:t>
            </a:r>
            <a:r>
              <a:rPr lang="sl-SI" dirty="0" err="1"/>
              <a:t>current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on-prem </a:t>
            </a:r>
            <a:r>
              <a:rPr lang="sl-SI" dirty="0" err="1"/>
              <a:t>version</a:t>
            </a:r>
            <a:endParaRPr lang="sl-SI" dirty="0"/>
          </a:p>
          <a:p>
            <a:r>
              <a:rPr lang="sl-SI" dirty="0"/>
              <a:t>On-prem-</a:t>
            </a:r>
            <a:r>
              <a:rPr lang="sl-SI" dirty="0" err="1"/>
              <a:t>only</a:t>
            </a:r>
            <a:r>
              <a:rPr lang="sl-SI" dirty="0"/>
              <a:t> </a:t>
            </a:r>
            <a:r>
              <a:rPr lang="sl-SI" dirty="0" err="1"/>
              <a:t>experiences</a:t>
            </a:r>
            <a:r>
              <a:rPr lang="sl-SI" dirty="0"/>
              <a:t> not </a:t>
            </a:r>
            <a:r>
              <a:rPr lang="sl-SI" dirty="0" err="1"/>
              <a:t>prioritized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4219673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47C42-EC82-4C1C-97F2-ABC2F19C0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Goals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vNext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C181C-3633-42B0-B533-E5DCD3214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8200" y="1435504"/>
            <a:ext cx="11018520" cy="3533275"/>
          </a:xfrm>
        </p:spPr>
        <p:txBody>
          <a:bodyPr/>
          <a:lstStyle/>
          <a:p>
            <a:r>
              <a:rPr lang="sl-SI" dirty="0" err="1"/>
              <a:t>Get</a:t>
            </a:r>
            <a:r>
              <a:rPr lang="sl-SI" dirty="0"/>
              <a:t> </a:t>
            </a:r>
            <a:r>
              <a:rPr lang="sl-SI" dirty="0" err="1"/>
              <a:t>current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stay</a:t>
            </a:r>
            <a:r>
              <a:rPr lang="sl-SI" dirty="0"/>
              <a:t> </a:t>
            </a:r>
            <a:r>
              <a:rPr lang="sl-SI" dirty="0" err="1"/>
              <a:t>current</a:t>
            </a:r>
            <a:endParaRPr lang="sl-SI" dirty="0"/>
          </a:p>
          <a:p>
            <a:r>
              <a:rPr lang="sl-SI" dirty="0" err="1"/>
              <a:t>Focus</a:t>
            </a:r>
            <a:r>
              <a:rPr lang="sl-SI" dirty="0"/>
              <a:t> on </a:t>
            </a:r>
            <a:r>
              <a:rPr lang="sl-SI" dirty="0" err="1"/>
              <a:t>unique</a:t>
            </a:r>
            <a:r>
              <a:rPr lang="sl-SI" dirty="0"/>
              <a:t> on-prem </a:t>
            </a:r>
            <a:r>
              <a:rPr lang="sl-SI" dirty="0" err="1"/>
              <a:t>needs</a:t>
            </a:r>
            <a:endParaRPr lang="sl-SI" dirty="0"/>
          </a:p>
          <a:p>
            <a:endParaRPr lang="sl-SI" dirty="0"/>
          </a:p>
          <a:p>
            <a:pPr marL="457200" indent="-457200">
              <a:buFont typeface="+mj-lt"/>
              <a:buAutoNum type="arabicPeriod"/>
            </a:pPr>
            <a:r>
              <a:rPr lang="sl-SI" dirty="0" err="1"/>
              <a:t>Evergreen</a:t>
            </a:r>
            <a:endParaRPr lang="sl-SI" dirty="0"/>
          </a:p>
          <a:p>
            <a:pPr marL="457200" indent="-457200">
              <a:buFont typeface="+mj-lt"/>
              <a:buAutoNum type="arabicPeriod"/>
            </a:pPr>
            <a:r>
              <a:rPr lang="sl-SI" dirty="0" err="1"/>
              <a:t>Lower</a:t>
            </a:r>
            <a:r>
              <a:rPr lang="sl-SI" dirty="0"/>
              <a:t> TCO</a:t>
            </a:r>
          </a:p>
          <a:p>
            <a:pPr marL="457200" indent="-457200">
              <a:buFont typeface="+mj-lt"/>
              <a:buAutoNum type="arabicPeriod"/>
            </a:pPr>
            <a:r>
              <a:rPr lang="sl-SI" dirty="0" err="1"/>
              <a:t>Usabitility</a:t>
            </a:r>
            <a:endParaRPr lang="sl-SI" dirty="0"/>
          </a:p>
          <a:p>
            <a:pPr marL="457200" indent="-457200">
              <a:buFont typeface="+mj-lt"/>
              <a:buAutoNum type="arabicPeriod"/>
            </a:pPr>
            <a:r>
              <a:rPr lang="sl-SI" dirty="0" err="1"/>
              <a:t>Cloud</a:t>
            </a:r>
            <a:r>
              <a:rPr lang="sl-SI" dirty="0"/>
              <a:t> </a:t>
            </a:r>
            <a:r>
              <a:rPr lang="sl-SI" dirty="0" err="1"/>
              <a:t>enablement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134374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57AF8-95A6-4A73-8B90-08898C41E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Evergreen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D9CC9-8154-4612-96DB-5F77927D18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 err="1"/>
              <a:t>Continous</a:t>
            </a:r>
            <a:r>
              <a:rPr lang="sl-SI" dirty="0"/>
              <a:t> </a:t>
            </a:r>
            <a:r>
              <a:rPr lang="sl-SI" dirty="0" err="1"/>
              <a:t>update</a:t>
            </a:r>
            <a:r>
              <a:rPr lang="sl-SI" dirty="0"/>
              <a:t> model</a:t>
            </a:r>
          </a:p>
          <a:p>
            <a:pPr lvl="1"/>
            <a:r>
              <a:rPr lang="sl-SI" dirty="0"/>
              <a:t>No major </a:t>
            </a:r>
            <a:r>
              <a:rPr lang="sl-SI" dirty="0" err="1"/>
              <a:t>releases</a:t>
            </a:r>
            <a:r>
              <a:rPr lang="sl-SI" dirty="0"/>
              <a:t> </a:t>
            </a:r>
            <a:r>
              <a:rPr lang="sl-SI" dirty="0" err="1"/>
              <a:t>after</a:t>
            </a:r>
            <a:r>
              <a:rPr lang="sl-SI" dirty="0"/>
              <a:t> </a:t>
            </a:r>
            <a:r>
              <a:rPr lang="sl-SI" dirty="0" err="1"/>
              <a:t>vNext</a:t>
            </a:r>
            <a:endParaRPr lang="sl-SI" dirty="0"/>
          </a:p>
          <a:p>
            <a:pPr lvl="1"/>
            <a:r>
              <a:rPr lang="sl-SI" dirty="0" err="1"/>
              <a:t>Features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functionality</a:t>
            </a:r>
            <a:r>
              <a:rPr lang="sl-SI" dirty="0"/>
              <a:t> </a:t>
            </a:r>
            <a:r>
              <a:rPr lang="sl-SI" dirty="0" err="1"/>
              <a:t>delivered</a:t>
            </a:r>
            <a:r>
              <a:rPr lang="sl-SI" dirty="0"/>
              <a:t> via </a:t>
            </a:r>
            <a:r>
              <a:rPr lang="sl-SI" dirty="0" err="1"/>
              <a:t>monthly</a:t>
            </a:r>
            <a:r>
              <a:rPr lang="sl-SI" dirty="0"/>
              <a:t> </a:t>
            </a:r>
            <a:r>
              <a:rPr lang="sl-SI" dirty="0" err="1"/>
              <a:t>updates</a:t>
            </a:r>
            <a:endParaRPr lang="sl-SI" dirty="0"/>
          </a:p>
          <a:p>
            <a:pPr lvl="1"/>
            <a:r>
              <a:rPr lang="sl-SI" dirty="0"/>
              <a:t>No </a:t>
            </a:r>
            <a:r>
              <a:rPr lang="sl-SI" dirty="0" err="1"/>
              <a:t>version</a:t>
            </a:r>
            <a:r>
              <a:rPr lang="sl-SI" dirty="0"/>
              <a:t> to </a:t>
            </a:r>
            <a:r>
              <a:rPr lang="sl-SI" dirty="0" err="1"/>
              <a:t>version</a:t>
            </a:r>
            <a:r>
              <a:rPr lang="sl-SI" dirty="0"/>
              <a:t> </a:t>
            </a:r>
            <a:r>
              <a:rPr lang="sl-SI" dirty="0" err="1"/>
              <a:t>upgrades</a:t>
            </a:r>
            <a:endParaRPr lang="sl-SI" dirty="0"/>
          </a:p>
          <a:p>
            <a:pPr lvl="1"/>
            <a:r>
              <a:rPr lang="sl-SI" dirty="0"/>
              <a:t>Split on-prem base </a:t>
            </a:r>
            <a:r>
              <a:rPr lang="sl-SI" dirty="0" err="1"/>
              <a:t>code</a:t>
            </a:r>
            <a:r>
              <a:rPr lang="sl-SI" dirty="0"/>
              <a:t> </a:t>
            </a:r>
            <a:r>
              <a:rPr lang="sl-SI" dirty="0" err="1"/>
              <a:t>from</a:t>
            </a:r>
            <a:r>
              <a:rPr lang="sl-SI" dirty="0"/>
              <a:t> SPO</a:t>
            </a:r>
          </a:p>
          <a:p>
            <a:pPr lvl="1"/>
            <a:endParaRPr lang="sl-SI" dirty="0"/>
          </a:p>
          <a:p>
            <a:r>
              <a:rPr lang="sl-SI" dirty="0" err="1"/>
              <a:t>Dependancy</a:t>
            </a:r>
            <a:r>
              <a:rPr lang="sl-SI" dirty="0"/>
              <a:t> management</a:t>
            </a:r>
          </a:p>
          <a:p>
            <a:pPr lvl="1"/>
            <a:r>
              <a:rPr lang="sl-SI" dirty="0" err="1"/>
              <a:t>Legacy</a:t>
            </a:r>
            <a:r>
              <a:rPr lang="sl-SI" dirty="0"/>
              <a:t> </a:t>
            </a:r>
            <a:r>
              <a:rPr lang="sl-SI" dirty="0" err="1"/>
              <a:t>code</a:t>
            </a:r>
            <a:r>
              <a:rPr lang="sl-SI" dirty="0"/>
              <a:t> </a:t>
            </a:r>
            <a:r>
              <a:rPr lang="sl-SI" dirty="0" err="1"/>
              <a:t>removed</a:t>
            </a:r>
            <a:endParaRPr lang="sl-SI" dirty="0"/>
          </a:p>
          <a:p>
            <a:pPr lvl="1"/>
            <a:r>
              <a:rPr lang="sl-SI" dirty="0" err="1"/>
              <a:t>Manage</a:t>
            </a:r>
            <a:r>
              <a:rPr lang="sl-SI" dirty="0"/>
              <a:t> </a:t>
            </a:r>
            <a:r>
              <a:rPr lang="sl-SI" dirty="0" err="1"/>
              <a:t>remaining</a:t>
            </a:r>
            <a:r>
              <a:rPr lang="sl-SI" dirty="0"/>
              <a:t> </a:t>
            </a:r>
            <a:r>
              <a:rPr lang="sl-SI" dirty="0" err="1"/>
              <a:t>dependecies</a:t>
            </a:r>
            <a:endParaRPr lang="en-SI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A6D848-0FE3-8FFF-B36E-678761E4A7E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00438"/>
          </a:xfrm>
        </p:spPr>
        <p:txBody>
          <a:bodyPr/>
          <a:lstStyle/>
          <a:p>
            <a:r>
              <a:rPr lang="en-US" dirty="0"/>
              <a:t>Feature Updates</a:t>
            </a:r>
          </a:p>
          <a:p>
            <a:endParaRPr lang="en-US" dirty="0"/>
          </a:p>
          <a:p>
            <a:r>
              <a:rPr lang="en-US" dirty="0"/>
              <a:t>Latest 23H2 – September CU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828310024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7A51E-75AD-47BA-8065-3B0958B6C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Lower</a:t>
            </a:r>
            <a:r>
              <a:rPr lang="sl-SI" dirty="0"/>
              <a:t> </a:t>
            </a:r>
            <a:r>
              <a:rPr lang="sl-SI" dirty="0" err="1"/>
              <a:t>cost</a:t>
            </a:r>
            <a:r>
              <a:rPr lang="sl-SI" dirty="0"/>
              <a:t> of </a:t>
            </a:r>
            <a:r>
              <a:rPr lang="sl-SI" dirty="0" err="1"/>
              <a:t>Ownership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F2A7E-F048-41D4-89AA-19450197A1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3976473"/>
          </a:xfrm>
        </p:spPr>
        <p:txBody>
          <a:bodyPr/>
          <a:lstStyle/>
          <a:p>
            <a:r>
              <a:rPr lang="sl-SI" dirty="0"/>
              <a:t>N-2 </a:t>
            </a:r>
            <a:r>
              <a:rPr lang="sl-SI" dirty="0" err="1"/>
              <a:t>upgrades</a:t>
            </a:r>
            <a:endParaRPr lang="sl-SI" dirty="0"/>
          </a:p>
          <a:p>
            <a:r>
              <a:rPr lang="sl-SI" dirty="0" err="1"/>
              <a:t>Full</a:t>
            </a:r>
            <a:r>
              <a:rPr lang="sl-SI" dirty="0"/>
              <a:t> </a:t>
            </a:r>
            <a:r>
              <a:rPr lang="sl-SI" dirty="0" err="1"/>
              <a:t>administration</a:t>
            </a:r>
            <a:r>
              <a:rPr lang="sl-SI" dirty="0"/>
              <a:t> in PowerShell</a:t>
            </a:r>
          </a:p>
          <a:p>
            <a:r>
              <a:rPr lang="sl-SI" dirty="0" err="1"/>
              <a:t>Faster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cheaper</a:t>
            </a:r>
            <a:r>
              <a:rPr lang="sl-SI" dirty="0"/>
              <a:t> </a:t>
            </a:r>
            <a:r>
              <a:rPr lang="sl-SI" dirty="0" err="1"/>
              <a:t>storage</a:t>
            </a:r>
            <a:endParaRPr lang="sl-SI" dirty="0"/>
          </a:p>
          <a:p>
            <a:endParaRPr lang="sl-SI" dirty="0"/>
          </a:p>
          <a:p>
            <a:r>
              <a:rPr lang="sl-SI" dirty="0"/>
              <a:t>Modern </a:t>
            </a:r>
            <a:r>
              <a:rPr lang="sl-SI" dirty="0" err="1"/>
              <a:t>security</a:t>
            </a:r>
            <a:endParaRPr lang="sl-SI" dirty="0"/>
          </a:p>
          <a:p>
            <a:pPr lvl="1"/>
            <a:r>
              <a:rPr lang="sl-SI" dirty="0"/>
              <a:t>Windows Server </a:t>
            </a:r>
            <a:r>
              <a:rPr lang="sl-SI" dirty="0" err="1"/>
              <a:t>Core</a:t>
            </a:r>
            <a:endParaRPr lang="sl-SI" dirty="0"/>
          </a:p>
          <a:p>
            <a:pPr lvl="1"/>
            <a:r>
              <a:rPr lang="sl-SI" dirty="0"/>
              <a:t>SSL </a:t>
            </a:r>
            <a:r>
              <a:rPr lang="sl-SI" dirty="0" err="1"/>
              <a:t>cert</a:t>
            </a:r>
            <a:r>
              <a:rPr lang="sl-SI" dirty="0"/>
              <a:t> management</a:t>
            </a:r>
          </a:p>
          <a:p>
            <a:pPr lvl="1"/>
            <a:r>
              <a:rPr lang="sl-SI" dirty="0"/>
              <a:t>TLS 1.3 </a:t>
            </a:r>
            <a:r>
              <a:rPr lang="sl-SI" dirty="0" err="1"/>
              <a:t>support</a:t>
            </a:r>
            <a:endParaRPr lang="sl-SI" dirty="0"/>
          </a:p>
          <a:p>
            <a:pPr lvl="1"/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116486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09308-631B-44D1-8BDF-04CAFD30C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Usability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3D328-82BB-4301-B8CE-1A487F3ABC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3459409"/>
          </a:xfrm>
        </p:spPr>
        <p:txBody>
          <a:bodyPr/>
          <a:lstStyle/>
          <a:p>
            <a:r>
              <a:rPr lang="sl-SI" dirty="0" err="1"/>
              <a:t>Collaboration</a:t>
            </a:r>
            <a:endParaRPr lang="sl-SI" dirty="0"/>
          </a:p>
          <a:p>
            <a:pPr lvl="1"/>
            <a:r>
              <a:rPr lang="sl-SI" dirty="0"/>
              <a:t>Modern UX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document</a:t>
            </a:r>
            <a:r>
              <a:rPr lang="sl-SI" dirty="0"/>
              <a:t> </a:t>
            </a:r>
            <a:r>
              <a:rPr lang="sl-SI" dirty="0" err="1"/>
              <a:t>sets</a:t>
            </a:r>
            <a:endParaRPr lang="sl-SI" dirty="0"/>
          </a:p>
          <a:p>
            <a:pPr lvl="1"/>
            <a:r>
              <a:rPr lang="sl-SI" dirty="0" err="1"/>
              <a:t>Better</a:t>
            </a:r>
            <a:r>
              <a:rPr lang="sl-SI" dirty="0"/>
              <a:t> </a:t>
            </a:r>
            <a:r>
              <a:rPr lang="sl-SI" dirty="0" err="1"/>
              <a:t>rich</a:t>
            </a:r>
            <a:r>
              <a:rPr lang="sl-SI" dirty="0"/>
              <a:t> video </a:t>
            </a:r>
            <a:r>
              <a:rPr lang="sl-SI" dirty="0" err="1"/>
              <a:t>support</a:t>
            </a:r>
            <a:endParaRPr lang="sl-SI" dirty="0"/>
          </a:p>
          <a:p>
            <a:pPr lvl="1"/>
            <a:r>
              <a:rPr lang="sl-SI" dirty="0" err="1"/>
              <a:t>Refresh</a:t>
            </a:r>
            <a:r>
              <a:rPr lang="sl-SI" dirty="0"/>
              <a:t> modern UX in </a:t>
            </a:r>
            <a:r>
              <a:rPr lang="sl-SI" dirty="0" err="1"/>
              <a:t>vNext</a:t>
            </a:r>
            <a:endParaRPr lang="sl-SI" dirty="0"/>
          </a:p>
          <a:p>
            <a:pPr lvl="1"/>
            <a:endParaRPr lang="sl-SI" dirty="0"/>
          </a:p>
          <a:p>
            <a:r>
              <a:rPr lang="sl-SI" dirty="0" err="1"/>
              <a:t>Improve</a:t>
            </a:r>
            <a:r>
              <a:rPr lang="sl-SI" dirty="0"/>
              <a:t> </a:t>
            </a:r>
            <a:r>
              <a:rPr lang="sl-SI" dirty="0" err="1"/>
              <a:t>anonymous</a:t>
            </a:r>
            <a:r>
              <a:rPr lang="sl-SI" dirty="0"/>
              <a:t> in modern UX</a:t>
            </a:r>
          </a:p>
          <a:p>
            <a:r>
              <a:rPr lang="sl-SI" dirty="0" err="1"/>
              <a:t>Document</a:t>
            </a:r>
            <a:r>
              <a:rPr lang="sl-SI" dirty="0"/>
              <a:t> </a:t>
            </a:r>
            <a:r>
              <a:rPr lang="sl-SI" dirty="0" err="1"/>
              <a:t>thumbnails</a:t>
            </a:r>
            <a:endParaRPr lang="sl-SI" dirty="0"/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4051731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D909-2CA1-4A46-A4CB-E64F724BB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Cloud</a:t>
            </a:r>
            <a:r>
              <a:rPr lang="sl-SI" dirty="0"/>
              <a:t> </a:t>
            </a:r>
            <a:r>
              <a:rPr lang="sl-SI" dirty="0" err="1"/>
              <a:t>Enablement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C18402-D859-4FEC-804A-96A6CD20F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3533275"/>
          </a:xfrm>
        </p:spPr>
        <p:txBody>
          <a:bodyPr/>
          <a:lstStyle/>
          <a:p>
            <a:r>
              <a:rPr lang="sl-SI" dirty="0" err="1"/>
              <a:t>Integration</a:t>
            </a:r>
            <a:r>
              <a:rPr lang="sl-SI" dirty="0"/>
              <a:t> of </a:t>
            </a:r>
            <a:r>
              <a:rPr lang="sl-SI" dirty="0" err="1"/>
              <a:t>PowerApps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PowerAutomate</a:t>
            </a:r>
            <a:endParaRPr lang="sl-SI" dirty="0"/>
          </a:p>
          <a:p>
            <a:r>
              <a:rPr lang="sl-SI" dirty="0" err="1"/>
              <a:t>Newer</a:t>
            </a:r>
            <a:r>
              <a:rPr lang="sl-SI" dirty="0"/>
              <a:t> </a:t>
            </a:r>
            <a:r>
              <a:rPr lang="sl-SI" dirty="0" err="1"/>
              <a:t>version</a:t>
            </a:r>
            <a:r>
              <a:rPr lang="sl-SI" dirty="0"/>
              <a:t> of </a:t>
            </a:r>
            <a:r>
              <a:rPr lang="sl-SI" dirty="0" err="1"/>
              <a:t>SPFx</a:t>
            </a:r>
            <a:endParaRPr lang="sl-SI" dirty="0"/>
          </a:p>
          <a:p>
            <a:r>
              <a:rPr lang="sl-SI" dirty="0" err="1"/>
              <a:t>Hybrid</a:t>
            </a:r>
            <a:r>
              <a:rPr lang="sl-SI" dirty="0"/>
              <a:t> </a:t>
            </a:r>
            <a:r>
              <a:rPr lang="sl-SI" dirty="0" err="1"/>
              <a:t>web</a:t>
            </a:r>
            <a:r>
              <a:rPr lang="sl-SI" dirty="0"/>
              <a:t> </a:t>
            </a:r>
            <a:r>
              <a:rPr lang="sl-SI" dirty="0" err="1"/>
              <a:t>parts</a:t>
            </a:r>
            <a:endParaRPr lang="sl-SI" dirty="0"/>
          </a:p>
          <a:p>
            <a:endParaRPr lang="sl-SI" dirty="0"/>
          </a:p>
          <a:p>
            <a:endParaRPr lang="sl-SI" dirty="0"/>
          </a:p>
          <a:p>
            <a:r>
              <a:rPr lang="sl-SI" dirty="0" err="1"/>
              <a:t>OpenIDConnect</a:t>
            </a:r>
            <a:endParaRPr lang="sl-SI" dirty="0"/>
          </a:p>
          <a:p>
            <a:r>
              <a:rPr lang="sl-SI" dirty="0"/>
              <a:t>BCS </a:t>
            </a:r>
            <a:r>
              <a:rPr lang="sl-SI" dirty="0" err="1"/>
              <a:t>support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Odata</a:t>
            </a:r>
            <a:r>
              <a:rPr lang="sl-SI" dirty="0"/>
              <a:t> 4.0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873059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What‘s</a:t>
            </a:r>
            <a:r>
              <a:rPr lang="sl-SI" dirty="0"/>
              <a:t> </a:t>
            </a:r>
            <a:r>
              <a:rPr lang="sl-SI" dirty="0" err="1"/>
              <a:t>new</a:t>
            </a:r>
            <a:r>
              <a:rPr lang="sl-SI" dirty="0"/>
              <a:t>	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710ECE-0CE8-4DE5-8EF6-0071DE782B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39980982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D7B9452-A8C4-45D1-8EEB-D079B99D5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OS Support</a:t>
            </a:r>
            <a:endParaRPr lang="en-S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7D40C55-55B4-4967-91AD-91565C1A66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1465016"/>
          </a:xfrm>
        </p:spPr>
        <p:txBody>
          <a:bodyPr/>
          <a:lstStyle/>
          <a:p>
            <a:r>
              <a:rPr lang="sl-SI" dirty="0"/>
              <a:t>Windows Server 2022</a:t>
            </a:r>
          </a:p>
          <a:p>
            <a:r>
              <a:rPr lang="sl-SI" dirty="0"/>
              <a:t>Windows Server 2019</a:t>
            </a:r>
          </a:p>
          <a:p>
            <a:r>
              <a:rPr lang="sl-SI" b="1" dirty="0"/>
              <a:t>Windows Server </a:t>
            </a:r>
            <a:r>
              <a:rPr lang="sl-SI" b="1" dirty="0" err="1"/>
              <a:t>Core</a:t>
            </a:r>
            <a:endParaRPr lang="en-SI" b="1" dirty="0"/>
          </a:p>
        </p:txBody>
      </p:sp>
    </p:spTree>
    <p:extLst>
      <p:ext uri="{BB962C8B-B14F-4D97-AF65-F5344CB8AC3E}">
        <p14:creationId xmlns:p14="http://schemas.microsoft.com/office/powerpoint/2010/main" val="20492122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New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improved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551829"/>
          </a:xfrm>
        </p:spPr>
        <p:txBody>
          <a:bodyPr>
            <a:normAutofit/>
          </a:bodyPr>
          <a:lstStyle/>
          <a:p>
            <a:pPr marL="229500" lvl="1"/>
            <a:r>
              <a:rPr lang="sl-SI" sz="2550" dirty="0" err="1"/>
              <a:t>Web</a:t>
            </a:r>
            <a:r>
              <a:rPr lang="sl-SI" sz="2550" dirty="0"/>
              <a:t> </a:t>
            </a:r>
            <a:r>
              <a:rPr lang="sl-SI" sz="2550" dirty="0" err="1"/>
              <a:t>templates</a:t>
            </a:r>
            <a:endParaRPr lang="sl-SI" sz="2550" dirty="0"/>
          </a:p>
          <a:p>
            <a:pPr lvl="1"/>
            <a:r>
              <a:rPr lang="sl-SI" sz="1224" dirty="0"/>
              <a:t>Modern </a:t>
            </a:r>
            <a:r>
              <a:rPr lang="sl-SI" sz="1224" dirty="0" err="1"/>
              <a:t>teams</a:t>
            </a:r>
            <a:r>
              <a:rPr lang="sl-SI" sz="1224" dirty="0"/>
              <a:t> </a:t>
            </a:r>
            <a:r>
              <a:rPr lang="sl-SI" sz="1224" dirty="0" err="1"/>
              <a:t>sites</a:t>
            </a:r>
            <a:r>
              <a:rPr lang="sl-SI" sz="1224" dirty="0"/>
              <a:t> </a:t>
            </a:r>
            <a:r>
              <a:rPr lang="sl-SI" sz="1224" dirty="0">
                <a:sym typeface="Wingdings" panose="05000000000000000000" pitchFamily="2" charset="2"/>
              </a:rPr>
              <a:t> STS#3</a:t>
            </a:r>
          </a:p>
          <a:p>
            <a:pPr lvl="1"/>
            <a:r>
              <a:rPr lang="sl-SI" sz="1224" dirty="0" err="1">
                <a:sym typeface="Wingdings" panose="05000000000000000000" pitchFamily="2" charset="2"/>
              </a:rPr>
              <a:t>Communication</a:t>
            </a:r>
            <a:r>
              <a:rPr lang="sl-SI" sz="1224" dirty="0">
                <a:sym typeface="Wingdings" panose="05000000000000000000" pitchFamily="2" charset="2"/>
              </a:rPr>
              <a:t> </a:t>
            </a:r>
            <a:r>
              <a:rPr lang="sl-SI" sz="1224" dirty="0" err="1">
                <a:sym typeface="Wingdings" panose="05000000000000000000" pitchFamily="2" charset="2"/>
              </a:rPr>
              <a:t>sites</a:t>
            </a:r>
            <a:r>
              <a:rPr lang="sl-SI" sz="1224" dirty="0">
                <a:sym typeface="Wingdings" panose="05000000000000000000" pitchFamily="2" charset="2"/>
              </a:rPr>
              <a:t>  </a:t>
            </a:r>
            <a:r>
              <a:rPr lang="fr-FR" dirty="0"/>
              <a:t>SITEPAGEPUBLISHING#0</a:t>
            </a:r>
            <a:endParaRPr lang="sl-SI" dirty="0"/>
          </a:p>
          <a:p>
            <a:pPr lvl="1"/>
            <a:r>
              <a:rPr lang="sl-SI" sz="1224" dirty="0" err="1"/>
              <a:t>OneDrive</a:t>
            </a:r>
            <a:r>
              <a:rPr lang="sl-SI" sz="1224" dirty="0"/>
              <a:t> personal site </a:t>
            </a:r>
            <a:r>
              <a:rPr lang="sl-SI" sz="1224" dirty="0">
                <a:sym typeface="Wingdings" panose="05000000000000000000" pitchFamily="2" charset="2"/>
              </a:rPr>
              <a:t> </a:t>
            </a:r>
            <a:r>
              <a:rPr lang="fr-FR" dirty="0"/>
              <a:t>SPSPERS#10</a:t>
            </a:r>
            <a:endParaRPr lang="sl-SI" dirty="0"/>
          </a:p>
          <a:p>
            <a:pPr lvl="1"/>
            <a:r>
              <a:rPr lang="sl-SI" sz="1224" dirty="0" err="1"/>
              <a:t>Fast</a:t>
            </a:r>
            <a:r>
              <a:rPr lang="sl-SI" sz="1224" dirty="0"/>
              <a:t> site </a:t>
            </a:r>
            <a:r>
              <a:rPr lang="sl-SI" sz="1224" dirty="0" err="1"/>
              <a:t>creation</a:t>
            </a:r>
            <a:endParaRPr lang="sl-SI" sz="1224" dirty="0"/>
          </a:p>
          <a:p>
            <a:pPr lvl="1"/>
            <a:r>
              <a:rPr lang="sl-SI" sz="1224" dirty="0"/>
              <a:t>Modern </a:t>
            </a:r>
            <a:r>
              <a:rPr lang="sl-SI" sz="1224" dirty="0" err="1"/>
              <a:t>lists</a:t>
            </a:r>
            <a:r>
              <a:rPr lang="sl-SI" sz="1224" dirty="0"/>
              <a:t> </a:t>
            </a:r>
            <a:r>
              <a:rPr lang="sl-SI" sz="1224" dirty="0" err="1"/>
              <a:t>and</a:t>
            </a:r>
            <a:r>
              <a:rPr lang="sl-SI" sz="1224" dirty="0"/>
              <a:t> </a:t>
            </a:r>
            <a:r>
              <a:rPr lang="sl-SI" sz="1224" dirty="0" err="1"/>
              <a:t>libraries</a:t>
            </a:r>
            <a:endParaRPr lang="sl-SI" sz="1224" dirty="0"/>
          </a:p>
          <a:p>
            <a:pPr lvl="1"/>
            <a:endParaRPr lang="sl-SI" sz="1224" dirty="0"/>
          </a:p>
          <a:p>
            <a:r>
              <a:rPr lang="sl-SI" sz="2550" dirty="0"/>
              <a:t>Large file </a:t>
            </a:r>
            <a:r>
              <a:rPr lang="sl-SI" sz="2550" dirty="0" err="1"/>
              <a:t>support</a:t>
            </a:r>
            <a:endParaRPr lang="sl-SI" sz="2550" dirty="0"/>
          </a:p>
          <a:p>
            <a:pPr lvl="1"/>
            <a:r>
              <a:rPr lang="sl-SI" sz="1224" dirty="0" err="1"/>
              <a:t>Increased</a:t>
            </a:r>
            <a:r>
              <a:rPr lang="sl-SI" sz="1224" dirty="0"/>
              <a:t> </a:t>
            </a:r>
            <a:r>
              <a:rPr lang="sl-SI" sz="1224" dirty="0" err="1"/>
              <a:t>from</a:t>
            </a:r>
            <a:r>
              <a:rPr lang="sl-SI" sz="1224" dirty="0"/>
              <a:t> 10GB to 15GB (same as 2019 </a:t>
            </a:r>
            <a:r>
              <a:rPr lang="sl-SI" sz="1224" dirty="0" err="1"/>
              <a:t>version</a:t>
            </a:r>
            <a:r>
              <a:rPr lang="sl-SI" sz="1224" dirty="0"/>
              <a:t>)</a:t>
            </a:r>
          </a:p>
          <a:p>
            <a:pPr marL="243000" lvl="1" indent="0">
              <a:buNone/>
            </a:pPr>
            <a:endParaRPr lang="sl-SI" sz="1224" dirty="0"/>
          </a:p>
          <a:p>
            <a:r>
              <a:rPr lang="sl-SI" sz="2400" dirty="0"/>
              <a:t>Modern </a:t>
            </a:r>
            <a:r>
              <a:rPr lang="sl-SI" sz="2400" dirty="0" err="1"/>
              <a:t>search</a:t>
            </a:r>
            <a:r>
              <a:rPr lang="sl-SI" sz="2400" dirty="0"/>
              <a:t> </a:t>
            </a:r>
            <a:r>
              <a:rPr lang="sl-SI" sz="2400" dirty="0" err="1"/>
              <a:t>experience</a:t>
            </a:r>
            <a:endParaRPr lang="sl-SI" sz="2400" dirty="0"/>
          </a:p>
          <a:p>
            <a:pPr lvl="1"/>
            <a:r>
              <a:rPr lang="sl-SI" sz="2200" dirty="0" err="1"/>
              <a:t>Retrieves</a:t>
            </a:r>
            <a:r>
              <a:rPr lang="sl-SI" sz="2200" dirty="0"/>
              <a:t> list </a:t>
            </a:r>
            <a:r>
              <a:rPr lang="sl-SI" sz="2200" dirty="0" err="1"/>
              <a:t>content</a:t>
            </a:r>
            <a:r>
              <a:rPr lang="sl-SI" sz="2200" dirty="0"/>
              <a:t> as </a:t>
            </a:r>
            <a:r>
              <a:rPr lang="sl-SI" sz="2200" dirty="0" err="1"/>
              <a:t>well</a:t>
            </a:r>
            <a:endParaRPr lang="sl-SI" sz="2200" dirty="0"/>
          </a:p>
        </p:txBody>
      </p:sp>
    </p:spTree>
    <p:extLst>
      <p:ext uri="{BB962C8B-B14F-4D97-AF65-F5344CB8AC3E}">
        <p14:creationId xmlns:p14="http://schemas.microsoft.com/office/powerpoint/2010/main" val="1488022531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New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improved</a:t>
            </a:r>
            <a:r>
              <a:rPr lang="sl-SI" dirty="0"/>
              <a:t> - SMTP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idx="1"/>
          </p:nvPr>
        </p:nvSpPr>
        <p:spPr>
          <a:xfrm>
            <a:off x="1959896" y="1844825"/>
            <a:ext cx="8528593" cy="3960440"/>
          </a:xfrm>
        </p:spPr>
        <p:txBody>
          <a:bodyPr>
            <a:normAutofit fontScale="47500" lnSpcReduction="20000"/>
          </a:bodyPr>
          <a:lstStyle/>
          <a:p>
            <a:r>
              <a:rPr lang="sl-SI" sz="3200" dirty="0"/>
              <a:t>SMTP </a:t>
            </a:r>
            <a:r>
              <a:rPr lang="sl-SI" sz="3200" dirty="0" err="1"/>
              <a:t>Connection</a:t>
            </a:r>
            <a:r>
              <a:rPr lang="sl-SI" sz="3200" dirty="0"/>
              <a:t> </a:t>
            </a:r>
            <a:r>
              <a:rPr lang="sl-SI" sz="3200" dirty="0" err="1"/>
              <a:t>encryption</a:t>
            </a:r>
            <a:r>
              <a:rPr lang="sl-SI" sz="3200" dirty="0"/>
              <a:t> </a:t>
            </a:r>
            <a:r>
              <a:rPr lang="sl-SI" sz="3200" dirty="0" err="1"/>
              <a:t>and</a:t>
            </a:r>
            <a:r>
              <a:rPr lang="sl-SI" sz="3200" dirty="0"/>
              <a:t> SMTP </a:t>
            </a:r>
            <a:r>
              <a:rPr lang="sl-SI" sz="3200" dirty="0" err="1"/>
              <a:t>ports</a:t>
            </a:r>
            <a:endParaRPr lang="sl-SI" sz="3200" dirty="0"/>
          </a:p>
          <a:p>
            <a:r>
              <a:rPr lang="sl-SI" sz="3050" dirty="0"/>
              <a:t>SMTP </a:t>
            </a:r>
            <a:r>
              <a:rPr lang="sl-SI" sz="3050" dirty="0" err="1"/>
              <a:t>username</a:t>
            </a:r>
            <a:r>
              <a:rPr lang="sl-SI" sz="3050" dirty="0"/>
              <a:t> </a:t>
            </a:r>
            <a:r>
              <a:rPr lang="sl-SI" sz="3050" dirty="0" err="1"/>
              <a:t>and</a:t>
            </a:r>
            <a:r>
              <a:rPr lang="sl-SI" sz="3050" dirty="0"/>
              <a:t> </a:t>
            </a:r>
            <a:r>
              <a:rPr lang="sl-SI" sz="3050" dirty="0" err="1"/>
              <a:t>password</a:t>
            </a:r>
            <a:endParaRPr lang="sl-SI" sz="3050" dirty="0"/>
          </a:p>
          <a:p>
            <a:r>
              <a:rPr lang="fr-FR" sz="3200" dirty="0"/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CentralAdmin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Get-SPWebApplication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IncludeCentralAdministration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|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FF"/>
                </a:solidFill>
                <a:latin typeface="Lucida Console" panose="020B0609040504020204" pitchFamily="49" charset="0"/>
              </a:rPr>
              <a:t>?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{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$_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.</a:t>
            </a:r>
            <a:r>
              <a:rPr lang="fr-FR" sz="3200" dirty="0" err="1">
                <a:solidFill>
                  <a:prstClr val="black"/>
                </a:solidFill>
                <a:latin typeface="Lucida Console" panose="020B0609040504020204" pitchFamily="49" charset="0"/>
              </a:rPr>
              <a:t>IsAdministrationWebApplication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-eq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true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}</a:t>
            </a:r>
          </a:p>
          <a:p>
            <a:endParaRPr lang="en-SI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SmtpServer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8B0000"/>
                </a:solidFill>
                <a:latin typeface="Lucida Console" panose="020B0609040504020204" pitchFamily="49" charset="0"/>
              </a:rPr>
              <a:t>"</a:t>
            </a:r>
            <a:r>
              <a:rPr lang="fr-FR" sz="3200" dirty="0" err="1">
                <a:solidFill>
                  <a:srgbClr val="8B0000"/>
                </a:solidFill>
                <a:latin typeface="Lucida Console" panose="020B0609040504020204" pitchFamily="49" charset="0"/>
              </a:rPr>
              <a:t>mail.dev.local</a:t>
            </a:r>
            <a:r>
              <a:rPr lang="fr-FR" sz="3200" dirty="0">
                <a:solidFill>
                  <a:srgbClr val="8B0000"/>
                </a:solidFill>
                <a:latin typeface="Lucida Console" panose="020B0609040504020204" pitchFamily="49" charset="0"/>
              </a:rPr>
              <a:t>"</a:t>
            </a:r>
            <a:endParaRPr lang="fr-FR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SmtpServerPort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800080"/>
                </a:solidFill>
                <a:latin typeface="Lucida Console" panose="020B0609040504020204" pitchFamily="49" charset="0"/>
              </a:rPr>
              <a:t>21</a:t>
            </a:r>
            <a:endParaRPr lang="fr-FR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FromAddress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8B0000"/>
                </a:solidFill>
                <a:latin typeface="Lucida Console" panose="020B0609040504020204" pitchFamily="49" charset="0"/>
              </a:rPr>
              <a:t>"SP2019@dev.loc"</a:t>
            </a:r>
            <a:endParaRPr lang="fr-FR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ReplyToAddress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8B0000"/>
                </a:solidFill>
                <a:latin typeface="Lucida Console" panose="020B0609040504020204" pitchFamily="49" charset="0"/>
              </a:rPr>
              <a:t>"</a:t>
            </a:r>
            <a:r>
              <a:rPr lang="fr-FR" sz="3200" dirty="0" err="1">
                <a:solidFill>
                  <a:srgbClr val="8B0000"/>
                </a:solidFill>
                <a:latin typeface="Lucida Console" panose="020B0609040504020204" pitchFamily="49" charset="0"/>
              </a:rPr>
              <a:t>robi@dev.loc</a:t>
            </a:r>
            <a:r>
              <a:rPr lang="fr-FR" sz="3200" dirty="0">
                <a:solidFill>
                  <a:srgbClr val="8B0000"/>
                </a:solidFill>
                <a:latin typeface="Lucida Console" panose="020B0609040504020204" pitchFamily="49" charset="0"/>
              </a:rPr>
              <a:t>"</a:t>
            </a:r>
            <a:endParaRPr lang="fr-FR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endParaRPr lang="en-SI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Credentials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Get-Credential</a:t>
            </a:r>
            <a:endParaRPr lang="fr-FR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endParaRPr lang="en-SI" sz="3200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sz="3200" dirty="0">
                <a:solidFill>
                  <a:srgbClr val="0000FF"/>
                </a:solidFill>
                <a:latin typeface="Lucida Console" panose="020B0609040504020204" pitchFamily="49" charset="0"/>
              </a:rPr>
              <a:t>Set-</a:t>
            </a:r>
            <a:r>
              <a:rPr lang="fr-FR" sz="3200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SPWebApplication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-Identity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CentralAdmin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SMTPServer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SmtpServer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SMTPServerPort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SmtpServerPort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OutgoingEmailAddress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FromAddress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32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ReplyToEmailAddress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sz="3200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ReplyToAddress</a:t>
            </a:r>
            <a:r>
              <a:rPr lang="fr-FR" sz="32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3200" dirty="0">
                <a:solidFill>
                  <a:srgbClr val="006400"/>
                </a:solidFill>
                <a:latin typeface="Lucida Console" panose="020B0609040504020204" pitchFamily="49" charset="0"/>
              </a:rPr>
              <a:t>#-</a:t>
            </a:r>
            <a:r>
              <a:rPr lang="fr-FR" sz="3200" dirty="0" err="1">
                <a:solidFill>
                  <a:srgbClr val="006400"/>
                </a:solidFill>
                <a:latin typeface="Lucida Console" panose="020B0609040504020204" pitchFamily="49" charset="0"/>
              </a:rPr>
              <a:t>SMTPCredentials</a:t>
            </a:r>
            <a:r>
              <a:rPr lang="fr-FR" sz="3200" dirty="0">
                <a:solidFill>
                  <a:srgbClr val="006400"/>
                </a:solidFill>
                <a:latin typeface="Lucida Console" panose="020B0609040504020204" pitchFamily="49" charset="0"/>
              </a:rPr>
              <a:t> $</a:t>
            </a:r>
            <a:r>
              <a:rPr lang="fr-FR" sz="3200" dirty="0" err="1">
                <a:solidFill>
                  <a:srgbClr val="006400"/>
                </a:solidFill>
                <a:latin typeface="Lucida Console" panose="020B0609040504020204" pitchFamily="49" charset="0"/>
              </a:rPr>
              <a:t>Credentials</a:t>
            </a:r>
            <a:r>
              <a:rPr lang="fr-FR" sz="3200" dirty="0">
                <a:solidFill>
                  <a:srgbClr val="006400"/>
                </a:solidFill>
                <a:latin typeface="Lucida Console" panose="020B0609040504020204" pitchFamily="49" charset="0"/>
              </a:rPr>
              <a:t> </a:t>
            </a:r>
          </a:p>
          <a:p>
            <a:endParaRPr lang="sl-SI" sz="3050" dirty="0"/>
          </a:p>
          <a:p>
            <a:endParaRPr lang="sl-SI" sz="305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D3DAEB-F9C0-481C-B22C-192C8A2A59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3912" y="2636913"/>
            <a:ext cx="4400088" cy="2367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16198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D7BA6-8F14-44F0-9FAA-CBD16A4FB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New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improved</a:t>
            </a:r>
            <a:r>
              <a:rPr lang="sl-SI" dirty="0"/>
              <a:t> - PowerShell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81B40-6979-4362-9F92-B930B41541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l-SI" dirty="0"/>
              <a:t>No more PowerShell </a:t>
            </a:r>
            <a:r>
              <a:rPr lang="sl-SI" dirty="0" err="1"/>
              <a:t>Snap</a:t>
            </a:r>
            <a:r>
              <a:rPr lang="sl-SI" dirty="0"/>
              <a:t>-in</a:t>
            </a:r>
          </a:p>
          <a:p>
            <a:r>
              <a:rPr lang="sl-SI" dirty="0" err="1"/>
              <a:t>Loaded</a:t>
            </a:r>
            <a:r>
              <a:rPr lang="sl-SI" dirty="0"/>
              <a:t> as module on </a:t>
            </a:r>
            <a:r>
              <a:rPr lang="sl-SI" dirty="0" err="1"/>
              <a:t>demand</a:t>
            </a:r>
            <a:endParaRPr lang="sl-SI" dirty="0"/>
          </a:p>
          <a:p>
            <a:r>
              <a:rPr lang="en-US" b="0" i="0" dirty="0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cmdlets will not be compatible with PowerShell Core 6.x or PowerShell 7.x</a:t>
            </a:r>
            <a:endParaRPr lang="en-SI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3FF940-DB3E-45E0-A08A-2DBFD4355B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432169"/>
            <a:ext cx="9144000" cy="180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357191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AFAB8-3CB0-4C71-9515-0B20BC0FC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New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improved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6EB03-1808-4046-A036-FFD77B5C4D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893735"/>
          </a:xfrm>
        </p:spPr>
        <p:txBody>
          <a:bodyPr>
            <a:normAutofit fontScale="92500" lnSpcReduction="20000"/>
          </a:bodyPr>
          <a:lstStyle/>
          <a:p>
            <a:r>
              <a:rPr lang="sl-SI" sz="3200" dirty="0" err="1"/>
              <a:t>Health</a:t>
            </a:r>
            <a:r>
              <a:rPr lang="sl-SI" sz="3200" dirty="0"/>
              <a:t> </a:t>
            </a:r>
            <a:r>
              <a:rPr lang="sl-SI" sz="3200" dirty="0" err="1"/>
              <a:t>rules</a:t>
            </a:r>
            <a:endParaRPr lang="sl-SI" sz="3200" dirty="0"/>
          </a:p>
          <a:p>
            <a:pPr lvl="1"/>
            <a:r>
              <a:rPr lang="sl-SI" sz="3050" dirty="0" err="1"/>
              <a:t>People</a:t>
            </a:r>
            <a:r>
              <a:rPr lang="sl-SI" sz="3050" dirty="0"/>
              <a:t> </a:t>
            </a:r>
            <a:r>
              <a:rPr lang="sl-SI" sz="3050" dirty="0" err="1"/>
              <a:t>picker</a:t>
            </a:r>
            <a:endParaRPr lang="sl-SI" sz="3050" dirty="0"/>
          </a:p>
          <a:p>
            <a:pPr lvl="1"/>
            <a:r>
              <a:rPr lang="sl-SI" sz="3050" dirty="0"/>
              <a:t>SMTP </a:t>
            </a:r>
            <a:r>
              <a:rPr lang="sl-SI" sz="3050" dirty="0" err="1"/>
              <a:t>authentication</a:t>
            </a:r>
            <a:endParaRPr lang="sl-SI" sz="3050" dirty="0"/>
          </a:p>
          <a:p>
            <a:endParaRPr lang="sl-SI" sz="3200" dirty="0"/>
          </a:p>
          <a:p>
            <a:r>
              <a:rPr lang="sl-SI" sz="3200" dirty="0"/>
              <a:t>File </a:t>
            </a:r>
            <a:r>
              <a:rPr lang="sl-SI" sz="3200" dirty="0" err="1"/>
              <a:t>path</a:t>
            </a:r>
            <a:r>
              <a:rPr lang="sl-SI" sz="3200" dirty="0"/>
              <a:t> limit </a:t>
            </a:r>
            <a:r>
              <a:rPr lang="sl-SI" sz="3200" dirty="0">
                <a:sym typeface="Wingdings" panose="05000000000000000000" pitchFamily="2" charset="2"/>
              </a:rPr>
              <a:t> 400 </a:t>
            </a:r>
            <a:r>
              <a:rPr lang="sl-SI" sz="3200" dirty="0" err="1">
                <a:sym typeface="Wingdings" panose="05000000000000000000" pitchFamily="2" charset="2"/>
              </a:rPr>
              <a:t>charachters</a:t>
            </a:r>
            <a:endParaRPr lang="sl-SI" sz="3200" dirty="0"/>
          </a:p>
          <a:p>
            <a:r>
              <a:rPr lang="sl-SI" sz="3200" dirty="0" err="1"/>
              <a:t>Recycle</a:t>
            </a:r>
            <a:r>
              <a:rPr lang="sl-SI" sz="3200" dirty="0"/>
              <a:t> </a:t>
            </a:r>
            <a:r>
              <a:rPr lang="sl-SI" sz="3200" dirty="0" err="1"/>
              <a:t>bin</a:t>
            </a:r>
            <a:endParaRPr lang="sl-SI" sz="3200" dirty="0"/>
          </a:p>
          <a:p>
            <a:pPr lvl="1"/>
            <a:r>
              <a:rPr lang="sl-SI" sz="3050" dirty="0" err="1"/>
              <a:t>With</a:t>
            </a:r>
            <a:r>
              <a:rPr lang="sl-SI" sz="3050" dirty="0"/>
              <a:t> </a:t>
            </a:r>
            <a:r>
              <a:rPr lang="sl-SI" sz="3050" dirty="0" err="1"/>
              <a:t>edit</a:t>
            </a:r>
            <a:r>
              <a:rPr lang="sl-SI" sz="3050" dirty="0"/>
              <a:t> </a:t>
            </a:r>
            <a:r>
              <a:rPr lang="sl-SI" sz="3050" dirty="0" err="1"/>
              <a:t>permissions</a:t>
            </a:r>
            <a:r>
              <a:rPr lang="sl-SI" sz="3050" dirty="0"/>
              <a:t> </a:t>
            </a:r>
            <a:r>
              <a:rPr lang="sl-SI" sz="3050" dirty="0" err="1"/>
              <a:t>you</a:t>
            </a:r>
            <a:r>
              <a:rPr lang="sl-SI" sz="3050" dirty="0"/>
              <a:t> </a:t>
            </a:r>
            <a:r>
              <a:rPr lang="sl-SI" sz="3050" dirty="0" err="1"/>
              <a:t>can</a:t>
            </a:r>
            <a:r>
              <a:rPr lang="sl-SI" sz="3050" dirty="0"/>
              <a:t> </a:t>
            </a:r>
            <a:r>
              <a:rPr lang="sl-SI" sz="3050" dirty="0" err="1"/>
              <a:t>restore</a:t>
            </a:r>
            <a:r>
              <a:rPr lang="sl-SI" sz="3050" dirty="0"/>
              <a:t> </a:t>
            </a:r>
            <a:r>
              <a:rPr lang="sl-SI" sz="3050" dirty="0" err="1"/>
              <a:t>items</a:t>
            </a:r>
            <a:r>
              <a:rPr lang="sl-SI" sz="3050" dirty="0"/>
              <a:t> </a:t>
            </a:r>
            <a:r>
              <a:rPr lang="sl-SI" sz="3050" dirty="0" err="1"/>
              <a:t>that</a:t>
            </a:r>
            <a:r>
              <a:rPr lang="sl-SI" sz="3050" dirty="0"/>
              <a:t> </a:t>
            </a:r>
            <a:r>
              <a:rPr lang="sl-SI" sz="3050" dirty="0" err="1"/>
              <a:t>were</a:t>
            </a:r>
            <a:r>
              <a:rPr lang="sl-SI" sz="3050" dirty="0"/>
              <a:t> </a:t>
            </a:r>
            <a:r>
              <a:rPr lang="sl-SI" sz="3050" dirty="0" err="1"/>
              <a:t>deleted</a:t>
            </a:r>
            <a:r>
              <a:rPr lang="sl-SI" sz="3050" dirty="0"/>
              <a:t> </a:t>
            </a:r>
            <a:r>
              <a:rPr lang="sl-SI" sz="3050" dirty="0" err="1"/>
              <a:t>by</a:t>
            </a:r>
            <a:r>
              <a:rPr lang="sl-SI" sz="3050" dirty="0"/>
              <a:t> </a:t>
            </a:r>
            <a:r>
              <a:rPr lang="sl-SI" sz="3050" dirty="0" err="1"/>
              <a:t>other</a:t>
            </a:r>
            <a:r>
              <a:rPr lang="sl-SI" sz="3050" dirty="0"/>
              <a:t> </a:t>
            </a:r>
            <a:r>
              <a:rPr lang="sl-SI" sz="3050" dirty="0" err="1"/>
              <a:t>users</a:t>
            </a:r>
            <a:endParaRPr lang="sl-SI" sz="3050" dirty="0"/>
          </a:p>
          <a:p>
            <a:r>
              <a:rPr lang="sl-SI" sz="3200" dirty="0" err="1"/>
              <a:t>Sync</a:t>
            </a:r>
            <a:r>
              <a:rPr lang="sl-SI" sz="3200" dirty="0"/>
              <a:t> </a:t>
            </a:r>
            <a:r>
              <a:rPr lang="sl-SI" sz="3200" dirty="0" err="1"/>
              <a:t>files</a:t>
            </a:r>
            <a:r>
              <a:rPr lang="sl-SI" sz="3200" dirty="0"/>
              <a:t> </a:t>
            </a:r>
            <a:r>
              <a:rPr lang="sl-SI" sz="3200" dirty="0" err="1"/>
              <a:t>with</a:t>
            </a:r>
            <a:r>
              <a:rPr lang="sl-SI" sz="3200" dirty="0"/>
              <a:t> </a:t>
            </a:r>
            <a:r>
              <a:rPr lang="sl-SI" sz="3200" dirty="0" err="1"/>
              <a:t>OneDrive</a:t>
            </a:r>
            <a:r>
              <a:rPr lang="sl-SI" sz="3200" dirty="0"/>
              <a:t> </a:t>
            </a:r>
            <a:r>
              <a:rPr lang="sl-SI" sz="3200" dirty="0" err="1"/>
              <a:t>Sync</a:t>
            </a:r>
            <a:r>
              <a:rPr lang="sl-SI" sz="3200" dirty="0"/>
              <a:t> </a:t>
            </a:r>
            <a:r>
              <a:rPr lang="sl-SI" sz="3200" dirty="0" err="1"/>
              <a:t>client</a:t>
            </a:r>
            <a:endParaRPr lang="sl-SI" sz="3200" dirty="0"/>
          </a:p>
          <a:p>
            <a:pPr lvl="1"/>
            <a:r>
              <a:rPr lang="sl-SI" sz="3050" dirty="0" err="1"/>
              <a:t>Deploy</a:t>
            </a:r>
            <a:r>
              <a:rPr lang="sl-SI" sz="3050" dirty="0"/>
              <a:t> OD4B </a:t>
            </a:r>
            <a:r>
              <a:rPr lang="sl-SI" sz="3050" dirty="0" err="1"/>
              <a:t>sync</a:t>
            </a:r>
            <a:r>
              <a:rPr lang="sl-SI" sz="3050" dirty="0"/>
              <a:t> </a:t>
            </a:r>
            <a:r>
              <a:rPr lang="sl-SI" sz="3050" dirty="0" err="1"/>
              <a:t>client</a:t>
            </a:r>
            <a:endParaRPr lang="sl-SI" sz="3050" dirty="0"/>
          </a:p>
          <a:p>
            <a:pPr lvl="1"/>
            <a:r>
              <a:rPr lang="sl-SI" sz="3050" dirty="0"/>
              <a:t>https://docs.microsoft.com/en-us/onedrive/deploy-on-windows</a:t>
            </a:r>
            <a:endParaRPr lang="sl-SI" dirty="0"/>
          </a:p>
          <a:p>
            <a:endParaRPr lang="en-SI" dirty="0"/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664304887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F39426-1598-4C69-BA88-06DBAF53B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Security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88DCB-07B0-4854-89D3-B1481BB1B1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1465016"/>
          </a:xfrm>
        </p:spPr>
        <p:txBody>
          <a:bodyPr/>
          <a:lstStyle/>
          <a:p>
            <a:r>
              <a:rPr lang="sl-SI" dirty="0" err="1"/>
              <a:t>Certificate</a:t>
            </a:r>
            <a:r>
              <a:rPr lang="sl-SI" dirty="0"/>
              <a:t> management </a:t>
            </a:r>
            <a:r>
              <a:rPr lang="sl-SI" dirty="0" err="1"/>
              <a:t>built</a:t>
            </a:r>
            <a:r>
              <a:rPr lang="sl-SI" dirty="0"/>
              <a:t> in</a:t>
            </a:r>
          </a:p>
          <a:p>
            <a:endParaRPr lang="sl-SI" dirty="0"/>
          </a:p>
          <a:p>
            <a:r>
              <a:rPr lang="sl-SI" dirty="0"/>
              <a:t>TLS 1.3 </a:t>
            </a:r>
            <a:r>
              <a:rPr lang="sl-SI" dirty="0" err="1"/>
              <a:t>by</a:t>
            </a:r>
            <a:r>
              <a:rPr lang="sl-SI" dirty="0"/>
              <a:t> </a:t>
            </a:r>
            <a:r>
              <a:rPr lang="sl-SI" dirty="0" err="1"/>
              <a:t>default</a:t>
            </a:r>
            <a:r>
              <a:rPr lang="sl-SI" dirty="0"/>
              <a:t> </a:t>
            </a:r>
            <a:r>
              <a:rPr lang="sl-SI" dirty="0" err="1"/>
              <a:t>with</a:t>
            </a:r>
            <a:r>
              <a:rPr lang="sl-SI" dirty="0"/>
              <a:t> Windows Server 2022</a:t>
            </a:r>
            <a:endParaRPr lang="en-SI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F311BE-9233-49BB-87E3-E0C0CC34EE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681" y="3284984"/>
            <a:ext cx="5281785" cy="278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3258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4ED0C52-4AC8-4ABC-A8E6-EFC056000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Demo </a:t>
            </a:r>
            <a:r>
              <a:rPr lang="sl-SI" dirty="0" err="1"/>
              <a:t>security</a:t>
            </a:r>
            <a:endParaRPr lang="en-SI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3F4C4D-2DFA-46B9-AE16-8ECD9B5BEC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 err="1"/>
              <a:t>Certificate</a:t>
            </a:r>
            <a:r>
              <a:rPr lang="sl-SI" dirty="0"/>
              <a:t> management</a:t>
            </a:r>
          </a:p>
        </p:txBody>
      </p:sp>
    </p:spTree>
    <p:extLst>
      <p:ext uri="{BB962C8B-B14F-4D97-AF65-F5344CB8AC3E}">
        <p14:creationId xmlns:p14="http://schemas.microsoft.com/office/powerpoint/2010/main" val="15349205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0B5DB-42C2-4E25-9380-2A1601A54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Still</a:t>
            </a:r>
            <a:r>
              <a:rPr lang="sl-SI" dirty="0"/>
              <a:t> Not </a:t>
            </a:r>
            <a:r>
              <a:rPr lang="sl-SI" dirty="0" err="1"/>
              <a:t>available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D8A2D6-E5A5-4906-B1EF-F59465938E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0" tIns="45720" rIns="0" bIns="45720" rtlCol="0" anchor="t">
            <a:normAutofit fontScale="92500" lnSpcReduction="20000"/>
          </a:bodyPr>
          <a:lstStyle/>
          <a:p>
            <a:endParaRPr lang="sl-SI" dirty="0"/>
          </a:p>
          <a:p>
            <a:r>
              <a:rPr lang="sl-SI"/>
              <a:t>Hub </a:t>
            </a:r>
            <a:r>
              <a:rPr lang="sl-SI" dirty="0" err="1"/>
              <a:t>sites</a:t>
            </a:r>
            <a:endParaRPr lang="sl-SI" dirty="0">
              <a:cs typeface="Calibri"/>
            </a:endParaRPr>
          </a:p>
          <a:p>
            <a:endParaRPr lang="sl-SI" dirty="0"/>
          </a:p>
          <a:p>
            <a:r>
              <a:rPr lang="sl-SI" dirty="0"/>
              <a:t>Site </a:t>
            </a:r>
            <a:r>
              <a:rPr lang="sl-SI" dirty="0" err="1"/>
              <a:t>designs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site </a:t>
            </a:r>
            <a:r>
              <a:rPr lang="sl-SI" dirty="0" err="1"/>
              <a:t>scripts</a:t>
            </a:r>
            <a:endParaRPr lang="sl-SI" dirty="0"/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495198684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MIN role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7894A7-9DDA-48AD-998D-F03F2E992E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958258959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MIN Role </a:t>
            </a:r>
            <a:r>
              <a:rPr lang="sl-SI" dirty="0" err="1"/>
              <a:t>overview</a:t>
            </a:r>
            <a:endParaRPr lang="sl-SI" dirty="0"/>
          </a:p>
        </p:txBody>
      </p:sp>
      <p:sp>
        <p:nvSpPr>
          <p:cNvPr id="4" name="Tex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sl-SI" dirty="0" err="1"/>
              <a:t>Installs</a:t>
            </a:r>
            <a:r>
              <a:rPr lang="sl-SI" dirty="0"/>
              <a:t> </a:t>
            </a:r>
            <a:r>
              <a:rPr lang="sl-SI" dirty="0" err="1"/>
              <a:t>only</a:t>
            </a:r>
            <a:r>
              <a:rPr lang="sl-SI" dirty="0"/>
              <a:t> </a:t>
            </a:r>
            <a:r>
              <a:rPr lang="sl-SI" dirty="0" err="1"/>
              <a:t>required</a:t>
            </a:r>
            <a:r>
              <a:rPr lang="sl-SI" dirty="0"/>
              <a:t> </a:t>
            </a:r>
            <a:r>
              <a:rPr lang="sl-SI" dirty="0" err="1"/>
              <a:t>services</a:t>
            </a:r>
            <a:endParaRPr lang="sl-SI" dirty="0"/>
          </a:p>
          <a:p>
            <a:r>
              <a:rPr lang="sl-SI" dirty="0"/>
              <a:t>Min role</a:t>
            </a:r>
          </a:p>
          <a:p>
            <a:pPr lvl="1"/>
            <a:r>
              <a:rPr lang="sl-SI" dirty="0" err="1"/>
              <a:t>Web</a:t>
            </a:r>
            <a:r>
              <a:rPr lang="sl-SI" dirty="0"/>
              <a:t> Front </a:t>
            </a:r>
            <a:r>
              <a:rPr lang="sl-SI" dirty="0" err="1"/>
              <a:t>end</a:t>
            </a:r>
            <a:endParaRPr lang="sl-SI" dirty="0"/>
          </a:p>
          <a:p>
            <a:pPr lvl="1"/>
            <a:r>
              <a:rPr lang="sl-SI" dirty="0" err="1"/>
              <a:t>DistributedCache</a:t>
            </a:r>
            <a:endParaRPr lang="sl-SI" dirty="0"/>
          </a:p>
          <a:p>
            <a:pPr lvl="1"/>
            <a:r>
              <a:rPr lang="sl-SI" dirty="0" err="1"/>
              <a:t>Search</a:t>
            </a:r>
            <a:endParaRPr lang="sl-SI" dirty="0"/>
          </a:p>
          <a:p>
            <a:pPr lvl="1"/>
            <a:r>
              <a:rPr lang="sl-SI" dirty="0" err="1"/>
              <a:t>Application</a:t>
            </a:r>
            <a:r>
              <a:rPr lang="sl-SI" dirty="0"/>
              <a:t> server</a:t>
            </a:r>
          </a:p>
          <a:p>
            <a:pPr lvl="1"/>
            <a:r>
              <a:rPr lang="sl-SI" dirty="0" err="1"/>
              <a:t>Custom</a:t>
            </a:r>
            <a:endParaRPr lang="sl-SI" dirty="0"/>
          </a:p>
          <a:p>
            <a:pPr lvl="1"/>
            <a:r>
              <a:rPr lang="sl-SI" b="1" dirty="0" err="1"/>
              <a:t>Application</a:t>
            </a:r>
            <a:r>
              <a:rPr lang="sl-SI" b="1" dirty="0"/>
              <a:t> </a:t>
            </a:r>
            <a:r>
              <a:rPr lang="sl-SI" b="1" dirty="0" err="1"/>
              <a:t>with</a:t>
            </a:r>
            <a:r>
              <a:rPr lang="sl-SI" b="1" dirty="0"/>
              <a:t> </a:t>
            </a:r>
            <a:r>
              <a:rPr lang="sl-SI" b="1" dirty="0" err="1"/>
              <a:t>search</a:t>
            </a:r>
            <a:endParaRPr lang="sl-SI" b="1" dirty="0"/>
          </a:p>
          <a:p>
            <a:pPr lvl="1"/>
            <a:r>
              <a:rPr lang="sl-SI" b="1" dirty="0"/>
              <a:t>Front-</a:t>
            </a:r>
            <a:r>
              <a:rPr lang="sl-SI" b="1" dirty="0" err="1"/>
              <a:t>end</a:t>
            </a:r>
            <a:r>
              <a:rPr lang="sl-SI" b="1" dirty="0"/>
              <a:t> </a:t>
            </a:r>
            <a:r>
              <a:rPr lang="sl-SI" b="1" dirty="0" err="1"/>
              <a:t>with</a:t>
            </a:r>
            <a:r>
              <a:rPr lang="sl-SI" b="1" dirty="0"/>
              <a:t> </a:t>
            </a:r>
            <a:r>
              <a:rPr lang="sl-SI" b="1" dirty="0" err="1"/>
              <a:t>distributed</a:t>
            </a:r>
            <a:r>
              <a:rPr lang="sl-SI" b="1" dirty="0"/>
              <a:t> </a:t>
            </a:r>
            <a:r>
              <a:rPr lang="sl-SI" b="1" dirty="0" err="1"/>
              <a:t>cache</a:t>
            </a:r>
            <a:endParaRPr lang="sl-SI" b="1" dirty="0"/>
          </a:p>
          <a:p>
            <a:pPr lvl="1"/>
            <a:endParaRPr lang="sl-SI" dirty="0"/>
          </a:p>
          <a:p>
            <a:r>
              <a:rPr lang="sl-SI" dirty="0" err="1"/>
              <a:t>Compliance</a:t>
            </a:r>
            <a:r>
              <a:rPr lang="sl-SI" dirty="0"/>
              <a:t> </a:t>
            </a:r>
            <a:r>
              <a:rPr lang="sl-SI" dirty="0" err="1"/>
              <a:t>check</a:t>
            </a:r>
            <a:endParaRPr lang="sl-SI" dirty="0"/>
          </a:p>
          <a:p>
            <a:endParaRPr lang="sl-SI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48"/>
          <a:stretch/>
        </p:blipFill>
        <p:spPr>
          <a:xfrm>
            <a:off x="5447928" y="5013176"/>
            <a:ext cx="4845970" cy="122413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126260C-34C3-4DBB-9D32-B265F5CED0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1904" y="1892738"/>
            <a:ext cx="5195210" cy="1776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337526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What‘s</a:t>
            </a:r>
            <a:r>
              <a:rPr lang="sl-SI" dirty="0"/>
              <a:t> </a:t>
            </a:r>
            <a:r>
              <a:rPr lang="sl-SI" dirty="0" err="1"/>
              <a:t>deprecated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84EBE-5DBB-4116-93D3-EE72D8396C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753296950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What‘s</a:t>
            </a:r>
            <a:r>
              <a:rPr lang="sl-SI" dirty="0"/>
              <a:t> </a:t>
            </a:r>
            <a:r>
              <a:rPr lang="sl-SI" dirty="0" err="1"/>
              <a:t>deprecated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5084567"/>
          </a:xfrm>
        </p:spPr>
        <p:txBody>
          <a:bodyPr>
            <a:normAutofit lnSpcReduction="10000"/>
          </a:bodyPr>
          <a:lstStyle/>
          <a:p>
            <a:r>
              <a:rPr lang="sl-SI" dirty="0" err="1"/>
              <a:t>Definition</a:t>
            </a:r>
            <a:r>
              <a:rPr lang="sl-SI" dirty="0"/>
              <a:t> „</a:t>
            </a:r>
            <a:r>
              <a:rPr lang="sl-SI" dirty="0" err="1"/>
              <a:t>Deprecated</a:t>
            </a:r>
            <a:r>
              <a:rPr lang="sl-SI" dirty="0"/>
              <a:t>“ </a:t>
            </a:r>
            <a:r>
              <a:rPr lang="sl-SI" dirty="0" err="1"/>
              <a:t>vs</a:t>
            </a:r>
            <a:r>
              <a:rPr lang="sl-SI" dirty="0"/>
              <a:t> „</a:t>
            </a:r>
            <a:r>
              <a:rPr lang="sl-SI" dirty="0" err="1"/>
              <a:t>Removed</a:t>
            </a:r>
            <a:r>
              <a:rPr lang="sl-SI" dirty="0"/>
              <a:t>“</a:t>
            </a:r>
          </a:p>
          <a:p>
            <a:endParaRPr lang="sl-SI" dirty="0"/>
          </a:p>
          <a:p>
            <a:r>
              <a:rPr lang="sl-SI" dirty="0"/>
              <a:t>Access </a:t>
            </a:r>
            <a:r>
              <a:rPr lang="sl-SI" dirty="0" err="1"/>
              <a:t>services</a:t>
            </a:r>
            <a:r>
              <a:rPr lang="sl-SI" dirty="0"/>
              <a:t> 2010 </a:t>
            </a:r>
            <a:r>
              <a:rPr lang="sl-SI" dirty="0" err="1"/>
              <a:t>and</a:t>
            </a:r>
            <a:r>
              <a:rPr lang="sl-SI" dirty="0"/>
              <a:t> 2013</a:t>
            </a:r>
          </a:p>
          <a:p>
            <a:r>
              <a:rPr lang="sl-SI" dirty="0" err="1"/>
              <a:t>Agregated</a:t>
            </a:r>
            <a:r>
              <a:rPr lang="sl-SI" dirty="0"/>
              <a:t> </a:t>
            </a:r>
            <a:r>
              <a:rPr lang="sl-SI" dirty="0" err="1"/>
              <a:t>newsfeed</a:t>
            </a:r>
            <a:endParaRPr lang="sl-SI" dirty="0"/>
          </a:p>
          <a:p>
            <a:r>
              <a:rPr lang="sl-SI" dirty="0"/>
              <a:t>InfoPath</a:t>
            </a:r>
          </a:p>
          <a:p>
            <a:pPr lvl="1"/>
            <a:r>
              <a:rPr lang="sl-SI" dirty="0"/>
              <a:t>Support </a:t>
            </a:r>
            <a:r>
              <a:rPr lang="sl-SI" dirty="0" err="1"/>
              <a:t>for</a:t>
            </a:r>
            <a:r>
              <a:rPr lang="sl-SI" dirty="0"/>
              <a:t> InfoPath 2013 </a:t>
            </a:r>
            <a:r>
              <a:rPr lang="sl-SI" dirty="0" err="1"/>
              <a:t>till</a:t>
            </a:r>
            <a:r>
              <a:rPr lang="sl-SI" dirty="0"/>
              <a:t> 2026</a:t>
            </a:r>
          </a:p>
          <a:p>
            <a:r>
              <a:rPr lang="sl-SI" dirty="0" err="1"/>
              <a:t>Machine</a:t>
            </a:r>
            <a:r>
              <a:rPr lang="sl-SI" dirty="0"/>
              <a:t> </a:t>
            </a:r>
            <a:r>
              <a:rPr lang="sl-SI" dirty="0" err="1"/>
              <a:t>translations</a:t>
            </a:r>
            <a:endParaRPr lang="sl-SI" dirty="0"/>
          </a:p>
          <a:p>
            <a:r>
              <a:rPr lang="sl-SI" dirty="0" err="1"/>
              <a:t>PerformancePoint</a:t>
            </a:r>
            <a:endParaRPr lang="sl-SI" dirty="0"/>
          </a:p>
          <a:p>
            <a:pPr lvl="1"/>
            <a:r>
              <a:rPr lang="sl-SI" dirty="0" err="1">
                <a:sym typeface="Wingdings" panose="05000000000000000000" pitchFamily="2" charset="2"/>
              </a:rPr>
              <a:t>Silverlight</a:t>
            </a:r>
            <a:r>
              <a:rPr lang="sl-SI" dirty="0">
                <a:sym typeface="Wingdings" panose="05000000000000000000" pitchFamily="2" charset="2"/>
              </a:rPr>
              <a:t> </a:t>
            </a:r>
            <a:r>
              <a:rPr lang="sl-SI" dirty="0" err="1">
                <a:sym typeface="Wingdings" panose="05000000000000000000" pitchFamily="2" charset="2"/>
              </a:rPr>
              <a:t>dependency</a:t>
            </a:r>
            <a:endParaRPr lang="sl-SI" dirty="0">
              <a:sym typeface="Wingdings" panose="05000000000000000000" pitchFamily="2" charset="2"/>
            </a:endParaRPr>
          </a:p>
          <a:p>
            <a:pPr lvl="1"/>
            <a:r>
              <a:rPr lang="sl-SI" dirty="0" err="1">
                <a:sym typeface="Wingdings" panose="05000000000000000000" pitchFamily="2" charset="2"/>
              </a:rPr>
              <a:t>PowerBI</a:t>
            </a:r>
            <a:r>
              <a:rPr lang="sl-SI" dirty="0">
                <a:sym typeface="Wingdings" panose="05000000000000000000" pitchFamily="2" charset="2"/>
              </a:rPr>
              <a:t> as alternative</a:t>
            </a:r>
          </a:p>
          <a:p>
            <a:r>
              <a:rPr lang="sl-SI" dirty="0">
                <a:sym typeface="Wingdings" panose="05000000000000000000" pitchFamily="2" charset="2"/>
              </a:rPr>
              <a:t>SharePoint </a:t>
            </a:r>
            <a:r>
              <a:rPr lang="sl-SI" dirty="0" err="1">
                <a:sym typeface="Wingdings" panose="05000000000000000000" pitchFamily="2" charset="2"/>
              </a:rPr>
              <a:t>Designer</a:t>
            </a:r>
            <a:endParaRPr lang="sl-SI" dirty="0">
              <a:sym typeface="Wingdings" panose="05000000000000000000" pitchFamily="2" charset="2"/>
            </a:endParaRPr>
          </a:p>
          <a:p>
            <a:pPr lvl="1"/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51109206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What‘s</a:t>
            </a:r>
            <a:r>
              <a:rPr lang="sl-SI" dirty="0"/>
              <a:t> gone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015EBA2-EE6C-47A8-A928-7343642193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350165386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What‘s</a:t>
            </a:r>
            <a:r>
              <a:rPr lang="sl-SI" dirty="0"/>
              <a:t> gone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3459409"/>
          </a:xfrm>
        </p:spPr>
        <p:txBody>
          <a:bodyPr/>
          <a:lstStyle/>
          <a:p>
            <a:r>
              <a:rPr lang="sl-SI" dirty="0" err="1"/>
              <a:t>Code</a:t>
            </a:r>
            <a:r>
              <a:rPr lang="sl-SI" dirty="0"/>
              <a:t> </a:t>
            </a:r>
            <a:r>
              <a:rPr lang="sl-SI" dirty="0" err="1"/>
              <a:t>based</a:t>
            </a:r>
            <a:r>
              <a:rPr lang="sl-SI" dirty="0"/>
              <a:t> </a:t>
            </a:r>
            <a:r>
              <a:rPr lang="sl-SI" dirty="0" err="1"/>
              <a:t>sandbox</a:t>
            </a:r>
            <a:endParaRPr lang="sl-SI" dirty="0"/>
          </a:p>
          <a:p>
            <a:r>
              <a:rPr lang="sl-SI" dirty="0" err="1"/>
              <a:t>PowerPivot</a:t>
            </a:r>
            <a:r>
              <a:rPr lang="sl-SI" dirty="0"/>
              <a:t> </a:t>
            </a:r>
            <a:r>
              <a:rPr lang="sl-SI" dirty="0" err="1"/>
              <a:t>Gallery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refresh</a:t>
            </a:r>
            <a:r>
              <a:rPr lang="sl-SI" dirty="0"/>
              <a:t> </a:t>
            </a:r>
          </a:p>
          <a:p>
            <a:pPr lvl="1"/>
            <a:r>
              <a:rPr lang="sl-SI" dirty="0" err="1"/>
              <a:t>PowerBI</a:t>
            </a:r>
            <a:endParaRPr lang="sl-SI" dirty="0"/>
          </a:p>
          <a:p>
            <a:r>
              <a:rPr lang="sl-SI" dirty="0" err="1"/>
              <a:t>Incoming</a:t>
            </a:r>
            <a:r>
              <a:rPr lang="sl-SI" dirty="0"/>
              <a:t> </a:t>
            </a:r>
            <a:r>
              <a:rPr lang="sl-SI" dirty="0" err="1"/>
              <a:t>email</a:t>
            </a:r>
            <a:r>
              <a:rPr lang="sl-SI" dirty="0"/>
              <a:t> </a:t>
            </a:r>
            <a:r>
              <a:rPr lang="sl-SI" dirty="0" err="1"/>
              <a:t>automatic</a:t>
            </a:r>
            <a:r>
              <a:rPr lang="sl-SI" dirty="0"/>
              <a:t> mode</a:t>
            </a:r>
          </a:p>
          <a:p>
            <a:pPr lvl="1"/>
            <a:r>
              <a:rPr lang="sl-SI" dirty="0" err="1"/>
              <a:t>Removing</a:t>
            </a:r>
            <a:r>
              <a:rPr lang="sl-SI" dirty="0"/>
              <a:t> </a:t>
            </a:r>
            <a:r>
              <a:rPr lang="sl-SI" dirty="0" err="1"/>
              <a:t>dependency</a:t>
            </a:r>
            <a:r>
              <a:rPr lang="sl-SI" dirty="0"/>
              <a:t> on IIS 6</a:t>
            </a:r>
            <a:endParaRPr lang="en-US" dirty="0"/>
          </a:p>
          <a:p>
            <a:pPr lvl="1"/>
            <a:r>
              <a:rPr lang="en-US" dirty="0"/>
              <a:t>Incoming email 2 options to configure, Foreign connector or SMTP smart host</a:t>
            </a:r>
            <a:endParaRPr lang="sl-SI" dirty="0"/>
          </a:p>
          <a:p>
            <a:r>
              <a:rPr lang="sl-SI" dirty="0"/>
              <a:t>Visio </a:t>
            </a:r>
            <a:r>
              <a:rPr lang="sl-SI" dirty="0" err="1"/>
              <a:t>services</a:t>
            </a:r>
            <a:endParaRPr lang="sl-SI" dirty="0"/>
          </a:p>
          <a:p>
            <a:pPr lvl="1"/>
            <a:r>
              <a:rPr lang="sl-SI" dirty="0" err="1"/>
              <a:t>Silverlight</a:t>
            </a:r>
            <a:r>
              <a:rPr lang="sl-SI" dirty="0"/>
              <a:t> </a:t>
            </a:r>
            <a:r>
              <a:rPr lang="sl-SI" dirty="0" err="1"/>
              <a:t>based</a:t>
            </a:r>
            <a:r>
              <a:rPr lang="sl-SI" dirty="0"/>
              <a:t> </a:t>
            </a:r>
            <a:r>
              <a:rPr lang="sl-SI" dirty="0" err="1"/>
              <a:t>rendering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74671522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Introduction</a:t>
            </a:r>
            <a:endParaRPr lang="sl-SI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8D91C13-CEAC-4F25-93D8-726C7A486E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784558303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Server Prerequisites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790368"/>
          </a:xfrm>
        </p:spPr>
        <p:txBody>
          <a:bodyPr>
            <a:normAutofit/>
          </a:bodyPr>
          <a:lstStyle/>
          <a:p>
            <a:r>
              <a:rPr lang="sl-SI" dirty="0"/>
              <a:t>HW</a:t>
            </a:r>
          </a:p>
          <a:p>
            <a:pPr lvl="1"/>
            <a:r>
              <a:rPr lang="sl-SI" dirty="0"/>
              <a:t>16GB (it </a:t>
            </a:r>
            <a:r>
              <a:rPr lang="sl-SI" dirty="0" err="1"/>
              <a:t>depends</a:t>
            </a:r>
            <a:r>
              <a:rPr lang="sl-SI" dirty="0"/>
              <a:t>)</a:t>
            </a:r>
          </a:p>
          <a:p>
            <a:pPr lvl="1"/>
            <a:r>
              <a:rPr lang="sl-SI" dirty="0"/>
              <a:t>4xCPU</a:t>
            </a:r>
          </a:p>
          <a:p>
            <a:r>
              <a:rPr lang="sl-SI" dirty="0"/>
              <a:t>Windows Server 2019 </a:t>
            </a:r>
            <a:r>
              <a:rPr lang="sl-SI" dirty="0" err="1"/>
              <a:t>or</a:t>
            </a:r>
            <a:r>
              <a:rPr lang="sl-SI" dirty="0"/>
              <a:t> Windows Server 2022</a:t>
            </a:r>
          </a:p>
          <a:p>
            <a:r>
              <a:rPr lang="sl-SI" dirty="0"/>
              <a:t>Windows Server </a:t>
            </a:r>
            <a:r>
              <a:rPr lang="sl-SI" dirty="0" err="1"/>
              <a:t>Core</a:t>
            </a:r>
            <a:r>
              <a:rPr lang="sl-SI" dirty="0"/>
              <a:t> is </a:t>
            </a:r>
            <a:r>
              <a:rPr lang="sl-SI" dirty="0" err="1"/>
              <a:t>now</a:t>
            </a:r>
            <a:r>
              <a:rPr lang="sl-SI" dirty="0"/>
              <a:t> </a:t>
            </a:r>
            <a:r>
              <a:rPr lang="sl-SI" dirty="0" err="1"/>
              <a:t>supported</a:t>
            </a:r>
            <a:endParaRPr lang="sl-SI" dirty="0"/>
          </a:p>
          <a:p>
            <a:pPr lvl="1"/>
            <a:r>
              <a:rPr lang="sl-SI" dirty="0"/>
              <a:t>.NET 4.6</a:t>
            </a:r>
          </a:p>
          <a:p>
            <a:r>
              <a:rPr lang="sl-SI" dirty="0"/>
              <a:t>SQL 2019 </a:t>
            </a:r>
            <a:r>
              <a:rPr lang="sl-SI" dirty="0" err="1"/>
              <a:t>or</a:t>
            </a:r>
            <a:r>
              <a:rPr lang="sl-SI" dirty="0"/>
              <a:t> </a:t>
            </a:r>
            <a:r>
              <a:rPr lang="sl-SI" dirty="0" err="1"/>
              <a:t>newer</a:t>
            </a:r>
            <a:endParaRPr lang="sl-SI" dirty="0"/>
          </a:p>
          <a:p>
            <a:pPr lvl="1"/>
            <a:r>
              <a:rPr lang="sl-SI" dirty="0" err="1"/>
              <a:t>Version</a:t>
            </a:r>
            <a:r>
              <a:rPr lang="sl-SI" dirty="0"/>
              <a:t> </a:t>
            </a:r>
            <a:r>
              <a:rPr lang="sl-SI" dirty="0" err="1"/>
              <a:t>that</a:t>
            </a:r>
            <a:r>
              <a:rPr lang="sl-SI" dirty="0"/>
              <a:t> </a:t>
            </a:r>
            <a:r>
              <a:rPr lang="sl-SI" dirty="0" err="1"/>
              <a:t>support</a:t>
            </a:r>
            <a:r>
              <a:rPr lang="sl-SI" dirty="0"/>
              <a:t> </a:t>
            </a:r>
            <a:r>
              <a:rPr lang="sl-SI" dirty="0" err="1"/>
              <a:t>db</a:t>
            </a:r>
            <a:r>
              <a:rPr lang="sl-SI" dirty="0"/>
              <a:t> </a:t>
            </a:r>
            <a:r>
              <a:rPr lang="sl-SI" dirty="0" err="1"/>
              <a:t>compatibility</a:t>
            </a:r>
            <a:r>
              <a:rPr lang="sl-SI" dirty="0"/>
              <a:t> </a:t>
            </a:r>
            <a:r>
              <a:rPr lang="sl-SI" dirty="0" err="1"/>
              <a:t>level</a:t>
            </a:r>
            <a:r>
              <a:rPr lang="sl-SI" dirty="0"/>
              <a:t> 150</a:t>
            </a:r>
          </a:p>
          <a:p>
            <a:r>
              <a:rPr lang="sl-SI" dirty="0"/>
              <a:t>MAXDOP=1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552647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Client Minimum Software Requirements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pPr lvl="1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84200" y="1779977"/>
            <a:ext cx="4352130" cy="3887389"/>
          </a:xfrm>
          <a:prstGeom prst="rect">
            <a:avLst/>
          </a:prstGeom>
        </p:spPr>
        <p:txBody>
          <a:bodyPr vert="horz" wrap="square" lIns="146304" tIns="91440" rIns="146304" bIns="91440" rtlCol="0">
            <a:normAutofit fontScale="92500" lnSpcReduction="20000"/>
          </a:bodyPr>
          <a:lstStyle/>
          <a:p>
            <a:pPr defTabSz="685845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sl-SI" sz="2941" dirty="0" err="1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Mobile</a:t>
            </a:r>
            <a:r>
              <a:rPr lang="sl-SI" sz="2941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 </a:t>
            </a:r>
            <a:r>
              <a:rPr lang="sl-SI" sz="2941" dirty="0" err="1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browser</a:t>
            </a:r>
            <a:r>
              <a:rPr lang="sl-SI" sz="2941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 </a:t>
            </a:r>
            <a:r>
              <a:rPr lang="sl-SI" sz="2941" dirty="0" err="1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support</a:t>
            </a:r>
            <a:endParaRPr lang="sl-SI" sz="2941" dirty="0">
              <a:gradFill>
                <a:gsLst>
                  <a:gs pos="125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latin typeface="+mj-lt"/>
            </a:endParaRPr>
          </a:p>
          <a:p>
            <a:pPr marL="252134" indent="-252134" defTabSz="685845">
              <a:lnSpc>
                <a:spcPct val="90000"/>
              </a:lnSpc>
              <a:spcBef>
                <a:spcPct val="20000"/>
              </a:spcBef>
              <a:buSzPct val="90000"/>
              <a:buFont typeface="Arial" pitchFamily="34" charset="0"/>
              <a:buChar char="•"/>
            </a:pPr>
            <a:r>
              <a:rPr lang="en-US" sz="2941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Internet Explorer and Microsoft Edge on Windows Phone 8.1 or later.</a:t>
            </a:r>
          </a:p>
          <a:p>
            <a:pPr marL="252134" indent="-252134" defTabSz="685845">
              <a:lnSpc>
                <a:spcPct val="90000"/>
              </a:lnSpc>
              <a:spcBef>
                <a:spcPct val="20000"/>
              </a:spcBef>
              <a:buSzPct val="90000"/>
              <a:buFont typeface="Arial" pitchFamily="34" charset="0"/>
              <a:buChar char="•"/>
            </a:pPr>
            <a:r>
              <a:rPr lang="en-US" sz="2941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Latest version of Chrome on Android 4.4 or later. </a:t>
            </a:r>
          </a:p>
          <a:p>
            <a:pPr marL="252134" indent="-252134" defTabSz="685845">
              <a:lnSpc>
                <a:spcPct val="90000"/>
              </a:lnSpc>
              <a:spcBef>
                <a:spcPct val="20000"/>
              </a:spcBef>
              <a:buSzPct val="90000"/>
              <a:buFont typeface="Arial" pitchFamily="34" charset="0"/>
              <a:buChar char="•"/>
            </a:pPr>
            <a:r>
              <a:rPr lang="en-US" sz="2941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rPr>
              <a:t>Latest versions of Safari and Chrome on iOS 8 or later.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D44AED-66A1-44D5-B2ED-A67D76C6B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2053" y="2132856"/>
            <a:ext cx="4307035" cy="282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5808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Upgrade Methods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259628"/>
          </a:xfrm>
        </p:spPr>
        <p:txBody>
          <a:bodyPr/>
          <a:lstStyle/>
          <a:p>
            <a:r>
              <a:rPr lang="en-US" b="1" dirty="0"/>
              <a:t>SharePoint Server 20</a:t>
            </a:r>
            <a:r>
              <a:rPr lang="sl-SI" b="1" dirty="0"/>
              <a:t>22</a:t>
            </a:r>
            <a:r>
              <a:rPr lang="en-US" b="1" dirty="0"/>
              <a:t> supports an upgrade from a RTM version of SharePoint Server 201</a:t>
            </a:r>
            <a:r>
              <a:rPr lang="sl-SI" b="1" dirty="0"/>
              <a:t>9 </a:t>
            </a:r>
            <a:r>
              <a:rPr lang="sl-SI" b="1" dirty="0" err="1"/>
              <a:t>or</a:t>
            </a:r>
            <a:r>
              <a:rPr lang="sl-SI" b="1" dirty="0"/>
              <a:t> SharePoint Server 2016</a:t>
            </a:r>
            <a:r>
              <a:rPr lang="en-US" b="1" dirty="0"/>
              <a:t>.</a:t>
            </a:r>
            <a:endParaRPr lang="sl-SI" b="1" dirty="0"/>
          </a:p>
          <a:p>
            <a:r>
              <a:rPr lang="sl-SI" b="1" dirty="0"/>
              <a:t>N-2 </a:t>
            </a:r>
            <a:r>
              <a:rPr lang="sl-SI" b="1" dirty="0" err="1"/>
              <a:t>upgrades</a:t>
            </a:r>
            <a:r>
              <a:rPr lang="sl-SI" b="1" dirty="0"/>
              <a:t> </a:t>
            </a:r>
            <a:r>
              <a:rPr lang="sl-SI" b="1" dirty="0" err="1"/>
              <a:t>now</a:t>
            </a:r>
            <a:r>
              <a:rPr lang="sl-SI" b="1" dirty="0"/>
              <a:t> </a:t>
            </a:r>
            <a:r>
              <a:rPr lang="sl-SI" b="1" dirty="0" err="1"/>
              <a:t>supported</a:t>
            </a:r>
            <a:endParaRPr lang="sl-SI" b="1" dirty="0"/>
          </a:p>
          <a:p>
            <a:r>
              <a:rPr lang="en-US" dirty="0"/>
              <a:t>Database Attach Upgrade</a:t>
            </a:r>
          </a:p>
          <a:p>
            <a:pPr lvl="1"/>
            <a:r>
              <a:rPr lang="en-US" dirty="0"/>
              <a:t>Only available method for version to version (V2V) upgrades</a:t>
            </a:r>
          </a:p>
          <a:p>
            <a:pPr lvl="1"/>
            <a:r>
              <a:rPr lang="en-US" dirty="0"/>
              <a:t>Works for both version to version (V2V) and build to build (B2B) upgrades</a:t>
            </a:r>
          </a:p>
          <a:p>
            <a:pPr lvl="1"/>
            <a:r>
              <a:rPr lang="en-US" dirty="0"/>
              <a:t>Works for content and services databases</a:t>
            </a:r>
            <a:endParaRPr lang="sl-SI" dirty="0"/>
          </a:p>
          <a:p>
            <a:pPr lvl="1"/>
            <a:r>
              <a:rPr lang="sl-SI" dirty="0" err="1"/>
              <a:t>Option</a:t>
            </a:r>
            <a:r>
              <a:rPr lang="sl-SI" dirty="0"/>
              <a:t> to </a:t>
            </a:r>
            <a:r>
              <a:rPr lang="sl-SI" dirty="0" err="1"/>
              <a:t>manually</a:t>
            </a:r>
            <a:r>
              <a:rPr lang="sl-SI" dirty="0"/>
              <a:t> </a:t>
            </a:r>
            <a:r>
              <a:rPr lang="sl-SI" dirty="0" err="1"/>
              <a:t>or</a:t>
            </a:r>
            <a:r>
              <a:rPr lang="sl-SI" dirty="0"/>
              <a:t> </a:t>
            </a:r>
            <a:r>
              <a:rPr lang="sl-SI" dirty="0" err="1"/>
              <a:t>automatically</a:t>
            </a:r>
            <a:r>
              <a:rPr lang="sl-SI" dirty="0"/>
              <a:t> </a:t>
            </a:r>
            <a:r>
              <a:rPr lang="sl-SI" dirty="0" err="1"/>
              <a:t>upgrade</a:t>
            </a:r>
            <a:r>
              <a:rPr lang="sl-SI" dirty="0"/>
              <a:t> site </a:t>
            </a:r>
            <a:r>
              <a:rPr lang="sl-SI" dirty="0" err="1"/>
              <a:t>collections</a:t>
            </a:r>
            <a:endParaRPr lang="en-US" dirty="0"/>
          </a:p>
          <a:p>
            <a:r>
              <a:rPr lang="en-US" dirty="0"/>
              <a:t>In-Place Farm Upgrade</a:t>
            </a:r>
          </a:p>
          <a:p>
            <a:pPr lvl="1"/>
            <a:r>
              <a:rPr lang="en-US" dirty="0"/>
              <a:t>Only available for build to build (B2B) upgrades</a:t>
            </a:r>
          </a:p>
        </p:txBody>
      </p:sp>
    </p:spTree>
    <p:extLst>
      <p:ext uri="{BB962C8B-B14F-4D97-AF65-F5344CB8AC3E}">
        <p14:creationId xmlns:p14="http://schemas.microsoft.com/office/powerpoint/2010/main" val="855965152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Databases Supporting Database Attach Upgrade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718807"/>
          </a:xfrm>
        </p:spPr>
        <p:txBody>
          <a:bodyPr>
            <a:normAutofit/>
          </a:bodyPr>
          <a:lstStyle/>
          <a:p>
            <a:r>
              <a:rPr lang="en-US" dirty="0"/>
              <a:t>Content databases</a:t>
            </a:r>
          </a:p>
          <a:p>
            <a:r>
              <a:rPr lang="en-US" dirty="0"/>
              <a:t>Project databases</a:t>
            </a:r>
          </a:p>
          <a:p>
            <a:r>
              <a:rPr lang="en-US" dirty="0"/>
              <a:t>Search admin database</a:t>
            </a:r>
            <a:endParaRPr lang="sl-SI" dirty="0"/>
          </a:p>
          <a:p>
            <a:r>
              <a:rPr lang="sl-SI" dirty="0" err="1"/>
              <a:t>Search</a:t>
            </a:r>
            <a:r>
              <a:rPr lang="sl-SI" dirty="0"/>
              <a:t> </a:t>
            </a:r>
            <a:r>
              <a:rPr lang="sl-SI" dirty="0" err="1"/>
              <a:t>analytics</a:t>
            </a:r>
            <a:r>
              <a:rPr lang="sl-SI" dirty="0"/>
              <a:t> </a:t>
            </a:r>
            <a:r>
              <a:rPr lang="sl-SI" dirty="0" err="1"/>
              <a:t>reporting</a:t>
            </a:r>
            <a:endParaRPr lang="en-US" dirty="0"/>
          </a:p>
          <a:p>
            <a:r>
              <a:rPr lang="en-US" dirty="0"/>
              <a:t>Profile database</a:t>
            </a:r>
          </a:p>
          <a:p>
            <a:r>
              <a:rPr lang="en-US" dirty="0"/>
              <a:t>Social database</a:t>
            </a:r>
          </a:p>
          <a:p>
            <a:r>
              <a:rPr lang="en-US" dirty="0"/>
              <a:t>Managed Metadata database</a:t>
            </a:r>
          </a:p>
          <a:p>
            <a:r>
              <a:rPr lang="en-US" dirty="0"/>
              <a:t>Secure Store database</a:t>
            </a:r>
          </a:p>
          <a:p>
            <a:pPr lvl="1"/>
            <a:r>
              <a:rPr lang="en-US" sz="1600" dirty="0"/>
              <a:t>Note: Passphrase required to retain passwords in store</a:t>
            </a:r>
          </a:p>
        </p:txBody>
      </p:sp>
    </p:spTree>
    <p:extLst>
      <p:ext uri="{BB962C8B-B14F-4D97-AF65-F5344CB8AC3E}">
        <p14:creationId xmlns:p14="http://schemas.microsoft.com/office/powerpoint/2010/main" val="1295852230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Databases Not Supporting Database Attach Upgrade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3090077"/>
          </a:xfrm>
        </p:spPr>
        <p:txBody>
          <a:bodyPr/>
          <a:lstStyle/>
          <a:p>
            <a:r>
              <a:rPr lang="en-US" dirty="0"/>
              <a:t>Configuration database</a:t>
            </a:r>
          </a:p>
          <a:p>
            <a:pPr lvl="1"/>
            <a:r>
              <a:rPr lang="en-US" dirty="0"/>
              <a:t>Unsupported for both V2V and B2B upgrades</a:t>
            </a:r>
          </a:p>
          <a:p>
            <a:pPr lvl="1"/>
            <a:r>
              <a:rPr lang="en-US" dirty="0"/>
              <a:t>Has never been supported in prior versions</a:t>
            </a:r>
          </a:p>
          <a:p>
            <a:r>
              <a:rPr lang="en-US" dirty="0"/>
              <a:t>Search index databases</a:t>
            </a:r>
          </a:p>
          <a:p>
            <a:pPr lvl="1"/>
            <a:r>
              <a:rPr lang="en-US" dirty="0"/>
              <a:t>Unsupported for V2V upgrades only</a:t>
            </a:r>
          </a:p>
          <a:p>
            <a:r>
              <a:rPr lang="sl-SI" dirty="0"/>
              <a:t>Word </a:t>
            </a:r>
            <a:r>
              <a:rPr lang="sl-SI" dirty="0" err="1"/>
              <a:t>automation</a:t>
            </a:r>
            <a:endParaRPr lang="sl-SI" dirty="0"/>
          </a:p>
          <a:p>
            <a:r>
              <a:rPr lang="sl-SI" dirty="0" err="1"/>
              <a:t>Machine</a:t>
            </a:r>
            <a:r>
              <a:rPr lang="sl-SI" dirty="0"/>
              <a:t> </a:t>
            </a:r>
            <a:r>
              <a:rPr lang="sl-SI" dirty="0" err="1"/>
              <a:t>translation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671730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Authentication Mode Support &amp; Upgrade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734709"/>
          </a:xfrm>
        </p:spPr>
        <p:txBody>
          <a:bodyPr>
            <a:normAutofit/>
          </a:bodyPr>
          <a:lstStyle/>
          <a:p>
            <a:r>
              <a:rPr lang="en-US" sz="2400" dirty="0"/>
              <a:t>Windows Classic Support (Legacy)</a:t>
            </a:r>
          </a:p>
          <a:p>
            <a:r>
              <a:rPr lang="en-US" sz="2400" dirty="0"/>
              <a:t>Windows Claims Support</a:t>
            </a:r>
          </a:p>
          <a:p>
            <a:pPr lvl="1"/>
            <a:r>
              <a:rPr lang="en-US" dirty="0"/>
              <a:t>Migration before upgrade recommended</a:t>
            </a:r>
          </a:p>
          <a:p>
            <a:r>
              <a:rPr lang="en-US" sz="2400" dirty="0"/>
              <a:t>Forms </a:t>
            </a:r>
            <a:r>
              <a:rPr lang="en-US" sz="2400" dirty="0" err="1"/>
              <a:t>Auth</a:t>
            </a:r>
            <a:r>
              <a:rPr lang="en-US" sz="2400" dirty="0"/>
              <a:t> Support</a:t>
            </a:r>
          </a:p>
          <a:p>
            <a:pPr lvl="1"/>
            <a:r>
              <a:rPr lang="en-US" dirty="0"/>
              <a:t>No changes from 2010</a:t>
            </a:r>
          </a:p>
          <a:p>
            <a:pPr lvl="1"/>
            <a:r>
              <a:rPr lang="en-US" dirty="0"/>
              <a:t>Ensure provider installed with same name before database attachment</a:t>
            </a:r>
          </a:p>
          <a:p>
            <a:r>
              <a:rPr lang="en-US" sz="2400" dirty="0"/>
              <a:t>Database to Web Application authentication mode mismatches</a:t>
            </a:r>
          </a:p>
          <a:p>
            <a:pPr lvl="1"/>
            <a:r>
              <a:rPr lang="en-US" dirty="0"/>
              <a:t>Database attach in SP20</a:t>
            </a:r>
            <a:r>
              <a:rPr lang="sl-SI" dirty="0"/>
              <a:t>22</a:t>
            </a:r>
            <a:r>
              <a:rPr lang="en-US" dirty="0"/>
              <a:t> detects mismatched auth support</a:t>
            </a:r>
          </a:p>
          <a:p>
            <a:pPr lvl="1"/>
            <a:r>
              <a:rPr lang="en-US" dirty="0"/>
              <a:t>Test-</a:t>
            </a:r>
            <a:r>
              <a:rPr lang="en-US" dirty="0" err="1"/>
              <a:t>SPContentDatabase</a:t>
            </a:r>
            <a:r>
              <a:rPr lang="en-US" dirty="0"/>
              <a:t> in SP20</a:t>
            </a:r>
            <a:r>
              <a:rPr lang="sl-SI" dirty="0"/>
              <a:t>22</a:t>
            </a:r>
            <a:r>
              <a:rPr lang="en-US" dirty="0"/>
              <a:t> also detects this</a:t>
            </a:r>
          </a:p>
          <a:p>
            <a:pPr lvl="1"/>
            <a:r>
              <a:rPr lang="en-US" dirty="0"/>
              <a:t>Fix before attaching is best advice</a:t>
            </a:r>
          </a:p>
        </p:txBody>
      </p:sp>
    </p:spTree>
    <p:extLst>
      <p:ext uri="{BB962C8B-B14F-4D97-AF65-F5344CB8AC3E}">
        <p14:creationId xmlns:p14="http://schemas.microsoft.com/office/powerpoint/2010/main" val="2106210122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14" y="294598"/>
            <a:ext cx="7543800" cy="553998"/>
          </a:xfrm>
        </p:spPr>
        <p:txBody>
          <a:bodyPr/>
          <a:lstStyle/>
          <a:p>
            <a:r>
              <a:rPr lang="sl-SI" dirty="0" err="1"/>
              <a:t>Upgrade</a:t>
            </a:r>
            <a:r>
              <a:rPr lang="sl-SI" dirty="0"/>
              <a:t> </a:t>
            </a:r>
            <a:r>
              <a:rPr lang="sl-SI" dirty="0" err="1"/>
              <a:t>process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365036" y="1144154"/>
            <a:ext cx="6401896" cy="3678303"/>
          </a:xfrm>
        </p:spPr>
        <p:txBody>
          <a:bodyPr>
            <a:normAutofit/>
          </a:bodyPr>
          <a:lstStyle/>
          <a:p>
            <a:r>
              <a:rPr lang="sl-SI" dirty="0" err="1"/>
              <a:t>Backup</a:t>
            </a:r>
            <a:r>
              <a:rPr lang="sl-SI" dirty="0"/>
              <a:t> </a:t>
            </a:r>
            <a:r>
              <a:rPr lang="sl-SI" dirty="0" err="1"/>
              <a:t>content</a:t>
            </a:r>
            <a:r>
              <a:rPr lang="sl-SI" dirty="0"/>
              <a:t> </a:t>
            </a:r>
            <a:r>
              <a:rPr lang="sl-SI" dirty="0" err="1"/>
              <a:t>db</a:t>
            </a:r>
            <a:r>
              <a:rPr lang="sl-SI" dirty="0"/>
              <a:t> on a SP2016/2019 farm</a:t>
            </a:r>
          </a:p>
          <a:p>
            <a:pPr lvl="1"/>
            <a:r>
              <a:rPr lang="sl-SI" dirty="0" err="1"/>
              <a:t>Claims</a:t>
            </a:r>
            <a:endParaRPr lang="sl-SI" dirty="0"/>
          </a:p>
          <a:p>
            <a:pPr lvl="1"/>
            <a:r>
              <a:rPr lang="sl-SI" dirty="0" err="1"/>
              <a:t>Classic</a:t>
            </a:r>
            <a:r>
              <a:rPr lang="sl-SI" dirty="0"/>
              <a:t> Windows </a:t>
            </a:r>
            <a:r>
              <a:rPr lang="sl-SI" dirty="0" err="1"/>
              <a:t>Authentication</a:t>
            </a:r>
            <a:r>
              <a:rPr lang="sl-SI" dirty="0"/>
              <a:t> on SP2016/2019</a:t>
            </a:r>
          </a:p>
          <a:p>
            <a:r>
              <a:rPr lang="sl-SI" dirty="0" err="1"/>
              <a:t>Restore</a:t>
            </a:r>
            <a:r>
              <a:rPr lang="sl-SI" dirty="0"/>
              <a:t> </a:t>
            </a:r>
            <a:r>
              <a:rPr lang="sl-SI" dirty="0" err="1"/>
              <a:t>content</a:t>
            </a:r>
            <a:r>
              <a:rPr lang="sl-SI" dirty="0"/>
              <a:t> </a:t>
            </a:r>
            <a:r>
              <a:rPr lang="sl-SI" dirty="0" err="1"/>
              <a:t>db</a:t>
            </a:r>
            <a:r>
              <a:rPr lang="sl-SI" dirty="0"/>
              <a:t> on SQL </a:t>
            </a:r>
            <a:r>
              <a:rPr lang="sl-SI" dirty="0" err="1"/>
              <a:t>for</a:t>
            </a:r>
            <a:r>
              <a:rPr lang="sl-SI" dirty="0"/>
              <a:t> SP2022</a:t>
            </a:r>
          </a:p>
          <a:p>
            <a:r>
              <a:rPr lang="sl-SI" dirty="0" err="1"/>
              <a:t>Mount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Upgrade</a:t>
            </a:r>
            <a:r>
              <a:rPr lang="sl-SI" dirty="0"/>
              <a:t> </a:t>
            </a:r>
            <a:r>
              <a:rPr lang="sl-SI" dirty="0" err="1"/>
              <a:t>content</a:t>
            </a:r>
            <a:r>
              <a:rPr lang="sl-SI" dirty="0"/>
              <a:t> </a:t>
            </a:r>
            <a:r>
              <a:rPr lang="sl-SI" dirty="0" err="1"/>
              <a:t>db</a:t>
            </a:r>
            <a:endParaRPr lang="sl-SI" dirty="0"/>
          </a:p>
          <a:p>
            <a:r>
              <a:rPr lang="sl-SI" dirty="0"/>
              <a:t>Site </a:t>
            </a:r>
            <a:r>
              <a:rPr lang="sl-SI" dirty="0" err="1"/>
              <a:t>collection</a:t>
            </a:r>
            <a:r>
              <a:rPr lang="sl-SI" dirty="0"/>
              <a:t> </a:t>
            </a:r>
            <a:r>
              <a:rPr lang="sl-SI" dirty="0" err="1"/>
              <a:t>upgrade</a:t>
            </a:r>
            <a:r>
              <a:rPr lang="sl-SI" dirty="0"/>
              <a:t>*</a:t>
            </a:r>
          </a:p>
          <a:p>
            <a:pPr lvl="1"/>
            <a:r>
              <a:rPr lang="sl-SI" dirty="0" err="1"/>
              <a:t>May</a:t>
            </a:r>
            <a:r>
              <a:rPr lang="sl-SI" dirty="0"/>
              <a:t> be </a:t>
            </a:r>
            <a:r>
              <a:rPr lang="sl-SI" dirty="0" err="1"/>
              <a:t>upgraded</a:t>
            </a:r>
            <a:r>
              <a:rPr lang="sl-SI" dirty="0"/>
              <a:t> </a:t>
            </a:r>
            <a:r>
              <a:rPr lang="sl-SI" dirty="0" err="1"/>
              <a:t>automatically</a:t>
            </a:r>
            <a:endParaRPr lang="sl-SI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B0601F-F332-44A5-A2AE-33E741BE55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6932" y="1144154"/>
            <a:ext cx="5060032" cy="2578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23912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Demo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l-SI" dirty="0" err="1"/>
              <a:t>Create</a:t>
            </a:r>
            <a:r>
              <a:rPr lang="sl-SI" dirty="0"/>
              <a:t> </a:t>
            </a:r>
            <a:r>
              <a:rPr lang="sl-SI" dirty="0" err="1"/>
              <a:t>web</a:t>
            </a:r>
            <a:r>
              <a:rPr lang="sl-SI" dirty="0"/>
              <a:t> app</a:t>
            </a:r>
          </a:p>
          <a:p>
            <a:r>
              <a:rPr lang="sl-SI" dirty="0"/>
              <a:t>Test, </a:t>
            </a:r>
            <a:r>
              <a:rPr lang="sl-SI" dirty="0" err="1"/>
              <a:t>Mount</a:t>
            </a:r>
            <a:r>
              <a:rPr lang="sl-SI" dirty="0"/>
              <a:t> </a:t>
            </a:r>
            <a:r>
              <a:rPr lang="sl-SI" dirty="0" err="1"/>
              <a:t>SPContentdatabase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899621177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Miscellaneous Upgrade </a:t>
            </a:r>
            <a:r>
              <a:rPr lang="sl-SI" dirty="0" err="1"/>
              <a:t>Items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38D135-E3C1-4F64-BA52-71DF2F0703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699324098"/>
      </p:ext>
    </p:extLst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Upgrade Log Improvements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909638"/>
          </a:xfrm>
        </p:spPr>
        <p:txBody>
          <a:bodyPr>
            <a:normAutofit/>
          </a:bodyPr>
          <a:lstStyle/>
          <a:p>
            <a:r>
              <a:rPr lang="en-US" dirty="0"/>
              <a:t>ULS Logging</a:t>
            </a:r>
          </a:p>
          <a:p>
            <a:pPr lvl="1"/>
            <a:r>
              <a:rPr lang="en-US" dirty="0"/>
              <a:t>TSV format with headers, easily imported into Excel</a:t>
            </a:r>
          </a:p>
          <a:p>
            <a:pPr lvl="1"/>
            <a:r>
              <a:rPr lang="en-US" dirty="0"/>
              <a:t>Separate Site Collection level upgrade logs (SiteUpgrade_DateTime.log)</a:t>
            </a:r>
          </a:p>
          <a:p>
            <a:r>
              <a:rPr lang="en-US" dirty="0"/>
              <a:t>Correlation Ids</a:t>
            </a:r>
          </a:p>
          <a:p>
            <a:pPr lvl="1"/>
            <a:r>
              <a:rPr lang="en-US" dirty="0"/>
              <a:t>Helps track specific upgrade sessions into ULS</a:t>
            </a:r>
          </a:p>
          <a:p>
            <a:pPr lvl="1"/>
            <a:r>
              <a:rPr lang="en-US" dirty="0"/>
              <a:t>Also helpful tracking unique sessions from merged parallel upgrade logs </a:t>
            </a:r>
          </a:p>
          <a:p>
            <a:r>
              <a:rPr lang="en-US" dirty="0"/>
              <a:t>Error Codes</a:t>
            </a:r>
          </a:p>
          <a:p>
            <a:pPr lvl="1"/>
            <a:r>
              <a:rPr lang="en-US" dirty="0"/>
              <a:t>Can help determine error cause/location/fix in debugging (Binging for answers)</a:t>
            </a:r>
          </a:p>
          <a:p>
            <a:pPr lvl="1"/>
            <a:r>
              <a:rPr lang="en-US" dirty="0"/>
              <a:t>Some progress at RTM, more codes will follow</a:t>
            </a:r>
          </a:p>
          <a:p>
            <a:r>
              <a:rPr lang="en-US" dirty="0"/>
              <a:t>Categorization of Operations</a:t>
            </a:r>
          </a:p>
          <a:p>
            <a:pPr lvl="1"/>
            <a:r>
              <a:rPr lang="en-US" dirty="0"/>
              <a:t>Better detail to track when entering/exiting sequences and actions</a:t>
            </a:r>
          </a:p>
          <a:p>
            <a:pPr lvl="1"/>
            <a:r>
              <a:rPr lang="en-US" dirty="0"/>
              <a:t>Planned for future update</a:t>
            </a:r>
          </a:p>
        </p:txBody>
      </p:sp>
    </p:spTree>
    <p:extLst>
      <p:ext uri="{BB962C8B-B14F-4D97-AF65-F5344CB8AC3E}">
        <p14:creationId xmlns:p14="http://schemas.microsoft.com/office/powerpoint/2010/main" val="3810140315"/>
      </p:ext>
    </p:extLst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Maintenance Log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877833"/>
          </a:xfrm>
        </p:spPr>
        <p:txBody>
          <a:bodyPr>
            <a:normAutofit/>
          </a:bodyPr>
          <a:lstStyle/>
          <a:p>
            <a:r>
              <a:rPr lang="en-US" dirty="0"/>
              <a:t>Gallery added during any upgrade</a:t>
            </a:r>
          </a:p>
          <a:p>
            <a:pPr lvl="1"/>
            <a:r>
              <a:rPr lang="en-US" dirty="0"/>
              <a:t>Only added if it doesn’t exist</a:t>
            </a:r>
          </a:p>
          <a:p>
            <a:pPr lvl="1"/>
            <a:r>
              <a:rPr lang="en-US" dirty="0"/>
              <a:t>Will add during both version to version and build to build upgrades</a:t>
            </a:r>
          </a:p>
          <a:p>
            <a:r>
              <a:rPr lang="en-US" dirty="0"/>
              <a:t>Contains site collection upgrade logs</a:t>
            </a:r>
          </a:p>
          <a:p>
            <a:pPr lvl="1"/>
            <a:r>
              <a:rPr lang="en-US" dirty="0"/>
              <a:t>Only contains local site collection’s reduced logging level upgrade log</a:t>
            </a:r>
          </a:p>
          <a:p>
            <a:pPr lvl="1"/>
            <a:r>
              <a:rPr lang="en-US" dirty="0"/>
              <a:t>Full site collection and database logs still on file system for farm admin access</a:t>
            </a:r>
          </a:p>
          <a:p>
            <a:r>
              <a:rPr lang="en-US" dirty="0"/>
              <a:t>Logging level is separate from file system upgrade logs</a:t>
            </a:r>
          </a:p>
          <a:p>
            <a:pPr lvl="1"/>
            <a:r>
              <a:rPr lang="en-US" dirty="0"/>
              <a:t>Less detail than file system logs, not configurable</a:t>
            </a:r>
          </a:p>
        </p:txBody>
      </p:sp>
    </p:spTree>
    <p:extLst>
      <p:ext uri="{BB962C8B-B14F-4D97-AF65-F5344CB8AC3E}">
        <p14:creationId xmlns:p14="http://schemas.microsoft.com/office/powerpoint/2010/main" val="30971071"/>
      </p:ext>
    </p:extLst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Farm Upgrade Overview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0B4A0F-0A62-4F67-B786-81B1B5288E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4003578282"/>
      </p:ext>
    </p:extLst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Planning Farm Upgrades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893735"/>
          </a:xfrm>
        </p:spPr>
        <p:txBody>
          <a:bodyPr vert="horz" wrap="square" lIns="0" tIns="45720" rIns="0" bIns="45720" rtlCol="0" anchor="t">
            <a:normAutofit/>
          </a:bodyPr>
          <a:lstStyle/>
          <a:p>
            <a:pPr lvl="0"/>
            <a:r>
              <a:rPr lang="en-US" dirty="0"/>
              <a:t>Learn about upgrade (how it works, what to plan for)</a:t>
            </a:r>
          </a:p>
          <a:p>
            <a:pPr marL="383540" lvl="1"/>
            <a:r>
              <a:rPr lang="en-US" dirty="0"/>
              <a:t>Documentation/posters</a:t>
            </a:r>
            <a:endParaRPr lang="en-US" dirty="0">
              <a:cs typeface="Calibri" panose="020F0502020204030204"/>
            </a:endParaRPr>
          </a:p>
          <a:p>
            <a:pPr marL="383540" lvl="1"/>
            <a:r>
              <a:rPr lang="en-US" dirty="0"/>
              <a:t>Training</a:t>
            </a:r>
            <a:endParaRPr lang="en-US" dirty="0">
              <a:cs typeface="Calibri" panose="020F0502020204030204"/>
            </a:endParaRPr>
          </a:p>
          <a:p>
            <a:pPr marL="383540" lvl="1"/>
            <a:r>
              <a:rPr lang="en-US" dirty="0"/>
              <a:t>Try it out on a test environment</a:t>
            </a:r>
            <a:endParaRPr lang="en-US" dirty="0">
              <a:cs typeface="Calibri" panose="020F0502020204030204"/>
            </a:endParaRPr>
          </a:p>
          <a:p>
            <a:pPr lvl="0"/>
            <a:r>
              <a:rPr lang="en-US" dirty="0"/>
              <a:t>Gather data on existing farms (i.e. farm surveys)</a:t>
            </a:r>
          </a:p>
          <a:p>
            <a:pPr marL="383540" lvl="1"/>
            <a:r>
              <a:rPr lang="en-US" dirty="0"/>
              <a:t>Collect all settings within the farm</a:t>
            </a:r>
            <a:endParaRPr lang="en-US" dirty="0">
              <a:cs typeface="Calibri" panose="020F0502020204030204"/>
            </a:endParaRPr>
          </a:p>
          <a:p>
            <a:pPr marL="383540" lvl="1"/>
            <a:r>
              <a:rPr lang="en-US" dirty="0"/>
              <a:t>Get report on farm state including services, databases, and sites</a:t>
            </a:r>
            <a:endParaRPr lang="en-US" dirty="0">
              <a:cs typeface="Calibri" panose="020F0502020204030204"/>
            </a:endParaRPr>
          </a:p>
          <a:p>
            <a:pPr marL="383540" lvl="1"/>
            <a:r>
              <a:rPr lang="en-US" dirty="0"/>
              <a:t>Collect all customizations with installation/configuration documents</a:t>
            </a:r>
            <a:endParaRPr lang="sl-SI" dirty="0">
              <a:cs typeface="Calibri" panose="020F0502020204030204"/>
            </a:endParaRPr>
          </a:p>
          <a:p>
            <a:pPr marL="383540" lvl="1"/>
            <a:r>
              <a:rPr lang="sl-SI" b="1" dirty="0" err="1"/>
              <a:t>SPDocKit</a:t>
            </a:r>
            <a:r>
              <a:rPr lang="sl-SI" b="1" dirty="0"/>
              <a:t> (</a:t>
            </a:r>
            <a:r>
              <a:rPr lang="sl-SI" b="1" dirty="0">
                <a:hlinkClick r:id="rId2"/>
              </a:rPr>
              <a:t>www.spdockit.com</a:t>
            </a:r>
            <a:r>
              <a:rPr lang="sl-SI" b="1" dirty="0"/>
              <a:t>) </a:t>
            </a:r>
            <a:endParaRPr lang="en-US" b="1" dirty="0">
              <a:cs typeface="Calibri" panose="020F0502020204030204"/>
            </a:endParaRPr>
          </a:p>
          <a:p>
            <a:pPr marL="383540" lvl="1"/>
            <a:r>
              <a:rPr lang="sl-SI" b="1" dirty="0" err="1">
                <a:cs typeface="Calibri"/>
              </a:rPr>
              <a:t>Get-SPFarmInfo</a:t>
            </a:r>
            <a:endParaRPr lang="sl-SI" b="1" dirty="0" err="1"/>
          </a:p>
          <a:p>
            <a:r>
              <a:rPr lang="en-US" dirty="0"/>
              <a:t>Plan business continuity</a:t>
            </a:r>
          </a:p>
          <a:p>
            <a:pPr marL="383540" lvl="1"/>
            <a:r>
              <a:rPr lang="en-US" dirty="0"/>
              <a:t>Outage length planning and mitigation methods</a:t>
            </a:r>
            <a:endParaRPr lang="en-US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565575164"/>
      </p:ext>
    </p:extLst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Preparing Farm Upgrades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830125"/>
          </a:xfrm>
        </p:spPr>
        <p:txBody>
          <a:bodyPr vert="horz" wrap="square" lIns="0" tIns="45720" rIns="0" bIns="45720" rtlCol="0" anchor="t">
            <a:normAutofit/>
          </a:bodyPr>
          <a:lstStyle/>
          <a:p>
            <a:r>
              <a:rPr lang="en-US" dirty="0"/>
              <a:t>Remove orphaned items</a:t>
            </a:r>
          </a:p>
          <a:p>
            <a:pPr marL="383540" lvl="1"/>
            <a:r>
              <a:rPr lang="en-US" dirty="0"/>
              <a:t>Customizations you can’t move forward (e.g. incompatible with SP SE)</a:t>
            </a:r>
            <a:endParaRPr lang="en-US" dirty="0">
              <a:cs typeface="Calibri"/>
            </a:endParaRPr>
          </a:p>
          <a:p>
            <a:r>
              <a:rPr lang="en-US" dirty="0"/>
              <a:t>Build-out new 20</a:t>
            </a:r>
            <a:r>
              <a:rPr lang="sl-SI" dirty="0"/>
              <a:t>22</a:t>
            </a:r>
            <a:r>
              <a:rPr lang="en-US" dirty="0"/>
              <a:t> farm(s)</a:t>
            </a:r>
          </a:p>
          <a:p>
            <a:pPr marL="383540" lvl="1"/>
            <a:r>
              <a:rPr lang="en-US" dirty="0"/>
              <a:t>If using federated services on different farms, target the services farm first</a:t>
            </a:r>
            <a:endParaRPr lang="en-US" dirty="0">
              <a:cs typeface="Calibri" panose="020F0502020204030204"/>
            </a:endParaRPr>
          </a:p>
          <a:p>
            <a:pPr marL="383540" lvl="1"/>
            <a:r>
              <a:rPr lang="en-US" dirty="0"/>
              <a:t>If possible leave old farms running while upgrading to new ones (for outage reduction)</a:t>
            </a:r>
            <a:endParaRPr lang="en-US" dirty="0">
              <a:cs typeface="Calibri" panose="020F0502020204030204"/>
            </a:endParaRPr>
          </a:p>
          <a:p>
            <a:pPr marL="383540" lvl="1"/>
            <a:r>
              <a:rPr lang="en-US" dirty="0"/>
              <a:t>Set farm </a:t>
            </a:r>
            <a:r>
              <a:rPr lang="en-US" dirty="0" err="1"/>
              <a:t>CompatibilityRange</a:t>
            </a:r>
            <a:r>
              <a:rPr lang="en-US" dirty="0"/>
              <a:t> as appropriate</a:t>
            </a:r>
            <a:endParaRPr lang="en-US" dirty="0">
              <a:cs typeface="Calibri" panose="020F0502020204030204"/>
            </a:endParaRPr>
          </a:p>
          <a:p>
            <a:pPr marL="383540" lvl="1"/>
            <a:r>
              <a:rPr lang="en-US" dirty="0"/>
              <a:t>Install customizations onto new farm</a:t>
            </a:r>
            <a:endParaRPr lang="en-US" dirty="0">
              <a:cs typeface="Calibri" panose="020F0502020204030204"/>
            </a:endParaRPr>
          </a:p>
          <a:p>
            <a:pPr marL="566420" lvl="2"/>
            <a:r>
              <a:rPr lang="en-US" dirty="0"/>
              <a:t>Ensure you install customizations for both 1</a:t>
            </a:r>
            <a:r>
              <a:rPr lang="sl-SI" dirty="0"/>
              <a:t>5</a:t>
            </a:r>
            <a:r>
              <a:rPr lang="en-US" dirty="0"/>
              <a:t> and 1</a:t>
            </a:r>
            <a:r>
              <a:rPr lang="sl-SI" dirty="0"/>
              <a:t>6</a:t>
            </a:r>
            <a:r>
              <a:rPr lang="en-US" dirty="0"/>
              <a:t> mode as appropriate</a:t>
            </a:r>
            <a:endParaRPr lang="en-US" dirty="0">
              <a:cs typeface="Calibri" panose="020F0502020204030204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322374"/>
      </p:ext>
    </p:extLst>
  </p:cSld>
  <p:clrMapOvr>
    <a:masterClrMapping/>
  </p:clrMapOvr>
  <p:transition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Executing Farm Upgrades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885784"/>
          </a:xfrm>
        </p:spPr>
        <p:txBody>
          <a:bodyPr>
            <a:normAutofit/>
          </a:bodyPr>
          <a:lstStyle/>
          <a:p>
            <a:r>
              <a:rPr lang="en-US" dirty="0"/>
              <a:t>Backup everything</a:t>
            </a:r>
          </a:p>
          <a:p>
            <a:r>
              <a:rPr lang="en-US" dirty="0"/>
              <a:t>Upgrade services first</a:t>
            </a:r>
          </a:p>
          <a:p>
            <a:pPr lvl="2"/>
            <a:r>
              <a:rPr lang="en-US" dirty="0"/>
              <a:t>Search Administration database</a:t>
            </a:r>
          </a:p>
          <a:p>
            <a:pPr lvl="2"/>
            <a:r>
              <a:rPr lang="en-US" dirty="0"/>
              <a:t>Profile, Social, and Sync databases</a:t>
            </a:r>
          </a:p>
          <a:p>
            <a:pPr lvl="2"/>
            <a:r>
              <a:rPr lang="en-US" dirty="0"/>
              <a:t>Managed Metadata/Taxonomy database</a:t>
            </a:r>
          </a:p>
          <a:p>
            <a:pPr lvl="2"/>
            <a:r>
              <a:rPr lang="en-US" dirty="0"/>
              <a:t>Secure Store database</a:t>
            </a:r>
          </a:p>
          <a:p>
            <a:pPr lvl="3"/>
            <a:r>
              <a:rPr lang="en-US" dirty="0"/>
              <a:t>Remember to have Secure Store passphrase or you will lose all existing passwords</a:t>
            </a:r>
          </a:p>
          <a:p>
            <a:r>
              <a:rPr lang="en-US" dirty="0"/>
              <a:t>Upgrade content databases</a:t>
            </a:r>
          </a:p>
          <a:p>
            <a:pPr lvl="1"/>
            <a:r>
              <a:rPr lang="en-US" dirty="0"/>
              <a:t>Site collection upgrade </a:t>
            </a:r>
            <a:r>
              <a:rPr lang="sl-SI" dirty="0"/>
              <a:t>part of </a:t>
            </a:r>
            <a:r>
              <a:rPr lang="sl-SI" dirty="0" err="1"/>
              <a:t>database</a:t>
            </a:r>
            <a:r>
              <a:rPr lang="sl-SI" dirty="0"/>
              <a:t> </a:t>
            </a:r>
            <a:r>
              <a:rPr lang="sl-SI" dirty="0" err="1"/>
              <a:t>upgrade</a:t>
            </a:r>
            <a:r>
              <a:rPr lang="sl-SI" dirty="0"/>
              <a:t> </a:t>
            </a:r>
            <a:r>
              <a:rPr lang="sl-SI" dirty="0" err="1"/>
              <a:t>except</a:t>
            </a:r>
            <a:r>
              <a:rPr lang="sl-SI" dirty="0"/>
              <a:t> </a:t>
            </a:r>
            <a:r>
              <a:rPr lang="sl-SI" dirty="0" err="1"/>
              <a:t>if</a:t>
            </a:r>
            <a:r>
              <a:rPr lang="sl-SI" dirty="0"/>
              <a:t> </a:t>
            </a:r>
            <a:r>
              <a:rPr lang="sl-SI" dirty="0" err="1"/>
              <a:t>explicitly</a:t>
            </a:r>
            <a:r>
              <a:rPr lang="sl-SI" dirty="0"/>
              <a:t> </a:t>
            </a:r>
            <a:r>
              <a:rPr lang="sl-SI" dirty="0" err="1"/>
              <a:t>excluded</a:t>
            </a:r>
            <a:endParaRPr lang="sl-SI" dirty="0"/>
          </a:p>
          <a:p>
            <a:pPr marL="0" indent="0">
              <a:buNone/>
            </a:pPr>
            <a:r>
              <a:rPr lang="fr-FR" sz="1400" dirty="0">
                <a:solidFill>
                  <a:srgbClr val="0000FF"/>
                </a:solidFill>
                <a:latin typeface="Lucida Console" panose="020B0609040504020204" pitchFamily="49" charset="0"/>
              </a:rPr>
              <a:t>	Mount-</a:t>
            </a:r>
            <a:r>
              <a:rPr lang="fr-FR" sz="1400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SPContentDatabase</a:t>
            </a:r>
            <a:r>
              <a:rPr lang="fr-FR" sz="14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1400" dirty="0">
                <a:solidFill>
                  <a:srgbClr val="8B0000"/>
                </a:solidFill>
                <a:latin typeface="Lucida Console" panose="020B0609040504020204" pitchFamily="49" charset="0"/>
              </a:rPr>
              <a:t>"SP20</a:t>
            </a:r>
            <a:r>
              <a:rPr lang="sl-SI" sz="1400" dirty="0">
                <a:solidFill>
                  <a:srgbClr val="8B0000"/>
                </a:solidFill>
                <a:latin typeface="Lucida Console" panose="020B0609040504020204" pitchFamily="49" charset="0"/>
              </a:rPr>
              <a:t>22</a:t>
            </a:r>
            <a:r>
              <a:rPr lang="fr-FR" sz="1400" dirty="0">
                <a:solidFill>
                  <a:srgbClr val="8B0000"/>
                </a:solidFill>
                <a:latin typeface="Lucida Console" panose="020B0609040504020204" pitchFamily="49" charset="0"/>
              </a:rPr>
              <a:t>_Content_Upgrade"</a:t>
            </a:r>
            <a:r>
              <a:rPr lang="fr-FR" sz="14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14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14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WebApplication</a:t>
            </a:r>
            <a:r>
              <a:rPr lang="fr-FR" sz="14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1400" dirty="0">
                <a:solidFill>
                  <a:srgbClr val="8A2BE2"/>
                </a:solidFill>
                <a:latin typeface="Lucida Console" panose="020B0609040504020204" pitchFamily="49" charset="0"/>
              </a:rPr>
              <a:t>http://20</a:t>
            </a:r>
            <a:r>
              <a:rPr lang="sl-SI" sz="1400" dirty="0">
                <a:solidFill>
                  <a:srgbClr val="8A2BE2"/>
                </a:solidFill>
                <a:latin typeface="Lucida Console" panose="020B0609040504020204" pitchFamily="49" charset="0"/>
              </a:rPr>
              <a:t>22</a:t>
            </a:r>
            <a:r>
              <a:rPr lang="fr-FR" sz="1400" dirty="0">
                <a:solidFill>
                  <a:srgbClr val="8A2BE2"/>
                </a:solidFill>
                <a:latin typeface="Lucida Console" panose="020B0609040504020204" pitchFamily="49" charset="0"/>
              </a:rPr>
              <a:t>portal</a:t>
            </a:r>
            <a:r>
              <a:rPr lang="fr-FR" sz="1400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sz="1400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sz="1400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SkipSiteUpgrade</a:t>
            </a:r>
            <a:r>
              <a:rPr lang="fr-FR" sz="1400" dirty="0">
                <a:solidFill>
                  <a:srgbClr val="000080"/>
                </a:solidFill>
                <a:latin typeface="Lucida Console" panose="020B0609040504020204" pitchFamily="49" charset="0"/>
              </a:rPr>
              <a:t> </a:t>
            </a:r>
          </a:p>
          <a:p>
            <a:pPr lvl="1"/>
            <a:r>
              <a:rPr lang="en-US" dirty="0"/>
              <a:t>Upgrade site collections at your leisure</a:t>
            </a:r>
          </a:p>
        </p:txBody>
      </p:sp>
    </p:spTree>
    <p:extLst>
      <p:ext uri="{BB962C8B-B14F-4D97-AF65-F5344CB8AC3E}">
        <p14:creationId xmlns:p14="http://schemas.microsoft.com/office/powerpoint/2010/main" val="3313620019"/>
      </p:ext>
    </p:extLst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Finishing Up Farm Upgrades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965297"/>
          </a:xfrm>
        </p:spPr>
        <p:txBody>
          <a:bodyPr>
            <a:normAutofit/>
          </a:bodyPr>
          <a:lstStyle/>
          <a:p>
            <a:r>
              <a:rPr lang="en-US" dirty="0"/>
              <a:t>Confirm successful upgrade state</a:t>
            </a:r>
          </a:p>
          <a:p>
            <a:pPr lvl="1"/>
            <a:r>
              <a:rPr lang="en-US" dirty="0"/>
              <a:t>Verify services and content rendering</a:t>
            </a:r>
          </a:p>
          <a:p>
            <a:pPr lvl="1"/>
            <a:r>
              <a:rPr lang="en-US" dirty="0"/>
              <a:t>Fix issues if necessary</a:t>
            </a:r>
          </a:p>
          <a:p>
            <a:r>
              <a:rPr lang="en-US" dirty="0"/>
              <a:t>Re-index existing content</a:t>
            </a:r>
            <a:endParaRPr lang="sl-SI" dirty="0"/>
          </a:p>
          <a:p>
            <a:pPr lvl="1"/>
            <a:r>
              <a:rPr lang="sl-SI" dirty="0" err="1"/>
              <a:t>Search</a:t>
            </a:r>
            <a:r>
              <a:rPr lang="sl-SI" dirty="0"/>
              <a:t> </a:t>
            </a:r>
            <a:r>
              <a:rPr lang="sl-SI" dirty="0" err="1"/>
              <a:t>Crawls</a:t>
            </a:r>
            <a:endParaRPr lang="sl-SI" dirty="0"/>
          </a:p>
          <a:p>
            <a:pPr lvl="1"/>
            <a:endParaRPr lang="sl-SI" dirty="0"/>
          </a:p>
          <a:p>
            <a:pPr lvl="1"/>
            <a:endParaRPr lang="sl-SI" dirty="0"/>
          </a:p>
          <a:p>
            <a:pPr lvl="1"/>
            <a:r>
              <a:rPr lang="sl-SI" dirty="0"/>
              <a:t>!! </a:t>
            </a:r>
            <a:r>
              <a:rPr lang="sl-SI" dirty="0" err="1"/>
              <a:t>Query</a:t>
            </a:r>
            <a:r>
              <a:rPr lang="sl-SI" dirty="0"/>
              <a:t> </a:t>
            </a:r>
            <a:r>
              <a:rPr lang="sl-SI" dirty="0" err="1"/>
              <a:t>string</a:t>
            </a:r>
            <a:r>
              <a:rPr lang="sl-SI" dirty="0"/>
              <a:t> parameter: !!</a:t>
            </a:r>
          </a:p>
          <a:p>
            <a:pPr lvl="1"/>
            <a:r>
              <a:rPr lang="sl-SI" b="1" dirty="0"/>
              <a:t>?</a:t>
            </a:r>
            <a:r>
              <a:rPr lang="sl-SI" b="1" dirty="0" err="1"/>
              <a:t>contents</a:t>
            </a:r>
            <a:r>
              <a:rPr lang="sl-SI" b="1" dirty="0"/>
              <a:t>=1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2032447"/>
      </p:ext>
    </p:extLst>
  </p:cSld>
  <p:clrMapOvr>
    <a:masterClrMapping/>
  </p:clrMapOvr>
  <p:transition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79398-CB8F-44B9-9EE8-D32E43E36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Workflow</a:t>
            </a:r>
            <a:r>
              <a:rPr lang="sl-SI" dirty="0"/>
              <a:t> manager??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83BE6F-F220-467A-9DAA-3A3854F04B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263" y="1654904"/>
            <a:ext cx="7781489" cy="34324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l-SI" dirty="0"/>
              <a:t>2 </a:t>
            </a:r>
            <a:r>
              <a:rPr lang="sl-SI" dirty="0" err="1"/>
              <a:t>Scenarios</a:t>
            </a:r>
            <a:endParaRPr lang="sl-SI" dirty="0"/>
          </a:p>
          <a:p>
            <a:r>
              <a:rPr lang="sl-SI" dirty="0"/>
              <a:t>1.Connect to </a:t>
            </a:r>
            <a:r>
              <a:rPr lang="sl-SI" dirty="0" err="1"/>
              <a:t>existing</a:t>
            </a:r>
            <a:r>
              <a:rPr lang="sl-SI" dirty="0"/>
              <a:t> WF manager farm</a:t>
            </a:r>
          </a:p>
          <a:p>
            <a:r>
              <a:rPr lang="sl-SI" dirty="0"/>
              <a:t>2.Set up </a:t>
            </a:r>
            <a:r>
              <a:rPr lang="sl-SI" dirty="0" err="1"/>
              <a:t>new</a:t>
            </a:r>
            <a:r>
              <a:rPr lang="sl-SI" dirty="0"/>
              <a:t> WF manager farm</a:t>
            </a:r>
          </a:p>
          <a:p>
            <a:pPr lvl="1"/>
            <a:endParaRPr lang="sl-SI" dirty="0">
              <a:solidFill>
                <a:srgbClr val="FF4500"/>
              </a:solidFill>
              <a:latin typeface="Lucida Console" panose="020B0609040504020204" pitchFamily="49" charset="0"/>
            </a:endParaRPr>
          </a:p>
          <a:p>
            <a:endParaRPr lang="sl-SI" dirty="0"/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9843589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BF234-72EE-44B2-88D2-F55AF0A74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Upgrade</a:t>
            </a:r>
            <a:r>
              <a:rPr lang="sl-SI" dirty="0"/>
              <a:t> WF manager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C2C2A-2A00-41E8-A575-DDC83F203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404" y="1575390"/>
            <a:ext cx="7543801" cy="4391578"/>
          </a:xfrm>
        </p:spPr>
        <p:txBody>
          <a:bodyPr>
            <a:normAutofit fontScale="62500" lnSpcReduction="20000"/>
          </a:bodyPr>
          <a:lstStyle/>
          <a:p>
            <a:r>
              <a:rPr lang="sl-SI" dirty="0"/>
              <a:t>2.Set up </a:t>
            </a:r>
            <a:r>
              <a:rPr lang="sl-SI" dirty="0" err="1"/>
              <a:t>new</a:t>
            </a:r>
            <a:r>
              <a:rPr lang="sl-SI" dirty="0"/>
              <a:t> WF manager farm</a:t>
            </a:r>
          </a:p>
          <a:p>
            <a:r>
              <a:rPr lang="sl-SI" dirty="0" err="1"/>
              <a:t>Restore</a:t>
            </a:r>
            <a:r>
              <a:rPr lang="sl-SI" dirty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Workflow Manager Instance DB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Workflow Manager Resource Manager DB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Service Bus Message Container DB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Service Bus Gateway DB</a:t>
            </a:r>
            <a:endParaRPr lang="sl-SI" dirty="0"/>
          </a:p>
          <a:p>
            <a:pPr marL="0" indent="0">
              <a:buNone/>
            </a:pPr>
            <a:r>
              <a:rPr lang="sl-SI" dirty="0" err="1"/>
              <a:t>Reconnect</a:t>
            </a:r>
            <a:r>
              <a:rPr lang="sl-SI" dirty="0"/>
              <a:t> SharePoint </a:t>
            </a:r>
            <a:r>
              <a:rPr lang="sl-SI" dirty="0" err="1"/>
              <a:t>and</a:t>
            </a:r>
            <a:r>
              <a:rPr lang="sl-SI" dirty="0"/>
              <a:t> run:</a:t>
            </a:r>
          </a:p>
          <a:p>
            <a:pPr marL="0">
              <a:buNone/>
            </a:pPr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credential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[</a:t>
            </a:r>
            <a:r>
              <a:rPr lang="fr-FR" dirty="0" err="1">
                <a:solidFill>
                  <a:srgbClr val="008080"/>
                </a:solidFill>
                <a:latin typeface="Lucida Console" panose="020B0609040504020204" pitchFamily="49" charset="0"/>
              </a:rPr>
              <a:t>System.Net.CredentialCache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]::</a:t>
            </a:r>
            <a:r>
              <a:rPr lang="fr-FR" dirty="0" err="1">
                <a:solidFill>
                  <a:prstClr val="black"/>
                </a:solidFill>
                <a:latin typeface="Lucida Console" panose="020B0609040504020204" pitchFamily="49" charset="0"/>
              </a:rPr>
              <a:t>DefaultNetworkCredentials</a:t>
            </a:r>
            <a:endParaRPr lang="fr-FR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$site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Get-SPSite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&lt;</a:t>
            </a:r>
            <a:r>
              <a:rPr lang="fr-FR" dirty="0" err="1">
                <a:solidFill>
                  <a:srgbClr val="8A2BE2"/>
                </a:solidFill>
                <a:latin typeface="Lucida Console" panose="020B0609040504020204" pitchFamily="49" charset="0"/>
              </a:rPr>
              <a:t>siteurl</a:t>
            </a:r>
            <a:r>
              <a:rPr lang="fr-FR" dirty="0">
                <a:solidFill>
                  <a:srgbClr val="8A2BE2"/>
                </a:solidFill>
                <a:latin typeface="Lucida Console" panose="020B0609040504020204" pitchFamily="49" charset="0"/>
              </a:rPr>
              <a:t>&gt;</a:t>
            </a:r>
            <a:endParaRPr lang="fr-FR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$proxy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Get-SPWorkflowServiceApplicationProxy</a:t>
            </a:r>
            <a:endParaRPr lang="fr-FR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svcAddress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fr-FR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proxy</a:t>
            </a:r>
            <a:r>
              <a:rPr lang="fr-FR" dirty="0" err="1">
                <a:solidFill>
                  <a:srgbClr val="A9A9A9"/>
                </a:solidFill>
                <a:latin typeface="Lucida Console" panose="020B0609040504020204" pitchFamily="49" charset="0"/>
              </a:rPr>
              <a:t>.</a:t>
            </a:r>
            <a:r>
              <a:rPr lang="fr-FR" dirty="0" err="1">
                <a:solidFill>
                  <a:prstClr val="black"/>
                </a:solidFill>
                <a:latin typeface="Lucida Console" panose="020B0609040504020204" pitchFamily="49" charset="0"/>
              </a:rPr>
              <a:t>GetWorkflowServiceAddress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(</a:t>
            </a:r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$site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)</a:t>
            </a:r>
          </a:p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latin typeface="Lucida Console" panose="020B0609040504020204" pitchFamily="49" charset="0"/>
              </a:rPr>
              <a:t>Copy-</a:t>
            </a:r>
            <a:r>
              <a:rPr lang="en-US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SPActivitiesToWorkflowService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en-US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WorkflowServiceAddress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en-US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svcAddress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000080"/>
                </a:solidFill>
                <a:latin typeface="Lucida Console" panose="020B0609040504020204" pitchFamily="49" charset="0"/>
              </a:rPr>
              <a:t>-Credential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FF4500"/>
                </a:solidFill>
                <a:latin typeface="Lucida Console" panose="020B0609040504020204" pitchFamily="49" charset="0"/>
              </a:rPr>
              <a:t>$credential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000080"/>
                </a:solidFill>
                <a:latin typeface="Lucida Console" panose="020B0609040504020204" pitchFamily="49" charset="0"/>
              </a:rPr>
              <a:t>-Force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en-US" dirty="0">
                <a:solidFill>
                  <a:srgbClr val="FF4500"/>
                </a:solidFill>
                <a:latin typeface="Lucida Console" panose="020B0609040504020204" pitchFamily="49" charset="0"/>
              </a:rPr>
              <a:t>$true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41853834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761C2-ABCE-4270-8FD6-4878806DC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Post </a:t>
            </a:r>
            <a:r>
              <a:rPr lang="sl-SI" dirty="0" err="1"/>
              <a:t>upgrade</a:t>
            </a:r>
            <a:r>
              <a:rPr lang="sl-SI" dirty="0"/>
              <a:t> </a:t>
            </a:r>
            <a:r>
              <a:rPr lang="sl-SI" dirty="0" err="1"/>
              <a:t>steps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4F6908-0C49-4D46-9A31-BFE6B32C9A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Page </a:t>
            </a:r>
            <a:r>
              <a:rPr lang="sl-SI" dirty="0" err="1"/>
              <a:t>modernization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6856414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F6A23-8A0D-458C-BF2A-9C1718DFC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Disable</a:t>
            </a:r>
            <a:r>
              <a:rPr lang="sl-SI" dirty="0"/>
              <a:t> modern??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145CE2-FA17-4865-9C97-0D632C8069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2905909"/>
          </a:xfrm>
        </p:spPr>
        <p:txBody>
          <a:bodyPr>
            <a:normAutofit fontScale="62500" lnSpcReduction="20000"/>
          </a:bodyPr>
          <a:lstStyle/>
          <a:p>
            <a:r>
              <a:rPr lang="fr-FR" dirty="0"/>
              <a:t> </a:t>
            </a:r>
            <a:r>
              <a:rPr lang="fr-FR" dirty="0">
                <a:solidFill>
                  <a:srgbClr val="006400"/>
                </a:solidFill>
                <a:latin typeface="Lucida Console" panose="020B0609040504020204" pitchFamily="49" charset="0"/>
              </a:rPr>
              <a:t>#Site Collection </a:t>
            </a:r>
            <a:r>
              <a:rPr lang="fr-FR" dirty="0" err="1">
                <a:solidFill>
                  <a:srgbClr val="006400"/>
                </a:solidFill>
                <a:latin typeface="Lucida Console" panose="020B0609040504020204" pitchFamily="49" charset="0"/>
              </a:rPr>
              <a:t>Level</a:t>
            </a:r>
            <a:endParaRPr lang="fr-FR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Add-PSSnapin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 err="1">
                <a:solidFill>
                  <a:srgbClr val="8A2BE2"/>
                </a:solidFill>
                <a:latin typeface="Lucida Console" panose="020B0609040504020204" pitchFamily="49" charset="0"/>
              </a:rPr>
              <a:t>microsoft.sharepoint.powershell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000080"/>
                </a:solidFill>
                <a:latin typeface="Lucida Console" panose="020B0609040504020204" pitchFamily="49" charset="0"/>
              </a:rPr>
              <a:t>-</a:t>
            </a:r>
            <a:r>
              <a:rPr lang="fr-FR" dirty="0" err="1">
                <a:solidFill>
                  <a:srgbClr val="000080"/>
                </a:solidFill>
                <a:latin typeface="Lucida Console" panose="020B0609040504020204" pitchFamily="49" charset="0"/>
              </a:rPr>
              <a:t>ea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800080"/>
                </a:solidFill>
                <a:latin typeface="Lucida Console" panose="020B0609040504020204" pitchFamily="49" charset="0"/>
              </a:rPr>
              <a:t>0</a:t>
            </a:r>
            <a:endParaRPr lang="fr-FR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fr-FR" dirty="0">
                <a:solidFill>
                  <a:srgbClr val="FF4500"/>
                </a:solidFill>
                <a:latin typeface="Lucida Console" panose="020B0609040504020204" pitchFamily="49" charset="0"/>
              </a:rPr>
              <a:t>$site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A9A9A9"/>
                </a:solidFill>
                <a:latin typeface="Lucida Console" panose="020B0609040504020204" pitchFamily="49" charset="0"/>
              </a:rPr>
              <a:t>=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 err="1">
                <a:solidFill>
                  <a:srgbClr val="0000FF"/>
                </a:solidFill>
                <a:latin typeface="Lucida Console" panose="020B0609040504020204" pitchFamily="49" charset="0"/>
              </a:rPr>
              <a:t>Get-SPSite</a:t>
            </a:r>
            <a:r>
              <a:rPr lang="fr-FR" dirty="0">
                <a:solidFill>
                  <a:prstClr val="black"/>
                </a:solidFill>
                <a:latin typeface="Lucida Console" panose="020B0609040504020204" pitchFamily="49" charset="0"/>
              </a:rPr>
              <a:t> </a:t>
            </a:r>
            <a:r>
              <a:rPr lang="fr-FR" dirty="0">
                <a:solidFill>
                  <a:srgbClr val="8A2BE2"/>
                </a:solidFill>
                <a:latin typeface="Lucida Console" panose="020B0609040504020204" pitchFamily="49" charset="0"/>
              </a:rPr>
              <a:t>http://spwfe</a:t>
            </a:r>
            <a:endParaRPr lang="fr-FR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endParaRPr lang="en-SI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en-US" dirty="0">
                <a:solidFill>
                  <a:srgbClr val="006400"/>
                </a:solidFill>
                <a:latin typeface="Lucida Console" panose="020B0609040504020204" pitchFamily="49" charset="0"/>
              </a:rPr>
              <a:t>#Disable modern Lists and </a:t>
            </a:r>
            <a:r>
              <a:rPr lang="en-US" dirty="0" err="1">
                <a:solidFill>
                  <a:srgbClr val="006400"/>
                </a:solidFill>
                <a:latin typeface="Lucida Console" panose="020B0609040504020204" pitchFamily="49" charset="0"/>
              </a:rPr>
              <a:t>libraies</a:t>
            </a:r>
            <a:r>
              <a:rPr lang="en-US" dirty="0">
                <a:solidFill>
                  <a:srgbClr val="006400"/>
                </a:solidFill>
                <a:latin typeface="Lucida Console" panose="020B0609040504020204" pitchFamily="49" charset="0"/>
              </a:rPr>
              <a:t> at the Site Collection Level</a:t>
            </a:r>
            <a:endParaRPr lang="en-US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endParaRPr lang="en-SI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en-US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en-US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site</a:t>
            </a:r>
            <a:r>
              <a:rPr lang="en-US" dirty="0" err="1">
                <a:solidFill>
                  <a:srgbClr val="A9A9A9"/>
                </a:solidFill>
                <a:latin typeface="Lucida Console" panose="020B0609040504020204" pitchFamily="49" charset="0"/>
              </a:rPr>
              <a:t>.</a:t>
            </a:r>
            <a:r>
              <a:rPr lang="en-US" dirty="0" err="1">
                <a:solidFill>
                  <a:prstClr val="black"/>
                </a:solidFill>
                <a:latin typeface="Lucida Console" panose="020B0609040504020204" pitchFamily="49" charset="0"/>
              </a:rPr>
              <a:t>Features</a:t>
            </a:r>
            <a:r>
              <a:rPr lang="en-US" dirty="0" err="1">
                <a:solidFill>
                  <a:srgbClr val="A9A9A9"/>
                </a:solidFill>
                <a:latin typeface="Lucida Console" panose="020B0609040504020204" pitchFamily="49" charset="0"/>
              </a:rPr>
              <a:t>.</a:t>
            </a:r>
            <a:r>
              <a:rPr lang="en-US" dirty="0" err="1">
                <a:solidFill>
                  <a:prstClr val="black"/>
                </a:solidFill>
                <a:latin typeface="Lucida Console" panose="020B0609040504020204" pitchFamily="49" charset="0"/>
              </a:rPr>
              <a:t>Add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(</a:t>
            </a:r>
            <a:r>
              <a:rPr lang="en-US" dirty="0">
                <a:solidFill>
                  <a:srgbClr val="A9A9A9"/>
                </a:solidFill>
                <a:latin typeface="Lucida Console" panose="020B0609040504020204" pitchFamily="49" charset="0"/>
              </a:rPr>
              <a:t>[</a:t>
            </a:r>
            <a:r>
              <a:rPr lang="en-US" dirty="0" err="1">
                <a:solidFill>
                  <a:srgbClr val="008080"/>
                </a:solidFill>
                <a:latin typeface="Lucida Console" panose="020B0609040504020204" pitchFamily="49" charset="0"/>
              </a:rPr>
              <a:t>guid</a:t>
            </a:r>
            <a:r>
              <a:rPr lang="en-US" dirty="0">
                <a:solidFill>
                  <a:srgbClr val="A9A9A9"/>
                </a:solidFill>
                <a:latin typeface="Lucida Console" panose="020B0609040504020204" pitchFamily="49" charset="0"/>
              </a:rPr>
              <a:t>]</a:t>
            </a:r>
            <a:r>
              <a:rPr lang="en-US" dirty="0">
                <a:solidFill>
                  <a:srgbClr val="8B0000"/>
                </a:solidFill>
                <a:latin typeface="Lucida Console" panose="020B0609040504020204" pitchFamily="49" charset="0"/>
              </a:rPr>
              <a:t>"E3540C7D-6BEA-403C-A224-1A12EAFEE4C4"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)</a:t>
            </a:r>
          </a:p>
          <a:p>
            <a:endParaRPr lang="en-SI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en-US" dirty="0">
                <a:solidFill>
                  <a:srgbClr val="006400"/>
                </a:solidFill>
                <a:latin typeface="Lucida Console" panose="020B0609040504020204" pitchFamily="49" charset="0"/>
              </a:rPr>
              <a:t>#Re-enable the </a:t>
            </a:r>
            <a:r>
              <a:rPr lang="en-US" dirty="0" err="1">
                <a:solidFill>
                  <a:srgbClr val="006400"/>
                </a:solidFill>
                <a:latin typeface="Lucida Console" panose="020B0609040504020204" pitchFamily="49" charset="0"/>
              </a:rPr>
              <a:t>moden</a:t>
            </a:r>
            <a:r>
              <a:rPr lang="en-US" dirty="0">
                <a:solidFill>
                  <a:srgbClr val="006400"/>
                </a:solidFill>
                <a:latin typeface="Lucida Console" panose="020B0609040504020204" pitchFamily="49" charset="0"/>
              </a:rPr>
              <a:t> </a:t>
            </a:r>
            <a:r>
              <a:rPr lang="en-US" dirty="0" err="1">
                <a:solidFill>
                  <a:srgbClr val="006400"/>
                </a:solidFill>
                <a:latin typeface="Lucida Console" panose="020B0609040504020204" pitchFamily="49" charset="0"/>
              </a:rPr>
              <a:t>expirence</a:t>
            </a:r>
            <a:r>
              <a:rPr lang="en-US" dirty="0">
                <a:solidFill>
                  <a:srgbClr val="006400"/>
                </a:solidFill>
                <a:latin typeface="Lucida Console" panose="020B0609040504020204" pitchFamily="49" charset="0"/>
              </a:rPr>
              <a:t> at the site collection Level.</a:t>
            </a:r>
            <a:endParaRPr lang="en-US" dirty="0">
              <a:solidFill>
                <a:prstClr val="black"/>
              </a:solidFill>
              <a:latin typeface="Lucida Console" panose="020B0609040504020204" pitchFamily="49" charset="0"/>
            </a:endParaRPr>
          </a:p>
          <a:p>
            <a:r>
              <a:rPr lang="en-US" dirty="0">
                <a:solidFill>
                  <a:srgbClr val="FF4500"/>
                </a:solidFill>
                <a:latin typeface="Lucida Console" panose="020B0609040504020204" pitchFamily="49" charset="0"/>
              </a:rPr>
              <a:t>$</a:t>
            </a:r>
            <a:r>
              <a:rPr lang="en-US" dirty="0" err="1">
                <a:solidFill>
                  <a:srgbClr val="FF4500"/>
                </a:solidFill>
                <a:latin typeface="Lucida Console" panose="020B0609040504020204" pitchFamily="49" charset="0"/>
              </a:rPr>
              <a:t>site</a:t>
            </a:r>
            <a:r>
              <a:rPr lang="en-US" dirty="0" err="1">
                <a:solidFill>
                  <a:srgbClr val="A9A9A9"/>
                </a:solidFill>
                <a:latin typeface="Lucida Console" panose="020B0609040504020204" pitchFamily="49" charset="0"/>
              </a:rPr>
              <a:t>.</a:t>
            </a:r>
            <a:r>
              <a:rPr lang="en-US" dirty="0" err="1">
                <a:solidFill>
                  <a:prstClr val="black"/>
                </a:solidFill>
                <a:latin typeface="Lucida Console" panose="020B0609040504020204" pitchFamily="49" charset="0"/>
              </a:rPr>
              <a:t>Features</a:t>
            </a:r>
            <a:r>
              <a:rPr lang="en-US" dirty="0" err="1">
                <a:solidFill>
                  <a:srgbClr val="A9A9A9"/>
                </a:solidFill>
                <a:latin typeface="Lucida Console" panose="020B0609040504020204" pitchFamily="49" charset="0"/>
              </a:rPr>
              <a:t>.</a:t>
            </a:r>
            <a:r>
              <a:rPr lang="en-US" dirty="0" err="1">
                <a:solidFill>
                  <a:prstClr val="black"/>
                </a:solidFill>
                <a:latin typeface="Lucida Console" panose="020B0609040504020204" pitchFamily="49" charset="0"/>
              </a:rPr>
              <a:t>Remove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(</a:t>
            </a:r>
            <a:r>
              <a:rPr lang="en-US" dirty="0">
                <a:solidFill>
                  <a:srgbClr val="A9A9A9"/>
                </a:solidFill>
                <a:latin typeface="Lucida Console" panose="020B0609040504020204" pitchFamily="49" charset="0"/>
              </a:rPr>
              <a:t>[</a:t>
            </a:r>
            <a:r>
              <a:rPr lang="en-US" dirty="0" err="1">
                <a:solidFill>
                  <a:srgbClr val="008080"/>
                </a:solidFill>
                <a:latin typeface="Lucida Console" panose="020B0609040504020204" pitchFamily="49" charset="0"/>
              </a:rPr>
              <a:t>guid</a:t>
            </a:r>
            <a:r>
              <a:rPr lang="en-US" dirty="0">
                <a:solidFill>
                  <a:srgbClr val="A9A9A9"/>
                </a:solidFill>
                <a:latin typeface="Lucida Console" panose="020B0609040504020204" pitchFamily="49" charset="0"/>
              </a:rPr>
              <a:t>]</a:t>
            </a:r>
            <a:r>
              <a:rPr lang="en-US" dirty="0">
                <a:solidFill>
                  <a:srgbClr val="8B0000"/>
                </a:solidFill>
                <a:latin typeface="Lucida Console" panose="020B0609040504020204" pitchFamily="49" charset="0"/>
              </a:rPr>
              <a:t>"E3540C7D-6BEA-403C-A224-1A12EAFEE4C4"</a:t>
            </a:r>
            <a:r>
              <a:rPr lang="en-US" dirty="0">
                <a:solidFill>
                  <a:prstClr val="black"/>
                </a:solidFill>
                <a:latin typeface="Lucida Console" panose="020B0609040504020204" pitchFamily="49" charset="0"/>
              </a:rPr>
              <a:t>) </a:t>
            </a:r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52603555"/>
      </p:ext>
    </p:extLst>
  </p:cSld>
  <p:clrMapOvr>
    <a:masterClrMapping/>
  </p:clrMapOvr>
  <p:transition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4235A-6DC6-110E-18B4-A8A462002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 upgrade fixes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75CCC9-9C0D-2F05-8679-86D20259F2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3582519"/>
          </a:xfrm>
        </p:spPr>
        <p:txBody>
          <a:bodyPr/>
          <a:lstStyle/>
          <a:p>
            <a:r>
              <a:rPr lang="en-GB" dirty="0"/>
              <a:t>There is known issue with Search service application if upgrading from SharePoint 2013</a:t>
            </a:r>
          </a:p>
          <a:p>
            <a:pPr lvl="1"/>
            <a:r>
              <a:rPr lang="en-GB" dirty="0"/>
              <a:t>Usage analytics does not work</a:t>
            </a:r>
          </a:p>
          <a:p>
            <a:pPr lvl="1"/>
            <a:r>
              <a:rPr lang="en-GB" dirty="0"/>
              <a:t>Needed to be fixed. Contact me if you need help. I was told not to blog about it…</a:t>
            </a:r>
          </a:p>
          <a:p>
            <a:r>
              <a:rPr lang="en-GB" dirty="0"/>
              <a:t>Some language pack have bugs with UI. We have several cases opened for UI bugs in Slovenian language</a:t>
            </a:r>
          </a:p>
          <a:p>
            <a:endParaRPr lang="en-GB" dirty="0"/>
          </a:p>
          <a:p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8350498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Tools</a:t>
            </a:r>
            <a:r>
              <a:rPr lang="sl-SI" dirty="0"/>
              <a:t>, </a:t>
            </a:r>
            <a:r>
              <a:rPr lang="sl-SI" dirty="0" err="1"/>
              <a:t>tips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tricks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AB2593-0422-4757-A295-C299D0EAF6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941463937"/>
      </p:ext>
    </p:extLst>
  </p:cSld>
  <p:clrMapOvr>
    <a:masterClrMapping/>
  </p:clrMapOvr>
  <p:transition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Tools</a:t>
            </a:r>
            <a:r>
              <a:rPr lang="sl-SI" dirty="0"/>
              <a:t>, </a:t>
            </a:r>
            <a:r>
              <a:rPr lang="sl-SI" dirty="0" err="1"/>
              <a:t>tips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tricks</a:t>
            </a:r>
            <a:endParaRPr lang="sl-SI" dirty="0"/>
          </a:p>
        </p:txBody>
      </p:sp>
      <p:sp>
        <p:nvSpPr>
          <p:cNvPr id="4" name="Text Placeholder 3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019092"/>
          </a:xfrm>
        </p:spPr>
        <p:txBody>
          <a:bodyPr>
            <a:normAutofit/>
          </a:bodyPr>
          <a:lstStyle/>
          <a:p>
            <a:r>
              <a:rPr lang="sl-SI" dirty="0" err="1"/>
              <a:t>Feature</a:t>
            </a:r>
            <a:r>
              <a:rPr lang="sl-SI" dirty="0"/>
              <a:t> </a:t>
            </a:r>
            <a:r>
              <a:rPr lang="sl-SI" dirty="0" err="1"/>
              <a:t>admin</a:t>
            </a:r>
            <a:endParaRPr lang="sl-SI" dirty="0"/>
          </a:p>
          <a:p>
            <a:pPr lvl="1"/>
            <a:r>
              <a:rPr lang="en-US" dirty="0"/>
              <a:t>SharePoint Feature Administration and Clean Up Tool - Home</a:t>
            </a:r>
          </a:p>
          <a:p>
            <a:pPr lvl="1"/>
            <a:r>
              <a:rPr lang="fr-FR" dirty="0">
                <a:hlinkClick r:id="rId2"/>
              </a:rPr>
              <a:t>http://www.featureadmin.com/</a:t>
            </a:r>
            <a:endParaRPr lang="sl-SI" dirty="0"/>
          </a:p>
          <a:p>
            <a:pPr marL="0">
              <a:buNone/>
            </a:pPr>
            <a:r>
              <a:rPr lang="sl-SI" dirty="0"/>
              <a:t>  </a:t>
            </a:r>
            <a:r>
              <a:rPr lang="sl-SI" dirty="0" err="1"/>
              <a:t>SPDocKit</a:t>
            </a:r>
            <a:endParaRPr lang="sl-SI" dirty="0"/>
          </a:p>
          <a:p>
            <a:r>
              <a:rPr lang="sl-SI" dirty="0"/>
              <a:t>SharePoint Manager</a:t>
            </a:r>
          </a:p>
          <a:p>
            <a:r>
              <a:rPr lang="sl-SI" strike="sngStrike" dirty="0" err="1"/>
              <a:t>Scripts</a:t>
            </a:r>
            <a:endParaRPr lang="sl-SI" strike="sngStrike" dirty="0"/>
          </a:p>
          <a:p>
            <a:pPr lvl="1"/>
            <a:r>
              <a:rPr lang="sl-SI" strike="sngStrike" dirty="0">
                <a:hlinkClick r:id="rId3"/>
              </a:rPr>
              <a:t>www.Get-spscripts.com</a:t>
            </a:r>
            <a:endParaRPr lang="sl-SI" strike="sngStrike" dirty="0"/>
          </a:p>
          <a:p>
            <a:pPr lvl="1"/>
            <a:endParaRPr lang="sl-SI" dirty="0"/>
          </a:p>
          <a:p>
            <a:pPr lvl="1"/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524520843"/>
      </p:ext>
    </p:extLst>
  </p:cSld>
  <p:clrMapOvr>
    <a:masterClrMapping/>
  </p:clrMapOvr>
  <p:transition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Tools</a:t>
            </a:r>
            <a:r>
              <a:rPr lang="sl-SI" dirty="0"/>
              <a:t>, </a:t>
            </a:r>
            <a:r>
              <a:rPr lang="sl-SI" dirty="0" err="1"/>
              <a:t>tips</a:t>
            </a:r>
            <a:r>
              <a:rPr lang="sl-SI" dirty="0"/>
              <a:t> </a:t>
            </a:r>
            <a:r>
              <a:rPr lang="sl-SI" dirty="0" err="1"/>
              <a:t>and</a:t>
            </a:r>
            <a:r>
              <a:rPr lang="sl-SI" dirty="0"/>
              <a:t> </a:t>
            </a:r>
            <a:r>
              <a:rPr lang="sl-SI" dirty="0" err="1"/>
              <a:t>tricks</a:t>
            </a:r>
            <a:endParaRPr lang="sl-SI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6D879A-6628-4138-A875-20B4726C5B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877535799"/>
      </p:ext>
    </p:extLst>
  </p:cSld>
  <p:clrMapOvr>
    <a:masterClrMapping/>
  </p:clrMapOvr>
  <p:transition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05C1398-18A8-74A1-9F6C-2C8C0A9E00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3812772"/>
          </a:xfrm>
        </p:spPr>
        <p:txBody>
          <a:bodyPr/>
          <a:lstStyle/>
          <a:p>
            <a:pPr fontAlgn="ctr"/>
            <a:r>
              <a:rPr lang="sl-SI" sz="1800" b="1" u="none" strike="noStrike" dirty="0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hlinkClick r:id="rId2"/>
              </a:rPr>
              <a:t>SharePoint </a:t>
            </a:r>
            <a:r>
              <a:rPr lang="sl-SI" sz="1800" b="1" u="none" strike="noStrike" dirty="0" err="1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hlinkClick r:id="rId2"/>
              </a:rPr>
              <a:t>Online</a:t>
            </a:r>
            <a:r>
              <a:rPr lang="sl-SI" sz="1800" b="1" u="none" strike="noStrike" dirty="0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hlinkClick r:id="rId2"/>
              </a:rPr>
              <a:t> </a:t>
            </a:r>
            <a:r>
              <a:rPr lang="sl-SI" sz="1800" b="1" u="none" strike="noStrike" dirty="0" err="1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hlinkClick r:id="rId2"/>
              </a:rPr>
              <a:t>Power</a:t>
            </a:r>
            <a:r>
              <a:rPr lang="sl-SI" sz="1800" b="1" u="none" strike="noStrike" dirty="0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hlinkClick r:id="rId2"/>
              </a:rPr>
              <a:t> </a:t>
            </a:r>
            <a:r>
              <a:rPr lang="sl-SI" sz="1800" b="1" u="none" strike="noStrike" dirty="0" err="1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hlinkClick r:id="rId2"/>
              </a:rPr>
              <a:t>User</a:t>
            </a:r>
            <a:r>
              <a:rPr lang="sl-SI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; </a:t>
            </a:r>
            <a:r>
              <a:rPr lang="sl-SI" sz="1800" dirty="0">
                <a:solidFill>
                  <a:srgbClr val="474747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</a:rPr>
              <a:t>19.12 - 22.12.2023</a:t>
            </a:r>
            <a:endParaRPr lang="en-SI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sl-SI" sz="1800" b="1" u="none" strike="noStrike" dirty="0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SharePoint </a:t>
            </a:r>
            <a:r>
              <a:rPr lang="sl-SI" sz="1800" b="1" u="none" strike="noStrike" dirty="0" err="1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Online</a:t>
            </a:r>
            <a:r>
              <a:rPr lang="sl-SI" sz="1800" b="1" u="none" strike="noStrike" dirty="0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 </a:t>
            </a:r>
            <a:r>
              <a:rPr lang="sl-SI" sz="1800" b="1" u="none" strike="noStrike" dirty="0" err="1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for</a:t>
            </a:r>
            <a:r>
              <a:rPr lang="sl-SI" sz="1800" b="1" u="none" strike="noStrike" dirty="0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 </a:t>
            </a:r>
            <a:r>
              <a:rPr lang="sl-SI" sz="1800" b="1" u="none" strike="noStrike" dirty="0" err="1">
                <a:solidFill>
                  <a:srgbClr val="4B82AA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Administrators</a:t>
            </a:r>
            <a:r>
              <a:rPr lang="sl-SI" sz="1800" dirty="0">
                <a:effectLst/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sl-SI" sz="1800" dirty="0">
                <a:solidFill>
                  <a:srgbClr val="474747"/>
                </a:solidFill>
                <a:effectLst/>
                <a:latin typeface="Source Sans Pro" panose="020B0503030403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27.11 - 29.11.2023</a:t>
            </a:r>
            <a:endParaRPr lang="en-SI" sz="1800" dirty="0">
              <a:effectLst/>
              <a:latin typeface="Aptos" panose="020B00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S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448CFAD-83DF-6928-B5C6-3113E755E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Izobraževanja</a:t>
            </a:r>
            <a:r>
              <a:rPr lang="en-US" dirty="0"/>
              <a:t>	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186523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Questions</a:t>
            </a:r>
            <a:r>
              <a:rPr lang="sl-SI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430887"/>
          </a:xfrm>
        </p:spPr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19217216"/>
      </p:ext>
    </p:extLst>
  </p:cSld>
  <p:clrMapOvr>
    <a:masterClrMapping/>
  </p:clrMapOvr>
  <p:transition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86215-E7B2-F351-9CA9-AA107C7EF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</a:t>
            </a:r>
            <a:endParaRPr lang="en-SI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1206CD-2488-6F6C-6375-6BD85CAA2C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Questions?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81943665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5B15B64C-E2AB-BD9D-9533-6122FA033847}"/>
              </a:ext>
            </a:extLst>
          </p:cNvPr>
          <p:cNvSpPr txBox="1">
            <a:spLocks/>
          </p:cNvSpPr>
          <p:nvPr/>
        </p:nvSpPr>
        <p:spPr>
          <a:xfrm rot="903927">
            <a:off x="6807249" y="1892995"/>
            <a:ext cx="4132490" cy="307201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HR" sz="2800" dirty="0">
                <a:solidFill>
                  <a:schemeClr val="tx1"/>
                </a:solidFill>
              </a:rPr>
              <a:t>This is not school, but we </a:t>
            </a:r>
          </a:p>
          <a:p>
            <a:r>
              <a:rPr lang="en-HR" sz="2800" dirty="0">
                <a:solidFill>
                  <a:srgbClr val="832B8F"/>
                </a:solidFill>
              </a:rPr>
              <a:t>love</a:t>
            </a:r>
            <a:r>
              <a:rPr lang="en-HR" sz="2800" dirty="0">
                <a:solidFill>
                  <a:schemeClr val="tx1"/>
                </a:solidFill>
              </a:rPr>
              <a:t> to get grades.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Please fill out our </a:t>
            </a:r>
          </a:p>
          <a:p>
            <a:r>
              <a:rPr lang="en-HR" sz="2800" dirty="0">
                <a:solidFill>
                  <a:schemeClr val="tx1"/>
                </a:solidFill>
              </a:rPr>
              <a:t>questoineers and leave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us your feedback.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You may even </a:t>
            </a:r>
            <a:r>
              <a:rPr lang="en-HR" sz="2800" dirty="0">
                <a:solidFill>
                  <a:srgbClr val="ED2FA0"/>
                </a:solidFill>
              </a:rPr>
              <a:t>win</a:t>
            </a:r>
            <a:r>
              <a:rPr lang="en-HR" sz="2800" dirty="0">
                <a:solidFill>
                  <a:schemeClr val="tx1"/>
                </a:solidFill>
              </a:rPr>
              <a:t> some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cool rewards.</a:t>
            </a:r>
          </a:p>
        </p:txBody>
      </p:sp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3339425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30a2e83-186a-4a0f-ab27-bee8a8096ab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NTK23 template</Template>
  <TotalTime>6</TotalTime>
  <Words>1727</Words>
  <Application>Microsoft Office PowerPoint</Application>
  <PresentationFormat>Widescreen</PresentationFormat>
  <Paragraphs>359</Paragraphs>
  <Slides>55</Slides>
  <Notes>7</Notes>
  <HiddenSlides>1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6" baseType="lpstr">
      <vt:lpstr>Aptos</vt:lpstr>
      <vt:lpstr>Arial</vt:lpstr>
      <vt:lpstr>Calibri</vt:lpstr>
      <vt:lpstr>Lucida Console</vt:lpstr>
      <vt:lpstr>Segoe UI</vt:lpstr>
      <vt:lpstr>Segoe UI Light</vt:lpstr>
      <vt:lpstr>Segoe UI Semibold</vt:lpstr>
      <vt:lpstr>Segoe UI Semilight</vt:lpstr>
      <vt:lpstr>Source Sans Pro</vt:lpstr>
      <vt:lpstr>Wingdings</vt:lpstr>
      <vt:lpstr>WHITE TEMPLATE</vt:lpstr>
      <vt:lpstr>PowerPoint Presentation</vt:lpstr>
      <vt:lpstr>PowerPoint Presentation</vt:lpstr>
      <vt:lpstr>Agenda</vt:lpstr>
      <vt:lpstr>Looking back at SP2019/2016 What went well</vt:lpstr>
      <vt:lpstr>What could be better</vt:lpstr>
      <vt:lpstr>Goals for vNext</vt:lpstr>
      <vt:lpstr>Evergreen</vt:lpstr>
      <vt:lpstr>Lower cost of Ownership</vt:lpstr>
      <vt:lpstr>Usability</vt:lpstr>
      <vt:lpstr>Cloud Enablement</vt:lpstr>
      <vt:lpstr>What‘s new </vt:lpstr>
      <vt:lpstr>OS Support</vt:lpstr>
      <vt:lpstr>New and improved</vt:lpstr>
      <vt:lpstr>New and improved - SMTP</vt:lpstr>
      <vt:lpstr>New and improved - PowerShell</vt:lpstr>
      <vt:lpstr>New and improved</vt:lpstr>
      <vt:lpstr>Security</vt:lpstr>
      <vt:lpstr>Demo security</vt:lpstr>
      <vt:lpstr>Still Not available</vt:lpstr>
      <vt:lpstr>MIN role</vt:lpstr>
      <vt:lpstr>MIN Role overview</vt:lpstr>
      <vt:lpstr>What‘s deprecated</vt:lpstr>
      <vt:lpstr>What‘s deprecated</vt:lpstr>
      <vt:lpstr>What‘s gone</vt:lpstr>
      <vt:lpstr>What‘s gone</vt:lpstr>
      <vt:lpstr>Introduction</vt:lpstr>
      <vt:lpstr>Server Prerequisites</vt:lpstr>
      <vt:lpstr>Client Minimum Software Requirements</vt:lpstr>
      <vt:lpstr>Upgrade Methods</vt:lpstr>
      <vt:lpstr>Databases Supporting Database Attach Upgrade</vt:lpstr>
      <vt:lpstr>Databases Not Supporting Database Attach Upgrade</vt:lpstr>
      <vt:lpstr>Authentication Mode Support &amp; Upgrade</vt:lpstr>
      <vt:lpstr>Upgrade process</vt:lpstr>
      <vt:lpstr>Demo</vt:lpstr>
      <vt:lpstr>Miscellaneous Upgrade Items</vt:lpstr>
      <vt:lpstr>Upgrade Log Improvements</vt:lpstr>
      <vt:lpstr>Maintenance Log</vt:lpstr>
      <vt:lpstr>Farm Upgrade Overview</vt:lpstr>
      <vt:lpstr>Planning Farm Upgrades</vt:lpstr>
      <vt:lpstr>Preparing Farm Upgrades</vt:lpstr>
      <vt:lpstr>Executing Farm Upgrades</vt:lpstr>
      <vt:lpstr>Finishing Up Farm Upgrades</vt:lpstr>
      <vt:lpstr>Workflow manager??</vt:lpstr>
      <vt:lpstr>Upgrade WF manager</vt:lpstr>
      <vt:lpstr>Post upgrade steps</vt:lpstr>
      <vt:lpstr>Disable modern??</vt:lpstr>
      <vt:lpstr>Post upgrade fixes</vt:lpstr>
      <vt:lpstr>Tools, tips and tricks</vt:lpstr>
      <vt:lpstr>Tools, tips and tricks</vt:lpstr>
      <vt:lpstr>Tools, tips and tricks</vt:lpstr>
      <vt:lpstr>Izobraževanja </vt:lpstr>
      <vt:lpstr>Questions?</vt:lpstr>
      <vt:lpstr>Thank you</vt:lpstr>
      <vt:lpstr>PowerPoint Presentation</vt:lpstr>
      <vt:lpstr>PowerPoint Presentation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Robi Vončina</dc:creator>
  <cp:keywords/>
  <dc:description/>
  <cp:lastModifiedBy>Robi Vončina</cp:lastModifiedBy>
  <cp:revision>1</cp:revision>
  <dcterms:created xsi:type="dcterms:W3CDTF">2023-09-24T15:28:26Z</dcterms:created>
  <dcterms:modified xsi:type="dcterms:W3CDTF">2023-09-24T16:56:07Z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