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44"/>
  </p:notesMasterIdLst>
  <p:handoutMasterIdLst>
    <p:handoutMasterId r:id="rId45"/>
  </p:handoutMasterIdLst>
  <p:sldIdLst>
    <p:sldId id="1720" r:id="rId6"/>
    <p:sldId id="286" r:id="rId7"/>
    <p:sldId id="334" r:id="rId8"/>
    <p:sldId id="335" r:id="rId9"/>
    <p:sldId id="336" r:id="rId10"/>
    <p:sldId id="337" r:id="rId11"/>
    <p:sldId id="371" r:id="rId12"/>
    <p:sldId id="338" r:id="rId13"/>
    <p:sldId id="339" r:id="rId14"/>
    <p:sldId id="340" r:id="rId15"/>
    <p:sldId id="342" r:id="rId16"/>
    <p:sldId id="377" r:id="rId17"/>
    <p:sldId id="378" r:id="rId18"/>
    <p:sldId id="379" r:id="rId19"/>
    <p:sldId id="380" r:id="rId20"/>
    <p:sldId id="343" r:id="rId21"/>
    <p:sldId id="344" r:id="rId22"/>
    <p:sldId id="345" r:id="rId23"/>
    <p:sldId id="346" r:id="rId24"/>
    <p:sldId id="381" r:id="rId25"/>
    <p:sldId id="382" r:id="rId26"/>
    <p:sldId id="347" r:id="rId27"/>
    <p:sldId id="348" r:id="rId28"/>
    <p:sldId id="349" r:id="rId29"/>
    <p:sldId id="350" r:id="rId30"/>
    <p:sldId id="351" r:id="rId31"/>
    <p:sldId id="360" r:id="rId32"/>
    <p:sldId id="383" r:id="rId33"/>
    <p:sldId id="363" r:id="rId34"/>
    <p:sldId id="364" r:id="rId35"/>
    <p:sldId id="352" r:id="rId36"/>
    <p:sldId id="353" r:id="rId37"/>
    <p:sldId id="354" r:id="rId38"/>
    <p:sldId id="355" r:id="rId39"/>
    <p:sldId id="362" r:id="rId40"/>
    <p:sldId id="386" r:id="rId41"/>
    <p:sldId id="356" r:id="rId42"/>
    <p:sldId id="1840" r:id="rId43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20"/>
            <p14:sldId id="286"/>
            <p14:sldId id="334"/>
            <p14:sldId id="335"/>
            <p14:sldId id="336"/>
            <p14:sldId id="337"/>
            <p14:sldId id="371"/>
            <p14:sldId id="338"/>
            <p14:sldId id="339"/>
            <p14:sldId id="340"/>
            <p14:sldId id="342"/>
            <p14:sldId id="377"/>
            <p14:sldId id="378"/>
            <p14:sldId id="379"/>
            <p14:sldId id="380"/>
            <p14:sldId id="343"/>
            <p14:sldId id="344"/>
            <p14:sldId id="345"/>
            <p14:sldId id="346"/>
            <p14:sldId id="381"/>
            <p14:sldId id="382"/>
            <p14:sldId id="347"/>
            <p14:sldId id="348"/>
            <p14:sldId id="349"/>
            <p14:sldId id="350"/>
            <p14:sldId id="351"/>
            <p14:sldId id="360"/>
            <p14:sldId id="383"/>
            <p14:sldId id="363"/>
            <p14:sldId id="364"/>
            <p14:sldId id="352"/>
            <p14:sldId id="353"/>
            <p14:sldId id="354"/>
            <p14:sldId id="355"/>
            <p14:sldId id="362"/>
            <p14:sldId id="386"/>
            <p14:sldId id="356"/>
          </p14:sldIdLst>
        </p14:section>
        <p14:section name="Soft Black template" id="{888AB95E-1B7E-4E95-8F39-C5D0E8372BC2}">
          <p14:sldIdLst>
            <p14:sldId id="184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97" d="100"/>
          <a:sy n="97" d="100"/>
        </p:scale>
        <p:origin x="536" y="72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5/18/2018 7:13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5/18/2018 7:12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5/18/2018 7:12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algn="r"/>
            <a:r>
              <a:rPr lang="en-US" dirty="0"/>
              <a:t>Implementing Indexes and Statistics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/>
              <a:t>Data Modeling Essentials</a:t>
            </a:r>
          </a:p>
        </p:txBody>
      </p:sp>
    </p:spTree>
    <p:extLst>
      <p:ext uri="{BB962C8B-B14F-4D97-AF65-F5344CB8AC3E}">
        <p14:creationId xmlns:p14="http://schemas.microsoft.com/office/powerpoint/2010/main" val="10246933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143588" y="9119473"/>
            <a:ext cx="3169920" cy="480060"/>
          </a:xfrm>
          <a:prstGeom prst="rect">
            <a:avLst/>
          </a:prstGeom>
        </p:spPr>
        <p:txBody>
          <a:bodyPr/>
          <a:lstStyle/>
          <a:p>
            <a:fld id="{5DEE7FD3-A428-4CE3-B798-48171C9401E1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042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algn="r"/>
            <a:r>
              <a:rPr lang="en-US"/>
              <a:t>Implementing Indexes and Statistics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/>
              <a:t>Data Modeling Essentials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669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algn="r"/>
            <a:r>
              <a:rPr lang="en-US"/>
              <a:t>Implementing Indexes and Statistics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/>
              <a:t>Data Modeling Essentials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577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5/18/2018 7:12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1209038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&lt;Enter slide title here&gt;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42035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 rtlCol="0"/>
          <a:lstStyle>
            <a:lvl1pPr>
              <a:defRPr b="1">
                <a:latin typeface="Myriad Pro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4200" y="1435503"/>
            <a:ext cx="11018520" cy="1415772"/>
          </a:xfrm>
        </p:spPr>
        <p:txBody>
          <a:bodyPr rtlCol="0"/>
          <a:lstStyle>
            <a:lvl1pPr>
              <a:buClrTx/>
              <a:buFont typeface="Wingdings" pitchFamily="2" charset="2"/>
              <a:buChar char="§"/>
              <a:defRPr sz="2000" b="1">
                <a:latin typeface="Myriad Pro Light" pitchFamily="34" charset="0"/>
              </a:defRPr>
            </a:lvl1pPr>
            <a:lvl2pPr>
              <a:buClrTx/>
              <a:buFont typeface="Wingdings" pitchFamily="2" charset="2"/>
              <a:buChar char="o"/>
              <a:defRPr sz="1800" b="0">
                <a:latin typeface="Myriad Pro" pitchFamily="34" charset="0"/>
              </a:defRPr>
            </a:lvl2pPr>
            <a:lvl3pPr>
              <a:buClrTx/>
              <a:buFont typeface="Wingdings" pitchFamily="2" charset="2"/>
              <a:buChar char="o"/>
              <a:defRPr sz="1600" b="0">
                <a:latin typeface="Myriad Pro" pitchFamily="34" charset="0"/>
              </a:defRPr>
            </a:lvl3pPr>
            <a:lvl4pPr>
              <a:buClrTx/>
              <a:buFont typeface="Wingdings" pitchFamily="2" charset="2"/>
              <a:buChar char="o"/>
              <a:defRPr sz="1400" b="0">
                <a:latin typeface="Myriad Pro" pitchFamily="34" charset="0"/>
              </a:defRPr>
            </a:lvl4pPr>
            <a:lvl5pPr>
              <a:buClrTx/>
              <a:buFont typeface="Wingdings" pitchFamily="2" charset="2"/>
              <a:buChar char="o"/>
              <a:defRPr sz="1200" b="0">
                <a:latin typeface="Myriad Pro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047637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88913"/>
            <a:ext cx="10972800" cy="55399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08000" y="1011239"/>
            <a:ext cx="11176000" cy="1640449"/>
          </a:xfrm>
        </p:spPr>
        <p:txBody>
          <a:bodyPr/>
          <a:lstStyle>
            <a:lvl1pPr>
              <a:lnSpc>
                <a:spcPct val="90000"/>
              </a:lnSpc>
              <a:buSzPct val="100000"/>
              <a:buFont typeface="Arial" pitchFamily="34" charset="0"/>
              <a:buChar char="•"/>
              <a:defRPr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  <a:lvl2pPr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Clr>
                <a:schemeClr val="bg1"/>
              </a:buClr>
              <a:buSzPct val="100000"/>
              <a:buFont typeface="Segoe" pitchFamily="34" charset="0"/>
              <a:buChar char="−"/>
              <a:defRPr lang="en-US" sz="2000" kern="1200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2pPr>
            <a:lvl3pPr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Clr>
                <a:schemeClr val="bg1"/>
              </a:buClr>
              <a:buSzPct val="100000"/>
              <a:buFont typeface="Segoe" pitchFamily="34" charset="0"/>
              <a:buChar char="−"/>
              <a:defRPr lang="en-US" sz="1800" kern="1200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3pPr>
            <a:lvl4pPr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Clr>
                <a:schemeClr val="bg1"/>
              </a:buClr>
              <a:buSzPct val="100000"/>
              <a:buFont typeface="Segoe" pitchFamily="34" charset="0"/>
              <a:buChar char="−"/>
              <a:defRPr lang="en-US" sz="1800" kern="1200" dirty="0" smtClean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4pPr>
            <a:lvl5pPr algn="l" defTabSz="914363" rtl="0" eaLnBrk="1" latinLnBrk="0" hangingPunct="1">
              <a:lnSpc>
                <a:spcPct val="90000"/>
              </a:lnSpc>
              <a:spcBef>
                <a:spcPct val="20000"/>
              </a:spcBef>
              <a:buClr>
                <a:schemeClr val="bg1"/>
              </a:buClr>
              <a:buSzPct val="100000"/>
              <a:buFont typeface="Segoe" pitchFamily="34" charset="0"/>
              <a:buChar char="−"/>
              <a:defRPr lang="en-US" sz="1800" kern="120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5238680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slideLayout" Target="../slideLayouts/slideLayout46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31.xml"/><Relationship Id="rId21" Type="http://schemas.openxmlformats.org/officeDocument/2006/relationships/slideLayout" Target="../slideLayouts/slideLayout49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5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slideLayout" Target="../slideLayouts/slideLayout48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24" Type="http://schemas.openxmlformats.org/officeDocument/2006/relationships/slideLayout" Target="../slideLayouts/slideLayout52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23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38.xml"/><Relationship Id="rId19" Type="http://schemas.openxmlformats.org/officeDocument/2006/relationships/slideLayout" Target="../slideLayouts/slideLayout47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Relationship Id="rId22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  <p:sldLayoutId id="2147484671" r:id="rId26"/>
    <p:sldLayoutId id="2147484672" r:id="rId27"/>
    <p:sldLayoutId id="2147484673" r:id="rId28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//upload.wikimedia.org/wikipedia/commons/a/ac/Bloom_filter.svg" TargetMode="External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en-US" b="0" dirty="0"/>
              <a:t>SQL Server 2012-2017 </a:t>
            </a:r>
            <a:br>
              <a:rPr lang="sl-SI" b="0" dirty="0"/>
            </a:br>
            <a:r>
              <a:rPr lang="en-US" b="0" dirty="0"/>
              <a:t>Columnar Storage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/>
              <a:t>Dejan Sarka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Module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5072158"/>
          </a:xfrm>
        </p:spPr>
        <p:txBody>
          <a:bodyPr/>
          <a:lstStyle/>
          <a:p>
            <a:pPr lvl="0"/>
            <a:r>
              <a:rPr lang="en-US" sz="3200" dirty="0"/>
              <a:t>Analytical queries problems</a:t>
            </a:r>
          </a:p>
          <a:p>
            <a:pPr lvl="0"/>
            <a:r>
              <a:rPr lang="en-US" sz="3200" dirty="0"/>
              <a:t>Columnstore indices</a:t>
            </a:r>
          </a:p>
          <a:p>
            <a:pPr lvl="0"/>
            <a:r>
              <a:rPr lang="en-US" sz="3200" dirty="0"/>
              <a:t>Batch processing</a:t>
            </a:r>
          </a:p>
          <a:p>
            <a:pPr lvl="0"/>
            <a:r>
              <a:rPr lang="en-US" sz="3200" dirty="0"/>
              <a:t>Other BI features</a:t>
            </a:r>
          </a:p>
          <a:p>
            <a:pPr lvl="1"/>
            <a:r>
              <a:rPr lang="en-US" sz="2400" dirty="0"/>
              <a:t>Bitmap filtered hash joins</a:t>
            </a:r>
          </a:p>
          <a:p>
            <a:pPr lvl="1"/>
            <a:r>
              <a:rPr lang="en-US" sz="2400" dirty="0"/>
              <a:t>Table partitioning</a:t>
            </a:r>
          </a:p>
          <a:p>
            <a:pPr lvl="1"/>
            <a:r>
              <a:rPr lang="en-US" sz="2400" dirty="0"/>
              <a:t>Filtered indexes and indexed views</a:t>
            </a:r>
          </a:p>
          <a:p>
            <a:pPr lvl="1"/>
            <a:r>
              <a:rPr lang="en-US" sz="2400" dirty="0"/>
              <a:t>Data compression</a:t>
            </a:r>
          </a:p>
          <a:p>
            <a:pPr lvl="1"/>
            <a:r>
              <a:rPr lang="en-US" sz="2400" dirty="0"/>
              <a:t>Window functions</a:t>
            </a:r>
          </a:p>
          <a:p>
            <a:pPr lvl="0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42904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Algorithms Complexity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667080" y="4894277"/>
            <a:ext cx="8382000" cy="332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342900" indent="-34290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Myriad Pro Light" pitchFamily="34" charset="0"/>
                <a:ea typeface="+mn-ea"/>
                <a:cs typeface="Segoe UI" pitchFamily="34" charset="0"/>
              </a:defRPr>
            </a:lvl1pPr>
            <a:lvl2pPr marL="742950" indent="-28575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SzPct val="50000"/>
              <a:buFont typeface="Wingdings" pitchFamily="2" charset="2"/>
              <a:buChar char="o"/>
              <a:defRPr>
                <a:solidFill>
                  <a:schemeClr val="tx1"/>
                </a:solidFill>
                <a:latin typeface="Myriad Pro" pitchFamily="34" charset="0"/>
                <a:cs typeface="Segoe UI" pitchFamily="34" charset="0"/>
              </a:defRPr>
            </a:lvl2pPr>
            <a:lvl3pPr marL="1143000" indent="-22860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SzPct val="50000"/>
              <a:buFont typeface="Wingdings" pitchFamily="2" charset="2"/>
              <a:buChar char="o"/>
              <a:defRPr sz="1600">
                <a:solidFill>
                  <a:schemeClr val="tx1"/>
                </a:solidFill>
                <a:latin typeface="Myriad Pro" pitchFamily="34" charset="0"/>
                <a:cs typeface="Segoe UI" pitchFamily="34" charset="0"/>
              </a:defRPr>
            </a:lvl3pPr>
            <a:lvl4pPr marL="1600200" indent="-22860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SzPct val="50000"/>
              <a:buFont typeface="Wingdings" pitchFamily="2" charset="2"/>
              <a:buChar char="o"/>
              <a:defRPr sz="1400">
                <a:solidFill>
                  <a:schemeClr val="tx1"/>
                </a:solidFill>
                <a:latin typeface="Myriad Pro" pitchFamily="34" charset="0"/>
                <a:cs typeface="Segoe UI" pitchFamily="34" charset="0"/>
              </a:defRPr>
            </a:lvl4pPr>
            <a:lvl5pPr marL="2057400" indent="-22860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SzPct val="50000"/>
              <a:buFont typeface="Wingdings" pitchFamily="2" charset="2"/>
              <a:buChar char="o"/>
              <a:defRPr sz="1200">
                <a:solidFill>
                  <a:schemeClr val="tx1"/>
                </a:solidFill>
                <a:latin typeface="Myriad Pro" pitchFamily="34" charset="0"/>
                <a:cs typeface="Segoe UI" pitchFamily="34" charset="0"/>
              </a:defRPr>
            </a:lvl5pPr>
            <a:lvl6pPr marL="2514600" indent="-228600" algn="l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>
                  <a:alpha val="100000"/>
                </a:schemeClr>
              </a:buClr>
              <a:buFont typeface="Wingdings"/>
              <a:buChar char=""/>
              <a:defRPr sz="1400" b="1">
                <a:solidFill>
                  <a:schemeClr val="tx1">
                    <a:alpha val="100000"/>
                  </a:schemeClr>
                </a:solidFill>
                <a:latin typeface="+mn-lt"/>
              </a:defRPr>
            </a:lvl6pPr>
            <a:lvl7pPr marL="2971800" indent="-228600" algn="l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>
                  <a:alpha val="100000"/>
                </a:schemeClr>
              </a:buClr>
              <a:buFont typeface="Wingdings"/>
              <a:buChar char=""/>
              <a:defRPr sz="1400" b="1">
                <a:solidFill>
                  <a:schemeClr val="tx1">
                    <a:alpha val="100000"/>
                  </a:schemeClr>
                </a:solidFill>
                <a:latin typeface="+mn-lt"/>
              </a:defRPr>
            </a:lvl7pPr>
            <a:lvl8pPr marL="3429000" indent="-228600" algn="l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>
                  <a:alpha val="100000"/>
                </a:schemeClr>
              </a:buClr>
              <a:buFont typeface="Wingdings"/>
              <a:buChar char=""/>
              <a:defRPr sz="1400" b="1">
                <a:solidFill>
                  <a:schemeClr val="tx1">
                    <a:alpha val="100000"/>
                  </a:schemeClr>
                </a:solidFill>
                <a:latin typeface="+mn-lt"/>
              </a:defRPr>
            </a:lvl8pPr>
            <a:lvl9pPr marL="3886200" indent="-228600" algn="l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>
                  <a:alpha val="100000"/>
                </a:schemeClr>
              </a:buClr>
              <a:buFont typeface="Wingdings"/>
              <a:buChar char=""/>
              <a:defRPr sz="1400" b="1">
                <a:solidFill>
                  <a:schemeClr val="tx1">
                    <a:alpha val="100000"/>
                  </a:schemeClr>
                </a:solidFill>
                <a:latin typeface="+mn-lt"/>
              </a:defRPr>
            </a:lvl9pPr>
          </a:lstStyle>
          <a:p>
            <a:r>
              <a:rPr lang="en-US" kern="0" dirty="0">
                <a:solidFill>
                  <a:schemeClr val="tx2"/>
                </a:solidFill>
                <a:latin typeface="+mn-lt"/>
              </a:rPr>
              <a:t>Forever* = about 40 billion </a:t>
            </a:r>
            <a:r>
              <a:rPr lang="en-US" kern="0" dirty="0" err="1">
                <a:solidFill>
                  <a:schemeClr val="tx2"/>
                </a:solidFill>
                <a:latin typeface="+mn-lt"/>
              </a:rPr>
              <a:t>billion</a:t>
            </a:r>
            <a:r>
              <a:rPr lang="en-US" kern="0" dirty="0">
                <a:solidFill>
                  <a:schemeClr val="tx2"/>
                </a:solidFill>
                <a:latin typeface="+mn-lt"/>
              </a:rPr>
              <a:t> years!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63" y="1630053"/>
            <a:ext cx="8636695" cy="3040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 bwMode="auto">
          <a:xfrm>
            <a:off x="4943907" y="2366478"/>
            <a:ext cx="1103870" cy="378941"/>
          </a:xfrm>
          <a:prstGeom prst="rect">
            <a:avLst/>
          </a:prstGeom>
          <a:noFill/>
          <a:ln w="25400" algn="ctr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algn="ctr"/>
            <a:endParaRPr lang="en-US" sz="2000" dirty="0">
              <a:latin typeface="Tekton Pro" pitchFamily="34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7084432" y="2366477"/>
            <a:ext cx="1103870" cy="378941"/>
          </a:xfrm>
          <a:prstGeom prst="rect">
            <a:avLst/>
          </a:prstGeom>
          <a:noFill/>
          <a:ln w="25400" algn="ctr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algn="ctr"/>
            <a:endParaRPr lang="en-US" sz="2000" dirty="0">
              <a:latin typeface="Tekton Pro" pitchFamily="34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4943907" y="3098590"/>
            <a:ext cx="1103870" cy="378941"/>
          </a:xfrm>
          <a:prstGeom prst="rect">
            <a:avLst/>
          </a:prstGeom>
          <a:noFill/>
          <a:ln w="25400" algn="ctr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algn="ctr"/>
            <a:endParaRPr lang="en-US" sz="2000" dirty="0">
              <a:latin typeface="Tekton Pro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7084432" y="3098589"/>
            <a:ext cx="1103870" cy="585943"/>
          </a:xfrm>
          <a:prstGeom prst="rect">
            <a:avLst/>
          </a:prstGeom>
          <a:noFill/>
          <a:ln w="25400" algn="ctr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algn="ctr"/>
            <a:endParaRPr lang="en-US" sz="2000" dirty="0">
              <a:latin typeface="Tekton Pro" pitchFamily="34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918296" y="4354251"/>
            <a:ext cx="1103870" cy="378941"/>
          </a:xfrm>
          <a:prstGeom prst="rect">
            <a:avLst/>
          </a:prstGeom>
          <a:noFill/>
          <a:ln w="25400" algn="ctr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algn="ctr"/>
            <a:endParaRPr lang="en-US" sz="2000" dirty="0">
              <a:latin typeface="Tekton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16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RDBMS Joins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1447226"/>
            <a:ext cx="11365523" cy="4715137"/>
          </a:xfrm>
        </p:spPr>
        <p:txBody>
          <a:bodyPr/>
          <a:lstStyle/>
          <a:p>
            <a:r>
              <a:rPr lang="en-US" dirty="0"/>
              <a:t>Merge: 		complexity 	</a:t>
            </a:r>
            <a:r>
              <a:rPr lang="en-US" dirty="0">
                <a:solidFill>
                  <a:srgbClr val="FF0000"/>
                </a:solidFill>
              </a:rPr>
              <a:t>~ O(n)</a:t>
            </a:r>
          </a:p>
          <a:p>
            <a:pPr lvl="1"/>
            <a:r>
              <a:rPr lang="en-US" sz="2400" dirty="0"/>
              <a:t>Needs sorted inputs, equijoin</a:t>
            </a:r>
          </a:p>
          <a:p>
            <a:r>
              <a:rPr lang="en-US" dirty="0"/>
              <a:t>Hash:		complexity 	</a:t>
            </a:r>
            <a:r>
              <a:rPr lang="en-US" dirty="0">
                <a:solidFill>
                  <a:srgbClr val="FF0000"/>
                </a:solidFill>
              </a:rPr>
              <a:t>~ O(n) / ~O(n</a:t>
            </a:r>
            <a:r>
              <a:rPr lang="en-US" baseline="30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)</a:t>
            </a:r>
          </a:p>
          <a:p>
            <a:pPr lvl="1"/>
            <a:r>
              <a:rPr lang="en-US" sz="2400" dirty="0"/>
              <a:t>Needs equijoin</a:t>
            </a:r>
          </a:p>
          <a:p>
            <a:pPr lvl="1"/>
            <a:r>
              <a:rPr lang="en-US" sz="2400" dirty="0"/>
              <a:t>Good parallelization possible</a:t>
            </a:r>
          </a:p>
          <a:p>
            <a:r>
              <a:rPr lang="en-US" dirty="0"/>
              <a:t>Nested Loops: 	complexity	 </a:t>
            </a:r>
            <a:r>
              <a:rPr lang="en-US" dirty="0">
                <a:solidFill>
                  <a:srgbClr val="FF0000"/>
                </a:solidFill>
              </a:rPr>
              <a:t>~ O(n)   </a:t>
            </a:r>
            <a:r>
              <a:rPr lang="en-US" dirty="0"/>
              <a:t>(indexed), </a:t>
            </a:r>
            <a:r>
              <a:rPr lang="en-US" dirty="0">
                <a:solidFill>
                  <a:srgbClr val="FF0000"/>
                </a:solidFill>
              </a:rPr>
              <a:t>~ O(n</a:t>
            </a:r>
            <a:r>
              <a:rPr lang="en-US" baseline="30000" dirty="0">
                <a:solidFill>
                  <a:srgbClr val="FF0000"/>
                </a:solidFill>
              </a:rPr>
              <a:t>2</a:t>
            </a:r>
            <a:r>
              <a:rPr lang="en-US" dirty="0">
                <a:solidFill>
                  <a:srgbClr val="FF0000"/>
                </a:solidFill>
              </a:rPr>
              <a:t>) </a:t>
            </a:r>
            <a:r>
              <a:rPr lang="en-US" dirty="0"/>
              <a:t>(not indexed)</a:t>
            </a:r>
          </a:p>
          <a:p>
            <a:pPr lvl="1"/>
            <a:r>
              <a:rPr lang="en-US" sz="2400" dirty="0"/>
              <a:t>Works always, can become quadratic</a:t>
            </a:r>
          </a:p>
          <a:p>
            <a:r>
              <a:rPr lang="en-US" dirty="0"/>
              <a:t>Non-equijoins are frequently quadratic</a:t>
            </a:r>
          </a:p>
          <a:p>
            <a:pPr lvl="1"/>
            <a:r>
              <a:rPr lang="en-US" sz="2400" dirty="0"/>
              <a:t>E.g., running totals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540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						</a:t>
            </a:r>
            <a:r>
              <a:rPr lang="en-US" dirty="0"/>
              <a:t>Linearize Joins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864242" y="1153021"/>
          <a:ext cx="3317360" cy="5289362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829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3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3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3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14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  <a:latin typeface="+mj-lt"/>
                        </a:rPr>
                        <a:t>x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>
                          <a:effectLst/>
                          <a:latin typeface="+mj-lt"/>
                        </a:rPr>
                        <a:t>y</a:t>
                      </a:r>
                      <a:r>
                        <a:rPr lang="en-US" sz="1800" b="1" u="none" strike="noStrike" baseline="-25000">
                          <a:effectLst/>
                          <a:latin typeface="+mj-lt"/>
                        </a:rPr>
                        <a:t>1 </a:t>
                      </a:r>
                      <a:r>
                        <a:rPr lang="en-US" sz="1800" b="1" u="none" strike="noStrike">
                          <a:effectLst/>
                          <a:latin typeface="+mj-lt"/>
                        </a:rPr>
                        <a:t>= x</a:t>
                      </a:r>
                      <a:endParaRPr lang="en-US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  <a:latin typeface="+mj-lt"/>
                        </a:rPr>
                        <a:t>y</a:t>
                      </a:r>
                      <a:r>
                        <a:rPr lang="en-US" sz="1800" b="1" u="none" strike="noStrike" baseline="-25000" dirty="0">
                          <a:effectLst/>
                          <a:latin typeface="+mj-lt"/>
                        </a:rPr>
                        <a:t>2 </a:t>
                      </a:r>
                      <a:r>
                        <a:rPr lang="en-US" sz="1800" b="1" u="none" strike="noStrike" dirty="0">
                          <a:effectLst/>
                          <a:latin typeface="+mj-lt"/>
                        </a:rPr>
                        <a:t>= x</a:t>
                      </a:r>
                      <a:r>
                        <a:rPr lang="en-US" sz="1800" b="1" u="none" strike="noStrike" baseline="30000" dirty="0">
                          <a:effectLst/>
                          <a:latin typeface="+mj-lt"/>
                        </a:rPr>
                        <a:t>2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  <a:latin typeface="+mj-lt"/>
                        </a:rPr>
                        <a:t>y</a:t>
                      </a:r>
                      <a:r>
                        <a:rPr lang="en-US" sz="1800" b="1" u="none" strike="noStrike" baseline="-25000" dirty="0">
                          <a:effectLst/>
                          <a:latin typeface="+mj-lt"/>
                        </a:rPr>
                        <a:t>3 </a:t>
                      </a:r>
                      <a:r>
                        <a:rPr lang="en-US" sz="1800" b="1" u="none" strike="noStrike" dirty="0">
                          <a:effectLst/>
                          <a:latin typeface="+mj-lt"/>
                        </a:rPr>
                        <a:t>= x</a:t>
                      </a:r>
                      <a:r>
                        <a:rPr lang="en-US" sz="1800" b="1" u="none" strike="noStrike" baseline="30000" dirty="0">
                          <a:effectLst/>
                          <a:latin typeface="+mj-lt"/>
                        </a:rPr>
                        <a:t>2</a:t>
                      </a:r>
                      <a:r>
                        <a:rPr lang="en-US" sz="1800" b="1" u="none" strike="noStrike" baseline="0" dirty="0">
                          <a:effectLst/>
                          <a:latin typeface="+mj-lt"/>
                        </a:rPr>
                        <a:t> per </a:t>
                      </a:r>
                      <a:r>
                        <a:rPr lang="en-US" sz="1800" b="1" u="none" strike="noStrike" baseline="0" dirty="0" err="1">
                          <a:effectLst/>
                          <a:latin typeface="+mj-lt"/>
                        </a:rPr>
                        <a:t>partes</a:t>
                      </a:r>
                      <a:endParaRPr 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+mj-lt"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+mj-lt"/>
                        </a:rPr>
                        <a:t>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+mj-lt"/>
                        </a:rPr>
                        <a:t>0,04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0,04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0,16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0,16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0,36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0,36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0,64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0,64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+mj-lt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1,44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1,04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1,96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+mj-lt"/>
                        </a:rPr>
                        <a:t>1,16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2,56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+mj-lt"/>
                        </a:rPr>
                        <a:t>1,36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3,24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1,64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4,84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2,04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5,76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2,16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6,76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2,36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7,84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2,64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47740"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3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3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>
                          <a:effectLst/>
                          <a:latin typeface="+mj-lt"/>
                        </a:rPr>
                        <a:t>9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u="none" strike="noStrike" dirty="0">
                          <a:effectLst/>
                          <a:latin typeface="+mj-lt"/>
                        </a:rPr>
                        <a:t>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4546" marR="4546" marT="4546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70943" y="1669303"/>
            <a:ext cx="5003653" cy="414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Straight Arrow Connector 6"/>
          <p:cNvCxnSpPr/>
          <p:nvPr/>
        </p:nvCxnSpPr>
        <p:spPr bwMode="auto">
          <a:xfrm>
            <a:off x="8040130" y="2504302"/>
            <a:ext cx="683741" cy="650790"/>
          </a:xfrm>
          <a:prstGeom prst="straightConnector1">
            <a:avLst/>
          </a:prstGeom>
          <a:gradFill rotWithShape="1">
            <a:gsLst>
              <a:gs pos="0">
                <a:srgbClr val="A4D289"/>
              </a:gs>
              <a:gs pos="100000">
                <a:schemeClr val="bg1"/>
              </a:gs>
            </a:gsLst>
            <a:lin ang="5400000" scaled="1"/>
          </a:gradFill>
          <a:ln w="25400" cap="flat" cmpd="sng" algn="ctr">
            <a:solidFill>
              <a:srgbClr val="CC99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" name="Straight Arrow Connector 7"/>
          <p:cNvCxnSpPr/>
          <p:nvPr/>
        </p:nvCxnSpPr>
        <p:spPr bwMode="auto">
          <a:xfrm>
            <a:off x="3260775" y="491269"/>
            <a:ext cx="683741" cy="650790"/>
          </a:xfrm>
          <a:prstGeom prst="straightConnector1">
            <a:avLst/>
          </a:prstGeom>
          <a:gradFill rotWithShape="1">
            <a:gsLst>
              <a:gs pos="0">
                <a:srgbClr val="A4D289"/>
              </a:gs>
              <a:gs pos="100000">
                <a:schemeClr val="bg1"/>
              </a:gs>
            </a:gsLst>
            <a:lin ang="5400000" scaled="1"/>
          </a:gradFill>
          <a:ln w="25400" cap="flat" cmpd="sng" algn="ctr">
            <a:solidFill>
              <a:srgbClr val="00206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" name="Straight Arrow Connector 8"/>
          <p:cNvCxnSpPr/>
          <p:nvPr/>
        </p:nvCxnSpPr>
        <p:spPr bwMode="auto">
          <a:xfrm>
            <a:off x="7772769" y="3834755"/>
            <a:ext cx="683741" cy="650790"/>
          </a:xfrm>
          <a:prstGeom prst="straightConnector1">
            <a:avLst/>
          </a:prstGeom>
          <a:gradFill rotWithShape="1">
            <a:gsLst>
              <a:gs pos="0">
                <a:srgbClr val="A4D289"/>
              </a:gs>
              <a:gs pos="100000">
                <a:schemeClr val="bg1"/>
              </a:gs>
            </a:gsLst>
            <a:lin ang="5400000" scaled="1"/>
          </a:gradFill>
          <a:ln w="25400" cap="flat" cmpd="sng" algn="ctr">
            <a:solidFill>
              <a:srgbClr val="CC99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" name="Straight Arrow Connector 9"/>
          <p:cNvCxnSpPr/>
          <p:nvPr/>
        </p:nvCxnSpPr>
        <p:spPr bwMode="auto">
          <a:xfrm>
            <a:off x="2497366" y="491269"/>
            <a:ext cx="683741" cy="650790"/>
          </a:xfrm>
          <a:prstGeom prst="straightConnector1">
            <a:avLst/>
          </a:prstGeom>
          <a:gradFill rotWithShape="1">
            <a:gsLst>
              <a:gs pos="0">
                <a:srgbClr val="A4D289"/>
              </a:gs>
              <a:gs pos="100000">
                <a:schemeClr val="bg1"/>
              </a:gs>
            </a:gsLst>
            <a:lin ang="5400000" scaled="1"/>
          </a:gradFill>
          <a:ln w="25400" cap="flat" cmpd="sng" algn="ctr">
            <a:solidFill>
              <a:srgbClr val="00206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 rot="10800000">
            <a:off x="9023682" y="4485545"/>
            <a:ext cx="683741" cy="650790"/>
          </a:xfrm>
          <a:prstGeom prst="straightConnector1">
            <a:avLst/>
          </a:prstGeom>
          <a:gradFill rotWithShape="1">
            <a:gsLst>
              <a:gs pos="0">
                <a:srgbClr val="A4D289"/>
              </a:gs>
              <a:gs pos="100000">
                <a:schemeClr val="bg1"/>
              </a:gs>
            </a:gsLst>
            <a:lin ang="5400000" scaled="1"/>
          </a:gradFill>
          <a:ln w="25400" cap="flat" cmpd="sng" algn="ctr">
            <a:solidFill>
              <a:srgbClr val="CC99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4024184" y="491269"/>
            <a:ext cx="683741" cy="650790"/>
          </a:xfrm>
          <a:prstGeom prst="straightConnector1">
            <a:avLst/>
          </a:prstGeom>
          <a:gradFill rotWithShape="1">
            <a:gsLst>
              <a:gs pos="0">
                <a:srgbClr val="A4D289"/>
              </a:gs>
              <a:gs pos="100000">
                <a:schemeClr val="bg1"/>
              </a:gs>
            </a:gsLst>
            <a:lin ang="5400000" scaled="1"/>
          </a:gradFill>
          <a:ln w="25400" cap="flat" cmpd="sng" algn="ctr">
            <a:solidFill>
              <a:srgbClr val="00206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4778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Bitmap Filtered Star Join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151632"/>
          </a:xfrm>
        </p:spPr>
        <p:txBody>
          <a:bodyPr/>
          <a:lstStyle/>
          <a:p>
            <a:r>
              <a:rPr lang="en-US" sz="3200" dirty="0"/>
              <a:t>Optimized bitmap filtering for star schema joins</a:t>
            </a:r>
          </a:p>
          <a:p>
            <a:pPr lvl="1"/>
            <a:r>
              <a:rPr lang="en-US" sz="2400" dirty="0"/>
              <a:t>Bitmap representation of a set of values from a dimension table to pre-filter rows to join from a fact table</a:t>
            </a:r>
          </a:p>
          <a:p>
            <a:pPr lvl="1"/>
            <a:r>
              <a:rPr lang="en-US" sz="2400" dirty="0"/>
              <a:t>Enables filtering rows early in the plan, allowing subsequent operators to operate on fewer rows</a:t>
            </a:r>
          </a:p>
          <a:p>
            <a:pPr lvl="1"/>
            <a:r>
              <a:rPr lang="en-US" sz="2400" dirty="0"/>
              <a:t>Introduced with SQL Server 2008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92712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Bloom Filter</a:t>
            </a:r>
            <a:endParaRPr lang="en-US" baseline="3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262" y="1491902"/>
            <a:ext cx="10032845" cy="2376714"/>
          </a:xfrm>
        </p:spPr>
        <p:txBody>
          <a:bodyPr/>
          <a:lstStyle/>
          <a:p>
            <a:r>
              <a:rPr lang="en-US" dirty="0"/>
              <a:t>To test whether and element it is in the set, feed it to each of the </a:t>
            </a:r>
            <a:r>
              <a:rPr lang="en-US" i="1" dirty="0"/>
              <a:t>k</a:t>
            </a:r>
            <a:r>
              <a:rPr lang="en-US" dirty="0"/>
              <a:t> hash functions to get </a:t>
            </a:r>
            <a:r>
              <a:rPr lang="en-US" i="1" dirty="0"/>
              <a:t>k</a:t>
            </a:r>
            <a:r>
              <a:rPr lang="en-US" dirty="0"/>
              <a:t> array positions</a:t>
            </a:r>
          </a:p>
          <a:p>
            <a:pPr lvl="1"/>
            <a:r>
              <a:rPr lang="en-US" sz="2400" dirty="0"/>
              <a:t>If any of the bits at these positions are 0, the element is not in the set </a:t>
            </a:r>
          </a:p>
          <a:p>
            <a:pPr lvl="1"/>
            <a:r>
              <a:rPr lang="en-US" sz="2400" dirty="0"/>
              <a:t>If all are 1, then either the element is in the set, or the bits have been set to 1 during the insertion of other elements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File:Bloom filter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355" y="3868616"/>
            <a:ext cx="6181725" cy="22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941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Compression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588263" y="1529289"/>
            <a:ext cx="11018520" cy="4715137"/>
          </a:xfrm>
        </p:spPr>
        <p:txBody>
          <a:bodyPr/>
          <a:lstStyle/>
          <a:p>
            <a:r>
              <a:rPr lang="en-US" dirty="0">
                <a:solidFill>
                  <a:schemeClr val="tx2"/>
                </a:solidFill>
              </a:rPr>
              <a:t>Pre-SQL 2005: variable-length data types</a:t>
            </a:r>
          </a:p>
          <a:p>
            <a:r>
              <a:rPr lang="en-US" dirty="0">
                <a:solidFill>
                  <a:schemeClr val="tx2"/>
                </a:solidFill>
              </a:rPr>
              <a:t>SQL 2005: vardecimal data type</a:t>
            </a:r>
          </a:p>
          <a:p>
            <a:r>
              <a:rPr lang="en-US" dirty="0">
                <a:solidFill>
                  <a:schemeClr val="tx2"/>
                </a:solidFill>
              </a:rPr>
              <a:t>SQL 2008</a:t>
            </a:r>
          </a:p>
          <a:p>
            <a:pPr lvl="1"/>
            <a:r>
              <a:rPr lang="en-US" sz="2400" dirty="0">
                <a:solidFill>
                  <a:schemeClr val="tx2"/>
                </a:solidFill>
              </a:rPr>
              <a:t>Row compression - </a:t>
            </a:r>
            <a:r>
              <a:rPr lang="en-US" sz="2400" dirty="0"/>
              <a:t>fixed-width data type values stored in variable format</a:t>
            </a:r>
          </a:p>
          <a:p>
            <a:pPr lvl="1"/>
            <a:r>
              <a:rPr lang="en-US" sz="2400" dirty="0">
                <a:solidFill>
                  <a:schemeClr val="tx2"/>
                </a:solidFill>
              </a:rPr>
              <a:t>Page compression</a:t>
            </a:r>
          </a:p>
          <a:p>
            <a:r>
              <a:rPr lang="en-US" dirty="0">
                <a:solidFill>
                  <a:schemeClr val="tx2"/>
                </a:solidFill>
              </a:rPr>
              <a:t>SQL 2008 R2</a:t>
            </a:r>
          </a:p>
          <a:p>
            <a:pPr lvl="1"/>
            <a:r>
              <a:rPr lang="en-US" sz="2400" dirty="0">
                <a:solidFill>
                  <a:schemeClr val="tx2"/>
                </a:solidFill>
              </a:rPr>
              <a:t>Unicode compression</a:t>
            </a:r>
          </a:p>
          <a:p>
            <a:r>
              <a:rPr lang="en-US" dirty="0">
                <a:solidFill>
                  <a:schemeClr val="tx2"/>
                </a:solidFill>
              </a:rPr>
              <a:t>Might be useful in OLTP scenarios as well</a:t>
            </a:r>
          </a:p>
          <a:p>
            <a:pPr lvl="1"/>
            <a:r>
              <a:rPr lang="en-US" sz="2400" dirty="0">
                <a:solidFill>
                  <a:schemeClr val="tx2"/>
                </a:solidFill>
              </a:rPr>
              <a:t>Take care about the update overhead</a:t>
            </a:r>
          </a:p>
          <a:p>
            <a:pPr lvl="1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5659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537261" y="1292520"/>
          <a:ext cx="2895600" cy="234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12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Page Header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2360">
                <a:tc gridSpan="3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aaabb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aaaab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abcd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aaabcc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bbbb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abcd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aaaccc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aaaacc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bbbb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619101" y="2585036"/>
          <a:ext cx="2895600" cy="235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12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Page Header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aaabcc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aaaacc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abcd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8240">
                <a:tc gridSpan="3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4</a:t>
                      </a:r>
                      <a:r>
                        <a:rPr lang="en-US" sz="1600" b="1" dirty="0"/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4</a:t>
                      </a:r>
                      <a:r>
                        <a:rPr lang="en-US" sz="1600" b="1" dirty="0"/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[empty]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[empty]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0</a:t>
                      </a:r>
                      <a:r>
                        <a:rPr lang="en-US" sz="1600" b="1" dirty="0"/>
                        <a:t>bbbb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[empty]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en-US" sz="1600" b="1" dirty="0"/>
                        <a:t>ccc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[empty]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0</a:t>
                      </a:r>
                      <a:r>
                        <a:rPr lang="en-US" sz="1600" b="1" dirty="0"/>
                        <a:t>bbbb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60290" y="1218381"/>
            <a:ext cx="1874110" cy="61555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+mn-lt"/>
              </a:rPr>
              <a:t>Prefix (value) compression</a:t>
            </a:r>
          </a:p>
        </p:txBody>
      </p:sp>
      <p:sp>
        <p:nvSpPr>
          <p:cNvPr id="8" name="Text Placeholder 2"/>
          <p:cNvSpPr txBox="1">
            <a:spLocks/>
          </p:cNvSpPr>
          <p:nvPr/>
        </p:nvSpPr>
        <p:spPr bwMode="auto">
          <a:xfrm>
            <a:off x="6660290" y="5271397"/>
            <a:ext cx="1874110" cy="105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marL="342900" indent="-34290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Myriad Pro Light" pitchFamily="34" charset="0"/>
                <a:ea typeface="+mn-ea"/>
                <a:cs typeface="Segoe UI" pitchFamily="34" charset="0"/>
              </a:defRPr>
            </a:lvl1pPr>
            <a:lvl2pPr marL="742950" indent="-28575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50000"/>
              <a:buFont typeface="Wingdings" pitchFamily="2" charset="2"/>
              <a:buChar char="o"/>
              <a:defRPr sz="1800" b="0">
                <a:solidFill>
                  <a:schemeClr val="tx1"/>
                </a:solidFill>
                <a:latin typeface="Myriad Pro" pitchFamily="34" charset="0"/>
                <a:cs typeface="Segoe UI" pitchFamily="34" charset="0"/>
              </a:defRPr>
            </a:lvl2pPr>
            <a:lvl3pPr marL="1143000" indent="-22860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50000"/>
              <a:buFont typeface="Wingdings" pitchFamily="2" charset="2"/>
              <a:buChar char="o"/>
              <a:defRPr sz="1600" b="0">
                <a:solidFill>
                  <a:schemeClr val="tx1"/>
                </a:solidFill>
                <a:latin typeface="Myriad Pro" pitchFamily="34" charset="0"/>
                <a:cs typeface="Segoe UI" pitchFamily="34" charset="0"/>
              </a:defRPr>
            </a:lvl3pPr>
            <a:lvl4pPr marL="1600200" indent="-22860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50000"/>
              <a:buFont typeface="Wingdings" pitchFamily="2" charset="2"/>
              <a:buChar char="o"/>
              <a:defRPr sz="1400" b="0">
                <a:solidFill>
                  <a:schemeClr val="tx1"/>
                </a:solidFill>
                <a:latin typeface="Myriad Pro" pitchFamily="34" charset="0"/>
                <a:cs typeface="Segoe UI" pitchFamily="34" charset="0"/>
              </a:defRPr>
            </a:lvl4pPr>
            <a:lvl5pPr marL="2057400" indent="-228600" algn="l" defTabSz="-13873163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50000"/>
              <a:buFont typeface="Wingdings" pitchFamily="2" charset="2"/>
              <a:buChar char="o"/>
              <a:defRPr sz="1200" b="0">
                <a:solidFill>
                  <a:schemeClr val="tx1"/>
                </a:solidFill>
                <a:latin typeface="Myriad Pro" pitchFamily="34" charset="0"/>
                <a:cs typeface="Segoe UI" pitchFamily="34" charset="0"/>
              </a:defRPr>
            </a:lvl5pPr>
            <a:lvl6pPr marL="2514600" indent="-228600" algn="l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>
                  <a:alpha val="100000"/>
                </a:schemeClr>
              </a:buClr>
              <a:buFont typeface="Wingdings"/>
              <a:buChar char=""/>
              <a:defRPr sz="1400" b="1">
                <a:solidFill>
                  <a:schemeClr val="tx1">
                    <a:alpha val="100000"/>
                  </a:schemeClr>
                </a:solidFill>
                <a:latin typeface="+mn-lt"/>
              </a:defRPr>
            </a:lvl6pPr>
            <a:lvl7pPr marL="2971800" indent="-228600" algn="l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>
                  <a:alpha val="100000"/>
                </a:schemeClr>
              </a:buClr>
              <a:buFont typeface="Wingdings"/>
              <a:buChar char=""/>
              <a:defRPr sz="1400" b="1">
                <a:solidFill>
                  <a:schemeClr val="tx1">
                    <a:alpha val="100000"/>
                  </a:schemeClr>
                </a:solidFill>
                <a:latin typeface="+mn-lt"/>
              </a:defRPr>
            </a:lvl7pPr>
            <a:lvl8pPr marL="3429000" indent="-228600" algn="l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>
                  <a:alpha val="100000"/>
                </a:schemeClr>
              </a:buClr>
              <a:buFont typeface="Wingdings"/>
              <a:buChar char=""/>
              <a:defRPr sz="1400" b="1">
                <a:solidFill>
                  <a:schemeClr val="tx1">
                    <a:alpha val="100000"/>
                  </a:schemeClr>
                </a:solidFill>
                <a:latin typeface="+mn-lt"/>
              </a:defRPr>
            </a:lvl8pPr>
            <a:lvl9pPr marL="3886200" indent="-228600" algn="l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>
                  <a:alpha val="100000"/>
                </a:schemeClr>
              </a:buClr>
              <a:buFont typeface="Wingdings"/>
              <a:buChar char=""/>
              <a:defRPr sz="1400" b="1">
                <a:solidFill>
                  <a:schemeClr val="tx1">
                    <a:alpha val="100000"/>
                  </a:schemeClr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kern="0" dirty="0">
                <a:solidFill>
                  <a:schemeClr val="tx2"/>
                </a:solidFill>
                <a:latin typeface="+mn-lt"/>
              </a:rPr>
              <a:t>Dictionary compression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2553733" y="4175760"/>
          <a:ext cx="289560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12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Page Header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aaabcc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aaaacc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/>
                        <a:t>abcd</a:t>
                      </a:r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4b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0bbbb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120">
                <a:tc gridSpan="3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B050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B050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[empty]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[empty]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B050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[empty]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12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3</a:t>
                      </a:r>
                      <a:r>
                        <a:rPr lang="en-US" sz="1600" b="1" dirty="0"/>
                        <a:t>ccc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[empty]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B050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8" name="Striped Right Arrow 17"/>
          <p:cNvSpPr/>
          <p:nvPr/>
        </p:nvSpPr>
        <p:spPr bwMode="auto">
          <a:xfrm rot="2281309">
            <a:off x="5708823" y="2977159"/>
            <a:ext cx="659027" cy="271849"/>
          </a:xfrm>
          <a:prstGeom prst="stripedRightArrow">
            <a:avLst/>
          </a:prstGeom>
          <a:gradFill rotWithShape="1">
            <a:gsLst>
              <a:gs pos="0">
                <a:srgbClr val="A4D289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algn="ctr"/>
            <a:endParaRPr lang="en-US" sz="2000" dirty="0">
              <a:latin typeface="Tekton Pro" pitchFamily="34" charset="0"/>
            </a:endParaRPr>
          </a:p>
        </p:txBody>
      </p:sp>
      <p:sp>
        <p:nvSpPr>
          <p:cNvPr id="19" name="Striped Right Arrow 18"/>
          <p:cNvSpPr/>
          <p:nvPr/>
        </p:nvSpPr>
        <p:spPr bwMode="auto">
          <a:xfrm rot="8317664">
            <a:off x="5702632" y="4274619"/>
            <a:ext cx="659027" cy="271849"/>
          </a:xfrm>
          <a:prstGeom prst="stripedRightArrow">
            <a:avLst/>
          </a:prstGeom>
          <a:gradFill rotWithShape="1">
            <a:gsLst>
              <a:gs pos="0">
                <a:srgbClr val="A4D289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/>
          <a:lstStyle/>
          <a:p>
            <a:pPr algn="ctr"/>
            <a:endParaRPr lang="en-US" sz="2000" dirty="0">
              <a:latin typeface="Tekton Pro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981200" y="188913"/>
            <a:ext cx="8229600" cy="553998"/>
          </a:xfrm>
        </p:spPr>
        <p:txBody>
          <a:bodyPr/>
          <a:lstStyle/>
          <a:p>
            <a:r>
              <a:rPr lang="en-US" b="0" dirty="0">
                <a:latin typeface="+mj-lt"/>
              </a:rPr>
              <a:t>Page Compression</a:t>
            </a:r>
          </a:p>
        </p:txBody>
      </p:sp>
    </p:spTree>
    <p:extLst>
      <p:ext uri="{BB962C8B-B14F-4D97-AF65-F5344CB8AC3E}">
        <p14:creationId xmlns:p14="http://schemas.microsoft.com/office/powerpoint/2010/main" val="9876862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Unicode Compression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588263" y="1634797"/>
            <a:ext cx="11018520" cy="3237809"/>
          </a:xfrm>
        </p:spPr>
        <p:txBody>
          <a:bodyPr/>
          <a:lstStyle/>
          <a:p>
            <a:r>
              <a:rPr lang="en-US" dirty="0"/>
              <a:t>Works on nchar(n) and nvarchar(n)</a:t>
            </a:r>
            <a:endParaRPr lang="en-US" sz="3600" dirty="0"/>
          </a:p>
          <a:p>
            <a:r>
              <a:rPr lang="en-US" dirty="0"/>
              <a:t>Automatically with row or page compression</a:t>
            </a:r>
          </a:p>
          <a:p>
            <a:r>
              <a:rPr lang="en-US" dirty="0"/>
              <a:t>Savings depends on language</a:t>
            </a:r>
          </a:p>
          <a:p>
            <a:pPr lvl="1"/>
            <a:r>
              <a:rPr lang="en-US" dirty="0"/>
              <a:t>Up to 50% in English, German</a:t>
            </a:r>
          </a:p>
          <a:p>
            <a:pPr lvl="1"/>
            <a:r>
              <a:rPr lang="en-US" dirty="0"/>
              <a:t>Only 15% in Japanese</a:t>
            </a:r>
          </a:p>
          <a:p>
            <a:r>
              <a:rPr lang="en-US" dirty="0"/>
              <a:t>Very low performance penalty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490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3722" y="521677"/>
            <a:ext cx="9625583" cy="553998"/>
          </a:xfrm>
        </p:spPr>
        <p:txBody>
          <a:bodyPr/>
          <a:lstStyle/>
          <a:p>
            <a:r>
              <a:rPr lang="en-US" dirty="0"/>
              <a:t>LZ77 Compression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4723" y="1369208"/>
            <a:ext cx="2971800" cy="430887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Input stream</a:t>
            </a:r>
          </a:p>
        </p:txBody>
      </p:sp>
      <p:sp>
        <p:nvSpPr>
          <p:cNvPr id="6" name="Rectangle 5"/>
          <p:cNvSpPr/>
          <p:nvPr/>
        </p:nvSpPr>
        <p:spPr>
          <a:xfrm>
            <a:off x="3745523" y="1312261"/>
            <a:ext cx="5105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tx2"/>
                </a:solidFill>
                <a:latin typeface="Lucida Console" panose="020B0609040504020204" pitchFamily="49" charset="0"/>
              </a:rPr>
              <a:t>Position 1 2 3 4 5 6 7 8 9 </a:t>
            </a:r>
          </a:p>
          <a:p>
            <a:r>
              <a:rPr lang="en-US" sz="2400" dirty="0">
                <a:solidFill>
                  <a:schemeClr val="tx2"/>
                </a:solidFill>
                <a:latin typeface="Lucida Console" panose="020B0609040504020204" pitchFamily="49" charset="0"/>
              </a:rPr>
              <a:t>Byte     A </a:t>
            </a:r>
            <a:r>
              <a:rPr lang="en-US" sz="2400" dirty="0" err="1">
                <a:solidFill>
                  <a:schemeClr val="tx2"/>
                </a:solidFill>
                <a:latin typeface="Lucida Console" panose="020B0609040504020204" pitchFamily="49" charset="0"/>
              </a:rPr>
              <a:t>A</a:t>
            </a:r>
            <a:r>
              <a:rPr lang="en-US" sz="2400" dirty="0">
                <a:solidFill>
                  <a:schemeClr val="tx2"/>
                </a:solidFill>
                <a:latin typeface="Lucida Console" panose="020B0609040504020204" pitchFamily="49" charset="0"/>
              </a:rPr>
              <a:t> B C B </a:t>
            </a:r>
            <a:r>
              <a:rPr lang="en-US" sz="2400" dirty="0" err="1">
                <a:solidFill>
                  <a:schemeClr val="tx2"/>
                </a:solidFill>
                <a:latin typeface="Lucida Console" panose="020B0609040504020204" pitchFamily="49" charset="0"/>
              </a:rPr>
              <a:t>B</a:t>
            </a:r>
            <a:r>
              <a:rPr lang="en-US" sz="2400" dirty="0">
                <a:solidFill>
                  <a:schemeClr val="tx2"/>
                </a:solidFill>
                <a:latin typeface="Lucida Console" panose="020B0609040504020204" pitchFamily="49" charset="0"/>
              </a:rPr>
              <a:t> A B C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366103"/>
              </p:ext>
            </p:extLst>
          </p:nvPr>
        </p:nvGraphicFramePr>
        <p:xfrm>
          <a:off x="1154723" y="2400636"/>
          <a:ext cx="7467600" cy="353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3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3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3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3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35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1405">
                <a:tc>
                  <a:txBody>
                    <a:bodyPr/>
                    <a:lstStyle/>
                    <a:p>
                      <a:r>
                        <a:rPr lang="en-US" dirty="0"/>
                        <a:t>Step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Position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Match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Byte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Output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405">
                <a:tc>
                  <a:txBody>
                    <a:bodyPr/>
                    <a:lstStyle/>
                    <a:p>
                      <a:r>
                        <a:rPr lang="en-US" dirty="0"/>
                        <a:t>1.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~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(0, 0) 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405">
                <a:tc>
                  <a:txBody>
                    <a:bodyPr/>
                    <a:lstStyle/>
                    <a:p>
                      <a:r>
                        <a:rPr lang="en-US" dirty="0"/>
                        <a:t>2.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~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(1, 1)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405">
                <a:tc>
                  <a:txBody>
                    <a:bodyPr/>
                    <a:lstStyle/>
                    <a:p>
                      <a:r>
                        <a:rPr lang="en-US" dirty="0"/>
                        <a:t>3.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~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(0, 0) 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405">
                <a:tc>
                  <a:txBody>
                    <a:bodyPr/>
                    <a:lstStyle/>
                    <a:p>
                      <a:r>
                        <a:rPr lang="en-US" dirty="0"/>
                        <a:t>4.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(0, 0) 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405">
                <a:tc>
                  <a:txBody>
                    <a:bodyPr/>
                    <a:lstStyle/>
                    <a:p>
                      <a:r>
                        <a:rPr lang="en-US" dirty="0"/>
                        <a:t>5.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~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(2, 1)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1405">
                <a:tc>
                  <a:txBody>
                    <a:bodyPr/>
                    <a:lstStyle/>
                    <a:p>
                      <a:r>
                        <a:rPr lang="en-US" dirty="0"/>
                        <a:t>6.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~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(1, 1)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405">
                <a:tc>
                  <a:txBody>
                    <a:bodyPr/>
                    <a:lstStyle/>
                    <a:p>
                      <a:r>
                        <a:rPr lang="en-US" dirty="0"/>
                        <a:t>7.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B 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~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(5, 3)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5431254" y="1369208"/>
            <a:ext cx="304800" cy="7071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135647" y="2883877"/>
            <a:ext cx="990600" cy="36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135647" y="3325077"/>
            <a:ext cx="990600" cy="36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135647" y="3776244"/>
            <a:ext cx="990600" cy="36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135647" y="4204558"/>
            <a:ext cx="990600" cy="36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135647" y="4632872"/>
            <a:ext cx="990600" cy="36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7135647" y="5098535"/>
            <a:ext cx="990600" cy="36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7135647" y="5541346"/>
            <a:ext cx="990600" cy="36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5802923" y="1359877"/>
            <a:ext cx="304800" cy="7071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6174592" y="1359877"/>
            <a:ext cx="304800" cy="7071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6536930" y="1359877"/>
            <a:ext cx="304800" cy="7071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6908599" y="1359877"/>
            <a:ext cx="304800" cy="7071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7269385" y="1359877"/>
            <a:ext cx="304800" cy="7071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7631723" y="1359877"/>
            <a:ext cx="1076131" cy="7071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189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Trans-Relational Model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4294967295"/>
          </p:nvPr>
        </p:nvSpPr>
        <p:spPr>
          <a:xfrm>
            <a:off x="588263" y="1175636"/>
            <a:ext cx="9698737" cy="4863215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en-US" sz="2400" dirty="0">
                <a:latin typeface="+mn-lt"/>
              </a:rPr>
              <a:t>Not “beyond” relational</a:t>
            </a:r>
          </a:p>
          <a:p>
            <a:pPr lvl="1">
              <a:spcBef>
                <a:spcPts val="600"/>
              </a:spcBef>
            </a:pPr>
            <a:r>
              <a:rPr lang="en-US" sz="2400" dirty="0"/>
              <a:t>Transformation between logical and physical layer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latin typeface="+mn-lt"/>
              </a:rPr>
              <a:t>Steve </a:t>
            </a:r>
            <a:r>
              <a:rPr lang="en-US" sz="2400" dirty="0" err="1">
                <a:latin typeface="+mn-lt"/>
              </a:rPr>
              <a:t>Tarin</a:t>
            </a:r>
            <a:r>
              <a:rPr lang="en-US" sz="2400" dirty="0">
                <a:latin typeface="+mn-lt"/>
              </a:rPr>
              <a:t>, Required Technologies Inc. (1999)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latin typeface="+mn-lt"/>
              </a:rPr>
              <a:t>All columns stored in sorted order</a:t>
            </a:r>
          </a:p>
          <a:p>
            <a:pPr lvl="1">
              <a:spcBef>
                <a:spcPts val="600"/>
              </a:spcBef>
            </a:pPr>
            <a:r>
              <a:rPr lang="en-US" sz="2400" dirty="0"/>
              <a:t>All joins become merge joins</a:t>
            </a:r>
          </a:p>
          <a:p>
            <a:pPr lvl="1">
              <a:spcBef>
                <a:spcPts val="600"/>
              </a:spcBef>
            </a:pPr>
            <a:r>
              <a:rPr lang="en-US" sz="2400" dirty="0"/>
              <a:t>Can condense storage</a:t>
            </a:r>
          </a:p>
          <a:p>
            <a:pPr lvl="1">
              <a:spcBef>
                <a:spcPts val="600"/>
              </a:spcBef>
            </a:pPr>
            <a:r>
              <a:rPr lang="en-US" sz="2400" dirty="0"/>
              <a:t>Of course, updates suffer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latin typeface="+mn-lt"/>
              </a:rPr>
              <a:t>Logically, this is a pure relational model</a:t>
            </a:r>
          </a:p>
          <a:p>
            <a:pPr>
              <a:spcBef>
                <a:spcPts val="600"/>
              </a:spcBef>
            </a:pPr>
            <a:r>
              <a:rPr lang="en-US" sz="2400" dirty="0">
                <a:latin typeface="+mn-lt"/>
              </a:rPr>
              <a:t>SQL Server uses own variant</a:t>
            </a:r>
          </a:p>
          <a:p>
            <a:pPr lvl="1">
              <a:spcBef>
                <a:spcPts val="600"/>
              </a:spcBef>
            </a:pPr>
            <a:r>
              <a:rPr lang="en-US" sz="2400" dirty="0"/>
              <a:t>Order of columns not preserved – optimized for compression</a:t>
            </a:r>
          </a:p>
          <a:p>
            <a:pPr lvl="1">
              <a:spcBef>
                <a:spcPts val="600"/>
              </a:spcBef>
            </a:pPr>
            <a:r>
              <a:rPr lang="en-US" sz="2400" dirty="0"/>
              <a:t>Leverages parallel hash joins rather than merge joins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5460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Columnar Storage (1)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042309" y="1357298"/>
          <a:ext cx="4619636" cy="243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154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Row / Col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Color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Bolt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Green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Paris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Screw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Oslo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Screw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Paris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4810116" y="3848120"/>
          <a:ext cx="4714884" cy="243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154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01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Row / Col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Color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Bolt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Green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Oslo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Screw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Paris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Screw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Paris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Bent Arrow 7"/>
          <p:cNvSpPr/>
          <p:nvPr/>
        </p:nvSpPr>
        <p:spPr>
          <a:xfrm flipV="1">
            <a:off x="3095604" y="3929066"/>
            <a:ext cx="1571636" cy="1285884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435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Columnar Storage (2)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810116" y="3848120"/>
          <a:ext cx="4714884" cy="243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154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01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Row / Col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Color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Bolt [1:1]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Blue</a:t>
                      </a:r>
                      <a:r>
                        <a:rPr lang="en-US" sz="1400" baseline="0" dirty="0"/>
                        <a:t> [1:2]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 [1:3]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Cam</a:t>
                      </a:r>
                      <a:r>
                        <a:rPr lang="en-US" sz="1400" baseline="0" dirty="0"/>
                        <a:t> [2:2]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Green [3:3]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Oslo [4:4]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Cog [3:3]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  <a:r>
                        <a:rPr lang="en-US" sz="1400" baseline="0" dirty="0"/>
                        <a:t> [4:6]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Paris [5:6]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Nut</a:t>
                      </a:r>
                      <a:r>
                        <a:rPr lang="en-US" sz="1400" baseline="0" dirty="0"/>
                        <a:t> [4:4]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Screw [5:6]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Bent Arrow 7"/>
          <p:cNvSpPr/>
          <p:nvPr/>
        </p:nvSpPr>
        <p:spPr>
          <a:xfrm flipV="1">
            <a:off x="3095604" y="3929066"/>
            <a:ext cx="1571636" cy="1285884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2042400" y="1357200"/>
          <a:ext cx="4714884" cy="243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154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01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Row / Col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Color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Bolt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Green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Oslo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Screw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Paris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Screw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Paris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729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Row Reconstruction Table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810116" y="3848120"/>
          <a:ext cx="4714884" cy="247649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154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01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Row / Col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Color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Bolt [1:1]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Blue</a:t>
                      </a:r>
                      <a:r>
                        <a:rPr lang="en-US" sz="1400" baseline="0" dirty="0"/>
                        <a:t> [1:2]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London [1:3]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Cam</a:t>
                      </a:r>
                      <a:r>
                        <a:rPr lang="en-US" sz="1400" baseline="0" dirty="0"/>
                        <a:t> [2:2]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Green [3:3]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Oslo [4:4]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Cog [3:3]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Red</a:t>
                      </a:r>
                      <a:r>
                        <a:rPr lang="en-US" sz="1400" baseline="0" dirty="0"/>
                        <a:t> [4:6]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Paris [5:6]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89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Nut</a:t>
                      </a:r>
                      <a:r>
                        <a:rPr lang="en-US" sz="1400" baseline="0" dirty="0"/>
                        <a:t> [4:4]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Screw [5:6]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095472" y="1357298"/>
          <a:ext cx="4619636" cy="243840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154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49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Row / Col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Color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1103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cxnSp>
        <p:nvCxnSpPr>
          <p:cNvPr id="14" name="Elbow Connector 13"/>
          <p:cNvCxnSpPr/>
          <p:nvPr/>
        </p:nvCxnSpPr>
        <p:spPr>
          <a:xfrm>
            <a:off x="3952860" y="2143116"/>
            <a:ext cx="857256" cy="571504"/>
          </a:xfrm>
          <a:prstGeom prst="bentConnector3">
            <a:avLst>
              <a:gd name="adj1" fmla="val 50000"/>
            </a:avLst>
          </a:prstGeom>
          <a:ln>
            <a:solidFill>
              <a:srgbClr val="FF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Elbow Connector 15"/>
          <p:cNvCxnSpPr/>
          <p:nvPr/>
        </p:nvCxnSpPr>
        <p:spPr>
          <a:xfrm>
            <a:off x="5095868" y="2714620"/>
            <a:ext cx="857256" cy="571504"/>
          </a:xfrm>
          <a:prstGeom prst="bentConnector3">
            <a:avLst>
              <a:gd name="adj1" fmla="val 50000"/>
            </a:avLst>
          </a:prstGeom>
          <a:ln>
            <a:solidFill>
              <a:srgbClr val="FF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Elbow Connector 19"/>
          <p:cNvCxnSpPr/>
          <p:nvPr/>
        </p:nvCxnSpPr>
        <p:spPr>
          <a:xfrm rot="10800000">
            <a:off x="3738546" y="2143117"/>
            <a:ext cx="2214578" cy="1285886"/>
          </a:xfrm>
          <a:prstGeom prst="bentConnector3">
            <a:avLst>
              <a:gd name="adj1" fmla="val 114643"/>
            </a:avLst>
          </a:prstGeom>
          <a:ln>
            <a:solidFill>
              <a:srgbClr val="FF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Elbow Connector 32"/>
          <p:cNvCxnSpPr/>
          <p:nvPr/>
        </p:nvCxnSpPr>
        <p:spPr>
          <a:xfrm>
            <a:off x="6881818" y="4628456"/>
            <a:ext cx="428628" cy="285752"/>
          </a:xfrm>
          <a:prstGeom prst="bentConnector3">
            <a:avLst>
              <a:gd name="adj1" fmla="val 50000"/>
            </a:avLst>
          </a:prstGeom>
          <a:ln>
            <a:solidFill>
              <a:srgbClr val="FF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Elbow Connector 35"/>
          <p:cNvCxnSpPr/>
          <p:nvPr/>
        </p:nvCxnSpPr>
        <p:spPr>
          <a:xfrm>
            <a:off x="8096264" y="4923732"/>
            <a:ext cx="428628" cy="285752"/>
          </a:xfrm>
          <a:prstGeom prst="bentConnector3">
            <a:avLst>
              <a:gd name="adj1" fmla="val 50000"/>
            </a:avLst>
          </a:prstGeom>
          <a:ln>
            <a:solidFill>
              <a:srgbClr val="FF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Elbow Connector 36"/>
          <p:cNvCxnSpPr/>
          <p:nvPr/>
        </p:nvCxnSpPr>
        <p:spPr>
          <a:xfrm rot="10800000">
            <a:off x="6167438" y="4643448"/>
            <a:ext cx="2357454" cy="642943"/>
          </a:xfrm>
          <a:prstGeom prst="bentConnector3">
            <a:avLst>
              <a:gd name="adj1" fmla="val 107864"/>
            </a:avLst>
          </a:prstGeom>
          <a:ln>
            <a:solidFill>
              <a:srgbClr val="FF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031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07" y="468923"/>
            <a:ext cx="9625583" cy="553998"/>
          </a:xfrm>
        </p:spPr>
        <p:txBody>
          <a:bodyPr/>
          <a:lstStyle/>
          <a:p>
            <a:r>
              <a:rPr lang="en-US" dirty="0"/>
              <a:t>Columnstore Indexes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308" y="1280138"/>
            <a:ext cx="8229600" cy="861774"/>
          </a:xfrm>
        </p:spPr>
        <p:txBody>
          <a:bodyPr/>
          <a:lstStyle/>
          <a:p>
            <a:r>
              <a:rPr lang="en-US" dirty="0"/>
              <a:t>Row groups (about 1,000,000) converted to segments of columns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309" y="2331029"/>
            <a:ext cx="8238713" cy="370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15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Columnstore Compression (1)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262" y="1435503"/>
            <a:ext cx="12587458" cy="4641271"/>
          </a:xfrm>
        </p:spPr>
        <p:txBody>
          <a:bodyPr/>
          <a:lstStyle/>
          <a:p>
            <a:r>
              <a:rPr lang="en-US" dirty="0"/>
              <a:t>Bit-Packing – use min number of bits for a value</a:t>
            </a:r>
          </a:p>
          <a:p>
            <a:r>
              <a:rPr lang="en-US" dirty="0"/>
              <a:t>Encoding values to 32-bit or 64-bit integer</a:t>
            </a:r>
            <a:endParaRPr lang="sl-SI" dirty="0"/>
          </a:p>
          <a:p>
            <a:pPr lvl="1"/>
            <a:r>
              <a:rPr lang="en-US" sz="2400" dirty="0"/>
              <a:t>Value-based (prefix) encoding</a:t>
            </a:r>
          </a:p>
          <a:p>
            <a:pPr lvl="1"/>
            <a:r>
              <a:rPr lang="en-US" sz="2400" dirty="0"/>
              <a:t>Dictionary-based encoding</a:t>
            </a:r>
          </a:p>
          <a:p>
            <a:pPr lvl="1"/>
            <a:r>
              <a:rPr lang="en-US" sz="2400" dirty="0"/>
              <a:t>The more cases included in building a dictionary, the better compression</a:t>
            </a:r>
          </a:p>
          <a:p>
            <a:r>
              <a:rPr lang="en-US" dirty="0"/>
              <a:t>Run-Length Encoding (RLE)</a:t>
            </a:r>
          </a:p>
          <a:p>
            <a:pPr lvl="1"/>
            <a:r>
              <a:rPr lang="en-US" sz="2400" dirty="0"/>
              <a:t>Optimal row ordering for RLE with </a:t>
            </a:r>
            <a:r>
              <a:rPr lang="en-US" sz="2400" dirty="0" err="1"/>
              <a:t>VertiPaq</a:t>
            </a:r>
            <a:r>
              <a:rPr lang="en-US" sz="2400" dirty="0"/>
              <a:t>™ algorithm to rearrange rows</a:t>
            </a:r>
          </a:p>
          <a:p>
            <a:pPr lvl="1"/>
            <a:r>
              <a:rPr lang="en-US" sz="2400" dirty="0"/>
              <a:t>Not absolute sorting</a:t>
            </a:r>
          </a:p>
          <a:p>
            <a:pPr lvl="1"/>
            <a:r>
              <a:rPr lang="en-US" sz="2400" dirty="0"/>
              <a:t>Leverages Bloom filters and parallel hash joins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111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Columnstore Compression 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740" y="1573651"/>
            <a:ext cx="11018520" cy="4038029"/>
          </a:xfrm>
        </p:spPr>
        <p:txBody>
          <a:bodyPr/>
          <a:lstStyle/>
          <a:p>
            <a:r>
              <a:rPr lang="en-US" dirty="0"/>
              <a:t>Two forms of dictionaries</a:t>
            </a:r>
          </a:p>
          <a:p>
            <a:pPr lvl="1"/>
            <a:r>
              <a:rPr lang="en-US" sz="2400" dirty="0"/>
              <a:t>A global dictionary associated with the entire column </a:t>
            </a:r>
          </a:p>
          <a:p>
            <a:pPr lvl="1"/>
            <a:r>
              <a:rPr lang="en-US" sz="2400" dirty="0"/>
              <a:t>A local dictionary associated with a row group</a:t>
            </a:r>
          </a:p>
          <a:p>
            <a:r>
              <a:rPr lang="en-US" dirty="0"/>
              <a:t>SQL 2012 fills in the entries in the global dictionary as it builds the index</a:t>
            </a:r>
          </a:p>
          <a:p>
            <a:r>
              <a:rPr lang="en-US" dirty="0"/>
              <a:t>SQL 2014 builds the index in two steps</a:t>
            </a:r>
          </a:p>
          <a:p>
            <a:pPr lvl="1"/>
            <a:r>
              <a:rPr lang="en-US" sz="2400" dirty="0"/>
              <a:t>Sample the data for each column and pick the values to include in the global dictionary</a:t>
            </a:r>
          </a:p>
          <a:p>
            <a:pPr lvl="1"/>
            <a:r>
              <a:rPr lang="en-US" sz="2400" dirty="0"/>
              <a:t>Build the index using the global dictionary</a:t>
            </a:r>
          </a:p>
        </p:txBody>
      </p:sp>
    </p:spTree>
    <p:extLst>
      <p:ext uri="{BB962C8B-B14F-4D97-AF65-F5344CB8AC3E}">
        <p14:creationId xmlns:p14="http://schemas.microsoft.com/office/powerpoint/2010/main" val="298332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Columnstore Compression (3)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263" y="1560494"/>
            <a:ext cx="11018520" cy="4037739"/>
          </a:xfrm>
        </p:spPr>
        <p:txBody>
          <a:bodyPr/>
          <a:lstStyle/>
          <a:p>
            <a:r>
              <a:rPr lang="en-US" dirty="0"/>
              <a:t>SQL Server 2014 adds Archival Compression</a:t>
            </a:r>
          </a:p>
          <a:p>
            <a:pPr lvl="1"/>
            <a:r>
              <a:rPr lang="en-US" sz="2400" dirty="0"/>
              <a:t>LZ77 algorithm, 64KB sliding window</a:t>
            </a:r>
          </a:p>
          <a:p>
            <a:pPr lvl="1"/>
            <a:r>
              <a:rPr lang="en-US" sz="2400" dirty="0"/>
              <a:t>Implemented on table or partition level</a:t>
            </a:r>
          </a:p>
          <a:p>
            <a:r>
              <a:rPr lang="en-US" dirty="0"/>
              <a:t>Two different samplings in SQL 2014</a:t>
            </a:r>
          </a:p>
          <a:p>
            <a:pPr lvl="1"/>
            <a:r>
              <a:rPr lang="en-US" sz="2400" dirty="0"/>
              <a:t>Cluster sampling: a set of row groups is first randomly selected, followed by a random sample of rows within each group – for dictionary creation</a:t>
            </a:r>
          </a:p>
          <a:p>
            <a:pPr lvl="1"/>
            <a:r>
              <a:rPr lang="en-US" sz="2400" dirty="0"/>
              <a:t>Random row sampling – histograms for query optimization</a:t>
            </a:r>
          </a:p>
        </p:txBody>
      </p:sp>
    </p:spTree>
    <p:extLst>
      <p:ext uri="{BB962C8B-B14F-4D97-AF65-F5344CB8AC3E}">
        <p14:creationId xmlns:p14="http://schemas.microsoft.com/office/powerpoint/2010/main" val="2732909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338" y="412579"/>
            <a:ext cx="9534525" cy="553998"/>
          </a:xfrm>
        </p:spPr>
        <p:txBody>
          <a:bodyPr>
            <a:noAutofit/>
          </a:bodyPr>
          <a:lstStyle/>
          <a:p>
            <a:pPr algn="l"/>
            <a:r>
              <a:rPr lang="en-US" dirty="0"/>
              <a:t>Reduced I/O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quarter" idx="10"/>
          </p:nvPr>
        </p:nvSpPr>
        <p:spPr>
          <a:xfrm>
            <a:off x="4355384" y="1595267"/>
            <a:ext cx="5201528" cy="3436686"/>
          </a:xfrm>
        </p:spPr>
        <p:txBody>
          <a:bodyPr>
            <a:normAutofit/>
          </a:bodyPr>
          <a:lstStyle/>
          <a:p>
            <a:pPr marL="587502" indent="-514350"/>
            <a:r>
              <a:rPr lang="en-US" dirty="0">
                <a:solidFill>
                  <a:schemeClr val="tx2"/>
                </a:solidFill>
              </a:rPr>
              <a:t>Fetches only needed columns from disk</a:t>
            </a:r>
          </a:p>
          <a:p>
            <a:pPr marL="587502" indent="-514350"/>
            <a:r>
              <a:rPr lang="en-US" dirty="0">
                <a:solidFill>
                  <a:schemeClr val="tx2"/>
                </a:solidFill>
              </a:rPr>
              <a:t>Columns are compressed</a:t>
            </a:r>
          </a:p>
          <a:p>
            <a:pPr marL="587502" indent="-514350"/>
            <a:r>
              <a:rPr lang="en-US" dirty="0">
                <a:solidFill>
                  <a:schemeClr val="tx2"/>
                </a:solidFill>
              </a:rPr>
              <a:t>Less IO</a:t>
            </a:r>
          </a:p>
          <a:p>
            <a:pPr marL="587502" indent="-514350"/>
            <a:r>
              <a:rPr lang="en-US" dirty="0">
                <a:solidFill>
                  <a:schemeClr val="tx2"/>
                </a:solidFill>
              </a:rPr>
              <a:t>Better buffer hit rates</a:t>
            </a:r>
          </a:p>
          <a:p>
            <a:pPr marL="73152" indent="0">
              <a:buNone/>
            </a:pPr>
            <a:endParaRPr lang="en-US" dirty="0">
              <a:solidFill>
                <a:schemeClr val="tx2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083618" y="2525338"/>
            <a:ext cx="2305204" cy="736825"/>
            <a:chOff x="5817710" y="2348389"/>
            <a:chExt cx="2305204" cy="736825"/>
          </a:xfrm>
        </p:grpSpPr>
        <p:sp>
          <p:nvSpPr>
            <p:cNvPr id="30" name="TextBox 29"/>
            <p:cNvSpPr txBox="1"/>
            <p:nvPr/>
          </p:nvSpPr>
          <p:spPr>
            <a:xfrm>
              <a:off x="5817710" y="2823604"/>
              <a:ext cx="34977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/>
                <a:t>C1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282729" y="2348389"/>
              <a:ext cx="38531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C2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984274" y="2814078"/>
              <a:ext cx="34977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/>
                <a:t>C4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369180" y="2817185"/>
              <a:ext cx="34977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/>
                <a:t>C5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773138" y="2809315"/>
              <a:ext cx="34977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dirty="0"/>
                <a:t>C6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6677547" y="2348389"/>
              <a:ext cx="39619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C3</a:t>
              </a: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870339" y="1595267"/>
            <a:ext cx="349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>
                <a:solidFill>
                  <a:schemeClr val="tx2"/>
                </a:solidFill>
              </a:rPr>
              <a:t>SELECT region, </a:t>
            </a:r>
          </a:p>
          <a:p>
            <a:pPr algn="l"/>
            <a:r>
              <a:rPr lang="en-US" sz="2000" dirty="0">
                <a:solidFill>
                  <a:schemeClr val="tx2"/>
                </a:solidFill>
              </a:rPr>
              <a:t>             </a:t>
            </a:r>
            <a:r>
              <a:rPr lang="sl-SI" sz="2000" dirty="0">
                <a:solidFill>
                  <a:schemeClr val="tx2"/>
                </a:solidFill>
              </a:rPr>
              <a:t>SUM</a:t>
            </a:r>
            <a:r>
              <a:rPr lang="en-US" sz="2000" dirty="0">
                <a:solidFill>
                  <a:schemeClr val="tx2"/>
                </a:solidFill>
              </a:rPr>
              <a:t> (sales) …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184666" y="2561926"/>
            <a:ext cx="2311281" cy="3987956"/>
            <a:chOff x="5893060" y="2536142"/>
            <a:chExt cx="2311281" cy="3987956"/>
          </a:xfrm>
        </p:grpSpPr>
        <p:sp>
          <p:nvSpPr>
            <p:cNvPr id="9" name="Rectangle 8"/>
            <p:cNvSpPr/>
            <p:nvPr/>
          </p:nvSpPr>
          <p:spPr>
            <a:xfrm>
              <a:off x="5968969" y="3050134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353875" y="2576989"/>
              <a:ext cx="199448" cy="105571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738780" y="2576989"/>
              <a:ext cx="199448" cy="105571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129135" y="3050134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918413" y="3045371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7520399" y="3050134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973732" y="4237812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358638" y="3748567"/>
              <a:ext cx="199448" cy="105571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750276" y="3747557"/>
              <a:ext cx="199448" cy="105571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37928" y="4237812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918413" y="4238320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29925" y="4238320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982097" y="5425490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367659" y="4926343"/>
              <a:ext cx="199448" cy="105571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756774" y="4919135"/>
              <a:ext cx="199448" cy="1055714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151233" y="5435016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927400" y="5428757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7538330" y="5428757"/>
              <a:ext cx="199448" cy="1055714"/>
            </a:xfrm>
            <a:prstGeom prst="rect">
              <a:avLst/>
            </a:prstGeom>
            <a:solidFill>
              <a:schemeClr val="accent1">
                <a:alpha val="66000"/>
              </a:schemeClr>
            </a:solidFill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893060" y="3013469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894906" y="4201728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5902585" y="5394169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6278322" y="2536142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6282430" y="3706710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6287847" y="4884486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668039" y="2536142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7056406" y="3008181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7447670" y="3008181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7845684" y="3003414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7850447" y="4200718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7454056" y="4200718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7064215" y="4200718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6674492" y="3706710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6677547" y="4886804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7859434" y="5394196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7466278" y="5394196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073741" y="5394196"/>
              <a:ext cx="344907" cy="1129902"/>
            </a:xfrm>
            <a:prstGeom prst="rect">
              <a:avLst/>
            </a:prstGeom>
            <a:noFill/>
            <a:ln>
              <a:solidFill>
                <a:srgbClr val="8F9E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94940253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7821" y="188913"/>
            <a:ext cx="9779914" cy="553998"/>
          </a:xfrm>
        </p:spPr>
        <p:txBody>
          <a:bodyPr/>
          <a:lstStyle/>
          <a:p>
            <a:pPr algn="l"/>
            <a:r>
              <a:rPr lang="en-US" dirty="0"/>
              <a:t>Reading Segments</a:t>
            </a:r>
          </a:p>
        </p:txBody>
      </p:sp>
      <p:sp>
        <p:nvSpPr>
          <p:cNvPr id="55" name="Content Placeholder 54"/>
          <p:cNvSpPr>
            <a:spLocks noGrp="1"/>
          </p:cNvSpPr>
          <p:nvPr>
            <p:ph type="body" sz="quarter" idx="10"/>
          </p:nvPr>
        </p:nvSpPr>
        <p:spPr>
          <a:xfrm>
            <a:off x="5433288" y="1447800"/>
            <a:ext cx="3949420" cy="48768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Column segment contains values from one column for a set of about 1M rows</a:t>
            </a:r>
          </a:p>
          <a:p>
            <a:r>
              <a:rPr lang="en-US" dirty="0">
                <a:solidFill>
                  <a:schemeClr val="tx2"/>
                </a:solidFill>
              </a:rPr>
              <a:t>Column segment is unit of transfer from disk</a:t>
            </a:r>
          </a:p>
          <a:p>
            <a:r>
              <a:rPr lang="en-US" dirty="0">
                <a:solidFill>
                  <a:schemeClr val="tx2"/>
                </a:solidFill>
              </a:rPr>
              <a:t>Storage engine can eliminate segments early in the process</a:t>
            </a:r>
          </a:p>
          <a:p>
            <a:pPr lvl="1">
              <a:buClrTx/>
              <a:buFont typeface="Arial" pitchFamily="34" charset="0"/>
              <a:buChar char="•"/>
            </a:pPr>
            <a:r>
              <a:rPr lang="en-US" dirty="0">
                <a:solidFill>
                  <a:schemeClr val="tx2"/>
                </a:solidFill>
              </a:rPr>
              <a:t>Because of additional column segment metadata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017079" y="2362200"/>
            <a:ext cx="2736456" cy="3700446"/>
            <a:chOff x="5519648" y="2861630"/>
            <a:chExt cx="2736456" cy="3700446"/>
          </a:xfrm>
        </p:grpSpPr>
        <p:grpSp>
          <p:nvGrpSpPr>
            <p:cNvPr id="5" name="Group 4"/>
            <p:cNvGrpSpPr/>
            <p:nvPr/>
          </p:nvGrpSpPr>
          <p:grpSpPr>
            <a:xfrm>
              <a:off x="5519648" y="2861630"/>
              <a:ext cx="2736456" cy="3694694"/>
              <a:chOff x="5519648" y="2861630"/>
              <a:chExt cx="2736456" cy="3694694"/>
            </a:xfrm>
          </p:grpSpPr>
          <p:grpSp>
            <p:nvGrpSpPr>
              <p:cNvPr id="12" name="Group 11"/>
              <p:cNvGrpSpPr/>
              <p:nvPr/>
            </p:nvGrpSpPr>
            <p:grpSpPr>
              <a:xfrm>
                <a:off x="5519648" y="2861630"/>
                <a:ext cx="433478" cy="3657600"/>
                <a:chOff x="5519648" y="2861630"/>
                <a:chExt cx="433478" cy="3657600"/>
              </a:xfrm>
            </p:grpSpPr>
            <p:sp>
              <p:nvSpPr>
                <p:cNvPr id="48" name="Rectangle 47"/>
                <p:cNvSpPr/>
                <p:nvPr/>
              </p:nvSpPr>
              <p:spPr>
                <a:xfrm>
                  <a:off x="5677080" y="3088160"/>
                  <a:ext cx="199448" cy="1055714"/>
                </a:xfrm>
                <a:prstGeom prst="rect">
                  <a:avLst/>
                </a:prstGeom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9" name="Rectangle 48"/>
                <p:cNvSpPr/>
                <p:nvPr/>
              </p:nvSpPr>
              <p:spPr>
                <a:xfrm>
                  <a:off x="5686380" y="4275838"/>
                  <a:ext cx="199448" cy="1055714"/>
                </a:xfrm>
                <a:prstGeom prst="rect">
                  <a:avLst/>
                </a:prstGeom>
                <a:solidFill>
                  <a:srgbClr val="FFC000"/>
                </a:solidFill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0" name="Rectangle 49"/>
                <p:cNvSpPr/>
                <p:nvPr/>
              </p:nvSpPr>
              <p:spPr>
                <a:xfrm>
                  <a:off x="5688492" y="5463516"/>
                  <a:ext cx="199448" cy="1055714"/>
                </a:xfrm>
                <a:prstGeom prst="rect">
                  <a:avLst/>
                </a:prstGeom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1" name="TextBox 50"/>
                <p:cNvSpPr txBox="1"/>
                <p:nvPr/>
              </p:nvSpPr>
              <p:spPr>
                <a:xfrm>
                  <a:off x="5519648" y="2861630"/>
                  <a:ext cx="349776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100" dirty="0"/>
                    <a:t>C1</a:t>
                  </a:r>
                </a:p>
              </p:txBody>
            </p:sp>
            <p:sp>
              <p:nvSpPr>
                <p:cNvPr id="52" name="Rectangle 51"/>
                <p:cNvSpPr/>
                <p:nvPr/>
              </p:nvSpPr>
              <p:spPr>
                <a:xfrm>
                  <a:off x="5608218" y="3056336"/>
                  <a:ext cx="344907" cy="1129902"/>
                </a:xfrm>
                <a:prstGeom prst="rect">
                  <a:avLst/>
                </a:prstGeom>
                <a:noFill/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3" name="Rectangle 52"/>
                <p:cNvSpPr/>
                <p:nvPr/>
              </p:nvSpPr>
              <p:spPr>
                <a:xfrm>
                  <a:off x="5608218" y="4238744"/>
                  <a:ext cx="344908" cy="1129902"/>
                </a:xfrm>
                <a:prstGeom prst="rect">
                  <a:avLst/>
                </a:prstGeom>
                <a:noFill/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3" name="Group 12"/>
              <p:cNvGrpSpPr/>
              <p:nvPr/>
            </p:nvGrpSpPr>
            <p:grpSpPr>
              <a:xfrm>
                <a:off x="6041918" y="2866393"/>
                <a:ext cx="368606" cy="3652837"/>
                <a:chOff x="6041918" y="2866393"/>
                <a:chExt cx="368606" cy="3652837"/>
              </a:xfrm>
            </p:grpSpPr>
            <p:sp>
              <p:nvSpPr>
                <p:cNvPr id="42" name="Rectangle 41"/>
                <p:cNvSpPr/>
                <p:nvPr/>
              </p:nvSpPr>
              <p:spPr>
                <a:xfrm>
                  <a:off x="6108762" y="3093431"/>
                  <a:ext cx="199448" cy="1055714"/>
                </a:xfrm>
                <a:prstGeom prst="rect">
                  <a:avLst/>
                </a:prstGeom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3" name="Rectangle 42"/>
                <p:cNvSpPr/>
                <p:nvPr/>
              </p:nvSpPr>
              <p:spPr>
                <a:xfrm>
                  <a:off x="6114826" y="4275838"/>
                  <a:ext cx="199448" cy="1055714"/>
                </a:xfrm>
                <a:prstGeom prst="rect">
                  <a:avLst/>
                </a:prstGeom>
                <a:solidFill>
                  <a:srgbClr val="FFC000"/>
                </a:solidFill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4" name="Rectangle 43"/>
                <p:cNvSpPr/>
                <p:nvPr/>
              </p:nvSpPr>
              <p:spPr>
                <a:xfrm>
                  <a:off x="6113525" y="5463516"/>
                  <a:ext cx="199448" cy="1055714"/>
                </a:xfrm>
                <a:prstGeom prst="rect">
                  <a:avLst/>
                </a:prstGeom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5" name="TextBox 44"/>
                <p:cNvSpPr txBox="1"/>
                <p:nvPr/>
              </p:nvSpPr>
              <p:spPr>
                <a:xfrm>
                  <a:off x="6047154" y="2866393"/>
                  <a:ext cx="363370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100" dirty="0"/>
                    <a:t>C2</a:t>
                  </a:r>
                </a:p>
              </p:txBody>
            </p:sp>
            <p:sp>
              <p:nvSpPr>
                <p:cNvPr id="46" name="Rectangle 45"/>
                <p:cNvSpPr/>
                <p:nvPr/>
              </p:nvSpPr>
              <p:spPr>
                <a:xfrm>
                  <a:off x="6047129" y="3056337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6041918" y="4238745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4" name="Group 13"/>
              <p:cNvGrpSpPr/>
              <p:nvPr/>
            </p:nvGrpSpPr>
            <p:grpSpPr>
              <a:xfrm>
                <a:off x="6470044" y="2861671"/>
                <a:ext cx="396194" cy="3657559"/>
                <a:chOff x="6470044" y="2861671"/>
                <a:chExt cx="396194" cy="3657559"/>
              </a:xfrm>
            </p:grpSpPr>
            <p:sp>
              <p:nvSpPr>
                <p:cNvPr id="36" name="Rectangle 35"/>
                <p:cNvSpPr/>
                <p:nvPr/>
              </p:nvSpPr>
              <p:spPr>
                <a:xfrm>
                  <a:off x="6544187" y="3092923"/>
                  <a:ext cx="199448" cy="1055714"/>
                </a:xfrm>
                <a:prstGeom prst="rect">
                  <a:avLst/>
                </a:prstGeom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6557664" y="4271572"/>
                  <a:ext cx="199448" cy="1055714"/>
                </a:xfrm>
                <a:prstGeom prst="rect">
                  <a:avLst/>
                </a:prstGeom>
                <a:solidFill>
                  <a:srgbClr val="FFC000"/>
                </a:solidFill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6560659" y="5463516"/>
                  <a:ext cx="199448" cy="1055714"/>
                </a:xfrm>
                <a:prstGeom prst="rect">
                  <a:avLst/>
                </a:prstGeom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9" name="TextBox 38"/>
                <p:cNvSpPr txBox="1"/>
                <p:nvPr/>
              </p:nvSpPr>
              <p:spPr>
                <a:xfrm>
                  <a:off x="6470044" y="2861671"/>
                  <a:ext cx="396194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100" dirty="0"/>
                    <a:t>C3</a:t>
                  </a:r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6477343" y="3055829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1" name="Rectangle 40"/>
                <p:cNvSpPr/>
                <p:nvPr/>
              </p:nvSpPr>
              <p:spPr>
                <a:xfrm>
                  <a:off x="6485981" y="4238745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5" name="Group 14"/>
              <p:cNvGrpSpPr/>
              <p:nvPr/>
            </p:nvGrpSpPr>
            <p:grpSpPr>
              <a:xfrm>
                <a:off x="7325647" y="2861630"/>
                <a:ext cx="423562" cy="3657600"/>
                <a:chOff x="7325647" y="2861630"/>
                <a:chExt cx="423562" cy="3657600"/>
              </a:xfrm>
            </p:grpSpPr>
            <p:sp>
              <p:nvSpPr>
                <p:cNvPr id="30" name="Rectangle 29"/>
                <p:cNvSpPr/>
                <p:nvPr/>
              </p:nvSpPr>
              <p:spPr>
                <a:xfrm>
                  <a:off x="7392491" y="3092923"/>
                  <a:ext cx="199448" cy="1055714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solidFill>
                    <a:schemeClr val="tx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>
                  <a:off x="7401617" y="4275838"/>
                  <a:ext cx="199448" cy="1055714"/>
                </a:xfrm>
                <a:prstGeom prst="rect">
                  <a:avLst/>
                </a:prstGeom>
                <a:solidFill>
                  <a:srgbClr val="FFC000"/>
                </a:solidFill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>
                  <a:off x="7415906" y="5463516"/>
                  <a:ext cx="199448" cy="1055714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3" name="TextBox 32"/>
                <p:cNvSpPr txBox="1"/>
                <p:nvPr/>
              </p:nvSpPr>
              <p:spPr>
                <a:xfrm>
                  <a:off x="7327071" y="2861630"/>
                  <a:ext cx="422138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100" dirty="0"/>
                    <a:t>C5</a:t>
                  </a:r>
                </a:p>
              </p:txBody>
            </p:sp>
            <p:sp>
              <p:nvSpPr>
                <p:cNvPr id="34" name="Rectangle 33"/>
                <p:cNvSpPr/>
                <p:nvPr/>
              </p:nvSpPr>
              <p:spPr>
                <a:xfrm>
                  <a:off x="7325647" y="3056337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tx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7336597" y="4238744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6" name="Group 15"/>
              <p:cNvGrpSpPr/>
              <p:nvPr/>
            </p:nvGrpSpPr>
            <p:grpSpPr>
              <a:xfrm>
                <a:off x="7752775" y="2861630"/>
                <a:ext cx="503329" cy="3657600"/>
                <a:chOff x="7752775" y="2861630"/>
                <a:chExt cx="503329" cy="3657600"/>
              </a:xfrm>
            </p:grpSpPr>
            <p:sp>
              <p:nvSpPr>
                <p:cNvPr id="24" name="Rectangle 23"/>
                <p:cNvSpPr/>
                <p:nvPr/>
              </p:nvSpPr>
              <p:spPr>
                <a:xfrm>
                  <a:off x="7819619" y="3088160"/>
                  <a:ext cx="199448" cy="1055714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>
                  <a:off x="7835260" y="4271572"/>
                  <a:ext cx="199448" cy="1055714"/>
                </a:xfrm>
                <a:prstGeom prst="rect">
                  <a:avLst/>
                </a:prstGeom>
                <a:solidFill>
                  <a:srgbClr val="FFC000"/>
                </a:solidFill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>
                  <a:off x="7848441" y="5463516"/>
                  <a:ext cx="199448" cy="1055714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7" name="TextBox 26"/>
                <p:cNvSpPr txBox="1"/>
                <p:nvPr/>
              </p:nvSpPr>
              <p:spPr>
                <a:xfrm>
                  <a:off x="7753372" y="2861630"/>
                  <a:ext cx="502732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100" dirty="0"/>
                    <a:t>C6</a:t>
                  </a:r>
                </a:p>
              </p:txBody>
            </p:sp>
            <p:sp>
              <p:nvSpPr>
                <p:cNvPr id="28" name="Rectangle 27"/>
                <p:cNvSpPr/>
                <p:nvPr/>
              </p:nvSpPr>
              <p:spPr>
                <a:xfrm>
                  <a:off x="7752775" y="3051066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9" name="Rectangle 28"/>
                <p:cNvSpPr/>
                <p:nvPr/>
              </p:nvSpPr>
              <p:spPr>
                <a:xfrm>
                  <a:off x="7763653" y="4238745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7" name="Group 16"/>
              <p:cNvGrpSpPr/>
              <p:nvPr/>
            </p:nvGrpSpPr>
            <p:grpSpPr>
              <a:xfrm>
                <a:off x="6909785" y="2861630"/>
                <a:ext cx="415862" cy="3694694"/>
                <a:chOff x="6909785" y="2861630"/>
                <a:chExt cx="415862" cy="3694694"/>
              </a:xfrm>
            </p:grpSpPr>
            <p:sp>
              <p:nvSpPr>
                <p:cNvPr id="18" name="Rectangle 17"/>
                <p:cNvSpPr/>
                <p:nvPr/>
              </p:nvSpPr>
              <p:spPr>
                <a:xfrm>
                  <a:off x="6978607" y="3092923"/>
                  <a:ext cx="199448" cy="1055714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Rectangle 18"/>
                <p:cNvSpPr/>
                <p:nvPr/>
              </p:nvSpPr>
              <p:spPr>
                <a:xfrm>
                  <a:off x="6985699" y="4278903"/>
                  <a:ext cx="199448" cy="1055714"/>
                </a:xfrm>
                <a:prstGeom prst="rect">
                  <a:avLst/>
                </a:prstGeom>
                <a:solidFill>
                  <a:srgbClr val="FFC000"/>
                </a:solidFill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0" name="TextBox 19"/>
                <p:cNvSpPr txBox="1"/>
                <p:nvPr/>
              </p:nvSpPr>
              <p:spPr>
                <a:xfrm>
                  <a:off x="6909785" y="2861630"/>
                  <a:ext cx="415862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100" dirty="0"/>
                    <a:t>C4</a:t>
                  </a:r>
                </a:p>
              </p:txBody>
            </p:sp>
            <p:sp>
              <p:nvSpPr>
                <p:cNvPr id="21" name="Rectangle 20"/>
                <p:cNvSpPr/>
                <p:nvPr/>
              </p:nvSpPr>
              <p:spPr>
                <a:xfrm>
                  <a:off x="6911763" y="3056337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2" name="Rectangle 21"/>
                <p:cNvSpPr/>
                <p:nvPr/>
              </p:nvSpPr>
              <p:spPr>
                <a:xfrm>
                  <a:off x="6918920" y="4238745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6944643" y="5426422"/>
                  <a:ext cx="333136" cy="1129902"/>
                </a:xfrm>
                <a:prstGeom prst="rect">
                  <a:avLst/>
                </a:prstGeom>
                <a:noFill/>
                <a:ln>
                  <a:solidFill>
                    <a:schemeClr val="accent5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</p:grpSp>
        <p:sp>
          <p:nvSpPr>
            <p:cNvPr id="6" name="Rectangle 5"/>
            <p:cNvSpPr/>
            <p:nvPr/>
          </p:nvSpPr>
          <p:spPr>
            <a:xfrm>
              <a:off x="7007185" y="5463516"/>
              <a:ext cx="199448" cy="1055714"/>
            </a:xfrm>
            <a:prstGeom prst="rect">
              <a:avLst/>
            </a:prstGeom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334662" y="5426422"/>
              <a:ext cx="333136" cy="1129902"/>
            </a:xfrm>
            <a:prstGeom prst="rect">
              <a:avLst/>
            </a:prstGeom>
            <a:no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7777942" y="5422342"/>
              <a:ext cx="333136" cy="1129902"/>
            </a:xfrm>
            <a:prstGeom prst="rect">
              <a:avLst/>
            </a:prstGeom>
            <a:no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490536" y="5432174"/>
              <a:ext cx="333136" cy="1129902"/>
            </a:xfrm>
            <a:prstGeom prst="rect">
              <a:avLst/>
            </a:prstGeom>
            <a:no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041918" y="5426422"/>
              <a:ext cx="333136" cy="1129902"/>
            </a:xfrm>
            <a:prstGeom prst="rect">
              <a:avLst/>
            </a:prstGeom>
            <a:no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608218" y="5426422"/>
              <a:ext cx="344907" cy="1129902"/>
            </a:xfrm>
            <a:prstGeom prst="rect">
              <a:avLst/>
            </a:prstGeom>
            <a:no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4254934" y="3953388"/>
            <a:ext cx="1178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>
                <a:solidFill>
                  <a:schemeClr val="tx2"/>
                </a:solidFill>
              </a:rPr>
              <a:t>Set of about 1M rows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198740" y="4964086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>
                <a:solidFill>
                  <a:schemeClr val="tx2"/>
                </a:solidFill>
              </a:rPr>
              <a:t>Column Segment</a:t>
            </a:r>
          </a:p>
        </p:txBody>
      </p:sp>
      <p:cxnSp>
        <p:nvCxnSpPr>
          <p:cNvPr id="61" name="Straight Arrow Connector 60"/>
          <p:cNvCxnSpPr>
            <a:stCxn id="59" idx="1"/>
          </p:cNvCxnSpPr>
          <p:nvPr/>
        </p:nvCxnSpPr>
        <p:spPr>
          <a:xfrm flipH="1" flipV="1">
            <a:off x="3453597" y="4444316"/>
            <a:ext cx="745142" cy="873715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 bwMode="auto">
          <a:xfrm>
            <a:off x="1008053" y="3686809"/>
            <a:ext cx="2745482" cy="1207748"/>
          </a:xfrm>
          <a:prstGeom prst="rect">
            <a:avLst/>
          </a:prstGeom>
          <a:noFill/>
          <a:ln w="1905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914099"/>
            <a:endParaRPr lang="en-US" sz="2200" dirty="0">
              <a:solidFill>
                <a:schemeClr val="tx1">
                  <a:alpha val="99000"/>
                </a:schemeClr>
              </a:solidFill>
            </a:endParaRPr>
          </a:p>
        </p:txBody>
      </p:sp>
      <p:cxnSp>
        <p:nvCxnSpPr>
          <p:cNvPr id="63" name="Straight Arrow Connector 62"/>
          <p:cNvCxnSpPr>
            <a:stCxn id="57" idx="1"/>
          </p:cNvCxnSpPr>
          <p:nvPr/>
        </p:nvCxnSpPr>
        <p:spPr>
          <a:xfrm flipH="1" flipV="1">
            <a:off x="3769601" y="4270343"/>
            <a:ext cx="485333" cy="190876"/>
          </a:xfrm>
          <a:prstGeom prst="straightConnector1">
            <a:avLst/>
          </a:prstGeom>
          <a:ln w="1905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5891220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SQL Server 2012 N</a:t>
            </a:r>
            <a:r>
              <a:rPr lang="sl-SI"/>
              <a:t>C</a:t>
            </a:r>
            <a:r>
              <a:rPr lang="en-US"/>
              <a:t>CI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263" y="1343407"/>
            <a:ext cx="10055616" cy="5057394"/>
          </a:xfrm>
        </p:spPr>
        <p:txBody>
          <a:bodyPr/>
          <a:lstStyle/>
          <a:p>
            <a:r>
              <a:rPr lang="en-US" dirty="0"/>
              <a:t>Columnstore index:</a:t>
            </a:r>
          </a:p>
          <a:p>
            <a:pPr lvl="1"/>
            <a:r>
              <a:rPr lang="en-US" sz="2400" dirty="0"/>
              <a:t>Nonclustered </a:t>
            </a:r>
          </a:p>
          <a:p>
            <a:pPr lvl="1"/>
            <a:r>
              <a:rPr lang="en-US" sz="2400" dirty="0"/>
              <a:t>One per table</a:t>
            </a:r>
          </a:p>
          <a:p>
            <a:pPr lvl="1"/>
            <a:r>
              <a:rPr lang="en-US" sz="2400" dirty="0"/>
              <a:t>Must be partition-aligned</a:t>
            </a:r>
          </a:p>
          <a:p>
            <a:pPr lvl="1"/>
            <a:r>
              <a:rPr lang="en-US" sz="2400" dirty="0"/>
              <a:t>Table becomes read-only (partition switching allowed)</a:t>
            </a:r>
          </a:p>
          <a:p>
            <a:r>
              <a:rPr lang="en-US" dirty="0"/>
              <a:t>Unsupported types</a:t>
            </a:r>
          </a:p>
          <a:p>
            <a:pPr lvl="1"/>
            <a:r>
              <a:rPr lang="en-US" sz="2400" dirty="0"/>
              <a:t>Decimal &gt; 18 digits</a:t>
            </a:r>
          </a:p>
          <a:p>
            <a:pPr lvl="1"/>
            <a:r>
              <a:rPr lang="en-US" sz="2400" dirty="0"/>
              <a:t>Binary, Image, CLR (including Spatial, </a:t>
            </a:r>
            <a:r>
              <a:rPr lang="en-US" sz="2400" dirty="0" err="1"/>
              <a:t>HierarchyId</a:t>
            </a:r>
            <a:r>
              <a:rPr lang="en-US" sz="2400" dirty="0"/>
              <a:t>)</a:t>
            </a:r>
          </a:p>
          <a:p>
            <a:pPr lvl="1"/>
            <a:r>
              <a:rPr lang="en-US" sz="2400" dirty="0"/>
              <a:t>(n)</a:t>
            </a:r>
            <a:r>
              <a:rPr lang="en-US" sz="2400" dirty="0" err="1"/>
              <a:t>varchar</a:t>
            </a:r>
            <a:r>
              <a:rPr lang="en-US" sz="2400" dirty="0"/>
              <a:t>(max), XML, Text, </a:t>
            </a:r>
            <a:r>
              <a:rPr lang="en-US" sz="2400" dirty="0" err="1"/>
              <a:t>Ntext</a:t>
            </a:r>
            <a:endParaRPr lang="en-US" sz="2400" dirty="0"/>
          </a:p>
          <a:p>
            <a:pPr lvl="1"/>
            <a:r>
              <a:rPr lang="en-US" sz="2400" dirty="0" err="1"/>
              <a:t>Uniqueidentifier</a:t>
            </a:r>
            <a:r>
              <a:rPr lang="en-US" sz="2400" dirty="0"/>
              <a:t>, </a:t>
            </a:r>
            <a:r>
              <a:rPr lang="en-US" sz="2400" dirty="0" err="1"/>
              <a:t>Rowversion</a:t>
            </a:r>
            <a:r>
              <a:rPr lang="en-US" sz="2400" dirty="0"/>
              <a:t>, </a:t>
            </a:r>
            <a:r>
              <a:rPr lang="en-US" sz="2400" dirty="0" err="1"/>
              <a:t>SQL_Variant</a:t>
            </a:r>
            <a:endParaRPr lang="en-US" sz="2400" dirty="0"/>
          </a:p>
          <a:p>
            <a:pPr lvl="1"/>
            <a:r>
              <a:rPr lang="en-US" sz="2400" dirty="0"/>
              <a:t>Date/time types &gt; 8 bytes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SQL Server 2014 CCI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263" y="1501288"/>
            <a:ext cx="11018520" cy="3237809"/>
          </a:xfrm>
        </p:spPr>
        <p:txBody>
          <a:bodyPr/>
          <a:lstStyle/>
          <a:p>
            <a:r>
              <a:rPr lang="en-US" dirty="0"/>
              <a:t>Clustered Columnstore Index (CCI)</a:t>
            </a:r>
          </a:p>
          <a:p>
            <a:pPr lvl="1"/>
            <a:r>
              <a:rPr lang="en-US" sz="2400" dirty="0"/>
              <a:t>No heap or balanced tree table</a:t>
            </a:r>
          </a:p>
          <a:p>
            <a:r>
              <a:rPr lang="en-US" dirty="0"/>
              <a:t>Must be able to identify each row</a:t>
            </a:r>
          </a:p>
          <a:p>
            <a:pPr lvl="1"/>
            <a:r>
              <a:rPr lang="en-US" sz="2400" dirty="0"/>
              <a:t>Bookmark – unique tuple id within a row group – simple sequence number</a:t>
            </a:r>
          </a:p>
          <a:p>
            <a:r>
              <a:rPr lang="en-US" dirty="0"/>
              <a:t>The CCI is fully updatable</a:t>
            </a:r>
          </a:p>
          <a:p>
            <a:pPr lvl="1"/>
            <a:r>
              <a:rPr lang="en-US" sz="2400" dirty="0"/>
              <a:t>Delete bitmap</a:t>
            </a:r>
          </a:p>
          <a:p>
            <a:pPr lvl="1"/>
            <a:r>
              <a:rPr lang="en-US" sz="2400" dirty="0"/>
              <a:t>Delta store</a:t>
            </a:r>
          </a:p>
        </p:txBody>
      </p:sp>
    </p:spTree>
    <p:extLst>
      <p:ext uri="{BB962C8B-B14F-4D97-AF65-F5344CB8AC3E}">
        <p14:creationId xmlns:p14="http://schemas.microsoft.com/office/powerpoint/2010/main" val="147719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3154" y="346795"/>
            <a:ext cx="8458200" cy="553998"/>
          </a:xfrm>
        </p:spPr>
        <p:txBody>
          <a:bodyPr/>
          <a:lstStyle/>
          <a:p>
            <a:r>
              <a:rPr lang="en-US" dirty="0"/>
              <a:t>SQL Server 2014 NCCI and CCI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6997" y="1336827"/>
            <a:ext cx="11018520" cy="5232202"/>
          </a:xfrm>
        </p:spPr>
        <p:txBody>
          <a:bodyPr/>
          <a:lstStyle/>
          <a:p>
            <a:r>
              <a:rPr lang="en-US" dirty="0"/>
              <a:t>Unsupported data types</a:t>
            </a:r>
          </a:p>
          <a:p>
            <a:pPr lvl="1"/>
            <a:r>
              <a:rPr lang="en-US" sz="2400" dirty="0" err="1"/>
              <a:t>Varbinary</a:t>
            </a:r>
            <a:r>
              <a:rPr lang="en-US" sz="2400" dirty="0"/>
              <a:t>(MAX), Image, CLR (including Spatial, </a:t>
            </a:r>
            <a:r>
              <a:rPr lang="en-US" sz="2400" dirty="0" err="1"/>
              <a:t>HierarchyId</a:t>
            </a:r>
            <a:r>
              <a:rPr lang="en-US" sz="2400" dirty="0"/>
              <a:t>)</a:t>
            </a:r>
          </a:p>
          <a:p>
            <a:pPr lvl="1"/>
            <a:r>
              <a:rPr lang="en-US" sz="2400" dirty="0"/>
              <a:t>(N)</a:t>
            </a:r>
            <a:r>
              <a:rPr lang="en-US" sz="2400" dirty="0" err="1"/>
              <a:t>Varchar</a:t>
            </a:r>
            <a:r>
              <a:rPr lang="en-US" sz="2400" dirty="0"/>
              <a:t>(max), XML, Text, </a:t>
            </a:r>
            <a:r>
              <a:rPr lang="en-US" sz="2400" dirty="0" err="1"/>
              <a:t>Ntext</a:t>
            </a:r>
            <a:endParaRPr lang="en-US" sz="2400" dirty="0"/>
          </a:p>
          <a:p>
            <a:pPr lvl="1"/>
            <a:r>
              <a:rPr lang="en-US" sz="2400" dirty="0" err="1"/>
              <a:t>Rowversion</a:t>
            </a:r>
            <a:r>
              <a:rPr lang="en-US" sz="2400" dirty="0"/>
              <a:t>, </a:t>
            </a:r>
            <a:r>
              <a:rPr lang="en-US" sz="2400" dirty="0" err="1"/>
              <a:t>SQL_Variant</a:t>
            </a:r>
            <a:endParaRPr lang="en-US" sz="2400" dirty="0"/>
          </a:p>
          <a:p>
            <a:r>
              <a:rPr lang="en-US" dirty="0"/>
              <a:t>Memory-optimized index build</a:t>
            </a:r>
          </a:p>
          <a:p>
            <a:pPr lvl="1"/>
            <a:r>
              <a:rPr lang="en-US" sz="2400" dirty="0"/>
              <a:t>Multi-threaded, each thread needs enough memory for a full row group, estimated in advance</a:t>
            </a:r>
          </a:p>
          <a:p>
            <a:pPr lvl="1"/>
            <a:r>
              <a:rPr lang="en-US" sz="2400" dirty="0"/>
              <a:t>In SQL 2012, DOP is static</a:t>
            </a:r>
          </a:p>
          <a:p>
            <a:pPr lvl="1"/>
            <a:r>
              <a:rPr lang="en-US" sz="2400" dirty="0"/>
              <a:t>SQL 2014 checks the memory while building and dynamically calculates optimal number of threads</a:t>
            </a:r>
          </a:p>
          <a:p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798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CCI Updates (1)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1" y="1171576"/>
            <a:ext cx="4287757" cy="5534025"/>
          </a:xfrm>
          <a:prstGeom prst="rect">
            <a:avLst/>
          </a:prstGeom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562600" y="1268415"/>
            <a:ext cx="4648200" cy="5056186"/>
          </a:xfrm>
        </p:spPr>
        <p:txBody>
          <a:bodyPr/>
          <a:lstStyle/>
          <a:p>
            <a:r>
              <a:rPr lang="en-US" sz="2400" b="1" dirty="0"/>
              <a:t>Insert</a:t>
            </a:r>
            <a:r>
              <a:rPr lang="en-US" sz="2400" dirty="0"/>
              <a:t>: The new rows are inserted into a delta store</a:t>
            </a:r>
          </a:p>
          <a:p>
            <a:r>
              <a:rPr lang="en-US" sz="2400" b="1" dirty="0"/>
              <a:t>Delete</a:t>
            </a:r>
            <a:r>
              <a:rPr lang="en-US" sz="2400" dirty="0"/>
              <a:t>: If the row to be deleted is in a column store row group, a record containing its row ID is inserted into the B-tree storing the delete bitmap; if it is in a delta store, the row is simply deleted</a:t>
            </a:r>
          </a:p>
          <a:p>
            <a:r>
              <a:rPr lang="en-US" sz="2400" b="1" dirty="0"/>
              <a:t>Update</a:t>
            </a:r>
            <a:r>
              <a:rPr lang="en-US" sz="2400" dirty="0"/>
              <a:t>: Split into a delete and an insert</a:t>
            </a:r>
          </a:p>
          <a:p>
            <a:r>
              <a:rPr lang="en-US" sz="2400" b="1" dirty="0"/>
              <a:t>Merge</a:t>
            </a:r>
            <a:r>
              <a:rPr lang="en-US" sz="2400" dirty="0"/>
              <a:t>:  Split into a delete, an insert and an update </a:t>
            </a:r>
          </a:p>
        </p:txBody>
      </p:sp>
    </p:spTree>
    <p:extLst>
      <p:ext uri="{BB962C8B-B14F-4D97-AF65-F5344CB8AC3E}">
        <p14:creationId xmlns:p14="http://schemas.microsoft.com/office/powerpoint/2010/main" val="243116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CCI Updates 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213" y="1461816"/>
            <a:ext cx="11018520" cy="4358116"/>
          </a:xfrm>
        </p:spPr>
        <p:txBody>
          <a:bodyPr/>
          <a:lstStyle/>
          <a:p>
            <a:r>
              <a:rPr lang="en-US" sz="2400" dirty="0"/>
              <a:t>A delta store is either open or closed</a:t>
            </a:r>
          </a:p>
          <a:p>
            <a:pPr lvl="1"/>
            <a:r>
              <a:rPr lang="en-US" dirty="0"/>
              <a:t>Closed after 1M rows</a:t>
            </a:r>
          </a:p>
          <a:p>
            <a:r>
              <a:rPr lang="en-US" sz="2400" dirty="0"/>
              <a:t>Tuple Mover converts closed delta stores to column segments</a:t>
            </a:r>
          </a:p>
          <a:p>
            <a:pPr lvl="1"/>
            <a:r>
              <a:rPr lang="en-US" dirty="0"/>
              <a:t>Background process, starts every 5 min</a:t>
            </a:r>
          </a:p>
          <a:p>
            <a:pPr lvl="1"/>
            <a:r>
              <a:rPr lang="en-US" dirty="0"/>
              <a:t>Run manually with ALTER INDEX … REORGANIZE</a:t>
            </a:r>
          </a:p>
          <a:p>
            <a:r>
              <a:rPr lang="en-US" sz="2400" dirty="0"/>
              <a:t>Non-bulk (trickle) inserts go to an open delta store</a:t>
            </a:r>
          </a:p>
          <a:p>
            <a:r>
              <a:rPr lang="en-US" sz="2400" dirty="0"/>
              <a:t>Bulk inserts up to 100K rows go to an open delta store, and larger than 100K go directly to column segments</a:t>
            </a:r>
          </a:p>
          <a:p>
            <a:r>
              <a:rPr lang="en-US" sz="2400" dirty="0"/>
              <a:t>More delta stores mean less compression</a:t>
            </a:r>
          </a:p>
          <a:p>
            <a:pPr lvl="1"/>
            <a:r>
              <a:rPr lang="en-US" dirty="0"/>
              <a:t>Use ~1M bulk insert batches</a:t>
            </a:r>
          </a:p>
          <a:p>
            <a:pPr lvl="1"/>
            <a:r>
              <a:rPr lang="en-US" dirty="0"/>
              <a:t>Rebuild index occasionally</a:t>
            </a:r>
          </a:p>
        </p:txBody>
      </p:sp>
    </p:spTree>
    <p:extLst>
      <p:ext uri="{BB962C8B-B14F-4D97-AF65-F5344CB8AC3E}">
        <p14:creationId xmlns:p14="http://schemas.microsoft.com/office/powerpoint/2010/main" val="164023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213" y="406000"/>
            <a:ext cx="8382000" cy="553998"/>
          </a:xfrm>
        </p:spPr>
        <p:txBody>
          <a:bodyPr/>
          <a:lstStyle/>
          <a:p>
            <a:r>
              <a:rPr lang="en-US" dirty="0"/>
              <a:t>SQL Server 2016 CCI and NCCI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213" y="1652591"/>
            <a:ext cx="11018520" cy="4345805"/>
          </a:xfrm>
        </p:spPr>
        <p:txBody>
          <a:bodyPr/>
          <a:lstStyle/>
          <a:p>
            <a:r>
              <a:rPr lang="en-US" dirty="0"/>
              <a:t>CCI supports additional NCI (B-tree) indexes</a:t>
            </a:r>
          </a:p>
          <a:p>
            <a:pPr lvl="1"/>
            <a:r>
              <a:rPr lang="en-US" sz="2400" dirty="0"/>
              <a:t>NCI indexes can be filtered</a:t>
            </a:r>
          </a:p>
          <a:p>
            <a:r>
              <a:rPr lang="en-US" dirty="0"/>
              <a:t>CCI supports through NCIs primary and foreign key constraints</a:t>
            </a:r>
          </a:p>
          <a:p>
            <a:r>
              <a:rPr lang="en-US" dirty="0"/>
              <a:t>CCI supports snapshot and read committed snapshot isolation levels</a:t>
            </a:r>
          </a:p>
          <a:p>
            <a:r>
              <a:rPr lang="en-US" dirty="0"/>
              <a:t>NCCI on a heap or B-tree updateable and filtered</a:t>
            </a:r>
          </a:p>
          <a:p>
            <a:r>
              <a:rPr lang="en-US" dirty="0"/>
              <a:t>Columnstore indices on in-memory tables</a:t>
            </a:r>
          </a:p>
          <a:p>
            <a:pPr lvl="1"/>
            <a:r>
              <a:rPr lang="en-US" sz="2400" dirty="0"/>
              <a:t>Defined when you create the table</a:t>
            </a:r>
          </a:p>
          <a:p>
            <a:pPr lvl="1"/>
            <a:r>
              <a:rPr lang="en-US" sz="2400" dirty="0"/>
              <a:t>Must include all columns and all rows (not filtered)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6053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574E7-2570-439B-ACAB-1E384B233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SQL Server 2017 Columnstore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5B293-2DE6-4303-9D92-1E5AA953B6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791807"/>
          </a:xfrm>
        </p:spPr>
        <p:txBody>
          <a:bodyPr/>
          <a:lstStyle/>
          <a:p>
            <a:r>
              <a:rPr lang="en-US" dirty="0"/>
              <a:t>Online non-clustered columnstore index build and rebuild support added</a:t>
            </a:r>
          </a:p>
          <a:p>
            <a:r>
              <a:rPr lang="en-US" dirty="0"/>
              <a:t>Database Tuning Advisor (DTA) supports recommendations of columnstore indexes</a:t>
            </a:r>
          </a:p>
          <a:p>
            <a:r>
              <a:rPr lang="en-US" dirty="0"/>
              <a:t>Clustered columnstore indexes support LOB columns (nvarchar(max), varchar(max), </a:t>
            </a:r>
            <a:r>
              <a:rPr lang="en-US" dirty="0" err="1"/>
              <a:t>varbinary</a:t>
            </a:r>
            <a:r>
              <a:rPr lang="en-US" dirty="0"/>
              <a:t>(max))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9387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7824" y="569033"/>
            <a:ext cx="9810872" cy="553998"/>
          </a:xfrm>
        </p:spPr>
        <p:txBody>
          <a:bodyPr/>
          <a:lstStyle/>
          <a:p>
            <a:r>
              <a:rPr lang="en-US" dirty="0"/>
              <a:t>SQL 2016 Operational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1474114" y="3312233"/>
            <a:ext cx="3048000" cy="76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15026" y="3312233"/>
            <a:ext cx="838200" cy="762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46000">
                <a:schemeClr val="accent3">
                  <a:lumMod val="95000"/>
                  <a:lumOff val="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sosceles Triangle 6"/>
          <p:cNvSpPr/>
          <p:nvPr/>
        </p:nvSpPr>
        <p:spPr>
          <a:xfrm>
            <a:off x="1474114" y="2321633"/>
            <a:ext cx="3879112" cy="381000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Isosceles Triangle 7"/>
          <p:cNvSpPr/>
          <p:nvPr/>
        </p:nvSpPr>
        <p:spPr>
          <a:xfrm>
            <a:off x="4522114" y="2901384"/>
            <a:ext cx="831112" cy="228600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Isosceles Triangle 8"/>
          <p:cNvSpPr/>
          <p:nvPr/>
        </p:nvSpPr>
        <p:spPr>
          <a:xfrm flipV="1">
            <a:off x="1470570" y="4302835"/>
            <a:ext cx="3044456" cy="932149"/>
          </a:xfrm>
          <a:prstGeom prst="triangle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/>
          <p:cNvSpPr/>
          <p:nvPr/>
        </p:nvSpPr>
        <p:spPr>
          <a:xfrm flipV="1">
            <a:off x="3074314" y="4302834"/>
            <a:ext cx="1405270" cy="457201"/>
          </a:xfrm>
          <a:prstGeom prst="triangle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1470570" y="4074233"/>
            <a:ext cx="0" cy="1752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15026" y="4074233"/>
            <a:ext cx="0" cy="1752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353226" y="4074233"/>
            <a:ext cx="0" cy="1752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1470570" y="5598233"/>
            <a:ext cx="388265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467028" y="5598233"/>
            <a:ext cx="3047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Warm data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15027" y="5598233"/>
            <a:ext cx="83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Hot</a:t>
            </a:r>
          </a:p>
        </p:txBody>
      </p:sp>
      <p:sp>
        <p:nvSpPr>
          <p:cNvPr id="20" name="Line Callout 1 19"/>
          <p:cNvSpPr/>
          <p:nvPr/>
        </p:nvSpPr>
        <p:spPr>
          <a:xfrm>
            <a:off x="5665114" y="3388433"/>
            <a:ext cx="1600200" cy="304800"/>
          </a:xfrm>
          <a:prstGeom prst="borderCallout1">
            <a:avLst>
              <a:gd name="adj1" fmla="val 18750"/>
              <a:gd name="adj2" fmla="val -8333"/>
              <a:gd name="adj3" fmla="val 110227"/>
              <a:gd name="adj4" fmla="val -967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Row table</a:t>
            </a:r>
          </a:p>
        </p:txBody>
      </p:sp>
      <p:sp>
        <p:nvSpPr>
          <p:cNvPr id="21" name="Line Callout 1 20"/>
          <p:cNvSpPr/>
          <p:nvPr/>
        </p:nvSpPr>
        <p:spPr>
          <a:xfrm>
            <a:off x="5665114" y="2240671"/>
            <a:ext cx="1600200" cy="304800"/>
          </a:xfrm>
          <a:prstGeom prst="borderCallout1">
            <a:avLst>
              <a:gd name="adj1" fmla="val 18750"/>
              <a:gd name="adj2" fmla="val -8333"/>
              <a:gd name="adj3" fmla="val 110227"/>
              <a:gd name="adj4" fmla="val -967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NCI</a:t>
            </a:r>
          </a:p>
        </p:txBody>
      </p:sp>
      <p:sp>
        <p:nvSpPr>
          <p:cNvPr id="22" name="Line Callout 1 21"/>
          <p:cNvSpPr/>
          <p:nvPr/>
        </p:nvSpPr>
        <p:spPr>
          <a:xfrm>
            <a:off x="6579514" y="2710884"/>
            <a:ext cx="1600200" cy="304800"/>
          </a:xfrm>
          <a:prstGeom prst="borderCallout1">
            <a:avLst>
              <a:gd name="adj1" fmla="val 18750"/>
              <a:gd name="adj2" fmla="val -8333"/>
              <a:gd name="adj3" fmla="val 110227"/>
              <a:gd name="adj4" fmla="val -967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Filtered NCI</a:t>
            </a:r>
          </a:p>
        </p:txBody>
      </p:sp>
      <p:sp>
        <p:nvSpPr>
          <p:cNvPr id="23" name="Line Callout 1 22"/>
          <p:cNvSpPr/>
          <p:nvPr/>
        </p:nvSpPr>
        <p:spPr>
          <a:xfrm>
            <a:off x="5665114" y="4226633"/>
            <a:ext cx="2514600" cy="304800"/>
          </a:xfrm>
          <a:prstGeom prst="borderCallout1">
            <a:avLst>
              <a:gd name="adj1" fmla="val 18750"/>
              <a:gd name="adj2" fmla="val -8333"/>
              <a:gd name="adj3" fmla="val 110227"/>
              <a:gd name="adj4" fmla="val -967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Updateable NCCI</a:t>
            </a:r>
          </a:p>
        </p:txBody>
      </p:sp>
    </p:spTree>
    <p:extLst>
      <p:ext uri="{BB962C8B-B14F-4D97-AF65-F5344CB8AC3E}">
        <p14:creationId xmlns:p14="http://schemas.microsoft.com/office/powerpoint/2010/main" val="17643740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772" y="582190"/>
            <a:ext cx="9692463" cy="553998"/>
          </a:xfrm>
        </p:spPr>
        <p:txBody>
          <a:bodyPr/>
          <a:lstStyle/>
          <a:p>
            <a:r>
              <a:rPr lang="en-US" dirty="0"/>
              <a:t>SQL 2016 In-Memory Analytics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1309653" y="3325390"/>
            <a:ext cx="3048000" cy="762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350565" y="3325390"/>
            <a:ext cx="838200" cy="762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46000">
                <a:schemeClr val="accent3">
                  <a:lumMod val="95000"/>
                  <a:lumOff val="5000"/>
                </a:schemeClr>
              </a:gs>
              <a:gs pos="100000">
                <a:schemeClr val="accent3">
                  <a:lumMod val="60000"/>
                </a:schemeClr>
              </a:gs>
            </a:gsLst>
            <a:path path="circle">
              <a:fillToRect r="100000" b="100000"/>
            </a:path>
            <a:tileRect l="-100000" t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Isosceles Triangle 8"/>
          <p:cNvSpPr/>
          <p:nvPr/>
        </p:nvSpPr>
        <p:spPr>
          <a:xfrm flipV="1">
            <a:off x="1306109" y="4315991"/>
            <a:ext cx="3866706" cy="932149"/>
          </a:xfrm>
          <a:prstGeom prst="triangle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Isosceles Triangle 9"/>
          <p:cNvSpPr/>
          <p:nvPr/>
        </p:nvSpPr>
        <p:spPr>
          <a:xfrm flipV="1">
            <a:off x="4366516" y="4324862"/>
            <a:ext cx="804527" cy="244537"/>
          </a:xfrm>
          <a:prstGeom prst="triangle">
            <a:avLst>
              <a:gd name="adj" fmla="val 34868"/>
            </a:avLst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1306109" y="4087390"/>
            <a:ext cx="0" cy="1752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350565" y="4087390"/>
            <a:ext cx="0" cy="1752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88765" y="4087390"/>
            <a:ext cx="0" cy="1752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1306109" y="5611390"/>
            <a:ext cx="388265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302567" y="5611390"/>
            <a:ext cx="30479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Warm data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50566" y="5611390"/>
            <a:ext cx="83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Hot</a:t>
            </a:r>
          </a:p>
        </p:txBody>
      </p:sp>
      <p:sp>
        <p:nvSpPr>
          <p:cNvPr id="20" name="Line Callout 1 19"/>
          <p:cNvSpPr/>
          <p:nvPr/>
        </p:nvSpPr>
        <p:spPr>
          <a:xfrm>
            <a:off x="5500653" y="3401590"/>
            <a:ext cx="1600200" cy="304800"/>
          </a:xfrm>
          <a:prstGeom prst="borderCallout1">
            <a:avLst>
              <a:gd name="adj1" fmla="val 18750"/>
              <a:gd name="adj2" fmla="val -8333"/>
              <a:gd name="adj3" fmla="val 110227"/>
              <a:gd name="adj4" fmla="val -967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Row table</a:t>
            </a:r>
          </a:p>
        </p:txBody>
      </p:sp>
      <p:sp>
        <p:nvSpPr>
          <p:cNvPr id="23" name="Line Callout 1 22"/>
          <p:cNvSpPr/>
          <p:nvPr/>
        </p:nvSpPr>
        <p:spPr>
          <a:xfrm>
            <a:off x="5500653" y="4239790"/>
            <a:ext cx="2514600" cy="304800"/>
          </a:xfrm>
          <a:prstGeom prst="borderCallout1">
            <a:avLst>
              <a:gd name="adj1" fmla="val 18750"/>
              <a:gd name="adj2" fmla="val -8333"/>
              <a:gd name="adj3" fmla="val 110227"/>
              <a:gd name="adj4" fmla="val -967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Updateable NCCI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782262" y="1532833"/>
            <a:ext cx="914400" cy="152402"/>
            <a:chOff x="1524000" y="1331642"/>
            <a:chExt cx="914400" cy="152402"/>
          </a:xfrm>
        </p:grpSpPr>
        <p:sp>
          <p:nvSpPr>
            <p:cNvPr id="3" name="Rectangle 2"/>
            <p:cNvSpPr/>
            <p:nvPr/>
          </p:nvSpPr>
          <p:spPr>
            <a:xfrm>
              <a:off x="15240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7526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1981200" y="1331643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209800" y="1331642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2325062" y="1685233"/>
            <a:ext cx="914400" cy="152402"/>
            <a:chOff x="1524000" y="1331642"/>
            <a:chExt cx="914400" cy="152402"/>
          </a:xfrm>
        </p:grpSpPr>
        <p:sp>
          <p:nvSpPr>
            <p:cNvPr id="28" name="Rectangle 27"/>
            <p:cNvSpPr/>
            <p:nvPr/>
          </p:nvSpPr>
          <p:spPr>
            <a:xfrm>
              <a:off x="15240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7526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981200" y="1331643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2209800" y="1331642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235919" y="1685232"/>
            <a:ext cx="914400" cy="152402"/>
            <a:chOff x="1524000" y="1331642"/>
            <a:chExt cx="914400" cy="152402"/>
          </a:xfrm>
        </p:grpSpPr>
        <p:sp>
          <p:nvSpPr>
            <p:cNvPr id="33" name="Rectangle 32"/>
            <p:cNvSpPr/>
            <p:nvPr/>
          </p:nvSpPr>
          <p:spPr>
            <a:xfrm>
              <a:off x="15240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7526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1981200" y="1331643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2209800" y="1331642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1405347" y="1837632"/>
            <a:ext cx="914400" cy="152402"/>
            <a:chOff x="1524000" y="1331642"/>
            <a:chExt cx="914400" cy="152402"/>
          </a:xfrm>
        </p:grpSpPr>
        <p:sp>
          <p:nvSpPr>
            <p:cNvPr id="38" name="Rectangle 37"/>
            <p:cNvSpPr/>
            <p:nvPr/>
          </p:nvSpPr>
          <p:spPr>
            <a:xfrm>
              <a:off x="15240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17526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1981200" y="1331643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209800" y="1331642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2320632" y="1837631"/>
            <a:ext cx="914400" cy="152402"/>
            <a:chOff x="1524000" y="1331642"/>
            <a:chExt cx="914400" cy="152402"/>
          </a:xfrm>
        </p:grpSpPr>
        <p:sp>
          <p:nvSpPr>
            <p:cNvPr id="43" name="Rectangle 42"/>
            <p:cNvSpPr/>
            <p:nvPr/>
          </p:nvSpPr>
          <p:spPr>
            <a:xfrm>
              <a:off x="15240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17526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81200" y="1331643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2209800" y="1331642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3239463" y="1832907"/>
            <a:ext cx="914400" cy="152402"/>
            <a:chOff x="1524000" y="1331642"/>
            <a:chExt cx="914400" cy="152402"/>
          </a:xfrm>
        </p:grpSpPr>
        <p:sp>
          <p:nvSpPr>
            <p:cNvPr id="48" name="Rectangle 47"/>
            <p:cNvSpPr/>
            <p:nvPr/>
          </p:nvSpPr>
          <p:spPr>
            <a:xfrm>
              <a:off x="15240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17526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981200" y="1331643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2209800" y="1331642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156762" y="1832907"/>
            <a:ext cx="914400" cy="152402"/>
            <a:chOff x="1524000" y="1331642"/>
            <a:chExt cx="914400" cy="152402"/>
          </a:xfrm>
        </p:grpSpPr>
        <p:sp>
          <p:nvSpPr>
            <p:cNvPr id="53" name="Rectangle 52"/>
            <p:cNvSpPr/>
            <p:nvPr/>
          </p:nvSpPr>
          <p:spPr>
            <a:xfrm>
              <a:off x="15240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1752600" y="1331644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1981200" y="1331643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2209800" y="1331642"/>
              <a:ext cx="228600" cy="152400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Line Callout 1 20"/>
          <p:cNvSpPr/>
          <p:nvPr/>
        </p:nvSpPr>
        <p:spPr>
          <a:xfrm>
            <a:off x="5500653" y="1487065"/>
            <a:ext cx="1600200" cy="304800"/>
          </a:xfrm>
          <a:prstGeom prst="borderCallout1">
            <a:avLst>
              <a:gd name="adj1" fmla="val 18750"/>
              <a:gd name="adj2" fmla="val -8333"/>
              <a:gd name="adj3" fmla="val 110227"/>
              <a:gd name="adj4" fmla="val -967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Range index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309654" y="2265649"/>
            <a:ext cx="3861388" cy="762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408245" y="2347371"/>
            <a:ext cx="914400" cy="152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2777832" y="2352999"/>
            <a:ext cx="914400" cy="152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/>
          <p:cNvSpPr/>
          <p:nvPr/>
        </p:nvSpPr>
        <p:spPr>
          <a:xfrm>
            <a:off x="4156762" y="2352999"/>
            <a:ext cx="914400" cy="152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/>
          <p:cNvSpPr/>
          <p:nvPr/>
        </p:nvSpPr>
        <p:spPr>
          <a:xfrm>
            <a:off x="1405347" y="2562455"/>
            <a:ext cx="914400" cy="152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/>
          <p:cNvSpPr/>
          <p:nvPr/>
        </p:nvSpPr>
        <p:spPr>
          <a:xfrm>
            <a:off x="2774934" y="2568083"/>
            <a:ext cx="914400" cy="152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/>
          <p:cNvSpPr/>
          <p:nvPr/>
        </p:nvSpPr>
        <p:spPr>
          <a:xfrm>
            <a:off x="1405347" y="2785661"/>
            <a:ext cx="914400" cy="152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/>
          <p:cNvSpPr/>
          <p:nvPr/>
        </p:nvSpPr>
        <p:spPr>
          <a:xfrm>
            <a:off x="2774934" y="2791289"/>
            <a:ext cx="914400" cy="152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ine Callout 1 21"/>
          <p:cNvSpPr/>
          <p:nvPr/>
        </p:nvSpPr>
        <p:spPr>
          <a:xfrm>
            <a:off x="5500653" y="2366853"/>
            <a:ext cx="1600200" cy="306074"/>
          </a:xfrm>
          <a:prstGeom prst="borderCallout1">
            <a:avLst>
              <a:gd name="adj1" fmla="val 18750"/>
              <a:gd name="adj2" fmla="val -8333"/>
              <a:gd name="adj3" fmla="val 110227"/>
              <a:gd name="adj4" fmla="val -967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Hash index</a:t>
            </a:r>
          </a:p>
        </p:txBody>
      </p:sp>
      <p:cxnSp>
        <p:nvCxnSpPr>
          <p:cNvPr id="17" name="Straight Arrow Connector 16"/>
          <p:cNvCxnSpPr>
            <a:stCxn id="11" idx="3"/>
            <a:endCxn id="58" idx="1"/>
          </p:cNvCxnSpPr>
          <p:nvPr/>
        </p:nvCxnSpPr>
        <p:spPr>
          <a:xfrm>
            <a:off x="2322646" y="2423571"/>
            <a:ext cx="455187" cy="5628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2322489" y="2645530"/>
            <a:ext cx="455187" cy="5628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2319748" y="2867489"/>
            <a:ext cx="455187" cy="5628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3694126" y="2423571"/>
            <a:ext cx="455187" cy="5628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62329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Reducing CPU Usage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237809"/>
          </a:xfrm>
        </p:spPr>
        <p:txBody>
          <a:bodyPr/>
          <a:lstStyle/>
          <a:p>
            <a:r>
              <a:rPr lang="en-US" dirty="0"/>
              <a:t>Columnstore indexes reduce disk IO</a:t>
            </a:r>
          </a:p>
          <a:p>
            <a:r>
              <a:rPr lang="en-US" dirty="0"/>
              <a:t>Bitmap-filtered hash joins can be executed in parallel</a:t>
            </a:r>
          </a:p>
          <a:p>
            <a:r>
              <a:rPr lang="en-US" dirty="0"/>
              <a:t>Problem: CPU becomes a bottleneck</a:t>
            </a:r>
          </a:p>
          <a:p>
            <a:r>
              <a:rPr lang="en-US" dirty="0"/>
              <a:t>Solution: reduce CPU usage by processing large numbers of rows</a:t>
            </a:r>
          </a:p>
          <a:p>
            <a:pPr lvl="1"/>
            <a:r>
              <a:rPr lang="en-US" dirty="0"/>
              <a:t>Iterators that do not process row-at-a-time</a:t>
            </a:r>
          </a:p>
          <a:p>
            <a:pPr lvl="1"/>
            <a:r>
              <a:rPr lang="en-US" dirty="0"/>
              <a:t>Process batch-at-a-time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89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Batch Processing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3607141"/>
          </a:xfrm>
        </p:spPr>
        <p:txBody>
          <a:bodyPr/>
          <a:lstStyle/>
          <a:p>
            <a:r>
              <a:rPr lang="en-US" dirty="0"/>
              <a:t>Orthogonal to columnstore indices</a:t>
            </a:r>
          </a:p>
          <a:p>
            <a:pPr lvl="1"/>
            <a:r>
              <a:rPr lang="en-US" dirty="0"/>
              <a:t>Can support other storage</a:t>
            </a:r>
          </a:p>
          <a:p>
            <a:r>
              <a:rPr lang="en-US" dirty="0"/>
              <a:t>However, best results with columnstore indices</a:t>
            </a:r>
          </a:p>
          <a:p>
            <a:pPr lvl="1"/>
            <a:r>
              <a:rPr lang="en-US" dirty="0"/>
              <a:t>Sometimes can perform batch operations directly on compressed data</a:t>
            </a:r>
          </a:p>
          <a:p>
            <a:r>
              <a:rPr lang="en-US" dirty="0"/>
              <a:t>Can mix batch and row operators</a:t>
            </a:r>
          </a:p>
          <a:p>
            <a:pPr lvl="1"/>
            <a:r>
              <a:rPr lang="en-US" dirty="0"/>
              <a:t>Can dynamically switch from batch to row mode</a:t>
            </a:r>
          </a:p>
          <a:p>
            <a:r>
              <a:rPr lang="en-US" dirty="0"/>
              <a:t>Batch ~1,000 rows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8515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Batch Operators in SQL 2012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740" y="1376297"/>
            <a:ext cx="11018520" cy="4776692"/>
          </a:xfrm>
        </p:spPr>
        <p:txBody>
          <a:bodyPr/>
          <a:lstStyle/>
          <a:p>
            <a:r>
              <a:rPr lang="en-US" dirty="0"/>
              <a:t>The following operators support batch mode processing in SQL Server 2012:</a:t>
            </a:r>
          </a:p>
          <a:p>
            <a:pPr lvl="1"/>
            <a:r>
              <a:rPr lang="en-US" sz="2400" dirty="0"/>
              <a:t>Filter</a:t>
            </a:r>
          </a:p>
          <a:p>
            <a:pPr lvl="1"/>
            <a:r>
              <a:rPr lang="en-US" sz="2400" dirty="0"/>
              <a:t>Project</a:t>
            </a:r>
          </a:p>
          <a:p>
            <a:pPr lvl="1"/>
            <a:r>
              <a:rPr lang="en-US" sz="2400" dirty="0"/>
              <a:t>Scan</a:t>
            </a:r>
          </a:p>
          <a:p>
            <a:pPr lvl="1"/>
            <a:r>
              <a:rPr lang="en-US" sz="2400" dirty="0"/>
              <a:t>Local hash (partial) aggregation</a:t>
            </a:r>
          </a:p>
          <a:p>
            <a:pPr lvl="1"/>
            <a:r>
              <a:rPr lang="en-US" sz="2400" dirty="0"/>
              <a:t>Hash inner join</a:t>
            </a:r>
          </a:p>
          <a:p>
            <a:pPr lvl="1"/>
            <a:r>
              <a:rPr lang="en-US" sz="2400" dirty="0"/>
              <a:t>Batch hash table build </a:t>
            </a:r>
          </a:p>
          <a:p>
            <a:pPr lvl="1"/>
            <a:r>
              <a:rPr lang="en-US" sz="2400" dirty="0"/>
              <a:t>No spilling</a:t>
            </a:r>
          </a:p>
          <a:p>
            <a:pPr lvl="1"/>
            <a:r>
              <a:rPr lang="sl-SI" sz="2400" dirty="0"/>
              <a:t>Bitmap </a:t>
            </a:r>
            <a:r>
              <a:rPr lang="en-US" sz="2400" dirty="0"/>
              <a:t>filters limited to a single column, data types represented with a 64-bit integer</a:t>
            </a:r>
          </a:p>
        </p:txBody>
      </p:sp>
    </p:spTree>
    <p:extLst>
      <p:ext uri="{BB962C8B-B14F-4D97-AF65-F5344CB8AC3E}">
        <p14:creationId xmlns:p14="http://schemas.microsoft.com/office/powerpoint/2010/main" val="36296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Batch Operators in SQL 2014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740" y="1619700"/>
            <a:ext cx="11018520" cy="3459409"/>
          </a:xfrm>
        </p:spPr>
        <p:txBody>
          <a:bodyPr/>
          <a:lstStyle/>
          <a:p>
            <a:r>
              <a:rPr lang="en-US" dirty="0"/>
              <a:t>Batch processing supported also for:</a:t>
            </a:r>
          </a:p>
          <a:p>
            <a:pPr lvl="1"/>
            <a:r>
              <a:rPr lang="en-US" sz="2400" dirty="0"/>
              <a:t>All join types</a:t>
            </a:r>
          </a:p>
          <a:p>
            <a:pPr lvl="1"/>
            <a:r>
              <a:rPr lang="en-US" sz="2400" dirty="0"/>
              <a:t>Union All</a:t>
            </a:r>
          </a:p>
          <a:p>
            <a:pPr lvl="1"/>
            <a:r>
              <a:rPr lang="en-US" sz="2400" dirty="0"/>
              <a:t>Scalar aggregation</a:t>
            </a:r>
          </a:p>
          <a:p>
            <a:pPr lvl="1"/>
            <a:r>
              <a:rPr lang="en-US" sz="2400" dirty="0"/>
              <a:t>Spilling support</a:t>
            </a:r>
          </a:p>
          <a:p>
            <a:pPr lvl="1"/>
            <a:r>
              <a:rPr lang="en-US" sz="2400" dirty="0"/>
              <a:t>Complex Bloom filters, all data types supported</a:t>
            </a:r>
          </a:p>
          <a:p>
            <a:pPr lvl="1"/>
            <a:r>
              <a:rPr lang="en-US" sz="2400" dirty="0"/>
              <a:t>However, they can be pushed down to the storage engine only for previously supported data types, unless all key columns are integer </a:t>
            </a:r>
          </a:p>
        </p:txBody>
      </p:sp>
    </p:spTree>
    <p:extLst>
      <p:ext uri="{BB962C8B-B14F-4D97-AF65-F5344CB8AC3E}">
        <p14:creationId xmlns:p14="http://schemas.microsoft.com/office/powerpoint/2010/main" val="178309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Batch Operators in SQL 2016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263" y="1501288"/>
            <a:ext cx="11018520" cy="4345805"/>
          </a:xfrm>
        </p:spPr>
        <p:txBody>
          <a:bodyPr/>
          <a:lstStyle/>
          <a:p>
            <a:r>
              <a:rPr lang="en-US" dirty="0"/>
              <a:t>Batch processing improvements:</a:t>
            </a:r>
          </a:p>
          <a:p>
            <a:pPr lvl="1"/>
            <a:r>
              <a:rPr lang="en-US" sz="2400" dirty="0"/>
              <a:t>Single-threaded queries</a:t>
            </a:r>
          </a:p>
          <a:p>
            <a:pPr lvl="1"/>
            <a:r>
              <a:rPr lang="en-US" sz="2400" dirty="0"/>
              <a:t>Sort operator</a:t>
            </a:r>
          </a:p>
          <a:p>
            <a:pPr lvl="1"/>
            <a:r>
              <a:rPr lang="en-US" sz="2400" dirty="0"/>
              <a:t>Multiple distinct count operations</a:t>
            </a:r>
          </a:p>
          <a:p>
            <a:pPr lvl="1"/>
            <a:r>
              <a:rPr lang="en-US" sz="2400" dirty="0"/>
              <a:t>Left anti-semi join operators</a:t>
            </a:r>
          </a:p>
          <a:p>
            <a:pPr lvl="1"/>
            <a:r>
              <a:rPr lang="en-US" sz="2400" dirty="0"/>
              <a:t>Window aggregate functions</a:t>
            </a:r>
          </a:p>
          <a:p>
            <a:pPr lvl="1"/>
            <a:r>
              <a:rPr lang="en-US" sz="2400" dirty="0"/>
              <a:t>Window analytical functions</a:t>
            </a:r>
          </a:p>
          <a:p>
            <a:pPr lvl="1"/>
            <a:r>
              <a:rPr lang="en-US" sz="2400" dirty="0"/>
              <a:t>String predicate and aggregate pushdown to the storage engine</a:t>
            </a:r>
          </a:p>
          <a:p>
            <a:pPr lvl="1"/>
            <a:r>
              <a:rPr lang="en-US" sz="2400" dirty="0"/>
              <a:t>Row-level locking on index seeks against a nonclustered index and rowgroup-level locking on full table scans against the columnstore </a:t>
            </a:r>
          </a:p>
        </p:txBody>
      </p:sp>
    </p:spTree>
    <p:extLst>
      <p:ext uri="{BB962C8B-B14F-4D97-AF65-F5344CB8AC3E}">
        <p14:creationId xmlns:p14="http://schemas.microsoft.com/office/powerpoint/2010/main" val="96785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B13CA-E27A-4277-B4E0-EC07E4FA9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Batch Operators in SQL 2017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49943-AF6E-49DF-92DA-019F984B5D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200" y="1435503"/>
            <a:ext cx="11018520" cy="1465016"/>
          </a:xfrm>
        </p:spPr>
        <p:txBody>
          <a:bodyPr/>
          <a:lstStyle/>
          <a:p>
            <a:r>
              <a:rPr lang="en-US" dirty="0"/>
              <a:t>Batch mode adaptive joins</a:t>
            </a:r>
          </a:p>
          <a:p>
            <a:r>
              <a:rPr lang="en-US" dirty="0"/>
              <a:t>Batch mode memory grant feedback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6424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CS 2012-2017 Summary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33195"/>
              </p:ext>
            </p:extLst>
          </p:nvPr>
        </p:nvGraphicFramePr>
        <p:xfrm>
          <a:off x="588263" y="1291922"/>
          <a:ext cx="8531112" cy="5161500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40285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56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56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56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56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Columnstore Index Feature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SQL 2012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SQL 2014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SQL 2016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effectLst/>
                        </a:rPr>
                        <a:t>SQL 2017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Batch execution for multi-threaded queries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Batch execution single-threaded queries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Batch mode adaptive joins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4236999654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Archival compression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Snapshot isolation levels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Specify CI when creating a table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AlwaysOn supports CIs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AlwaysOn readable 2</a:t>
                      </a:r>
                      <a:r>
                        <a:rPr lang="en-US" sz="1600" u="none" strike="noStrike" baseline="30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nd</a:t>
                      </a:r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 read-only NCCI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AlwaysOn readable 2</a:t>
                      </a:r>
                      <a:r>
                        <a:rPr lang="en-US" sz="1600" u="none" strike="noStrike" baseline="30000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nd</a:t>
                      </a:r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 updateable CIs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Read-only NCCI on heap or B-tree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Updateable NCCI on heap or B-tree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B-tree indexes together with a NCCI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Updateable CCI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B-tree index on a CCI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CI on a memory-optimized table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Filtered NCCI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67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</a:rPr>
                        <a:t>NCCI online build and rebuild</a:t>
                      </a:r>
                      <a:endParaRPr lang="en-US" sz="1600" b="0" i="0" u="none" strike="noStrike" dirty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600" b="1" i="0" u="none" strike="noStrike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strike="noStrike" dirty="0">
                          <a:solidFill>
                            <a:srgbClr val="CC3300"/>
                          </a:solidFill>
                          <a:effectLst/>
                        </a:rPr>
                        <a:t>yes</a:t>
                      </a:r>
                      <a:endParaRPr lang="en-US" sz="1600" b="1" i="0" u="none" strike="noStrike" dirty="0">
                        <a:solidFill>
                          <a:srgbClr val="CC33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236" marR="5236" marT="5236" marB="0" anchor="ctr"/>
                </a:tc>
                <a:extLst>
                  <a:ext uri="{0D108BD9-81ED-4DB2-BD59-A6C34878D82A}">
                    <a16:rowId xmlns:a16="http://schemas.microsoft.com/office/drawing/2014/main" val="10830609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62026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55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16</TotalTime>
  <Words>2112</Words>
  <Application>Microsoft Office PowerPoint</Application>
  <PresentationFormat>Widescreen</PresentationFormat>
  <Paragraphs>642</Paragraphs>
  <Slides>38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53" baseType="lpstr">
      <vt:lpstr>Arial</vt:lpstr>
      <vt:lpstr>Calibri</vt:lpstr>
      <vt:lpstr>Consolas</vt:lpstr>
      <vt:lpstr>Lucida Console</vt:lpstr>
      <vt:lpstr>Myriad Pro</vt:lpstr>
      <vt:lpstr>Myriad Pro Light</vt:lpstr>
      <vt:lpstr>Segoe</vt:lpstr>
      <vt:lpstr>Segoe UI</vt:lpstr>
      <vt:lpstr>Segoe UI Light</vt:lpstr>
      <vt:lpstr>Segoe UI Semibold</vt:lpstr>
      <vt:lpstr>Segoe UI Semilight</vt:lpstr>
      <vt:lpstr>Tekton Pro</vt:lpstr>
      <vt:lpstr>Wingdings</vt:lpstr>
      <vt:lpstr>WHITE TEMPLATE</vt:lpstr>
      <vt:lpstr>SOFT BLACK TEMPLATE</vt:lpstr>
      <vt:lpstr>SQL Server 2012-2017  Columnar Storage</vt:lpstr>
      <vt:lpstr>Module Overview</vt:lpstr>
      <vt:lpstr>Algorithms Complexity</vt:lpstr>
      <vt:lpstr>RDBMS Joins</vt:lpstr>
      <vt:lpstr>      Linearize Joins</vt:lpstr>
      <vt:lpstr>Bitmap Filtered Star Join</vt:lpstr>
      <vt:lpstr>Bloom Filter</vt:lpstr>
      <vt:lpstr>Data Compression</vt:lpstr>
      <vt:lpstr>Page Compression</vt:lpstr>
      <vt:lpstr>Unicode Compression</vt:lpstr>
      <vt:lpstr>LZ77 Compression</vt:lpstr>
      <vt:lpstr>Trans-Relational Model</vt:lpstr>
      <vt:lpstr>Columnar Storage (1)</vt:lpstr>
      <vt:lpstr>Columnar Storage (2)</vt:lpstr>
      <vt:lpstr>Row Reconstruction Table</vt:lpstr>
      <vt:lpstr>Columnstore Indexes</vt:lpstr>
      <vt:lpstr>Columnstore Compression (1)</vt:lpstr>
      <vt:lpstr>Columnstore Compression (2)</vt:lpstr>
      <vt:lpstr>Columnstore Compression (3)</vt:lpstr>
      <vt:lpstr>Reduced I/O</vt:lpstr>
      <vt:lpstr>Reading Segments</vt:lpstr>
      <vt:lpstr>SQL Server 2012 NCCI</vt:lpstr>
      <vt:lpstr>SQL Server 2014 CCI</vt:lpstr>
      <vt:lpstr>SQL Server 2014 NCCI and CCI</vt:lpstr>
      <vt:lpstr>CCI Updates (1)</vt:lpstr>
      <vt:lpstr>CCI Updates (2)</vt:lpstr>
      <vt:lpstr>SQL Server 2016 CCI and NCCI</vt:lpstr>
      <vt:lpstr>SQL Server 2017 Columnstore</vt:lpstr>
      <vt:lpstr>SQL 2016 Operational Analytics</vt:lpstr>
      <vt:lpstr>SQL 2016 In-Memory Analytics</vt:lpstr>
      <vt:lpstr>Reducing CPU Usage</vt:lpstr>
      <vt:lpstr>Batch Processing</vt:lpstr>
      <vt:lpstr>Batch Operators in SQL 2012</vt:lpstr>
      <vt:lpstr>Batch Operators in SQL 2014</vt:lpstr>
      <vt:lpstr>Batch Operators in SQL 2016</vt:lpstr>
      <vt:lpstr>Batch Operators in SQL 2017</vt:lpstr>
      <vt:lpstr>CS 2012-2017 Summary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Administrator</cp:lastModifiedBy>
  <cp:revision>7</cp:revision>
  <dcterms:created xsi:type="dcterms:W3CDTF">2018-03-14T10:09:21Z</dcterms:created>
  <dcterms:modified xsi:type="dcterms:W3CDTF">2018-05-18T05:29:13Z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