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Lst>
  <p:notesMasterIdLst>
    <p:notesMasterId r:id="rId26"/>
  </p:notesMasterIdLst>
  <p:handoutMasterIdLst>
    <p:handoutMasterId r:id="rId27"/>
  </p:handoutMasterIdLst>
  <p:sldIdLst>
    <p:sldId id="1554" r:id="rId5"/>
    <p:sldId id="1556" r:id="rId6"/>
    <p:sldId id="1564" r:id="rId7"/>
    <p:sldId id="1558" r:id="rId8"/>
    <p:sldId id="1594" r:id="rId9"/>
    <p:sldId id="1606" r:id="rId10"/>
    <p:sldId id="1607" r:id="rId11"/>
    <p:sldId id="1598" r:id="rId12"/>
    <p:sldId id="1599" r:id="rId13"/>
    <p:sldId id="1604" r:id="rId14"/>
    <p:sldId id="1608" r:id="rId15"/>
    <p:sldId id="1609" r:id="rId16"/>
    <p:sldId id="1597" r:id="rId17"/>
    <p:sldId id="1605" r:id="rId18"/>
    <p:sldId id="1610" r:id="rId19"/>
    <p:sldId id="1611" r:id="rId20"/>
    <p:sldId id="1600" r:id="rId21"/>
    <p:sldId id="1601" r:id="rId22"/>
    <p:sldId id="1602" r:id="rId23"/>
    <p:sldId id="1603" r:id="rId24"/>
    <p:sldId id="1567" r:id="rId25"/>
  </p:sldIdLst>
  <p:sldSz cx="12436475" cy="6994525"/>
  <p:notesSz cx="6858000" cy="9144000"/>
  <p:defaultTex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id="{7C387404-1192-41C0-B597-22CE4160B4E1}">
          <p14:sldIdLst>
            <p14:sldId id="1554"/>
          </p14:sldIdLst>
        </p14:section>
        <p14:section name="NT Tehnologija" id="{7BA3AB53-B0D3-4155-A793-FCE390968904}">
          <p14:sldIdLst>
            <p14:sldId id="1556"/>
            <p14:sldId id="1564"/>
            <p14:sldId id="1558"/>
            <p14:sldId id="1594"/>
            <p14:sldId id="1606"/>
            <p14:sldId id="1607"/>
            <p14:sldId id="1598"/>
            <p14:sldId id="1599"/>
            <p14:sldId id="1604"/>
            <p14:sldId id="1608"/>
            <p14:sldId id="1609"/>
            <p14:sldId id="1597"/>
            <p14:sldId id="1605"/>
            <p14:sldId id="1610"/>
            <p14:sldId id="1611"/>
            <p14:sldId id="1600"/>
            <p14:sldId id="1601"/>
            <p14:sldId id="1602"/>
            <p14:sldId id="1603"/>
            <p14:sldId id="1567"/>
          </p14:sldIdLst>
        </p14:section>
      </p14:sectionLst>
    </p:ext>
    <p:ext uri="{EFAFB233-063F-42B5-8137-9DF3F51BA10A}">
      <p15:sldGuideLst xmlns:p15="http://schemas.microsoft.com/office/powerpoint/2012/main">
        <p15:guide id="1" orient="horz" pos="2203">
          <p15:clr>
            <a:srgbClr val="A4A3A4"/>
          </p15:clr>
        </p15:guide>
        <p15:guide id="2" pos="391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2"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4491C"/>
    <a:srgbClr val="F26522"/>
    <a:srgbClr val="F1E16B"/>
    <a:srgbClr val="F2F240"/>
    <a:srgbClr val="00AEEF"/>
    <a:srgbClr val="00254A"/>
    <a:srgbClr val="00BCF2"/>
    <a:srgbClr val="F08400"/>
    <a:srgbClr val="002050"/>
    <a:srgbClr val="3C50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77596" autoAdjust="0"/>
  </p:normalViewPr>
  <p:slideViewPr>
    <p:cSldViewPr>
      <p:cViewPr varScale="1">
        <p:scale>
          <a:sx n="68" d="100"/>
          <a:sy n="68" d="100"/>
        </p:scale>
        <p:origin x="1314" y="78"/>
      </p:cViewPr>
      <p:guideLst>
        <p:guide orient="horz" pos="2203"/>
        <p:guide pos="3917"/>
      </p:guideLst>
    </p:cSldViewPr>
  </p:slideViewPr>
  <p:outlineViewPr>
    <p:cViewPr>
      <p:scale>
        <a:sx n="33" d="100"/>
        <a:sy n="33" d="100"/>
      </p:scale>
      <p:origin x="0" y="-26942"/>
    </p:cViewPr>
  </p:outlineViewPr>
  <p:notesTextViewPr>
    <p:cViewPr>
      <p:scale>
        <a:sx n="100" d="100"/>
        <a:sy n="100" d="100"/>
      </p:scale>
      <p:origin x="0" y="0"/>
    </p:cViewPr>
  </p:notesTextViewPr>
  <p:sorterViewPr>
    <p:cViewPr varScale="1">
      <p:scale>
        <a:sx n="1" d="1"/>
        <a:sy n="1" d="1"/>
      </p:scale>
      <p:origin x="0" y="-1411"/>
    </p:cViewPr>
  </p:sorterViewPr>
  <p:notesViewPr>
    <p:cSldViewPr showGuides="1">
      <p:cViewPr varScale="1">
        <p:scale>
          <a:sx n="97" d="100"/>
          <a:sy n="97" d="100"/>
        </p:scale>
        <p:origin x="-478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1D0CB2F-F0BF-435A-A27A-2EC15087F634}" type="datetime8">
              <a:rPr lang="en-US" smtClean="0">
                <a:latin typeface="Segoe UI" pitchFamily="34" charset="0"/>
              </a:rPr>
              <a:t>5/15/2017 12:26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D18B56EA-E28F-4F92-9F16-7A6F2501B303}" type="datetime8">
              <a:rPr lang="en-US" smtClean="0"/>
              <a:t>5/15/2017 12:26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32742" rtl="0" eaLnBrk="1" latinLnBrk="0" hangingPunct="1">
      <a:lnSpc>
        <a:spcPct val="90000"/>
      </a:lnSpc>
      <a:spcAft>
        <a:spcPts val="340"/>
      </a:spcAft>
      <a:defRPr sz="900" kern="1200">
        <a:solidFill>
          <a:schemeClr val="tx1"/>
        </a:solidFill>
        <a:latin typeface="Segoe UI Light" pitchFamily="34" charset="0"/>
        <a:ea typeface="+mn-ea"/>
        <a:cs typeface="+mn-cs"/>
      </a:defRPr>
    </a:lvl1pPr>
    <a:lvl2pPr marL="217262" indent="-107956"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2pPr>
    <a:lvl3pPr marL="334664"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3pPr>
    <a:lvl4pPr marL="492551" indent="-149789"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4pPr>
    <a:lvl5pPr marL="627496"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5pPr>
    <a:lvl6pPr marL="2331856" algn="l" defTabSz="932742" rtl="0" eaLnBrk="1" latinLnBrk="0" hangingPunct="1">
      <a:defRPr sz="1200" kern="1200">
        <a:solidFill>
          <a:schemeClr val="tx1"/>
        </a:solidFill>
        <a:latin typeface="+mn-lt"/>
        <a:ea typeface="+mn-ea"/>
        <a:cs typeface="+mn-cs"/>
      </a:defRPr>
    </a:lvl6pPr>
    <a:lvl7pPr marL="2798226" algn="l" defTabSz="932742" rtl="0" eaLnBrk="1" latinLnBrk="0" hangingPunct="1">
      <a:defRPr sz="1200" kern="1200">
        <a:solidFill>
          <a:schemeClr val="tx1"/>
        </a:solidFill>
        <a:latin typeface="+mn-lt"/>
        <a:ea typeface="+mn-ea"/>
        <a:cs typeface="+mn-cs"/>
      </a:defRPr>
    </a:lvl7pPr>
    <a:lvl8pPr marL="3264597" algn="l" defTabSz="932742" rtl="0" eaLnBrk="1" latinLnBrk="0" hangingPunct="1">
      <a:defRPr sz="1200" kern="1200">
        <a:solidFill>
          <a:schemeClr val="tx1"/>
        </a:solidFill>
        <a:latin typeface="+mn-lt"/>
        <a:ea typeface="+mn-ea"/>
        <a:cs typeface="+mn-cs"/>
      </a:defRPr>
    </a:lvl8pPr>
    <a:lvl9pPr marL="3730969" algn="l" defTabSz="9327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683C9CD-37C6-4B53-B210-CC8F66F90493}" type="datetime8">
              <a:rPr lang="en-US" smtClean="0"/>
              <a:t>5/15/2017 12:26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1143824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683C9CD-37C6-4B53-B210-CC8F66F90493}" type="datetime8">
              <a:rPr lang="en-US" smtClean="0"/>
              <a:t>5/15/2017 12:26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4241144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FD545570-6992-4320-BEFC-9262493433EC}" type="datetime8">
              <a:rPr lang="en-US" smtClean="0"/>
              <a:t>5/15/2017 12:26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a:t>
            </a:fld>
            <a:endParaRPr lang="en-US" dirty="0"/>
          </a:p>
        </p:txBody>
      </p:sp>
    </p:spTree>
    <p:extLst>
      <p:ext uri="{BB962C8B-B14F-4D97-AF65-F5344CB8AC3E}">
        <p14:creationId xmlns:p14="http://schemas.microsoft.com/office/powerpoint/2010/main" val="32908144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Portfelj</a:t>
            </a:r>
            <a:r>
              <a:rPr lang="sl-SI" baseline="0" dirty="0"/>
              <a:t> opreme pri </a:t>
            </a:r>
            <a:r>
              <a:rPr lang="sl-SI" baseline="0" dirty="0" err="1"/>
              <a:t>Arubanetworks</a:t>
            </a:r>
            <a:r>
              <a:rPr lang="sl-SI" baseline="0" dirty="0"/>
              <a:t> je zelo širok.</a:t>
            </a:r>
          </a:p>
          <a:p>
            <a:r>
              <a:rPr lang="sl-SI" baseline="0" dirty="0"/>
              <a:t>Glede na Gartnerja sta v kvadrantu vodilnih samo Aruba in </a:t>
            </a:r>
            <a:r>
              <a:rPr lang="sl-SI" baseline="0" dirty="0" err="1"/>
              <a:t>Cisco</a:t>
            </a:r>
            <a:r>
              <a:rPr lang="sl-SI" baseline="0" dirty="0"/>
              <a:t>. Seveda ni govora samo o brezžični opremi ampak o celotni integraciji rešitve, ki omogočajo izkoriščanje brezžičnega in žičnega omrežja.</a:t>
            </a:r>
          </a:p>
          <a:p>
            <a:endParaRPr lang="sl-SI" baseline="0" dirty="0"/>
          </a:p>
          <a:p>
            <a:r>
              <a:rPr lang="sl-SI" baseline="0" dirty="0"/>
              <a:t>V prvem delu je tukaj celoten nabor dostopnih brezžičnih točk (zunanje, notranje, …), stikal in usmerjevalnikov.</a:t>
            </a:r>
          </a:p>
          <a:p>
            <a:r>
              <a:rPr lang="sl-SI" baseline="0" dirty="0"/>
              <a:t>Pod </a:t>
            </a:r>
            <a:r>
              <a:rPr lang="sl-SI" baseline="0" dirty="0" err="1"/>
              <a:t>ArubaOS</a:t>
            </a:r>
            <a:r>
              <a:rPr lang="sl-SI" baseline="0" dirty="0"/>
              <a:t> – </a:t>
            </a:r>
            <a:r>
              <a:rPr lang="sl-SI" baseline="0" dirty="0" err="1"/>
              <a:t>networks</a:t>
            </a:r>
            <a:r>
              <a:rPr lang="sl-SI" baseline="0" dirty="0"/>
              <a:t> </a:t>
            </a:r>
            <a:r>
              <a:rPr lang="sl-SI" baseline="0" dirty="0" err="1"/>
              <a:t>control</a:t>
            </a:r>
            <a:r>
              <a:rPr lang="sl-SI" baseline="0" dirty="0"/>
              <a:t> je zajet celoten spekter brezžičnih krmilnikov tako fizičnih kot virtualnih.</a:t>
            </a:r>
          </a:p>
          <a:p>
            <a:r>
              <a:rPr lang="sl-SI" baseline="0" dirty="0"/>
              <a:t>V sklopu </a:t>
            </a:r>
            <a:r>
              <a:rPr lang="sl-SI" baseline="0" dirty="0" err="1"/>
              <a:t>network</a:t>
            </a:r>
            <a:r>
              <a:rPr lang="sl-SI" baseline="0" dirty="0"/>
              <a:t> managementa je produkt </a:t>
            </a:r>
            <a:r>
              <a:rPr lang="sl-SI" baseline="0" dirty="0" err="1"/>
              <a:t>Airwave</a:t>
            </a:r>
            <a:r>
              <a:rPr lang="sl-SI" baseline="0" dirty="0"/>
              <a:t>, kateri skrbi za hranjenje zgodovinskih dogodkov omrežja. Pregled in upravljanje tako žičnega kot brezžičnega omrežja. V možnostjo vnosa map posameznih objektov in prikazom lokacije uporabnikov glede na povezano dostopno točko. Ena izmed uporabnih funkcij je tudi Aruba </a:t>
            </a:r>
            <a:r>
              <a:rPr lang="sl-SI" baseline="0" dirty="0" err="1"/>
              <a:t>Clarity</a:t>
            </a:r>
            <a:r>
              <a:rPr lang="sl-SI" baseline="0" dirty="0"/>
              <a:t> Live, katera spremlja čase kateri so potrebni prid </a:t>
            </a:r>
            <a:r>
              <a:rPr lang="sl-SI" baseline="0" dirty="0" err="1"/>
              <a:t>elovanju</a:t>
            </a:r>
            <a:r>
              <a:rPr lang="sl-SI" baseline="0" dirty="0"/>
              <a:t> brezžičnega omrežja (DHCP, DNS, </a:t>
            </a:r>
            <a:r>
              <a:rPr lang="sl-SI" baseline="0" dirty="0" err="1"/>
              <a:t>avtentikacija</a:t>
            </a:r>
            <a:r>
              <a:rPr lang="sl-SI" baseline="0" dirty="0"/>
              <a:t>, </a:t>
            </a:r>
            <a:r>
              <a:rPr lang="sl-SI" baseline="0" dirty="0" err="1"/>
              <a:t>asocijacija</a:t>
            </a:r>
            <a:r>
              <a:rPr lang="sl-SI" baseline="0" dirty="0"/>
              <a:t>) .</a:t>
            </a:r>
          </a:p>
          <a:p>
            <a:r>
              <a:rPr lang="sl-SI" baseline="0" dirty="0"/>
              <a:t>Opremo je možno nadzorovati in upravljati tudi preko oblaka. Rešitev se imenuje central.</a:t>
            </a:r>
          </a:p>
          <a:p>
            <a:r>
              <a:rPr lang="sl-SI" baseline="0" dirty="0"/>
              <a:t>Kot smo videli je možno tudi definirati lokacijo posameznega uporabnika, ki ima vključen </a:t>
            </a:r>
            <a:r>
              <a:rPr lang="sl-SI" baseline="0" dirty="0" err="1"/>
              <a:t>WiFi</a:t>
            </a:r>
            <a:r>
              <a:rPr lang="sl-SI" baseline="0" dirty="0"/>
              <a:t> in je v dosegu naših dostopnih točk. Ni nujno da je uporabnik povezan v naše omrežje. Predvsem pride prav v primerih, kjer obstaja potreba po analitiki glede količine uporabnikov in njihove lokacije.</a:t>
            </a:r>
          </a:p>
          <a:p>
            <a:r>
              <a:rPr lang="sl-SI" baseline="0" dirty="0"/>
              <a:t>Z </a:t>
            </a:r>
            <a:r>
              <a:rPr lang="sl-SI" baseline="0" dirty="0" err="1"/>
              <a:t>Micro</a:t>
            </a:r>
            <a:r>
              <a:rPr lang="sl-SI" baseline="0" dirty="0"/>
              <a:t> </a:t>
            </a:r>
            <a:r>
              <a:rPr lang="sl-SI" baseline="0" dirty="0" err="1"/>
              <a:t>location</a:t>
            </a:r>
            <a:r>
              <a:rPr lang="sl-SI" baseline="0" dirty="0"/>
              <a:t> </a:t>
            </a:r>
            <a:r>
              <a:rPr lang="sl-SI" baseline="0" dirty="0" err="1"/>
              <a:t>services</a:t>
            </a:r>
            <a:r>
              <a:rPr lang="sl-SI" baseline="0" dirty="0"/>
              <a:t> preidemo v segment </a:t>
            </a:r>
            <a:r>
              <a:rPr lang="sl-SI" baseline="0" dirty="0" err="1"/>
              <a:t>bluetooth</a:t>
            </a:r>
            <a:r>
              <a:rPr lang="sl-SI" baseline="0" dirty="0"/>
              <a:t> signala. S to funkcijo lahko omogočimo navigacijo uporabnika na željeni cilj. Uporabnik mora imeti nameščeno aplikacijo.</a:t>
            </a:r>
          </a:p>
          <a:p>
            <a:endParaRPr lang="sl-SI" baseline="0" dirty="0"/>
          </a:p>
          <a:p>
            <a:r>
              <a:rPr lang="sl-SI" baseline="0" dirty="0"/>
              <a:t>In nenazadnje je tukaj še </a:t>
            </a:r>
            <a:r>
              <a:rPr lang="sl-SI" baseline="0" dirty="0" err="1"/>
              <a:t>policy</a:t>
            </a:r>
            <a:r>
              <a:rPr lang="sl-SI" baseline="0" dirty="0"/>
              <a:t> management, ki nam omogoča </a:t>
            </a:r>
            <a:r>
              <a:rPr lang="sl-SI" baseline="0" dirty="0" err="1"/>
              <a:t>avtentikacijo</a:t>
            </a:r>
            <a:r>
              <a:rPr lang="sl-SI" baseline="0" dirty="0"/>
              <a:t> uporabnikov in naprav z integracijo dodatnih mehanizmov</a:t>
            </a:r>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12:26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a:t>
            </a:fld>
            <a:endParaRPr lang="en-US" dirty="0"/>
          </a:p>
        </p:txBody>
      </p:sp>
    </p:spTree>
    <p:extLst>
      <p:ext uri="{BB962C8B-B14F-4D97-AF65-F5344CB8AC3E}">
        <p14:creationId xmlns:p14="http://schemas.microsoft.com/office/powerpoint/2010/main" val="2614516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CP je NAC rešitev. Njegova velika prednost je odprtost</a:t>
            </a:r>
            <a:r>
              <a:rPr lang="sl-SI" baseline="0" dirty="0"/>
              <a:t> in prilagodljivost na širok nabor mrežne in brezžične opreme. </a:t>
            </a:r>
          </a:p>
          <a:p>
            <a:r>
              <a:rPr lang="sl-SI" baseline="0" dirty="0"/>
              <a:t>Njegova uporaba ni omejena samo na uporabo Aruba/HPE rešitev ampak je velikokrat uporabljen tudi z produkti drugih proizvajalcev, ker rešitev temelji na odprtih standardih.</a:t>
            </a:r>
          </a:p>
          <a:p>
            <a:endParaRPr lang="sl-SI" baseline="0" dirty="0"/>
          </a:p>
          <a:p>
            <a:r>
              <a:rPr lang="sl-SI" baseline="0" dirty="0"/>
              <a:t>Ključno vlogo igra pri zamenjavi obstoječih AAA sistemov, kjer nimajo možnosti nastavljanja politik prijave v sistem glede na dodatne informacije, kot so:</a:t>
            </a:r>
          </a:p>
          <a:p>
            <a:pPr marL="171450" indent="-171450">
              <a:buFontTx/>
              <a:buChar char="-"/>
            </a:pPr>
            <a:r>
              <a:rPr lang="sl-SI" baseline="0" dirty="0"/>
              <a:t>profiliranje naprav</a:t>
            </a:r>
          </a:p>
          <a:p>
            <a:pPr marL="171450" indent="-171450">
              <a:buFontTx/>
              <a:buChar char="-"/>
            </a:pPr>
            <a:r>
              <a:rPr lang="sl-SI" baseline="0" dirty="0"/>
              <a:t>EEM/MDM</a:t>
            </a:r>
          </a:p>
          <a:p>
            <a:pPr marL="171450" indent="-171450">
              <a:buFontTx/>
              <a:buChar char="-"/>
            </a:pPr>
            <a:r>
              <a:rPr lang="sl-SI" baseline="0" dirty="0"/>
              <a:t>vloga uporabnika - točna identifikacija končnega uporabnika, nastavljanje politik glede na lokacijo…</a:t>
            </a:r>
            <a:endParaRPr lang="sl-SI"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5/15/2017 12:26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a:t>
            </a:fld>
            <a:endParaRPr lang="en-US" dirty="0"/>
          </a:p>
        </p:txBody>
      </p:sp>
    </p:spTree>
    <p:extLst>
      <p:ext uri="{BB962C8B-B14F-4D97-AF65-F5344CB8AC3E}">
        <p14:creationId xmlns:p14="http://schemas.microsoft.com/office/powerpoint/2010/main" val="23389999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Da vpeljemo nadzor potrebujemo nek vir </a:t>
            </a:r>
            <a:r>
              <a:rPr lang="sl-SI" dirty="0" err="1"/>
              <a:t>aktentikacije</a:t>
            </a:r>
            <a:r>
              <a:rPr lang="sl-SI" dirty="0"/>
              <a:t>, kjer klasično za AAA uporabimo 802.1x mehanizem z</a:t>
            </a:r>
            <a:r>
              <a:rPr lang="sl-SI" baseline="0" dirty="0"/>
              <a:t> AD-jem in NPS-jem. Kjer imamo omejitev do nivoja </a:t>
            </a:r>
            <a:r>
              <a:rPr lang="sl-SI" baseline="0" dirty="0" err="1"/>
              <a:t>avtentikacije</a:t>
            </a:r>
            <a:r>
              <a:rPr lang="sl-SI" baseline="0" dirty="0"/>
              <a:t> uporabnika in </a:t>
            </a:r>
            <a:r>
              <a:rPr lang="sl-SI" baseline="0" dirty="0" err="1"/>
              <a:t>diamičnega</a:t>
            </a:r>
            <a:r>
              <a:rPr lang="sl-SI" baseline="0" dirty="0"/>
              <a:t> naslavljanja VLAN-ov. Z dodatkom NAP-a lahko še preverjamo status končne delovne postaje preden jo spustimo v omrežje.</a:t>
            </a:r>
          </a:p>
          <a:p>
            <a:r>
              <a:rPr lang="sl-SI" baseline="0" dirty="0"/>
              <a:t>Kako pa rešujemo BYOD/CYOD naprave? Tukaj uporabniki uporabljajo svoje naprave katere uporabljajo tudi za privatne namene. Teh naprav tipično nimamo pod nadzorom. Ne vemo katere so vse te naprave katere so uporabljene za dostop do omrežja in posledično dostopajo do podatkov. Ščitimo delovne postaje vendar uporabniki si lahko namestijo vse podatke tudi na BYOD naprave. Zato je smiselno razmišljati o pravilni vpeljavi BYOD naprav v nadzorovan sistem. Z ustrezno „on </a:t>
            </a:r>
            <a:r>
              <a:rPr lang="sl-SI" baseline="0" dirty="0" err="1"/>
              <a:t>boarding</a:t>
            </a:r>
            <a:r>
              <a:rPr lang="sl-SI" baseline="0" dirty="0"/>
              <a:t>“ rešitvijo uporabnikom omogočite enostavno dodajanje naprave v sistem, kjer imate kasneje informacijo o tipu uporabljene naprave. V naslednjem koraku se lahko vpelje tudi MDM/EMM</a:t>
            </a:r>
          </a:p>
          <a:p>
            <a:endParaRPr lang="sl-SI" baseline="0" dirty="0"/>
          </a:p>
          <a:p>
            <a:r>
              <a:rPr lang="sl-SI" baseline="0" dirty="0" err="1"/>
              <a:t>Guest</a:t>
            </a:r>
            <a:r>
              <a:rPr lang="sl-SI" baseline="0" dirty="0"/>
              <a:t>: </a:t>
            </a:r>
            <a:r>
              <a:rPr lang="en-US" baseline="0" dirty="0"/>
              <a:t>Custom portals</a:t>
            </a:r>
            <a:r>
              <a:rPr lang="sl-SI" baseline="0" dirty="0"/>
              <a:t> </a:t>
            </a:r>
            <a:r>
              <a:rPr lang="en-US" baseline="0" dirty="0"/>
              <a:t>to promote your branding</a:t>
            </a:r>
          </a:p>
          <a:p>
            <a:r>
              <a:rPr lang="en-US" baseline="0" dirty="0"/>
              <a:t>Rich self-service workflows to provide guest access privileges</a:t>
            </a:r>
          </a:p>
          <a:p>
            <a:r>
              <a:rPr lang="en-US" baseline="0" dirty="0"/>
              <a:t>Social logon support</a:t>
            </a:r>
          </a:p>
          <a:p>
            <a:r>
              <a:rPr lang="en-US" baseline="0" dirty="0"/>
              <a:t>Mac Caching for repeat visitors</a:t>
            </a:r>
            <a:endParaRPr lang="sl-SI" baseline="0" dirty="0"/>
          </a:p>
          <a:p>
            <a:endParaRPr lang="sl-SI" baseline="0" dirty="0"/>
          </a:p>
          <a:p>
            <a:endParaRPr lang="sl-SI" baseline="0" dirty="0"/>
          </a:p>
          <a:p>
            <a:endParaRPr lang="sl-SI" dirty="0"/>
          </a:p>
          <a:p>
            <a:r>
              <a:rPr lang="sl-SI" dirty="0"/>
              <a:t>Kako prijaviti BYOD v sistem?</a:t>
            </a:r>
          </a:p>
          <a:p>
            <a:r>
              <a:rPr lang="sl-SI" dirty="0"/>
              <a:t>Kako prijaviti varno Apple v omrežje?</a:t>
            </a:r>
          </a:p>
          <a:p>
            <a:r>
              <a:rPr lang="sl-SI" dirty="0"/>
              <a:t>Kaj se dogaja z IoT napravami?</a:t>
            </a:r>
          </a:p>
          <a:p>
            <a:r>
              <a:rPr lang="sl-SI" dirty="0"/>
              <a:t>Katere naprave so v mojem omrežju?</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2:29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a:t>
            </a:fld>
            <a:endParaRPr lang="en-US" dirty="0"/>
          </a:p>
        </p:txBody>
      </p:sp>
    </p:spTree>
    <p:extLst>
      <p:ext uri="{BB962C8B-B14F-4D97-AF65-F5344CB8AC3E}">
        <p14:creationId xmlns:p14="http://schemas.microsoft.com/office/powerpoint/2010/main" val="36905913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Da vpeljemo nadzor potrebujemo nek vir </a:t>
            </a:r>
            <a:r>
              <a:rPr lang="sl-SI" dirty="0" err="1"/>
              <a:t>aktentikacije</a:t>
            </a:r>
            <a:r>
              <a:rPr lang="sl-SI" dirty="0"/>
              <a:t>, kjer klasično za AAA uporabimo 802.1x mehanizem z</a:t>
            </a:r>
            <a:r>
              <a:rPr lang="sl-SI" baseline="0" dirty="0"/>
              <a:t> AD-jem in NPS-jem. Kjer imamo omejitev do nivoja </a:t>
            </a:r>
            <a:r>
              <a:rPr lang="sl-SI" baseline="0" dirty="0" err="1"/>
              <a:t>avtentikacije</a:t>
            </a:r>
            <a:r>
              <a:rPr lang="sl-SI" baseline="0" dirty="0"/>
              <a:t> uporabnika in </a:t>
            </a:r>
            <a:r>
              <a:rPr lang="sl-SI" baseline="0" dirty="0" err="1"/>
              <a:t>diamičnega</a:t>
            </a:r>
            <a:r>
              <a:rPr lang="sl-SI" baseline="0" dirty="0"/>
              <a:t> naslavljanja VLAN-ov. Z dodatkom NAP-a lahko še preverjamo status končne delovane postaje preden jo spustimo v omrežje.</a:t>
            </a:r>
          </a:p>
          <a:p>
            <a:r>
              <a:rPr lang="sl-SI" baseline="0" dirty="0"/>
              <a:t>Kako pa rešujemo BYOD/CYOD naprave? Tukaj uporabniki uporabljajo svoje naprave katere uporabljajo tudi za privatne namene. Teh naprav tipično nimamo pod nadzorom. Ne vemo katere so vse te naprave katere so uporabljene za dostop do omrežja in posledično dostopajo do podatkov. Ščitimo delovne postaje vendar uporabniki si lahko namestijo vse podatke tudi na BYOD naprave. Zato je smiselno razmišljati o pravilni vpeljavi BYOD naprav v nadzorovan sistem. Z ustrezno „on </a:t>
            </a:r>
            <a:r>
              <a:rPr lang="sl-SI" baseline="0" dirty="0" err="1"/>
              <a:t>boarding</a:t>
            </a:r>
            <a:r>
              <a:rPr lang="sl-SI" baseline="0" dirty="0"/>
              <a:t>“ rešitvijo uporabnikom omogočite enostavno dodajanje naprave v sistem, kjer imate kasneje informacijo o tipu uporabljene naprave. V naslednjem koraku se lahko vpelje tudi MDM/EMM</a:t>
            </a:r>
          </a:p>
          <a:p>
            <a:endParaRPr lang="sl-SI" baseline="0" dirty="0"/>
          </a:p>
          <a:p>
            <a:r>
              <a:rPr lang="sl-SI" baseline="0" dirty="0" err="1"/>
              <a:t>Guest</a:t>
            </a:r>
            <a:r>
              <a:rPr lang="sl-SI" baseline="0" dirty="0"/>
              <a:t>: </a:t>
            </a:r>
            <a:r>
              <a:rPr lang="en-US" baseline="0" dirty="0"/>
              <a:t>Custom portals</a:t>
            </a:r>
            <a:r>
              <a:rPr lang="sl-SI" baseline="0" dirty="0"/>
              <a:t> </a:t>
            </a:r>
            <a:r>
              <a:rPr lang="en-US" baseline="0" dirty="0"/>
              <a:t>to promote your branding</a:t>
            </a:r>
          </a:p>
          <a:p>
            <a:r>
              <a:rPr lang="en-US" baseline="0" dirty="0"/>
              <a:t>Rich self-service workflows to provide guest access privileges</a:t>
            </a:r>
          </a:p>
          <a:p>
            <a:r>
              <a:rPr lang="en-US" baseline="0" dirty="0"/>
              <a:t>Social logon support</a:t>
            </a:r>
          </a:p>
          <a:p>
            <a:r>
              <a:rPr lang="en-US" baseline="0" dirty="0"/>
              <a:t>Mac Caching for repeat visitors</a:t>
            </a:r>
            <a:endParaRPr lang="sl-SI" baseline="0" dirty="0"/>
          </a:p>
          <a:p>
            <a:endParaRPr lang="sl-SI" baseline="0" dirty="0"/>
          </a:p>
          <a:p>
            <a:endParaRPr lang="sl-SI" baseline="0" dirty="0"/>
          </a:p>
          <a:p>
            <a:endParaRPr lang="sl-SI" dirty="0"/>
          </a:p>
          <a:p>
            <a:r>
              <a:rPr lang="sl-SI" dirty="0"/>
              <a:t>Kako prijaviti BYOD v sistem?</a:t>
            </a:r>
          </a:p>
          <a:p>
            <a:r>
              <a:rPr lang="sl-SI" dirty="0"/>
              <a:t>Kako prijaviti varno Apple v omrežje?</a:t>
            </a:r>
          </a:p>
          <a:p>
            <a:r>
              <a:rPr lang="sl-SI" dirty="0"/>
              <a:t>Kaj se dogaja z IoT napravami?</a:t>
            </a:r>
          </a:p>
          <a:p>
            <a:r>
              <a:rPr lang="sl-SI" dirty="0"/>
              <a:t>Katere naprave so v mojem omrežju?</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2:29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7</a:t>
            </a:fld>
            <a:endParaRPr lang="en-US" dirty="0"/>
          </a:p>
        </p:txBody>
      </p:sp>
    </p:spTree>
    <p:extLst>
      <p:ext uri="{BB962C8B-B14F-4D97-AF65-F5344CB8AC3E}">
        <p14:creationId xmlns:p14="http://schemas.microsoft.com/office/powerpoint/2010/main" val="2957530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Da vpeljemo nadzor potrebujemo nek vir </a:t>
            </a:r>
            <a:r>
              <a:rPr lang="sl-SI" dirty="0" err="1"/>
              <a:t>aktentikacije</a:t>
            </a:r>
            <a:r>
              <a:rPr lang="sl-SI" dirty="0"/>
              <a:t>, kjer klasično za AAA uporabimo 802.1x mehanizem z</a:t>
            </a:r>
            <a:r>
              <a:rPr lang="sl-SI" baseline="0" dirty="0"/>
              <a:t> AD-jem in NPS-jem. Kjer imamo omejitev do nivoja </a:t>
            </a:r>
            <a:r>
              <a:rPr lang="sl-SI" baseline="0" dirty="0" err="1"/>
              <a:t>avtentikacije</a:t>
            </a:r>
            <a:r>
              <a:rPr lang="sl-SI" baseline="0" dirty="0"/>
              <a:t> uporabnika in </a:t>
            </a:r>
            <a:r>
              <a:rPr lang="sl-SI" baseline="0" dirty="0" err="1"/>
              <a:t>diamičnega</a:t>
            </a:r>
            <a:r>
              <a:rPr lang="sl-SI" baseline="0" dirty="0"/>
              <a:t> naslavljanja VLAN-ov. Z dodatkom NAP-a lahko še preverjamo status končne delovane postaje preden jo spustimo v omrežje.</a:t>
            </a:r>
          </a:p>
          <a:p>
            <a:r>
              <a:rPr lang="sl-SI" baseline="0" dirty="0"/>
              <a:t>Kako pa rešujemo BYOD/CYOD naprave? Tukaj uporabniki uporabljajo svoje naprave katere uporabljajo tudi za privatne namene. Teh naprav tipično nimamo pod nadzorom. Ne vemo katere so vse te naprave katere so uporabljene za dostop do omrežja in posledično dostopajo do podatkov. Ščitimo delovne postaje vendar uporabniki si lahko namestijo vse podatke tudi na BYOD naprave. Zato je smiselno razmišljati o pravilni vpeljavi BYOD naprav v nadzorovan sistem. Z ustrezno „on </a:t>
            </a:r>
            <a:r>
              <a:rPr lang="sl-SI" baseline="0" dirty="0" err="1"/>
              <a:t>boarding</a:t>
            </a:r>
            <a:r>
              <a:rPr lang="sl-SI" baseline="0" dirty="0"/>
              <a:t>“ rešitvijo uporabnikom omogočite enostavno dodajanje naprave v sistem, kjer imate kasneje informacijo o tipu uporabljene naprave. V naslednjem koraku se lahko vpelje tudi MDM/EMM</a:t>
            </a:r>
          </a:p>
          <a:p>
            <a:endParaRPr lang="sl-SI" baseline="0" dirty="0"/>
          </a:p>
          <a:p>
            <a:r>
              <a:rPr lang="sl-SI" baseline="0" dirty="0" err="1"/>
              <a:t>Guest</a:t>
            </a:r>
            <a:r>
              <a:rPr lang="sl-SI" baseline="0" dirty="0"/>
              <a:t>: </a:t>
            </a:r>
            <a:r>
              <a:rPr lang="en-US" baseline="0" dirty="0"/>
              <a:t>Custom portals</a:t>
            </a:r>
            <a:r>
              <a:rPr lang="sl-SI" baseline="0" dirty="0"/>
              <a:t> </a:t>
            </a:r>
            <a:r>
              <a:rPr lang="en-US" baseline="0" dirty="0"/>
              <a:t>to promote your branding</a:t>
            </a:r>
          </a:p>
          <a:p>
            <a:r>
              <a:rPr lang="en-US" baseline="0" dirty="0"/>
              <a:t>Rich self-service workflows to provide guest access privileges</a:t>
            </a:r>
          </a:p>
          <a:p>
            <a:r>
              <a:rPr lang="en-US" baseline="0" dirty="0"/>
              <a:t>Social logon support</a:t>
            </a:r>
          </a:p>
          <a:p>
            <a:r>
              <a:rPr lang="en-US" baseline="0" dirty="0"/>
              <a:t>Mac Caching for repeat visitors</a:t>
            </a:r>
            <a:endParaRPr lang="sl-SI" baseline="0" dirty="0"/>
          </a:p>
          <a:p>
            <a:endParaRPr lang="sl-SI" baseline="0" dirty="0"/>
          </a:p>
          <a:p>
            <a:endParaRPr lang="sl-SI" baseline="0" dirty="0"/>
          </a:p>
          <a:p>
            <a:endParaRPr lang="sl-SI" dirty="0"/>
          </a:p>
          <a:p>
            <a:r>
              <a:rPr lang="sl-SI" dirty="0"/>
              <a:t>Kako prijaviti BYOD v sistem?</a:t>
            </a:r>
          </a:p>
          <a:p>
            <a:r>
              <a:rPr lang="sl-SI" dirty="0"/>
              <a:t>Kako prijaviti varno Apple v omrežje?</a:t>
            </a:r>
          </a:p>
          <a:p>
            <a:r>
              <a:rPr lang="sl-SI" dirty="0"/>
              <a:t>Kaj se dogaja z IoT napravami?</a:t>
            </a:r>
          </a:p>
          <a:p>
            <a:r>
              <a:rPr lang="sl-SI" dirty="0"/>
              <a:t>Katere naprave so v mojem omrežju?</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12:26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8</a:t>
            </a:fld>
            <a:endParaRPr lang="en-US" dirty="0"/>
          </a:p>
        </p:txBody>
      </p:sp>
    </p:spTree>
    <p:extLst>
      <p:ext uri="{BB962C8B-B14F-4D97-AF65-F5344CB8AC3E}">
        <p14:creationId xmlns:p14="http://schemas.microsoft.com/office/powerpoint/2010/main" val="20889525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Da vpeljemo nadzor potrebujemo nek vir </a:t>
            </a:r>
            <a:r>
              <a:rPr lang="sl-SI" dirty="0" err="1"/>
              <a:t>aktentikacije</a:t>
            </a:r>
            <a:r>
              <a:rPr lang="sl-SI" dirty="0"/>
              <a:t>, kjer klasično za AAA uporabimo 802.1x mehanizem z</a:t>
            </a:r>
            <a:r>
              <a:rPr lang="sl-SI" baseline="0" dirty="0"/>
              <a:t> AD-jem in NPS-jem. Kjer imamo omejitev do nivoja </a:t>
            </a:r>
            <a:r>
              <a:rPr lang="sl-SI" baseline="0" dirty="0" err="1"/>
              <a:t>avtentikacije</a:t>
            </a:r>
            <a:r>
              <a:rPr lang="sl-SI" baseline="0" dirty="0"/>
              <a:t> uporabnika in </a:t>
            </a:r>
            <a:r>
              <a:rPr lang="sl-SI" baseline="0" dirty="0" err="1"/>
              <a:t>diamičnega</a:t>
            </a:r>
            <a:r>
              <a:rPr lang="sl-SI" baseline="0" dirty="0"/>
              <a:t> naslavljanja VLAN-ov. Z dodatkom NAP-a lahko še preverjamo status končne delovane postaje preden jo spustimo v omrežje.</a:t>
            </a:r>
          </a:p>
          <a:p>
            <a:r>
              <a:rPr lang="sl-SI" baseline="0" dirty="0"/>
              <a:t>Kako pa rešujemo BYOD/CYOD naprave? Tukaj uporabniki uporabljajo svoje naprave katere uporabljajo tudi za privatne namene. Teh naprav tipično nimamo pod nadzorom. Ne vemo katere so vse te naprave katere so uporabljene za dostop do omrežja in posledično dostopajo do podatkov. Ščitimo delovne postaje vendar uporabniki si lahko namestijo vse podatke tudi na BYOD naprave. Zato je smiselno razmišljati o pravilni vpeljavi BYOD naprav v nadzorovan sistem. Z ustrezno „on </a:t>
            </a:r>
            <a:r>
              <a:rPr lang="sl-SI" baseline="0" dirty="0" err="1"/>
              <a:t>boarding</a:t>
            </a:r>
            <a:r>
              <a:rPr lang="sl-SI" baseline="0" dirty="0"/>
              <a:t>“ rešitvijo uporabnikom omogočite enostavno dodajanje naprave v sistem, kjer imate kasneje informacijo o tipu uporabljene naprave. V naslednjem koraku se lahko vpelje tudi MDM/EMM</a:t>
            </a:r>
          </a:p>
          <a:p>
            <a:endParaRPr lang="sl-SI" baseline="0" dirty="0"/>
          </a:p>
          <a:p>
            <a:r>
              <a:rPr lang="sl-SI" baseline="0" dirty="0" err="1"/>
              <a:t>Guest</a:t>
            </a:r>
            <a:r>
              <a:rPr lang="sl-SI" baseline="0" dirty="0"/>
              <a:t>: </a:t>
            </a:r>
            <a:r>
              <a:rPr lang="en-US" baseline="0" dirty="0"/>
              <a:t>Custom portals</a:t>
            </a:r>
            <a:r>
              <a:rPr lang="sl-SI" baseline="0" dirty="0"/>
              <a:t> </a:t>
            </a:r>
            <a:r>
              <a:rPr lang="en-US" baseline="0" dirty="0"/>
              <a:t>to promote your branding</a:t>
            </a:r>
          </a:p>
          <a:p>
            <a:r>
              <a:rPr lang="en-US" baseline="0" dirty="0"/>
              <a:t>Rich self-service workflows to provide guest access privileges</a:t>
            </a:r>
          </a:p>
          <a:p>
            <a:r>
              <a:rPr lang="en-US" baseline="0" dirty="0"/>
              <a:t>Social logon support</a:t>
            </a:r>
          </a:p>
          <a:p>
            <a:r>
              <a:rPr lang="en-US" baseline="0" dirty="0"/>
              <a:t>Mac Caching for repeat visitors</a:t>
            </a:r>
            <a:endParaRPr lang="sl-SI" baseline="0" dirty="0"/>
          </a:p>
          <a:p>
            <a:endParaRPr lang="sl-SI" baseline="0" dirty="0"/>
          </a:p>
          <a:p>
            <a:endParaRPr lang="sl-SI" baseline="0" dirty="0"/>
          </a:p>
          <a:p>
            <a:endParaRPr lang="sl-SI" dirty="0"/>
          </a:p>
          <a:p>
            <a:r>
              <a:rPr lang="sl-SI" dirty="0"/>
              <a:t>Kako prijaviti BYOD v sistem?</a:t>
            </a:r>
          </a:p>
          <a:p>
            <a:r>
              <a:rPr lang="sl-SI" dirty="0"/>
              <a:t>Kako prijaviti varno Apple v omrežje?</a:t>
            </a:r>
          </a:p>
          <a:p>
            <a:r>
              <a:rPr lang="sl-SI" dirty="0"/>
              <a:t>Kaj se dogaja z IoT napravami?</a:t>
            </a:r>
          </a:p>
          <a:p>
            <a:r>
              <a:rPr lang="sl-SI" dirty="0"/>
              <a:t>Katere naprave so v mojem omrežju?</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12:26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9</a:t>
            </a:fld>
            <a:endParaRPr lang="en-US" dirty="0"/>
          </a:p>
        </p:txBody>
      </p:sp>
    </p:spTree>
    <p:extLst>
      <p:ext uri="{BB962C8B-B14F-4D97-AF65-F5344CB8AC3E}">
        <p14:creationId xmlns:p14="http://schemas.microsoft.com/office/powerpoint/2010/main" val="13837111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https://clearpass.arubademo.net/tips/tipsLogin.action</a:t>
            </a:r>
          </a:p>
          <a:p>
            <a:endParaRPr lang="sl-SI" dirty="0"/>
          </a:p>
          <a:p>
            <a:r>
              <a:rPr lang="sl-SI" dirty="0" err="1"/>
              <a:t>ClearPass</a:t>
            </a:r>
            <a:r>
              <a:rPr lang="sl-SI" baseline="0" dirty="0"/>
              <a:t> – </a:t>
            </a:r>
            <a:r>
              <a:rPr lang="sl-SI" baseline="0" dirty="0" err="1"/>
              <a:t>Profiler</a:t>
            </a:r>
            <a:endParaRPr lang="sl-SI" baseline="0" dirty="0"/>
          </a:p>
          <a:p>
            <a:r>
              <a:rPr lang="sl-SI" baseline="0" dirty="0"/>
              <a:t>32k naprav od tega 57% smart </a:t>
            </a:r>
            <a:r>
              <a:rPr lang="sl-SI" baseline="0" dirty="0" err="1"/>
              <a:t>devices</a:t>
            </a:r>
            <a:endParaRPr lang="sl-SI" baseline="0" dirty="0"/>
          </a:p>
          <a:p>
            <a:r>
              <a:rPr lang="sl-SI" baseline="0" dirty="0"/>
              <a:t>Za potrebe vidljivosti in potencialno tudi za potrebe definiranja varnostne politike</a:t>
            </a:r>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627F603A-779F-4101-9B83-C34650C566A7}" type="datetime8">
              <a:rPr lang="en-US" smtClean="0"/>
              <a:t>5/15/2017 12:26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10</a:t>
            </a:fld>
            <a:endParaRPr lang="en-US" dirty="0"/>
          </a:p>
        </p:txBody>
      </p:sp>
    </p:spTree>
    <p:extLst>
      <p:ext uri="{BB962C8B-B14F-4D97-AF65-F5344CB8AC3E}">
        <p14:creationId xmlns:p14="http://schemas.microsoft.com/office/powerpoint/2010/main" val="19608153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Da vpeljemo nadzor potrebujemo nek vir </a:t>
            </a:r>
            <a:r>
              <a:rPr lang="sl-SI" dirty="0" err="1"/>
              <a:t>aktentikacije</a:t>
            </a:r>
            <a:r>
              <a:rPr lang="sl-SI" dirty="0"/>
              <a:t>, kjer klasično za AAA uporabimo 802.1x mehanizem z</a:t>
            </a:r>
            <a:r>
              <a:rPr lang="sl-SI" baseline="0" dirty="0"/>
              <a:t> AD-jem in NPS-jem. Kjer imamo omejitev do nivoja </a:t>
            </a:r>
            <a:r>
              <a:rPr lang="sl-SI" baseline="0" dirty="0" err="1"/>
              <a:t>avtentikacije</a:t>
            </a:r>
            <a:r>
              <a:rPr lang="sl-SI" baseline="0" dirty="0"/>
              <a:t> uporabnika in </a:t>
            </a:r>
            <a:r>
              <a:rPr lang="sl-SI" baseline="0" dirty="0" err="1"/>
              <a:t>diamičnega</a:t>
            </a:r>
            <a:r>
              <a:rPr lang="sl-SI" baseline="0" dirty="0"/>
              <a:t> naslavljanja VLAN-ov. Z dodatkom NAP-a lahko še preverjamo status končne delovane postaje preden jo spustimo v omrežje.</a:t>
            </a:r>
          </a:p>
          <a:p>
            <a:r>
              <a:rPr lang="sl-SI" baseline="0" dirty="0"/>
              <a:t>Kako pa rešujemo BYOD/CYOD naprave? Tukaj uporabniki uporabljajo svoje naprave katere uporabljajo tudi za privatne namene. Teh naprav tipično nimamo pod nadzorom. Ne vemo katere so vse te naprave katere so uporabljene za dostop do omrežja in posledično dostopajo do podatkov. Ščitimo delovne postaje vendar uporabniki si lahko namestijo vse podatke tudi na BYOD naprave. Zato je smiselno razmišljati o pravilni vpeljavi BYOD naprav v nadzorovan sistem. Z ustrezno „on </a:t>
            </a:r>
            <a:r>
              <a:rPr lang="sl-SI" baseline="0" dirty="0" err="1"/>
              <a:t>boarding</a:t>
            </a:r>
            <a:r>
              <a:rPr lang="sl-SI" baseline="0" dirty="0"/>
              <a:t>“ rešitvijo uporabnikom omogočite enostavno dodajanje naprave v sistem, kjer imate kasneje informacijo o tipu uporabljene naprave. V naslednjem koraku se lahko vpelje tudi MDM/EMM</a:t>
            </a:r>
          </a:p>
          <a:p>
            <a:endParaRPr lang="sl-SI" baseline="0" dirty="0"/>
          </a:p>
          <a:p>
            <a:r>
              <a:rPr lang="sl-SI" baseline="0" dirty="0" err="1"/>
              <a:t>Guest</a:t>
            </a:r>
            <a:r>
              <a:rPr lang="sl-SI" baseline="0" dirty="0"/>
              <a:t>: </a:t>
            </a:r>
            <a:r>
              <a:rPr lang="en-US" baseline="0" dirty="0"/>
              <a:t>Custom portals</a:t>
            </a:r>
            <a:r>
              <a:rPr lang="sl-SI" baseline="0" dirty="0"/>
              <a:t> </a:t>
            </a:r>
            <a:r>
              <a:rPr lang="en-US" baseline="0" dirty="0"/>
              <a:t>to promote your branding</a:t>
            </a:r>
          </a:p>
          <a:p>
            <a:r>
              <a:rPr lang="en-US" baseline="0" dirty="0"/>
              <a:t>Rich self-service workflows to provide guest access privileges</a:t>
            </a:r>
          </a:p>
          <a:p>
            <a:r>
              <a:rPr lang="en-US" baseline="0" dirty="0"/>
              <a:t>Social logon support</a:t>
            </a:r>
          </a:p>
          <a:p>
            <a:r>
              <a:rPr lang="en-US" baseline="0" dirty="0"/>
              <a:t>Mac Caching for repeat visitors</a:t>
            </a:r>
            <a:endParaRPr lang="sl-SI" baseline="0" dirty="0"/>
          </a:p>
          <a:p>
            <a:endParaRPr lang="sl-SI" baseline="0" dirty="0"/>
          </a:p>
          <a:p>
            <a:endParaRPr lang="sl-SI" baseline="0" dirty="0"/>
          </a:p>
          <a:p>
            <a:endParaRPr lang="sl-SI" dirty="0"/>
          </a:p>
          <a:p>
            <a:r>
              <a:rPr lang="sl-SI" dirty="0"/>
              <a:t>Kako prijaviti BYOD v sistem?</a:t>
            </a:r>
          </a:p>
          <a:p>
            <a:r>
              <a:rPr lang="sl-SI" dirty="0"/>
              <a:t>Kako prijaviti varno Apple v omrežje?</a:t>
            </a:r>
          </a:p>
          <a:p>
            <a:r>
              <a:rPr lang="sl-SI" dirty="0"/>
              <a:t>Kaj se dogaja z IoT napravami?</a:t>
            </a:r>
          </a:p>
          <a:p>
            <a:r>
              <a:rPr lang="sl-SI" dirty="0"/>
              <a:t>Katere naprave so v mojem omrežju?</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5/17/2017 6:42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11</a:t>
            </a:fld>
            <a:endParaRPr lang="en-US" dirty="0"/>
          </a:p>
        </p:txBody>
      </p:sp>
    </p:spTree>
    <p:extLst>
      <p:ext uri="{BB962C8B-B14F-4D97-AF65-F5344CB8AC3E}">
        <p14:creationId xmlns:p14="http://schemas.microsoft.com/office/powerpoint/2010/main" val="15528162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Da vpeljemo nadzor potrebujemo nek vir </a:t>
            </a:r>
            <a:r>
              <a:rPr lang="sl-SI" dirty="0" err="1"/>
              <a:t>aktentikacije</a:t>
            </a:r>
            <a:r>
              <a:rPr lang="sl-SI" dirty="0"/>
              <a:t>, kjer klasično za AAA uporabimo 802.1x mehanizem z</a:t>
            </a:r>
            <a:r>
              <a:rPr lang="sl-SI" baseline="0" dirty="0"/>
              <a:t> AD-jem in NPS-jem. Kjer imamo omejitev do nivoja </a:t>
            </a:r>
            <a:r>
              <a:rPr lang="sl-SI" baseline="0" dirty="0" err="1"/>
              <a:t>avtentikacije</a:t>
            </a:r>
            <a:r>
              <a:rPr lang="sl-SI" baseline="0" dirty="0"/>
              <a:t> uporabnika in </a:t>
            </a:r>
            <a:r>
              <a:rPr lang="sl-SI" baseline="0" dirty="0" err="1"/>
              <a:t>diamičnega</a:t>
            </a:r>
            <a:r>
              <a:rPr lang="sl-SI" baseline="0" dirty="0"/>
              <a:t> naslavljanja VLAN-ov. Z dodatkom NAP-a lahko še preverjamo status končne delovane postaje preden jo spustimo v omrežje.</a:t>
            </a:r>
          </a:p>
          <a:p>
            <a:r>
              <a:rPr lang="sl-SI" baseline="0" dirty="0"/>
              <a:t>Kako pa rešujemo BYOD/CYOD naprave? Tukaj uporabniki uporabljajo svoje naprave katere uporabljajo tudi za privatne namene. Teh naprav tipično nimamo pod nadzorom. Ne vemo katere so vse te naprave katere so uporabljene za dostop do omrežja in posledično dostopajo do podatkov. Ščitimo delovne postaje vendar uporabniki si lahko namestijo vse podatke tudi na BYOD naprave. Zato je smiselno razmišljati o pravilni vpeljavi BYOD naprav v nadzorovan sistem. Z ustrezno „on </a:t>
            </a:r>
            <a:r>
              <a:rPr lang="sl-SI" baseline="0" dirty="0" err="1"/>
              <a:t>boarding</a:t>
            </a:r>
            <a:r>
              <a:rPr lang="sl-SI" baseline="0" dirty="0"/>
              <a:t>“ rešitvijo uporabnikom omogočite enostavno dodajanje naprave v sistem, kjer imate kasneje informacijo o tipu uporabljene naprave. V naslednjem koraku se lahko vpelje tudi MDM/EMM</a:t>
            </a:r>
          </a:p>
          <a:p>
            <a:endParaRPr lang="sl-SI" baseline="0" dirty="0"/>
          </a:p>
          <a:p>
            <a:r>
              <a:rPr lang="sl-SI" baseline="0" dirty="0" err="1"/>
              <a:t>Guest</a:t>
            </a:r>
            <a:r>
              <a:rPr lang="sl-SI" baseline="0" dirty="0"/>
              <a:t>: </a:t>
            </a:r>
            <a:r>
              <a:rPr lang="en-US" baseline="0" dirty="0"/>
              <a:t>Custom portals</a:t>
            </a:r>
            <a:r>
              <a:rPr lang="sl-SI" baseline="0" dirty="0"/>
              <a:t> </a:t>
            </a:r>
            <a:r>
              <a:rPr lang="en-US" baseline="0" dirty="0"/>
              <a:t>to promote your branding</a:t>
            </a:r>
          </a:p>
          <a:p>
            <a:r>
              <a:rPr lang="en-US" baseline="0" dirty="0"/>
              <a:t>Rich self-service workflows to provide guest access privileges</a:t>
            </a:r>
          </a:p>
          <a:p>
            <a:r>
              <a:rPr lang="en-US" baseline="0" dirty="0"/>
              <a:t>Social logon support</a:t>
            </a:r>
          </a:p>
          <a:p>
            <a:r>
              <a:rPr lang="en-US" baseline="0" dirty="0"/>
              <a:t>Mac Caching for repeat visitors</a:t>
            </a:r>
            <a:endParaRPr lang="sl-SI" baseline="0" dirty="0"/>
          </a:p>
          <a:p>
            <a:endParaRPr lang="sl-SI" baseline="0" dirty="0"/>
          </a:p>
          <a:p>
            <a:endParaRPr lang="sl-SI" baseline="0" dirty="0"/>
          </a:p>
          <a:p>
            <a:endParaRPr lang="sl-SI" dirty="0"/>
          </a:p>
          <a:p>
            <a:r>
              <a:rPr lang="sl-SI" dirty="0"/>
              <a:t>Kako prijaviti BYOD v sistem?</a:t>
            </a:r>
          </a:p>
          <a:p>
            <a:r>
              <a:rPr lang="sl-SI" dirty="0"/>
              <a:t>Kako prijaviti varno Apple v omrežje?</a:t>
            </a:r>
          </a:p>
          <a:p>
            <a:r>
              <a:rPr lang="sl-SI" dirty="0"/>
              <a:t>Kaj se dogaja z IoT napravami?</a:t>
            </a:r>
          </a:p>
          <a:p>
            <a:r>
              <a:rPr lang="sl-SI" dirty="0"/>
              <a:t>Katere naprave so v mojem omrežju?</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5/17/2017 6:50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12</a:t>
            </a:fld>
            <a:endParaRPr lang="en-US" dirty="0"/>
          </a:p>
        </p:txBody>
      </p:sp>
    </p:spTree>
    <p:extLst>
      <p:ext uri="{BB962C8B-B14F-4D97-AF65-F5344CB8AC3E}">
        <p14:creationId xmlns:p14="http://schemas.microsoft.com/office/powerpoint/2010/main" val="31246319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Da vpeljemo nadzor potrebujemo nek vir </a:t>
            </a:r>
            <a:r>
              <a:rPr lang="sl-SI" dirty="0" err="1"/>
              <a:t>aktentikacije</a:t>
            </a:r>
            <a:r>
              <a:rPr lang="sl-SI" dirty="0"/>
              <a:t>, kjer klasično za AAA uporabimo 802.1x mehanizem z</a:t>
            </a:r>
            <a:r>
              <a:rPr lang="sl-SI" baseline="0" dirty="0"/>
              <a:t> AD-jem in NPS-jem. Kjer imamo omejitev do nivoja </a:t>
            </a:r>
            <a:r>
              <a:rPr lang="sl-SI" baseline="0" dirty="0" err="1"/>
              <a:t>avtentikacije</a:t>
            </a:r>
            <a:r>
              <a:rPr lang="sl-SI" baseline="0" dirty="0"/>
              <a:t> uporabnika in </a:t>
            </a:r>
            <a:r>
              <a:rPr lang="sl-SI" baseline="0" dirty="0" err="1"/>
              <a:t>diamičnega</a:t>
            </a:r>
            <a:r>
              <a:rPr lang="sl-SI" baseline="0" dirty="0"/>
              <a:t> naslavljanja VLAN-ov. Z dodatkom NAP-a lahko še preverjamo status končne delovane postaje preden jo spustimo v omrežje.</a:t>
            </a:r>
          </a:p>
          <a:p>
            <a:r>
              <a:rPr lang="sl-SI" baseline="0" dirty="0"/>
              <a:t>Kako pa rešujemo BYOD/CYOD naprave? Tukaj uporabniki uporabljajo svoje naprave katere uporabljajo tudi za privatne namene. Teh naprav tipično nimamo pod nadzorom. Ne vemo katere so vse te naprave katere so uporabljene za dostop do omrežja in posledično dostopajo do podatkov. Ščitimo delovne postaje vendar uporabniki si lahko namestijo vse podatke tudi na BYOD naprave. Zato je smiselno razmišljati o pravilni vpeljavi BYOD naprav v nadzorovan sistem. Z ustrezno „on </a:t>
            </a:r>
            <a:r>
              <a:rPr lang="sl-SI" baseline="0" dirty="0" err="1"/>
              <a:t>boarding</a:t>
            </a:r>
            <a:r>
              <a:rPr lang="sl-SI" baseline="0" dirty="0"/>
              <a:t>“ rešitvijo uporabnikom omogočite enostavno dodajanje naprave v sistem, kjer imate kasneje informacijo o tipu uporabljene naprave. V naslednjem koraku se lahko vpelje tudi MDM/EMM</a:t>
            </a:r>
          </a:p>
          <a:p>
            <a:endParaRPr lang="sl-SI" baseline="0" dirty="0"/>
          </a:p>
          <a:p>
            <a:r>
              <a:rPr lang="sl-SI" baseline="0" dirty="0" err="1"/>
              <a:t>Guest</a:t>
            </a:r>
            <a:r>
              <a:rPr lang="sl-SI" baseline="0" dirty="0"/>
              <a:t>: </a:t>
            </a:r>
            <a:r>
              <a:rPr lang="en-US" baseline="0" dirty="0"/>
              <a:t>Custom portals</a:t>
            </a:r>
            <a:r>
              <a:rPr lang="sl-SI" baseline="0" dirty="0"/>
              <a:t> </a:t>
            </a:r>
            <a:r>
              <a:rPr lang="en-US" baseline="0" dirty="0"/>
              <a:t>to promote your branding</a:t>
            </a:r>
          </a:p>
          <a:p>
            <a:r>
              <a:rPr lang="en-US" baseline="0" dirty="0"/>
              <a:t>Rich self-service workflows to provide guest access privileges</a:t>
            </a:r>
          </a:p>
          <a:p>
            <a:r>
              <a:rPr lang="en-US" baseline="0" dirty="0"/>
              <a:t>Social logon support</a:t>
            </a:r>
          </a:p>
          <a:p>
            <a:r>
              <a:rPr lang="en-US" baseline="0" dirty="0"/>
              <a:t>Mac Caching for repeat visitors</a:t>
            </a:r>
            <a:endParaRPr lang="sl-SI" baseline="0" dirty="0"/>
          </a:p>
          <a:p>
            <a:endParaRPr lang="sl-SI" baseline="0" dirty="0"/>
          </a:p>
          <a:p>
            <a:endParaRPr lang="sl-SI" baseline="0" dirty="0"/>
          </a:p>
          <a:p>
            <a:endParaRPr lang="sl-SI" dirty="0"/>
          </a:p>
          <a:p>
            <a:r>
              <a:rPr lang="sl-SI" dirty="0"/>
              <a:t>Kako prijaviti BYOD v sistem?</a:t>
            </a:r>
          </a:p>
          <a:p>
            <a:r>
              <a:rPr lang="sl-SI" dirty="0"/>
              <a:t>Kako prijaviti varno Apple v omrežje?</a:t>
            </a:r>
          </a:p>
          <a:p>
            <a:r>
              <a:rPr lang="sl-SI" dirty="0"/>
              <a:t>Kaj se dogaja z IoT napravami?</a:t>
            </a:r>
          </a:p>
          <a:p>
            <a:r>
              <a:rPr lang="sl-SI" dirty="0"/>
              <a:t>Katere naprave so v mojem omrežju?</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12:26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13</a:t>
            </a:fld>
            <a:endParaRPr lang="en-US" dirty="0"/>
          </a:p>
        </p:txBody>
      </p:sp>
    </p:spTree>
    <p:extLst>
      <p:ext uri="{BB962C8B-B14F-4D97-AF65-F5344CB8AC3E}">
        <p14:creationId xmlns:p14="http://schemas.microsoft.com/office/powerpoint/2010/main" val="1614629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err="1"/>
              <a:t>ClearPass</a:t>
            </a:r>
            <a:r>
              <a:rPr lang="sl-SI" baseline="0" dirty="0"/>
              <a:t> – </a:t>
            </a:r>
            <a:r>
              <a:rPr lang="sl-SI" baseline="0" dirty="0" err="1"/>
              <a:t>OnBoard</a:t>
            </a:r>
            <a:endParaRPr lang="sl-SI" baseline="0"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627F603A-779F-4101-9B83-C34650C566A7}" type="datetime8">
              <a:rPr lang="en-US" smtClean="0"/>
              <a:t>5/15/2017 12:26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14</a:t>
            </a:fld>
            <a:endParaRPr lang="en-US" dirty="0"/>
          </a:p>
        </p:txBody>
      </p:sp>
    </p:spTree>
    <p:extLst>
      <p:ext uri="{BB962C8B-B14F-4D97-AF65-F5344CB8AC3E}">
        <p14:creationId xmlns:p14="http://schemas.microsoft.com/office/powerpoint/2010/main" val="34852869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sz="900" dirty="0"/>
              <a:t>Zakaj bi šli v NAC</a:t>
            </a:r>
            <a:r>
              <a:rPr lang="sl-SI" sz="900" baseline="0" dirty="0"/>
              <a:t> rešitev?</a:t>
            </a:r>
            <a:endParaRPr lang="sl-SI" sz="900" dirty="0"/>
          </a:p>
          <a:p>
            <a:r>
              <a:rPr lang="sl-SI" sz="900" dirty="0"/>
              <a:t>Eden od elementov zagotavljanja skladnosti z GDPR je tudi omogočen nadzorovan dostop do omrežja in posledično do podatkov. Ker se narava dela spreminja, zaposleni pričakujejo možnost dostopa do vseh potrebnih virov za uspešno opravljanje svojih nalog neglede nato kje se zaposleni nahaja. Zato bomo v nadaljevanju predavanja pogledali kako vam</a:t>
            </a:r>
            <a:r>
              <a:rPr lang="sl-SI" sz="900" baseline="0" dirty="0"/>
              <a:t> ADD lahko pomaga pri vpeljavi tehnične rešitve za </a:t>
            </a:r>
            <a:r>
              <a:rPr lang="sl-SI" sz="900" dirty="0"/>
              <a:t>nadzor nad dostopom do omrežji in posledično do podatkov, tako zaposlenih kot IoT naprav.</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sl-SI" sz="900"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sl-SI" sz="900" dirty="0"/>
              <a:t>Kot je razvidno iz ene od analiz</a:t>
            </a:r>
            <a:r>
              <a:rPr lang="sl-SI" sz="900" baseline="0" dirty="0"/>
              <a:t> je v IoT svetu največ tiskalnikov in </a:t>
            </a:r>
            <a:r>
              <a:rPr lang="sl-SI" sz="900" baseline="0" dirty="0" err="1"/>
              <a:t>scannerjev</a:t>
            </a:r>
            <a:r>
              <a:rPr lang="sl-SI" sz="900" baseline="0" dirty="0"/>
              <a:t>, na drugem mestu so hladilni sistemi in sistemi za upravljanje svetlosti. Na tretjem mestu pridejo na vrsto tudi pametne naprave, ki spadajo v skupino BYOD.</a:t>
            </a:r>
            <a:endParaRPr lang="sl-SI" sz="900"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sl-SI" sz="900"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sl-SI" sz="900" dirty="0"/>
              <a:t>In seveda v svetu IOT-ja imamo množico najrazličnejših naprav katere komunicirajo z velikim</a:t>
            </a:r>
            <a:r>
              <a:rPr lang="sl-SI" sz="900" baseline="0" dirty="0"/>
              <a:t> številom različnih virov. </a:t>
            </a:r>
            <a:r>
              <a:rPr lang="sl-SI" sz="900" dirty="0"/>
              <a:t>Uporabljajo najrazličnejše protokole, in manjkajo jim varnostne funkcije (</a:t>
            </a:r>
            <a:r>
              <a:rPr lang="sl-SI" sz="900" dirty="0" err="1"/>
              <a:t>Antimalware</a:t>
            </a:r>
            <a:r>
              <a:rPr lang="sl-SI" sz="900" dirty="0"/>
              <a:t>, </a:t>
            </a:r>
            <a:r>
              <a:rPr lang="sl-SI" sz="900" dirty="0" err="1"/>
              <a:t>authentications</a:t>
            </a:r>
            <a:r>
              <a:rPr lang="sl-SI" sz="900" dirty="0"/>
              <a:t>, </a:t>
            </a:r>
            <a:r>
              <a:rPr lang="sl-SI" sz="900" dirty="0" err="1"/>
              <a:t>firewall</a:t>
            </a:r>
            <a:r>
              <a:rPr lang="sl-SI" sz="900" dirty="0"/>
              <a:t>, </a:t>
            </a:r>
            <a:r>
              <a:rPr lang="sl-SI" sz="900" dirty="0" err="1"/>
              <a:t>zero-day</a:t>
            </a:r>
            <a:r>
              <a:rPr lang="sl-SI" sz="900" dirty="0"/>
              <a:t> </a:t>
            </a:r>
            <a:r>
              <a:rPr lang="sl-SI" sz="900" dirty="0" err="1"/>
              <a:t>attacj</a:t>
            </a:r>
            <a:r>
              <a:rPr lang="sl-SI" sz="900" dirty="0"/>
              <a:t> </a:t>
            </a:r>
            <a:r>
              <a:rPr lang="sl-SI" sz="900" dirty="0" err="1"/>
              <a:t>prevention</a:t>
            </a:r>
            <a:r>
              <a:rPr lang="sl-SI" sz="900" dirty="0"/>
              <a:t>, </a:t>
            </a:r>
            <a:r>
              <a:rPr lang="sl-SI" sz="900" dirty="0" err="1"/>
              <a:t>access</a:t>
            </a:r>
            <a:r>
              <a:rPr lang="sl-SI" sz="900" dirty="0"/>
              <a:t> </a:t>
            </a:r>
            <a:r>
              <a:rPr lang="sl-SI" sz="900" dirty="0" err="1"/>
              <a:t>rules</a:t>
            </a:r>
            <a:r>
              <a:rPr lang="sl-SI" sz="900" dirty="0"/>
              <a:t>, </a:t>
            </a:r>
            <a:r>
              <a:rPr lang="sl-SI" sz="900" dirty="0" err="1"/>
              <a:t>key</a:t>
            </a:r>
            <a:r>
              <a:rPr lang="sl-SI" sz="900" dirty="0"/>
              <a:t> management, …)</a:t>
            </a: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5/17/2017 11:08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15</a:t>
            </a:fld>
            <a:endParaRPr lang="en-US" dirty="0"/>
          </a:p>
        </p:txBody>
      </p:sp>
    </p:spTree>
    <p:extLst>
      <p:ext uri="{BB962C8B-B14F-4D97-AF65-F5344CB8AC3E}">
        <p14:creationId xmlns:p14="http://schemas.microsoft.com/office/powerpoint/2010/main" val="21805223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sl-SI" sz="900" dirty="0"/>
              <a:t>In seveda v svetu IOT-ja imamo množico najrazličnejših naprav katere komunicirajo z velikim</a:t>
            </a:r>
            <a:r>
              <a:rPr lang="sl-SI" sz="900" baseline="0" dirty="0"/>
              <a:t> številom različnih virov. </a:t>
            </a:r>
            <a:r>
              <a:rPr lang="sl-SI" sz="900" dirty="0"/>
              <a:t>Uporabljajo najrazličnejše protokole, in manjkajo jim varnostne funkcije (</a:t>
            </a:r>
            <a:r>
              <a:rPr lang="sl-SI" sz="900" dirty="0" err="1"/>
              <a:t>Antimalware</a:t>
            </a:r>
            <a:r>
              <a:rPr lang="sl-SI" sz="900" dirty="0"/>
              <a:t>, </a:t>
            </a:r>
            <a:r>
              <a:rPr lang="sl-SI" sz="900" dirty="0" err="1"/>
              <a:t>authentications</a:t>
            </a:r>
            <a:r>
              <a:rPr lang="sl-SI" sz="900" dirty="0"/>
              <a:t>, </a:t>
            </a:r>
            <a:r>
              <a:rPr lang="sl-SI" sz="900" dirty="0" err="1"/>
              <a:t>firewall</a:t>
            </a:r>
            <a:r>
              <a:rPr lang="sl-SI" sz="900" dirty="0"/>
              <a:t>, </a:t>
            </a:r>
            <a:r>
              <a:rPr lang="sl-SI" sz="900" dirty="0" err="1"/>
              <a:t>zero-day</a:t>
            </a:r>
            <a:r>
              <a:rPr lang="sl-SI" sz="900" dirty="0"/>
              <a:t> </a:t>
            </a:r>
            <a:r>
              <a:rPr lang="sl-SI" sz="900" dirty="0" err="1"/>
              <a:t>attack</a:t>
            </a:r>
            <a:r>
              <a:rPr lang="sl-SI" sz="900" dirty="0"/>
              <a:t> </a:t>
            </a:r>
            <a:r>
              <a:rPr lang="sl-SI" sz="900" dirty="0" err="1"/>
              <a:t>prevention</a:t>
            </a:r>
            <a:r>
              <a:rPr lang="sl-SI" sz="900" dirty="0"/>
              <a:t>, </a:t>
            </a:r>
            <a:r>
              <a:rPr lang="sl-SI" sz="900" dirty="0" err="1"/>
              <a:t>access</a:t>
            </a:r>
            <a:r>
              <a:rPr lang="sl-SI" sz="900" dirty="0"/>
              <a:t> </a:t>
            </a:r>
            <a:r>
              <a:rPr lang="sl-SI" sz="900" dirty="0" err="1"/>
              <a:t>rules</a:t>
            </a:r>
            <a:r>
              <a:rPr lang="sl-SI" sz="900" dirty="0"/>
              <a:t>, </a:t>
            </a:r>
            <a:r>
              <a:rPr lang="sl-SI" sz="900" dirty="0" err="1"/>
              <a:t>key</a:t>
            </a:r>
            <a:r>
              <a:rPr lang="sl-SI" sz="900" dirty="0"/>
              <a:t> management, …)</a:t>
            </a: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5/17/2017 11:08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16</a:t>
            </a:fld>
            <a:endParaRPr lang="en-US" dirty="0"/>
          </a:p>
        </p:txBody>
      </p:sp>
    </p:spTree>
    <p:extLst>
      <p:ext uri="{BB962C8B-B14F-4D97-AF65-F5344CB8AC3E}">
        <p14:creationId xmlns:p14="http://schemas.microsoft.com/office/powerpoint/2010/main" val="8402379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Da vpeljemo nadzor potrebujemo nek vir </a:t>
            </a:r>
            <a:r>
              <a:rPr lang="sl-SI" dirty="0" err="1"/>
              <a:t>aktentikacije</a:t>
            </a:r>
            <a:r>
              <a:rPr lang="sl-SI" dirty="0"/>
              <a:t>, kjer klasično za AAA uporabimo 802.1x mehanizem z</a:t>
            </a:r>
            <a:r>
              <a:rPr lang="sl-SI" baseline="0" dirty="0"/>
              <a:t> AD-jem in NPS-jem. Kjer imamo omejitev do nivoja </a:t>
            </a:r>
            <a:r>
              <a:rPr lang="sl-SI" baseline="0" dirty="0" err="1"/>
              <a:t>avtentikacije</a:t>
            </a:r>
            <a:r>
              <a:rPr lang="sl-SI" baseline="0" dirty="0"/>
              <a:t> uporabnika in </a:t>
            </a:r>
            <a:r>
              <a:rPr lang="sl-SI" baseline="0" dirty="0" err="1"/>
              <a:t>diamičnega</a:t>
            </a:r>
            <a:r>
              <a:rPr lang="sl-SI" baseline="0" dirty="0"/>
              <a:t> naslavljanja VLAN-ov. Z dodatkom NAP-a lahko še preverjamo status končne delovane postaje preden jo spustimo v omrežje.</a:t>
            </a:r>
          </a:p>
          <a:p>
            <a:r>
              <a:rPr lang="sl-SI" baseline="0" dirty="0"/>
              <a:t>Kako pa rešujemo BYOD/CYOD naprave? Tukaj uporabniki uporabljajo svoje naprave katere uporabljajo tudi za privatne namene. Teh naprav tipično nimamo pod nadzorom. Ne vemo katere so vse te naprave katere so uporabljene za dostop do omrežja in posledično dostopajo do podatkov. Ščitimo delovne postaje vendar uporabniki si lahko namestijo vse podatke tudi na BYOD naprave. Zato je smiselno razmišljati o pravilni vpeljavi BYOD naprav v nadzorovan sistem. Z ustrezno „on </a:t>
            </a:r>
            <a:r>
              <a:rPr lang="sl-SI" baseline="0" dirty="0" err="1"/>
              <a:t>boarding</a:t>
            </a:r>
            <a:r>
              <a:rPr lang="sl-SI" baseline="0" dirty="0"/>
              <a:t>“ rešitvijo uporabnikom omogočite enostavno dodajanje naprave v sistem, kjer imate kasneje informacijo o tipu uporabljene naprave. V naslednjem koraku se lahko vpelje tudi MDM/EMM</a:t>
            </a:r>
          </a:p>
          <a:p>
            <a:endParaRPr lang="sl-SI" baseline="0" dirty="0"/>
          </a:p>
          <a:p>
            <a:r>
              <a:rPr lang="sl-SI" baseline="0" dirty="0" err="1"/>
              <a:t>Guest</a:t>
            </a:r>
            <a:r>
              <a:rPr lang="sl-SI" baseline="0" dirty="0"/>
              <a:t>: </a:t>
            </a:r>
            <a:r>
              <a:rPr lang="en-US" baseline="0" dirty="0"/>
              <a:t>Custom portals</a:t>
            </a:r>
            <a:r>
              <a:rPr lang="sl-SI" baseline="0" dirty="0"/>
              <a:t> </a:t>
            </a:r>
            <a:r>
              <a:rPr lang="en-US" baseline="0" dirty="0"/>
              <a:t>to promote your branding</a:t>
            </a:r>
          </a:p>
          <a:p>
            <a:r>
              <a:rPr lang="en-US" baseline="0" dirty="0"/>
              <a:t>Rich self-service workflows to provide guest access privileges</a:t>
            </a:r>
          </a:p>
          <a:p>
            <a:r>
              <a:rPr lang="en-US" baseline="0" dirty="0"/>
              <a:t>Social logon support</a:t>
            </a:r>
          </a:p>
          <a:p>
            <a:r>
              <a:rPr lang="en-US" baseline="0" dirty="0"/>
              <a:t>Mac Caching for repeat visitors</a:t>
            </a:r>
            <a:endParaRPr lang="sl-SI" baseline="0" dirty="0"/>
          </a:p>
          <a:p>
            <a:endParaRPr lang="sl-SI" baseline="0" dirty="0"/>
          </a:p>
          <a:p>
            <a:endParaRPr lang="sl-SI" baseline="0" dirty="0"/>
          </a:p>
          <a:p>
            <a:endParaRPr lang="sl-SI" dirty="0"/>
          </a:p>
          <a:p>
            <a:r>
              <a:rPr lang="sl-SI" dirty="0"/>
              <a:t>Kako prijaviti BYOD v sistem?</a:t>
            </a:r>
          </a:p>
          <a:p>
            <a:r>
              <a:rPr lang="sl-SI" dirty="0"/>
              <a:t>Kako prijaviti varno Apple v omrežje?</a:t>
            </a:r>
          </a:p>
          <a:p>
            <a:r>
              <a:rPr lang="sl-SI" dirty="0"/>
              <a:t>Kaj se dogaja z IoT napravami?</a:t>
            </a:r>
          </a:p>
          <a:p>
            <a:r>
              <a:rPr lang="sl-SI" dirty="0"/>
              <a:t>Katere naprave so v mojem omrežju?</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12:26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17</a:t>
            </a:fld>
            <a:endParaRPr lang="en-US" dirty="0"/>
          </a:p>
        </p:txBody>
      </p:sp>
    </p:spTree>
    <p:extLst>
      <p:ext uri="{BB962C8B-B14F-4D97-AF65-F5344CB8AC3E}">
        <p14:creationId xmlns:p14="http://schemas.microsoft.com/office/powerpoint/2010/main" val="11275648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Da vpeljemo nadzor potrebujemo nek vir </a:t>
            </a:r>
            <a:r>
              <a:rPr lang="sl-SI" dirty="0" err="1"/>
              <a:t>aktentikacije</a:t>
            </a:r>
            <a:r>
              <a:rPr lang="sl-SI" dirty="0"/>
              <a:t>, kjer klasično za AAA uporabimo 802.1x mehanizem z</a:t>
            </a:r>
            <a:r>
              <a:rPr lang="sl-SI" baseline="0" dirty="0"/>
              <a:t> AD-jem in NPS-jem. Kjer imamo omejitev do nivoja </a:t>
            </a:r>
            <a:r>
              <a:rPr lang="sl-SI" baseline="0" dirty="0" err="1"/>
              <a:t>avtentikacije</a:t>
            </a:r>
            <a:r>
              <a:rPr lang="sl-SI" baseline="0" dirty="0"/>
              <a:t> uporabnika in </a:t>
            </a:r>
            <a:r>
              <a:rPr lang="sl-SI" baseline="0" dirty="0" err="1"/>
              <a:t>diamičnega</a:t>
            </a:r>
            <a:r>
              <a:rPr lang="sl-SI" baseline="0" dirty="0"/>
              <a:t> naslavljanja VLAN-ov. Z dodatkom NAP-a lahko še preverjamo status končne delovane postaje preden jo spustimo v omrežje.</a:t>
            </a:r>
          </a:p>
          <a:p>
            <a:r>
              <a:rPr lang="sl-SI" baseline="0" dirty="0"/>
              <a:t>Kako pa rešujemo BYOD/CYOD naprave? Tukaj uporabniki uporabljajo svoje naprave katere uporabljajo tudi za privatne namene. Teh naprav tipično nimamo pod nadzorom. Ne vemo katere so vse te naprave katere so uporabljene za dostop do omrežja in posledično dostopajo do podatkov. Ščitimo delovne postaje vendar uporabniki si lahko namestijo vse podatke tudi na BYOD naprave. Zato je smiselno razmišljati o pravilni vpeljavi BYOD naprav v nadzorovan sistem. Z ustrezno „on </a:t>
            </a:r>
            <a:r>
              <a:rPr lang="sl-SI" baseline="0" dirty="0" err="1"/>
              <a:t>boarding</a:t>
            </a:r>
            <a:r>
              <a:rPr lang="sl-SI" baseline="0" dirty="0"/>
              <a:t>“ rešitvijo uporabnikom omogočite enostavno dodajanje naprave v sistem, kjer imate kasneje informacijo o tipu uporabljene naprave. V naslednjem koraku se lahko vpelje tudi MDM/EMM</a:t>
            </a:r>
          </a:p>
          <a:p>
            <a:endParaRPr lang="sl-SI" baseline="0" dirty="0"/>
          </a:p>
          <a:p>
            <a:r>
              <a:rPr lang="sl-SI" baseline="0" dirty="0" err="1"/>
              <a:t>Guest</a:t>
            </a:r>
            <a:r>
              <a:rPr lang="sl-SI" baseline="0" dirty="0"/>
              <a:t>: </a:t>
            </a:r>
            <a:r>
              <a:rPr lang="en-US" baseline="0" dirty="0"/>
              <a:t>Custom portals</a:t>
            </a:r>
            <a:r>
              <a:rPr lang="sl-SI" baseline="0" dirty="0"/>
              <a:t> </a:t>
            </a:r>
            <a:r>
              <a:rPr lang="en-US" baseline="0" dirty="0"/>
              <a:t>to promote your branding</a:t>
            </a:r>
          </a:p>
          <a:p>
            <a:r>
              <a:rPr lang="en-US" baseline="0" dirty="0"/>
              <a:t>Rich self-service workflows to provide guest access privileges</a:t>
            </a:r>
          </a:p>
          <a:p>
            <a:r>
              <a:rPr lang="en-US" baseline="0" dirty="0"/>
              <a:t>Social logon support</a:t>
            </a:r>
          </a:p>
          <a:p>
            <a:r>
              <a:rPr lang="en-US" baseline="0" dirty="0"/>
              <a:t>Mac Caching for repeat visitors</a:t>
            </a:r>
            <a:endParaRPr lang="sl-SI" baseline="0" dirty="0"/>
          </a:p>
          <a:p>
            <a:endParaRPr lang="sl-SI" baseline="0" dirty="0"/>
          </a:p>
          <a:p>
            <a:endParaRPr lang="sl-SI" baseline="0" dirty="0"/>
          </a:p>
          <a:p>
            <a:endParaRPr lang="sl-SI" dirty="0"/>
          </a:p>
          <a:p>
            <a:r>
              <a:rPr lang="sl-SI" dirty="0"/>
              <a:t>Kako prijaviti BYOD v sistem?</a:t>
            </a:r>
          </a:p>
          <a:p>
            <a:r>
              <a:rPr lang="sl-SI" dirty="0"/>
              <a:t>Kako prijaviti varno Apple v omrežje?</a:t>
            </a:r>
          </a:p>
          <a:p>
            <a:r>
              <a:rPr lang="sl-SI" dirty="0"/>
              <a:t>Kaj se dogaja z IoT napravami?</a:t>
            </a:r>
          </a:p>
          <a:p>
            <a:r>
              <a:rPr lang="sl-SI" dirty="0"/>
              <a:t>Katere naprave so v mojem omrežju?</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12:26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18</a:t>
            </a:fld>
            <a:endParaRPr lang="en-US" dirty="0"/>
          </a:p>
        </p:txBody>
      </p:sp>
    </p:spTree>
    <p:extLst>
      <p:ext uri="{BB962C8B-B14F-4D97-AF65-F5344CB8AC3E}">
        <p14:creationId xmlns:p14="http://schemas.microsoft.com/office/powerpoint/2010/main" val="37353282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12:26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19</a:t>
            </a:fld>
            <a:endParaRPr lang="en-US" dirty="0"/>
          </a:p>
        </p:txBody>
      </p:sp>
    </p:spTree>
    <p:extLst>
      <p:ext uri="{BB962C8B-B14F-4D97-AF65-F5344CB8AC3E}">
        <p14:creationId xmlns:p14="http://schemas.microsoft.com/office/powerpoint/2010/main" val="7603494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Da vpeljemo nadzor potrebujemo nek vir </a:t>
            </a:r>
            <a:r>
              <a:rPr lang="sl-SI" dirty="0" err="1"/>
              <a:t>aktentikacije</a:t>
            </a:r>
            <a:r>
              <a:rPr lang="sl-SI" dirty="0"/>
              <a:t>, kjer klasično za AAA uporabimo 802.1x mehanizem z</a:t>
            </a:r>
            <a:r>
              <a:rPr lang="sl-SI" baseline="0" dirty="0"/>
              <a:t> AD-jem in NPS-jem. Kjer imamo omejitev do nivoja </a:t>
            </a:r>
            <a:r>
              <a:rPr lang="sl-SI" baseline="0" dirty="0" err="1"/>
              <a:t>avtentikacije</a:t>
            </a:r>
            <a:r>
              <a:rPr lang="sl-SI" baseline="0" dirty="0"/>
              <a:t> uporabnika in </a:t>
            </a:r>
            <a:r>
              <a:rPr lang="sl-SI" baseline="0" dirty="0" err="1"/>
              <a:t>diamičnega</a:t>
            </a:r>
            <a:r>
              <a:rPr lang="sl-SI" baseline="0" dirty="0"/>
              <a:t> naslavljanja VLAN-ov. Z dodatkom NAP-a lahko še preverjamo status končne delovane postaje preden jo spustimo v omrežje.</a:t>
            </a:r>
          </a:p>
          <a:p>
            <a:r>
              <a:rPr lang="sl-SI" baseline="0" dirty="0"/>
              <a:t>Kako pa rešujemo BYOD/CYOD naprave? Tukaj uporabniki uporabljajo svoje naprave katere uporabljajo tudi za privatne namene. Teh naprav tipično nimamo pod nadzorom. Ne vemo katere so vse te naprave katere so uporabljene za dostop do omrežja in posledično dostopajo do podatkov. Ščitimo delovne postaje vendar uporabniki si lahko namestijo vse podatke tudi na BYOD naprave. Zato je smiselno razmišljati o pravilni vpeljavi BYOD naprav v nadzorovan sistem. Z ustrezno „on </a:t>
            </a:r>
            <a:r>
              <a:rPr lang="sl-SI" baseline="0" dirty="0" err="1"/>
              <a:t>boarding</a:t>
            </a:r>
            <a:r>
              <a:rPr lang="sl-SI" baseline="0" dirty="0"/>
              <a:t>“ rešitvijo uporabnikom omogočite enostavno dodajanje naprave v sistem, kjer imate kasneje informacijo o tipu uporabljene naprave. V naslednjem koraku se lahko vpelje tudi MDM/EMM</a:t>
            </a:r>
          </a:p>
          <a:p>
            <a:endParaRPr lang="sl-SI" baseline="0" dirty="0"/>
          </a:p>
          <a:p>
            <a:r>
              <a:rPr lang="sl-SI" baseline="0" dirty="0" err="1"/>
              <a:t>Guest</a:t>
            </a:r>
            <a:r>
              <a:rPr lang="sl-SI" baseline="0" dirty="0"/>
              <a:t>: </a:t>
            </a:r>
            <a:r>
              <a:rPr lang="en-US" baseline="0" dirty="0"/>
              <a:t>Custom portals</a:t>
            </a:r>
            <a:r>
              <a:rPr lang="sl-SI" baseline="0" dirty="0"/>
              <a:t> </a:t>
            </a:r>
            <a:r>
              <a:rPr lang="en-US" baseline="0" dirty="0"/>
              <a:t>to promote your branding</a:t>
            </a:r>
          </a:p>
          <a:p>
            <a:r>
              <a:rPr lang="en-US" baseline="0" dirty="0"/>
              <a:t>Rich self-service workflows to provide guest access privileges</a:t>
            </a:r>
          </a:p>
          <a:p>
            <a:r>
              <a:rPr lang="en-US" baseline="0" dirty="0"/>
              <a:t>Social logon support</a:t>
            </a:r>
          </a:p>
          <a:p>
            <a:r>
              <a:rPr lang="en-US" baseline="0" dirty="0"/>
              <a:t>Mac Caching for repeat visitors</a:t>
            </a:r>
            <a:endParaRPr lang="sl-SI" baseline="0" dirty="0"/>
          </a:p>
          <a:p>
            <a:endParaRPr lang="sl-SI" baseline="0" dirty="0"/>
          </a:p>
          <a:p>
            <a:endParaRPr lang="sl-SI" baseline="0" dirty="0"/>
          </a:p>
          <a:p>
            <a:endParaRPr lang="sl-SI" dirty="0"/>
          </a:p>
          <a:p>
            <a:r>
              <a:rPr lang="sl-SI" dirty="0"/>
              <a:t>Kako prijaviti BYOD v sistem?</a:t>
            </a:r>
          </a:p>
          <a:p>
            <a:r>
              <a:rPr lang="sl-SI" dirty="0"/>
              <a:t>Kako prijaviti varno Apple v omrežje?</a:t>
            </a:r>
          </a:p>
          <a:p>
            <a:r>
              <a:rPr lang="sl-SI" dirty="0"/>
              <a:t>Kaj se dogaja z IoT napravami?</a:t>
            </a:r>
          </a:p>
          <a:p>
            <a:r>
              <a:rPr lang="sl-SI" dirty="0"/>
              <a:t>Katere naprave so v mojem omrežju?</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12:26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20</a:t>
            </a:fld>
            <a:endParaRPr lang="en-US" dirty="0"/>
          </a:p>
        </p:txBody>
      </p:sp>
    </p:spTree>
    <p:extLst>
      <p:ext uri="{BB962C8B-B14F-4D97-AF65-F5344CB8AC3E}">
        <p14:creationId xmlns:p14="http://schemas.microsoft.com/office/powerpoint/2010/main" val="3057011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E2F5416D-752F-4A27-A7A5-0CB5FC0CFE2E}" type="datetime8">
              <a:rPr lang="en-US" smtClean="0">
                <a:solidFill>
                  <a:prstClr val="black"/>
                </a:solidFill>
              </a:rPr>
              <a:t>5/15/2017 12:26 PM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21</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29812346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7.emf"/><Relationship Id="rId4" Type="http://schemas.openxmlformats.org/officeDocument/2006/relationships/image" Target="../media/image6.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3">
    <p:bg>
      <p:bgPr>
        <a:solidFill>
          <a:srgbClr val="00254A"/>
        </a:solidFill>
        <a:effectLst/>
      </p:bgPr>
    </p:bg>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stretch>
            <a:fillRect/>
          </a:stretch>
        </p:blipFill>
        <p:spPr>
          <a:xfrm>
            <a:off x="0" y="-1"/>
            <a:ext cx="12436475" cy="6994525"/>
          </a:xfrm>
          <a:prstGeom prst="rect">
            <a:avLst/>
          </a:prstGeom>
        </p:spPr>
      </p:pic>
      <p:pic>
        <p:nvPicPr>
          <p:cNvPr id="5" name="Picture 4"/>
          <p:cNvPicPr>
            <a:picLocks noChangeAspect="1"/>
          </p:cNvPicPr>
          <p:nvPr userDrawn="1"/>
        </p:nvPicPr>
        <p:blipFill>
          <a:blip r:embed="rId3"/>
          <a:stretch>
            <a:fillRect/>
          </a:stretch>
        </p:blipFill>
        <p:spPr>
          <a:xfrm>
            <a:off x="10466709" y="472926"/>
            <a:ext cx="1536700" cy="330200"/>
          </a:xfrm>
          <a:prstGeom prst="rect">
            <a:avLst/>
          </a:prstGeom>
        </p:spPr>
      </p:pic>
      <p:pic>
        <p:nvPicPr>
          <p:cNvPr id="11" name="Picture 10"/>
          <p:cNvPicPr>
            <a:picLocks noChangeAspect="1"/>
          </p:cNvPicPr>
          <p:nvPr userDrawn="1"/>
        </p:nvPicPr>
        <p:blipFill>
          <a:blip r:embed="rId4"/>
          <a:stretch>
            <a:fillRect/>
          </a:stretch>
        </p:blipFill>
        <p:spPr>
          <a:xfrm>
            <a:off x="385589" y="400918"/>
            <a:ext cx="1807430" cy="1800200"/>
          </a:xfrm>
          <a:prstGeom prst="rect">
            <a:avLst/>
          </a:prstGeom>
        </p:spPr>
      </p:pic>
      <p:pic>
        <p:nvPicPr>
          <p:cNvPr id="23" name="Picture 22"/>
          <p:cNvPicPr>
            <a:picLocks noChangeAspect="1"/>
          </p:cNvPicPr>
          <p:nvPr userDrawn="1"/>
        </p:nvPicPr>
        <p:blipFill>
          <a:blip r:embed="rId5"/>
          <a:stretch>
            <a:fillRect/>
          </a:stretch>
        </p:blipFill>
        <p:spPr>
          <a:xfrm>
            <a:off x="916929" y="3617559"/>
            <a:ext cx="10629900" cy="3375732"/>
          </a:xfrm>
          <a:prstGeom prst="rect">
            <a:avLst/>
          </a:prstGeom>
        </p:spPr>
      </p:pic>
    </p:spTree>
    <p:extLst>
      <p:ext uri="{BB962C8B-B14F-4D97-AF65-F5344CB8AC3E}">
        <p14:creationId xmlns:p14="http://schemas.microsoft.com/office/powerpoint/2010/main" val="30875528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bg>
      <p:bgPr>
        <a:solidFill>
          <a:srgbClr val="E4491C"/>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stretch>
            <a:fillRect/>
          </a:stretch>
        </p:blipFill>
        <p:spPr>
          <a:xfrm>
            <a:off x="10538717" y="328910"/>
            <a:ext cx="1536700" cy="330200"/>
          </a:xfrm>
          <a:prstGeom prst="rect">
            <a:avLst/>
          </a:prstGeom>
        </p:spPr>
      </p:pic>
      <p:pic>
        <p:nvPicPr>
          <p:cNvPr id="10" name="Picture 9"/>
          <p:cNvPicPr>
            <a:picLocks noChangeAspect="1"/>
          </p:cNvPicPr>
          <p:nvPr userDrawn="1"/>
        </p:nvPicPr>
        <p:blipFill>
          <a:blip r:embed="rId3"/>
          <a:stretch>
            <a:fillRect/>
          </a:stretch>
        </p:blipFill>
        <p:spPr>
          <a:xfrm>
            <a:off x="457597" y="328910"/>
            <a:ext cx="1663700" cy="1524000"/>
          </a:xfrm>
          <a:prstGeom prst="rect">
            <a:avLst/>
          </a:prstGeom>
        </p:spPr>
      </p:pic>
      <p:pic>
        <p:nvPicPr>
          <p:cNvPr id="7" name="Picture 6"/>
          <p:cNvPicPr>
            <a:picLocks noChangeAspect="1"/>
          </p:cNvPicPr>
          <p:nvPr userDrawn="1"/>
        </p:nvPicPr>
        <p:blipFill>
          <a:blip r:embed="rId4"/>
          <a:stretch>
            <a:fillRect/>
          </a:stretch>
        </p:blipFill>
        <p:spPr>
          <a:xfrm>
            <a:off x="385588" y="6305574"/>
            <a:ext cx="2935469" cy="338708"/>
          </a:xfrm>
          <a:prstGeom prst="rect">
            <a:avLst/>
          </a:prstGeom>
        </p:spPr>
      </p:pic>
      <p:pic>
        <p:nvPicPr>
          <p:cNvPr id="8" name="Picture 7"/>
          <p:cNvPicPr>
            <a:picLocks noChangeAspect="1"/>
          </p:cNvPicPr>
          <p:nvPr userDrawn="1"/>
        </p:nvPicPr>
        <p:blipFill>
          <a:blip r:embed="rId5"/>
          <a:stretch>
            <a:fillRect/>
          </a:stretch>
        </p:blipFill>
        <p:spPr>
          <a:xfrm>
            <a:off x="7442373" y="2644153"/>
            <a:ext cx="5270500" cy="4381501"/>
          </a:xfrm>
          <a:prstGeom prst="rect">
            <a:avLst/>
          </a:prstGeom>
        </p:spPr>
      </p:pic>
      <p:sp>
        <p:nvSpPr>
          <p:cNvPr id="13" name="Title 1"/>
          <p:cNvSpPr>
            <a:spLocks noGrp="1"/>
          </p:cNvSpPr>
          <p:nvPr>
            <p:ph type="title" hasCustomPrompt="1"/>
          </p:nvPr>
        </p:nvSpPr>
        <p:spPr bwMode="auto">
          <a:xfrm>
            <a:off x="274702" y="2814105"/>
            <a:ext cx="4937760" cy="1835285"/>
          </a:xfrm>
          <a:noFill/>
        </p:spPr>
        <p:txBody>
          <a:bodyPr lIns="146304" tIns="91440" rIns="146304" bIns="91440" anchor="t" anchorCtr="0"/>
          <a:lstStyle>
            <a:lvl1pPr>
              <a:defRPr sz="4800" spc="-100" baseline="0">
                <a:solidFill>
                  <a:schemeClr val="tx1"/>
                </a:solidFill>
              </a:defRPr>
            </a:lvl1pPr>
          </a:lstStyle>
          <a:p>
            <a:r>
              <a:rPr lang="en-US" dirty="0"/>
              <a:t>Presentation title</a:t>
            </a:r>
          </a:p>
        </p:txBody>
      </p:sp>
      <p:sp>
        <p:nvSpPr>
          <p:cNvPr id="14" name="Text Placeholder 2"/>
          <p:cNvSpPr>
            <a:spLocks noGrp="1"/>
          </p:cNvSpPr>
          <p:nvPr>
            <p:ph type="body" sz="quarter" idx="14" hasCustomPrompt="1"/>
          </p:nvPr>
        </p:nvSpPr>
        <p:spPr bwMode="auto">
          <a:xfrm>
            <a:off x="273050" y="3954463"/>
            <a:ext cx="4937760" cy="731528"/>
          </a:xfrm>
        </p:spPr>
        <p:txBody>
          <a:bodyPr lIns="164592" tIns="109728" rIns="164592" bIns="109728">
            <a:noAutofit/>
          </a:bodyPr>
          <a:lstStyle>
            <a:lvl1pPr marL="0" indent="0">
              <a:spcBef>
                <a:spcPts val="0"/>
              </a:spcBef>
              <a:buNone/>
              <a:defRPr lang="en-US" sz="3200" kern="1200" spc="0" baseline="0" dirty="0">
                <a:solidFill>
                  <a:schemeClr val="tx1"/>
                </a:solidFill>
                <a:latin typeface="+mn-lt"/>
                <a:ea typeface="+mn-ea"/>
                <a:cs typeface="+mn-cs"/>
              </a:defRPr>
            </a:lvl1pPr>
          </a:lstStyle>
          <a:p>
            <a:pPr marL="0" marR="0" lvl="0" indent="0" algn="l" defTabSz="932742" rtl="0" eaLnBrk="1" fontAlgn="auto" latinLnBrk="0" hangingPunct="1">
              <a:lnSpc>
                <a:spcPct val="90000"/>
              </a:lnSpc>
              <a:spcBef>
                <a:spcPts val="0"/>
              </a:spcBef>
              <a:spcAft>
                <a:spcPts val="0"/>
              </a:spcAft>
              <a:buClrTx/>
              <a:buSzPct val="90000"/>
              <a:buFont typeface="Arial" pitchFamily="34" charset="0"/>
              <a:buNone/>
              <a:tabLst/>
            </a:pPr>
            <a:r>
              <a:rPr lang="en-US" dirty="0"/>
              <a:t>Speaker name</a:t>
            </a:r>
          </a:p>
        </p:txBody>
      </p:sp>
    </p:spTree>
    <p:extLst>
      <p:ext uri="{BB962C8B-B14F-4D97-AF65-F5344CB8AC3E}">
        <p14:creationId xmlns:p14="http://schemas.microsoft.com/office/powerpoint/2010/main" val="373507642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8" y="1212850"/>
            <a:ext cx="11888787" cy="2308324"/>
          </a:xfrm>
        </p:spPr>
        <p:txBody>
          <a:bodyPr>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 name="Picture 2"/>
          <p:cNvPicPr>
            <a:picLocks noChangeAspect="1"/>
          </p:cNvPicPr>
          <p:nvPr userDrawn="1"/>
        </p:nvPicPr>
        <p:blipFill>
          <a:blip r:embed="rId2"/>
          <a:stretch>
            <a:fillRect/>
          </a:stretch>
        </p:blipFill>
        <p:spPr>
          <a:xfrm>
            <a:off x="11046573" y="5801518"/>
            <a:ext cx="1076320" cy="956122"/>
          </a:xfrm>
          <a:prstGeom prst="rect">
            <a:avLst/>
          </a:prstGeom>
        </p:spPr>
      </p:pic>
      <p:sp>
        <p:nvSpPr>
          <p:cNvPr id="5" name="TextBox 4"/>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6" name="Picture 5"/>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274702" y="1211287"/>
            <a:ext cx="11888787" cy="444621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703268474"/>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0" indent="0">
              <a:spcBef>
                <a:spcPts val="1224"/>
              </a:spcBef>
              <a:buClr>
                <a:schemeClr val="tx1"/>
              </a:buClr>
              <a:buFont typeface="Wingdings" panose="05000000000000000000" pitchFamily="2" charset="2"/>
              <a:buNone/>
              <a:defRPr sz="3000" b="0">
                <a:latin typeface="+mn-lt"/>
              </a:defRPr>
            </a:lvl1pPr>
            <a:lvl2pPr marL="255588" indent="0">
              <a:buFont typeface="Wingdings" panose="05000000000000000000" pitchFamily="2" charset="2"/>
              <a:buNone/>
              <a:defRPr sz="2400" b="0"/>
            </a:lvl2pPr>
            <a:lvl3pPr marL="450850" indent="0">
              <a:buFont typeface="Wingdings" panose="05000000000000000000" pitchFamily="2" charset="2"/>
              <a:buNone/>
              <a:tabLst/>
              <a:defRPr sz="2200" b="0"/>
            </a:lvl3pPr>
            <a:lvl4pPr marL="652462" indent="0">
              <a:buFont typeface="Wingdings" panose="05000000000000000000" pitchFamily="2" charset="2"/>
              <a:buNone/>
              <a:defRPr sz="2200" b="0"/>
            </a:lvl4pPr>
            <a:lvl5pPr marL="854075" indent="0">
              <a:buFont typeface="Wingdings" panose="05000000000000000000" pitchFamily="2" charset="2"/>
              <a:buNone/>
              <a:tabLst/>
              <a:defRPr sz="22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0" indent="0">
              <a:spcBef>
                <a:spcPts val="1224"/>
              </a:spcBef>
              <a:buClr>
                <a:schemeClr val="tx1"/>
              </a:buClr>
              <a:buFont typeface="Arial" panose="020B0604020202020204" pitchFamily="34" charset="0"/>
              <a:buNone/>
              <a:defRPr lang="en-US" sz="3000" b="0" kern="1200" spc="0" baseline="0" dirty="0">
                <a:gradFill>
                  <a:gsLst>
                    <a:gs pos="1250">
                      <a:schemeClr val="tx1"/>
                    </a:gs>
                    <a:gs pos="100000">
                      <a:schemeClr val="tx1"/>
                    </a:gs>
                  </a:gsLst>
                  <a:lin ang="5400000" scaled="0"/>
                </a:gradFill>
                <a:latin typeface="+mn-lt"/>
                <a:ea typeface="+mn-ea"/>
                <a:cs typeface="+mn-cs"/>
              </a:defRPr>
            </a:lvl1pPr>
            <a:lvl2pPr marL="255588" indent="0">
              <a:buFont typeface="Arial" panose="020B0604020202020204" pitchFamily="34" charset="0"/>
              <a:buNone/>
              <a:defRPr lang="en-US" sz="2400" b="0" kern="1200" spc="0" baseline="0" dirty="0">
                <a:gradFill>
                  <a:gsLst>
                    <a:gs pos="1250">
                      <a:schemeClr val="tx1"/>
                    </a:gs>
                    <a:gs pos="100000">
                      <a:schemeClr val="tx1"/>
                    </a:gs>
                  </a:gsLst>
                  <a:lin ang="5400000" scaled="0"/>
                </a:gradFill>
                <a:latin typeface="+mn-lt"/>
                <a:ea typeface="+mn-ea"/>
                <a:cs typeface="+mn-cs"/>
              </a:defRPr>
            </a:lvl2pPr>
            <a:lvl3pPr marL="450850"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3pPr>
            <a:lvl4pPr marL="652462" indent="0">
              <a:buFont typeface="Arial" panose="020B0604020202020204" pitchFamily="34" charset="0"/>
              <a:buNone/>
              <a:defRPr lang="en-US" sz="2200" b="0" kern="1200" spc="0" baseline="0" dirty="0">
                <a:gradFill>
                  <a:gsLst>
                    <a:gs pos="1250">
                      <a:schemeClr val="tx1"/>
                    </a:gs>
                    <a:gs pos="100000">
                      <a:schemeClr val="tx1"/>
                    </a:gs>
                  </a:gsLst>
                  <a:lin ang="5400000" scaled="0"/>
                </a:gradFill>
                <a:latin typeface="+mn-lt"/>
                <a:ea typeface="+mn-ea"/>
                <a:cs typeface="+mn-cs"/>
              </a:defRPr>
            </a:lvl4pPr>
            <a:lvl5pPr marL="854075"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514350" marR="0" lvl="0" indent="-514350" algn="l" defTabSz="932742" rtl="0" eaLnBrk="1" fontAlgn="auto" latinLnBrk="0" hangingPunct="1">
              <a:lnSpc>
                <a:spcPct val="90000"/>
              </a:lnSpc>
              <a:spcBef>
                <a:spcPts val="1224"/>
              </a:spcBef>
              <a:spcAft>
                <a:spcPts val="0"/>
              </a:spcAft>
              <a:buClr>
                <a:schemeClr val="tx1"/>
              </a:buClr>
              <a:buSzPct val="90000"/>
              <a:tabLst/>
            </a:pPr>
            <a:r>
              <a:rPr lang="en-US"/>
              <a:t>Edit Master text styles</a:t>
            </a:r>
          </a:p>
          <a:p>
            <a:pPr marL="514350" marR="0" lvl="1" indent="-514350" algn="l" defTabSz="932742" rtl="0" eaLnBrk="1" fontAlgn="auto" latinLnBrk="0" hangingPunct="1">
              <a:lnSpc>
                <a:spcPct val="90000"/>
              </a:lnSpc>
              <a:spcBef>
                <a:spcPts val="1224"/>
              </a:spcBef>
              <a:spcAft>
                <a:spcPts val="0"/>
              </a:spcAft>
              <a:buClr>
                <a:schemeClr val="tx1"/>
              </a:buClr>
              <a:buSzPct val="90000"/>
              <a:tabLst/>
            </a:pPr>
            <a:r>
              <a:rPr lang="en-US"/>
              <a:t>Second level</a:t>
            </a:r>
          </a:p>
          <a:p>
            <a:pPr marL="514350" marR="0" lvl="2" indent="-514350" algn="l" defTabSz="932742" rtl="0" eaLnBrk="1" fontAlgn="auto" latinLnBrk="0" hangingPunct="1">
              <a:lnSpc>
                <a:spcPct val="90000"/>
              </a:lnSpc>
              <a:spcBef>
                <a:spcPts val="1224"/>
              </a:spcBef>
              <a:spcAft>
                <a:spcPts val="0"/>
              </a:spcAft>
              <a:buClr>
                <a:schemeClr val="tx1"/>
              </a:buClr>
              <a:buSzPct val="90000"/>
              <a:tabLst/>
            </a:pPr>
            <a:r>
              <a:rPr lang="en-US"/>
              <a:t>Third level</a:t>
            </a:r>
          </a:p>
          <a:p>
            <a:pPr marL="514350" marR="0" lvl="3" indent="-514350" algn="l" defTabSz="932742" rtl="0" eaLnBrk="1" fontAlgn="auto" latinLnBrk="0" hangingPunct="1">
              <a:lnSpc>
                <a:spcPct val="90000"/>
              </a:lnSpc>
              <a:spcBef>
                <a:spcPts val="1224"/>
              </a:spcBef>
              <a:spcAft>
                <a:spcPts val="0"/>
              </a:spcAft>
              <a:buClr>
                <a:schemeClr val="tx1"/>
              </a:buClr>
              <a:buSzPct val="90000"/>
              <a:tabLst/>
            </a:pPr>
            <a:r>
              <a:rPr lang="en-US"/>
              <a:t>Fourth level</a:t>
            </a:r>
          </a:p>
          <a:p>
            <a:pPr marL="514350" marR="0" lvl="4" indent="-514350" algn="l" defTabSz="932742" rtl="0" eaLnBrk="1" fontAlgn="auto" latinLnBrk="0" hangingPunct="1">
              <a:lnSpc>
                <a:spcPct val="90000"/>
              </a:lnSpc>
              <a:spcBef>
                <a:spcPts val="1224"/>
              </a:spcBef>
              <a:spcAft>
                <a:spcPts val="0"/>
              </a:spcAft>
              <a:buClr>
                <a:schemeClr val="tx1"/>
              </a:buClr>
              <a:buSzPct val="90000"/>
              <a:tabLst/>
            </a:pPr>
            <a:r>
              <a:rPr lang="en-US"/>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pic>
        <p:nvPicPr>
          <p:cNvPr id="3" name="Picture 2"/>
          <p:cNvPicPr>
            <a:picLocks noChangeAspect="1"/>
          </p:cNvPicPr>
          <p:nvPr userDrawn="1"/>
        </p:nvPicPr>
        <p:blipFill>
          <a:blip r:embed="rId3"/>
          <a:stretch>
            <a:fillRect/>
          </a:stretch>
        </p:blipFill>
        <p:spPr>
          <a:xfrm>
            <a:off x="8738517" y="5779161"/>
            <a:ext cx="1368152" cy="1215363"/>
          </a:xfrm>
          <a:prstGeom prst="rect">
            <a:avLst/>
          </a:prstGeom>
        </p:spPr>
      </p:pic>
      <p:sp>
        <p:nvSpPr>
          <p:cNvPr id="9" name="TextBox 8"/>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10" name="Picture 9"/>
          <p:cNvPicPr>
            <a:picLocks noChangeAspect="1"/>
          </p:cNvPicPr>
          <p:nvPr userDrawn="1"/>
        </p:nvPicPr>
        <p:blipFill>
          <a:blip r:embed="rId4"/>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231775" indent="-231775">
              <a:spcBef>
                <a:spcPts val="1224"/>
              </a:spcBef>
              <a:buClr>
                <a:schemeClr val="tx1"/>
              </a:buClr>
              <a:buFont typeface="Wingdings" panose="05000000000000000000" pitchFamily="2" charset="2"/>
              <a:buChar char=""/>
              <a:defRPr sz="3000" b="0">
                <a:latin typeface="+mn-lt"/>
              </a:defRPr>
            </a:lvl1pPr>
            <a:lvl2pPr marL="427038" indent="-171450">
              <a:buFont typeface="Wingdings" panose="05000000000000000000" pitchFamily="2" charset="2"/>
              <a:buChar char=""/>
              <a:defRPr sz="2400" b="0"/>
            </a:lvl2pPr>
            <a:lvl3pPr marL="639763" indent="-188913">
              <a:buFont typeface="Wingdings" panose="05000000000000000000" pitchFamily="2" charset="2"/>
              <a:buChar char=""/>
              <a:tabLst/>
              <a:defRPr sz="2200" b="0"/>
            </a:lvl3pPr>
            <a:lvl4pPr marL="828675" indent="-176213">
              <a:buFont typeface="Wingdings" panose="05000000000000000000" pitchFamily="2" charset="2"/>
              <a:buChar char=""/>
              <a:defRPr sz="2200" b="0"/>
            </a:lvl4pPr>
            <a:lvl5pPr marL="1023938" indent="-169863">
              <a:buFont typeface="Wingdings" panose="05000000000000000000" pitchFamily="2" charset="2"/>
              <a:buChar char=""/>
              <a:tabLst/>
              <a:defRPr sz="22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287338" indent="-287338">
              <a:spcBef>
                <a:spcPts val="1224"/>
              </a:spcBef>
              <a:buClr>
                <a:schemeClr val="tx1"/>
              </a:buClr>
              <a:buFont typeface="Arial" pitchFamily="34" charset="0"/>
              <a:buChar char="•"/>
              <a:defRPr lang="en-US" sz="3000" b="0" kern="1200" spc="0" baseline="0" dirty="0">
                <a:gradFill>
                  <a:gsLst>
                    <a:gs pos="1250">
                      <a:schemeClr val="tx1"/>
                    </a:gs>
                    <a:gs pos="100000">
                      <a:schemeClr val="tx1"/>
                    </a:gs>
                  </a:gsLst>
                  <a:lin ang="5400000" scaled="0"/>
                </a:gradFill>
                <a:latin typeface="+mn-lt"/>
                <a:ea typeface="+mn-ea"/>
                <a:cs typeface="+mn-cs"/>
              </a:defRPr>
            </a:lvl1pPr>
            <a:lvl2pPr marL="598488" indent="-342900">
              <a:defRPr lang="en-US" sz="2400" b="0" kern="1200" spc="0" baseline="0" dirty="0">
                <a:gradFill>
                  <a:gsLst>
                    <a:gs pos="1250">
                      <a:schemeClr val="tx1"/>
                    </a:gs>
                    <a:gs pos="100000">
                      <a:schemeClr val="tx1"/>
                    </a:gs>
                  </a:gsLst>
                  <a:lin ang="5400000" scaled="0"/>
                </a:gradFill>
                <a:latin typeface="+mn-lt"/>
                <a:ea typeface="+mn-ea"/>
                <a:cs typeface="+mn-cs"/>
              </a:defRPr>
            </a:lvl2pPr>
            <a:lvl3pPr marL="793750" indent="-342900">
              <a:tabLst/>
              <a:defRPr lang="en-US" sz="2200" b="0" kern="1200" spc="0" baseline="0" dirty="0">
                <a:gradFill>
                  <a:gsLst>
                    <a:gs pos="1250">
                      <a:schemeClr val="tx1"/>
                    </a:gs>
                    <a:gs pos="100000">
                      <a:schemeClr val="tx1"/>
                    </a:gs>
                  </a:gsLst>
                  <a:lin ang="5400000" scaled="0"/>
                </a:gradFill>
                <a:latin typeface="+mn-lt"/>
                <a:ea typeface="+mn-ea"/>
                <a:cs typeface="+mn-cs"/>
              </a:defRPr>
            </a:lvl3pPr>
            <a:lvl4pPr marL="995362" indent="-342900">
              <a:defRPr lang="en-US" sz="2200" b="0" kern="1200" spc="0" baseline="0" dirty="0">
                <a:gradFill>
                  <a:gsLst>
                    <a:gs pos="1250">
                      <a:schemeClr val="tx1"/>
                    </a:gs>
                    <a:gs pos="100000">
                      <a:schemeClr val="tx1"/>
                    </a:gs>
                  </a:gsLst>
                  <a:lin ang="5400000" scaled="0"/>
                </a:gradFill>
                <a:latin typeface="+mn-lt"/>
                <a:ea typeface="+mn-ea"/>
                <a:cs typeface="+mn-cs"/>
              </a:defRPr>
            </a:lvl4pPr>
            <a:lvl5pPr marL="1196975" indent="-342900">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231775" marR="0" lvl="0"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Edit Master text styles</a:t>
            </a:r>
          </a:p>
          <a:p>
            <a:pPr marL="231775" marR="0" lvl="1"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Second level</a:t>
            </a:r>
          </a:p>
          <a:p>
            <a:pPr marL="231775" marR="0" lvl="2"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Third level</a:t>
            </a:r>
          </a:p>
          <a:p>
            <a:pPr marL="231775" marR="0" lvl="3"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Fourth level</a:t>
            </a:r>
          </a:p>
          <a:p>
            <a:pPr marL="231775" marR="0" lvl="4"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pic>
        <p:nvPicPr>
          <p:cNvPr id="4" name="Picture 3"/>
          <p:cNvPicPr>
            <a:picLocks noChangeAspect="1"/>
          </p:cNvPicPr>
          <p:nvPr userDrawn="1"/>
        </p:nvPicPr>
        <p:blipFill>
          <a:blip r:embed="rId2"/>
          <a:stretch>
            <a:fillRect/>
          </a:stretch>
        </p:blipFill>
        <p:spPr>
          <a:xfrm>
            <a:off x="11046573" y="5801518"/>
            <a:ext cx="1076320" cy="956122"/>
          </a:xfrm>
          <a:prstGeom prst="rect">
            <a:avLst/>
          </a:prstGeom>
        </p:spPr>
      </p:pic>
      <p:sp>
        <p:nvSpPr>
          <p:cNvPr id="6" name="TextBox 5"/>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7" name="Picture 6"/>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Dem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77"/>
            <a:ext cx="10056812" cy="1181862"/>
          </a:xfrm>
          <a:noFill/>
        </p:spPr>
        <p:txBody>
          <a:bodyPr tIns="91440" bIns="91440" anchor="t" anchorCtr="0">
            <a:spAutoFit/>
          </a:bodyPr>
          <a:lstStyle>
            <a:lvl1pPr>
              <a:defRPr sz="7200" spc="-100" baseline="0">
                <a:gradFill>
                  <a:gsLst>
                    <a:gs pos="0">
                      <a:schemeClr val="tx1"/>
                    </a:gs>
                    <a:gs pos="100000">
                      <a:schemeClr val="tx1"/>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74638" y="3954463"/>
            <a:ext cx="10058401" cy="738664"/>
          </a:xfrm>
          <a:noFill/>
        </p:spPr>
        <p:txBody>
          <a:bodyPr lIns="182880" tIns="146304" rIns="182880" bIns="146304">
            <a:spAutoFit/>
          </a:bodyPr>
          <a:lstStyle>
            <a:lvl1pPr marL="0" indent="0">
              <a:spcBef>
                <a:spcPts val="0"/>
              </a:spcBef>
              <a:buNone/>
              <a:defRPr sz="3200" spc="0" baseline="0">
                <a:gradFill>
                  <a:gsLst>
                    <a:gs pos="0">
                      <a:schemeClr val="tx1"/>
                    </a:gs>
                    <a:gs pos="100000">
                      <a:schemeClr val="tx1"/>
                    </a:gs>
                  </a:gsLst>
                  <a:lin ang="5400000" scaled="0"/>
                </a:gradFill>
                <a:latin typeface="+mj-lt"/>
              </a:defRPr>
            </a:lvl1pPr>
          </a:lstStyle>
          <a:p>
            <a:pPr lvl="0"/>
            <a:r>
              <a:rPr lang="en-US" dirty="0"/>
              <a:t>Speaker Name</a:t>
            </a:r>
          </a:p>
        </p:txBody>
      </p:sp>
      <p:pic>
        <p:nvPicPr>
          <p:cNvPr id="7" name="Picture 6"/>
          <p:cNvPicPr>
            <a:picLocks noChangeAspect="1"/>
          </p:cNvPicPr>
          <p:nvPr userDrawn="1"/>
        </p:nvPicPr>
        <p:blipFill>
          <a:blip r:embed="rId2"/>
          <a:stretch>
            <a:fillRect/>
          </a:stretch>
        </p:blipFill>
        <p:spPr>
          <a:xfrm>
            <a:off x="11114781" y="5801517"/>
            <a:ext cx="1080120" cy="959497"/>
          </a:xfrm>
          <a:prstGeom prst="rect">
            <a:avLst/>
          </a:prstGeom>
        </p:spPr>
      </p:pic>
      <p:pic>
        <p:nvPicPr>
          <p:cNvPr id="6" name="Picture 5"/>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38850574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Vide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125677"/>
            <a:ext cx="10056812" cy="1181862"/>
          </a:xfrm>
          <a:noFill/>
        </p:spPr>
        <p:txBody>
          <a:bodyPr tIns="91440" bIns="91440" anchor="t" anchorCtr="0">
            <a:spAutoFit/>
          </a:bodyPr>
          <a:lstStyle>
            <a:lvl1pPr>
              <a:defRPr lang="en-US" sz="7200" b="0" kern="1200" cap="none" spc="-100"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dirty="0"/>
              <a:t>Video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0479444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ection Title Accent Color 1">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62"/>
            <a:ext cx="11887200" cy="1181862"/>
          </a:xfrm>
          <a:noFill/>
        </p:spPr>
        <p:txBody>
          <a:bodyPr tIns="91440" bIns="91440" anchor="t" anchorCtr="0">
            <a:spAutoFit/>
          </a:bodyPr>
          <a:lstStyle>
            <a:lvl1pPr>
              <a:defRPr sz="7200" spc="-100" baseline="0">
                <a:gradFill>
                  <a:gsLst>
                    <a:gs pos="100000">
                      <a:schemeClr val="tx1"/>
                    </a:gs>
                    <a:gs pos="0">
                      <a:schemeClr val="tx1"/>
                    </a:gs>
                  </a:gsLst>
                  <a:lin ang="5400000" scaled="0"/>
                </a:gradFill>
              </a:defRPr>
            </a:lvl1pPr>
          </a:lstStyle>
          <a:p>
            <a:r>
              <a:rPr lang="en-US" dirty="0"/>
              <a:t>Section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49093516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quare Right Photo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740132"/>
            <a:ext cx="4892040" cy="1514261"/>
          </a:xfrm>
        </p:spPr>
        <p:txBody>
          <a:bodyPr wrap="square" anchor="ctr">
            <a:spAutoFit/>
          </a:bodyPr>
          <a:lstStyle>
            <a:lvl1pPr>
              <a:defRPr sz="4800" baseline="0">
                <a:gradFill>
                  <a:gsLst>
                    <a:gs pos="1250">
                      <a:schemeClr val="tx1"/>
                    </a:gs>
                    <a:gs pos="100000">
                      <a:schemeClr val="tx1"/>
                    </a:gs>
                  </a:gsLst>
                  <a:lin ang="5400000" scaled="0"/>
                </a:gradFill>
              </a:defRPr>
            </a:lvl1pPr>
          </a:lstStyle>
          <a:p>
            <a:r>
              <a:rPr lang="en-US" dirty="0"/>
              <a:t>Square photo layout</a:t>
            </a:r>
          </a:p>
        </p:txBody>
      </p:sp>
      <p:sp>
        <p:nvSpPr>
          <p:cNvPr id="6" name="Picture Placeholder 4"/>
          <p:cNvSpPr>
            <a:spLocks noGrp="1" noChangeAspect="1"/>
          </p:cNvSpPr>
          <p:nvPr>
            <p:ph type="pic" sz="quarter" idx="10"/>
          </p:nvPr>
        </p:nvSpPr>
        <p:spPr bwMode="ltGray">
          <a:xfrm>
            <a:off x="5441315" y="0"/>
            <a:ext cx="6995160" cy="6992587"/>
          </a:xfrm>
          <a:prstGeom prst="rect">
            <a:avLst/>
          </a:prstGeom>
          <a:blipFill>
            <a:blip r:embed="rId2"/>
            <a:stretch>
              <a:fillRect/>
            </a:stretch>
          </a:blipFill>
        </p:spPr>
        <p:txBody>
          <a:bodyPr tIns="548640" anchor="ctr" anchorCtr="0">
            <a:noAutofit/>
          </a:bodyPr>
          <a:lstStyle>
            <a:lvl1pPr marL="0" indent="0" algn="ctr">
              <a:buNone/>
              <a:defRPr sz="1600" b="1" cap="none" baseline="0">
                <a:gradFill>
                  <a:gsLst>
                    <a:gs pos="0">
                      <a:srgbClr val="FFFFFF"/>
                    </a:gs>
                    <a:gs pos="27000">
                      <a:srgbClr val="FFFFFF"/>
                    </a:gs>
                  </a:gsLst>
                  <a:lin ang="5400000" scaled="0"/>
                </a:gradFill>
                <a:latin typeface="+mn-lt"/>
              </a:defRPr>
            </a:lvl1pPr>
          </a:lstStyle>
          <a:p>
            <a:r>
              <a:rPr lang="en-US"/>
              <a:t>Click icon to add picture</a:t>
            </a:r>
            <a:endParaRPr lang="en-US" dirty="0"/>
          </a:p>
        </p:txBody>
      </p:sp>
      <p:pic>
        <p:nvPicPr>
          <p:cNvPr id="5" name="Picture 4"/>
          <p:cNvPicPr>
            <a:picLocks noChangeAspect="1"/>
          </p:cNvPicPr>
          <p:nvPr userDrawn="1"/>
        </p:nvPicPr>
        <p:blipFill>
          <a:blip r:embed="rId3"/>
          <a:stretch>
            <a:fillRect/>
          </a:stretch>
        </p:blipFill>
        <p:spPr>
          <a:xfrm>
            <a:off x="385589" y="5801518"/>
            <a:ext cx="1076320" cy="956122"/>
          </a:xfrm>
          <a:prstGeom prst="rect">
            <a:avLst/>
          </a:prstGeom>
        </p:spPr>
      </p:pic>
    </p:spTree>
    <p:extLst>
      <p:ext uri="{BB962C8B-B14F-4D97-AF65-F5344CB8AC3E}">
        <p14:creationId xmlns:p14="http://schemas.microsoft.com/office/powerpoint/2010/main" val="3216358242"/>
      </p:ext>
    </p:extLst>
  </p:cSld>
  <p:clrMapOvr>
    <a:masterClrMapping/>
  </p:clrMapOvr>
  <p:transition>
    <p:fade/>
  </p:transition>
  <p:extLst mod="1">
    <p:ext uri="{DCECCB84-F9BA-43D5-87BE-67443E8EF086}">
      <p15:sldGuideLst xmlns:p15="http://schemas.microsoft.com/office/powerpoint/2012/main">
        <p15:guide id="1" pos="3427">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Slide for developer code</a:t>
            </a:r>
          </a:p>
        </p:txBody>
      </p:sp>
      <p:sp>
        <p:nvSpPr>
          <p:cNvPr id="3" name="Rectangle 2"/>
          <p:cNvSpPr/>
          <p:nvPr userDrawn="1"/>
        </p:nvSpPr>
        <p:spPr bwMode="hidden">
          <a:xfrm>
            <a:off x="1" y="1212849"/>
            <a:ext cx="12436475" cy="5781676"/>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6639" tIns="46639" rIns="46639" bIns="46639"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dirty="0">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274638" y="1221157"/>
            <a:ext cx="11887199" cy="1995931"/>
          </a:xfrm>
        </p:spPr>
        <p:txBody>
          <a:bodyPr/>
          <a:lstStyle>
            <a:lvl1pPr marL="0" indent="0">
              <a:buNone/>
              <a:defRPr sz="3300">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1pPr>
            <a:lvl2pPr marL="34655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2pPr>
            <a:lvl3pPr marL="58460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3pPr>
            <a:lvl4pPr marL="81456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4pPr>
            <a:lvl5pPr marL="105099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29962453"/>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losing logo slide">
    <p:bg>
      <p:bgPr>
        <a:solidFill>
          <a:schemeClr val="tx1">
            <a:lumMod val="50000"/>
          </a:schemeClr>
        </a:solidFill>
        <a:effectLst/>
      </p:bgPr>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74639" y="6220609"/>
            <a:ext cx="4572000" cy="477054"/>
          </a:xfrm>
          <a:prstGeom prst="rect">
            <a:avLst/>
          </a:prstGeom>
          <a:noFill/>
          <a:ln w="12700">
            <a:noFill/>
            <a:miter lim="800000"/>
            <a:headEnd type="none" w="sm" len="sm"/>
            <a:tailEnd type="none" w="sm" len="sm"/>
          </a:ln>
          <a:effectLst/>
        </p:spPr>
        <p:txBody>
          <a:bodyPr vert="horz" wrap="square" lIns="182880" tIns="182880" rIns="182880" bIns="182880" numCol="1" anchor="t"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8" name="Picture 7"/>
          <p:cNvPicPr>
            <a:picLocks noChangeAspect="1"/>
          </p:cNvPicPr>
          <p:nvPr userDrawn="1"/>
        </p:nvPicPr>
        <p:blipFill>
          <a:blip r:embed="rId2"/>
          <a:stretch>
            <a:fillRect/>
          </a:stretch>
        </p:blipFill>
        <p:spPr bwMode="black">
          <a:xfrm>
            <a:off x="457200" y="479425"/>
            <a:ext cx="1483418" cy="310896"/>
          </a:xfrm>
          <a:prstGeom prst="rect">
            <a:avLst/>
          </a:prstGeom>
        </p:spPr>
      </p:pic>
      <p:pic>
        <p:nvPicPr>
          <p:cNvPr id="6" name="Picture 5"/>
          <p:cNvPicPr>
            <a:picLocks noChangeAspect="1"/>
          </p:cNvPicPr>
          <p:nvPr userDrawn="1"/>
        </p:nvPicPr>
        <p:blipFill>
          <a:blip r:embed="rId3"/>
          <a:stretch>
            <a:fillRect/>
          </a:stretch>
        </p:blipFill>
        <p:spPr>
          <a:xfrm>
            <a:off x="10250685" y="400918"/>
            <a:ext cx="1807430" cy="1800200"/>
          </a:xfrm>
          <a:prstGeom prst="rect">
            <a:avLst/>
          </a:prstGeom>
        </p:spPr>
      </p:pic>
    </p:spTree>
    <p:extLst>
      <p:ext uri="{BB962C8B-B14F-4D97-AF65-F5344CB8AC3E}">
        <p14:creationId xmlns:p14="http://schemas.microsoft.com/office/powerpoint/2010/main" val="925069136"/>
      </p:ext>
    </p:extLst>
  </p:cSld>
  <p:clrMapOvr>
    <a:overrideClrMapping bg1="dk1" tx1="lt1" bg2="dk2" tx2="lt2" accent1="accent1" accent2="accent2" accent3="accent3" accent4="accent4" accent5="accent5" accent6="accent6" hlink="hlink" folHlink="folHlink"/>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39" y="295274"/>
            <a:ext cx="11889564" cy="917575"/>
          </a:xfrm>
          <a:prstGeom prst="rect">
            <a:avLst/>
          </a:prstGeom>
        </p:spPr>
        <p:txBody>
          <a:bodyPr vert="horz" wrap="square" lIns="146304" tIns="91440" rIns="146304" bIns="91440" rtlCol="0" anchor="t">
            <a:noAutofit/>
          </a:bodyPr>
          <a:lstStyle/>
          <a:p>
            <a:r>
              <a:rPr lang="en-US"/>
              <a:t>Click to edit Master title style</a:t>
            </a:r>
            <a:endParaRPr lang="en-US" dirty="0"/>
          </a:p>
        </p:txBody>
      </p:sp>
      <p:sp>
        <p:nvSpPr>
          <p:cNvPr id="4" name="Text Placeholder 3"/>
          <p:cNvSpPr>
            <a:spLocks noGrp="1"/>
          </p:cNvSpPr>
          <p:nvPr>
            <p:ph type="body" idx="1"/>
          </p:nvPr>
        </p:nvSpPr>
        <p:spPr>
          <a:xfrm>
            <a:off x="274640" y="1212851"/>
            <a:ext cx="11887198" cy="2308324"/>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21" r:id="rId1"/>
    <p:sldLayoutId id="2147484556" r:id="rId2"/>
    <p:sldLayoutId id="2147484240" r:id="rId3"/>
    <p:sldLayoutId id="2147484241" r:id="rId4"/>
    <p:sldLayoutId id="2147484474" r:id="rId5"/>
    <p:sldLayoutId id="2147484245" r:id="rId6"/>
    <p:sldLayoutId id="2147484247" r:id="rId7"/>
    <p:sldLayoutId id="2147484559" r:id="rId8"/>
    <p:sldLayoutId id="2147484560" r:id="rId9"/>
    <p:sldLayoutId id="2147484561" r:id="rId10"/>
    <p:sldLayoutId id="2147484463" r:id="rId11"/>
    <p:sldLayoutId id="2147484256" r:id="rId12"/>
    <p:sldLayoutId id="2147484260" r:id="rId13"/>
    <p:sldLayoutId id="2147484299" r:id="rId14"/>
  </p:sldLayoutIdLst>
  <p:transition>
    <p:fade/>
  </p:transition>
  <p:txStyles>
    <p:title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3.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8447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701" y="2814106"/>
            <a:ext cx="7167671" cy="1140358"/>
          </a:xfrm>
        </p:spPr>
        <p:txBody>
          <a:bodyPr/>
          <a:lstStyle/>
          <a:p>
            <a:r>
              <a:rPr lang="hr-HR" sz="4400" dirty="0" err="1"/>
              <a:t>Zaščita</a:t>
            </a:r>
            <a:r>
              <a:rPr lang="hr-HR" sz="4400" dirty="0"/>
              <a:t> </a:t>
            </a:r>
            <a:r>
              <a:rPr lang="hr-HR" sz="4400" dirty="0" err="1"/>
              <a:t>dostopa</a:t>
            </a:r>
            <a:r>
              <a:rPr lang="hr-HR" sz="4400" dirty="0"/>
              <a:t> do </a:t>
            </a:r>
            <a:r>
              <a:rPr lang="hr-HR" sz="4400" dirty="0" err="1"/>
              <a:t>omrežji</a:t>
            </a:r>
            <a:br>
              <a:rPr lang="hr-HR" sz="4400" dirty="0"/>
            </a:br>
            <a:r>
              <a:rPr lang="hr-HR" sz="4400" dirty="0"/>
              <a:t>Aruba </a:t>
            </a:r>
            <a:r>
              <a:rPr lang="hr-HR" sz="4400" dirty="0" err="1"/>
              <a:t>ClearPass</a:t>
            </a:r>
            <a:endParaRPr lang="hr-HR" sz="4400" dirty="0"/>
          </a:p>
        </p:txBody>
      </p:sp>
      <p:sp>
        <p:nvSpPr>
          <p:cNvPr id="3" name="Text Placeholder 2"/>
          <p:cNvSpPr>
            <a:spLocks noGrp="1"/>
          </p:cNvSpPr>
          <p:nvPr>
            <p:ph type="body" sz="quarter" idx="14"/>
          </p:nvPr>
        </p:nvSpPr>
        <p:spPr>
          <a:xfrm>
            <a:off x="273050" y="4637942"/>
            <a:ext cx="4937760" cy="731528"/>
          </a:xfrm>
        </p:spPr>
        <p:txBody>
          <a:bodyPr/>
          <a:lstStyle/>
          <a:p>
            <a:r>
              <a:rPr lang="hr-HR" sz="2800" dirty="0"/>
              <a:t>Miha Petrač – ADD d.o.o.</a:t>
            </a:r>
          </a:p>
        </p:txBody>
      </p:sp>
    </p:spTree>
    <p:extLst>
      <p:ext uri="{BB962C8B-B14F-4D97-AF65-F5344CB8AC3E}">
        <p14:creationId xmlns:p14="http://schemas.microsoft.com/office/powerpoint/2010/main" val="2187609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Video</a:t>
            </a:r>
          </a:p>
        </p:txBody>
      </p:sp>
      <p:pic>
        <p:nvPicPr>
          <p:cNvPr id="2" name="[ATM17] A look inside Aruba’s own digital workplace">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22238" y="68263"/>
            <a:ext cx="12192000" cy="6858000"/>
          </a:xfrm>
          <a:prstGeom prst="rect">
            <a:avLst/>
          </a:prstGeom>
        </p:spPr>
      </p:pic>
    </p:spTree>
    <p:extLst>
      <p:ext uri="{BB962C8B-B14F-4D97-AF65-F5344CB8AC3E}">
        <p14:creationId xmlns:p14="http://schemas.microsoft.com/office/powerpoint/2010/main" val="2861248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Aruba </a:t>
            </a:r>
            <a:r>
              <a:rPr lang="sl-SI" dirty="0" err="1"/>
              <a:t>Networks</a:t>
            </a:r>
            <a:r>
              <a:rPr lang="sl-SI" dirty="0"/>
              <a:t> - HPE</a:t>
            </a:r>
            <a:endParaRPr lang="en-US" dirty="0"/>
          </a:p>
        </p:txBody>
      </p:sp>
      <p:pic>
        <p:nvPicPr>
          <p:cNvPr id="3" name="Picture 2"/>
          <p:cNvPicPr>
            <a:picLocks noChangeAspect="1"/>
          </p:cNvPicPr>
          <p:nvPr/>
        </p:nvPicPr>
        <p:blipFill>
          <a:blip r:embed="rId3"/>
          <a:stretch>
            <a:fillRect/>
          </a:stretch>
        </p:blipFill>
        <p:spPr>
          <a:xfrm>
            <a:off x="961653" y="1481038"/>
            <a:ext cx="10081120" cy="4340482"/>
          </a:xfrm>
          <a:prstGeom prst="rect">
            <a:avLst/>
          </a:prstGeom>
        </p:spPr>
      </p:pic>
    </p:spTree>
    <p:extLst>
      <p:ext uri="{BB962C8B-B14F-4D97-AF65-F5344CB8AC3E}">
        <p14:creationId xmlns:p14="http://schemas.microsoft.com/office/powerpoint/2010/main" val="668015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1653" y="458617"/>
            <a:ext cx="10585176" cy="849463"/>
          </a:xfrm>
        </p:spPr>
        <p:txBody>
          <a:bodyPr/>
          <a:lstStyle/>
          <a:p>
            <a:r>
              <a:rPr lang="sl-SI" dirty="0"/>
              <a:t>Aruba </a:t>
            </a:r>
            <a:r>
              <a:rPr lang="sl-SI" dirty="0" err="1"/>
              <a:t>ClearPass</a:t>
            </a:r>
            <a:r>
              <a:rPr lang="sl-SI" dirty="0"/>
              <a:t> </a:t>
            </a:r>
            <a:r>
              <a:rPr lang="sl-SI" dirty="0" err="1"/>
              <a:t>policy</a:t>
            </a:r>
            <a:r>
              <a:rPr lang="sl-SI" dirty="0"/>
              <a:t> manager (CPPM)</a:t>
            </a:r>
            <a:endParaRPr lang="en-US" dirty="0"/>
          </a:p>
        </p:txBody>
      </p:sp>
      <p:pic>
        <p:nvPicPr>
          <p:cNvPr id="4" name="Content Placeholder 3"/>
          <p:cNvPicPr>
            <a:picLocks noChangeAspect="1"/>
          </p:cNvPicPr>
          <p:nvPr/>
        </p:nvPicPr>
        <p:blipFill>
          <a:blip r:embed="rId3"/>
          <a:stretch>
            <a:fillRect/>
          </a:stretch>
        </p:blipFill>
        <p:spPr>
          <a:xfrm>
            <a:off x="745629" y="1337023"/>
            <a:ext cx="11154544" cy="4392488"/>
          </a:xfrm>
          <a:prstGeom prst="rect">
            <a:avLst/>
          </a:prstGeom>
        </p:spPr>
      </p:pic>
    </p:spTree>
    <p:extLst>
      <p:ext uri="{BB962C8B-B14F-4D97-AF65-F5344CB8AC3E}">
        <p14:creationId xmlns:p14="http://schemas.microsoft.com/office/powerpoint/2010/main" val="1829840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it-IT" dirty="0" err="1"/>
              <a:t>Centralni</a:t>
            </a:r>
            <a:r>
              <a:rPr lang="it-IT" dirty="0"/>
              <a:t> </a:t>
            </a:r>
            <a:r>
              <a:rPr lang="it-IT" dirty="0" err="1"/>
              <a:t>vir</a:t>
            </a:r>
            <a:r>
              <a:rPr lang="it-IT" dirty="0"/>
              <a:t> za </a:t>
            </a:r>
            <a:r>
              <a:rPr lang="it-IT" dirty="0" err="1"/>
              <a:t>avtentikacijo</a:t>
            </a:r>
            <a:r>
              <a:rPr lang="it-IT" dirty="0"/>
              <a:t> in </a:t>
            </a:r>
            <a:r>
              <a:rPr lang="it-IT" dirty="0" err="1"/>
              <a:t>politike</a:t>
            </a:r>
            <a:r>
              <a:rPr lang="sl-SI" dirty="0"/>
              <a:t> dostopa</a:t>
            </a:r>
            <a:endParaRPr lang="en-US" dirty="0"/>
          </a:p>
        </p:txBody>
      </p:sp>
      <p:pic>
        <p:nvPicPr>
          <p:cNvPr id="5" name="Picture 4"/>
          <p:cNvPicPr>
            <a:picLocks noChangeAspect="1"/>
          </p:cNvPicPr>
          <p:nvPr/>
        </p:nvPicPr>
        <p:blipFill>
          <a:blip r:embed="rId3"/>
          <a:stretch>
            <a:fillRect/>
          </a:stretch>
        </p:blipFill>
        <p:spPr>
          <a:xfrm rot="669743">
            <a:off x="6002475" y="1794296"/>
            <a:ext cx="5802591" cy="2990010"/>
          </a:xfrm>
          <a:prstGeom prst="rect">
            <a:avLst/>
          </a:prstGeom>
        </p:spPr>
      </p:pic>
      <p:pic>
        <p:nvPicPr>
          <p:cNvPr id="7" name="Picture 6"/>
          <p:cNvPicPr>
            <a:picLocks noChangeAspect="1"/>
          </p:cNvPicPr>
          <p:nvPr/>
        </p:nvPicPr>
        <p:blipFill>
          <a:blip r:embed="rId4"/>
          <a:stretch>
            <a:fillRect/>
          </a:stretch>
        </p:blipFill>
        <p:spPr>
          <a:xfrm>
            <a:off x="2046286" y="4320755"/>
            <a:ext cx="2473955" cy="2482202"/>
          </a:xfrm>
          <a:prstGeom prst="rect">
            <a:avLst/>
          </a:prstGeom>
        </p:spPr>
      </p:pic>
      <p:pic>
        <p:nvPicPr>
          <p:cNvPr id="8" name="Picture 7"/>
          <p:cNvPicPr>
            <a:picLocks noChangeAspect="1"/>
          </p:cNvPicPr>
          <p:nvPr/>
        </p:nvPicPr>
        <p:blipFill>
          <a:blip r:embed="rId5"/>
          <a:stretch>
            <a:fillRect/>
          </a:stretch>
        </p:blipFill>
        <p:spPr>
          <a:xfrm rot="652557">
            <a:off x="5402360" y="4658259"/>
            <a:ext cx="3449487" cy="1807195"/>
          </a:xfrm>
          <a:prstGeom prst="rect">
            <a:avLst/>
          </a:prstGeom>
        </p:spPr>
      </p:pic>
      <p:pic>
        <p:nvPicPr>
          <p:cNvPr id="9" name="Picture 8"/>
          <p:cNvPicPr>
            <a:picLocks noChangeAspect="1"/>
          </p:cNvPicPr>
          <p:nvPr/>
        </p:nvPicPr>
        <p:blipFill>
          <a:blip r:embed="rId6"/>
          <a:stretch>
            <a:fillRect/>
          </a:stretch>
        </p:blipFill>
        <p:spPr>
          <a:xfrm>
            <a:off x="977210" y="1450697"/>
            <a:ext cx="4172989" cy="2743200"/>
          </a:xfrm>
          <a:prstGeom prst="rect">
            <a:avLst/>
          </a:prstGeom>
        </p:spPr>
      </p:pic>
    </p:spTree>
    <p:extLst>
      <p:ext uri="{BB962C8B-B14F-4D97-AF65-F5344CB8AC3E}">
        <p14:creationId xmlns:p14="http://schemas.microsoft.com/office/powerpoint/2010/main" val="3454586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Podrobno nastavljanje politik</a:t>
            </a:r>
            <a:endParaRPr lang="en-US" dirty="0"/>
          </a:p>
        </p:txBody>
      </p:sp>
      <p:pic>
        <p:nvPicPr>
          <p:cNvPr id="10" name="Picture 9"/>
          <p:cNvPicPr>
            <a:picLocks noChangeAspect="1"/>
          </p:cNvPicPr>
          <p:nvPr/>
        </p:nvPicPr>
        <p:blipFill>
          <a:blip r:embed="rId3"/>
          <a:stretch>
            <a:fillRect/>
          </a:stretch>
        </p:blipFill>
        <p:spPr>
          <a:xfrm>
            <a:off x="6247656" y="976982"/>
            <a:ext cx="5707810" cy="4736268"/>
          </a:xfrm>
          <a:prstGeom prst="rect">
            <a:avLst/>
          </a:prstGeom>
        </p:spPr>
      </p:pic>
      <p:sp>
        <p:nvSpPr>
          <p:cNvPr id="11" name="Content Placeholder 2"/>
          <p:cNvSpPr txBox="1">
            <a:spLocks/>
          </p:cNvSpPr>
          <p:nvPr/>
        </p:nvSpPr>
        <p:spPr>
          <a:xfrm>
            <a:off x="380833" y="1307805"/>
            <a:ext cx="5866823" cy="5358809"/>
          </a:xfrm>
          <a:prstGeom prst="rect">
            <a:avLst/>
          </a:prstGeom>
        </p:spPr>
        <p:txBody>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sz="2800" dirty="0"/>
              <a:t>Podrobno nastavljanje politik glede na dodatne informacije:</a:t>
            </a:r>
          </a:p>
          <a:p>
            <a:pPr lvl="1"/>
            <a:r>
              <a:rPr lang="sl-SI" sz="2400" dirty="0"/>
              <a:t>Identiteta: vloga, oddelek, skupina</a:t>
            </a:r>
          </a:p>
          <a:p>
            <a:pPr lvl="1"/>
            <a:r>
              <a:rPr lang="sl-SI" sz="2400" dirty="0"/>
              <a:t>Pogoji: čas, lokacija, status plačila, …</a:t>
            </a:r>
          </a:p>
          <a:p>
            <a:pPr lvl="1"/>
            <a:r>
              <a:rPr lang="sl-SI" sz="2400" dirty="0"/>
              <a:t>Stanje: AV, FW, „</a:t>
            </a:r>
            <a:r>
              <a:rPr lang="sl-SI" sz="2400" dirty="0" err="1"/>
              <a:t>registry</a:t>
            </a:r>
            <a:r>
              <a:rPr lang="sl-SI" sz="2400" dirty="0"/>
              <a:t> </a:t>
            </a:r>
            <a:r>
              <a:rPr lang="sl-SI" sz="2400" dirty="0" err="1"/>
              <a:t>keys</a:t>
            </a:r>
            <a:r>
              <a:rPr lang="sl-SI" sz="2400" dirty="0"/>
              <a:t>“, „</a:t>
            </a:r>
            <a:r>
              <a:rPr lang="sl-SI" sz="2400" dirty="0" err="1"/>
              <a:t>services</a:t>
            </a:r>
            <a:r>
              <a:rPr lang="sl-SI" sz="2400" dirty="0"/>
              <a:t>“</a:t>
            </a:r>
          </a:p>
          <a:p>
            <a:pPr lvl="1"/>
            <a:r>
              <a:rPr lang="sl-SI" sz="2400" dirty="0"/>
              <a:t>Fizično: tip naprave, operacijski sistem,</a:t>
            </a:r>
          </a:p>
          <a:p>
            <a:pPr marL="374041" lvl="1" indent="0">
              <a:buFont typeface="Wingdings" panose="05000000000000000000" pitchFamily="2" charset="2"/>
              <a:buNone/>
            </a:pPr>
            <a:r>
              <a:rPr lang="sl-SI" sz="2400" dirty="0"/>
              <a:t>	MDM/EEM</a:t>
            </a:r>
          </a:p>
        </p:txBody>
      </p:sp>
    </p:spTree>
    <p:extLst>
      <p:ext uri="{BB962C8B-B14F-4D97-AF65-F5344CB8AC3E}">
        <p14:creationId xmlns:p14="http://schemas.microsoft.com/office/powerpoint/2010/main" val="2248465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Profiliranje naprav I.</a:t>
            </a:r>
            <a:endParaRPr lang="en-US" dirty="0"/>
          </a:p>
        </p:txBody>
      </p:sp>
      <p:pic>
        <p:nvPicPr>
          <p:cNvPr id="4" name="Picture 3"/>
          <p:cNvPicPr>
            <a:picLocks noChangeAspect="1"/>
          </p:cNvPicPr>
          <p:nvPr/>
        </p:nvPicPr>
        <p:blipFill>
          <a:blip r:embed="rId3"/>
          <a:stretch>
            <a:fillRect/>
          </a:stretch>
        </p:blipFill>
        <p:spPr>
          <a:xfrm>
            <a:off x="1071158" y="2035834"/>
            <a:ext cx="10296525" cy="3829050"/>
          </a:xfrm>
          <a:prstGeom prst="rect">
            <a:avLst/>
          </a:prstGeom>
        </p:spPr>
      </p:pic>
      <p:sp>
        <p:nvSpPr>
          <p:cNvPr id="6" name="Content Placeholder 2"/>
          <p:cNvSpPr txBox="1">
            <a:spLocks/>
          </p:cNvSpPr>
          <p:nvPr/>
        </p:nvSpPr>
        <p:spPr>
          <a:xfrm>
            <a:off x="380833" y="1307805"/>
            <a:ext cx="11658766" cy="728029"/>
          </a:xfrm>
          <a:prstGeom prst="rect">
            <a:avLst/>
          </a:prstGeom>
        </p:spPr>
        <p:txBody>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sl-SI" dirty="0" err="1"/>
              <a:t>Clearpass</a:t>
            </a:r>
            <a:r>
              <a:rPr lang="sl-SI" dirty="0"/>
              <a:t> </a:t>
            </a:r>
            <a:r>
              <a:rPr lang="sl-SI" dirty="0" err="1"/>
              <a:t>Universal</a:t>
            </a:r>
            <a:r>
              <a:rPr lang="sl-SI" dirty="0"/>
              <a:t> </a:t>
            </a:r>
            <a:r>
              <a:rPr lang="sl-SI" dirty="0" err="1"/>
              <a:t>Profiler</a:t>
            </a:r>
            <a:r>
              <a:rPr lang="sl-SI" dirty="0"/>
              <a:t> ali CPPM</a:t>
            </a:r>
          </a:p>
        </p:txBody>
      </p:sp>
    </p:spTree>
    <p:extLst>
      <p:ext uri="{BB962C8B-B14F-4D97-AF65-F5344CB8AC3E}">
        <p14:creationId xmlns:p14="http://schemas.microsoft.com/office/powerpoint/2010/main" val="45109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Profiliranje naprav II.</a:t>
            </a:r>
            <a:endParaRPr lang="en-US" dirty="0"/>
          </a:p>
        </p:txBody>
      </p:sp>
      <p:sp>
        <p:nvSpPr>
          <p:cNvPr id="6" name="Content Placeholder 2"/>
          <p:cNvSpPr txBox="1">
            <a:spLocks/>
          </p:cNvSpPr>
          <p:nvPr/>
        </p:nvSpPr>
        <p:spPr>
          <a:xfrm>
            <a:off x="380833" y="1307805"/>
            <a:ext cx="11658766" cy="728029"/>
          </a:xfrm>
          <a:prstGeom prst="rect">
            <a:avLst/>
          </a:prstGeom>
        </p:spPr>
        <p:txBody>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sl-SI" dirty="0" err="1"/>
              <a:t>Clearpass</a:t>
            </a:r>
            <a:r>
              <a:rPr lang="sl-SI" dirty="0"/>
              <a:t> </a:t>
            </a:r>
            <a:r>
              <a:rPr lang="sl-SI" dirty="0" err="1"/>
              <a:t>Universal</a:t>
            </a:r>
            <a:r>
              <a:rPr lang="sl-SI" dirty="0"/>
              <a:t> </a:t>
            </a:r>
            <a:r>
              <a:rPr lang="sl-SI" dirty="0" err="1"/>
              <a:t>Profiler</a:t>
            </a:r>
            <a:endParaRPr lang="sl-SI"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004" y="1827708"/>
            <a:ext cx="11123921" cy="4838906"/>
          </a:xfrm>
          <a:prstGeom prst="rect">
            <a:avLst/>
          </a:prstGeom>
        </p:spPr>
      </p:pic>
    </p:spTree>
    <p:extLst>
      <p:ext uri="{BB962C8B-B14F-4D97-AF65-F5344CB8AC3E}">
        <p14:creationId xmlns:p14="http://schemas.microsoft.com/office/powerpoint/2010/main" val="3747454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Demo</a:t>
            </a:r>
          </a:p>
        </p:txBody>
      </p:sp>
      <p:sp>
        <p:nvSpPr>
          <p:cNvPr id="4" name="Text Placeholder 3"/>
          <p:cNvSpPr>
            <a:spLocks noGrp="1"/>
          </p:cNvSpPr>
          <p:nvPr>
            <p:ph type="body" sz="quarter" idx="12"/>
          </p:nvPr>
        </p:nvSpPr>
        <p:spPr/>
        <p:txBody>
          <a:bodyPr/>
          <a:lstStyle/>
          <a:p>
            <a:r>
              <a:rPr lang="sl-SI" dirty="0"/>
              <a:t>Miha Petrač – ADD </a:t>
            </a:r>
            <a:r>
              <a:rPr lang="sl-SI" dirty="0" err="1"/>
              <a:t>d.o.o</a:t>
            </a:r>
            <a:r>
              <a:rPr lang="sl-SI" dirty="0"/>
              <a:t>.</a:t>
            </a:r>
            <a:endParaRPr lang="en-US" dirty="0"/>
          </a:p>
        </p:txBody>
      </p:sp>
    </p:spTree>
    <p:extLst>
      <p:ext uri="{BB962C8B-B14F-4D97-AF65-F5344CB8AC3E}">
        <p14:creationId xmlns:p14="http://schemas.microsoft.com/office/powerpoint/2010/main" val="1116306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Poenostavljen dostop za goste</a:t>
            </a:r>
            <a:endParaRPr lang="en-US" dirty="0"/>
          </a:p>
        </p:txBody>
      </p:sp>
      <p:pic>
        <p:nvPicPr>
          <p:cNvPr id="2" name="Picture 1"/>
          <p:cNvPicPr>
            <a:picLocks noChangeAspect="1"/>
          </p:cNvPicPr>
          <p:nvPr/>
        </p:nvPicPr>
        <p:blipFill>
          <a:blip r:embed="rId3"/>
          <a:stretch>
            <a:fillRect/>
          </a:stretch>
        </p:blipFill>
        <p:spPr>
          <a:xfrm>
            <a:off x="7154341" y="1481038"/>
            <a:ext cx="3724275" cy="4572000"/>
          </a:xfrm>
          <a:prstGeom prst="rect">
            <a:avLst/>
          </a:prstGeom>
        </p:spPr>
      </p:pic>
      <p:sp>
        <p:nvSpPr>
          <p:cNvPr id="6" name="Content Placeholder 2"/>
          <p:cNvSpPr txBox="1">
            <a:spLocks/>
          </p:cNvSpPr>
          <p:nvPr/>
        </p:nvSpPr>
        <p:spPr>
          <a:xfrm>
            <a:off x="457597" y="2417142"/>
            <a:ext cx="5866823" cy="3528392"/>
          </a:xfrm>
          <a:prstGeom prst="rect">
            <a:avLst/>
          </a:prstGeom>
        </p:spPr>
        <p:txBody>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sz="2800" dirty="0"/>
              <a:t>Samostojna registracija z možnostjo vnosa „sponzorja“</a:t>
            </a:r>
          </a:p>
          <a:p>
            <a:r>
              <a:rPr lang="sl-SI" sz="2800" dirty="0"/>
              <a:t>Integracija s hotelskimi sistemi</a:t>
            </a:r>
          </a:p>
          <a:p>
            <a:r>
              <a:rPr lang="sl-SI" sz="2800" dirty="0"/>
              <a:t>Prijava s Facebook, </a:t>
            </a:r>
            <a:r>
              <a:rPr lang="sl-SI" sz="2800" dirty="0" err="1"/>
              <a:t>twitter</a:t>
            </a:r>
            <a:r>
              <a:rPr lang="sl-SI" sz="2800" dirty="0"/>
              <a:t>, </a:t>
            </a:r>
            <a:r>
              <a:rPr lang="sl-SI" sz="2800" dirty="0" err="1"/>
              <a:t>gmail</a:t>
            </a:r>
            <a:r>
              <a:rPr lang="sl-SI" sz="2800" dirty="0"/>
              <a:t>, …</a:t>
            </a:r>
          </a:p>
          <a:p>
            <a:r>
              <a:rPr lang="sl-SI" sz="2800" dirty="0"/>
              <a:t>MAC </a:t>
            </a:r>
            <a:r>
              <a:rPr lang="sl-SI" sz="2800" dirty="0" err="1"/>
              <a:t>caching</a:t>
            </a:r>
            <a:endParaRPr lang="sl-SI" sz="2400" dirty="0"/>
          </a:p>
        </p:txBody>
      </p:sp>
    </p:spTree>
    <p:extLst>
      <p:ext uri="{BB962C8B-B14F-4D97-AF65-F5344CB8AC3E}">
        <p14:creationId xmlns:p14="http://schemas.microsoft.com/office/powerpoint/2010/main" val="4211534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Poenostavljena prijava BYOD naprav</a:t>
            </a:r>
            <a:endParaRPr lang="en-US" dirty="0"/>
          </a:p>
        </p:txBody>
      </p:sp>
      <p:sp>
        <p:nvSpPr>
          <p:cNvPr id="6" name="Content Placeholder 2"/>
          <p:cNvSpPr txBox="1">
            <a:spLocks/>
          </p:cNvSpPr>
          <p:nvPr/>
        </p:nvSpPr>
        <p:spPr>
          <a:xfrm>
            <a:off x="457597" y="1769070"/>
            <a:ext cx="6120680" cy="4176464"/>
          </a:xfrm>
          <a:prstGeom prst="rect">
            <a:avLst/>
          </a:prstGeom>
        </p:spPr>
        <p:txBody>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sz="2800" dirty="0"/>
              <a:t>Samostojna registracija in s tem vnos naprave v sistem</a:t>
            </a:r>
          </a:p>
          <a:p>
            <a:r>
              <a:rPr lang="sl-SI" sz="2800" dirty="0"/>
              <a:t>Vidljivost in nadzor nad napravami</a:t>
            </a:r>
          </a:p>
          <a:p>
            <a:r>
              <a:rPr lang="sl-SI" sz="2800" dirty="0"/>
              <a:t>802.1x EAP-TLS – vgrajen CA</a:t>
            </a:r>
          </a:p>
          <a:p>
            <a:r>
              <a:rPr lang="sl-SI" sz="2800" dirty="0"/>
              <a:t>Različne politike glede na lokacijo oz. druge vsebine (tip naprave, čas, …)</a:t>
            </a:r>
          </a:p>
          <a:p>
            <a:endParaRPr lang="sl-SI" sz="2800" dirty="0"/>
          </a:p>
          <a:p>
            <a:r>
              <a:rPr lang="sl-SI" sz="2800" dirty="0"/>
              <a:t>Enostaven preklic certifikata</a:t>
            </a:r>
            <a:endParaRPr lang="sl-SI" sz="2400" dirty="0"/>
          </a:p>
        </p:txBody>
      </p:sp>
      <p:pic>
        <p:nvPicPr>
          <p:cNvPr id="3" name="Picture 2"/>
          <p:cNvPicPr>
            <a:picLocks noChangeAspect="1"/>
          </p:cNvPicPr>
          <p:nvPr/>
        </p:nvPicPr>
        <p:blipFill>
          <a:blip r:embed="rId3"/>
          <a:stretch>
            <a:fillRect/>
          </a:stretch>
        </p:blipFill>
        <p:spPr>
          <a:xfrm>
            <a:off x="7117890" y="1048990"/>
            <a:ext cx="3914643" cy="5112567"/>
          </a:xfrm>
          <a:prstGeom prst="rect">
            <a:avLst/>
          </a:prstGeom>
        </p:spPr>
      </p:pic>
    </p:spTree>
    <p:extLst>
      <p:ext uri="{BB962C8B-B14F-4D97-AF65-F5344CB8AC3E}">
        <p14:creationId xmlns:p14="http://schemas.microsoft.com/office/powerpoint/2010/main" val="207995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Politika glede na lastništvo</a:t>
            </a:r>
            <a:endParaRPr lang="en-US" dirty="0"/>
          </a:p>
        </p:txBody>
      </p:sp>
      <p:pic>
        <p:nvPicPr>
          <p:cNvPr id="5" name="Content Placeholder 3"/>
          <p:cNvPicPr>
            <a:picLocks noChangeAspect="1"/>
          </p:cNvPicPr>
          <p:nvPr/>
        </p:nvPicPr>
        <p:blipFill>
          <a:blip r:embed="rId3"/>
          <a:stretch>
            <a:fillRect/>
          </a:stretch>
        </p:blipFill>
        <p:spPr>
          <a:xfrm>
            <a:off x="1249685" y="1090630"/>
            <a:ext cx="9661585" cy="5358960"/>
          </a:xfrm>
          <a:prstGeom prst="rect">
            <a:avLst/>
          </a:prstGeom>
        </p:spPr>
      </p:pic>
    </p:spTree>
    <p:extLst>
      <p:ext uri="{BB962C8B-B14F-4D97-AF65-F5344CB8AC3E}">
        <p14:creationId xmlns:p14="http://schemas.microsoft.com/office/powerpoint/2010/main" val="3949826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Demo</a:t>
            </a:r>
          </a:p>
        </p:txBody>
      </p:sp>
      <p:sp>
        <p:nvSpPr>
          <p:cNvPr id="4" name="Text Placeholder 3"/>
          <p:cNvSpPr>
            <a:spLocks noGrp="1"/>
          </p:cNvSpPr>
          <p:nvPr>
            <p:ph type="body" sz="quarter" idx="12"/>
          </p:nvPr>
        </p:nvSpPr>
        <p:spPr/>
        <p:txBody>
          <a:bodyPr/>
          <a:lstStyle/>
          <a:p>
            <a:r>
              <a:rPr lang="sl-SI" dirty="0"/>
              <a:t>Miha Petrač – ADD </a:t>
            </a:r>
            <a:r>
              <a:rPr lang="sl-SI" dirty="0" err="1"/>
              <a:t>d.o.o</a:t>
            </a:r>
            <a:r>
              <a:rPr lang="sl-SI" dirty="0"/>
              <a:t>.</a:t>
            </a:r>
            <a:endParaRPr lang="en-US" dirty="0"/>
          </a:p>
        </p:txBody>
      </p:sp>
    </p:spTree>
    <p:extLst>
      <p:ext uri="{BB962C8B-B14F-4D97-AF65-F5344CB8AC3E}">
        <p14:creationId xmlns:p14="http://schemas.microsoft.com/office/powerpoint/2010/main" val="218998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2490833"/>
            <a:ext cx="6951710" cy="2012859"/>
          </a:xfrm>
        </p:spPr>
        <p:txBody>
          <a:bodyPr/>
          <a:lstStyle/>
          <a:p>
            <a:pPr algn="ctr"/>
            <a:r>
              <a:rPr lang="sl-SI" sz="4400" b="1" dirty="0"/>
              <a:t>IoT</a:t>
            </a:r>
            <a:br>
              <a:rPr lang="sl-SI" sz="4400" b="1" dirty="0"/>
            </a:br>
            <a:r>
              <a:rPr lang="sl-SI" sz="4400" dirty="0"/>
              <a:t>Pet (5) največkrat priklopljenih „stvari“</a:t>
            </a:r>
            <a:endParaRPr lang="en-US" sz="4400" dirty="0"/>
          </a:p>
        </p:txBody>
      </p:sp>
      <p:pic>
        <p:nvPicPr>
          <p:cNvPr id="4" name="Content Placeholder 3"/>
          <p:cNvPicPr>
            <a:picLocks noChangeAspect="1"/>
          </p:cNvPicPr>
          <p:nvPr/>
        </p:nvPicPr>
        <p:blipFill>
          <a:blip r:embed="rId3"/>
          <a:stretch>
            <a:fillRect/>
          </a:stretch>
        </p:blipFill>
        <p:spPr>
          <a:xfrm>
            <a:off x="7658397" y="755629"/>
            <a:ext cx="4318778" cy="5483265"/>
          </a:xfrm>
          <a:prstGeom prst="rect">
            <a:avLst/>
          </a:prstGeom>
        </p:spPr>
      </p:pic>
    </p:spTree>
    <p:extLst>
      <p:ext uri="{BB962C8B-B14F-4D97-AF65-F5344CB8AC3E}">
        <p14:creationId xmlns:p14="http://schemas.microsoft.com/office/powerpoint/2010/main" val="1115768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1653" y="3095913"/>
            <a:ext cx="1152128" cy="849463"/>
          </a:xfrm>
        </p:spPr>
        <p:txBody>
          <a:bodyPr/>
          <a:lstStyle/>
          <a:p>
            <a:r>
              <a:rPr lang="sl-SI" dirty="0" err="1"/>
              <a:t>IoT</a:t>
            </a:r>
            <a:endParaRPr lang="en-US" dirty="0"/>
          </a:p>
        </p:txBody>
      </p:sp>
      <p:pic>
        <p:nvPicPr>
          <p:cNvPr id="8" name="Picture 7"/>
          <p:cNvPicPr>
            <a:picLocks noChangeAspect="1"/>
          </p:cNvPicPr>
          <p:nvPr/>
        </p:nvPicPr>
        <p:blipFill>
          <a:blip r:embed="rId3"/>
          <a:stretch>
            <a:fillRect/>
          </a:stretch>
        </p:blipFill>
        <p:spPr>
          <a:xfrm>
            <a:off x="2905869" y="112886"/>
            <a:ext cx="9361040" cy="6815519"/>
          </a:xfrm>
          <a:prstGeom prst="rect">
            <a:avLst/>
          </a:prstGeom>
        </p:spPr>
      </p:pic>
    </p:spTree>
    <p:extLst>
      <p:ext uri="{BB962C8B-B14F-4D97-AF65-F5344CB8AC3E}">
        <p14:creationId xmlns:p14="http://schemas.microsoft.com/office/powerpoint/2010/main" val="2106504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Povezovanje IoT v omrežje I.</a:t>
            </a:r>
            <a:endParaRPr lang="en-US" dirty="0"/>
          </a:p>
        </p:txBody>
      </p:sp>
      <p:sp>
        <p:nvSpPr>
          <p:cNvPr id="6" name="Content Placeholder 2"/>
          <p:cNvSpPr txBox="1">
            <a:spLocks/>
          </p:cNvSpPr>
          <p:nvPr/>
        </p:nvSpPr>
        <p:spPr>
          <a:xfrm>
            <a:off x="380833" y="1307805"/>
            <a:ext cx="11658766" cy="728029"/>
          </a:xfrm>
          <a:prstGeom prst="rect">
            <a:avLst/>
          </a:prstGeom>
        </p:spPr>
        <p:txBody>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dirty="0"/>
              <a:t>Tradicionalne nastavitve fizičnih vmesnikov</a:t>
            </a:r>
          </a:p>
          <a:p>
            <a:pPr lvl="1"/>
            <a:r>
              <a:rPr lang="sl-SI" dirty="0"/>
              <a:t>Statične ACL/VLAN nastavitve</a:t>
            </a:r>
          </a:p>
          <a:p>
            <a:pPr lvl="1"/>
            <a:r>
              <a:rPr lang="sl-SI" dirty="0"/>
              <a:t>MAC „</a:t>
            </a:r>
            <a:r>
              <a:rPr lang="sl-SI" dirty="0" err="1"/>
              <a:t>whiteliste</a:t>
            </a:r>
            <a:r>
              <a:rPr lang="sl-SI" dirty="0"/>
              <a:t>“</a:t>
            </a:r>
          </a:p>
          <a:p>
            <a:pPr lvl="1"/>
            <a:r>
              <a:rPr lang="sl-SI" dirty="0"/>
              <a:t>Port </a:t>
            </a:r>
            <a:r>
              <a:rPr lang="sl-SI" dirty="0" err="1"/>
              <a:t>security</a:t>
            </a:r>
            <a:endParaRPr lang="sl-SI" dirty="0"/>
          </a:p>
          <a:p>
            <a:endParaRPr lang="sl-SI" dirty="0"/>
          </a:p>
          <a:p>
            <a:r>
              <a:rPr lang="sl-SI" dirty="0"/>
              <a:t>Naprave z </a:t>
            </a:r>
            <a:r>
              <a:rPr lang="sl-SI" dirty="0" err="1"/>
              <a:t>avtentikacijo</a:t>
            </a:r>
            <a:r>
              <a:rPr lang="sl-SI" dirty="0"/>
              <a:t>		Naprave brez </a:t>
            </a:r>
            <a:r>
              <a:rPr lang="sl-SI" dirty="0" err="1"/>
              <a:t>avtentikacije</a:t>
            </a:r>
            <a:endParaRPr lang="sl-SI" dirty="0"/>
          </a:p>
          <a:p>
            <a:pPr lvl="1"/>
            <a:r>
              <a:rPr lang="sl-SI" dirty="0"/>
              <a:t>802.1x						- </a:t>
            </a:r>
            <a:r>
              <a:rPr lang="sl-SI" dirty="0" err="1"/>
              <a:t>OnConnect</a:t>
            </a:r>
            <a:endParaRPr lang="sl-SI" dirty="0"/>
          </a:p>
          <a:p>
            <a:pPr lvl="1"/>
            <a:r>
              <a:rPr lang="sl-SI" dirty="0"/>
              <a:t>MAC</a:t>
            </a:r>
          </a:p>
          <a:p>
            <a:pPr lvl="1"/>
            <a:r>
              <a:rPr lang="sl-SI" dirty="0" err="1"/>
              <a:t>Captive</a:t>
            </a:r>
            <a:r>
              <a:rPr lang="sl-SI" dirty="0"/>
              <a:t> portal</a:t>
            </a:r>
            <a:endParaRPr lang="en-US" dirty="0"/>
          </a:p>
        </p:txBody>
      </p:sp>
    </p:spTree>
    <p:extLst>
      <p:ext uri="{BB962C8B-B14F-4D97-AF65-F5344CB8AC3E}">
        <p14:creationId xmlns:p14="http://schemas.microsoft.com/office/powerpoint/2010/main" val="2957046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Povezovanje IoT v omrežje II.</a:t>
            </a:r>
            <a:endParaRPr lang="en-US" dirty="0"/>
          </a:p>
        </p:txBody>
      </p:sp>
      <p:pic>
        <p:nvPicPr>
          <p:cNvPr id="7" name="Picture 6"/>
          <p:cNvPicPr>
            <a:picLocks noChangeAspect="1"/>
          </p:cNvPicPr>
          <p:nvPr/>
        </p:nvPicPr>
        <p:blipFill>
          <a:blip r:embed="rId3"/>
          <a:stretch>
            <a:fillRect/>
          </a:stretch>
        </p:blipFill>
        <p:spPr>
          <a:xfrm>
            <a:off x="755895" y="1295231"/>
            <a:ext cx="10627743" cy="2009775"/>
          </a:xfrm>
          <a:prstGeom prst="rect">
            <a:avLst/>
          </a:prstGeom>
        </p:spPr>
      </p:pic>
      <p:pic>
        <p:nvPicPr>
          <p:cNvPr id="8" name="Picture 7"/>
          <p:cNvPicPr>
            <a:picLocks noChangeAspect="1"/>
          </p:cNvPicPr>
          <p:nvPr/>
        </p:nvPicPr>
        <p:blipFill>
          <a:blip r:embed="rId4"/>
          <a:stretch>
            <a:fillRect/>
          </a:stretch>
        </p:blipFill>
        <p:spPr>
          <a:xfrm>
            <a:off x="652377" y="3383363"/>
            <a:ext cx="11115675" cy="3171825"/>
          </a:xfrm>
          <a:prstGeom prst="rect">
            <a:avLst/>
          </a:prstGeom>
        </p:spPr>
      </p:pic>
      <p:sp>
        <p:nvSpPr>
          <p:cNvPr id="2" name="Rectangle 1"/>
          <p:cNvSpPr/>
          <p:nvPr/>
        </p:nvSpPr>
        <p:spPr>
          <a:xfrm>
            <a:off x="652377" y="1304372"/>
            <a:ext cx="1689886" cy="461665"/>
          </a:xfrm>
          <a:prstGeom prst="rect">
            <a:avLst/>
          </a:prstGeom>
        </p:spPr>
        <p:txBody>
          <a:bodyPr wrap="none">
            <a:spAutoFit/>
          </a:bodyPr>
          <a:lstStyle/>
          <a:p>
            <a:r>
              <a:rPr lang="sl-SI" sz="2400" dirty="0" err="1"/>
              <a:t>OnConnect</a:t>
            </a:r>
            <a:endParaRPr lang="en-US" sz="2400" dirty="0"/>
          </a:p>
        </p:txBody>
      </p:sp>
    </p:spTree>
    <p:extLst>
      <p:ext uri="{BB962C8B-B14F-4D97-AF65-F5344CB8AC3E}">
        <p14:creationId xmlns:p14="http://schemas.microsoft.com/office/powerpoint/2010/main" val="657261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err="1"/>
              <a:t>Niara</a:t>
            </a:r>
            <a:endParaRPr lang="en-US" dirty="0"/>
          </a:p>
        </p:txBody>
      </p:sp>
      <p:sp>
        <p:nvSpPr>
          <p:cNvPr id="2" name="Rectangle 1"/>
          <p:cNvSpPr/>
          <p:nvPr/>
        </p:nvSpPr>
        <p:spPr>
          <a:xfrm>
            <a:off x="390037" y="1172458"/>
            <a:ext cx="5739969" cy="461665"/>
          </a:xfrm>
          <a:prstGeom prst="rect">
            <a:avLst/>
          </a:prstGeom>
        </p:spPr>
        <p:txBody>
          <a:bodyPr wrap="none">
            <a:spAutoFit/>
          </a:bodyPr>
          <a:lstStyle/>
          <a:p>
            <a:r>
              <a:rPr lang="en-US" sz="2400" dirty="0"/>
              <a:t>User and Entity Behavior Analytics (UEBA)</a:t>
            </a:r>
            <a:r>
              <a:rPr lang="sl-SI" sz="2400" dirty="0"/>
              <a:t> </a:t>
            </a:r>
          </a:p>
        </p:txBody>
      </p:sp>
      <p:pic>
        <p:nvPicPr>
          <p:cNvPr id="6" name="Picture 5"/>
          <p:cNvPicPr>
            <a:picLocks noChangeAspect="1"/>
          </p:cNvPicPr>
          <p:nvPr/>
        </p:nvPicPr>
        <p:blipFill>
          <a:blip r:embed="rId3"/>
          <a:stretch>
            <a:fillRect/>
          </a:stretch>
        </p:blipFill>
        <p:spPr>
          <a:xfrm>
            <a:off x="390037" y="1673704"/>
            <a:ext cx="11658767" cy="4703878"/>
          </a:xfrm>
          <a:prstGeom prst="rect">
            <a:avLst/>
          </a:prstGeom>
        </p:spPr>
      </p:pic>
    </p:spTree>
    <p:extLst>
      <p:ext uri="{BB962C8B-B14F-4D97-AF65-F5344CB8AC3E}">
        <p14:creationId xmlns:p14="http://schemas.microsoft.com/office/powerpoint/2010/main" val="3198308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Zakaj </a:t>
            </a:r>
            <a:r>
              <a:rPr lang="sl-SI" dirty="0" err="1"/>
              <a:t>Clearpass</a:t>
            </a:r>
            <a:r>
              <a:rPr lang="sl-SI" dirty="0"/>
              <a:t>?</a:t>
            </a:r>
            <a:endParaRPr lang="en-US" dirty="0"/>
          </a:p>
        </p:txBody>
      </p:sp>
      <p:sp>
        <p:nvSpPr>
          <p:cNvPr id="6" name="Content Placeholder 2"/>
          <p:cNvSpPr txBox="1">
            <a:spLocks/>
          </p:cNvSpPr>
          <p:nvPr/>
        </p:nvSpPr>
        <p:spPr>
          <a:xfrm>
            <a:off x="380833" y="1307805"/>
            <a:ext cx="11658766" cy="728029"/>
          </a:xfrm>
          <a:prstGeom prst="rect">
            <a:avLst/>
          </a:prstGeom>
        </p:spPr>
        <p:txBody>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sz="3200" dirty="0"/>
              <a:t>Neodvisnost od proizvajalca opreme in integracija z drugimi ponudniki (</a:t>
            </a:r>
            <a:r>
              <a:rPr lang="sl-SI" sz="3200" dirty="0" err="1"/>
              <a:t>PaloAlto</a:t>
            </a:r>
            <a:r>
              <a:rPr lang="sl-SI" sz="3200" dirty="0"/>
              <a:t>, </a:t>
            </a:r>
            <a:r>
              <a:rPr lang="sl-SI" sz="3200" dirty="0" err="1"/>
              <a:t>McAfee</a:t>
            </a:r>
            <a:r>
              <a:rPr lang="sl-SI" sz="3200" dirty="0"/>
              <a:t>, </a:t>
            </a:r>
            <a:r>
              <a:rPr lang="sl-SI" sz="3200" dirty="0" err="1"/>
              <a:t>AirWatch</a:t>
            </a:r>
            <a:r>
              <a:rPr lang="sl-SI" sz="3200" dirty="0"/>
              <a:t>/</a:t>
            </a:r>
            <a:r>
              <a:rPr lang="sl-SI" sz="3200" dirty="0" err="1"/>
              <a:t>MobileIron</a:t>
            </a:r>
            <a:r>
              <a:rPr lang="sl-SI" sz="3200" dirty="0"/>
              <a:t>, … )</a:t>
            </a:r>
          </a:p>
          <a:p>
            <a:r>
              <a:rPr lang="sl-SI" sz="3200" dirty="0"/>
              <a:t>Enostavna registracija BYOD naprav</a:t>
            </a:r>
          </a:p>
          <a:p>
            <a:r>
              <a:rPr lang="sl-SI" sz="3200" dirty="0"/>
              <a:t>Razširljivost (</a:t>
            </a:r>
            <a:r>
              <a:rPr lang="sl-SI" sz="3200" dirty="0" err="1"/>
              <a:t>clustering</a:t>
            </a:r>
            <a:r>
              <a:rPr lang="sl-SI" sz="3200" dirty="0"/>
              <a:t>)</a:t>
            </a:r>
          </a:p>
          <a:p>
            <a:r>
              <a:rPr lang="sl-SI" sz="3200" dirty="0"/>
              <a:t>Uporaba veliko dodatnih virov informacij pri pripravi politike</a:t>
            </a:r>
          </a:p>
          <a:p>
            <a:r>
              <a:rPr lang="sl-SI" sz="3200" dirty="0" err="1"/>
              <a:t>Profiler</a:t>
            </a:r>
            <a:r>
              <a:rPr lang="sl-SI" sz="3200" dirty="0"/>
              <a:t> - IoT</a:t>
            </a:r>
          </a:p>
          <a:p>
            <a:r>
              <a:rPr lang="sl-SI" sz="3200" dirty="0"/>
              <a:t>Ena rešitev za vse načine </a:t>
            </a:r>
            <a:r>
              <a:rPr lang="sl-SI" sz="3200" dirty="0" err="1"/>
              <a:t>avtentikacije</a:t>
            </a:r>
            <a:endParaRPr lang="sl-SI" sz="3200" dirty="0"/>
          </a:p>
          <a:p>
            <a:pPr lvl="1"/>
            <a:r>
              <a:rPr lang="sl-SI" sz="2400" dirty="0"/>
              <a:t>Osnovane na AAA</a:t>
            </a:r>
          </a:p>
          <a:p>
            <a:pPr lvl="2"/>
            <a:r>
              <a:rPr lang="sl-SI" sz="2000" dirty="0"/>
              <a:t>MAC </a:t>
            </a:r>
            <a:r>
              <a:rPr lang="sl-SI" sz="2000" dirty="0" err="1"/>
              <a:t>avtentikacija</a:t>
            </a:r>
            <a:endParaRPr lang="sl-SI" sz="2000" dirty="0"/>
          </a:p>
          <a:p>
            <a:pPr lvl="2"/>
            <a:r>
              <a:rPr lang="sl-SI" sz="2000" dirty="0"/>
              <a:t>802.1x (uporabnik/geslo in certifikat)</a:t>
            </a:r>
          </a:p>
          <a:p>
            <a:pPr lvl="2"/>
            <a:r>
              <a:rPr lang="sl-SI" sz="2000" dirty="0" err="1"/>
              <a:t>Captive</a:t>
            </a:r>
            <a:r>
              <a:rPr lang="sl-SI" sz="2000" dirty="0"/>
              <a:t> Portal</a:t>
            </a:r>
          </a:p>
        </p:txBody>
      </p:sp>
      <p:sp>
        <p:nvSpPr>
          <p:cNvPr id="4" name="Content Placeholder 2"/>
          <p:cNvSpPr txBox="1">
            <a:spLocks/>
          </p:cNvSpPr>
          <p:nvPr/>
        </p:nvSpPr>
        <p:spPr>
          <a:xfrm>
            <a:off x="6650285" y="5009430"/>
            <a:ext cx="3240360" cy="728029"/>
          </a:xfrm>
          <a:prstGeom prst="rect">
            <a:avLst/>
          </a:prstGeom>
        </p:spPr>
        <p:txBody>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r>
              <a:rPr lang="sl-SI" sz="2400" dirty="0"/>
              <a:t>Brez AAA</a:t>
            </a:r>
          </a:p>
          <a:p>
            <a:pPr lvl="2"/>
            <a:r>
              <a:rPr lang="sl-SI" sz="2000" dirty="0" err="1"/>
              <a:t>OnConnect</a:t>
            </a:r>
            <a:endParaRPr lang="sl-SI" sz="2000" dirty="0"/>
          </a:p>
        </p:txBody>
      </p:sp>
    </p:spTree>
    <p:extLst>
      <p:ext uri="{BB962C8B-B14F-4D97-AF65-F5344CB8AC3E}">
        <p14:creationId xmlns:p14="http://schemas.microsoft.com/office/powerpoint/2010/main" val="1460284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02013" y="5081438"/>
            <a:ext cx="3663182" cy="584775"/>
          </a:xfrm>
          <a:prstGeom prst="rect">
            <a:avLst/>
          </a:prstGeom>
        </p:spPr>
        <p:txBody>
          <a:bodyPr wrap="none">
            <a:spAutoFit/>
          </a:bodyPr>
          <a:lstStyle/>
          <a:p>
            <a:r>
              <a:rPr lang="sl-SI" sz="3200" dirty="0"/>
              <a:t>miha.petrac@add.si</a:t>
            </a:r>
          </a:p>
        </p:txBody>
      </p:sp>
      <p:sp>
        <p:nvSpPr>
          <p:cNvPr id="3" name="Rectangle 2"/>
          <p:cNvSpPr/>
          <p:nvPr/>
        </p:nvSpPr>
        <p:spPr>
          <a:xfrm>
            <a:off x="5353610" y="2057102"/>
            <a:ext cx="679994" cy="1446550"/>
          </a:xfrm>
          <a:prstGeom prst="rect">
            <a:avLst/>
          </a:prstGeom>
        </p:spPr>
        <p:txBody>
          <a:bodyPr wrap="none">
            <a:spAutoFit/>
          </a:bodyPr>
          <a:lstStyle/>
          <a:p>
            <a:r>
              <a:rPr lang="sl-SI" sz="8800" dirty="0"/>
              <a:t>?</a:t>
            </a:r>
          </a:p>
        </p:txBody>
      </p:sp>
    </p:spTree>
    <p:extLst>
      <p:ext uri="{BB962C8B-B14F-4D97-AF65-F5344CB8AC3E}">
        <p14:creationId xmlns:p14="http://schemas.microsoft.com/office/powerpoint/2010/main" val="713026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MS_WinDays17_PPT_template">
  <a:themeElements>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fontScheme name="Segoe UI Light - Segoe UI Semilight">
      <a:majorFont>
        <a:latin typeface="Segoe UI Light"/>
        <a:ea typeface=""/>
        <a:cs typeface=""/>
      </a:majorFont>
      <a:minorFont>
        <a:latin typeface="Segoe UI Semilight"/>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4D7041A3-DA24-4EA7-8DC8-6F7D7795BF8C}" vid="{4F317227-36FE-4306-BA76-32A6A2B76EC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2.xml><?xml version="1.0" encoding="utf-8"?>
<ds:datastoreItem xmlns:ds="http://schemas.openxmlformats.org/officeDocument/2006/customXml" ds:itemID="{F990F116-B58F-4255-B05B-DA3808E0E5C6}">
  <ds:schemaRefs>
    <ds:schemaRef ds:uri="http://schemas.openxmlformats.org/package/2006/metadata/core-properties"/>
    <ds:schemaRef ds:uri="630a2e83-186a-4a0f-ab27-bee8a8096abc"/>
    <ds:schemaRef ds:uri="http://purl.org/dc/dcmitype/"/>
    <ds:schemaRef ds:uri="http://schemas.microsoft.com/office/infopath/2007/PartnerControls"/>
    <ds:schemaRef ds:uri="http://schemas.microsoft.com/office/2006/documentManagement/types"/>
    <ds:schemaRef ds:uri="http://schemas.microsoft.com/office/2006/metadata/properties"/>
    <ds:schemaRef ds:uri="http://purl.org/dc/terms/"/>
    <ds:schemaRef ds:uri="http://www.w3.org/XML/1998/namespace"/>
    <ds:schemaRef ds:uri="http://purl.org/dc/elements/1.1/"/>
  </ds:schemaRefs>
</ds:datastoreItem>
</file>

<file path=customXml/itemProps3.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NTK_2017_Tech_ppt</Template>
  <TotalTime>4774</TotalTime>
  <Words>3526</Words>
  <Application>Microsoft Office PowerPoint</Application>
  <PresentationFormat>Custom</PresentationFormat>
  <Paragraphs>299</Paragraphs>
  <Slides>21</Slides>
  <Notes>21</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Consolas</vt:lpstr>
      <vt:lpstr>Segoe UI</vt:lpstr>
      <vt:lpstr>Segoe UI Light</vt:lpstr>
      <vt:lpstr>Segoe UI Semilight</vt:lpstr>
      <vt:lpstr>Wingdings</vt:lpstr>
      <vt:lpstr>MS_WinDays17_PPT_template</vt:lpstr>
      <vt:lpstr>PowerPoint Presentation</vt:lpstr>
      <vt:lpstr>Zaščita dostopa do omrežji Aruba ClearPass</vt:lpstr>
      <vt:lpstr>Video</vt:lpstr>
      <vt:lpstr>Aruba Networks - HPE</vt:lpstr>
      <vt:lpstr>Aruba ClearPass policy manager (CPPM)</vt:lpstr>
      <vt:lpstr>Centralni vir za avtentikacijo in politike dostopa</vt:lpstr>
      <vt:lpstr>Podrobno nastavljanje politik</vt:lpstr>
      <vt:lpstr>Profiliranje naprav I.</vt:lpstr>
      <vt:lpstr>Profiliranje naprav II.</vt:lpstr>
      <vt:lpstr>Demo</vt:lpstr>
      <vt:lpstr>Poenostavljen dostop za goste</vt:lpstr>
      <vt:lpstr>Poenostavljena prijava BYOD naprav</vt:lpstr>
      <vt:lpstr>Politika glede na lastništvo</vt:lpstr>
      <vt:lpstr>Demo</vt:lpstr>
      <vt:lpstr>IoT Pet (5) največkrat priklopljenih „stvari“</vt:lpstr>
      <vt:lpstr>IoT</vt:lpstr>
      <vt:lpstr>Povezovanje IoT v omrežje I.</vt:lpstr>
      <vt:lpstr>Povezovanje IoT v omrežje II.</vt:lpstr>
      <vt:lpstr>Niara</vt:lpstr>
      <vt:lpstr>Zakaj Clearpass?</vt:lpstr>
      <vt:lpstr>PowerPoint Presentation</vt:lpstr>
    </vt:vector>
  </TitlesOfParts>
  <Manager/>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&lt;Speech title here&gt;</dc:subject>
  <dc:creator>Miha Petrač</dc:creator>
  <cp:keywords/>
  <dc:description>Template: _x000d_
Formatting: _x000d_
Audience Type:</dc:description>
  <cp:lastModifiedBy>Miha Petrač</cp:lastModifiedBy>
  <cp:revision>26</cp:revision>
  <dcterms:created xsi:type="dcterms:W3CDTF">2017-05-11T10:29:02Z</dcterms:created>
  <dcterms:modified xsi:type="dcterms:W3CDTF">2017-05-17T09:50:08Z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ies>
</file>