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700" r:id="rId5"/>
  </p:sldMasterIdLst>
  <p:notesMasterIdLst>
    <p:notesMasterId r:id="rId34"/>
  </p:notesMasterIdLst>
  <p:sldIdLst>
    <p:sldId id="1841" r:id="rId6"/>
    <p:sldId id="1844" r:id="rId7"/>
    <p:sldId id="1851" r:id="rId8"/>
    <p:sldId id="2076137439" r:id="rId9"/>
    <p:sldId id="3409" r:id="rId10"/>
    <p:sldId id="2076137366" r:id="rId11"/>
    <p:sldId id="2076137419" r:id="rId12"/>
    <p:sldId id="2076137446" r:id="rId13"/>
    <p:sldId id="2076137462" r:id="rId14"/>
    <p:sldId id="2076137545" r:id="rId15"/>
    <p:sldId id="2076137447" r:id="rId16"/>
    <p:sldId id="2076137548" r:id="rId17"/>
    <p:sldId id="2076137549" r:id="rId18"/>
    <p:sldId id="2076137553" r:id="rId19"/>
    <p:sldId id="2076137550" r:id="rId20"/>
    <p:sldId id="2076137551" r:id="rId21"/>
    <p:sldId id="2076137546" r:id="rId22"/>
    <p:sldId id="2076137547" r:id="rId23"/>
    <p:sldId id="2076137450" r:id="rId24"/>
    <p:sldId id="2076137457" r:id="rId25"/>
    <p:sldId id="2076137458" r:id="rId26"/>
    <p:sldId id="2076137459" r:id="rId27"/>
    <p:sldId id="2076137453" r:id="rId28"/>
    <p:sldId id="2076137460" r:id="rId29"/>
    <p:sldId id="2076137455" r:id="rId30"/>
    <p:sldId id="2076137461" r:id="rId31"/>
    <p:sldId id="2076137368" r:id="rId32"/>
    <p:sldId id="2076137332" r:id="rId33"/>
  </p:sldIdLst>
  <p:sldSz cx="12192000" cy="6858000"/>
  <p:notesSz cx="6858000" cy="9144000"/>
  <p:defaultTextStyle>
    <a:defPPr>
      <a:defRPr lang="en-H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17A2CBC-0C0D-5744-9568-AD471B061681}">
          <p14:sldIdLst>
            <p14:sldId id="1841"/>
            <p14:sldId id="1844"/>
            <p14:sldId id="1851"/>
            <p14:sldId id="2076137439"/>
            <p14:sldId id="3409"/>
            <p14:sldId id="2076137366"/>
            <p14:sldId id="2076137419"/>
            <p14:sldId id="2076137446"/>
            <p14:sldId id="2076137462"/>
            <p14:sldId id="2076137545"/>
            <p14:sldId id="2076137447"/>
            <p14:sldId id="2076137548"/>
            <p14:sldId id="2076137549"/>
            <p14:sldId id="2076137553"/>
            <p14:sldId id="2076137550"/>
            <p14:sldId id="2076137551"/>
            <p14:sldId id="2076137546"/>
            <p14:sldId id="2076137547"/>
            <p14:sldId id="2076137450"/>
            <p14:sldId id="2076137457"/>
            <p14:sldId id="2076137458"/>
            <p14:sldId id="2076137459"/>
            <p14:sldId id="2076137453"/>
            <p14:sldId id="2076137460"/>
            <p14:sldId id="2076137455"/>
            <p14:sldId id="2076137461"/>
            <p14:sldId id="2076137368"/>
          </p14:sldIdLst>
        </p14:section>
        <p14:section name="Nephos team" id="{15C6BF44-E0ED-BD4F-B1D6-80F1D500CD66}">
          <p14:sldIdLst/>
        </p14:section>
        <p14:section name="About Nephos" id="{17516B90-743C-DF47-BF29-66A32FA18476}">
          <p14:sldIdLst>
            <p14:sldId id="2076137332"/>
          </p14:sldIdLst>
        </p14:section>
      </p14:sectionLst>
    </p:ext>
    <p:ext uri="{EFAFB233-063F-42B5-8137-9DF3F51BA10A}">
      <p15:sldGuideLst xmlns:p15="http://schemas.microsoft.com/office/powerpoint/2012/main">
        <p15:guide id="1" orient="horz" pos="1185" userDrawn="1">
          <p15:clr>
            <a:srgbClr val="A4A3A4"/>
          </p15:clr>
        </p15:guide>
        <p15:guide id="2" pos="306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Rg st="1" end="28"/>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992"/>
    <a:srgbClr val="6F3185"/>
    <a:srgbClr val="FDC428"/>
    <a:srgbClr val="82C5EB"/>
    <a:srgbClr val="50A2DA"/>
    <a:srgbClr val="0A73BA"/>
    <a:srgbClr val="0277BD"/>
    <a:srgbClr val="003F6B"/>
    <a:srgbClr val="EEEFF1"/>
    <a:srgbClr val="FDED8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ABEE27-EAA2-9240-837E-FB6791BDECAB}" v="305" dt="2023-09-27T08:10:44.6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724"/>
    <p:restoredTop sz="94730"/>
  </p:normalViewPr>
  <p:slideViewPr>
    <p:cSldViewPr snapToGrid="0">
      <p:cViewPr varScale="1">
        <p:scale>
          <a:sx n="104" d="100"/>
          <a:sy n="104" d="100"/>
        </p:scale>
        <p:origin x="232" y="512"/>
      </p:cViewPr>
      <p:guideLst>
        <p:guide orient="horz" pos="1185"/>
        <p:guide pos="30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E1760B-22E8-924F-B479-87F281AB6E03}" type="doc">
      <dgm:prSet loTypeId="urn:microsoft.com/office/officeart/2005/8/layout/chevron1" loCatId="" qsTypeId="urn:microsoft.com/office/officeart/2005/8/quickstyle/simple1" qsCatId="simple" csTypeId="urn:microsoft.com/office/officeart/2005/8/colors/accent1_4" csCatId="accent1" phldr="1"/>
      <dgm:spPr/>
    </dgm:pt>
    <dgm:pt modelId="{C9A16C0F-B388-9443-9734-ECFAB3D3A764}">
      <dgm:prSet/>
      <dgm:spPr/>
      <dgm:t>
        <a:bodyPr/>
        <a:lstStyle/>
        <a:p>
          <a:r>
            <a:rPr lang="en-GB" b="0" i="0"/>
            <a:t>Leadership kick-of</a:t>
          </a:r>
          <a:endParaRPr lang="en-GB"/>
        </a:p>
      </dgm:t>
    </dgm:pt>
    <dgm:pt modelId="{81DCFFE0-AA75-1A41-8784-B7E5529BA0FF}" type="parTrans" cxnId="{1B7F0FC0-DB79-6840-8E69-79716295D108}">
      <dgm:prSet/>
      <dgm:spPr/>
      <dgm:t>
        <a:bodyPr/>
        <a:lstStyle/>
        <a:p>
          <a:endParaRPr lang="en-GB"/>
        </a:p>
      </dgm:t>
    </dgm:pt>
    <dgm:pt modelId="{FBFB4732-CAD9-D346-AB22-1735E540E50D}" type="sibTrans" cxnId="{1B7F0FC0-DB79-6840-8E69-79716295D108}">
      <dgm:prSet/>
      <dgm:spPr/>
      <dgm:t>
        <a:bodyPr/>
        <a:lstStyle/>
        <a:p>
          <a:endParaRPr lang="en-GB"/>
        </a:p>
      </dgm:t>
    </dgm:pt>
    <dgm:pt modelId="{D06A55D7-0673-B34B-A68B-9D90FCB74F7D}">
      <dgm:prSet/>
      <dgm:spPr/>
      <dgm:t>
        <a:bodyPr/>
        <a:lstStyle/>
        <a:p>
          <a:r>
            <a:rPr lang="en-GB"/>
            <a:t>Survey (quantitative element)</a:t>
          </a:r>
        </a:p>
      </dgm:t>
    </dgm:pt>
    <dgm:pt modelId="{A638C0BC-CF08-DA4D-B7A5-7EE3483EB7E2}" type="parTrans" cxnId="{809520F0-DA8D-FF4F-BDC5-C8C760926531}">
      <dgm:prSet/>
      <dgm:spPr/>
      <dgm:t>
        <a:bodyPr/>
        <a:lstStyle/>
        <a:p>
          <a:endParaRPr lang="en-GB"/>
        </a:p>
      </dgm:t>
    </dgm:pt>
    <dgm:pt modelId="{7F92B8F2-1600-D849-B3E1-20B4AA500D59}" type="sibTrans" cxnId="{809520F0-DA8D-FF4F-BDC5-C8C760926531}">
      <dgm:prSet/>
      <dgm:spPr/>
      <dgm:t>
        <a:bodyPr/>
        <a:lstStyle/>
        <a:p>
          <a:endParaRPr lang="en-GB"/>
        </a:p>
      </dgm:t>
    </dgm:pt>
    <dgm:pt modelId="{3B4BB252-927C-3742-85D7-8DDD1E378856}">
      <dgm:prSet/>
      <dgm:spPr/>
      <dgm:t>
        <a:bodyPr/>
        <a:lstStyle/>
        <a:p>
          <a:r>
            <a:rPr lang="en-GB" dirty="0"/>
            <a:t>Result Validation (qualitative element)</a:t>
          </a:r>
        </a:p>
      </dgm:t>
    </dgm:pt>
    <dgm:pt modelId="{15D8160F-EDBF-0845-A043-2B844726E477}" type="parTrans" cxnId="{A37583CA-2BB7-E542-9FC1-131456A0CBBD}">
      <dgm:prSet/>
      <dgm:spPr/>
      <dgm:t>
        <a:bodyPr/>
        <a:lstStyle/>
        <a:p>
          <a:endParaRPr lang="en-GB"/>
        </a:p>
      </dgm:t>
    </dgm:pt>
    <dgm:pt modelId="{9F09D1B1-41D7-A142-9E97-D0C93335C323}" type="sibTrans" cxnId="{A37583CA-2BB7-E542-9FC1-131456A0CBBD}">
      <dgm:prSet/>
      <dgm:spPr/>
      <dgm:t>
        <a:bodyPr/>
        <a:lstStyle/>
        <a:p>
          <a:endParaRPr lang="en-GB"/>
        </a:p>
      </dgm:t>
    </dgm:pt>
    <dgm:pt modelId="{3FD9E4C2-72F8-6046-931C-AC8CA566FC8F}">
      <dgm:prSet/>
      <dgm:spPr/>
      <dgm:t>
        <a:bodyPr/>
        <a:lstStyle/>
        <a:p>
          <a:r>
            <a:rPr lang="en-GB"/>
            <a:t>Final report</a:t>
          </a:r>
        </a:p>
      </dgm:t>
    </dgm:pt>
    <dgm:pt modelId="{8AA8499C-7C18-D344-A527-DD28BB3F8EB5}" type="parTrans" cxnId="{0249839E-4030-A447-B951-2D41AF3DE3C3}">
      <dgm:prSet/>
      <dgm:spPr/>
      <dgm:t>
        <a:bodyPr/>
        <a:lstStyle/>
        <a:p>
          <a:endParaRPr lang="en-GB"/>
        </a:p>
      </dgm:t>
    </dgm:pt>
    <dgm:pt modelId="{E7F0ABC9-3CEF-1F43-B4C0-18B71298EFFA}" type="sibTrans" cxnId="{0249839E-4030-A447-B951-2D41AF3DE3C3}">
      <dgm:prSet/>
      <dgm:spPr/>
      <dgm:t>
        <a:bodyPr/>
        <a:lstStyle/>
        <a:p>
          <a:endParaRPr lang="en-GB"/>
        </a:p>
      </dgm:t>
    </dgm:pt>
    <dgm:pt modelId="{EF1955C0-378E-0F4A-90FF-BBBD857EE24A}">
      <dgm:prSet/>
      <dgm:spPr/>
      <dgm:t>
        <a:bodyPr/>
        <a:lstStyle/>
        <a:p>
          <a:r>
            <a:rPr lang="en-GB" b="1" i="0"/>
            <a:t>Participant kick-off</a:t>
          </a:r>
          <a:endParaRPr lang="en-GB" b="0"/>
        </a:p>
      </dgm:t>
    </dgm:pt>
    <dgm:pt modelId="{97F181CB-3463-F54F-9FCD-977AE925C588}" type="parTrans" cxnId="{F316262E-7157-2D49-BD99-38C5395D21C6}">
      <dgm:prSet/>
      <dgm:spPr/>
      <dgm:t>
        <a:bodyPr/>
        <a:lstStyle/>
        <a:p>
          <a:endParaRPr lang="en-GB"/>
        </a:p>
      </dgm:t>
    </dgm:pt>
    <dgm:pt modelId="{F9B7B185-E85B-1F43-AA4F-30A7141E29D9}" type="sibTrans" cxnId="{F316262E-7157-2D49-BD99-38C5395D21C6}">
      <dgm:prSet/>
      <dgm:spPr/>
      <dgm:t>
        <a:bodyPr/>
        <a:lstStyle/>
        <a:p>
          <a:endParaRPr lang="en-GB"/>
        </a:p>
      </dgm:t>
    </dgm:pt>
    <dgm:pt modelId="{FB933729-D1B7-FD4C-84D5-2CA398E0D6A6}" type="pres">
      <dgm:prSet presAssocID="{C2E1760B-22E8-924F-B479-87F281AB6E03}" presName="Name0" presStyleCnt="0">
        <dgm:presLayoutVars>
          <dgm:dir/>
          <dgm:animLvl val="lvl"/>
          <dgm:resizeHandles val="exact"/>
        </dgm:presLayoutVars>
      </dgm:prSet>
      <dgm:spPr/>
    </dgm:pt>
    <dgm:pt modelId="{1B9FA14C-967B-A446-BD47-570EF25A5A17}" type="pres">
      <dgm:prSet presAssocID="{C9A16C0F-B388-9443-9734-ECFAB3D3A764}" presName="parTxOnly" presStyleLbl="node1" presStyleIdx="0" presStyleCnt="5">
        <dgm:presLayoutVars>
          <dgm:chMax val="0"/>
          <dgm:chPref val="0"/>
          <dgm:bulletEnabled val="1"/>
        </dgm:presLayoutVars>
      </dgm:prSet>
      <dgm:spPr/>
    </dgm:pt>
    <dgm:pt modelId="{AEE388DF-D546-4445-AC45-3CCA2355A282}" type="pres">
      <dgm:prSet presAssocID="{FBFB4732-CAD9-D346-AB22-1735E540E50D}" presName="parTxOnlySpace" presStyleCnt="0"/>
      <dgm:spPr/>
    </dgm:pt>
    <dgm:pt modelId="{BC3AA6A3-E41D-A146-A50B-E9618179C7F6}" type="pres">
      <dgm:prSet presAssocID="{EF1955C0-378E-0F4A-90FF-BBBD857EE24A}" presName="parTxOnly" presStyleLbl="node1" presStyleIdx="1" presStyleCnt="5">
        <dgm:presLayoutVars>
          <dgm:chMax val="0"/>
          <dgm:chPref val="0"/>
          <dgm:bulletEnabled val="1"/>
        </dgm:presLayoutVars>
      </dgm:prSet>
      <dgm:spPr/>
    </dgm:pt>
    <dgm:pt modelId="{6A3706FE-6B46-C543-95A2-B4652FC33300}" type="pres">
      <dgm:prSet presAssocID="{F9B7B185-E85B-1F43-AA4F-30A7141E29D9}" presName="parTxOnlySpace" presStyleCnt="0"/>
      <dgm:spPr/>
    </dgm:pt>
    <dgm:pt modelId="{1C26EAF6-0402-F740-AA79-C795450257C1}" type="pres">
      <dgm:prSet presAssocID="{D06A55D7-0673-B34B-A68B-9D90FCB74F7D}" presName="parTxOnly" presStyleLbl="node1" presStyleIdx="2" presStyleCnt="5">
        <dgm:presLayoutVars>
          <dgm:chMax val="0"/>
          <dgm:chPref val="0"/>
          <dgm:bulletEnabled val="1"/>
        </dgm:presLayoutVars>
      </dgm:prSet>
      <dgm:spPr/>
    </dgm:pt>
    <dgm:pt modelId="{B7625C40-0216-4542-A9C7-8F55315C84DD}" type="pres">
      <dgm:prSet presAssocID="{7F92B8F2-1600-D849-B3E1-20B4AA500D59}" presName="parTxOnlySpace" presStyleCnt="0"/>
      <dgm:spPr/>
    </dgm:pt>
    <dgm:pt modelId="{2A260ECE-F1BC-CF48-A775-2DB948618361}" type="pres">
      <dgm:prSet presAssocID="{3B4BB252-927C-3742-85D7-8DDD1E378856}" presName="parTxOnly" presStyleLbl="node1" presStyleIdx="3" presStyleCnt="5">
        <dgm:presLayoutVars>
          <dgm:chMax val="0"/>
          <dgm:chPref val="0"/>
          <dgm:bulletEnabled val="1"/>
        </dgm:presLayoutVars>
      </dgm:prSet>
      <dgm:spPr/>
    </dgm:pt>
    <dgm:pt modelId="{5EF88195-476D-3F49-84BC-A25693B2F919}" type="pres">
      <dgm:prSet presAssocID="{9F09D1B1-41D7-A142-9E97-D0C93335C323}" presName="parTxOnlySpace" presStyleCnt="0"/>
      <dgm:spPr/>
    </dgm:pt>
    <dgm:pt modelId="{C4D031A4-895A-0F42-AC81-CC69AF4D2085}" type="pres">
      <dgm:prSet presAssocID="{3FD9E4C2-72F8-6046-931C-AC8CA566FC8F}" presName="parTxOnly" presStyleLbl="node1" presStyleIdx="4" presStyleCnt="5">
        <dgm:presLayoutVars>
          <dgm:chMax val="0"/>
          <dgm:chPref val="0"/>
          <dgm:bulletEnabled val="1"/>
        </dgm:presLayoutVars>
      </dgm:prSet>
      <dgm:spPr/>
    </dgm:pt>
  </dgm:ptLst>
  <dgm:cxnLst>
    <dgm:cxn modelId="{E85C7705-BCFC-6746-9D2C-06C0B3B5FC27}" type="presOf" srcId="{D06A55D7-0673-B34B-A68B-9D90FCB74F7D}" destId="{1C26EAF6-0402-F740-AA79-C795450257C1}" srcOrd="0" destOrd="0" presId="urn:microsoft.com/office/officeart/2005/8/layout/chevron1"/>
    <dgm:cxn modelId="{11A3F611-C4AD-BC41-87C6-197E767C5134}" type="presOf" srcId="{3B4BB252-927C-3742-85D7-8DDD1E378856}" destId="{2A260ECE-F1BC-CF48-A775-2DB948618361}" srcOrd="0" destOrd="0" presId="urn:microsoft.com/office/officeart/2005/8/layout/chevron1"/>
    <dgm:cxn modelId="{70D00728-1BED-1645-B3D7-A48551752CD3}" type="presOf" srcId="{3FD9E4C2-72F8-6046-931C-AC8CA566FC8F}" destId="{C4D031A4-895A-0F42-AC81-CC69AF4D2085}" srcOrd="0" destOrd="0" presId="urn:microsoft.com/office/officeart/2005/8/layout/chevron1"/>
    <dgm:cxn modelId="{F316262E-7157-2D49-BD99-38C5395D21C6}" srcId="{C2E1760B-22E8-924F-B479-87F281AB6E03}" destId="{EF1955C0-378E-0F4A-90FF-BBBD857EE24A}" srcOrd="1" destOrd="0" parTransId="{97F181CB-3463-F54F-9FCD-977AE925C588}" sibTransId="{F9B7B185-E85B-1F43-AA4F-30A7141E29D9}"/>
    <dgm:cxn modelId="{9E642647-DE8B-3148-97AA-CCA6C699495C}" type="presOf" srcId="{EF1955C0-378E-0F4A-90FF-BBBD857EE24A}" destId="{BC3AA6A3-E41D-A146-A50B-E9618179C7F6}" srcOrd="0" destOrd="0" presId="urn:microsoft.com/office/officeart/2005/8/layout/chevron1"/>
    <dgm:cxn modelId="{606FB45B-CF8F-0F43-96B1-8F967DB72099}" type="presOf" srcId="{C9A16C0F-B388-9443-9734-ECFAB3D3A764}" destId="{1B9FA14C-967B-A446-BD47-570EF25A5A17}" srcOrd="0" destOrd="0" presId="urn:microsoft.com/office/officeart/2005/8/layout/chevron1"/>
    <dgm:cxn modelId="{BA296F91-222F-454E-B3F8-D486B75DCD8A}" type="presOf" srcId="{C2E1760B-22E8-924F-B479-87F281AB6E03}" destId="{FB933729-D1B7-FD4C-84D5-2CA398E0D6A6}" srcOrd="0" destOrd="0" presId="urn:microsoft.com/office/officeart/2005/8/layout/chevron1"/>
    <dgm:cxn modelId="{0249839E-4030-A447-B951-2D41AF3DE3C3}" srcId="{C2E1760B-22E8-924F-B479-87F281AB6E03}" destId="{3FD9E4C2-72F8-6046-931C-AC8CA566FC8F}" srcOrd="4" destOrd="0" parTransId="{8AA8499C-7C18-D344-A527-DD28BB3F8EB5}" sibTransId="{E7F0ABC9-3CEF-1F43-B4C0-18B71298EFFA}"/>
    <dgm:cxn modelId="{1B7F0FC0-DB79-6840-8E69-79716295D108}" srcId="{C2E1760B-22E8-924F-B479-87F281AB6E03}" destId="{C9A16C0F-B388-9443-9734-ECFAB3D3A764}" srcOrd="0" destOrd="0" parTransId="{81DCFFE0-AA75-1A41-8784-B7E5529BA0FF}" sibTransId="{FBFB4732-CAD9-D346-AB22-1735E540E50D}"/>
    <dgm:cxn modelId="{A37583CA-2BB7-E542-9FC1-131456A0CBBD}" srcId="{C2E1760B-22E8-924F-B479-87F281AB6E03}" destId="{3B4BB252-927C-3742-85D7-8DDD1E378856}" srcOrd="3" destOrd="0" parTransId="{15D8160F-EDBF-0845-A043-2B844726E477}" sibTransId="{9F09D1B1-41D7-A142-9E97-D0C93335C323}"/>
    <dgm:cxn modelId="{809520F0-DA8D-FF4F-BDC5-C8C760926531}" srcId="{C2E1760B-22E8-924F-B479-87F281AB6E03}" destId="{D06A55D7-0673-B34B-A68B-9D90FCB74F7D}" srcOrd="2" destOrd="0" parTransId="{A638C0BC-CF08-DA4D-B7A5-7EE3483EB7E2}" sibTransId="{7F92B8F2-1600-D849-B3E1-20B4AA500D59}"/>
    <dgm:cxn modelId="{4243C54C-22ED-864C-9697-4FB7FB161F8B}" type="presParOf" srcId="{FB933729-D1B7-FD4C-84D5-2CA398E0D6A6}" destId="{1B9FA14C-967B-A446-BD47-570EF25A5A17}" srcOrd="0" destOrd="0" presId="urn:microsoft.com/office/officeart/2005/8/layout/chevron1"/>
    <dgm:cxn modelId="{DAFCA70A-1356-3040-B32B-96C3DD862781}" type="presParOf" srcId="{FB933729-D1B7-FD4C-84D5-2CA398E0D6A6}" destId="{AEE388DF-D546-4445-AC45-3CCA2355A282}" srcOrd="1" destOrd="0" presId="urn:microsoft.com/office/officeart/2005/8/layout/chevron1"/>
    <dgm:cxn modelId="{855A2EEA-46D7-5544-A39A-39E0DDB63DC1}" type="presParOf" srcId="{FB933729-D1B7-FD4C-84D5-2CA398E0D6A6}" destId="{BC3AA6A3-E41D-A146-A50B-E9618179C7F6}" srcOrd="2" destOrd="0" presId="urn:microsoft.com/office/officeart/2005/8/layout/chevron1"/>
    <dgm:cxn modelId="{C899418F-2957-314E-94DB-C8B112A03E95}" type="presParOf" srcId="{FB933729-D1B7-FD4C-84D5-2CA398E0D6A6}" destId="{6A3706FE-6B46-C543-95A2-B4652FC33300}" srcOrd="3" destOrd="0" presId="urn:microsoft.com/office/officeart/2005/8/layout/chevron1"/>
    <dgm:cxn modelId="{3E7360F0-331B-024E-B9F7-8E7AA8D8068F}" type="presParOf" srcId="{FB933729-D1B7-FD4C-84D5-2CA398E0D6A6}" destId="{1C26EAF6-0402-F740-AA79-C795450257C1}" srcOrd="4" destOrd="0" presId="urn:microsoft.com/office/officeart/2005/8/layout/chevron1"/>
    <dgm:cxn modelId="{FFFB9F12-EF2E-FC41-80BD-1674B75849E8}" type="presParOf" srcId="{FB933729-D1B7-FD4C-84D5-2CA398E0D6A6}" destId="{B7625C40-0216-4542-A9C7-8F55315C84DD}" srcOrd="5" destOrd="0" presId="urn:microsoft.com/office/officeart/2005/8/layout/chevron1"/>
    <dgm:cxn modelId="{48A5763A-1F7B-A145-ADE1-8E77CC5DDBA3}" type="presParOf" srcId="{FB933729-D1B7-FD4C-84D5-2CA398E0D6A6}" destId="{2A260ECE-F1BC-CF48-A775-2DB948618361}" srcOrd="6" destOrd="0" presId="urn:microsoft.com/office/officeart/2005/8/layout/chevron1"/>
    <dgm:cxn modelId="{B65EC68E-481F-5A4B-9757-4354F1E3E64C}" type="presParOf" srcId="{FB933729-D1B7-FD4C-84D5-2CA398E0D6A6}" destId="{5EF88195-476D-3F49-84BC-A25693B2F919}" srcOrd="7" destOrd="0" presId="urn:microsoft.com/office/officeart/2005/8/layout/chevron1"/>
    <dgm:cxn modelId="{B7112484-0C14-A840-8933-89B67795CBFD}" type="presParOf" srcId="{FB933729-D1B7-FD4C-84D5-2CA398E0D6A6}" destId="{C4D031A4-895A-0F42-AC81-CC69AF4D2085}"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FA14C-967B-A446-BD47-570EF25A5A17}">
      <dsp:nvSpPr>
        <dsp:cNvPr id="0" name=""/>
        <dsp:cNvSpPr/>
      </dsp:nvSpPr>
      <dsp:spPr>
        <a:xfrm>
          <a:off x="2633" y="0"/>
          <a:ext cx="2343421" cy="858748"/>
        </a:xfrm>
        <a:prstGeom prst="chevron">
          <a:avLst/>
        </a:prstGeom>
        <a:solidFill>
          <a:schemeClr val="accent1">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b="0" i="0" kern="1200"/>
            <a:t>Leadership kick-of</a:t>
          </a:r>
          <a:endParaRPr lang="en-GB" sz="1600" kern="1200"/>
        </a:p>
      </dsp:txBody>
      <dsp:txXfrm>
        <a:off x="432007" y="0"/>
        <a:ext cx="1484673" cy="858748"/>
      </dsp:txXfrm>
    </dsp:sp>
    <dsp:sp modelId="{BC3AA6A3-E41D-A146-A50B-E9618179C7F6}">
      <dsp:nvSpPr>
        <dsp:cNvPr id="0" name=""/>
        <dsp:cNvSpPr/>
      </dsp:nvSpPr>
      <dsp:spPr>
        <a:xfrm>
          <a:off x="2111712" y="0"/>
          <a:ext cx="2343421" cy="858748"/>
        </a:xfrm>
        <a:prstGeom prst="chevron">
          <a:avLst/>
        </a:prstGeom>
        <a:solidFill>
          <a:schemeClr val="accent1">
            <a:shade val="50000"/>
            <a:hueOff val="320079"/>
            <a:satOff val="-23674"/>
            <a:lumOff val="2053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b="1" i="0" kern="1200"/>
            <a:t>Participant kick-off</a:t>
          </a:r>
          <a:endParaRPr lang="en-GB" sz="1600" b="0" kern="1200"/>
        </a:p>
      </dsp:txBody>
      <dsp:txXfrm>
        <a:off x="2541086" y="0"/>
        <a:ext cx="1484673" cy="858748"/>
      </dsp:txXfrm>
    </dsp:sp>
    <dsp:sp modelId="{1C26EAF6-0402-F740-AA79-C795450257C1}">
      <dsp:nvSpPr>
        <dsp:cNvPr id="0" name=""/>
        <dsp:cNvSpPr/>
      </dsp:nvSpPr>
      <dsp:spPr>
        <a:xfrm>
          <a:off x="4220791" y="0"/>
          <a:ext cx="2343421" cy="858748"/>
        </a:xfrm>
        <a:prstGeom prst="chevron">
          <a:avLst/>
        </a:prstGeom>
        <a:solidFill>
          <a:schemeClr val="accent1">
            <a:shade val="50000"/>
            <a:hueOff val="640158"/>
            <a:satOff val="-47347"/>
            <a:lumOff val="410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Survey (quantitative element)</a:t>
          </a:r>
        </a:p>
      </dsp:txBody>
      <dsp:txXfrm>
        <a:off x="4650165" y="0"/>
        <a:ext cx="1484673" cy="858748"/>
      </dsp:txXfrm>
    </dsp:sp>
    <dsp:sp modelId="{2A260ECE-F1BC-CF48-A775-2DB948618361}">
      <dsp:nvSpPr>
        <dsp:cNvPr id="0" name=""/>
        <dsp:cNvSpPr/>
      </dsp:nvSpPr>
      <dsp:spPr>
        <a:xfrm>
          <a:off x="6329871" y="0"/>
          <a:ext cx="2343421" cy="858748"/>
        </a:xfrm>
        <a:prstGeom prst="chevron">
          <a:avLst/>
        </a:prstGeom>
        <a:solidFill>
          <a:schemeClr val="accent1">
            <a:shade val="50000"/>
            <a:hueOff val="640158"/>
            <a:satOff val="-47347"/>
            <a:lumOff val="410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dirty="0"/>
            <a:t>Result Validation (qualitative element)</a:t>
          </a:r>
        </a:p>
      </dsp:txBody>
      <dsp:txXfrm>
        <a:off x="6759245" y="0"/>
        <a:ext cx="1484673" cy="858748"/>
      </dsp:txXfrm>
    </dsp:sp>
    <dsp:sp modelId="{C4D031A4-895A-0F42-AC81-CC69AF4D2085}">
      <dsp:nvSpPr>
        <dsp:cNvPr id="0" name=""/>
        <dsp:cNvSpPr/>
      </dsp:nvSpPr>
      <dsp:spPr>
        <a:xfrm>
          <a:off x="8438950" y="0"/>
          <a:ext cx="2343421" cy="858748"/>
        </a:xfrm>
        <a:prstGeom prst="chevron">
          <a:avLst/>
        </a:prstGeom>
        <a:solidFill>
          <a:schemeClr val="accent1">
            <a:shade val="50000"/>
            <a:hueOff val="320079"/>
            <a:satOff val="-23674"/>
            <a:lumOff val="2053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Final report</a:t>
          </a:r>
        </a:p>
      </dsp:txBody>
      <dsp:txXfrm>
        <a:off x="8868324" y="0"/>
        <a:ext cx="1484673" cy="858748"/>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F3C6BC-5653-5348-A5C9-675449BA53F9}" type="datetimeFigureOut">
              <a:rPr lang="en-US" smtClean="0"/>
              <a:t>9/21/23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A0A089-A27C-804B-B188-15B10019EC0D}" type="slidenum">
              <a:rPr lang="en-US" smtClean="0"/>
              <a:t>‹#›</a:t>
            </a:fld>
            <a:endParaRPr lang="en-US"/>
          </a:p>
        </p:txBody>
      </p:sp>
    </p:spTree>
    <p:extLst>
      <p:ext uri="{BB962C8B-B14F-4D97-AF65-F5344CB8AC3E}">
        <p14:creationId xmlns:p14="http://schemas.microsoft.com/office/powerpoint/2010/main" val="1930301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EA0A089-A27C-804B-B188-15B10019EC0D}" type="slidenum">
              <a:rPr lang="en-US" smtClean="0"/>
              <a:t>4</a:t>
            </a:fld>
            <a:endParaRPr lang="en-US"/>
          </a:p>
        </p:txBody>
      </p:sp>
    </p:spTree>
    <p:extLst>
      <p:ext uri="{BB962C8B-B14F-4D97-AF65-F5344CB8AC3E}">
        <p14:creationId xmlns:p14="http://schemas.microsoft.com/office/powerpoint/2010/main" val="8237029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hr-HR" noProof="0"/>
              <a:t>References</a:t>
            </a:r>
            <a:endParaRPr lang="en-GB" noProof="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6D4D4F-B4AA-4680-8DF4-5BD56299F19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5727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noProof="0"/>
          </a:p>
        </p:txBody>
      </p:sp>
      <p:sp>
        <p:nvSpPr>
          <p:cNvPr id="4" name="Slide Number Placeholder 3"/>
          <p:cNvSpPr>
            <a:spLocks noGrp="1"/>
          </p:cNvSpPr>
          <p:nvPr>
            <p:ph type="sldNum" sz="quarter" idx="5"/>
          </p:nvPr>
        </p:nvSpPr>
        <p:spPr/>
        <p:txBody>
          <a:bodyPr/>
          <a:lstStyle/>
          <a:p>
            <a:fld id="{6EA0A089-A27C-804B-B188-15B10019EC0D}" type="slidenum">
              <a:rPr lang="en-US" smtClean="0"/>
              <a:t>8</a:t>
            </a:fld>
            <a:endParaRPr lang="en-US"/>
          </a:p>
        </p:txBody>
      </p:sp>
    </p:spTree>
    <p:extLst>
      <p:ext uri="{BB962C8B-B14F-4D97-AF65-F5344CB8AC3E}">
        <p14:creationId xmlns:p14="http://schemas.microsoft.com/office/powerpoint/2010/main" val="494737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a:p>
        </p:txBody>
      </p:sp>
      <p:sp>
        <p:nvSpPr>
          <p:cNvPr id="4" name="Slide Number Placeholder 3"/>
          <p:cNvSpPr>
            <a:spLocks noGrp="1"/>
          </p:cNvSpPr>
          <p:nvPr>
            <p:ph type="sldNum" sz="quarter" idx="5"/>
          </p:nvPr>
        </p:nvSpPr>
        <p:spPr/>
        <p:txBody>
          <a:bodyPr/>
          <a:lstStyle/>
          <a:p>
            <a:fld id="{6EA0A089-A27C-804B-B188-15B10019EC0D}" type="slidenum">
              <a:rPr lang="en-US" smtClean="0"/>
              <a:t>9</a:t>
            </a:fld>
            <a:endParaRPr lang="en-US"/>
          </a:p>
        </p:txBody>
      </p:sp>
    </p:spTree>
    <p:extLst>
      <p:ext uri="{BB962C8B-B14F-4D97-AF65-F5344CB8AC3E}">
        <p14:creationId xmlns:p14="http://schemas.microsoft.com/office/powerpoint/2010/main" val="3987165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noProof="0"/>
          </a:p>
        </p:txBody>
      </p:sp>
      <p:sp>
        <p:nvSpPr>
          <p:cNvPr id="4" name="Slide Number Placeholder 3"/>
          <p:cNvSpPr>
            <a:spLocks noGrp="1"/>
          </p:cNvSpPr>
          <p:nvPr>
            <p:ph type="sldNum" sz="quarter" idx="5"/>
          </p:nvPr>
        </p:nvSpPr>
        <p:spPr/>
        <p:txBody>
          <a:bodyPr/>
          <a:lstStyle/>
          <a:p>
            <a:fld id="{6EA0A089-A27C-804B-B188-15B10019EC0D}" type="slidenum">
              <a:rPr lang="en-US" smtClean="0"/>
              <a:t>21</a:t>
            </a:fld>
            <a:endParaRPr lang="en-US"/>
          </a:p>
        </p:txBody>
      </p:sp>
    </p:spTree>
    <p:extLst>
      <p:ext uri="{BB962C8B-B14F-4D97-AF65-F5344CB8AC3E}">
        <p14:creationId xmlns:p14="http://schemas.microsoft.com/office/powerpoint/2010/main" val="1682260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noProof="0"/>
          </a:p>
        </p:txBody>
      </p:sp>
      <p:sp>
        <p:nvSpPr>
          <p:cNvPr id="4" name="Slide Number Placeholder 3"/>
          <p:cNvSpPr>
            <a:spLocks noGrp="1"/>
          </p:cNvSpPr>
          <p:nvPr>
            <p:ph type="sldNum" sz="quarter" idx="5"/>
          </p:nvPr>
        </p:nvSpPr>
        <p:spPr/>
        <p:txBody>
          <a:bodyPr/>
          <a:lstStyle/>
          <a:p>
            <a:fld id="{6EA0A089-A27C-804B-B188-15B10019EC0D}" type="slidenum">
              <a:rPr lang="en-US" smtClean="0"/>
              <a:t>23</a:t>
            </a:fld>
            <a:endParaRPr lang="en-US"/>
          </a:p>
        </p:txBody>
      </p:sp>
    </p:spTree>
    <p:extLst>
      <p:ext uri="{BB962C8B-B14F-4D97-AF65-F5344CB8AC3E}">
        <p14:creationId xmlns:p14="http://schemas.microsoft.com/office/powerpoint/2010/main" val="11074252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noProof="0"/>
          </a:p>
        </p:txBody>
      </p:sp>
      <p:sp>
        <p:nvSpPr>
          <p:cNvPr id="4" name="Slide Number Placeholder 3"/>
          <p:cNvSpPr>
            <a:spLocks noGrp="1"/>
          </p:cNvSpPr>
          <p:nvPr>
            <p:ph type="sldNum" sz="quarter" idx="5"/>
          </p:nvPr>
        </p:nvSpPr>
        <p:spPr/>
        <p:txBody>
          <a:bodyPr/>
          <a:lstStyle/>
          <a:p>
            <a:fld id="{6EA0A089-A27C-804B-B188-15B10019EC0D}" type="slidenum">
              <a:rPr lang="en-US" smtClean="0"/>
              <a:t>25</a:t>
            </a:fld>
            <a:endParaRPr lang="en-US"/>
          </a:p>
        </p:txBody>
      </p:sp>
    </p:spTree>
    <p:extLst>
      <p:ext uri="{BB962C8B-B14F-4D97-AF65-F5344CB8AC3E}">
        <p14:creationId xmlns:p14="http://schemas.microsoft.com/office/powerpoint/2010/main" val="9168156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0A73B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39DA8-4A58-EE46-9CBA-D6064B6DC98C}"/>
              </a:ext>
            </a:extLst>
          </p:cNvPr>
          <p:cNvSpPr>
            <a:spLocks noGrp="1"/>
          </p:cNvSpPr>
          <p:nvPr>
            <p:ph type="ctrTitle"/>
          </p:nvPr>
        </p:nvSpPr>
        <p:spPr>
          <a:xfrm>
            <a:off x="839788" y="1122363"/>
            <a:ext cx="7313612" cy="2387600"/>
          </a:xfrm>
        </p:spPr>
        <p:txBody>
          <a:bodyPr anchor="b"/>
          <a:lstStyle>
            <a:lvl1pPr algn="l">
              <a:defRPr sz="60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5C68FD0-9B18-A543-A50A-B6B271EF6508}"/>
              </a:ext>
            </a:extLst>
          </p:cNvPr>
          <p:cNvSpPr>
            <a:spLocks noGrp="1"/>
          </p:cNvSpPr>
          <p:nvPr>
            <p:ph type="subTitle" idx="1"/>
          </p:nvPr>
        </p:nvSpPr>
        <p:spPr>
          <a:xfrm>
            <a:off x="838200" y="3602038"/>
            <a:ext cx="7315200" cy="1655762"/>
          </a:xfrm>
        </p:spPr>
        <p:txBody>
          <a:bodyPr anchor="b"/>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AC07014-EA4F-6348-8B79-EB01B9A45770}"/>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5" name="Footer Placeholder 4">
            <a:extLst>
              <a:ext uri="{FF2B5EF4-FFF2-40B4-BE49-F238E27FC236}">
                <a16:creationId xmlns:a16="http://schemas.microsoft.com/office/drawing/2014/main" id="{57F495F0-AB50-CC41-8D85-0ADA904E40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33EEB3-F52C-3749-9F16-6471ED2835D9}"/>
              </a:ext>
            </a:extLst>
          </p:cNvPr>
          <p:cNvSpPr>
            <a:spLocks noGrp="1"/>
          </p:cNvSpPr>
          <p:nvPr>
            <p:ph type="sldNum" sz="quarter" idx="12"/>
          </p:nvPr>
        </p:nvSpPr>
        <p:spPr/>
        <p:txBody>
          <a:bodyPr/>
          <a:lstStyle>
            <a:lvl1pPr>
              <a:defRPr>
                <a:solidFill>
                  <a:schemeClr val="bg1"/>
                </a:solidFill>
              </a:defRPr>
            </a:lvl1pPr>
          </a:lstStyle>
          <a:p>
            <a:fld id="{E0BDC89F-D6D3-B84E-AA31-58C6CB54A532}" type="slidenum">
              <a:rPr lang="en-US" smtClean="0"/>
              <a:pPr/>
              <a:t>‹#›</a:t>
            </a:fld>
            <a:endParaRPr lang="en-US"/>
          </a:p>
        </p:txBody>
      </p:sp>
      <p:pic>
        <p:nvPicPr>
          <p:cNvPr id="9" name="Picture 8" descr="Icon&#10;&#10;Description automatically generated">
            <a:extLst>
              <a:ext uri="{FF2B5EF4-FFF2-40B4-BE49-F238E27FC236}">
                <a16:creationId xmlns:a16="http://schemas.microsoft.com/office/drawing/2014/main" id="{F471D851-04B5-0B4A-9FBA-AAE1AEE5DA47}"/>
              </a:ext>
            </a:extLst>
          </p:cNvPr>
          <p:cNvPicPr>
            <a:picLocks noChangeAspect="1"/>
          </p:cNvPicPr>
          <p:nvPr userDrawn="1"/>
        </p:nvPicPr>
        <p:blipFill>
          <a:blip r:embed="rId2"/>
          <a:stretch>
            <a:fillRect/>
          </a:stretch>
        </p:blipFill>
        <p:spPr>
          <a:xfrm>
            <a:off x="9312213" y="1236163"/>
            <a:ext cx="2040000" cy="2160000"/>
          </a:xfrm>
          <a:prstGeom prst="rect">
            <a:avLst/>
          </a:prstGeom>
        </p:spPr>
      </p:pic>
      <p:sp>
        <p:nvSpPr>
          <p:cNvPr id="10" name="TextBox 9">
            <a:extLst>
              <a:ext uri="{FF2B5EF4-FFF2-40B4-BE49-F238E27FC236}">
                <a16:creationId xmlns:a16="http://schemas.microsoft.com/office/drawing/2014/main" id="{C6107ED2-F08C-734E-B970-44C46C705D66}"/>
              </a:ext>
            </a:extLst>
          </p:cNvPr>
          <p:cNvSpPr txBox="1"/>
          <p:nvPr userDrawn="1"/>
        </p:nvSpPr>
        <p:spPr>
          <a:xfrm>
            <a:off x="9553800" y="3851221"/>
            <a:ext cx="1920334" cy="1384995"/>
          </a:xfrm>
          <a:prstGeom prst="rect">
            <a:avLst/>
          </a:prstGeom>
          <a:noFill/>
        </p:spPr>
        <p:txBody>
          <a:bodyPr wrap="none" rtlCol="0">
            <a:spAutoFit/>
          </a:bodyPr>
          <a:lstStyle/>
          <a:p>
            <a:pPr algn="r"/>
            <a:r>
              <a:rPr lang="en-US" sz="2800" b="0" i="0">
                <a:solidFill>
                  <a:schemeClr val="bg1"/>
                </a:solidFill>
                <a:latin typeface="TT Norms Pro Light" panose="02000503020000020003" pitchFamily="2" charset="0"/>
              </a:rPr>
              <a:t>Integrity.</a:t>
            </a:r>
          </a:p>
          <a:p>
            <a:pPr algn="r"/>
            <a:r>
              <a:rPr lang="en-US" sz="2800" b="0" i="0">
                <a:solidFill>
                  <a:schemeClr val="bg1"/>
                </a:solidFill>
                <a:latin typeface="TT Norms Pro Light" panose="02000503020000020003" pitchFamily="2" charset="0"/>
              </a:rPr>
              <a:t>Inspiration.</a:t>
            </a:r>
          </a:p>
          <a:p>
            <a:pPr algn="r"/>
            <a:r>
              <a:rPr lang="en-US" sz="2800" b="0" i="0">
                <a:solidFill>
                  <a:schemeClr val="bg1"/>
                </a:solidFill>
                <a:latin typeface="TT Norms Pro Light" panose="02000503020000020003" pitchFamily="2" charset="0"/>
              </a:rPr>
              <a:t>Wisdom.</a:t>
            </a:r>
          </a:p>
        </p:txBody>
      </p:sp>
    </p:spTree>
    <p:extLst>
      <p:ext uri="{BB962C8B-B14F-4D97-AF65-F5344CB8AC3E}">
        <p14:creationId xmlns:p14="http://schemas.microsoft.com/office/powerpoint/2010/main" val="849199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D0779-2CD8-8844-B91D-8D22F6FC672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210C230-1424-274C-AED7-2A8E9860354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6178A3-B0F8-EA4F-8574-5724D5F5BAD4}"/>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5" name="Footer Placeholder 4">
            <a:extLst>
              <a:ext uri="{FF2B5EF4-FFF2-40B4-BE49-F238E27FC236}">
                <a16:creationId xmlns:a16="http://schemas.microsoft.com/office/drawing/2014/main" id="{E12F66D3-0C0F-9F4B-BBB1-3CA494539B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B4792D-5C5B-9441-910C-A505A271EBE2}"/>
              </a:ext>
            </a:extLst>
          </p:cNvPr>
          <p:cNvSpPr>
            <a:spLocks noGrp="1"/>
          </p:cNvSpPr>
          <p:nvPr>
            <p:ph type="sldNum" sz="quarter" idx="12"/>
          </p:nvPr>
        </p:nvSpPr>
        <p:spPr/>
        <p:txBody>
          <a:bodyPr/>
          <a:lstStyle/>
          <a:p>
            <a:fld id="{E0BDC89F-D6D3-B84E-AA31-58C6CB54A532}" type="slidenum">
              <a:rPr lang="en-US" smtClean="0"/>
              <a:t>‹#›</a:t>
            </a:fld>
            <a:endParaRPr lang="en-US"/>
          </a:p>
        </p:txBody>
      </p:sp>
      <p:sp>
        <p:nvSpPr>
          <p:cNvPr id="10" name="Text Placeholder 9">
            <a:extLst>
              <a:ext uri="{FF2B5EF4-FFF2-40B4-BE49-F238E27FC236}">
                <a16:creationId xmlns:a16="http://schemas.microsoft.com/office/drawing/2014/main" id="{3AEAE7C3-474A-5C42-A504-5B3A97F75974}"/>
              </a:ext>
            </a:extLst>
          </p:cNvPr>
          <p:cNvSpPr>
            <a:spLocks noGrp="1"/>
          </p:cNvSpPr>
          <p:nvPr>
            <p:ph type="body" sz="quarter" idx="13" hasCustomPrompt="1"/>
          </p:nvPr>
        </p:nvSpPr>
        <p:spPr>
          <a:xfrm>
            <a:off x="838199" y="1034144"/>
            <a:ext cx="10514013" cy="365125"/>
          </a:xfrm>
        </p:spPr>
        <p:txBody>
          <a:bodyPr/>
          <a:lstStyle>
            <a:lvl1pPr>
              <a:buNone/>
              <a:defRPr/>
            </a:lvl1pPr>
          </a:lstStyle>
          <a:p>
            <a:pPr lvl="0"/>
            <a:r>
              <a:rPr lang="en-US"/>
              <a:t>Text here</a:t>
            </a:r>
          </a:p>
        </p:txBody>
      </p:sp>
      <p:pic>
        <p:nvPicPr>
          <p:cNvPr id="23" name="Picture 22" descr="Icon&#10;&#10;Description automatically generated">
            <a:extLst>
              <a:ext uri="{FF2B5EF4-FFF2-40B4-BE49-F238E27FC236}">
                <a16:creationId xmlns:a16="http://schemas.microsoft.com/office/drawing/2014/main" id="{B1665D1E-468D-8248-8AE4-BD68A954F7E6}"/>
              </a:ext>
            </a:extLst>
          </p:cNvPr>
          <p:cNvPicPr>
            <a:picLocks noChangeAspect="1"/>
          </p:cNvPicPr>
          <p:nvPr userDrawn="1"/>
        </p:nvPicPr>
        <p:blipFill>
          <a:blip r:embed="rId2"/>
          <a:stretch>
            <a:fillRect/>
          </a:stretch>
        </p:blipFill>
        <p:spPr>
          <a:xfrm>
            <a:off x="0" y="5999252"/>
            <a:ext cx="858748" cy="858748"/>
          </a:xfrm>
          <a:prstGeom prst="rect">
            <a:avLst/>
          </a:prstGeom>
        </p:spPr>
      </p:pic>
    </p:spTree>
    <p:extLst>
      <p:ext uri="{BB962C8B-B14F-4D97-AF65-F5344CB8AC3E}">
        <p14:creationId xmlns:p14="http://schemas.microsoft.com/office/powerpoint/2010/main" val="2221476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1_Section Header">
    <p:bg>
      <p:bgPr>
        <a:solidFill>
          <a:srgbClr val="0A73B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126E-EA0F-0040-B8A2-1B555CA226E6}"/>
              </a:ext>
            </a:extLst>
          </p:cNvPr>
          <p:cNvSpPr>
            <a:spLocks noGrp="1"/>
          </p:cNvSpPr>
          <p:nvPr>
            <p:ph type="title"/>
          </p:nvPr>
        </p:nvSpPr>
        <p:spPr>
          <a:xfrm>
            <a:off x="831850" y="1709738"/>
            <a:ext cx="8113367" cy="2852737"/>
          </a:xfrm>
        </p:spPr>
        <p:txBody>
          <a:bodyPr anchor="b"/>
          <a:lstStyle>
            <a:lvl1pPr>
              <a:defRPr sz="6000">
                <a:solidFill>
                  <a:schemeClr val="bg1"/>
                </a:solidFill>
              </a:defRPr>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6C54479-58E8-6440-8637-F96380F6E0D1}"/>
              </a:ext>
            </a:extLst>
          </p:cNvPr>
          <p:cNvSpPr>
            <a:spLocks noGrp="1"/>
          </p:cNvSpPr>
          <p:nvPr>
            <p:ph type="body" idx="1"/>
          </p:nvPr>
        </p:nvSpPr>
        <p:spPr>
          <a:xfrm>
            <a:off x="831850" y="4589463"/>
            <a:ext cx="8113367"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29778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126E-EA0F-0040-B8A2-1B555CA226E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6C54479-58E8-6440-8637-F96380F6E0D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E42074B-2504-DA45-B22A-D5EABB222370}"/>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5" name="Footer Placeholder 4">
            <a:extLst>
              <a:ext uri="{FF2B5EF4-FFF2-40B4-BE49-F238E27FC236}">
                <a16:creationId xmlns:a16="http://schemas.microsoft.com/office/drawing/2014/main" id="{846D0AC2-E41E-484D-9658-EACFC80D6D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9BC35B-1105-F949-89ED-438A72490D28}"/>
              </a:ext>
            </a:extLst>
          </p:cNvPr>
          <p:cNvSpPr>
            <a:spLocks noGrp="1"/>
          </p:cNvSpPr>
          <p:nvPr>
            <p:ph type="sldNum" sz="quarter" idx="12"/>
          </p:nvPr>
        </p:nvSpPr>
        <p:spPr/>
        <p:txBody>
          <a:bodyPr/>
          <a:lstStyle/>
          <a:p>
            <a:fld id="{E0BDC89F-D6D3-B84E-AA31-58C6CB54A532}" type="slidenum">
              <a:rPr lang="en-US" smtClean="0"/>
              <a:t>‹#›</a:t>
            </a:fld>
            <a:endParaRPr lang="en-US"/>
          </a:p>
        </p:txBody>
      </p:sp>
      <p:pic>
        <p:nvPicPr>
          <p:cNvPr id="7" name="Picture 6" descr="Icon&#10;&#10;Description automatically generated">
            <a:extLst>
              <a:ext uri="{FF2B5EF4-FFF2-40B4-BE49-F238E27FC236}">
                <a16:creationId xmlns:a16="http://schemas.microsoft.com/office/drawing/2014/main" id="{F9FD3794-560B-2B44-979D-7CC904465901}"/>
              </a:ext>
            </a:extLst>
          </p:cNvPr>
          <p:cNvPicPr>
            <a:picLocks noChangeAspect="1"/>
          </p:cNvPicPr>
          <p:nvPr userDrawn="1"/>
        </p:nvPicPr>
        <p:blipFill>
          <a:blip r:embed="rId2"/>
          <a:stretch>
            <a:fillRect/>
          </a:stretch>
        </p:blipFill>
        <p:spPr>
          <a:xfrm>
            <a:off x="0" y="5999252"/>
            <a:ext cx="858748" cy="858748"/>
          </a:xfrm>
          <a:prstGeom prst="rect">
            <a:avLst/>
          </a:prstGeom>
        </p:spPr>
      </p:pic>
    </p:spTree>
    <p:extLst>
      <p:ext uri="{BB962C8B-B14F-4D97-AF65-F5344CB8AC3E}">
        <p14:creationId xmlns:p14="http://schemas.microsoft.com/office/powerpoint/2010/main" val="2959989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9E7BF-71BC-A846-9D31-1A98C6A0134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B2C5C61-8947-6A47-A018-5B13B0A339D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C5FB6BF-E238-FD46-A0A2-E920A4EB40F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2BD2B27-D5F4-E24D-8BC7-3DBF9F54F9AC}"/>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6" name="Footer Placeholder 5">
            <a:extLst>
              <a:ext uri="{FF2B5EF4-FFF2-40B4-BE49-F238E27FC236}">
                <a16:creationId xmlns:a16="http://schemas.microsoft.com/office/drawing/2014/main" id="{EC54A798-BE3A-C941-B04C-FEDD38421E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B35DCAF-095D-FE4F-AFD5-BCC972D931E2}"/>
              </a:ext>
            </a:extLst>
          </p:cNvPr>
          <p:cNvSpPr>
            <a:spLocks noGrp="1"/>
          </p:cNvSpPr>
          <p:nvPr>
            <p:ph type="sldNum" sz="quarter" idx="12"/>
          </p:nvPr>
        </p:nvSpPr>
        <p:spPr/>
        <p:txBody>
          <a:bodyPr/>
          <a:lstStyle/>
          <a:p>
            <a:fld id="{E0BDC89F-D6D3-B84E-AA31-58C6CB54A532}" type="slidenum">
              <a:rPr lang="en-US" smtClean="0"/>
              <a:t>‹#›</a:t>
            </a:fld>
            <a:endParaRPr lang="en-US"/>
          </a:p>
        </p:txBody>
      </p:sp>
      <p:pic>
        <p:nvPicPr>
          <p:cNvPr id="8" name="Picture 7" descr="Icon&#10;&#10;Description automatically generated">
            <a:extLst>
              <a:ext uri="{FF2B5EF4-FFF2-40B4-BE49-F238E27FC236}">
                <a16:creationId xmlns:a16="http://schemas.microsoft.com/office/drawing/2014/main" id="{F0041DEC-20D3-BC40-B938-C930CE0D5F8C}"/>
              </a:ext>
            </a:extLst>
          </p:cNvPr>
          <p:cNvPicPr>
            <a:picLocks noChangeAspect="1"/>
          </p:cNvPicPr>
          <p:nvPr userDrawn="1"/>
        </p:nvPicPr>
        <p:blipFill>
          <a:blip r:embed="rId2"/>
          <a:stretch>
            <a:fillRect/>
          </a:stretch>
        </p:blipFill>
        <p:spPr>
          <a:xfrm>
            <a:off x="-20548" y="6041198"/>
            <a:ext cx="858748" cy="858748"/>
          </a:xfrm>
          <a:prstGeom prst="rect">
            <a:avLst/>
          </a:prstGeom>
        </p:spPr>
      </p:pic>
    </p:spTree>
    <p:extLst>
      <p:ext uri="{BB962C8B-B14F-4D97-AF65-F5344CB8AC3E}">
        <p14:creationId xmlns:p14="http://schemas.microsoft.com/office/powerpoint/2010/main" val="3135254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9EF26-CBE0-C647-AF89-9F1C80A10E2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68029B0-C9AF-4443-8CF2-69C349ABEF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828E05-F909-ED46-BD5B-2A81844B7F0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6DDD16B-B695-E244-A9BA-A704EE90C9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BCBD42E-6C70-B94E-877D-0F67D5E647B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A4D36E5-AC24-8D42-9073-127FD6BB438A}"/>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8" name="Footer Placeholder 7">
            <a:extLst>
              <a:ext uri="{FF2B5EF4-FFF2-40B4-BE49-F238E27FC236}">
                <a16:creationId xmlns:a16="http://schemas.microsoft.com/office/drawing/2014/main" id="{31AC735E-BEF0-6E43-A4BA-8561CB680C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146A911-52A0-2B4E-86A6-1D73EEB8AC05}"/>
              </a:ext>
            </a:extLst>
          </p:cNvPr>
          <p:cNvSpPr>
            <a:spLocks noGrp="1"/>
          </p:cNvSpPr>
          <p:nvPr>
            <p:ph type="sldNum" sz="quarter" idx="12"/>
          </p:nvPr>
        </p:nvSpPr>
        <p:spPr/>
        <p:txBody>
          <a:bodyPr/>
          <a:lstStyle/>
          <a:p>
            <a:fld id="{E0BDC89F-D6D3-B84E-AA31-58C6CB54A532}" type="slidenum">
              <a:rPr lang="en-US" smtClean="0"/>
              <a:t>‹#›</a:t>
            </a:fld>
            <a:endParaRPr lang="en-US"/>
          </a:p>
        </p:txBody>
      </p:sp>
      <p:pic>
        <p:nvPicPr>
          <p:cNvPr id="10" name="Picture 9" descr="Icon&#10;&#10;Description automatically generated">
            <a:extLst>
              <a:ext uri="{FF2B5EF4-FFF2-40B4-BE49-F238E27FC236}">
                <a16:creationId xmlns:a16="http://schemas.microsoft.com/office/drawing/2014/main" id="{9E6A58FD-A8D8-B841-8990-EE80AB63AB81}"/>
              </a:ext>
            </a:extLst>
          </p:cNvPr>
          <p:cNvPicPr>
            <a:picLocks noChangeAspect="1"/>
          </p:cNvPicPr>
          <p:nvPr userDrawn="1"/>
        </p:nvPicPr>
        <p:blipFill>
          <a:blip r:embed="rId2"/>
          <a:stretch>
            <a:fillRect/>
          </a:stretch>
        </p:blipFill>
        <p:spPr>
          <a:xfrm>
            <a:off x="-20548" y="6041198"/>
            <a:ext cx="858748" cy="858748"/>
          </a:xfrm>
          <a:prstGeom prst="rect">
            <a:avLst/>
          </a:prstGeom>
        </p:spPr>
      </p:pic>
    </p:spTree>
    <p:extLst>
      <p:ext uri="{BB962C8B-B14F-4D97-AF65-F5344CB8AC3E}">
        <p14:creationId xmlns:p14="http://schemas.microsoft.com/office/powerpoint/2010/main" val="3413723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DE7BF-97AB-D34C-B9D7-8FE9AB0BEAE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5822A52-916A-B14F-8CB1-7521BFCD7758}"/>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4" name="Footer Placeholder 3">
            <a:extLst>
              <a:ext uri="{FF2B5EF4-FFF2-40B4-BE49-F238E27FC236}">
                <a16:creationId xmlns:a16="http://schemas.microsoft.com/office/drawing/2014/main" id="{56014524-B16C-5348-96B7-ED70F51750E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0DD30B9-1065-CC47-8692-6B141FEDB525}"/>
              </a:ext>
            </a:extLst>
          </p:cNvPr>
          <p:cNvSpPr>
            <a:spLocks noGrp="1"/>
          </p:cNvSpPr>
          <p:nvPr>
            <p:ph type="sldNum" sz="quarter" idx="12"/>
          </p:nvPr>
        </p:nvSpPr>
        <p:spPr/>
        <p:txBody>
          <a:bodyPr/>
          <a:lstStyle/>
          <a:p>
            <a:fld id="{E0BDC89F-D6D3-B84E-AA31-58C6CB54A532}" type="slidenum">
              <a:rPr lang="en-US" smtClean="0"/>
              <a:t>‹#›</a:t>
            </a:fld>
            <a:endParaRPr lang="en-US"/>
          </a:p>
        </p:txBody>
      </p:sp>
      <p:pic>
        <p:nvPicPr>
          <p:cNvPr id="6" name="Picture 5" descr="Icon&#10;&#10;Description automatically generated">
            <a:extLst>
              <a:ext uri="{FF2B5EF4-FFF2-40B4-BE49-F238E27FC236}">
                <a16:creationId xmlns:a16="http://schemas.microsoft.com/office/drawing/2014/main" id="{5E419A13-821E-CB44-B1A8-E742F3487F3A}"/>
              </a:ext>
            </a:extLst>
          </p:cNvPr>
          <p:cNvPicPr>
            <a:picLocks noChangeAspect="1"/>
          </p:cNvPicPr>
          <p:nvPr userDrawn="1"/>
        </p:nvPicPr>
        <p:blipFill>
          <a:blip r:embed="rId2"/>
          <a:stretch>
            <a:fillRect/>
          </a:stretch>
        </p:blipFill>
        <p:spPr>
          <a:xfrm>
            <a:off x="0" y="5999252"/>
            <a:ext cx="858748" cy="858748"/>
          </a:xfrm>
          <a:prstGeom prst="rect">
            <a:avLst/>
          </a:prstGeom>
        </p:spPr>
      </p:pic>
    </p:spTree>
    <p:extLst>
      <p:ext uri="{BB962C8B-B14F-4D97-AF65-F5344CB8AC3E}">
        <p14:creationId xmlns:p14="http://schemas.microsoft.com/office/powerpoint/2010/main" val="2440614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C4B880-1BD3-494D-8D24-6739F7E2F941}"/>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3" name="Footer Placeholder 2">
            <a:extLst>
              <a:ext uri="{FF2B5EF4-FFF2-40B4-BE49-F238E27FC236}">
                <a16:creationId xmlns:a16="http://schemas.microsoft.com/office/drawing/2014/main" id="{72BB514F-7692-C741-A658-D88D26C76D7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2E3D6A0-E9A1-6E40-BB8A-938B5D6394AB}"/>
              </a:ext>
            </a:extLst>
          </p:cNvPr>
          <p:cNvSpPr>
            <a:spLocks noGrp="1"/>
          </p:cNvSpPr>
          <p:nvPr>
            <p:ph type="sldNum" sz="quarter" idx="12"/>
          </p:nvPr>
        </p:nvSpPr>
        <p:spPr/>
        <p:txBody>
          <a:bodyPr/>
          <a:lstStyle/>
          <a:p>
            <a:fld id="{E0BDC89F-D6D3-B84E-AA31-58C6CB54A532}" type="slidenum">
              <a:rPr lang="en-US" smtClean="0"/>
              <a:t>‹#›</a:t>
            </a:fld>
            <a:endParaRPr lang="en-US"/>
          </a:p>
        </p:txBody>
      </p:sp>
      <p:pic>
        <p:nvPicPr>
          <p:cNvPr id="5" name="Picture 4" descr="Icon&#10;&#10;Description automatically generated">
            <a:extLst>
              <a:ext uri="{FF2B5EF4-FFF2-40B4-BE49-F238E27FC236}">
                <a16:creationId xmlns:a16="http://schemas.microsoft.com/office/drawing/2014/main" id="{FA1F821D-28D5-7F4F-A8CA-AEEAD6D97758}"/>
              </a:ext>
            </a:extLst>
          </p:cNvPr>
          <p:cNvPicPr>
            <a:picLocks noChangeAspect="1"/>
          </p:cNvPicPr>
          <p:nvPr userDrawn="1"/>
        </p:nvPicPr>
        <p:blipFill>
          <a:blip r:embed="rId2"/>
          <a:stretch>
            <a:fillRect/>
          </a:stretch>
        </p:blipFill>
        <p:spPr>
          <a:xfrm>
            <a:off x="-20548" y="6041198"/>
            <a:ext cx="858748" cy="858748"/>
          </a:xfrm>
          <a:prstGeom prst="rect">
            <a:avLst/>
          </a:prstGeom>
        </p:spPr>
      </p:pic>
    </p:spTree>
    <p:extLst>
      <p:ext uri="{BB962C8B-B14F-4D97-AF65-F5344CB8AC3E}">
        <p14:creationId xmlns:p14="http://schemas.microsoft.com/office/powerpoint/2010/main" val="3250949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0277B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39DA8-4A58-EE46-9CBA-D6064B6DC98C}"/>
              </a:ext>
            </a:extLst>
          </p:cNvPr>
          <p:cNvSpPr>
            <a:spLocks noGrp="1"/>
          </p:cNvSpPr>
          <p:nvPr>
            <p:ph type="ctrTitle"/>
          </p:nvPr>
        </p:nvSpPr>
        <p:spPr>
          <a:xfrm>
            <a:off x="839788" y="1122363"/>
            <a:ext cx="7313612" cy="2387600"/>
          </a:xfrm>
        </p:spPr>
        <p:txBody>
          <a:bodyPr anchor="b"/>
          <a:lstStyle>
            <a:lvl1pPr algn="l">
              <a:defRPr sz="6000">
                <a:solidFill>
                  <a:schemeClr val="bg1"/>
                </a:solidFill>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95C68FD0-9B18-A543-A50A-B6B271EF6508}"/>
              </a:ext>
            </a:extLst>
          </p:cNvPr>
          <p:cNvSpPr>
            <a:spLocks noGrp="1"/>
          </p:cNvSpPr>
          <p:nvPr>
            <p:ph type="subTitle" idx="1"/>
          </p:nvPr>
        </p:nvSpPr>
        <p:spPr>
          <a:xfrm>
            <a:off x="838200" y="3602038"/>
            <a:ext cx="7315200" cy="1655762"/>
          </a:xfrm>
        </p:spPr>
        <p:txBody>
          <a:bodyPr anchor="b"/>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AC07014-EA4F-6348-8B79-EB01B9A45770}"/>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5" name="Footer Placeholder 4">
            <a:extLst>
              <a:ext uri="{FF2B5EF4-FFF2-40B4-BE49-F238E27FC236}">
                <a16:creationId xmlns:a16="http://schemas.microsoft.com/office/drawing/2014/main" id="{57F495F0-AB50-CC41-8D85-0ADA904E40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33EEB3-F52C-3749-9F16-6471ED2835D9}"/>
              </a:ext>
            </a:extLst>
          </p:cNvPr>
          <p:cNvSpPr>
            <a:spLocks noGrp="1"/>
          </p:cNvSpPr>
          <p:nvPr>
            <p:ph type="sldNum" sz="quarter" idx="12"/>
          </p:nvPr>
        </p:nvSpPr>
        <p:spPr/>
        <p:txBody>
          <a:bodyPr/>
          <a:lstStyle>
            <a:lvl1pPr>
              <a:defRPr>
                <a:solidFill>
                  <a:schemeClr val="bg1"/>
                </a:solidFill>
              </a:defRPr>
            </a:lvl1pPr>
          </a:lstStyle>
          <a:p>
            <a:fld id="{E0BDC89F-D6D3-B84E-AA31-58C6CB54A532}" type="slidenum">
              <a:rPr lang="en-US" smtClean="0"/>
              <a:pPr/>
              <a:t>‹#›</a:t>
            </a:fld>
            <a:endParaRPr lang="en-US"/>
          </a:p>
        </p:txBody>
      </p:sp>
      <p:pic>
        <p:nvPicPr>
          <p:cNvPr id="9" name="Picture 8" descr="Icon&#10;&#10;Description automatically generated">
            <a:extLst>
              <a:ext uri="{FF2B5EF4-FFF2-40B4-BE49-F238E27FC236}">
                <a16:creationId xmlns:a16="http://schemas.microsoft.com/office/drawing/2014/main" id="{F471D851-04B5-0B4A-9FBA-AAE1AEE5DA47}"/>
              </a:ext>
            </a:extLst>
          </p:cNvPr>
          <p:cNvPicPr>
            <a:picLocks noChangeAspect="1"/>
          </p:cNvPicPr>
          <p:nvPr userDrawn="1"/>
        </p:nvPicPr>
        <p:blipFill>
          <a:blip r:embed="rId2"/>
          <a:stretch>
            <a:fillRect/>
          </a:stretch>
        </p:blipFill>
        <p:spPr>
          <a:xfrm>
            <a:off x="9312213" y="1236163"/>
            <a:ext cx="2040000" cy="2160000"/>
          </a:xfrm>
          <a:prstGeom prst="rect">
            <a:avLst/>
          </a:prstGeom>
        </p:spPr>
      </p:pic>
      <p:sp>
        <p:nvSpPr>
          <p:cNvPr id="10" name="TextBox 9">
            <a:extLst>
              <a:ext uri="{FF2B5EF4-FFF2-40B4-BE49-F238E27FC236}">
                <a16:creationId xmlns:a16="http://schemas.microsoft.com/office/drawing/2014/main" id="{C6107ED2-F08C-734E-B970-44C46C705D66}"/>
              </a:ext>
            </a:extLst>
          </p:cNvPr>
          <p:cNvSpPr txBox="1"/>
          <p:nvPr userDrawn="1"/>
        </p:nvSpPr>
        <p:spPr>
          <a:xfrm>
            <a:off x="9553800" y="3851221"/>
            <a:ext cx="1920334" cy="1384995"/>
          </a:xfrm>
          <a:prstGeom prst="rect">
            <a:avLst/>
          </a:prstGeom>
          <a:noFill/>
        </p:spPr>
        <p:txBody>
          <a:bodyPr wrap="none" rtlCol="0">
            <a:spAutoFit/>
          </a:bodyPr>
          <a:lstStyle/>
          <a:p>
            <a:pPr algn="r"/>
            <a:r>
              <a:rPr lang="en-US" sz="2800" b="0" i="0">
                <a:solidFill>
                  <a:schemeClr val="bg1"/>
                </a:solidFill>
                <a:latin typeface="TT Norms Pro Light" panose="02000503020000020003" pitchFamily="2" charset="0"/>
              </a:rPr>
              <a:t>Integrity.</a:t>
            </a:r>
          </a:p>
          <a:p>
            <a:pPr algn="r"/>
            <a:r>
              <a:rPr lang="en-US" sz="2800" b="0" i="0">
                <a:solidFill>
                  <a:schemeClr val="bg1"/>
                </a:solidFill>
                <a:latin typeface="TT Norms Pro Light" panose="02000503020000020003" pitchFamily="2" charset="0"/>
              </a:rPr>
              <a:t>Inspiration.</a:t>
            </a:r>
          </a:p>
          <a:p>
            <a:pPr algn="r"/>
            <a:r>
              <a:rPr lang="en-US" sz="2800" b="0" i="0">
                <a:solidFill>
                  <a:schemeClr val="bg1"/>
                </a:solidFill>
                <a:latin typeface="TT Norms Pro Light" panose="02000503020000020003" pitchFamily="2" charset="0"/>
              </a:rPr>
              <a:t>Wisdom.</a:t>
            </a:r>
          </a:p>
        </p:txBody>
      </p:sp>
    </p:spTree>
    <p:extLst>
      <p:ext uri="{BB962C8B-B14F-4D97-AF65-F5344CB8AC3E}">
        <p14:creationId xmlns:p14="http://schemas.microsoft.com/office/powerpoint/2010/main" val="84919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D0779-2CD8-8844-B91D-8D22F6FC672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210C230-1424-274C-AED7-2A8E9860354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6178A3-B0F8-EA4F-8574-5724D5F5BAD4}"/>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5" name="Footer Placeholder 4">
            <a:extLst>
              <a:ext uri="{FF2B5EF4-FFF2-40B4-BE49-F238E27FC236}">
                <a16:creationId xmlns:a16="http://schemas.microsoft.com/office/drawing/2014/main" id="{E12F66D3-0C0F-9F4B-BBB1-3CA494539B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B4792D-5C5B-9441-910C-A505A271EBE2}"/>
              </a:ext>
            </a:extLst>
          </p:cNvPr>
          <p:cNvSpPr>
            <a:spLocks noGrp="1"/>
          </p:cNvSpPr>
          <p:nvPr>
            <p:ph type="sldNum" sz="quarter" idx="12"/>
          </p:nvPr>
        </p:nvSpPr>
        <p:spPr/>
        <p:txBody>
          <a:bodyPr/>
          <a:lstStyle/>
          <a:p>
            <a:fld id="{E0BDC89F-D6D3-B84E-AA31-58C6CB54A532}" type="slidenum">
              <a:rPr lang="en-US" smtClean="0"/>
              <a:t>‹#›</a:t>
            </a:fld>
            <a:endParaRPr lang="en-US"/>
          </a:p>
        </p:txBody>
      </p:sp>
      <p:sp>
        <p:nvSpPr>
          <p:cNvPr id="10" name="Text Placeholder 9">
            <a:extLst>
              <a:ext uri="{FF2B5EF4-FFF2-40B4-BE49-F238E27FC236}">
                <a16:creationId xmlns:a16="http://schemas.microsoft.com/office/drawing/2014/main" id="{3AEAE7C3-474A-5C42-A504-5B3A97F75974}"/>
              </a:ext>
            </a:extLst>
          </p:cNvPr>
          <p:cNvSpPr>
            <a:spLocks noGrp="1"/>
          </p:cNvSpPr>
          <p:nvPr>
            <p:ph type="body" sz="quarter" idx="13" hasCustomPrompt="1"/>
          </p:nvPr>
        </p:nvSpPr>
        <p:spPr>
          <a:xfrm>
            <a:off x="838199" y="1034144"/>
            <a:ext cx="10514013" cy="365125"/>
          </a:xfrm>
        </p:spPr>
        <p:txBody>
          <a:bodyPr/>
          <a:lstStyle>
            <a:lvl1pPr>
              <a:buNone/>
              <a:defRPr/>
            </a:lvl1pPr>
          </a:lstStyle>
          <a:p>
            <a:pPr lvl="0"/>
            <a:r>
              <a:rPr lang="en-US"/>
              <a:t>Text here</a:t>
            </a:r>
          </a:p>
        </p:txBody>
      </p:sp>
      <p:sp>
        <p:nvSpPr>
          <p:cNvPr id="11" name="Rectangle 10">
            <a:extLst>
              <a:ext uri="{FF2B5EF4-FFF2-40B4-BE49-F238E27FC236}">
                <a16:creationId xmlns:a16="http://schemas.microsoft.com/office/drawing/2014/main" id="{74B1900D-EC41-9B4A-9602-B7AA1B5D28CB}"/>
              </a:ext>
            </a:extLst>
          </p:cNvPr>
          <p:cNvSpPr/>
          <p:nvPr userDrawn="1"/>
        </p:nvSpPr>
        <p:spPr>
          <a:xfrm>
            <a:off x="12243477" y="1182325"/>
            <a:ext cx="1656000" cy="360000"/>
          </a:xfrm>
          <a:prstGeom prst="rect">
            <a:avLst/>
          </a:prstGeom>
          <a:solidFill>
            <a:srgbClr val="027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0277BD</a:t>
            </a:r>
          </a:p>
        </p:txBody>
      </p:sp>
      <p:sp>
        <p:nvSpPr>
          <p:cNvPr id="12" name="Rectangle 11">
            <a:extLst>
              <a:ext uri="{FF2B5EF4-FFF2-40B4-BE49-F238E27FC236}">
                <a16:creationId xmlns:a16="http://schemas.microsoft.com/office/drawing/2014/main" id="{A750AB74-D89A-194D-A257-C5055C5A99A5}"/>
              </a:ext>
            </a:extLst>
          </p:cNvPr>
          <p:cNvSpPr/>
          <p:nvPr userDrawn="1"/>
        </p:nvSpPr>
        <p:spPr>
          <a:xfrm>
            <a:off x="12243477" y="3349817"/>
            <a:ext cx="1656000" cy="360000"/>
          </a:xfrm>
          <a:prstGeom prst="rect">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FFD200</a:t>
            </a:r>
          </a:p>
        </p:txBody>
      </p:sp>
      <p:sp>
        <p:nvSpPr>
          <p:cNvPr id="13" name="Rectangle 12">
            <a:extLst>
              <a:ext uri="{FF2B5EF4-FFF2-40B4-BE49-F238E27FC236}">
                <a16:creationId xmlns:a16="http://schemas.microsoft.com/office/drawing/2014/main" id="{5F9A24C8-4BEE-514D-86CC-480B6BD13164}"/>
              </a:ext>
            </a:extLst>
          </p:cNvPr>
          <p:cNvSpPr/>
          <p:nvPr userDrawn="1"/>
        </p:nvSpPr>
        <p:spPr>
          <a:xfrm>
            <a:off x="12243477" y="2275861"/>
            <a:ext cx="1656000" cy="360000"/>
          </a:xfrm>
          <a:prstGeom prst="rect">
            <a:avLst/>
          </a:prstGeom>
          <a:solidFill>
            <a:srgbClr val="2428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24285B</a:t>
            </a:r>
          </a:p>
        </p:txBody>
      </p:sp>
      <p:sp>
        <p:nvSpPr>
          <p:cNvPr id="14" name="Rectangle 13">
            <a:extLst>
              <a:ext uri="{FF2B5EF4-FFF2-40B4-BE49-F238E27FC236}">
                <a16:creationId xmlns:a16="http://schemas.microsoft.com/office/drawing/2014/main" id="{5CE5FE57-3B5B-A246-A249-AA1D6248D99F}"/>
              </a:ext>
            </a:extLst>
          </p:cNvPr>
          <p:cNvSpPr/>
          <p:nvPr userDrawn="1"/>
        </p:nvSpPr>
        <p:spPr>
          <a:xfrm>
            <a:off x="12243477" y="822325"/>
            <a:ext cx="1656000" cy="360000"/>
          </a:xfrm>
          <a:prstGeom prst="rect">
            <a:avLst/>
          </a:prstGeom>
          <a:solidFill>
            <a:srgbClr val="84B5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84B5D7</a:t>
            </a:r>
          </a:p>
        </p:txBody>
      </p:sp>
      <p:sp>
        <p:nvSpPr>
          <p:cNvPr id="15" name="Rectangle 14">
            <a:extLst>
              <a:ext uri="{FF2B5EF4-FFF2-40B4-BE49-F238E27FC236}">
                <a16:creationId xmlns:a16="http://schemas.microsoft.com/office/drawing/2014/main" id="{101FE869-A011-5849-9758-EB6A458600BE}"/>
              </a:ext>
            </a:extLst>
          </p:cNvPr>
          <p:cNvSpPr/>
          <p:nvPr userDrawn="1"/>
        </p:nvSpPr>
        <p:spPr>
          <a:xfrm>
            <a:off x="12243477" y="1547099"/>
            <a:ext cx="1656000" cy="360000"/>
          </a:xfrm>
          <a:prstGeom prst="rect">
            <a:avLst/>
          </a:prstGeom>
          <a:solidFill>
            <a:srgbClr val="2D6C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2D6CA9</a:t>
            </a:r>
          </a:p>
        </p:txBody>
      </p:sp>
      <p:sp>
        <p:nvSpPr>
          <p:cNvPr id="16" name="Rectangle 15">
            <a:extLst>
              <a:ext uri="{FF2B5EF4-FFF2-40B4-BE49-F238E27FC236}">
                <a16:creationId xmlns:a16="http://schemas.microsoft.com/office/drawing/2014/main" id="{F8E5B677-835D-D24F-852F-E2414110C56D}"/>
              </a:ext>
            </a:extLst>
          </p:cNvPr>
          <p:cNvSpPr/>
          <p:nvPr userDrawn="1"/>
        </p:nvSpPr>
        <p:spPr>
          <a:xfrm>
            <a:off x="12243477" y="3716296"/>
            <a:ext cx="1656000" cy="360000"/>
          </a:xfrm>
          <a:prstGeom prst="rect">
            <a:avLst/>
          </a:prstGeom>
          <a:solidFill>
            <a:srgbClr val="E5C2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E5C241</a:t>
            </a:r>
          </a:p>
        </p:txBody>
      </p:sp>
      <p:sp>
        <p:nvSpPr>
          <p:cNvPr id="17" name="Rectangle 16">
            <a:extLst>
              <a:ext uri="{FF2B5EF4-FFF2-40B4-BE49-F238E27FC236}">
                <a16:creationId xmlns:a16="http://schemas.microsoft.com/office/drawing/2014/main" id="{F2966996-4F29-4C44-B2BB-8179648CAB67}"/>
              </a:ext>
            </a:extLst>
          </p:cNvPr>
          <p:cNvSpPr/>
          <p:nvPr userDrawn="1"/>
        </p:nvSpPr>
        <p:spPr>
          <a:xfrm>
            <a:off x="12243477" y="4086629"/>
            <a:ext cx="1656000" cy="36000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bg1">
                    <a:lumMod val="50000"/>
                  </a:schemeClr>
                </a:solidFill>
              </a:rPr>
              <a:t>F2F2F2</a:t>
            </a:r>
          </a:p>
        </p:txBody>
      </p:sp>
      <p:sp>
        <p:nvSpPr>
          <p:cNvPr id="18" name="Rectangle 17">
            <a:extLst>
              <a:ext uri="{FF2B5EF4-FFF2-40B4-BE49-F238E27FC236}">
                <a16:creationId xmlns:a16="http://schemas.microsoft.com/office/drawing/2014/main" id="{5EB54CD1-9AFB-7B4A-A70E-3809A61E4120}"/>
              </a:ext>
            </a:extLst>
          </p:cNvPr>
          <p:cNvSpPr/>
          <p:nvPr userDrawn="1"/>
        </p:nvSpPr>
        <p:spPr>
          <a:xfrm>
            <a:off x="12243477" y="4444837"/>
            <a:ext cx="1656000" cy="360000"/>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E6E6E6</a:t>
            </a:r>
          </a:p>
        </p:txBody>
      </p:sp>
      <p:sp>
        <p:nvSpPr>
          <p:cNvPr id="19" name="Rectangle 18">
            <a:extLst>
              <a:ext uri="{FF2B5EF4-FFF2-40B4-BE49-F238E27FC236}">
                <a16:creationId xmlns:a16="http://schemas.microsoft.com/office/drawing/2014/main" id="{1F7EDC8C-C031-8846-AAD6-0D02B9E2B359}"/>
              </a:ext>
            </a:extLst>
          </p:cNvPr>
          <p:cNvSpPr/>
          <p:nvPr userDrawn="1"/>
        </p:nvSpPr>
        <p:spPr>
          <a:xfrm>
            <a:off x="12243477" y="4812713"/>
            <a:ext cx="1656000" cy="360000"/>
          </a:xfrm>
          <a:prstGeom prst="rect">
            <a:avLst/>
          </a:prstGeom>
          <a:solidFill>
            <a:srgbClr val="A5A5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A5A5A5</a:t>
            </a:r>
          </a:p>
        </p:txBody>
      </p:sp>
      <p:sp>
        <p:nvSpPr>
          <p:cNvPr id="20" name="Rectangle 19">
            <a:extLst>
              <a:ext uri="{FF2B5EF4-FFF2-40B4-BE49-F238E27FC236}">
                <a16:creationId xmlns:a16="http://schemas.microsoft.com/office/drawing/2014/main" id="{9C49BF68-DD0C-5144-8470-E9A6BA800267}"/>
              </a:ext>
            </a:extLst>
          </p:cNvPr>
          <p:cNvSpPr/>
          <p:nvPr userDrawn="1"/>
        </p:nvSpPr>
        <p:spPr>
          <a:xfrm>
            <a:off x="12243477" y="1907099"/>
            <a:ext cx="1656000" cy="360000"/>
          </a:xfrm>
          <a:prstGeom prst="rect">
            <a:avLst/>
          </a:prstGeom>
          <a:solidFill>
            <a:srgbClr val="104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104271</a:t>
            </a:r>
          </a:p>
        </p:txBody>
      </p:sp>
      <p:sp>
        <p:nvSpPr>
          <p:cNvPr id="21" name="Rectangle 20">
            <a:extLst>
              <a:ext uri="{FF2B5EF4-FFF2-40B4-BE49-F238E27FC236}">
                <a16:creationId xmlns:a16="http://schemas.microsoft.com/office/drawing/2014/main" id="{E0C14BA8-B30C-F347-B03D-F66F8F2EE728}"/>
              </a:ext>
            </a:extLst>
          </p:cNvPr>
          <p:cNvSpPr/>
          <p:nvPr userDrawn="1"/>
        </p:nvSpPr>
        <p:spPr>
          <a:xfrm>
            <a:off x="12243477" y="2995861"/>
            <a:ext cx="1656000" cy="360000"/>
          </a:xfrm>
          <a:prstGeom prst="rect">
            <a:avLst/>
          </a:prstGeom>
          <a:solidFill>
            <a:srgbClr val="FFF2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bg1">
                    <a:lumMod val="50000"/>
                  </a:schemeClr>
                </a:solidFill>
              </a:rPr>
              <a:t>FFF295</a:t>
            </a:r>
          </a:p>
        </p:txBody>
      </p:sp>
      <p:sp>
        <p:nvSpPr>
          <p:cNvPr id="22" name="Rectangle 21">
            <a:extLst>
              <a:ext uri="{FF2B5EF4-FFF2-40B4-BE49-F238E27FC236}">
                <a16:creationId xmlns:a16="http://schemas.microsoft.com/office/drawing/2014/main" id="{637148AB-F812-CC4B-A8C2-7503F0872661}"/>
              </a:ext>
            </a:extLst>
          </p:cNvPr>
          <p:cNvSpPr/>
          <p:nvPr userDrawn="1"/>
        </p:nvSpPr>
        <p:spPr>
          <a:xfrm>
            <a:off x="12243477" y="2635861"/>
            <a:ext cx="1656000" cy="360000"/>
          </a:xfrm>
          <a:prstGeom prst="rect">
            <a:avLst/>
          </a:prstGeom>
          <a:solidFill>
            <a:srgbClr val="1F7F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1f7f95</a:t>
            </a:r>
          </a:p>
        </p:txBody>
      </p:sp>
    </p:spTree>
    <p:extLst>
      <p:ext uri="{BB962C8B-B14F-4D97-AF65-F5344CB8AC3E}">
        <p14:creationId xmlns:p14="http://schemas.microsoft.com/office/powerpoint/2010/main" val="2221476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126E-EA0F-0040-B8A2-1B555CA226E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6C54479-58E8-6440-8637-F96380F6E0D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E42074B-2504-DA45-B22A-D5EABB222370}"/>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5" name="Footer Placeholder 4">
            <a:extLst>
              <a:ext uri="{FF2B5EF4-FFF2-40B4-BE49-F238E27FC236}">
                <a16:creationId xmlns:a16="http://schemas.microsoft.com/office/drawing/2014/main" id="{846D0AC2-E41E-484D-9658-EACFC80D6D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9BC35B-1105-F949-89ED-438A72490D28}"/>
              </a:ext>
            </a:extLst>
          </p:cNvPr>
          <p:cNvSpPr>
            <a:spLocks noGrp="1"/>
          </p:cNvSpPr>
          <p:nvPr>
            <p:ph type="sldNum" sz="quarter" idx="12"/>
          </p:nvPr>
        </p:nvSpPr>
        <p:spPr/>
        <p:txBody>
          <a:bodyPr/>
          <a:lstStyle/>
          <a:p>
            <a:fld id="{E0BDC89F-D6D3-B84E-AA31-58C6CB54A532}" type="slidenum">
              <a:rPr lang="en-US" smtClean="0"/>
              <a:t>‹#›</a:t>
            </a:fld>
            <a:endParaRPr lang="en-US"/>
          </a:p>
        </p:txBody>
      </p:sp>
    </p:spTree>
    <p:extLst>
      <p:ext uri="{BB962C8B-B14F-4D97-AF65-F5344CB8AC3E}">
        <p14:creationId xmlns:p14="http://schemas.microsoft.com/office/powerpoint/2010/main" val="29599899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9E7BF-71BC-A846-9D31-1A98C6A0134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B2C5C61-8947-6A47-A018-5B13B0A339D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C5FB6BF-E238-FD46-A0A2-E920A4EB40F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2BD2B27-D5F4-E24D-8BC7-3DBF9F54F9AC}"/>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6" name="Footer Placeholder 5">
            <a:extLst>
              <a:ext uri="{FF2B5EF4-FFF2-40B4-BE49-F238E27FC236}">
                <a16:creationId xmlns:a16="http://schemas.microsoft.com/office/drawing/2014/main" id="{EC54A798-BE3A-C941-B04C-FEDD38421E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B35DCAF-095D-FE4F-AFD5-BCC972D931E2}"/>
              </a:ext>
            </a:extLst>
          </p:cNvPr>
          <p:cNvSpPr>
            <a:spLocks noGrp="1"/>
          </p:cNvSpPr>
          <p:nvPr>
            <p:ph type="sldNum" sz="quarter" idx="12"/>
          </p:nvPr>
        </p:nvSpPr>
        <p:spPr/>
        <p:txBody>
          <a:bodyPr/>
          <a:lstStyle/>
          <a:p>
            <a:fld id="{E0BDC89F-D6D3-B84E-AA31-58C6CB54A532}" type="slidenum">
              <a:rPr lang="en-US" smtClean="0"/>
              <a:t>‹#›</a:t>
            </a:fld>
            <a:endParaRPr lang="en-US"/>
          </a:p>
        </p:txBody>
      </p:sp>
    </p:spTree>
    <p:extLst>
      <p:ext uri="{BB962C8B-B14F-4D97-AF65-F5344CB8AC3E}">
        <p14:creationId xmlns:p14="http://schemas.microsoft.com/office/powerpoint/2010/main" val="31352541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9EF26-CBE0-C647-AF89-9F1C80A10E2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68029B0-C9AF-4443-8CF2-69C349ABEF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828E05-F909-ED46-BD5B-2A81844B7F0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6DDD16B-B695-E244-A9BA-A704EE90C9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BCBD42E-6C70-B94E-877D-0F67D5E647B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A4D36E5-AC24-8D42-9073-127FD6BB438A}"/>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8" name="Footer Placeholder 7">
            <a:extLst>
              <a:ext uri="{FF2B5EF4-FFF2-40B4-BE49-F238E27FC236}">
                <a16:creationId xmlns:a16="http://schemas.microsoft.com/office/drawing/2014/main" id="{31AC735E-BEF0-6E43-A4BA-8561CB680C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146A911-52A0-2B4E-86A6-1D73EEB8AC05}"/>
              </a:ext>
            </a:extLst>
          </p:cNvPr>
          <p:cNvSpPr>
            <a:spLocks noGrp="1"/>
          </p:cNvSpPr>
          <p:nvPr>
            <p:ph type="sldNum" sz="quarter" idx="12"/>
          </p:nvPr>
        </p:nvSpPr>
        <p:spPr/>
        <p:txBody>
          <a:bodyPr/>
          <a:lstStyle/>
          <a:p>
            <a:fld id="{E0BDC89F-D6D3-B84E-AA31-58C6CB54A532}" type="slidenum">
              <a:rPr lang="en-US" smtClean="0"/>
              <a:t>‹#›</a:t>
            </a:fld>
            <a:endParaRPr lang="en-US"/>
          </a:p>
        </p:txBody>
      </p:sp>
    </p:spTree>
    <p:extLst>
      <p:ext uri="{BB962C8B-B14F-4D97-AF65-F5344CB8AC3E}">
        <p14:creationId xmlns:p14="http://schemas.microsoft.com/office/powerpoint/2010/main" val="34137237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DE7BF-97AB-D34C-B9D7-8FE9AB0BEAE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5822A52-916A-B14F-8CB1-7521BFCD7758}"/>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4" name="Footer Placeholder 3">
            <a:extLst>
              <a:ext uri="{FF2B5EF4-FFF2-40B4-BE49-F238E27FC236}">
                <a16:creationId xmlns:a16="http://schemas.microsoft.com/office/drawing/2014/main" id="{56014524-B16C-5348-96B7-ED70F51750E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0DD30B9-1065-CC47-8692-6B141FEDB525}"/>
              </a:ext>
            </a:extLst>
          </p:cNvPr>
          <p:cNvSpPr>
            <a:spLocks noGrp="1"/>
          </p:cNvSpPr>
          <p:nvPr>
            <p:ph type="sldNum" sz="quarter" idx="12"/>
          </p:nvPr>
        </p:nvSpPr>
        <p:spPr/>
        <p:txBody>
          <a:bodyPr/>
          <a:lstStyle/>
          <a:p>
            <a:fld id="{E0BDC89F-D6D3-B84E-AA31-58C6CB54A532}" type="slidenum">
              <a:rPr lang="en-US" smtClean="0"/>
              <a:t>‹#›</a:t>
            </a:fld>
            <a:endParaRPr lang="en-US"/>
          </a:p>
        </p:txBody>
      </p:sp>
    </p:spTree>
    <p:extLst>
      <p:ext uri="{BB962C8B-B14F-4D97-AF65-F5344CB8AC3E}">
        <p14:creationId xmlns:p14="http://schemas.microsoft.com/office/powerpoint/2010/main" val="24406146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C4B880-1BD3-494D-8D24-6739F7E2F941}"/>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3" name="Footer Placeholder 2">
            <a:extLst>
              <a:ext uri="{FF2B5EF4-FFF2-40B4-BE49-F238E27FC236}">
                <a16:creationId xmlns:a16="http://schemas.microsoft.com/office/drawing/2014/main" id="{72BB514F-7692-C741-A658-D88D26C76D7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2E3D6A0-E9A1-6E40-BB8A-938B5D6394AB}"/>
              </a:ext>
            </a:extLst>
          </p:cNvPr>
          <p:cNvSpPr>
            <a:spLocks noGrp="1"/>
          </p:cNvSpPr>
          <p:nvPr>
            <p:ph type="sldNum" sz="quarter" idx="12"/>
          </p:nvPr>
        </p:nvSpPr>
        <p:spPr/>
        <p:txBody>
          <a:bodyPr/>
          <a:lstStyle/>
          <a:p>
            <a:fld id="{E0BDC89F-D6D3-B84E-AA31-58C6CB54A532}" type="slidenum">
              <a:rPr lang="en-US" smtClean="0"/>
              <a:t>‹#›</a:t>
            </a:fld>
            <a:endParaRPr lang="en-US"/>
          </a:p>
        </p:txBody>
      </p:sp>
    </p:spTree>
    <p:extLst>
      <p:ext uri="{BB962C8B-B14F-4D97-AF65-F5344CB8AC3E}">
        <p14:creationId xmlns:p14="http://schemas.microsoft.com/office/powerpoint/2010/main" val="32509495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D57E3-8076-3746-932D-26FF45A68B0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61CB4DE-31C7-B140-BF07-2D09B4834C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D17243-D9EC-B948-9442-74C8B7F112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F8FFEE6-4402-134B-A890-BA1263F80BD6}"/>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6" name="Footer Placeholder 5">
            <a:extLst>
              <a:ext uri="{FF2B5EF4-FFF2-40B4-BE49-F238E27FC236}">
                <a16:creationId xmlns:a16="http://schemas.microsoft.com/office/drawing/2014/main" id="{A312E62C-075F-BC48-855E-307BAFC585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D0F05F-C0D6-E041-9660-6CD0EC32EE9C}"/>
              </a:ext>
            </a:extLst>
          </p:cNvPr>
          <p:cNvSpPr>
            <a:spLocks noGrp="1"/>
          </p:cNvSpPr>
          <p:nvPr>
            <p:ph type="sldNum" sz="quarter" idx="12"/>
          </p:nvPr>
        </p:nvSpPr>
        <p:spPr/>
        <p:txBody>
          <a:bodyPr/>
          <a:lstStyle/>
          <a:p>
            <a:fld id="{E0BDC89F-D6D3-B84E-AA31-58C6CB54A532}" type="slidenum">
              <a:rPr lang="en-US" smtClean="0"/>
              <a:t>‹#›</a:t>
            </a:fld>
            <a:endParaRPr lang="en-US"/>
          </a:p>
        </p:txBody>
      </p:sp>
    </p:spTree>
    <p:extLst>
      <p:ext uri="{BB962C8B-B14F-4D97-AF65-F5344CB8AC3E}">
        <p14:creationId xmlns:p14="http://schemas.microsoft.com/office/powerpoint/2010/main" val="4582954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FCA9D-CDFD-ED40-BAFA-C6E8B877BD3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1F85636-AFA4-4148-8AA4-D0E73DD791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77A2B1F-A282-C247-8975-8BAC9B654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95A76D4-51E2-AF49-AD3F-8C99C3DA76EE}"/>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6" name="Footer Placeholder 5">
            <a:extLst>
              <a:ext uri="{FF2B5EF4-FFF2-40B4-BE49-F238E27FC236}">
                <a16:creationId xmlns:a16="http://schemas.microsoft.com/office/drawing/2014/main" id="{E8D31ECA-6B52-0D4C-8215-96BF5D211FC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7960133-1CF7-574E-9B07-434A4E7240BF}"/>
              </a:ext>
            </a:extLst>
          </p:cNvPr>
          <p:cNvSpPr>
            <a:spLocks noGrp="1"/>
          </p:cNvSpPr>
          <p:nvPr>
            <p:ph type="sldNum" sz="quarter" idx="12"/>
          </p:nvPr>
        </p:nvSpPr>
        <p:spPr/>
        <p:txBody>
          <a:bodyPr/>
          <a:lstStyle/>
          <a:p>
            <a:fld id="{E0BDC89F-D6D3-B84E-AA31-58C6CB54A532}" type="slidenum">
              <a:rPr lang="en-US" smtClean="0"/>
              <a:t>‹#›</a:t>
            </a:fld>
            <a:endParaRPr lang="en-US"/>
          </a:p>
        </p:txBody>
      </p:sp>
    </p:spTree>
    <p:extLst>
      <p:ext uri="{BB962C8B-B14F-4D97-AF65-F5344CB8AC3E}">
        <p14:creationId xmlns:p14="http://schemas.microsoft.com/office/powerpoint/2010/main" val="4841764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232A7-DC7A-D443-91A1-91EAED587AAB}"/>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FDD4BC1-5E7A-2A4B-8A4D-DCEB1CD6A0C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244E63C-5ECD-9641-B409-8E2E77304E2B}"/>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5" name="Footer Placeholder 4">
            <a:extLst>
              <a:ext uri="{FF2B5EF4-FFF2-40B4-BE49-F238E27FC236}">
                <a16:creationId xmlns:a16="http://schemas.microsoft.com/office/drawing/2014/main" id="{A6DB92F1-368B-6343-9BA6-10FBD5E8CD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B42F09-7481-CA4A-8871-485C8E2BEB13}"/>
              </a:ext>
            </a:extLst>
          </p:cNvPr>
          <p:cNvSpPr>
            <a:spLocks noGrp="1"/>
          </p:cNvSpPr>
          <p:nvPr>
            <p:ph type="sldNum" sz="quarter" idx="12"/>
          </p:nvPr>
        </p:nvSpPr>
        <p:spPr/>
        <p:txBody>
          <a:bodyPr/>
          <a:lstStyle/>
          <a:p>
            <a:fld id="{E0BDC89F-D6D3-B84E-AA31-58C6CB54A532}" type="slidenum">
              <a:rPr lang="en-US" smtClean="0"/>
              <a:t>‹#›</a:t>
            </a:fld>
            <a:endParaRPr lang="en-US"/>
          </a:p>
        </p:txBody>
      </p:sp>
    </p:spTree>
    <p:extLst>
      <p:ext uri="{BB962C8B-B14F-4D97-AF65-F5344CB8AC3E}">
        <p14:creationId xmlns:p14="http://schemas.microsoft.com/office/powerpoint/2010/main" val="28113072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3CCF9DA-C2E8-2D43-A86B-D03C08D51AC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A587550-6EEE-184F-94FB-84D00790C28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965D13B-F7EC-4444-A500-1E55C7EA9D9E}"/>
              </a:ext>
            </a:extLst>
          </p:cNvPr>
          <p:cNvSpPr>
            <a:spLocks noGrp="1"/>
          </p:cNvSpPr>
          <p:nvPr>
            <p:ph type="dt" sz="half" idx="10"/>
          </p:nvPr>
        </p:nvSpPr>
        <p:spPr/>
        <p:txBody>
          <a:bodyPr/>
          <a:lstStyle/>
          <a:p>
            <a:fld id="{13EB304A-E466-2547-B979-0FAB21BD5A7E}" type="datetimeFigureOut">
              <a:rPr lang="en-US" smtClean="0"/>
              <a:t>9/21/23</a:t>
            </a:fld>
            <a:endParaRPr lang="en-US"/>
          </a:p>
        </p:txBody>
      </p:sp>
      <p:sp>
        <p:nvSpPr>
          <p:cNvPr id="5" name="Footer Placeholder 4">
            <a:extLst>
              <a:ext uri="{FF2B5EF4-FFF2-40B4-BE49-F238E27FC236}">
                <a16:creationId xmlns:a16="http://schemas.microsoft.com/office/drawing/2014/main" id="{D171B5D3-4FB2-5549-96EF-0B3F692DF5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852B55-1DC8-6F48-9D5B-F2A662C3B221}"/>
              </a:ext>
            </a:extLst>
          </p:cNvPr>
          <p:cNvSpPr>
            <a:spLocks noGrp="1"/>
          </p:cNvSpPr>
          <p:nvPr>
            <p:ph type="sldNum" sz="quarter" idx="12"/>
          </p:nvPr>
        </p:nvSpPr>
        <p:spPr/>
        <p:txBody>
          <a:bodyPr/>
          <a:lstStyle/>
          <a:p>
            <a:fld id="{E0BDC89F-D6D3-B84E-AA31-58C6CB54A532}" type="slidenum">
              <a:rPr lang="en-US" smtClean="0"/>
              <a:t>‹#›</a:t>
            </a:fld>
            <a:endParaRPr lang="en-US"/>
          </a:p>
        </p:txBody>
      </p:sp>
    </p:spTree>
    <p:extLst>
      <p:ext uri="{BB962C8B-B14F-4D97-AF65-F5344CB8AC3E}">
        <p14:creationId xmlns:p14="http://schemas.microsoft.com/office/powerpoint/2010/main" val="18174982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pic>
        <p:nvPicPr>
          <p:cNvPr id="2" name="Picture 1" descr="Icon&#10;&#10;Description automatically generated">
            <a:extLst>
              <a:ext uri="{FF2B5EF4-FFF2-40B4-BE49-F238E27FC236}">
                <a16:creationId xmlns:a16="http://schemas.microsoft.com/office/drawing/2014/main" id="{329771AA-6669-1841-8592-9DD2D74BE92D}"/>
              </a:ext>
            </a:extLst>
          </p:cNvPr>
          <p:cNvPicPr>
            <a:picLocks noChangeAspect="1"/>
          </p:cNvPicPr>
          <p:nvPr userDrawn="1"/>
        </p:nvPicPr>
        <p:blipFill>
          <a:blip r:embed="rId2"/>
          <a:stretch>
            <a:fillRect/>
          </a:stretch>
        </p:blipFill>
        <p:spPr>
          <a:xfrm>
            <a:off x="0" y="5999252"/>
            <a:ext cx="858748" cy="858748"/>
          </a:xfrm>
          <a:prstGeom prst="rect">
            <a:avLst/>
          </a:prstGeom>
        </p:spPr>
      </p:pic>
    </p:spTree>
    <p:extLst>
      <p:ext uri="{BB962C8B-B14F-4D97-AF65-F5344CB8AC3E}">
        <p14:creationId xmlns:p14="http://schemas.microsoft.com/office/powerpoint/2010/main" val="23533311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
  <p:cSld name="1_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414241"/>
          </a:solidFill>
        </p:spPr>
        <p:txBody>
          <a:bodyPr wrap="square" lIns="0" tIns="0" rIns="0" bIns="0" rtlCol="0"/>
          <a:lstStyle/>
          <a:p>
            <a:endParaRPr sz="2400"/>
          </a:p>
        </p:txBody>
      </p:sp>
      <p:sp>
        <p:nvSpPr>
          <p:cNvPr id="2" name="Holder 2"/>
          <p:cNvSpPr>
            <a:spLocks noGrp="1"/>
          </p:cNvSpPr>
          <p:nvPr>
            <p:ph type="title"/>
          </p:nvPr>
        </p:nvSpPr>
        <p:spPr/>
        <p:txBody>
          <a:bodyPr lIns="0" tIns="0" rIns="0" bIns="0"/>
          <a:lstStyle>
            <a:lvl1pPr>
              <a:defRPr sz="4400" b="1" i="0">
                <a:solidFill>
                  <a:srgbClr val="0078D6"/>
                </a:solidFill>
                <a:latin typeface="Arial"/>
                <a:cs typeface="Arial"/>
              </a:defRPr>
            </a:lvl1pPr>
          </a:lstStyle>
          <a:p>
            <a:endParaRPr/>
          </a:p>
        </p:txBody>
      </p:sp>
      <p:sp>
        <p:nvSpPr>
          <p:cNvPr id="3" name="Holder 3"/>
          <p:cNvSpPr>
            <a:spLocks noGrp="1"/>
          </p:cNvSpPr>
          <p:nvPr>
            <p:ph sz="half" idx="2"/>
          </p:nvPr>
        </p:nvSpPr>
        <p:spPr>
          <a:xfrm>
            <a:off x="301549" y="1459840"/>
            <a:ext cx="4279900" cy="276999"/>
          </a:xfrm>
          <a:prstGeom prst="rect">
            <a:avLst/>
          </a:prstGeom>
        </p:spPr>
        <p:txBody>
          <a:bodyPr wrap="square" lIns="0" tIns="0" rIns="0" bIns="0">
            <a:spAutoFit/>
          </a:bodyPr>
          <a:lstStyle>
            <a:lvl1pPr>
              <a:defRPr sz="2000" b="1" i="0">
                <a:solidFill>
                  <a:schemeClr val="bg1"/>
                </a:solidFill>
                <a:latin typeface="Arial"/>
                <a:cs typeface="Arial"/>
              </a:defRPr>
            </a:lvl1pPr>
          </a:lstStyle>
          <a:p>
            <a:endParaRPr/>
          </a:p>
        </p:txBody>
      </p:sp>
      <p:sp>
        <p:nvSpPr>
          <p:cNvPr id="4" name="Holder 4"/>
          <p:cNvSpPr>
            <a:spLocks noGrp="1"/>
          </p:cNvSpPr>
          <p:nvPr>
            <p:ph sz="half" idx="3"/>
          </p:nvPr>
        </p:nvSpPr>
        <p:spPr>
          <a:xfrm>
            <a:off x="7043166" y="1851787"/>
            <a:ext cx="4604384" cy="332399"/>
          </a:xfrm>
          <a:prstGeom prst="rect">
            <a:avLst/>
          </a:prstGeom>
        </p:spPr>
        <p:txBody>
          <a:bodyPr wrap="square" lIns="0" tIns="0" rIns="0" bIns="0">
            <a:spAutoFit/>
          </a:bodyPr>
          <a:lstStyle>
            <a:lvl1pPr>
              <a:defRPr sz="2400" b="1" i="0">
                <a:solidFill>
                  <a:schemeClr val="tx1"/>
                </a:solidFill>
                <a:latin typeface="Arial"/>
                <a:cs typeface="Arial"/>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9/21/23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7780537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269240" y="1189177"/>
            <a:ext cx="11655078" cy="1656864"/>
          </a:xfrm>
        </p:spPr>
        <p:txBody>
          <a:bodyPr>
            <a:spAutoFit/>
          </a:bodyPr>
          <a:lstStyle>
            <a:lvl1pPr marL="0" indent="0">
              <a:buNone/>
              <a:defRPr/>
            </a:lvl1pPr>
            <a:lvl2pPr marL="224075" indent="0">
              <a:buNone/>
              <a:defRPr/>
            </a:lvl2pPr>
            <a:lvl3pPr marL="448148" indent="0">
              <a:buNone/>
              <a:defRPr/>
            </a:lvl3pPr>
            <a:lvl4pPr marL="672223" indent="0">
              <a:buNone/>
              <a:defRPr/>
            </a:lvl4pPr>
            <a:lvl5pPr marL="896296"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06782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865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AB9A4-4A2C-1A46-8C04-FB950B5921A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12510F8-C0EE-864A-897F-4DBF168BCF4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4C2BABB-95FF-354B-9E6B-196F07A52CA1}"/>
              </a:ext>
            </a:extLst>
          </p:cNvPr>
          <p:cNvSpPr>
            <a:spLocks noGrp="1"/>
          </p:cNvSpPr>
          <p:nvPr>
            <p:ph type="dt" sz="half" idx="10"/>
          </p:nvPr>
        </p:nvSpPr>
        <p:spPr/>
        <p:txBody>
          <a:bodyPr/>
          <a:lstStyle/>
          <a:p>
            <a:fld id="{C572BD4B-69C1-F143-993F-F2C1EDBE2D05}" type="datetime1">
              <a:rPr lang="hr-HR" smtClean="0"/>
              <a:t>21.09.2023.</a:t>
            </a:fld>
            <a:endParaRPr lang="en-US"/>
          </a:p>
        </p:txBody>
      </p:sp>
      <p:sp>
        <p:nvSpPr>
          <p:cNvPr id="5" name="Footer Placeholder 4">
            <a:extLst>
              <a:ext uri="{FF2B5EF4-FFF2-40B4-BE49-F238E27FC236}">
                <a16:creationId xmlns:a16="http://schemas.microsoft.com/office/drawing/2014/main" id="{FC5952DA-792D-FD47-8738-2A9A0F437D4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E4DF69-D757-5740-803E-02725644646F}"/>
              </a:ext>
            </a:extLst>
          </p:cNvPr>
          <p:cNvSpPr>
            <a:spLocks noGrp="1"/>
          </p:cNvSpPr>
          <p:nvPr>
            <p:ph type="sldNum" sz="quarter" idx="12"/>
          </p:nvPr>
        </p:nvSpPr>
        <p:spPr/>
        <p:txBody>
          <a:bodyPr/>
          <a:lstStyle/>
          <a:p>
            <a:fld id="{E3331C79-F883-B240-BA74-7E2D147198E1}" type="slidenum">
              <a:rPr lang="en-US" smtClean="0"/>
              <a:t>‹#›</a:t>
            </a:fld>
            <a:endParaRPr lang="en-US"/>
          </a:p>
        </p:txBody>
      </p:sp>
    </p:spTree>
    <p:extLst>
      <p:ext uri="{BB962C8B-B14F-4D97-AF65-F5344CB8AC3E}">
        <p14:creationId xmlns:p14="http://schemas.microsoft.com/office/powerpoint/2010/main" val="4500780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101238394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31847775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407273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25376376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268442879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297937027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GB"/>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360704101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GB"/>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573049" y="5894351"/>
            <a:ext cx="970156" cy="970156"/>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2535968101"/>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GB"/>
              <a:t>Click to edit Master title style</a:t>
            </a:r>
            <a:endParaRPr lang="en-US"/>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05387781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GB"/>
              <a:t>Click to edit Master title style</a:t>
            </a:r>
            <a:endParaRPr lang="en-US" dirty="0"/>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88288995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GB"/>
              <a:t>Click to edit Master title style</a:t>
            </a:r>
            <a:endParaRPr lang="en-US"/>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774728510"/>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GB"/>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3"/>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497180" y="5382172"/>
            <a:ext cx="1287016" cy="1287016"/>
          </a:xfrm>
          <a:prstGeom prst="rect">
            <a:avLst/>
          </a:prstGeom>
        </p:spPr>
      </p:pic>
    </p:spTree>
    <p:extLst>
      <p:ext uri="{BB962C8B-B14F-4D97-AF65-F5344CB8AC3E}">
        <p14:creationId xmlns:p14="http://schemas.microsoft.com/office/powerpoint/2010/main" val="2953589378"/>
      </p:ext>
    </p:extLst>
  </p:cSld>
  <p:clrMapOvr>
    <a:masterClrMapping/>
  </p:clrMapOvr>
  <p:transition>
    <p:fade/>
  </p:transition>
  <p:extLst>
    <p:ext uri="{DCECCB84-F9BA-43D5-87BE-67443E8EF086}">
      <p15:sldGuideLst xmlns:p15="http://schemas.microsoft.com/office/powerpoint/2012/main">
        <p15:guide id="2" pos="3359">
          <p15:clr>
            <a:srgbClr val="FBAE40"/>
          </p15:clr>
        </p15:guide>
        <p15:guide id="6" orient="horz" pos="904">
          <p15:clr>
            <a:srgbClr val="5ACBF0"/>
          </p15:clr>
        </p15:guide>
        <p15:guide id="7" orient="horz" pos="1276">
          <p15:clr>
            <a:srgbClr val="5ACBF0"/>
          </p15:clr>
        </p15:guide>
        <p15:guide id="8" orient="horz" pos="2226">
          <p15:clr>
            <a:srgbClr val="5ACBF0"/>
          </p15:clr>
        </p15:guide>
        <p15:guide id="9" pos="2993">
          <p15:clr>
            <a:srgbClr val="C35EA4"/>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GB"/>
              <a:t>Click icon to add picture</a:t>
            </a:r>
            <a:endParaRPr lang="en-HR" dirty="0"/>
          </a:p>
        </p:txBody>
      </p:sp>
    </p:spTree>
    <p:extLst>
      <p:ext uri="{BB962C8B-B14F-4D97-AF65-F5344CB8AC3E}">
        <p14:creationId xmlns:p14="http://schemas.microsoft.com/office/powerpoint/2010/main" val="2079798924"/>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rgbClr val="832B8F"/>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rgbClr val="FFC000"/>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GB"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573049" y="5894351"/>
            <a:ext cx="970156" cy="970156"/>
          </a:xfrm>
          <a:prstGeom prst="rect">
            <a:avLst/>
          </a:prstGeom>
        </p:spPr>
      </p:pic>
    </p:spTree>
    <p:extLst>
      <p:ext uri="{BB962C8B-B14F-4D97-AF65-F5344CB8AC3E}">
        <p14:creationId xmlns:p14="http://schemas.microsoft.com/office/powerpoint/2010/main" val="2761118962"/>
      </p:ext>
    </p:extLst>
  </p:cSld>
  <p:clrMapOvr>
    <a:masterClrMapping/>
  </p:clrMapOvr>
  <p:transition>
    <p:fade/>
  </p:transition>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154101742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8932472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551963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8714834"/>
      </p:ext>
    </p:extLst>
  </p:cSld>
  <p:clrMapOvr>
    <a:masterClrMapping/>
  </p:clrMapOvr>
  <p:transition>
    <p:fade/>
  </p:transition>
  <p:extLst>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374132945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GB"/>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1541006567"/>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18" Type="http://schemas.openxmlformats.org/officeDocument/2006/relationships/slideLayout" Target="../slideLayouts/slideLayout4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slideLayout" Target="../slideLayouts/slideLayout43.xml"/><Relationship Id="rId2" Type="http://schemas.openxmlformats.org/officeDocument/2006/relationships/slideLayout" Target="../slideLayouts/slideLayout28.xml"/><Relationship Id="rId16" Type="http://schemas.openxmlformats.org/officeDocument/2006/relationships/slideLayout" Target="../slideLayouts/slideLayout42.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10" Type="http://schemas.openxmlformats.org/officeDocument/2006/relationships/slideLayout" Target="../slideLayouts/slideLayout36.xml"/><Relationship Id="rId19" Type="http://schemas.openxmlformats.org/officeDocument/2006/relationships/theme" Target="../theme/theme2.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0C2E2DB-7537-E44E-95D7-3E5F5B509118}"/>
              </a:ext>
            </a:extLst>
          </p:cNvPr>
          <p:cNvSpPr>
            <a:spLocks noGrp="1"/>
          </p:cNvSpPr>
          <p:nvPr>
            <p:ph type="title"/>
          </p:nvPr>
        </p:nvSpPr>
        <p:spPr>
          <a:xfrm>
            <a:off x="838200" y="365126"/>
            <a:ext cx="10515600" cy="669018"/>
          </a:xfrm>
          <a:prstGeom prst="rect">
            <a:avLst/>
          </a:prstGeom>
        </p:spPr>
        <p:txBody>
          <a:bodyPr vert="horz" lIns="91440" tIns="45720" rIns="91440" bIns="45720" rtlCol="0" anchor="ctr">
            <a:no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F0C17C4-C671-2F47-B6FD-7D725FE655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19E0DE4-4CC1-EC4B-AAA9-E0B0509BDFF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TT Norms Pro Light" panose="02000503020000020003" pitchFamily="2" charset="0"/>
              </a:defRPr>
            </a:lvl1pPr>
          </a:lstStyle>
          <a:p>
            <a:fld id="{13EB304A-E466-2547-B979-0FAB21BD5A7E}" type="datetimeFigureOut">
              <a:rPr lang="en-US" smtClean="0"/>
              <a:pPr/>
              <a:t>9/21/23</a:t>
            </a:fld>
            <a:endParaRPr lang="en-US">
              <a:latin typeface="TT Norms Pro Light" panose="02000503020000020003" pitchFamily="2" charset="0"/>
            </a:endParaRPr>
          </a:p>
        </p:txBody>
      </p:sp>
      <p:sp>
        <p:nvSpPr>
          <p:cNvPr id="5" name="Footer Placeholder 4">
            <a:extLst>
              <a:ext uri="{FF2B5EF4-FFF2-40B4-BE49-F238E27FC236}">
                <a16:creationId xmlns:a16="http://schemas.microsoft.com/office/drawing/2014/main" id="{A21E829B-D9D5-F845-B56A-9B15F401D6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TT Norms Pro Light" panose="02000503020000020003" pitchFamily="2" charset="0"/>
              </a:defRPr>
            </a:lvl1pPr>
          </a:lstStyle>
          <a:p>
            <a:endParaRPr lang="en-US">
              <a:latin typeface="TT Norms Pro Light" panose="02000503020000020003" pitchFamily="2" charset="0"/>
            </a:endParaRPr>
          </a:p>
        </p:txBody>
      </p:sp>
      <p:sp>
        <p:nvSpPr>
          <p:cNvPr id="6" name="Slide Number Placeholder 5">
            <a:extLst>
              <a:ext uri="{FF2B5EF4-FFF2-40B4-BE49-F238E27FC236}">
                <a16:creationId xmlns:a16="http://schemas.microsoft.com/office/drawing/2014/main" id="{35643182-2E69-6644-BF97-D966420FF5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solidFill>
                <a:latin typeface="TT Norms Pro Light" panose="02000503020000020003" pitchFamily="2" charset="0"/>
              </a:defRPr>
            </a:lvl1pPr>
          </a:lstStyle>
          <a:p>
            <a:fld id="{E0BDC89F-D6D3-B84E-AA31-58C6CB54A532}" type="slidenum">
              <a:rPr lang="en-US" smtClean="0"/>
              <a:pPr/>
              <a:t>‹#›</a:t>
            </a:fld>
            <a:endParaRPr lang="en-US"/>
          </a:p>
        </p:txBody>
      </p:sp>
    </p:spTree>
    <p:extLst>
      <p:ext uri="{BB962C8B-B14F-4D97-AF65-F5344CB8AC3E}">
        <p14:creationId xmlns:p14="http://schemas.microsoft.com/office/powerpoint/2010/main" val="296861721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89" r:id="rId3"/>
    <p:sldLayoutId id="2147483692" r:id="rId4"/>
    <p:sldLayoutId id="2147483693" r:id="rId5"/>
    <p:sldLayoutId id="2147483694" r:id="rId6"/>
    <p:sldLayoutId id="2147483695" r:id="rId7"/>
    <p:sldLayoutId id="2147483696" r:id="rId8"/>
    <p:sldLayoutId id="2147483649" r:id="rId9"/>
    <p:sldLayoutId id="2147483650" r:id="rId10"/>
    <p:sldLayoutId id="2147483651" r:id="rId11"/>
    <p:sldLayoutId id="2147483652" r:id="rId12"/>
    <p:sldLayoutId id="2147483653" r:id="rId13"/>
    <p:sldLayoutId id="2147483654" r:id="rId14"/>
    <p:sldLayoutId id="2147483655" r:id="rId15"/>
    <p:sldLayoutId id="2147483656" r:id="rId16"/>
    <p:sldLayoutId id="2147483657" r:id="rId17"/>
    <p:sldLayoutId id="2147483658" r:id="rId18"/>
    <p:sldLayoutId id="2147483659" r:id="rId19"/>
    <p:sldLayoutId id="2147483660" r:id="rId20"/>
    <p:sldLayoutId id="2147483687" r:id="rId21"/>
    <p:sldLayoutId id="2147483683" r:id="rId22"/>
    <p:sldLayoutId id="2147483684" r:id="rId23"/>
    <p:sldLayoutId id="2147483685" r:id="rId24"/>
    <p:sldLayoutId id="2147483697" r:id="rId25"/>
    <p:sldLayoutId id="2147483699" r:id="rId26"/>
  </p:sldLayoutIdLst>
  <p:txStyles>
    <p:titleStyle>
      <a:lvl1pPr algn="l" defTabSz="914400" rtl="0" eaLnBrk="1" latinLnBrk="0" hangingPunct="1">
        <a:lnSpc>
          <a:spcPct val="90000"/>
        </a:lnSpc>
        <a:spcBef>
          <a:spcPct val="0"/>
        </a:spcBef>
        <a:buNone/>
        <a:defRPr sz="4000" b="0" i="0" kern="1200">
          <a:solidFill>
            <a:schemeClr val="tx1"/>
          </a:solidFill>
          <a:latin typeface="TT Norms Pro Light" panose="02000503020000020003"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H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50" userDrawn="1">
          <p15:clr>
            <a:srgbClr val="F26B43"/>
          </p15:clr>
        </p15:guide>
        <p15:guide id="2" pos="597" userDrawn="1">
          <p15:clr>
            <a:srgbClr val="F26B43"/>
          </p15:clr>
        </p15:guide>
        <p15:guide id="3" orient="horz" pos="822" userDrawn="1">
          <p15:clr>
            <a:srgbClr val="F26B43"/>
          </p15:clr>
        </p15:guide>
        <p15:guide id="4" pos="529" userDrawn="1">
          <p15:clr>
            <a:srgbClr val="F26B43"/>
          </p15:clr>
        </p15:guide>
        <p15:guide id="5" pos="7151"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GB"/>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258610801"/>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 id="2147483717" r:id="rId17"/>
    <p:sldLayoutId id="2147483718" r:id="rId18"/>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18" Type="http://schemas.openxmlformats.org/officeDocument/2006/relationships/image" Target="../media/image31.png"/><Relationship Id="rId3" Type="http://schemas.openxmlformats.org/officeDocument/2006/relationships/image" Target="../media/image16.jpeg"/><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30.png"/><Relationship Id="rId2" Type="http://schemas.openxmlformats.org/officeDocument/2006/relationships/notesSlide" Target="../notesSlides/notesSlide2.xml"/><Relationship Id="rId16" Type="http://schemas.openxmlformats.org/officeDocument/2006/relationships/image" Target="../media/image29.png"/><Relationship Id="rId20"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png"/><Relationship Id="rId19" Type="http://schemas.openxmlformats.org/officeDocument/2006/relationships/image" Target="../media/image32.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s>
</file>

<file path=ppt/slides/_rels/slide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4.png"/><Relationship Id="rId7"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23.xml"/><Relationship Id="rId6" Type="http://schemas.openxmlformats.org/officeDocument/2006/relationships/image" Target="../media/image36.png"/><Relationship Id="rId5" Type="http://schemas.openxmlformats.org/officeDocument/2006/relationships/image" Target="../media/image2.png"/><Relationship Id="rId10" Type="http://schemas.openxmlformats.org/officeDocument/2006/relationships/image" Target="../media/image40.png"/><Relationship Id="rId4" Type="http://schemas.openxmlformats.org/officeDocument/2006/relationships/image" Target="../media/image35.png"/><Relationship Id="rId9" Type="http://schemas.openxmlformats.org/officeDocument/2006/relationships/image" Target="../media/image3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2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0.png"/><Relationship Id="rId2" Type="http://schemas.openxmlformats.org/officeDocument/2006/relationships/notesSlide" Target="../notesSlides/notesSlide5.xml"/><Relationship Id="rId1" Type="http://schemas.openxmlformats.org/officeDocument/2006/relationships/slideLayout" Target="../slideLayouts/slideLayout20.xml"/><Relationship Id="rId6" Type="http://schemas.openxmlformats.org/officeDocument/2006/relationships/image" Target="../media/image37.png"/><Relationship Id="rId5" Type="http://schemas.openxmlformats.org/officeDocument/2006/relationships/image" Target="../media/image35.png"/><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20.xml"/><Relationship Id="rId6" Type="http://schemas.openxmlformats.org/officeDocument/2006/relationships/image" Target="../media/image37.png"/><Relationship Id="rId5" Type="http://schemas.openxmlformats.org/officeDocument/2006/relationships/image" Target="../media/image2.png"/><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9.png"/><Relationship Id="rId2" Type="http://schemas.openxmlformats.org/officeDocument/2006/relationships/notesSlide" Target="../notesSlides/notesSlide7.xml"/><Relationship Id="rId1" Type="http://schemas.openxmlformats.org/officeDocument/2006/relationships/slideLayout" Target="../slideLayouts/slideLayout20.xml"/><Relationship Id="rId6" Type="http://schemas.openxmlformats.org/officeDocument/2006/relationships/image" Target="../media/image38.png"/><Relationship Id="rId5" Type="http://schemas.openxmlformats.org/officeDocument/2006/relationships/image" Target="../media/image2.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s://nephos.eu/"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1AF365B-9116-5944-B129-BC854B3FDEB9}"/>
              </a:ext>
            </a:extLst>
          </p:cNvPr>
          <p:cNvSpPr>
            <a:spLocks noGrp="1"/>
          </p:cNvSpPr>
          <p:nvPr>
            <p:ph type="body" sz="quarter" idx="10"/>
          </p:nvPr>
        </p:nvSpPr>
        <p:spPr>
          <a:xfrm>
            <a:off x="7586727" y="1680519"/>
            <a:ext cx="4008437" cy="1991542"/>
          </a:xfrm>
        </p:spPr>
        <p:txBody>
          <a:bodyPr>
            <a:normAutofit fontScale="92500" lnSpcReduction="10000"/>
          </a:bodyPr>
          <a:lstStyle/>
          <a:p>
            <a:r>
              <a:rPr lang="en-GB" b="0" i="0" dirty="0">
                <a:solidFill>
                  <a:srgbClr val="444444"/>
                </a:solidFill>
                <a:effectLst/>
                <a:latin typeface="Segoe UI Regular"/>
              </a:rPr>
              <a:t>NTK je </a:t>
            </a:r>
            <a:r>
              <a:rPr lang="en-GB" b="0" i="0" dirty="0" err="1">
                <a:solidFill>
                  <a:srgbClr val="444444"/>
                </a:solidFill>
                <a:effectLst/>
                <a:latin typeface="Segoe UI Regular"/>
              </a:rPr>
              <a:t>končan</a:t>
            </a:r>
            <a:r>
              <a:rPr lang="en-GB" b="0" i="0" dirty="0">
                <a:solidFill>
                  <a:srgbClr val="444444"/>
                </a:solidFill>
                <a:effectLst/>
                <a:latin typeface="Segoe UI Regular"/>
              </a:rPr>
              <a:t>, </a:t>
            </a:r>
            <a:r>
              <a:rPr lang="en-GB" b="0" i="0" dirty="0" err="1">
                <a:solidFill>
                  <a:srgbClr val="444444"/>
                </a:solidFill>
                <a:effectLst/>
                <a:latin typeface="Segoe UI Regular"/>
              </a:rPr>
              <a:t>kako</a:t>
            </a:r>
            <a:r>
              <a:rPr lang="en-GB" b="0" i="0" dirty="0">
                <a:solidFill>
                  <a:srgbClr val="444444"/>
                </a:solidFill>
                <a:effectLst/>
                <a:latin typeface="Segoe UI Regular"/>
              </a:rPr>
              <a:t> pa </a:t>
            </a:r>
            <a:r>
              <a:rPr lang="en-GB" b="0" i="0" dirty="0" err="1">
                <a:solidFill>
                  <a:srgbClr val="444444"/>
                </a:solidFill>
                <a:effectLst/>
                <a:latin typeface="Segoe UI Regular"/>
              </a:rPr>
              <a:t>zdaj</a:t>
            </a:r>
            <a:r>
              <a:rPr lang="en-GB" b="0" i="0" dirty="0">
                <a:solidFill>
                  <a:srgbClr val="444444"/>
                </a:solidFill>
                <a:effectLst/>
                <a:latin typeface="Segoe UI Regular"/>
              </a:rPr>
              <a:t> </a:t>
            </a:r>
            <a:r>
              <a:rPr lang="en-GB" b="0" i="0" dirty="0" err="1">
                <a:solidFill>
                  <a:srgbClr val="444444"/>
                </a:solidFill>
                <a:effectLst/>
                <a:latin typeface="Segoe UI Regular"/>
              </a:rPr>
              <a:t>te</a:t>
            </a:r>
            <a:r>
              <a:rPr lang="en-GB" b="0" i="0" dirty="0">
                <a:solidFill>
                  <a:srgbClr val="444444"/>
                </a:solidFill>
                <a:effectLst/>
                <a:latin typeface="Segoe UI Regular"/>
              </a:rPr>
              <a:t> </a:t>
            </a:r>
            <a:r>
              <a:rPr lang="en-GB" b="0" i="0" dirty="0" err="1">
                <a:solidFill>
                  <a:srgbClr val="444444"/>
                </a:solidFill>
                <a:effectLst/>
                <a:latin typeface="Segoe UI Regular"/>
              </a:rPr>
              <a:t>tehnologije</a:t>
            </a:r>
            <a:r>
              <a:rPr lang="en-GB" b="0" i="0" dirty="0">
                <a:solidFill>
                  <a:srgbClr val="444444"/>
                </a:solidFill>
                <a:effectLst/>
                <a:latin typeface="Segoe UI Regular"/>
              </a:rPr>
              <a:t> </a:t>
            </a:r>
            <a:r>
              <a:rPr lang="en-GB" b="0" i="0" dirty="0" err="1">
                <a:solidFill>
                  <a:srgbClr val="444444"/>
                </a:solidFill>
                <a:effectLst/>
                <a:latin typeface="Segoe UI Regular"/>
              </a:rPr>
              <a:t>prenesti</a:t>
            </a:r>
            <a:r>
              <a:rPr lang="en-GB" b="0" i="0" dirty="0">
                <a:solidFill>
                  <a:srgbClr val="444444"/>
                </a:solidFill>
                <a:effectLst/>
                <a:latin typeface="Segoe UI Regular"/>
              </a:rPr>
              <a:t> v </a:t>
            </a:r>
            <a:r>
              <a:rPr lang="en-GB" b="0" i="0" dirty="0" err="1">
                <a:solidFill>
                  <a:srgbClr val="444444"/>
                </a:solidFill>
                <a:effectLst/>
                <a:latin typeface="Segoe UI Regular"/>
              </a:rPr>
              <a:t>naše</a:t>
            </a:r>
            <a:r>
              <a:rPr lang="en-GB" b="0" i="0" dirty="0">
                <a:solidFill>
                  <a:srgbClr val="444444"/>
                </a:solidFill>
                <a:effectLst/>
                <a:latin typeface="Segoe UI Regular"/>
              </a:rPr>
              <a:t> </a:t>
            </a:r>
            <a:r>
              <a:rPr lang="en-GB" b="0" i="0" dirty="0" err="1">
                <a:solidFill>
                  <a:srgbClr val="444444"/>
                </a:solidFill>
                <a:effectLst/>
                <a:latin typeface="Segoe UI Regular"/>
              </a:rPr>
              <a:t>podjetje</a:t>
            </a:r>
            <a:r>
              <a:rPr lang="en-GB" b="0" i="0" dirty="0">
                <a:solidFill>
                  <a:srgbClr val="444444"/>
                </a:solidFill>
                <a:effectLst/>
                <a:latin typeface="Segoe UI Regular"/>
              </a:rPr>
              <a:t>?</a:t>
            </a:r>
          </a:p>
          <a:p>
            <a:endParaRPr lang="en-HR"/>
          </a:p>
        </p:txBody>
      </p:sp>
      <p:sp>
        <p:nvSpPr>
          <p:cNvPr id="3" name="Text Placeholder 2">
            <a:extLst>
              <a:ext uri="{FF2B5EF4-FFF2-40B4-BE49-F238E27FC236}">
                <a16:creationId xmlns:a16="http://schemas.microsoft.com/office/drawing/2014/main" id="{5204E3DA-754A-C440-8D05-92B65B8266D6}"/>
              </a:ext>
            </a:extLst>
          </p:cNvPr>
          <p:cNvSpPr>
            <a:spLocks noGrp="1"/>
          </p:cNvSpPr>
          <p:nvPr>
            <p:ph type="body" sz="quarter" idx="11"/>
          </p:nvPr>
        </p:nvSpPr>
        <p:spPr>
          <a:xfrm>
            <a:off x="7586727" y="3965687"/>
            <a:ext cx="4087812" cy="430887"/>
          </a:xfrm>
        </p:spPr>
        <p:txBody>
          <a:bodyPr/>
          <a:lstStyle/>
          <a:p>
            <a:pPr marL="0" indent="0">
              <a:buNone/>
            </a:pPr>
            <a:r>
              <a:rPr lang="en-SI" dirty="0"/>
              <a:t>Martin Pregl</a:t>
            </a:r>
            <a:endParaRPr lang="en-HR" dirty="0"/>
          </a:p>
        </p:txBody>
      </p:sp>
    </p:spTree>
    <p:extLst>
      <p:ext uri="{BB962C8B-B14F-4D97-AF65-F5344CB8AC3E}">
        <p14:creationId xmlns:p14="http://schemas.microsoft.com/office/powerpoint/2010/main" val="886646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0640F0C-E6BF-8445-BE72-14E6E4EA7A9D}"/>
              </a:ext>
            </a:extLst>
          </p:cNvPr>
          <p:cNvPicPr>
            <a:picLocks noChangeAspect="1"/>
          </p:cNvPicPr>
          <p:nvPr/>
        </p:nvPicPr>
        <p:blipFill>
          <a:blip r:embed="rId3"/>
          <a:srcRect t="3091" b="3091"/>
          <a:stretch/>
        </p:blipFill>
        <p:spPr>
          <a:xfrm>
            <a:off x="4883022" y="0"/>
            <a:ext cx="7308978" cy="6857097"/>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p:nvSpPr>
          <p:cNvPr id="9" name="Title 8">
            <a:extLst>
              <a:ext uri="{FF2B5EF4-FFF2-40B4-BE49-F238E27FC236}">
                <a16:creationId xmlns:a16="http://schemas.microsoft.com/office/drawing/2014/main" id="{8982363A-8C92-5140-A7EA-0A0AE0758EB5}"/>
              </a:ext>
            </a:extLst>
          </p:cNvPr>
          <p:cNvSpPr>
            <a:spLocks noGrp="1"/>
          </p:cNvSpPr>
          <p:nvPr>
            <p:ph type="title"/>
          </p:nvPr>
        </p:nvSpPr>
        <p:spPr>
          <a:xfrm>
            <a:off x="374903" y="466679"/>
            <a:ext cx="4992624" cy="1243422"/>
          </a:xfrm>
        </p:spPr>
        <p:txBody>
          <a:bodyPr vert="horz" lIns="91428" tIns="45714" rIns="91428" bIns="45714" rtlCol="0" anchor="ctr">
            <a:normAutofit/>
          </a:bodyPr>
          <a:lstStyle/>
          <a:p>
            <a:r>
              <a:rPr lang="hr-HR" sz="3600"/>
              <a:t>Martin Pregl</a:t>
            </a:r>
            <a:endParaRPr lang="en-US" sz="3600"/>
          </a:p>
        </p:txBody>
      </p:sp>
      <p:sp>
        <p:nvSpPr>
          <p:cNvPr id="10" name="Text Placeholder 9">
            <a:extLst>
              <a:ext uri="{FF2B5EF4-FFF2-40B4-BE49-F238E27FC236}">
                <a16:creationId xmlns:a16="http://schemas.microsoft.com/office/drawing/2014/main" id="{DF2DA507-991A-E648-874C-D4E138607A35}"/>
              </a:ext>
            </a:extLst>
          </p:cNvPr>
          <p:cNvSpPr>
            <a:spLocks noGrp="1"/>
          </p:cNvSpPr>
          <p:nvPr>
            <p:ph type="body" sz="quarter" idx="10"/>
          </p:nvPr>
        </p:nvSpPr>
        <p:spPr>
          <a:xfrm>
            <a:off x="374902" y="1568078"/>
            <a:ext cx="4992623" cy="5016552"/>
          </a:xfrm>
        </p:spPr>
        <p:txBody>
          <a:bodyPr vert="horz" lIns="91428" tIns="45714" rIns="91428" bIns="45714" rtlCol="0" anchor="t">
            <a:normAutofit/>
          </a:bodyPr>
          <a:lstStyle/>
          <a:p>
            <a:pPr marL="342900" indent="-342900">
              <a:lnSpc>
                <a:spcPct val="150000"/>
              </a:lnSpc>
              <a:buFont typeface="Arial" panose="020B0604020202020204" pitchFamily="34" charset="0"/>
              <a:buChar char="•"/>
            </a:pPr>
            <a:r>
              <a:rPr lang="en-US" sz="1600" dirty="0">
                <a:latin typeface="TT Norms Pro Light"/>
              </a:rPr>
              <a:t>Seasoned technology strategist, connecting the tech to business needs. </a:t>
            </a:r>
            <a:r>
              <a:rPr lang="en-US" sz="1600" dirty="0"/>
              <a:t>18 years experience in technology, sales, and marketing. Always open for a chat to solve issues and challenges</a:t>
            </a:r>
            <a:r>
              <a:rPr lang="hr-HR" sz="1600" dirty="0"/>
              <a:t>.</a:t>
            </a:r>
          </a:p>
          <a:p>
            <a:pPr marL="342900" indent="-342900">
              <a:lnSpc>
                <a:spcPct val="150000"/>
              </a:lnSpc>
              <a:buFont typeface="Arial" panose="020B0604020202020204" pitchFamily="34" charset="0"/>
              <a:buChar char="•"/>
            </a:pPr>
            <a:r>
              <a:rPr lang="en-US" sz="1600" dirty="0">
                <a:latin typeface="TT Norms Pro Light"/>
              </a:rPr>
              <a:t>Specialties: architecting new Cloud Solutions, evangelizing Low code/No code, and helping organizations to build (tech) skills and certifications. </a:t>
            </a:r>
            <a:endParaRPr lang="hr-HR" sz="1600" dirty="0">
              <a:latin typeface="TT Norms Pro Light"/>
            </a:endParaRPr>
          </a:p>
          <a:p>
            <a:pPr marL="342900" indent="-342900">
              <a:lnSpc>
                <a:spcPct val="150000"/>
              </a:lnSpc>
              <a:buFont typeface="Arial" panose="020B0604020202020204" pitchFamily="34" charset="0"/>
              <a:buChar char="•"/>
            </a:pPr>
            <a:r>
              <a:rPr lang="en-US" sz="1600" dirty="0">
                <a:latin typeface="TT Norms Pro Light"/>
              </a:rPr>
              <a:t>Microsoft Certified Trainer, Microsoft Power Platform Solution Architect, Azure Solution Architect</a:t>
            </a:r>
            <a:r>
              <a:rPr lang="hr-HR" sz="1600" dirty="0">
                <a:latin typeface="TT Norms Pro Light"/>
              </a:rPr>
              <a:t>.</a:t>
            </a:r>
          </a:p>
          <a:p>
            <a:pPr marL="342900" indent="-342900">
              <a:lnSpc>
                <a:spcPct val="150000"/>
              </a:lnSpc>
              <a:buFont typeface="Arial" panose="020B0604020202020204" pitchFamily="34" charset="0"/>
              <a:buChar char="•"/>
            </a:pPr>
            <a:r>
              <a:rPr lang="hr-HR" sz="1600" dirty="0">
                <a:latin typeface="TT Norms Pro Light"/>
              </a:rPr>
              <a:t>NTK23 </a:t>
            </a:r>
            <a:r>
              <a:rPr lang="hr-HR" sz="1600" dirty="0" err="1">
                <a:latin typeface="TT Norms Pro Light"/>
              </a:rPr>
              <a:t>content</a:t>
            </a:r>
            <a:r>
              <a:rPr lang="hr-HR" sz="1600" dirty="0">
                <a:latin typeface="TT Norms Pro Light"/>
              </a:rPr>
              <a:t> </a:t>
            </a:r>
            <a:r>
              <a:rPr lang="hr-HR" sz="1600" dirty="0" err="1">
                <a:latin typeface="TT Norms Pro Light"/>
              </a:rPr>
              <a:t>owner</a:t>
            </a:r>
            <a:endParaRPr lang="en-US" sz="1600" dirty="0">
              <a:latin typeface="TT Norms Pro Light"/>
            </a:endParaRPr>
          </a:p>
        </p:txBody>
      </p:sp>
      <p:pic>
        <p:nvPicPr>
          <p:cNvPr id="12" name="Picture 11" descr="Icon&#10;&#10;Description automatically generated">
            <a:extLst>
              <a:ext uri="{FF2B5EF4-FFF2-40B4-BE49-F238E27FC236}">
                <a16:creationId xmlns:a16="http://schemas.microsoft.com/office/drawing/2014/main" id="{DDDC6E81-1A5F-CD4E-98C0-589F9AE99B34}"/>
              </a:ext>
            </a:extLst>
          </p:cNvPr>
          <p:cNvPicPr>
            <a:picLocks noChangeAspect="1"/>
          </p:cNvPicPr>
          <p:nvPr/>
        </p:nvPicPr>
        <p:blipFill>
          <a:blip r:embed="rId4"/>
          <a:stretch>
            <a:fillRect/>
          </a:stretch>
        </p:blipFill>
        <p:spPr>
          <a:xfrm>
            <a:off x="11387920" y="6117921"/>
            <a:ext cx="447844" cy="474188"/>
          </a:xfrm>
          <a:prstGeom prst="rect">
            <a:avLst/>
          </a:prstGeom>
        </p:spPr>
      </p:pic>
    </p:spTree>
    <p:extLst>
      <p:ext uri="{BB962C8B-B14F-4D97-AF65-F5344CB8AC3E}">
        <p14:creationId xmlns:p14="http://schemas.microsoft.com/office/powerpoint/2010/main" val="739891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DC3AED-7A55-E448-9C3E-BDA28C015B72}"/>
              </a:ext>
            </a:extLst>
          </p:cNvPr>
          <p:cNvSpPr txBox="1"/>
          <p:nvPr/>
        </p:nvSpPr>
        <p:spPr>
          <a:xfrm>
            <a:off x="5224636" y="306186"/>
            <a:ext cx="1742786" cy="553998"/>
          </a:xfrm>
          <a:prstGeom prst="rect">
            <a:avLst/>
          </a:prstGeom>
          <a:noFill/>
        </p:spPr>
        <p:txBody>
          <a:bodyPr wrap="none" rtlCol="0">
            <a:spAutoFit/>
          </a:bodyPr>
          <a:lstStyle/>
          <a:p>
            <a:pPr algn="ctr"/>
            <a:r>
              <a:rPr lang="en-US" sz="3000" b="1">
                <a:solidFill>
                  <a:schemeClr val="tx2"/>
                </a:solidFill>
                <a:latin typeface="Poppins" pitchFamily="2" charset="77"/>
                <a:cs typeface="Poppins" pitchFamily="2" charset="77"/>
              </a:rPr>
              <a:t>NEPHOS</a:t>
            </a:r>
          </a:p>
        </p:txBody>
      </p:sp>
      <p:sp>
        <p:nvSpPr>
          <p:cNvPr id="3" name="TextBox 2">
            <a:extLst>
              <a:ext uri="{FF2B5EF4-FFF2-40B4-BE49-F238E27FC236}">
                <a16:creationId xmlns:a16="http://schemas.microsoft.com/office/drawing/2014/main" id="{253E2D50-8C58-1444-A17E-0AC0649CABF6}"/>
              </a:ext>
            </a:extLst>
          </p:cNvPr>
          <p:cNvSpPr txBox="1"/>
          <p:nvPr/>
        </p:nvSpPr>
        <p:spPr>
          <a:xfrm>
            <a:off x="5254267" y="787593"/>
            <a:ext cx="1683474" cy="276999"/>
          </a:xfrm>
          <a:prstGeom prst="rect">
            <a:avLst/>
          </a:prstGeom>
          <a:noFill/>
        </p:spPr>
        <p:txBody>
          <a:bodyPr wrap="none" rtlCol="0">
            <a:spAutoFit/>
          </a:bodyPr>
          <a:lstStyle/>
          <a:p>
            <a:pPr algn="ctr"/>
            <a:r>
              <a:rPr lang="en-US" sz="1200" spc="150" dirty="0">
                <a:solidFill>
                  <a:schemeClr val="bg1">
                    <a:lumMod val="65000"/>
                  </a:schemeClr>
                </a:solidFill>
                <a:latin typeface="Poppins Light" pitchFamily="2" charset="77"/>
                <a:cs typeface="Poppins Light" pitchFamily="2" charset="77"/>
              </a:rPr>
              <a:t>OUR CUSTOMERS</a:t>
            </a:r>
          </a:p>
        </p:txBody>
      </p:sp>
      <p:sp>
        <p:nvSpPr>
          <p:cNvPr id="9" name="Freeform 8">
            <a:extLst>
              <a:ext uri="{FF2B5EF4-FFF2-40B4-BE49-F238E27FC236}">
                <a16:creationId xmlns:a16="http://schemas.microsoft.com/office/drawing/2014/main" id="{E43EEE0F-8575-2A4A-A218-94284A907FA3}"/>
              </a:ext>
            </a:extLst>
          </p:cNvPr>
          <p:cNvSpPr/>
          <p:nvPr/>
        </p:nvSpPr>
        <p:spPr>
          <a:xfrm>
            <a:off x="1883447" y="1484428"/>
            <a:ext cx="2427956" cy="4572000"/>
          </a:xfrm>
          <a:custGeom>
            <a:avLst/>
            <a:gdLst>
              <a:gd name="connsiteX0" fmla="*/ 0 w 4855912"/>
              <a:gd name="connsiteY0" fmla="*/ 9143998 h 9144000"/>
              <a:gd name="connsiteX1" fmla="*/ 4855912 w 4855912"/>
              <a:gd name="connsiteY1" fmla="*/ 9143998 h 9144000"/>
              <a:gd name="connsiteX2" fmla="*/ 4855912 w 4855912"/>
              <a:gd name="connsiteY2" fmla="*/ 9144000 h 9144000"/>
              <a:gd name="connsiteX3" fmla="*/ 0 w 4855912"/>
              <a:gd name="connsiteY3" fmla="*/ 9144000 h 9144000"/>
              <a:gd name="connsiteX4" fmla="*/ 0 w 4855912"/>
              <a:gd name="connsiteY4" fmla="*/ 0 h 9144000"/>
              <a:gd name="connsiteX5" fmla="*/ 4855912 w 4855912"/>
              <a:gd name="connsiteY5" fmla="*/ 0 h 9144000"/>
              <a:gd name="connsiteX6" fmla="*/ 4855912 w 4855912"/>
              <a:gd name="connsiteY6" fmla="*/ 4215866 h 9144000"/>
              <a:gd name="connsiteX7" fmla="*/ 2427956 w 4855912"/>
              <a:gd name="connsiteY7" fmla="*/ 2983833 h 9144000"/>
              <a:gd name="connsiteX8" fmla="*/ 0 w 4855912"/>
              <a:gd name="connsiteY8" fmla="*/ 4215866 h 9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55912" h="9144000">
                <a:moveTo>
                  <a:pt x="0" y="9143998"/>
                </a:moveTo>
                <a:lnTo>
                  <a:pt x="4855912" y="9143998"/>
                </a:lnTo>
                <a:lnTo>
                  <a:pt x="4855912" y="9144000"/>
                </a:lnTo>
                <a:lnTo>
                  <a:pt x="0" y="9144000"/>
                </a:lnTo>
                <a:close/>
                <a:moveTo>
                  <a:pt x="0" y="0"/>
                </a:moveTo>
                <a:lnTo>
                  <a:pt x="4855912" y="0"/>
                </a:lnTo>
                <a:lnTo>
                  <a:pt x="4855912" y="4215866"/>
                </a:lnTo>
                <a:lnTo>
                  <a:pt x="2427956" y="2983833"/>
                </a:lnTo>
                <a:lnTo>
                  <a:pt x="0" y="421586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10" name="Off-page Connector 9">
            <a:extLst>
              <a:ext uri="{FF2B5EF4-FFF2-40B4-BE49-F238E27FC236}">
                <a16:creationId xmlns:a16="http://schemas.microsoft.com/office/drawing/2014/main" id="{A7828B26-E45D-714C-9E47-5BF0E37381A7}"/>
              </a:ext>
            </a:extLst>
          </p:cNvPr>
          <p:cNvSpPr/>
          <p:nvPr/>
        </p:nvSpPr>
        <p:spPr>
          <a:xfrm rot="10800000">
            <a:off x="1883447" y="2976345"/>
            <a:ext cx="2427956" cy="3080083"/>
          </a:xfrm>
          <a:prstGeom prst="flowChartOffpageConnector">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11" name="TextBox 10">
            <a:extLst>
              <a:ext uri="{FF2B5EF4-FFF2-40B4-BE49-F238E27FC236}">
                <a16:creationId xmlns:a16="http://schemas.microsoft.com/office/drawing/2014/main" id="{1DE67E62-F7FB-ED49-845E-F7EE7CC8B97F}"/>
              </a:ext>
            </a:extLst>
          </p:cNvPr>
          <p:cNvSpPr txBox="1"/>
          <p:nvPr/>
        </p:nvSpPr>
        <p:spPr>
          <a:xfrm>
            <a:off x="2839631" y="1710140"/>
            <a:ext cx="515590" cy="338554"/>
          </a:xfrm>
          <a:prstGeom prst="rect">
            <a:avLst/>
          </a:prstGeom>
          <a:noFill/>
        </p:spPr>
        <p:txBody>
          <a:bodyPr wrap="none" rtlCol="0" anchor="ctr" anchorCtr="0">
            <a:spAutoFit/>
          </a:bodyPr>
          <a:lstStyle/>
          <a:p>
            <a:pPr algn="ctr"/>
            <a:r>
              <a:rPr lang="en-US" sz="1600" b="1">
                <a:solidFill>
                  <a:schemeClr val="bg1"/>
                </a:solidFill>
                <a:latin typeface="TT Norms Pro" panose="02000503030000020003" pitchFamily="2" charset="0"/>
                <a:ea typeface="League Spartan" charset="0"/>
                <a:cs typeface="Poppins" pitchFamily="2" charset="77"/>
              </a:rPr>
              <a:t>ISV</a:t>
            </a:r>
          </a:p>
        </p:txBody>
      </p:sp>
      <p:sp>
        <p:nvSpPr>
          <p:cNvPr id="12" name="Freeform 1015">
            <a:extLst>
              <a:ext uri="{FF2B5EF4-FFF2-40B4-BE49-F238E27FC236}">
                <a16:creationId xmlns:a16="http://schemas.microsoft.com/office/drawing/2014/main" id="{6EAF5E7C-30EA-B244-A957-95F708EF9472}"/>
              </a:ext>
            </a:extLst>
          </p:cNvPr>
          <p:cNvSpPr>
            <a:spLocks noChangeAspect="1"/>
          </p:cNvSpPr>
          <p:nvPr/>
        </p:nvSpPr>
        <p:spPr bwMode="auto">
          <a:xfrm>
            <a:off x="2849476" y="2222318"/>
            <a:ext cx="495898" cy="495898"/>
          </a:xfrm>
          <a:custGeom>
            <a:avLst/>
            <a:gdLst>
              <a:gd name="T0" fmla="*/ 7726423 w 293329"/>
              <a:gd name="T1" fmla="*/ 9850932 h 293332"/>
              <a:gd name="T2" fmla="*/ 2935958 w 293329"/>
              <a:gd name="T3" fmla="*/ 9676341 h 293332"/>
              <a:gd name="T4" fmla="*/ 8633732 w 293329"/>
              <a:gd name="T5" fmla="*/ 8887648 h 293332"/>
              <a:gd name="T6" fmla="*/ 8503163 w 293329"/>
              <a:gd name="T7" fmla="*/ 10333017 h 293332"/>
              <a:gd name="T8" fmla="*/ 10187033 w 293329"/>
              <a:gd name="T9" fmla="*/ 9107071 h 293332"/>
              <a:gd name="T10" fmla="*/ 10656909 w 293329"/>
              <a:gd name="T11" fmla="*/ 9507104 h 293332"/>
              <a:gd name="T12" fmla="*/ 8346597 w 293329"/>
              <a:gd name="T13" fmla="*/ 10655613 h 293332"/>
              <a:gd name="T14" fmla="*/ 8398777 w 293329"/>
              <a:gd name="T15" fmla="*/ 8900613 h 293332"/>
              <a:gd name="T16" fmla="*/ 456778 w 293329"/>
              <a:gd name="T17" fmla="*/ 9107071 h 293332"/>
              <a:gd name="T18" fmla="*/ 2153785 w 293329"/>
              <a:gd name="T19" fmla="*/ 10333017 h 293332"/>
              <a:gd name="T20" fmla="*/ 2023134 w 293329"/>
              <a:gd name="T21" fmla="*/ 8887648 h 293332"/>
              <a:gd name="T22" fmla="*/ 2466970 w 293329"/>
              <a:gd name="T23" fmla="*/ 10500789 h 293332"/>
              <a:gd name="T24" fmla="*/ 0 w 293329"/>
              <a:gd name="T25" fmla="*/ 10500789 h 293332"/>
              <a:gd name="T26" fmla="*/ 443780 w 293329"/>
              <a:gd name="T27" fmla="*/ 8887648 h 293332"/>
              <a:gd name="T28" fmla="*/ 9388267 w 293329"/>
              <a:gd name="T29" fmla="*/ 8605304 h 293332"/>
              <a:gd name="T30" fmla="*/ 1198367 w 293329"/>
              <a:gd name="T31" fmla="*/ 7874844 h 293332"/>
              <a:gd name="T32" fmla="*/ 1570072 w 293329"/>
              <a:gd name="T33" fmla="*/ 8233637 h 293332"/>
              <a:gd name="T34" fmla="*/ 10080391 w 293329"/>
              <a:gd name="T35" fmla="*/ 8233637 h 293332"/>
              <a:gd name="T36" fmla="*/ 9388267 w 293329"/>
              <a:gd name="T37" fmla="*/ 7554479 h 293332"/>
              <a:gd name="T38" fmla="*/ 1198367 w 293329"/>
              <a:gd name="T39" fmla="*/ 8925645 h 293332"/>
              <a:gd name="T40" fmla="*/ 5130248 w 293329"/>
              <a:gd name="T41" fmla="*/ 6689459 h 293332"/>
              <a:gd name="T42" fmla="*/ 6635580 w 293329"/>
              <a:gd name="T43" fmla="*/ 7022186 h 293332"/>
              <a:gd name="T44" fmla="*/ 5130248 w 293329"/>
              <a:gd name="T45" fmla="*/ 6689459 h 293332"/>
              <a:gd name="T46" fmla="*/ 6792622 w 293329"/>
              <a:gd name="T47" fmla="*/ 5753460 h 293332"/>
              <a:gd name="T48" fmla="*/ 4960060 w 293329"/>
              <a:gd name="T49" fmla="*/ 5753460 h 293332"/>
              <a:gd name="T50" fmla="*/ 4394049 w 293329"/>
              <a:gd name="T51" fmla="*/ 8425350 h 293332"/>
              <a:gd name="T52" fmla="*/ 4394049 w 293329"/>
              <a:gd name="T53" fmla="*/ 4434924 h 293332"/>
              <a:gd name="T54" fmla="*/ 3801866 w 293329"/>
              <a:gd name="T55" fmla="*/ 8425350 h 293332"/>
              <a:gd name="T56" fmla="*/ 3801866 w 293329"/>
              <a:gd name="T57" fmla="*/ 4434924 h 293332"/>
              <a:gd name="T58" fmla="*/ 10173087 w 293329"/>
              <a:gd name="T59" fmla="*/ 3648251 h 293332"/>
              <a:gd name="T60" fmla="*/ 9880272 w 293329"/>
              <a:gd name="T61" fmla="*/ 7355373 h 293332"/>
              <a:gd name="T62" fmla="*/ 9960128 w 293329"/>
              <a:gd name="T63" fmla="*/ 3543768 h 293332"/>
              <a:gd name="T64" fmla="*/ 882485 w 293329"/>
              <a:gd name="T65" fmla="*/ 7043025 h 293332"/>
              <a:gd name="T66" fmla="*/ 572838 w 293329"/>
              <a:gd name="T67" fmla="*/ 7161164 h 293332"/>
              <a:gd name="T68" fmla="*/ 3801866 w 293329"/>
              <a:gd name="T69" fmla="*/ 3139719 h 293332"/>
              <a:gd name="T70" fmla="*/ 6999706 w 293329"/>
              <a:gd name="T71" fmla="*/ 4120936 h 293332"/>
              <a:gd name="T72" fmla="*/ 3801866 w 293329"/>
              <a:gd name="T73" fmla="*/ 2825664 h 293332"/>
              <a:gd name="T74" fmla="*/ 7486601 w 293329"/>
              <a:gd name="T75" fmla="*/ 3139719 h 293332"/>
              <a:gd name="T76" fmla="*/ 7486601 w 293329"/>
              <a:gd name="T77" fmla="*/ 4120936 h 293332"/>
              <a:gd name="T78" fmla="*/ 7486601 w 293329"/>
              <a:gd name="T79" fmla="*/ 8752426 h 293332"/>
              <a:gd name="T80" fmla="*/ 2999112 w 293329"/>
              <a:gd name="T81" fmla="*/ 3623786 h 293332"/>
              <a:gd name="T82" fmla="*/ 8646767 w 293329"/>
              <a:gd name="T83" fmla="*/ 1554601 h 293332"/>
              <a:gd name="T84" fmla="*/ 10330586 w 293329"/>
              <a:gd name="T85" fmla="*/ 2789136 h 293332"/>
              <a:gd name="T86" fmla="*/ 10213098 w 293329"/>
              <a:gd name="T87" fmla="*/ 1333651 h 293332"/>
              <a:gd name="T88" fmla="*/ 10656909 w 293329"/>
              <a:gd name="T89" fmla="*/ 2945074 h 293332"/>
              <a:gd name="T90" fmla="*/ 8189923 w 293329"/>
              <a:gd name="T91" fmla="*/ 2945074 h 293332"/>
              <a:gd name="T92" fmla="*/ 8633732 w 293329"/>
              <a:gd name="T93" fmla="*/ 1333651 h 293332"/>
              <a:gd name="T94" fmla="*/ 313320 w 293329"/>
              <a:gd name="T95" fmla="*/ 1957394 h 293332"/>
              <a:gd name="T96" fmla="*/ 2153785 w 293329"/>
              <a:gd name="T97" fmla="*/ 1957394 h 293332"/>
              <a:gd name="T98" fmla="*/ 2245154 w 293329"/>
              <a:gd name="T99" fmla="*/ 1346649 h 293332"/>
              <a:gd name="T100" fmla="*/ 2310348 w 293329"/>
              <a:gd name="T101" fmla="*/ 3101058 h 293332"/>
              <a:gd name="T102" fmla="*/ 0 w 293329"/>
              <a:gd name="T103" fmla="*/ 1957394 h 293332"/>
              <a:gd name="T104" fmla="*/ 9388267 w 293329"/>
              <a:gd name="T105" fmla="*/ 307485 h 293332"/>
              <a:gd name="T106" fmla="*/ 9759991 w 293329"/>
              <a:gd name="T107" fmla="*/ 679246 h 293332"/>
              <a:gd name="T108" fmla="*/ 826690 w 293329"/>
              <a:gd name="T109" fmla="*/ 679246 h 293332"/>
              <a:gd name="T110" fmla="*/ 1198367 w 293329"/>
              <a:gd name="T111" fmla="*/ 307485 h 293332"/>
              <a:gd name="T112" fmla="*/ 8022361 w 293329"/>
              <a:gd name="T113" fmla="*/ 1208071 h 293332"/>
              <a:gd name="T114" fmla="*/ 2720558 w 293329"/>
              <a:gd name="T115" fmla="*/ 1286932 h 293332"/>
              <a:gd name="T116" fmla="*/ 5293109 w 293329"/>
              <a:gd name="T117" fmla="*/ 246183 h 293332"/>
              <a:gd name="T118" fmla="*/ 9388267 w 293329"/>
              <a:gd name="T119" fmla="*/ 1371250 h 293332"/>
              <a:gd name="T120" fmla="*/ 1198367 w 293329"/>
              <a:gd name="T121" fmla="*/ 0 h 293332"/>
              <a:gd name="T122" fmla="*/ 519153 w 293329"/>
              <a:gd name="T123" fmla="*/ 679246 h 29333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93329" h="293332">
                <a:moveTo>
                  <a:pt x="208355" y="263416"/>
                </a:moveTo>
                <a:cubicBezTo>
                  <a:pt x="210511" y="261937"/>
                  <a:pt x="213385" y="262677"/>
                  <a:pt x="214822" y="264895"/>
                </a:cubicBezTo>
                <a:cubicBezTo>
                  <a:pt x="215541" y="267483"/>
                  <a:pt x="214822" y="270071"/>
                  <a:pt x="212667" y="271180"/>
                </a:cubicBezTo>
                <a:cubicBezTo>
                  <a:pt x="192188" y="282640"/>
                  <a:pt x="169194" y="288556"/>
                  <a:pt x="146201" y="288556"/>
                </a:cubicBezTo>
                <a:cubicBezTo>
                  <a:pt x="124284" y="288556"/>
                  <a:pt x="102728" y="283010"/>
                  <a:pt x="82608" y="272659"/>
                </a:cubicBezTo>
                <a:cubicBezTo>
                  <a:pt x="80093" y="271549"/>
                  <a:pt x="79375" y="268592"/>
                  <a:pt x="80812" y="266374"/>
                </a:cubicBezTo>
                <a:cubicBezTo>
                  <a:pt x="81530" y="264155"/>
                  <a:pt x="84405" y="263416"/>
                  <a:pt x="86560" y="264525"/>
                </a:cubicBezTo>
                <a:cubicBezTo>
                  <a:pt x="125003" y="284859"/>
                  <a:pt x="170631" y="284119"/>
                  <a:pt x="208355" y="263416"/>
                </a:cubicBezTo>
                <a:close/>
                <a:moveTo>
                  <a:pt x="237641" y="244663"/>
                </a:moveTo>
                <a:cubicBezTo>
                  <a:pt x="239437" y="246084"/>
                  <a:pt x="239796" y="248926"/>
                  <a:pt x="238000" y="250703"/>
                </a:cubicBezTo>
                <a:cubicBezTo>
                  <a:pt x="235485" y="253900"/>
                  <a:pt x="234048" y="257808"/>
                  <a:pt x="234048" y="261715"/>
                </a:cubicBezTo>
                <a:lnTo>
                  <a:pt x="234048" y="284451"/>
                </a:lnTo>
                <a:lnTo>
                  <a:pt x="284347" y="284451"/>
                </a:lnTo>
                <a:lnTo>
                  <a:pt x="284347" y="261715"/>
                </a:lnTo>
                <a:cubicBezTo>
                  <a:pt x="284347" y="257808"/>
                  <a:pt x="283269" y="253900"/>
                  <a:pt x="280395" y="250703"/>
                </a:cubicBezTo>
                <a:cubicBezTo>
                  <a:pt x="278958" y="248926"/>
                  <a:pt x="278958" y="246084"/>
                  <a:pt x="281113" y="244663"/>
                </a:cubicBezTo>
                <a:cubicBezTo>
                  <a:pt x="282910" y="242887"/>
                  <a:pt x="285784" y="243242"/>
                  <a:pt x="287221" y="245019"/>
                </a:cubicBezTo>
                <a:cubicBezTo>
                  <a:pt x="291173" y="249992"/>
                  <a:pt x="293329" y="255676"/>
                  <a:pt x="293329" y="261715"/>
                </a:cubicBezTo>
                <a:lnTo>
                  <a:pt x="293329" y="289069"/>
                </a:lnTo>
                <a:cubicBezTo>
                  <a:pt x="293329" y="291201"/>
                  <a:pt x="291533" y="293332"/>
                  <a:pt x="288658" y="293332"/>
                </a:cubicBezTo>
                <a:lnTo>
                  <a:pt x="229737" y="293332"/>
                </a:lnTo>
                <a:cubicBezTo>
                  <a:pt x="227222" y="293332"/>
                  <a:pt x="225425" y="291201"/>
                  <a:pt x="225425" y="289069"/>
                </a:cubicBezTo>
                <a:lnTo>
                  <a:pt x="225425" y="261715"/>
                </a:lnTo>
                <a:cubicBezTo>
                  <a:pt x="225425" y="255676"/>
                  <a:pt x="227222" y="249992"/>
                  <a:pt x="231174" y="245019"/>
                </a:cubicBezTo>
                <a:cubicBezTo>
                  <a:pt x="232611" y="243242"/>
                  <a:pt x="235844" y="242887"/>
                  <a:pt x="237641" y="244663"/>
                </a:cubicBezTo>
                <a:close/>
                <a:moveTo>
                  <a:pt x="12215" y="244663"/>
                </a:moveTo>
                <a:cubicBezTo>
                  <a:pt x="14012" y="246084"/>
                  <a:pt x="14371" y="248926"/>
                  <a:pt x="12575" y="250703"/>
                </a:cubicBezTo>
                <a:cubicBezTo>
                  <a:pt x="10419" y="253900"/>
                  <a:pt x="8622" y="257808"/>
                  <a:pt x="8622" y="261715"/>
                </a:cubicBezTo>
                <a:lnTo>
                  <a:pt x="8622" y="284451"/>
                </a:lnTo>
                <a:lnTo>
                  <a:pt x="59281" y="284451"/>
                </a:lnTo>
                <a:lnTo>
                  <a:pt x="59281" y="261715"/>
                </a:lnTo>
                <a:cubicBezTo>
                  <a:pt x="59281" y="257808"/>
                  <a:pt x="57844" y="253900"/>
                  <a:pt x="54969" y="250703"/>
                </a:cubicBezTo>
                <a:cubicBezTo>
                  <a:pt x="53532" y="248926"/>
                  <a:pt x="53892" y="246084"/>
                  <a:pt x="55688" y="244663"/>
                </a:cubicBezTo>
                <a:cubicBezTo>
                  <a:pt x="57844" y="242887"/>
                  <a:pt x="60359" y="243242"/>
                  <a:pt x="61796" y="245019"/>
                </a:cubicBezTo>
                <a:cubicBezTo>
                  <a:pt x="65748" y="249992"/>
                  <a:pt x="67903" y="255676"/>
                  <a:pt x="67903" y="261715"/>
                </a:cubicBezTo>
                <a:lnTo>
                  <a:pt x="67903" y="289069"/>
                </a:lnTo>
                <a:cubicBezTo>
                  <a:pt x="67903" y="291201"/>
                  <a:pt x="65748" y="293332"/>
                  <a:pt x="63592" y="293332"/>
                </a:cubicBezTo>
                <a:lnTo>
                  <a:pt x="4311" y="293332"/>
                </a:lnTo>
                <a:cubicBezTo>
                  <a:pt x="1796" y="293332"/>
                  <a:pt x="0" y="291201"/>
                  <a:pt x="0" y="289069"/>
                </a:cubicBezTo>
                <a:lnTo>
                  <a:pt x="0" y="261715"/>
                </a:lnTo>
                <a:cubicBezTo>
                  <a:pt x="0" y="255676"/>
                  <a:pt x="1796" y="249992"/>
                  <a:pt x="6107" y="245019"/>
                </a:cubicBezTo>
                <a:cubicBezTo>
                  <a:pt x="7545" y="243242"/>
                  <a:pt x="10419" y="242887"/>
                  <a:pt x="12215" y="244663"/>
                </a:cubicBezTo>
                <a:close/>
                <a:moveTo>
                  <a:pt x="258410" y="216782"/>
                </a:moveTo>
                <a:cubicBezTo>
                  <a:pt x="252766" y="216782"/>
                  <a:pt x="248180" y="221368"/>
                  <a:pt x="248180" y="226659"/>
                </a:cubicBezTo>
                <a:cubicBezTo>
                  <a:pt x="248180" y="232304"/>
                  <a:pt x="252766" y="236890"/>
                  <a:pt x="258410" y="236890"/>
                </a:cubicBezTo>
                <a:cubicBezTo>
                  <a:pt x="264055" y="236890"/>
                  <a:pt x="268641" y="232304"/>
                  <a:pt x="268641" y="226659"/>
                </a:cubicBezTo>
                <a:cubicBezTo>
                  <a:pt x="268641" y="221368"/>
                  <a:pt x="264055" y="216782"/>
                  <a:pt x="258410" y="216782"/>
                </a:cubicBezTo>
                <a:close/>
                <a:moveTo>
                  <a:pt x="32985" y="216782"/>
                </a:moveTo>
                <a:cubicBezTo>
                  <a:pt x="27341" y="216782"/>
                  <a:pt x="22754" y="221368"/>
                  <a:pt x="22754" y="226659"/>
                </a:cubicBezTo>
                <a:cubicBezTo>
                  <a:pt x="22754" y="232304"/>
                  <a:pt x="27341" y="236890"/>
                  <a:pt x="32985" y="236890"/>
                </a:cubicBezTo>
                <a:cubicBezTo>
                  <a:pt x="38629" y="236890"/>
                  <a:pt x="43216" y="232304"/>
                  <a:pt x="43216" y="226659"/>
                </a:cubicBezTo>
                <a:cubicBezTo>
                  <a:pt x="43216" y="221368"/>
                  <a:pt x="38629" y="216782"/>
                  <a:pt x="32985" y="216782"/>
                </a:cubicBezTo>
                <a:close/>
                <a:moveTo>
                  <a:pt x="258410" y="207962"/>
                </a:moveTo>
                <a:cubicBezTo>
                  <a:pt x="268994" y="207962"/>
                  <a:pt x="277460" y="216429"/>
                  <a:pt x="277460" y="226659"/>
                </a:cubicBezTo>
                <a:cubicBezTo>
                  <a:pt x="277460" y="237243"/>
                  <a:pt x="268994" y="245709"/>
                  <a:pt x="258410" y="245709"/>
                </a:cubicBezTo>
                <a:cubicBezTo>
                  <a:pt x="248180" y="245709"/>
                  <a:pt x="239713" y="237243"/>
                  <a:pt x="239713" y="226659"/>
                </a:cubicBezTo>
                <a:cubicBezTo>
                  <a:pt x="239713" y="216429"/>
                  <a:pt x="248180" y="207962"/>
                  <a:pt x="258410" y="207962"/>
                </a:cubicBezTo>
                <a:close/>
                <a:moveTo>
                  <a:pt x="32985" y="207962"/>
                </a:moveTo>
                <a:cubicBezTo>
                  <a:pt x="43568" y="207962"/>
                  <a:pt x="52035" y="216429"/>
                  <a:pt x="52035" y="226659"/>
                </a:cubicBezTo>
                <a:cubicBezTo>
                  <a:pt x="52035" y="237243"/>
                  <a:pt x="43568" y="245709"/>
                  <a:pt x="32985" y="245709"/>
                </a:cubicBezTo>
                <a:cubicBezTo>
                  <a:pt x="22754" y="245709"/>
                  <a:pt x="14288" y="237243"/>
                  <a:pt x="14288" y="226659"/>
                </a:cubicBezTo>
                <a:cubicBezTo>
                  <a:pt x="14288" y="216429"/>
                  <a:pt x="22754" y="207962"/>
                  <a:pt x="32985" y="207962"/>
                </a:cubicBezTo>
                <a:close/>
                <a:moveTo>
                  <a:pt x="141209" y="184150"/>
                </a:moveTo>
                <a:lnTo>
                  <a:pt x="182642" y="184150"/>
                </a:lnTo>
                <a:cubicBezTo>
                  <a:pt x="185164" y="184150"/>
                  <a:pt x="186965" y="186348"/>
                  <a:pt x="186965" y="188913"/>
                </a:cubicBezTo>
                <a:cubicBezTo>
                  <a:pt x="186965" y="191477"/>
                  <a:pt x="185164" y="193309"/>
                  <a:pt x="182642" y="193309"/>
                </a:cubicBezTo>
                <a:lnTo>
                  <a:pt x="141209" y="193309"/>
                </a:lnTo>
                <a:cubicBezTo>
                  <a:pt x="138687" y="193309"/>
                  <a:pt x="136525" y="191477"/>
                  <a:pt x="136525" y="188913"/>
                </a:cubicBezTo>
                <a:cubicBezTo>
                  <a:pt x="136525" y="186348"/>
                  <a:pt x="138687" y="184150"/>
                  <a:pt x="141209" y="184150"/>
                </a:cubicBezTo>
                <a:close/>
                <a:moveTo>
                  <a:pt x="141209" y="153987"/>
                </a:moveTo>
                <a:lnTo>
                  <a:pt x="182642" y="153987"/>
                </a:lnTo>
                <a:cubicBezTo>
                  <a:pt x="185164" y="153987"/>
                  <a:pt x="186965" y="155818"/>
                  <a:pt x="186965" y="158383"/>
                </a:cubicBezTo>
                <a:cubicBezTo>
                  <a:pt x="186965" y="160947"/>
                  <a:pt x="185164" y="163145"/>
                  <a:pt x="182642" y="163145"/>
                </a:cubicBezTo>
                <a:lnTo>
                  <a:pt x="141209" y="163145"/>
                </a:lnTo>
                <a:cubicBezTo>
                  <a:pt x="138687" y="163145"/>
                  <a:pt x="136525" y="160947"/>
                  <a:pt x="136525" y="158383"/>
                </a:cubicBezTo>
                <a:cubicBezTo>
                  <a:pt x="136525" y="155818"/>
                  <a:pt x="138687" y="153987"/>
                  <a:pt x="141209" y="153987"/>
                </a:cubicBezTo>
                <a:close/>
                <a:moveTo>
                  <a:pt x="120945" y="122087"/>
                </a:moveTo>
                <a:lnTo>
                  <a:pt x="120945" y="231936"/>
                </a:lnTo>
                <a:lnTo>
                  <a:pt x="201721" y="231936"/>
                </a:lnTo>
                <a:lnTo>
                  <a:pt x="201721" y="122087"/>
                </a:lnTo>
                <a:lnTo>
                  <a:pt x="120945" y="122087"/>
                </a:lnTo>
                <a:close/>
                <a:moveTo>
                  <a:pt x="91243" y="117765"/>
                </a:moveTo>
                <a:lnTo>
                  <a:pt x="91243" y="218610"/>
                </a:lnTo>
                <a:cubicBezTo>
                  <a:pt x="91243" y="225813"/>
                  <a:pt x="97401" y="231936"/>
                  <a:pt x="104645" y="231936"/>
                </a:cubicBezTo>
                <a:lnTo>
                  <a:pt x="112252" y="231936"/>
                </a:lnTo>
                <a:lnTo>
                  <a:pt x="112252" y="122087"/>
                </a:lnTo>
                <a:lnTo>
                  <a:pt x="104645" y="122087"/>
                </a:lnTo>
                <a:cubicBezTo>
                  <a:pt x="99574" y="122087"/>
                  <a:pt x="94865" y="120286"/>
                  <a:pt x="91243" y="117765"/>
                </a:cubicBezTo>
                <a:close/>
                <a:moveTo>
                  <a:pt x="274150" y="97555"/>
                </a:moveTo>
                <a:cubicBezTo>
                  <a:pt x="276714" y="96837"/>
                  <a:pt x="279278" y="98274"/>
                  <a:pt x="280011" y="100430"/>
                </a:cubicBezTo>
                <a:cubicBezTo>
                  <a:pt x="291734" y="132770"/>
                  <a:pt x="291001" y="168344"/>
                  <a:pt x="277813" y="199966"/>
                </a:cubicBezTo>
                <a:cubicBezTo>
                  <a:pt x="277080" y="201763"/>
                  <a:pt x="275249" y="202841"/>
                  <a:pt x="273783" y="202841"/>
                </a:cubicBezTo>
                <a:cubicBezTo>
                  <a:pt x="273051" y="202841"/>
                  <a:pt x="272684" y="202841"/>
                  <a:pt x="271952" y="202482"/>
                </a:cubicBezTo>
                <a:cubicBezTo>
                  <a:pt x="269387" y="201404"/>
                  <a:pt x="268288" y="198888"/>
                  <a:pt x="269387" y="196732"/>
                </a:cubicBezTo>
                <a:cubicBezTo>
                  <a:pt x="281843" y="166907"/>
                  <a:pt x="282209" y="133848"/>
                  <a:pt x="271585" y="103305"/>
                </a:cubicBezTo>
                <a:cubicBezTo>
                  <a:pt x="270853" y="101149"/>
                  <a:pt x="271952" y="98633"/>
                  <a:pt x="274150" y="97555"/>
                </a:cubicBezTo>
                <a:close/>
                <a:moveTo>
                  <a:pt x="20584" y="95972"/>
                </a:moveTo>
                <a:cubicBezTo>
                  <a:pt x="22807" y="96695"/>
                  <a:pt x="24289" y="99224"/>
                  <a:pt x="23177" y="101753"/>
                </a:cubicBezTo>
                <a:cubicBezTo>
                  <a:pt x="12435" y="131379"/>
                  <a:pt x="12806" y="164257"/>
                  <a:pt x="24289" y="193883"/>
                </a:cubicBezTo>
                <a:cubicBezTo>
                  <a:pt x="25029" y="196051"/>
                  <a:pt x="23918" y="198580"/>
                  <a:pt x="21696" y="199664"/>
                </a:cubicBezTo>
                <a:cubicBezTo>
                  <a:pt x="20955" y="199664"/>
                  <a:pt x="20584" y="199664"/>
                  <a:pt x="19844" y="199664"/>
                </a:cubicBezTo>
                <a:cubicBezTo>
                  <a:pt x="17991" y="199664"/>
                  <a:pt x="16510" y="198580"/>
                  <a:pt x="15769" y="197135"/>
                </a:cubicBezTo>
                <a:cubicBezTo>
                  <a:pt x="3545" y="165341"/>
                  <a:pt x="3175" y="130656"/>
                  <a:pt x="14658" y="98863"/>
                </a:cubicBezTo>
                <a:cubicBezTo>
                  <a:pt x="15399" y="96334"/>
                  <a:pt x="17991" y="95250"/>
                  <a:pt x="20584" y="95972"/>
                </a:cubicBezTo>
                <a:close/>
                <a:moveTo>
                  <a:pt x="104645" y="86431"/>
                </a:moveTo>
                <a:cubicBezTo>
                  <a:pt x="97401" y="86431"/>
                  <a:pt x="91243" y="92553"/>
                  <a:pt x="91243" y="99757"/>
                </a:cubicBezTo>
                <a:cubicBezTo>
                  <a:pt x="91243" y="107320"/>
                  <a:pt x="97401" y="113443"/>
                  <a:pt x="104645" y="113443"/>
                </a:cubicBezTo>
                <a:lnTo>
                  <a:pt x="192665" y="113443"/>
                </a:lnTo>
                <a:cubicBezTo>
                  <a:pt x="189405" y="104799"/>
                  <a:pt x="189405" y="95435"/>
                  <a:pt x="192665" y="86431"/>
                </a:cubicBezTo>
                <a:lnTo>
                  <a:pt x="104645" y="86431"/>
                </a:lnTo>
                <a:close/>
                <a:moveTo>
                  <a:pt x="104645" y="77787"/>
                </a:moveTo>
                <a:lnTo>
                  <a:pt x="206067" y="77787"/>
                </a:lnTo>
                <a:cubicBezTo>
                  <a:pt x="208603" y="77787"/>
                  <a:pt x="210776" y="79948"/>
                  <a:pt x="210776" y="82109"/>
                </a:cubicBezTo>
                <a:cubicBezTo>
                  <a:pt x="210776" y="84630"/>
                  <a:pt x="208603" y="86431"/>
                  <a:pt x="206067" y="86431"/>
                </a:cubicBezTo>
                <a:lnTo>
                  <a:pt x="202807" y="86431"/>
                </a:lnTo>
                <a:cubicBezTo>
                  <a:pt x="198098" y="95074"/>
                  <a:pt x="198098" y="104799"/>
                  <a:pt x="202807" y="113443"/>
                </a:cubicBezTo>
                <a:lnTo>
                  <a:pt x="206067" y="113443"/>
                </a:lnTo>
                <a:cubicBezTo>
                  <a:pt x="208603" y="113443"/>
                  <a:pt x="210776" y="115243"/>
                  <a:pt x="210776" y="117765"/>
                </a:cubicBezTo>
                <a:lnTo>
                  <a:pt x="210776" y="236258"/>
                </a:lnTo>
                <a:cubicBezTo>
                  <a:pt x="210776" y="238779"/>
                  <a:pt x="208603" y="240940"/>
                  <a:pt x="206067" y="240940"/>
                </a:cubicBezTo>
                <a:lnTo>
                  <a:pt x="104645" y="240940"/>
                </a:lnTo>
                <a:cubicBezTo>
                  <a:pt x="92330" y="240940"/>
                  <a:pt x="82550" y="230856"/>
                  <a:pt x="82550" y="218610"/>
                </a:cubicBezTo>
                <a:lnTo>
                  <a:pt x="82550" y="99757"/>
                </a:lnTo>
                <a:cubicBezTo>
                  <a:pt x="82550" y="87511"/>
                  <a:pt x="92330" y="77787"/>
                  <a:pt x="104645" y="77787"/>
                </a:cubicBezTo>
                <a:close/>
                <a:moveTo>
                  <a:pt x="237641" y="36713"/>
                </a:moveTo>
                <a:cubicBezTo>
                  <a:pt x="239437" y="37787"/>
                  <a:pt x="239796" y="40649"/>
                  <a:pt x="238000" y="42795"/>
                </a:cubicBezTo>
                <a:cubicBezTo>
                  <a:pt x="235485" y="45657"/>
                  <a:pt x="234048" y="49950"/>
                  <a:pt x="234048" y="53885"/>
                </a:cubicBezTo>
                <a:lnTo>
                  <a:pt x="234048" y="76781"/>
                </a:lnTo>
                <a:lnTo>
                  <a:pt x="284347" y="76781"/>
                </a:lnTo>
                <a:lnTo>
                  <a:pt x="284347" y="53885"/>
                </a:lnTo>
                <a:cubicBezTo>
                  <a:pt x="284347" y="49950"/>
                  <a:pt x="282910" y="45657"/>
                  <a:pt x="280395" y="42795"/>
                </a:cubicBezTo>
                <a:cubicBezTo>
                  <a:pt x="278958" y="40649"/>
                  <a:pt x="278958" y="37787"/>
                  <a:pt x="281113" y="36713"/>
                </a:cubicBezTo>
                <a:cubicBezTo>
                  <a:pt x="282910" y="34925"/>
                  <a:pt x="285784" y="35282"/>
                  <a:pt x="287221" y="37071"/>
                </a:cubicBezTo>
                <a:cubicBezTo>
                  <a:pt x="291173" y="41722"/>
                  <a:pt x="293329" y="47804"/>
                  <a:pt x="293329" y="53885"/>
                </a:cubicBezTo>
                <a:lnTo>
                  <a:pt x="293329" y="81074"/>
                </a:lnTo>
                <a:cubicBezTo>
                  <a:pt x="293329" y="83578"/>
                  <a:pt x="291533" y="85367"/>
                  <a:pt x="288658" y="85367"/>
                </a:cubicBezTo>
                <a:lnTo>
                  <a:pt x="229737" y="85367"/>
                </a:lnTo>
                <a:cubicBezTo>
                  <a:pt x="227222" y="85367"/>
                  <a:pt x="225425" y="83578"/>
                  <a:pt x="225425" y="81074"/>
                </a:cubicBezTo>
                <a:lnTo>
                  <a:pt x="225425" y="53885"/>
                </a:lnTo>
                <a:cubicBezTo>
                  <a:pt x="225425" y="47804"/>
                  <a:pt x="227222" y="41722"/>
                  <a:pt x="231174" y="37071"/>
                </a:cubicBezTo>
                <a:cubicBezTo>
                  <a:pt x="232970" y="35282"/>
                  <a:pt x="235844" y="34925"/>
                  <a:pt x="237641" y="36713"/>
                </a:cubicBezTo>
                <a:close/>
                <a:moveTo>
                  <a:pt x="12215" y="36713"/>
                </a:moveTo>
                <a:cubicBezTo>
                  <a:pt x="14012" y="37787"/>
                  <a:pt x="14371" y="40649"/>
                  <a:pt x="12575" y="42795"/>
                </a:cubicBezTo>
                <a:cubicBezTo>
                  <a:pt x="10419" y="45657"/>
                  <a:pt x="8622" y="49950"/>
                  <a:pt x="8622" y="53885"/>
                </a:cubicBezTo>
                <a:lnTo>
                  <a:pt x="8622" y="76781"/>
                </a:lnTo>
                <a:lnTo>
                  <a:pt x="59281" y="76781"/>
                </a:lnTo>
                <a:lnTo>
                  <a:pt x="59281" y="53885"/>
                </a:lnTo>
                <a:cubicBezTo>
                  <a:pt x="59281" y="49950"/>
                  <a:pt x="57844" y="45657"/>
                  <a:pt x="54969" y="42795"/>
                </a:cubicBezTo>
                <a:cubicBezTo>
                  <a:pt x="53532" y="40649"/>
                  <a:pt x="53892" y="37787"/>
                  <a:pt x="55688" y="36713"/>
                </a:cubicBezTo>
                <a:cubicBezTo>
                  <a:pt x="57844" y="34925"/>
                  <a:pt x="60359" y="35282"/>
                  <a:pt x="61796" y="37071"/>
                </a:cubicBezTo>
                <a:cubicBezTo>
                  <a:pt x="65748" y="41722"/>
                  <a:pt x="67903" y="47804"/>
                  <a:pt x="67903" y="53885"/>
                </a:cubicBezTo>
                <a:lnTo>
                  <a:pt x="67903" y="81074"/>
                </a:lnTo>
                <a:cubicBezTo>
                  <a:pt x="67903" y="83578"/>
                  <a:pt x="65748" y="85367"/>
                  <a:pt x="63592" y="85367"/>
                </a:cubicBezTo>
                <a:lnTo>
                  <a:pt x="4311" y="85367"/>
                </a:lnTo>
                <a:cubicBezTo>
                  <a:pt x="1796" y="85367"/>
                  <a:pt x="0" y="83578"/>
                  <a:pt x="0" y="81074"/>
                </a:cubicBezTo>
                <a:lnTo>
                  <a:pt x="0" y="53885"/>
                </a:lnTo>
                <a:cubicBezTo>
                  <a:pt x="0" y="47804"/>
                  <a:pt x="1796" y="41722"/>
                  <a:pt x="6107" y="37071"/>
                </a:cubicBezTo>
                <a:cubicBezTo>
                  <a:pt x="7545" y="35282"/>
                  <a:pt x="10419" y="34925"/>
                  <a:pt x="12215" y="36713"/>
                </a:cubicBezTo>
                <a:close/>
                <a:moveTo>
                  <a:pt x="258410" y="8466"/>
                </a:moveTo>
                <a:cubicBezTo>
                  <a:pt x="252766" y="8466"/>
                  <a:pt x="248180" y="13405"/>
                  <a:pt x="248180" y="18697"/>
                </a:cubicBezTo>
                <a:cubicBezTo>
                  <a:pt x="248180" y="24341"/>
                  <a:pt x="252766" y="28928"/>
                  <a:pt x="258410" y="28928"/>
                </a:cubicBezTo>
                <a:cubicBezTo>
                  <a:pt x="264055" y="28928"/>
                  <a:pt x="268641" y="24341"/>
                  <a:pt x="268641" y="18697"/>
                </a:cubicBezTo>
                <a:cubicBezTo>
                  <a:pt x="268641" y="13405"/>
                  <a:pt x="264055" y="8466"/>
                  <a:pt x="258410" y="8466"/>
                </a:cubicBezTo>
                <a:close/>
                <a:moveTo>
                  <a:pt x="32985" y="8466"/>
                </a:moveTo>
                <a:cubicBezTo>
                  <a:pt x="27341" y="8466"/>
                  <a:pt x="22754" y="13405"/>
                  <a:pt x="22754" y="18697"/>
                </a:cubicBezTo>
                <a:cubicBezTo>
                  <a:pt x="22754" y="24341"/>
                  <a:pt x="27341" y="28928"/>
                  <a:pt x="32985" y="28928"/>
                </a:cubicBezTo>
                <a:cubicBezTo>
                  <a:pt x="38629" y="28928"/>
                  <a:pt x="43216" y="24341"/>
                  <a:pt x="43216" y="18697"/>
                </a:cubicBezTo>
                <a:cubicBezTo>
                  <a:pt x="43216" y="13405"/>
                  <a:pt x="38629" y="8466"/>
                  <a:pt x="32985" y="8466"/>
                </a:cubicBezTo>
                <a:close/>
                <a:moveTo>
                  <a:pt x="145691" y="6778"/>
                </a:moveTo>
                <a:cubicBezTo>
                  <a:pt x="171211" y="6778"/>
                  <a:pt x="196731" y="13556"/>
                  <a:pt x="219015" y="27113"/>
                </a:cubicBezTo>
                <a:cubicBezTo>
                  <a:pt x="221531" y="28559"/>
                  <a:pt x="221891" y="31089"/>
                  <a:pt x="220813" y="33258"/>
                </a:cubicBezTo>
                <a:cubicBezTo>
                  <a:pt x="219015" y="35427"/>
                  <a:pt x="216499" y="36150"/>
                  <a:pt x="214702" y="34704"/>
                </a:cubicBezTo>
                <a:cubicBezTo>
                  <a:pt x="172648" y="9037"/>
                  <a:pt x="118733" y="9037"/>
                  <a:pt x="77038" y="34704"/>
                </a:cubicBezTo>
                <a:cubicBezTo>
                  <a:pt x="76320" y="35427"/>
                  <a:pt x="75601" y="35427"/>
                  <a:pt x="74882" y="35427"/>
                </a:cubicBezTo>
                <a:cubicBezTo>
                  <a:pt x="73444" y="35427"/>
                  <a:pt x="72006" y="34704"/>
                  <a:pt x="70928" y="33258"/>
                </a:cubicBezTo>
                <a:cubicBezTo>
                  <a:pt x="69850" y="31089"/>
                  <a:pt x="70209" y="28559"/>
                  <a:pt x="72366" y="27113"/>
                </a:cubicBezTo>
                <a:cubicBezTo>
                  <a:pt x="94651" y="13556"/>
                  <a:pt x="120171" y="6778"/>
                  <a:pt x="145691" y="6778"/>
                </a:cubicBezTo>
                <a:close/>
                <a:moveTo>
                  <a:pt x="258410" y="0"/>
                </a:moveTo>
                <a:cubicBezTo>
                  <a:pt x="268994" y="0"/>
                  <a:pt x="277460" y="8466"/>
                  <a:pt x="277460" y="18697"/>
                </a:cubicBezTo>
                <a:cubicBezTo>
                  <a:pt x="277460" y="29280"/>
                  <a:pt x="268994" y="37747"/>
                  <a:pt x="258410" y="37747"/>
                </a:cubicBezTo>
                <a:cubicBezTo>
                  <a:pt x="248180" y="37747"/>
                  <a:pt x="239713" y="29280"/>
                  <a:pt x="239713" y="18697"/>
                </a:cubicBezTo>
                <a:cubicBezTo>
                  <a:pt x="239713" y="8466"/>
                  <a:pt x="248180" y="0"/>
                  <a:pt x="258410" y="0"/>
                </a:cubicBezTo>
                <a:close/>
                <a:moveTo>
                  <a:pt x="32985" y="0"/>
                </a:moveTo>
                <a:cubicBezTo>
                  <a:pt x="43568" y="0"/>
                  <a:pt x="52035" y="8466"/>
                  <a:pt x="52035" y="18697"/>
                </a:cubicBezTo>
                <a:cubicBezTo>
                  <a:pt x="52035" y="29280"/>
                  <a:pt x="43568" y="37747"/>
                  <a:pt x="32985" y="37747"/>
                </a:cubicBezTo>
                <a:cubicBezTo>
                  <a:pt x="22754" y="37747"/>
                  <a:pt x="14288" y="29280"/>
                  <a:pt x="14288" y="18697"/>
                </a:cubicBezTo>
                <a:cubicBezTo>
                  <a:pt x="14288" y="8466"/>
                  <a:pt x="22754" y="0"/>
                  <a:pt x="32985" y="0"/>
                </a:cubicBezTo>
                <a:close/>
              </a:path>
            </a:pathLst>
          </a:custGeom>
          <a:solidFill>
            <a:schemeClr val="bg1"/>
          </a:solidFill>
          <a:ln>
            <a:noFill/>
          </a:ln>
        </p:spPr>
        <p:txBody>
          <a:bodyPr anchor="ctr"/>
          <a:lstStyle/>
          <a:p>
            <a:endParaRPr lang="en-US" sz="900"/>
          </a:p>
        </p:txBody>
      </p:sp>
      <p:sp>
        <p:nvSpPr>
          <p:cNvPr id="13" name="TextBox 12">
            <a:extLst>
              <a:ext uri="{FF2B5EF4-FFF2-40B4-BE49-F238E27FC236}">
                <a16:creationId xmlns:a16="http://schemas.microsoft.com/office/drawing/2014/main" id="{6483ABF8-7D20-FE4E-94DD-738C9825E50B}"/>
              </a:ext>
            </a:extLst>
          </p:cNvPr>
          <p:cNvSpPr txBox="1"/>
          <p:nvPr/>
        </p:nvSpPr>
        <p:spPr>
          <a:xfrm>
            <a:off x="2049841" y="3682418"/>
            <a:ext cx="2095174" cy="584775"/>
          </a:xfrm>
          <a:prstGeom prst="rect">
            <a:avLst/>
          </a:prstGeom>
          <a:noFill/>
        </p:spPr>
        <p:txBody>
          <a:bodyPr wrap="square" rtlCol="0" anchor="b" anchorCtr="0">
            <a:spAutoFit/>
          </a:bodyPr>
          <a:lstStyle/>
          <a:p>
            <a:pPr algn="ctr"/>
            <a:r>
              <a:rPr lang="en-US" sz="1600" b="1">
                <a:solidFill>
                  <a:schemeClr val="tx2"/>
                </a:solidFill>
                <a:latin typeface="TT Norms Pro" panose="02000503030000020003" pitchFamily="2" charset="0"/>
                <a:ea typeface="League Spartan" charset="0"/>
                <a:cs typeface="Poppins" pitchFamily="2" charset="77"/>
              </a:rPr>
              <a:t>INDEPENDENT SW VENDORS</a:t>
            </a:r>
          </a:p>
        </p:txBody>
      </p:sp>
      <p:sp>
        <p:nvSpPr>
          <p:cNvPr id="14" name="Subtitle 2">
            <a:extLst>
              <a:ext uri="{FF2B5EF4-FFF2-40B4-BE49-F238E27FC236}">
                <a16:creationId xmlns:a16="http://schemas.microsoft.com/office/drawing/2014/main" id="{B537C882-0AD0-2E43-BFA6-C4BA8501D0C2}"/>
              </a:ext>
            </a:extLst>
          </p:cNvPr>
          <p:cNvSpPr txBox="1">
            <a:spLocks/>
          </p:cNvSpPr>
          <p:nvPr/>
        </p:nvSpPr>
        <p:spPr>
          <a:xfrm>
            <a:off x="2049834" y="4316719"/>
            <a:ext cx="2095181" cy="1419619"/>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1750"/>
              </a:lnSpc>
            </a:pPr>
            <a:r>
              <a:rPr lang="en-US" sz="1200">
                <a:solidFill>
                  <a:schemeClr val="tx1">
                    <a:lumMod val="75000"/>
                  </a:schemeClr>
                </a:solidFill>
                <a:latin typeface="TT Norms Pro Light" panose="02000503020000020003" pitchFamily="2" charset="0"/>
                <a:ea typeface="Lato Light" panose="020F0502020204030203" pitchFamily="34" charset="0"/>
                <a:cs typeface="Mukta ExtraLight" panose="020B0000000000000000" pitchFamily="34" charset="77"/>
              </a:rPr>
              <a:t>Empower ISVs to implement modern product development processes focusing on cloud technologies, DevOps and go-to-market strategy</a:t>
            </a:r>
          </a:p>
        </p:txBody>
      </p:sp>
      <p:sp>
        <p:nvSpPr>
          <p:cNvPr id="18" name="Freeform 17">
            <a:extLst>
              <a:ext uri="{FF2B5EF4-FFF2-40B4-BE49-F238E27FC236}">
                <a16:creationId xmlns:a16="http://schemas.microsoft.com/office/drawing/2014/main" id="{8D47B52A-E97C-C34B-9CCA-2183D31E8791}"/>
              </a:ext>
            </a:extLst>
          </p:cNvPr>
          <p:cNvSpPr/>
          <p:nvPr/>
        </p:nvSpPr>
        <p:spPr>
          <a:xfrm>
            <a:off x="4888909" y="1484428"/>
            <a:ext cx="2427956" cy="4572000"/>
          </a:xfrm>
          <a:custGeom>
            <a:avLst/>
            <a:gdLst>
              <a:gd name="connsiteX0" fmla="*/ 0 w 4855912"/>
              <a:gd name="connsiteY0" fmla="*/ 9143998 h 9144000"/>
              <a:gd name="connsiteX1" fmla="*/ 4855912 w 4855912"/>
              <a:gd name="connsiteY1" fmla="*/ 9143998 h 9144000"/>
              <a:gd name="connsiteX2" fmla="*/ 4855912 w 4855912"/>
              <a:gd name="connsiteY2" fmla="*/ 9144000 h 9144000"/>
              <a:gd name="connsiteX3" fmla="*/ 0 w 4855912"/>
              <a:gd name="connsiteY3" fmla="*/ 9144000 h 9144000"/>
              <a:gd name="connsiteX4" fmla="*/ 0 w 4855912"/>
              <a:gd name="connsiteY4" fmla="*/ 0 h 9144000"/>
              <a:gd name="connsiteX5" fmla="*/ 4855912 w 4855912"/>
              <a:gd name="connsiteY5" fmla="*/ 0 h 9144000"/>
              <a:gd name="connsiteX6" fmla="*/ 4855912 w 4855912"/>
              <a:gd name="connsiteY6" fmla="*/ 4215866 h 9144000"/>
              <a:gd name="connsiteX7" fmla="*/ 2427956 w 4855912"/>
              <a:gd name="connsiteY7" fmla="*/ 2983833 h 9144000"/>
              <a:gd name="connsiteX8" fmla="*/ 0 w 4855912"/>
              <a:gd name="connsiteY8" fmla="*/ 4215866 h 9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55912" h="9144000">
                <a:moveTo>
                  <a:pt x="0" y="9143998"/>
                </a:moveTo>
                <a:lnTo>
                  <a:pt x="4855912" y="9143998"/>
                </a:lnTo>
                <a:lnTo>
                  <a:pt x="4855912" y="9144000"/>
                </a:lnTo>
                <a:lnTo>
                  <a:pt x="0" y="9144000"/>
                </a:lnTo>
                <a:close/>
                <a:moveTo>
                  <a:pt x="0" y="0"/>
                </a:moveTo>
                <a:lnTo>
                  <a:pt x="4855912" y="0"/>
                </a:lnTo>
                <a:lnTo>
                  <a:pt x="4855912" y="4215866"/>
                </a:lnTo>
                <a:lnTo>
                  <a:pt x="2427956" y="2983833"/>
                </a:lnTo>
                <a:lnTo>
                  <a:pt x="0" y="421586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19" name="Off-page Connector 18">
            <a:extLst>
              <a:ext uri="{FF2B5EF4-FFF2-40B4-BE49-F238E27FC236}">
                <a16:creationId xmlns:a16="http://schemas.microsoft.com/office/drawing/2014/main" id="{3C1A8FDE-2BFA-264F-B4F3-8DC1A5EEA923}"/>
              </a:ext>
            </a:extLst>
          </p:cNvPr>
          <p:cNvSpPr/>
          <p:nvPr/>
        </p:nvSpPr>
        <p:spPr>
          <a:xfrm rot="10800000">
            <a:off x="4888909" y="2976345"/>
            <a:ext cx="2427956" cy="3080083"/>
          </a:xfrm>
          <a:prstGeom prst="flowChartOffpageConnector">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0" name="TextBox 19">
            <a:extLst>
              <a:ext uri="{FF2B5EF4-FFF2-40B4-BE49-F238E27FC236}">
                <a16:creationId xmlns:a16="http://schemas.microsoft.com/office/drawing/2014/main" id="{78FAA3E8-277E-E745-A5C4-937DC7555897}"/>
              </a:ext>
            </a:extLst>
          </p:cNvPr>
          <p:cNvSpPr txBox="1"/>
          <p:nvPr/>
        </p:nvSpPr>
        <p:spPr>
          <a:xfrm>
            <a:off x="5916782" y="1710140"/>
            <a:ext cx="372218" cy="338554"/>
          </a:xfrm>
          <a:prstGeom prst="rect">
            <a:avLst/>
          </a:prstGeom>
          <a:noFill/>
        </p:spPr>
        <p:txBody>
          <a:bodyPr wrap="none" rtlCol="0" anchor="ctr" anchorCtr="0">
            <a:spAutoFit/>
          </a:bodyPr>
          <a:lstStyle/>
          <a:p>
            <a:pPr algn="ctr"/>
            <a:r>
              <a:rPr lang="en-US" sz="1600" b="1">
                <a:solidFill>
                  <a:schemeClr val="bg1"/>
                </a:solidFill>
                <a:latin typeface="TT Norms Pro" panose="02000503030000020003" pitchFamily="2" charset="0"/>
                <a:ea typeface="League Spartan" charset="0"/>
                <a:cs typeface="Poppins" pitchFamily="2" charset="77"/>
              </a:rPr>
              <a:t>SI</a:t>
            </a:r>
          </a:p>
        </p:txBody>
      </p:sp>
      <p:sp>
        <p:nvSpPr>
          <p:cNvPr id="21" name="Freeform 1015">
            <a:extLst>
              <a:ext uri="{FF2B5EF4-FFF2-40B4-BE49-F238E27FC236}">
                <a16:creationId xmlns:a16="http://schemas.microsoft.com/office/drawing/2014/main" id="{2351AA4F-C666-6E46-85CF-07142A455FFF}"/>
              </a:ext>
            </a:extLst>
          </p:cNvPr>
          <p:cNvSpPr>
            <a:spLocks noChangeAspect="1"/>
          </p:cNvSpPr>
          <p:nvPr/>
        </p:nvSpPr>
        <p:spPr bwMode="auto">
          <a:xfrm>
            <a:off x="5854937" y="2222318"/>
            <a:ext cx="495898" cy="495898"/>
          </a:xfrm>
          <a:custGeom>
            <a:avLst/>
            <a:gdLst>
              <a:gd name="T0" fmla="*/ 7726423 w 293329"/>
              <a:gd name="T1" fmla="*/ 9850932 h 293332"/>
              <a:gd name="T2" fmla="*/ 2935958 w 293329"/>
              <a:gd name="T3" fmla="*/ 9676341 h 293332"/>
              <a:gd name="T4" fmla="*/ 8633732 w 293329"/>
              <a:gd name="T5" fmla="*/ 8887648 h 293332"/>
              <a:gd name="T6" fmla="*/ 8503163 w 293329"/>
              <a:gd name="T7" fmla="*/ 10333017 h 293332"/>
              <a:gd name="T8" fmla="*/ 10187033 w 293329"/>
              <a:gd name="T9" fmla="*/ 9107071 h 293332"/>
              <a:gd name="T10" fmla="*/ 10656909 w 293329"/>
              <a:gd name="T11" fmla="*/ 9507104 h 293332"/>
              <a:gd name="T12" fmla="*/ 8346597 w 293329"/>
              <a:gd name="T13" fmla="*/ 10655613 h 293332"/>
              <a:gd name="T14" fmla="*/ 8398777 w 293329"/>
              <a:gd name="T15" fmla="*/ 8900613 h 293332"/>
              <a:gd name="T16" fmla="*/ 456778 w 293329"/>
              <a:gd name="T17" fmla="*/ 9107071 h 293332"/>
              <a:gd name="T18" fmla="*/ 2153785 w 293329"/>
              <a:gd name="T19" fmla="*/ 10333017 h 293332"/>
              <a:gd name="T20" fmla="*/ 2023134 w 293329"/>
              <a:gd name="T21" fmla="*/ 8887648 h 293332"/>
              <a:gd name="T22" fmla="*/ 2466970 w 293329"/>
              <a:gd name="T23" fmla="*/ 10500789 h 293332"/>
              <a:gd name="T24" fmla="*/ 0 w 293329"/>
              <a:gd name="T25" fmla="*/ 10500789 h 293332"/>
              <a:gd name="T26" fmla="*/ 443780 w 293329"/>
              <a:gd name="T27" fmla="*/ 8887648 h 293332"/>
              <a:gd name="T28" fmla="*/ 9388267 w 293329"/>
              <a:gd name="T29" fmla="*/ 8605304 h 293332"/>
              <a:gd name="T30" fmla="*/ 1198367 w 293329"/>
              <a:gd name="T31" fmla="*/ 7874844 h 293332"/>
              <a:gd name="T32" fmla="*/ 1570072 w 293329"/>
              <a:gd name="T33" fmla="*/ 8233637 h 293332"/>
              <a:gd name="T34" fmla="*/ 10080391 w 293329"/>
              <a:gd name="T35" fmla="*/ 8233637 h 293332"/>
              <a:gd name="T36" fmla="*/ 9388267 w 293329"/>
              <a:gd name="T37" fmla="*/ 7554479 h 293332"/>
              <a:gd name="T38" fmla="*/ 1198367 w 293329"/>
              <a:gd name="T39" fmla="*/ 8925645 h 293332"/>
              <a:gd name="T40" fmla="*/ 5130248 w 293329"/>
              <a:gd name="T41" fmla="*/ 6689459 h 293332"/>
              <a:gd name="T42" fmla="*/ 6635580 w 293329"/>
              <a:gd name="T43" fmla="*/ 7022186 h 293332"/>
              <a:gd name="T44" fmla="*/ 5130248 w 293329"/>
              <a:gd name="T45" fmla="*/ 6689459 h 293332"/>
              <a:gd name="T46" fmla="*/ 6792622 w 293329"/>
              <a:gd name="T47" fmla="*/ 5753460 h 293332"/>
              <a:gd name="T48" fmla="*/ 4960060 w 293329"/>
              <a:gd name="T49" fmla="*/ 5753460 h 293332"/>
              <a:gd name="T50" fmla="*/ 4394049 w 293329"/>
              <a:gd name="T51" fmla="*/ 8425350 h 293332"/>
              <a:gd name="T52" fmla="*/ 4394049 w 293329"/>
              <a:gd name="T53" fmla="*/ 4434924 h 293332"/>
              <a:gd name="T54" fmla="*/ 3801866 w 293329"/>
              <a:gd name="T55" fmla="*/ 8425350 h 293332"/>
              <a:gd name="T56" fmla="*/ 3801866 w 293329"/>
              <a:gd name="T57" fmla="*/ 4434924 h 293332"/>
              <a:gd name="T58" fmla="*/ 10173087 w 293329"/>
              <a:gd name="T59" fmla="*/ 3648251 h 293332"/>
              <a:gd name="T60" fmla="*/ 9880272 w 293329"/>
              <a:gd name="T61" fmla="*/ 7355373 h 293332"/>
              <a:gd name="T62" fmla="*/ 9960128 w 293329"/>
              <a:gd name="T63" fmla="*/ 3543768 h 293332"/>
              <a:gd name="T64" fmla="*/ 882485 w 293329"/>
              <a:gd name="T65" fmla="*/ 7043025 h 293332"/>
              <a:gd name="T66" fmla="*/ 572838 w 293329"/>
              <a:gd name="T67" fmla="*/ 7161164 h 293332"/>
              <a:gd name="T68" fmla="*/ 3801866 w 293329"/>
              <a:gd name="T69" fmla="*/ 3139719 h 293332"/>
              <a:gd name="T70" fmla="*/ 6999706 w 293329"/>
              <a:gd name="T71" fmla="*/ 4120936 h 293332"/>
              <a:gd name="T72" fmla="*/ 3801866 w 293329"/>
              <a:gd name="T73" fmla="*/ 2825664 h 293332"/>
              <a:gd name="T74" fmla="*/ 7486601 w 293329"/>
              <a:gd name="T75" fmla="*/ 3139719 h 293332"/>
              <a:gd name="T76" fmla="*/ 7486601 w 293329"/>
              <a:gd name="T77" fmla="*/ 4120936 h 293332"/>
              <a:gd name="T78" fmla="*/ 7486601 w 293329"/>
              <a:gd name="T79" fmla="*/ 8752426 h 293332"/>
              <a:gd name="T80" fmla="*/ 2999112 w 293329"/>
              <a:gd name="T81" fmla="*/ 3623786 h 293332"/>
              <a:gd name="T82" fmla="*/ 8646767 w 293329"/>
              <a:gd name="T83" fmla="*/ 1554601 h 293332"/>
              <a:gd name="T84" fmla="*/ 10330586 w 293329"/>
              <a:gd name="T85" fmla="*/ 2789136 h 293332"/>
              <a:gd name="T86" fmla="*/ 10213098 w 293329"/>
              <a:gd name="T87" fmla="*/ 1333651 h 293332"/>
              <a:gd name="T88" fmla="*/ 10656909 w 293329"/>
              <a:gd name="T89" fmla="*/ 2945074 h 293332"/>
              <a:gd name="T90" fmla="*/ 8189923 w 293329"/>
              <a:gd name="T91" fmla="*/ 2945074 h 293332"/>
              <a:gd name="T92" fmla="*/ 8633732 w 293329"/>
              <a:gd name="T93" fmla="*/ 1333651 h 293332"/>
              <a:gd name="T94" fmla="*/ 313320 w 293329"/>
              <a:gd name="T95" fmla="*/ 1957394 h 293332"/>
              <a:gd name="T96" fmla="*/ 2153785 w 293329"/>
              <a:gd name="T97" fmla="*/ 1957394 h 293332"/>
              <a:gd name="T98" fmla="*/ 2245154 w 293329"/>
              <a:gd name="T99" fmla="*/ 1346649 h 293332"/>
              <a:gd name="T100" fmla="*/ 2310348 w 293329"/>
              <a:gd name="T101" fmla="*/ 3101058 h 293332"/>
              <a:gd name="T102" fmla="*/ 0 w 293329"/>
              <a:gd name="T103" fmla="*/ 1957394 h 293332"/>
              <a:gd name="T104" fmla="*/ 9388267 w 293329"/>
              <a:gd name="T105" fmla="*/ 307485 h 293332"/>
              <a:gd name="T106" fmla="*/ 9759991 w 293329"/>
              <a:gd name="T107" fmla="*/ 679246 h 293332"/>
              <a:gd name="T108" fmla="*/ 826690 w 293329"/>
              <a:gd name="T109" fmla="*/ 679246 h 293332"/>
              <a:gd name="T110" fmla="*/ 1198367 w 293329"/>
              <a:gd name="T111" fmla="*/ 307485 h 293332"/>
              <a:gd name="T112" fmla="*/ 8022361 w 293329"/>
              <a:gd name="T113" fmla="*/ 1208071 h 293332"/>
              <a:gd name="T114" fmla="*/ 2720558 w 293329"/>
              <a:gd name="T115" fmla="*/ 1286932 h 293332"/>
              <a:gd name="T116" fmla="*/ 5293109 w 293329"/>
              <a:gd name="T117" fmla="*/ 246183 h 293332"/>
              <a:gd name="T118" fmla="*/ 9388267 w 293329"/>
              <a:gd name="T119" fmla="*/ 1371250 h 293332"/>
              <a:gd name="T120" fmla="*/ 1198367 w 293329"/>
              <a:gd name="T121" fmla="*/ 0 h 293332"/>
              <a:gd name="T122" fmla="*/ 519153 w 293329"/>
              <a:gd name="T123" fmla="*/ 679246 h 29333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93329" h="293332">
                <a:moveTo>
                  <a:pt x="208355" y="263416"/>
                </a:moveTo>
                <a:cubicBezTo>
                  <a:pt x="210511" y="261937"/>
                  <a:pt x="213385" y="262677"/>
                  <a:pt x="214822" y="264895"/>
                </a:cubicBezTo>
                <a:cubicBezTo>
                  <a:pt x="215541" y="267483"/>
                  <a:pt x="214822" y="270071"/>
                  <a:pt x="212667" y="271180"/>
                </a:cubicBezTo>
                <a:cubicBezTo>
                  <a:pt x="192188" y="282640"/>
                  <a:pt x="169194" y="288556"/>
                  <a:pt x="146201" y="288556"/>
                </a:cubicBezTo>
                <a:cubicBezTo>
                  <a:pt x="124284" y="288556"/>
                  <a:pt x="102728" y="283010"/>
                  <a:pt x="82608" y="272659"/>
                </a:cubicBezTo>
                <a:cubicBezTo>
                  <a:pt x="80093" y="271549"/>
                  <a:pt x="79375" y="268592"/>
                  <a:pt x="80812" y="266374"/>
                </a:cubicBezTo>
                <a:cubicBezTo>
                  <a:pt x="81530" y="264155"/>
                  <a:pt x="84405" y="263416"/>
                  <a:pt x="86560" y="264525"/>
                </a:cubicBezTo>
                <a:cubicBezTo>
                  <a:pt x="125003" y="284859"/>
                  <a:pt x="170631" y="284119"/>
                  <a:pt x="208355" y="263416"/>
                </a:cubicBezTo>
                <a:close/>
                <a:moveTo>
                  <a:pt x="237641" y="244663"/>
                </a:moveTo>
                <a:cubicBezTo>
                  <a:pt x="239437" y="246084"/>
                  <a:pt x="239796" y="248926"/>
                  <a:pt x="238000" y="250703"/>
                </a:cubicBezTo>
                <a:cubicBezTo>
                  <a:pt x="235485" y="253900"/>
                  <a:pt x="234048" y="257808"/>
                  <a:pt x="234048" y="261715"/>
                </a:cubicBezTo>
                <a:lnTo>
                  <a:pt x="234048" y="284451"/>
                </a:lnTo>
                <a:lnTo>
                  <a:pt x="284347" y="284451"/>
                </a:lnTo>
                <a:lnTo>
                  <a:pt x="284347" y="261715"/>
                </a:lnTo>
                <a:cubicBezTo>
                  <a:pt x="284347" y="257808"/>
                  <a:pt x="283269" y="253900"/>
                  <a:pt x="280395" y="250703"/>
                </a:cubicBezTo>
                <a:cubicBezTo>
                  <a:pt x="278958" y="248926"/>
                  <a:pt x="278958" y="246084"/>
                  <a:pt x="281113" y="244663"/>
                </a:cubicBezTo>
                <a:cubicBezTo>
                  <a:pt x="282910" y="242887"/>
                  <a:pt x="285784" y="243242"/>
                  <a:pt x="287221" y="245019"/>
                </a:cubicBezTo>
                <a:cubicBezTo>
                  <a:pt x="291173" y="249992"/>
                  <a:pt x="293329" y="255676"/>
                  <a:pt x="293329" y="261715"/>
                </a:cubicBezTo>
                <a:lnTo>
                  <a:pt x="293329" y="289069"/>
                </a:lnTo>
                <a:cubicBezTo>
                  <a:pt x="293329" y="291201"/>
                  <a:pt x="291533" y="293332"/>
                  <a:pt x="288658" y="293332"/>
                </a:cubicBezTo>
                <a:lnTo>
                  <a:pt x="229737" y="293332"/>
                </a:lnTo>
                <a:cubicBezTo>
                  <a:pt x="227222" y="293332"/>
                  <a:pt x="225425" y="291201"/>
                  <a:pt x="225425" y="289069"/>
                </a:cubicBezTo>
                <a:lnTo>
                  <a:pt x="225425" y="261715"/>
                </a:lnTo>
                <a:cubicBezTo>
                  <a:pt x="225425" y="255676"/>
                  <a:pt x="227222" y="249992"/>
                  <a:pt x="231174" y="245019"/>
                </a:cubicBezTo>
                <a:cubicBezTo>
                  <a:pt x="232611" y="243242"/>
                  <a:pt x="235844" y="242887"/>
                  <a:pt x="237641" y="244663"/>
                </a:cubicBezTo>
                <a:close/>
                <a:moveTo>
                  <a:pt x="12215" y="244663"/>
                </a:moveTo>
                <a:cubicBezTo>
                  <a:pt x="14012" y="246084"/>
                  <a:pt x="14371" y="248926"/>
                  <a:pt x="12575" y="250703"/>
                </a:cubicBezTo>
                <a:cubicBezTo>
                  <a:pt x="10419" y="253900"/>
                  <a:pt x="8622" y="257808"/>
                  <a:pt x="8622" y="261715"/>
                </a:cubicBezTo>
                <a:lnTo>
                  <a:pt x="8622" y="284451"/>
                </a:lnTo>
                <a:lnTo>
                  <a:pt x="59281" y="284451"/>
                </a:lnTo>
                <a:lnTo>
                  <a:pt x="59281" y="261715"/>
                </a:lnTo>
                <a:cubicBezTo>
                  <a:pt x="59281" y="257808"/>
                  <a:pt x="57844" y="253900"/>
                  <a:pt x="54969" y="250703"/>
                </a:cubicBezTo>
                <a:cubicBezTo>
                  <a:pt x="53532" y="248926"/>
                  <a:pt x="53892" y="246084"/>
                  <a:pt x="55688" y="244663"/>
                </a:cubicBezTo>
                <a:cubicBezTo>
                  <a:pt x="57844" y="242887"/>
                  <a:pt x="60359" y="243242"/>
                  <a:pt x="61796" y="245019"/>
                </a:cubicBezTo>
                <a:cubicBezTo>
                  <a:pt x="65748" y="249992"/>
                  <a:pt x="67903" y="255676"/>
                  <a:pt x="67903" y="261715"/>
                </a:cubicBezTo>
                <a:lnTo>
                  <a:pt x="67903" y="289069"/>
                </a:lnTo>
                <a:cubicBezTo>
                  <a:pt x="67903" y="291201"/>
                  <a:pt x="65748" y="293332"/>
                  <a:pt x="63592" y="293332"/>
                </a:cubicBezTo>
                <a:lnTo>
                  <a:pt x="4311" y="293332"/>
                </a:lnTo>
                <a:cubicBezTo>
                  <a:pt x="1796" y="293332"/>
                  <a:pt x="0" y="291201"/>
                  <a:pt x="0" y="289069"/>
                </a:cubicBezTo>
                <a:lnTo>
                  <a:pt x="0" y="261715"/>
                </a:lnTo>
                <a:cubicBezTo>
                  <a:pt x="0" y="255676"/>
                  <a:pt x="1796" y="249992"/>
                  <a:pt x="6107" y="245019"/>
                </a:cubicBezTo>
                <a:cubicBezTo>
                  <a:pt x="7545" y="243242"/>
                  <a:pt x="10419" y="242887"/>
                  <a:pt x="12215" y="244663"/>
                </a:cubicBezTo>
                <a:close/>
                <a:moveTo>
                  <a:pt x="258410" y="216782"/>
                </a:moveTo>
                <a:cubicBezTo>
                  <a:pt x="252766" y="216782"/>
                  <a:pt x="248180" y="221368"/>
                  <a:pt x="248180" y="226659"/>
                </a:cubicBezTo>
                <a:cubicBezTo>
                  <a:pt x="248180" y="232304"/>
                  <a:pt x="252766" y="236890"/>
                  <a:pt x="258410" y="236890"/>
                </a:cubicBezTo>
                <a:cubicBezTo>
                  <a:pt x="264055" y="236890"/>
                  <a:pt x="268641" y="232304"/>
                  <a:pt x="268641" y="226659"/>
                </a:cubicBezTo>
                <a:cubicBezTo>
                  <a:pt x="268641" y="221368"/>
                  <a:pt x="264055" y="216782"/>
                  <a:pt x="258410" y="216782"/>
                </a:cubicBezTo>
                <a:close/>
                <a:moveTo>
                  <a:pt x="32985" y="216782"/>
                </a:moveTo>
                <a:cubicBezTo>
                  <a:pt x="27341" y="216782"/>
                  <a:pt x="22754" y="221368"/>
                  <a:pt x="22754" y="226659"/>
                </a:cubicBezTo>
                <a:cubicBezTo>
                  <a:pt x="22754" y="232304"/>
                  <a:pt x="27341" y="236890"/>
                  <a:pt x="32985" y="236890"/>
                </a:cubicBezTo>
                <a:cubicBezTo>
                  <a:pt x="38629" y="236890"/>
                  <a:pt x="43216" y="232304"/>
                  <a:pt x="43216" y="226659"/>
                </a:cubicBezTo>
                <a:cubicBezTo>
                  <a:pt x="43216" y="221368"/>
                  <a:pt x="38629" y="216782"/>
                  <a:pt x="32985" y="216782"/>
                </a:cubicBezTo>
                <a:close/>
                <a:moveTo>
                  <a:pt x="258410" y="207962"/>
                </a:moveTo>
                <a:cubicBezTo>
                  <a:pt x="268994" y="207962"/>
                  <a:pt x="277460" y="216429"/>
                  <a:pt x="277460" y="226659"/>
                </a:cubicBezTo>
                <a:cubicBezTo>
                  <a:pt x="277460" y="237243"/>
                  <a:pt x="268994" y="245709"/>
                  <a:pt x="258410" y="245709"/>
                </a:cubicBezTo>
                <a:cubicBezTo>
                  <a:pt x="248180" y="245709"/>
                  <a:pt x="239713" y="237243"/>
                  <a:pt x="239713" y="226659"/>
                </a:cubicBezTo>
                <a:cubicBezTo>
                  <a:pt x="239713" y="216429"/>
                  <a:pt x="248180" y="207962"/>
                  <a:pt x="258410" y="207962"/>
                </a:cubicBezTo>
                <a:close/>
                <a:moveTo>
                  <a:pt x="32985" y="207962"/>
                </a:moveTo>
                <a:cubicBezTo>
                  <a:pt x="43568" y="207962"/>
                  <a:pt x="52035" y="216429"/>
                  <a:pt x="52035" y="226659"/>
                </a:cubicBezTo>
                <a:cubicBezTo>
                  <a:pt x="52035" y="237243"/>
                  <a:pt x="43568" y="245709"/>
                  <a:pt x="32985" y="245709"/>
                </a:cubicBezTo>
                <a:cubicBezTo>
                  <a:pt x="22754" y="245709"/>
                  <a:pt x="14288" y="237243"/>
                  <a:pt x="14288" y="226659"/>
                </a:cubicBezTo>
                <a:cubicBezTo>
                  <a:pt x="14288" y="216429"/>
                  <a:pt x="22754" y="207962"/>
                  <a:pt x="32985" y="207962"/>
                </a:cubicBezTo>
                <a:close/>
                <a:moveTo>
                  <a:pt x="141209" y="184150"/>
                </a:moveTo>
                <a:lnTo>
                  <a:pt x="182642" y="184150"/>
                </a:lnTo>
                <a:cubicBezTo>
                  <a:pt x="185164" y="184150"/>
                  <a:pt x="186965" y="186348"/>
                  <a:pt x="186965" y="188913"/>
                </a:cubicBezTo>
                <a:cubicBezTo>
                  <a:pt x="186965" y="191477"/>
                  <a:pt x="185164" y="193309"/>
                  <a:pt x="182642" y="193309"/>
                </a:cubicBezTo>
                <a:lnTo>
                  <a:pt x="141209" y="193309"/>
                </a:lnTo>
                <a:cubicBezTo>
                  <a:pt x="138687" y="193309"/>
                  <a:pt x="136525" y="191477"/>
                  <a:pt x="136525" y="188913"/>
                </a:cubicBezTo>
                <a:cubicBezTo>
                  <a:pt x="136525" y="186348"/>
                  <a:pt x="138687" y="184150"/>
                  <a:pt x="141209" y="184150"/>
                </a:cubicBezTo>
                <a:close/>
                <a:moveTo>
                  <a:pt x="141209" y="153987"/>
                </a:moveTo>
                <a:lnTo>
                  <a:pt x="182642" y="153987"/>
                </a:lnTo>
                <a:cubicBezTo>
                  <a:pt x="185164" y="153987"/>
                  <a:pt x="186965" y="155818"/>
                  <a:pt x="186965" y="158383"/>
                </a:cubicBezTo>
                <a:cubicBezTo>
                  <a:pt x="186965" y="160947"/>
                  <a:pt x="185164" y="163145"/>
                  <a:pt x="182642" y="163145"/>
                </a:cubicBezTo>
                <a:lnTo>
                  <a:pt x="141209" y="163145"/>
                </a:lnTo>
                <a:cubicBezTo>
                  <a:pt x="138687" y="163145"/>
                  <a:pt x="136525" y="160947"/>
                  <a:pt x="136525" y="158383"/>
                </a:cubicBezTo>
                <a:cubicBezTo>
                  <a:pt x="136525" y="155818"/>
                  <a:pt x="138687" y="153987"/>
                  <a:pt x="141209" y="153987"/>
                </a:cubicBezTo>
                <a:close/>
                <a:moveTo>
                  <a:pt x="120945" y="122087"/>
                </a:moveTo>
                <a:lnTo>
                  <a:pt x="120945" y="231936"/>
                </a:lnTo>
                <a:lnTo>
                  <a:pt x="201721" y="231936"/>
                </a:lnTo>
                <a:lnTo>
                  <a:pt x="201721" y="122087"/>
                </a:lnTo>
                <a:lnTo>
                  <a:pt x="120945" y="122087"/>
                </a:lnTo>
                <a:close/>
                <a:moveTo>
                  <a:pt x="91243" y="117765"/>
                </a:moveTo>
                <a:lnTo>
                  <a:pt x="91243" y="218610"/>
                </a:lnTo>
                <a:cubicBezTo>
                  <a:pt x="91243" y="225813"/>
                  <a:pt x="97401" y="231936"/>
                  <a:pt x="104645" y="231936"/>
                </a:cubicBezTo>
                <a:lnTo>
                  <a:pt x="112252" y="231936"/>
                </a:lnTo>
                <a:lnTo>
                  <a:pt x="112252" y="122087"/>
                </a:lnTo>
                <a:lnTo>
                  <a:pt x="104645" y="122087"/>
                </a:lnTo>
                <a:cubicBezTo>
                  <a:pt x="99574" y="122087"/>
                  <a:pt x="94865" y="120286"/>
                  <a:pt x="91243" y="117765"/>
                </a:cubicBezTo>
                <a:close/>
                <a:moveTo>
                  <a:pt x="274150" y="97555"/>
                </a:moveTo>
                <a:cubicBezTo>
                  <a:pt x="276714" y="96837"/>
                  <a:pt x="279278" y="98274"/>
                  <a:pt x="280011" y="100430"/>
                </a:cubicBezTo>
                <a:cubicBezTo>
                  <a:pt x="291734" y="132770"/>
                  <a:pt x="291001" y="168344"/>
                  <a:pt x="277813" y="199966"/>
                </a:cubicBezTo>
                <a:cubicBezTo>
                  <a:pt x="277080" y="201763"/>
                  <a:pt x="275249" y="202841"/>
                  <a:pt x="273783" y="202841"/>
                </a:cubicBezTo>
                <a:cubicBezTo>
                  <a:pt x="273051" y="202841"/>
                  <a:pt x="272684" y="202841"/>
                  <a:pt x="271952" y="202482"/>
                </a:cubicBezTo>
                <a:cubicBezTo>
                  <a:pt x="269387" y="201404"/>
                  <a:pt x="268288" y="198888"/>
                  <a:pt x="269387" y="196732"/>
                </a:cubicBezTo>
                <a:cubicBezTo>
                  <a:pt x="281843" y="166907"/>
                  <a:pt x="282209" y="133848"/>
                  <a:pt x="271585" y="103305"/>
                </a:cubicBezTo>
                <a:cubicBezTo>
                  <a:pt x="270853" y="101149"/>
                  <a:pt x="271952" y="98633"/>
                  <a:pt x="274150" y="97555"/>
                </a:cubicBezTo>
                <a:close/>
                <a:moveTo>
                  <a:pt x="20584" y="95972"/>
                </a:moveTo>
                <a:cubicBezTo>
                  <a:pt x="22807" y="96695"/>
                  <a:pt x="24289" y="99224"/>
                  <a:pt x="23177" y="101753"/>
                </a:cubicBezTo>
                <a:cubicBezTo>
                  <a:pt x="12435" y="131379"/>
                  <a:pt x="12806" y="164257"/>
                  <a:pt x="24289" y="193883"/>
                </a:cubicBezTo>
                <a:cubicBezTo>
                  <a:pt x="25029" y="196051"/>
                  <a:pt x="23918" y="198580"/>
                  <a:pt x="21696" y="199664"/>
                </a:cubicBezTo>
                <a:cubicBezTo>
                  <a:pt x="20955" y="199664"/>
                  <a:pt x="20584" y="199664"/>
                  <a:pt x="19844" y="199664"/>
                </a:cubicBezTo>
                <a:cubicBezTo>
                  <a:pt x="17991" y="199664"/>
                  <a:pt x="16510" y="198580"/>
                  <a:pt x="15769" y="197135"/>
                </a:cubicBezTo>
                <a:cubicBezTo>
                  <a:pt x="3545" y="165341"/>
                  <a:pt x="3175" y="130656"/>
                  <a:pt x="14658" y="98863"/>
                </a:cubicBezTo>
                <a:cubicBezTo>
                  <a:pt x="15399" y="96334"/>
                  <a:pt x="17991" y="95250"/>
                  <a:pt x="20584" y="95972"/>
                </a:cubicBezTo>
                <a:close/>
                <a:moveTo>
                  <a:pt x="104645" y="86431"/>
                </a:moveTo>
                <a:cubicBezTo>
                  <a:pt x="97401" y="86431"/>
                  <a:pt x="91243" y="92553"/>
                  <a:pt x="91243" y="99757"/>
                </a:cubicBezTo>
                <a:cubicBezTo>
                  <a:pt x="91243" y="107320"/>
                  <a:pt x="97401" y="113443"/>
                  <a:pt x="104645" y="113443"/>
                </a:cubicBezTo>
                <a:lnTo>
                  <a:pt x="192665" y="113443"/>
                </a:lnTo>
                <a:cubicBezTo>
                  <a:pt x="189405" y="104799"/>
                  <a:pt x="189405" y="95435"/>
                  <a:pt x="192665" y="86431"/>
                </a:cubicBezTo>
                <a:lnTo>
                  <a:pt x="104645" y="86431"/>
                </a:lnTo>
                <a:close/>
                <a:moveTo>
                  <a:pt x="104645" y="77787"/>
                </a:moveTo>
                <a:lnTo>
                  <a:pt x="206067" y="77787"/>
                </a:lnTo>
                <a:cubicBezTo>
                  <a:pt x="208603" y="77787"/>
                  <a:pt x="210776" y="79948"/>
                  <a:pt x="210776" y="82109"/>
                </a:cubicBezTo>
                <a:cubicBezTo>
                  <a:pt x="210776" y="84630"/>
                  <a:pt x="208603" y="86431"/>
                  <a:pt x="206067" y="86431"/>
                </a:cubicBezTo>
                <a:lnTo>
                  <a:pt x="202807" y="86431"/>
                </a:lnTo>
                <a:cubicBezTo>
                  <a:pt x="198098" y="95074"/>
                  <a:pt x="198098" y="104799"/>
                  <a:pt x="202807" y="113443"/>
                </a:cubicBezTo>
                <a:lnTo>
                  <a:pt x="206067" y="113443"/>
                </a:lnTo>
                <a:cubicBezTo>
                  <a:pt x="208603" y="113443"/>
                  <a:pt x="210776" y="115243"/>
                  <a:pt x="210776" y="117765"/>
                </a:cubicBezTo>
                <a:lnTo>
                  <a:pt x="210776" y="236258"/>
                </a:lnTo>
                <a:cubicBezTo>
                  <a:pt x="210776" y="238779"/>
                  <a:pt x="208603" y="240940"/>
                  <a:pt x="206067" y="240940"/>
                </a:cubicBezTo>
                <a:lnTo>
                  <a:pt x="104645" y="240940"/>
                </a:lnTo>
                <a:cubicBezTo>
                  <a:pt x="92330" y="240940"/>
                  <a:pt x="82550" y="230856"/>
                  <a:pt x="82550" y="218610"/>
                </a:cubicBezTo>
                <a:lnTo>
                  <a:pt x="82550" y="99757"/>
                </a:lnTo>
                <a:cubicBezTo>
                  <a:pt x="82550" y="87511"/>
                  <a:pt x="92330" y="77787"/>
                  <a:pt x="104645" y="77787"/>
                </a:cubicBezTo>
                <a:close/>
                <a:moveTo>
                  <a:pt x="237641" y="36713"/>
                </a:moveTo>
                <a:cubicBezTo>
                  <a:pt x="239437" y="37787"/>
                  <a:pt x="239796" y="40649"/>
                  <a:pt x="238000" y="42795"/>
                </a:cubicBezTo>
                <a:cubicBezTo>
                  <a:pt x="235485" y="45657"/>
                  <a:pt x="234048" y="49950"/>
                  <a:pt x="234048" y="53885"/>
                </a:cubicBezTo>
                <a:lnTo>
                  <a:pt x="234048" y="76781"/>
                </a:lnTo>
                <a:lnTo>
                  <a:pt x="284347" y="76781"/>
                </a:lnTo>
                <a:lnTo>
                  <a:pt x="284347" y="53885"/>
                </a:lnTo>
                <a:cubicBezTo>
                  <a:pt x="284347" y="49950"/>
                  <a:pt x="282910" y="45657"/>
                  <a:pt x="280395" y="42795"/>
                </a:cubicBezTo>
                <a:cubicBezTo>
                  <a:pt x="278958" y="40649"/>
                  <a:pt x="278958" y="37787"/>
                  <a:pt x="281113" y="36713"/>
                </a:cubicBezTo>
                <a:cubicBezTo>
                  <a:pt x="282910" y="34925"/>
                  <a:pt x="285784" y="35282"/>
                  <a:pt x="287221" y="37071"/>
                </a:cubicBezTo>
                <a:cubicBezTo>
                  <a:pt x="291173" y="41722"/>
                  <a:pt x="293329" y="47804"/>
                  <a:pt x="293329" y="53885"/>
                </a:cubicBezTo>
                <a:lnTo>
                  <a:pt x="293329" y="81074"/>
                </a:lnTo>
                <a:cubicBezTo>
                  <a:pt x="293329" y="83578"/>
                  <a:pt x="291533" y="85367"/>
                  <a:pt x="288658" y="85367"/>
                </a:cubicBezTo>
                <a:lnTo>
                  <a:pt x="229737" y="85367"/>
                </a:lnTo>
                <a:cubicBezTo>
                  <a:pt x="227222" y="85367"/>
                  <a:pt x="225425" y="83578"/>
                  <a:pt x="225425" y="81074"/>
                </a:cubicBezTo>
                <a:lnTo>
                  <a:pt x="225425" y="53885"/>
                </a:lnTo>
                <a:cubicBezTo>
                  <a:pt x="225425" y="47804"/>
                  <a:pt x="227222" y="41722"/>
                  <a:pt x="231174" y="37071"/>
                </a:cubicBezTo>
                <a:cubicBezTo>
                  <a:pt x="232970" y="35282"/>
                  <a:pt x="235844" y="34925"/>
                  <a:pt x="237641" y="36713"/>
                </a:cubicBezTo>
                <a:close/>
                <a:moveTo>
                  <a:pt x="12215" y="36713"/>
                </a:moveTo>
                <a:cubicBezTo>
                  <a:pt x="14012" y="37787"/>
                  <a:pt x="14371" y="40649"/>
                  <a:pt x="12575" y="42795"/>
                </a:cubicBezTo>
                <a:cubicBezTo>
                  <a:pt x="10419" y="45657"/>
                  <a:pt x="8622" y="49950"/>
                  <a:pt x="8622" y="53885"/>
                </a:cubicBezTo>
                <a:lnTo>
                  <a:pt x="8622" y="76781"/>
                </a:lnTo>
                <a:lnTo>
                  <a:pt x="59281" y="76781"/>
                </a:lnTo>
                <a:lnTo>
                  <a:pt x="59281" y="53885"/>
                </a:lnTo>
                <a:cubicBezTo>
                  <a:pt x="59281" y="49950"/>
                  <a:pt x="57844" y="45657"/>
                  <a:pt x="54969" y="42795"/>
                </a:cubicBezTo>
                <a:cubicBezTo>
                  <a:pt x="53532" y="40649"/>
                  <a:pt x="53892" y="37787"/>
                  <a:pt x="55688" y="36713"/>
                </a:cubicBezTo>
                <a:cubicBezTo>
                  <a:pt x="57844" y="34925"/>
                  <a:pt x="60359" y="35282"/>
                  <a:pt x="61796" y="37071"/>
                </a:cubicBezTo>
                <a:cubicBezTo>
                  <a:pt x="65748" y="41722"/>
                  <a:pt x="67903" y="47804"/>
                  <a:pt x="67903" y="53885"/>
                </a:cubicBezTo>
                <a:lnTo>
                  <a:pt x="67903" y="81074"/>
                </a:lnTo>
                <a:cubicBezTo>
                  <a:pt x="67903" y="83578"/>
                  <a:pt x="65748" y="85367"/>
                  <a:pt x="63592" y="85367"/>
                </a:cubicBezTo>
                <a:lnTo>
                  <a:pt x="4311" y="85367"/>
                </a:lnTo>
                <a:cubicBezTo>
                  <a:pt x="1796" y="85367"/>
                  <a:pt x="0" y="83578"/>
                  <a:pt x="0" y="81074"/>
                </a:cubicBezTo>
                <a:lnTo>
                  <a:pt x="0" y="53885"/>
                </a:lnTo>
                <a:cubicBezTo>
                  <a:pt x="0" y="47804"/>
                  <a:pt x="1796" y="41722"/>
                  <a:pt x="6107" y="37071"/>
                </a:cubicBezTo>
                <a:cubicBezTo>
                  <a:pt x="7545" y="35282"/>
                  <a:pt x="10419" y="34925"/>
                  <a:pt x="12215" y="36713"/>
                </a:cubicBezTo>
                <a:close/>
                <a:moveTo>
                  <a:pt x="258410" y="8466"/>
                </a:moveTo>
                <a:cubicBezTo>
                  <a:pt x="252766" y="8466"/>
                  <a:pt x="248180" y="13405"/>
                  <a:pt x="248180" y="18697"/>
                </a:cubicBezTo>
                <a:cubicBezTo>
                  <a:pt x="248180" y="24341"/>
                  <a:pt x="252766" y="28928"/>
                  <a:pt x="258410" y="28928"/>
                </a:cubicBezTo>
                <a:cubicBezTo>
                  <a:pt x="264055" y="28928"/>
                  <a:pt x="268641" y="24341"/>
                  <a:pt x="268641" y="18697"/>
                </a:cubicBezTo>
                <a:cubicBezTo>
                  <a:pt x="268641" y="13405"/>
                  <a:pt x="264055" y="8466"/>
                  <a:pt x="258410" y="8466"/>
                </a:cubicBezTo>
                <a:close/>
                <a:moveTo>
                  <a:pt x="32985" y="8466"/>
                </a:moveTo>
                <a:cubicBezTo>
                  <a:pt x="27341" y="8466"/>
                  <a:pt x="22754" y="13405"/>
                  <a:pt x="22754" y="18697"/>
                </a:cubicBezTo>
                <a:cubicBezTo>
                  <a:pt x="22754" y="24341"/>
                  <a:pt x="27341" y="28928"/>
                  <a:pt x="32985" y="28928"/>
                </a:cubicBezTo>
                <a:cubicBezTo>
                  <a:pt x="38629" y="28928"/>
                  <a:pt x="43216" y="24341"/>
                  <a:pt x="43216" y="18697"/>
                </a:cubicBezTo>
                <a:cubicBezTo>
                  <a:pt x="43216" y="13405"/>
                  <a:pt x="38629" y="8466"/>
                  <a:pt x="32985" y="8466"/>
                </a:cubicBezTo>
                <a:close/>
                <a:moveTo>
                  <a:pt x="145691" y="6778"/>
                </a:moveTo>
                <a:cubicBezTo>
                  <a:pt x="171211" y="6778"/>
                  <a:pt x="196731" y="13556"/>
                  <a:pt x="219015" y="27113"/>
                </a:cubicBezTo>
                <a:cubicBezTo>
                  <a:pt x="221531" y="28559"/>
                  <a:pt x="221891" y="31089"/>
                  <a:pt x="220813" y="33258"/>
                </a:cubicBezTo>
                <a:cubicBezTo>
                  <a:pt x="219015" y="35427"/>
                  <a:pt x="216499" y="36150"/>
                  <a:pt x="214702" y="34704"/>
                </a:cubicBezTo>
                <a:cubicBezTo>
                  <a:pt x="172648" y="9037"/>
                  <a:pt x="118733" y="9037"/>
                  <a:pt x="77038" y="34704"/>
                </a:cubicBezTo>
                <a:cubicBezTo>
                  <a:pt x="76320" y="35427"/>
                  <a:pt x="75601" y="35427"/>
                  <a:pt x="74882" y="35427"/>
                </a:cubicBezTo>
                <a:cubicBezTo>
                  <a:pt x="73444" y="35427"/>
                  <a:pt x="72006" y="34704"/>
                  <a:pt x="70928" y="33258"/>
                </a:cubicBezTo>
                <a:cubicBezTo>
                  <a:pt x="69850" y="31089"/>
                  <a:pt x="70209" y="28559"/>
                  <a:pt x="72366" y="27113"/>
                </a:cubicBezTo>
                <a:cubicBezTo>
                  <a:pt x="94651" y="13556"/>
                  <a:pt x="120171" y="6778"/>
                  <a:pt x="145691" y="6778"/>
                </a:cubicBezTo>
                <a:close/>
                <a:moveTo>
                  <a:pt x="258410" y="0"/>
                </a:moveTo>
                <a:cubicBezTo>
                  <a:pt x="268994" y="0"/>
                  <a:pt x="277460" y="8466"/>
                  <a:pt x="277460" y="18697"/>
                </a:cubicBezTo>
                <a:cubicBezTo>
                  <a:pt x="277460" y="29280"/>
                  <a:pt x="268994" y="37747"/>
                  <a:pt x="258410" y="37747"/>
                </a:cubicBezTo>
                <a:cubicBezTo>
                  <a:pt x="248180" y="37747"/>
                  <a:pt x="239713" y="29280"/>
                  <a:pt x="239713" y="18697"/>
                </a:cubicBezTo>
                <a:cubicBezTo>
                  <a:pt x="239713" y="8466"/>
                  <a:pt x="248180" y="0"/>
                  <a:pt x="258410" y="0"/>
                </a:cubicBezTo>
                <a:close/>
                <a:moveTo>
                  <a:pt x="32985" y="0"/>
                </a:moveTo>
                <a:cubicBezTo>
                  <a:pt x="43568" y="0"/>
                  <a:pt x="52035" y="8466"/>
                  <a:pt x="52035" y="18697"/>
                </a:cubicBezTo>
                <a:cubicBezTo>
                  <a:pt x="52035" y="29280"/>
                  <a:pt x="43568" y="37747"/>
                  <a:pt x="32985" y="37747"/>
                </a:cubicBezTo>
                <a:cubicBezTo>
                  <a:pt x="22754" y="37747"/>
                  <a:pt x="14288" y="29280"/>
                  <a:pt x="14288" y="18697"/>
                </a:cubicBezTo>
                <a:cubicBezTo>
                  <a:pt x="14288" y="8466"/>
                  <a:pt x="22754" y="0"/>
                  <a:pt x="32985" y="0"/>
                </a:cubicBezTo>
                <a:close/>
              </a:path>
            </a:pathLst>
          </a:custGeom>
          <a:solidFill>
            <a:schemeClr val="bg1"/>
          </a:solidFill>
          <a:ln>
            <a:noFill/>
          </a:ln>
        </p:spPr>
        <p:txBody>
          <a:bodyPr anchor="ctr"/>
          <a:lstStyle/>
          <a:p>
            <a:endParaRPr lang="en-US" sz="900"/>
          </a:p>
        </p:txBody>
      </p:sp>
      <p:sp>
        <p:nvSpPr>
          <p:cNvPr id="23" name="TextBox 22">
            <a:extLst>
              <a:ext uri="{FF2B5EF4-FFF2-40B4-BE49-F238E27FC236}">
                <a16:creationId xmlns:a16="http://schemas.microsoft.com/office/drawing/2014/main" id="{31D58296-EDC3-8843-90C5-9CA8F3427728}"/>
              </a:ext>
            </a:extLst>
          </p:cNvPr>
          <p:cNvSpPr txBox="1"/>
          <p:nvPr/>
        </p:nvSpPr>
        <p:spPr>
          <a:xfrm>
            <a:off x="5055303" y="3682418"/>
            <a:ext cx="2095174" cy="584775"/>
          </a:xfrm>
          <a:prstGeom prst="rect">
            <a:avLst/>
          </a:prstGeom>
          <a:noFill/>
        </p:spPr>
        <p:txBody>
          <a:bodyPr wrap="square" rtlCol="0" anchor="b" anchorCtr="0">
            <a:spAutoFit/>
          </a:bodyPr>
          <a:lstStyle/>
          <a:p>
            <a:pPr algn="ctr"/>
            <a:r>
              <a:rPr lang="en-US" sz="1600" b="1">
                <a:solidFill>
                  <a:schemeClr val="tx2"/>
                </a:solidFill>
                <a:latin typeface="TT Norms Pro" panose="02000503030000020003" pitchFamily="2" charset="0"/>
                <a:ea typeface="League Spartan" charset="0"/>
                <a:cs typeface="Poppins" pitchFamily="2" charset="77"/>
              </a:rPr>
              <a:t>SYSTEM INTEGRATORS</a:t>
            </a:r>
          </a:p>
        </p:txBody>
      </p:sp>
      <p:sp>
        <p:nvSpPr>
          <p:cNvPr id="24" name="Subtitle 2">
            <a:extLst>
              <a:ext uri="{FF2B5EF4-FFF2-40B4-BE49-F238E27FC236}">
                <a16:creationId xmlns:a16="http://schemas.microsoft.com/office/drawing/2014/main" id="{E13AE542-FEB9-4042-ACD8-039D397EC165}"/>
              </a:ext>
            </a:extLst>
          </p:cNvPr>
          <p:cNvSpPr txBox="1">
            <a:spLocks/>
          </p:cNvSpPr>
          <p:nvPr/>
        </p:nvSpPr>
        <p:spPr>
          <a:xfrm>
            <a:off x="5055296" y="4316719"/>
            <a:ext cx="2095181" cy="1188787"/>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1750"/>
              </a:lnSpc>
            </a:pPr>
            <a:r>
              <a:rPr lang="en-GB" sz="1200">
                <a:solidFill>
                  <a:schemeClr val="tx1">
                    <a:lumMod val="75000"/>
                  </a:schemeClr>
                </a:solidFill>
                <a:latin typeface="TT Norms Pro Light" panose="02000503020000020003" pitchFamily="2" charset="0"/>
                <a:ea typeface="Lato Light" panose="020F0502020204030203" pitchFamily="34" charset="0"/>
                <a:cs typeface="Mukta ExtraLight" panose="020B0000000000000000" pitchFamily="34" charset="77"/>
              </a:rPr>
              <a:t>Modernise system integrator companies providing guidance on process change, service </a:t>
            </a:r>
            <a:r>
              <a:rPr lang="en-GB" sz="1200" err="1">
                <a:solidFill>
                  <a:schemeClr val="tx1">
                    <a:lumMod val="75000"/>
                  </a:schemeClr>
                </a:solidFill>
                <a:latin typeface="TT Norms Pro Light" panose="02000503020000020003" pitchFamily="2" charset="0"/>
                <a:ea typeface="Lato Light" panose="020F0502020204030203" pitchFamily="34" charset="0"/>
                <a:cs typeface="Mukta ExtraLight" panose="020B0000000000000000" pitchFamily="34" charset="77"/>
              </a:rPr>
              <a:t>productisation</a:t>
            </a:r>
            <a:r>
              <a:rPr lang="en-GB" sz="1200">
                <a:solidFill>
                  <a:schemeClr val="tx1">
                    <a:lumMod val="75000"/>
                  </a:schemeClr>
                </a:solidFill>
                <a:latin typeface="TT Norms Pro Light" panose="02000503020000020003" pitchFamily="2" charset="0"/>
                <a:ea typeface="Lato Light" panose="020F0502020204030203" pitchFamily="34" charset="0"/>
                <a:cs typeface="Mukta ExtraLight" panose="020B0000000000000000" pitchFamily="34" charset="77"/>
              </a:rPr>
              <a:t> and technical upskilling</a:t>
            </a:r>
          </a:p>
        </p:txBody>
      </p:sp>
      <p:sp>
        <p:nvSpPr>
          <p:cNvPr id="26" name="Freeform 25">
            <a:extLst>
              <a:ext uri="{FF2B5EF4-FFF2-40B4-BE49-F238E27FC236}">
                <a16:creationId xmlns:a16="http://schemas.microsoft.com/office/drawing/2014/main" id="{CD8ABAF9-5E4B-6A41-91A7-4437EF2C1D0E}"/>
              </a:ext>
            </a:extLst>
          </p:cNvPr>
          <p:cNvSpPr/>
          <p:nvPr/>
        </p:nvSpPr>
        <p:spPr>
          <a:xfrm>
            <a:off x="7885744" y="1484428"/>
            <a:ext cx="2427956" cy="4572000"/>
          </a:xfrm>
          <a:custGeom>
            <a:avLst/>
            <a:gdLst>
              <a:gd name="connsiteX0" fmla="*/ 0 w 4855912"/>
              <a:gd name="connsiteY0" fmla="*/ 9143998 h 9144000"/>
              <a:gd name="connsiteX1" fmla="*/ 4855912 w 4855912"/>
              <a:gd name="connsiteY1" fmla="*/ 9143998 h 9144000"/>
              <a:gd name="connsiteX2" fmla="*/ 4855912 w 4855912"/>
              <a:gd name="connsiteY2" fmla="*/ 9144000 h 9144000"/>
              <a:gd name="connsiteX3" fmla="*/ 0 w 4855912"/>
              <a:gd name="connsiteY3" fmla="*/ 9144000 h 9144000"/>
              <a:gd name="connsiteX4" fmla="*/ 0 w 4855912"/>
              <a:gd name="connsiteY4" fmla="*/ 0 h 9144000"/>
              <a:gd name="connsiteX5" fmla="*/ 4855912 w 4855912"/>
              <a:gd name="connsiteY5" fmla="*/ 0 h 9144000"/>
              <a:gd name="connsiteX6" fmla="*/ 4855912 w 4855912"/>
              <a:gd name="connsiteY6" fmla="*/ 4215866 h 9144000"/>
              <a:gd name="connsiteX7" fmla="*/ 2427956 w 4855912"/>
              <a:gd name="connsiteY7" fmla="*/ 2983833 h 9144000"/>
              <a:gd name="connsiteX8" fmla="*/ 0 w 4855912"/>
              <a:gd name="connsiteY8" fmla="*/ 4215866 h 91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55912" h="9144000">
                <a:moveTo>
                  <a:pt x="0" y="9143998"/>
                </a:moveTo>
                <a:lnTo>
                  <a:pt x="4855912" y="9143998"/>
                </a:lnTo>
                <a:lnTo>
                  <a:pt x="4855912" y="9144000"/>
                </a:lnTo>
                <a:lnTo>
                  <a:pt x="0" y="9144000"/>
                </a:lnTo>
                <a:close/>
                <a:moveTo>
                  <a:pt x="0" y="0"/>
                </a:moveTo>
                <a:lnTo>
                  <a:pt x="4855912" y="0"/>
                </a:lnTo>
                <a:lnTo>
                  <a:pt x="4855912" y="4215866"/>
                </a:lnTo>
                <a:lnTo>
                  <a:pt x="2427956" y="2983833"/>
                </a:lnTo>
                <a:lnTo>
                  <a:pt x="0" y="4215866"/>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7" name="Off-page Connector 26">
            <a:extLst>
              <a:ext uri="{FF2B5EF4-FFF2-40B4-BE49-F238E27FC236}">
                <a16:creationId xmlns:a16="http://schemas.microsoft.com/office/drawing/2014/main" id="{76095381-D339-CE48-9017-0316BA514B4F}"/>
              </a:ext>
            </a:extLst>
          </p:cNvPr>
          <p:cNvSpPr/>
          <p:nvPr/>
        </p:nvSpPr>
        <p:spPr>
          <a:xfrm rot="10800000">
            <a:off x="7885744" y="2976345"/>
            <a:ext cx="2427956" cy="3080083"/>
          </a:xfrm>
          <a:prstGeom prst="flowChartOffpageConnector">
            <a:avLst/>
          </a:prstGeom>
          <a:solidFill>
            <a:schemeClr val="accent3">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8" name="TextBox 27">
            <a:extLst>
              <a:ext uri="{FF2B5EF4-FFF2-40B4-BE49-F238E27FC236}">
                <a16:creationId xmlns:a16="http://schemas.microsoft.com/office/drawing/2014/main" id="{BED3DCB3-02CA-A443-8B24-D955157204CE}"/>
              </a:ext>
            </a:extLst>
          </p:cNvPr>
          <p:cNvSpPr txBox="1"/>
          <p:nvPr/>
        </p:nvSpPr>
        <p:spPr>
          <a:xfrm>
            <a:off x="8351765" y="1710140"/>
            <a:ext cx="1495923" cy="338554"/>
          </a:xfrm>
          <a:prstGeom prst="rect">
            <a:avLst/>
          </a:prstGeom>
          <a:noFill/>
        </p:spPr>
        <p:txBody>
          <a:bodyPr wrap="none" rtlCol="0" anchor="ctr" anchorCtr="0">
            <a:spAutoFit/>
          </a:bodyPr>
          <a:lstStyle/>
          <a:p>
            <a:pPr algn="ctr"/>
            <a:r>
              <a:rPr lang="en-US" sz="1600" b="1" dirty="0">
                <a:solidFill>
                  <a:schemeClr val="bg1"/>
                </a:solidFill>
                <a:latin typeface="TT Norms Pro" panose="02000503030000020003" pitchFamily="2" charset="0"/>
                <a:ea typeface="League Spartan" charset="0"/>
                <a:cs typeface="Poppins" pitchFamily="2" charset="77"/>
              </a:rPr>
              <a:t>ENTERPRISE</a:t>
            </a:r>
          </a:p>
        </p:txBody>
      </p:sp>
      <p:sp>
        <p:nvSpPr>
          <p:cNvPr id="29" name="Freeform 1015">
            <a:extLst>
              <a:ext uri="{FF2B5EF4-FFF2-40B4-BE49-F238E27FC236}">
                <a16:creationId xmlns:a16="http://schemas.microsoft.com/office/drawing/2014/main" id="{22CA27A4-E508-A540-B01D-FE9DD9FCC6B2}"/>
              </a:ext>
            </a:extLst>
          </p:cNvPr>
          <p:cNvSpPr>
            <a:spLocks noChangeAspect="1"/>
          </p:cNvSpPr>
          <p:nvPr/>
        </p:nvSpPr>
        <p:spPr bwMode="auto">
          <a:xfrm>
            <a:off x="8851773" y="2222318"/>
            <a:ext cx="495898" cy="495898"/>
          </a:xfrm>
          <a:custGeom>
            <a:avLst/>
            <a:gdLst>
              <a:gd name="T0" fmla="*/ 7726423 w 293329"/>
              <a:gd name="T1" fmla="*/ 9850932 h 293332"/>
              <a:gd name="T2" fmla="*/ 2935958 w 293329"/>
              <a:gd name="T3" fmla="*/ 9676341 h 293332"/>
              <a:gd name="T4" fmla="*/ 8633732 w 293329"/>
              <a:gd name="T5" fmla="*/ 8887648 h 293332"/>
              <a:gd name="T6" fmla="*/ 8503163 w 293329"/>
              <a:gd name="T7" fmla="*/ 10333017 h 293332"/>
              <a:gd name="T8" fmla="*/ 10187033 w 293329"/>
              <a:gd name="T9" fmla="*/ 9107071 h 293332"/>
              <a:gd name="T10" fmla="*/ 10656909 w 293329"/>
              <a:gd name="T11" fmla="*/ 9507104 h 293332"/>
              <a:gd name="T12" fmla="*/ 8346597 w 293329"/>
              <a:gd name="T13" fmla="*/ 10655613 h 293332"/>
              <a:gd name="T14" fmla="*/ 8398777 w 293329"/>
              <a:gd name="T15" fmla="*/ 8900613 h 293332"/>
              <a:gd name="T16" fmla="*/ 456778 w 293329"/>
              <a:gd name="T17" fmla="*/ 9107071 h 293332"/>
              <a:gd name="T18" fmla="*/ 2153785 w 293329"/>
              <a:gd name="T19" fmla="*/ 10333017 h 293332"/>
              <a:gd name="T20" fmla="*/ 2023134 w 293329"/>
              <a:gd name="T21" fmla="*/ 8887648 h 293332"/>
              <a:gd name="T22" fmla="*/ 2466970 w 293329"/>
              <a:gd name="T23" fmla="*/ 10500789 h 293332"/>
              <a:gd name="T24" fmla="*/ 0 w 293329"/>
              <a:gd name="T25" fmla="*/ 10500789 h 293332"/>
              <a:gd name="T26" fmla="*/ 443780 w 293329"/>
              <a:gd name="T27" fmla="*/ 8887648 h 293332"/>
              <a:gd name="T28" fmla="*/ 9388267 w 293329"/>
              <a:gd name="T29" fmla="*/ 8605304 h 293332"/>
              <a:gd name="T30" fmla="*/ 1198367 w 293329"/>
              <a:gd name="T31" fmla="*/ 7874844 h 293332"/>
              <a:gd name="T32" fmla="*/ 1570072 w 293329"/>
              <a:gd name="T33" fmla="*/ 8233637 h 293332"/>
              <a:gd name="T34" fmla="*/ 10080391 w 293329"/>
              <a:gd name="T35" fmla="*/ 8233637 h 293332"/>
              <a:gd name="T36" fmla="*/ 9388267 w 293329"/>
              <a:gd name="T37" fmla="*/ 7554479 h 293332"/>
              <a:gd name="T38" fmla="*/ 1198367 w 293329"/>
              <a:gd name="T39" fmla="*/ 8925645 h 293332"/>
              <a:gd name="T40" fmla="*/ 5130248 w 293329"/>
              <a:gd name="T41" fmla="*/ 6689459 h 293332"/>
              <a:gd name="T42" fmla="*/ 6635580 w 293329"/>
              <a:gd name="T43" fmla="*/ 7022186 h 293332"/>
              <a:gd name="T44" fmla="*/ 5130248 w 293329"/>
              <a:gd name="T45" fmla="*/ 6689459 h 293332"/>
              <a:gd name="T46" fmla="*/ 6792622 w 293329"/>
              <a:gd name="T47" fmla="*/ 5753460 h 293332"/>
              <a:gd name="T48" fmla="*/ 4960060 w 293329"/>
              <a:gd name="T49" fmla="*/ 5753460 h 293332"/>
              <a:gd name="T50" fmla="*/ 4394049 w 293329"/>
              <a:gd name="T51" fmla="*/ 8425350 h 293332"/>
              <a:gd name="T52" fmla="*/ 4394049 w 293329"/>
              <a:gd name="T53" fmla="*/ 4434924 h 293332"/>
              <a:gd name="T54" fmla="*/ 3801866 w 293329"/>
              <a:gd name="T55" fmla="*/ 8425350 h 293332"/>
              <a:gd name="T56" fmla="*/ 3801866 w 293329"/>
              <a:gd name="T57" fmla="*/ 4434924 h 293332"/>
              <a:gd name="T58" fmla="*/ 10173087 w 293329"/>
              <a:gd name="T59" fmla="*/ 3648251 h 293332"/>
              <a:gd name="T60" fmla="*/ 9880272 w 293329"/>
              <a:gd name="T61" fmla="*/ 7355373 h 293332"/>
              <a:gd name="T62" fmla="*/ 9960128 w 293329"/>
              <a:gd name="T63" fmla="*/ 3543768 h 293332"/>
              <a:gd name="T64" fmla="*/ 882485 w 293329"/>
              <a:gd name="T65" fmla="*/ 7043025 h 293332"/>
              <a:gd name="T66" fmla="*/ 572838 w 293329"/>
              <a:gd name="T67" fmla="*/ 7161164 h 293332"/>
              <a:gd name="T68" fmla="*/ 3801866 w 293329"/>
              <a:gd name="T69" fmla="*/ 3139719 h 293332"/>
              <a:gd name="T70" fmla="*/ 6999706 w 293329"/>
              <a:gd name="T71" fmla="*/ 4120936 h 293332"/>
              <a:gd name="T72" fmla="*/ 3801866 w 293329"/>
              <a:gd name="T73" fmla="*/ 2825664 h 293332"/>
              <a:gd name="T74" fmla="*/ 7486601 w 293329"/>
              <a:gd name="T75" fmla="*/ 3139719 h 293332"/>
              <a:gd name="T76" fmla="*/ 7486601 w 293329"/>
              <a:gd name="T77" fmla="*/ 4120936 h 293332"/>
              <a:gd name="T78" fmla="*/ 7486601 w 293329"/>
              <a:gd name="T79" fmla="*/ 8752426 h 293332"/>
              <a:gd name="T80" fmla="*/ 2999112 w 293329"/>
              <a:gd name="T81" fmla="*/ 3623786 h 293332"/>
              <a:gd name="T82" fmla="*/ 8646767 w 293329"/>
              <a:gd name="T83" fmla="*/ 1554601 h 293332"/>
              <a:gd name="T84" fmla="*/ 10330586 w 293329"/>
              <a:gd name="T85" fmla="*/ 2789136 h 293332"/>
              <a:gd name="T86" fmla="*/ 10213098 w 293329"/>
              <a:gd name="T87" fmla="*/ 1333651 h 293332"/>
              <a:gd name="T88" fmla="*/ 10656909 w 293329"/>
              <a:gd name="T89" fmla="*/ 2945074 h 293332"/>
              <a:gd name="T90" fmla="*/ 8189923 w 293329"/>
              <a:gd name="T91" fmla="*/ 2945074 h 293332"/>
              <a:gd name="T92" fmla="*/ 8633732 w 293329"/>
              <a:gd name="T93" fmla="*/ 1333651 h 293332"/>
              <a:gd name="T94" fmla="*/ 313320 w 293329"/>
              <a:gd name="T95" fmla="*/ 1957394 h 293332"/>
              <a:gd name="T96" fmla="*/ 2153785 w 293329"/>
              <a:gd name="T97" fmla="*/ 1957394 h 293332"/>
              <a:gd name="T98" fmla="*/ 2245154 w 293329"/>
              <a:gd name="T99" fmla="*/ 1346649 h 293332"/>
              <a:gd name="T100" fmla="*/ 2310348 w 293329"/>
              <a:gd name="T101" fmla="*/ 3101058 h 293332"/>
              <a:gd name="T102" fmla="*/ 0 w 293329"/>
              <a:gd name="T103" fmla="*/ 1957394 h 293332"/>
              <a:gd name="T104" fmla="*/ 9388267 w 293329"/>
              <a:gd name="T105" fmla="*/ 307485 h 293332"/>
              <a:gd name="T106" fmla="*/ 9759991 w 293329"/>
              <a:gd name="T107" fmla="*/ 679246 h 293332"/>
              <a:gd name="T108" fmla="*/ 826690 w 293329"/>
              <a:gd name="T109" fmla="*/ 679246 h 293332"/>
              <a:gd name="T110" fmla="*/ 1198367 w 293329"/>
              <a:gd name="T111" fmla="*/ 307485 h 293332"/>
              <a:gd name="T112" fmla="*/ 8022361 w 293329"/>
              <a:gd name="T113" fmla="*/ 1208071 h 293332"/>
              <a:gd name="T114" fmla="*/ 2720558 w 293329"/>
              <a:gd name="T115" fmla="*/ 1286932 h 293332"/>
              <a:gd name="T116" fmla="*/ 5293109 w 293329"/>
              <a:gd name="T117" fmla="*/ 246183 h 293332"/>
              <a:gd name="T118" fmla="*/ 9388267 w 293329"/>
              <a:gd name="T119" fmla="*/ 1371250 h 293332"/>
              <a:gd name="T120" fmla="*/ 1198367 w 293329"/>
              <a:gd name="T121" fmla="*/ 0 h 293332"/>
              <a:gd name="T122" fmla="*/ 519153 w 293329"/>
              <a:gd name="T123" fmla="*/ 679246 h 29333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93329" h="293332">
                <a:moveTo>
                  <a:pt x="208355" y="263416"/>
                </a:moveTo>
                <a:cubicBezTo>
                  <a:pt x="210511" y="261937"/>
                  <a:pt x="213385" y="262677"/>
                  <a:pt x="214822" y="264895"/>
                </a:cubicBezTo>
                <a:cubicBezTo>
                  <a:pt x="215541" y="267483"/>
                  <a:pt x="214822" y="270071"/>
                  <a:pt x="212667" y="271180"/>
                </a:cubicBezTo>
                <a:cubicBezTo>
                  <a:pt x="192188" y="282640"/>
                  <a:pt x="169194" y="288556"/>
                  <a:pt x="146201" y="288556"/>
                </a:cubicBezTo>
                <a:cubicBezTo>
                  <a:pt x="124284" y="288556"/>
                  <a:pt x="102728" y="283010"/>
                  <a:pt x="82608" y="272659"/>
                </a:cubicBezTo>
                <a:cubicBezTo>
                  <a:pt x="80093" y="271549"/>
                  <a:pt x="79375" y="268592"/>
                  <a:pt x="80812" y="266374"/>
                </a:cubicBezTo>
                <a:cubicBezTo>
                  <a:pt x="81530" y="264155"/>
                  <a:pt x="84405" y="263416"/>
                  <a:pt x="86560" y="264525"/>
                </a:cubicBezTo>
                <a:cubicBezTo>
                  <a:pt x="125003" y="284859"/>
                  <a:pt x="170631" y="284119"/>
                  <a:pt x="208355" y="263416"/>
                </a:cubicBezTo>
                <a:close/>
                <a:moveTo>
                  <a:pt x="237641" y="244663"/>
                </a:moveTo>
                <a:cubicBezTo>
                  <a:pt x="239437" y="246084"/>
                  <a:pt x="239796" y="248926"/>
                  <a:pt x="238000" y="250703"/>
                </a:cubicBezTo>
                <a:cubicBezTo>
                  <a:pt x="235485" y="253900"/>
                  <a:pt x="234048" y="257808"/>
                  <a:pt x="234048" y="261715"/>
                </a:cubicBezTo>
                <a:lnTo>
                  <a:pt x="234048" y="284451"/>
                </a:lnTo>
                <a:lnTo>
                  <a:pt x="284347" y="284451"/>
                </a:lnTo>
                <a:lnTo>
                  <a:pt x="284347" y="261715"/>
                </a:lnTo>
                <a:cubicBezTo>
                  <a:pt x="284347" y="257808"/>
                  <a:pt x="283269" y="253900"/>
                  <a:pt x="280395" y="250703"/>
                </a:cubicBezTo>
                <a:cubicBezTo>
                  <a:pt x="278958" y="248926"/>
                  <a:pt x="278958" y="246084"/>
                  <a:pt x="281113" y="244663"/>
                </a:cubicBezTo>
                <a:cubicBezTo>
                  <a:pt x="282910" y="242887"/>
                  <a:pt x="285784" y="243242"/>
                  <a:pt x="287221" y="245019"/>
                </a:cubicBezTo>
                <a:cubicBezTo>
                  <a:pt x="291173" y="249992"/>
                  <a:pt x="293329" y="255676"/>
                  <a:pt x="293329" y="261715"/>
                </a:cubicBezTo>
                <a:lnTo>
                  <a:pt x="293329" y="289069"/>
                </a:lnTo>
                <a:cubicBezTo>
                  <a:pt x="293329" y="291201"/>
                  <a:pt x="291533" y="293332"/>
                  <a:pt x="288658" y="293332"/>
                </a:cubicBezTo>
                <a:lnTo>
                  <a:pt x="229737" y="293332"/>
                </a:lnTo>
                <a:cubicBezTo>
                  <a:pt x="227222" y="293332"/>
                  <a:pt x="225425" y="291201"/>
                  <a:pt x="225425" y="289069"/>
                </a:cubicBezTo>
                <a:lnTo>
                  <a:pt x="225425" y="261715"/>
                </a:lnTo>
                <a:cubicBezTo>
                  <a:pt x="225425" y="255676"/>
                  <a:pt x="227222" y="249992"/>
                  <a:pt x="231174" y="245019"/>
                </a:cubicBezTo>
                <a:cubicBezTo>
                  <a:pt x="232611" y="243242"/>
                  <a:pt x="235844" y="242887"/>
                  <a:pt x="237641" y="244663"/>
                </a:cubicBezTo>
                <a:close/>
                <a:moveTo>
                  <a:pt x="12215" y="244663"/>
                </a:moveTo>
                <a:cubicBezTo>
                  <a:pt x="14012" y="246084"/>
                  <a:pt x="14371" y="248926"/>
                  <a:pt x="12575" y="250703"/>
                </a:cubicBezTo>
                <a:cubicBezTo>
                  <a:pt x="10419" y="253900"/>
                  <a:pt x="8622" y="257808"/>
                  <a:pt x="8622" y="261715"/>
                </a:cubicBezTo>
                <a:lnTo>
                  <a:pt x="8622" y="284451"/>
                </a:lnTo>
                <a:lnTo>
                  <a:pt x="59281" y="284451"/>
                </a:lnTo>
                <a:lnTo>
                  <a:pt x="59281" y="261715"/>
                </a:lnTo>
                <a:cubicBezTo>
                  <a:pt x="59281" y="257808"/>
                  <a:pt x="57844" y="253900"/>
                  <a:pt x="54969" y="250703"/>
                </a:cubicBezTo>
                <a:cubicBezTo>
                  <a:pt x="53532" y="248926"/>
                  <a:pt x="53892" y="246084"/>
                  <a:pt x="55688" y="244663"/>
                </a:cubicBezTo>
                <a:cubicBezTo>
                  <a:pt x="57844" y="242887"/>
                  <a:pt x="60359" y="243242"/>
                  <a:pt x="61796" y="245019"/>
                </a:cubicBezTo>
                <a:cubicBezTo>
                  <a:pt x="65748" y="249992"/>
                  <a:pt x="67903" y="255676"/>
                  <a:pt x="67903" y="261715"/>
                </a:cubicBezTo>
                <a:lnTo>
                  <a:pt x="67903" y="289069"/>
                </a:lnTo>
                <a:cubicBezTo>
                  <a:pt x="67903" y="291201"/>
                  <a:pt x="65748" y="293332"/>
                  <a:pt x="63592" y="293332"/>
                </a:cubicBezTo>
                <a:lnTo>
                  <a:pt x="4311" y="293332"/>
                </a:lnTo>
                <a:cubicBezTo>
                  <a:pt x="1796" y="293332"/>
                  <a:pt x="0" y="291201"/>
                  <a:pt x="0" y="289069"/>
                </a:cubicBezTo>
                <a:lnTo>
                  <a:pt x="0" y="261715"/>
                </a:lnTo>
                <a:cubicBezTo>
                  <a:pt x="0" y="255676"/>
                  <a:pt x="1796" y="249992"/>
                  <a:pt x="6107" y="245019"/>
                </a:cubicBezTo>
                <a:cubicBezTo>
                  <a:pt x="7545" y="243242"/>
                  <a:pt x="10419" y="242887"/>
                  <a:pt x="12215" y="244663"/>
                </a:cubicBezTo>
                <a:close/>
                <a:moveTo>
                  <a:pt x="258410" y="216782"/>
                </a:moveTo>
                <a:cubicBezTo>
                  <a:pt x="252766" y="216782"/>
                  <a:pt x="248180" y="221368"/>
                  <a:pt x="248180" y="226659"/>
                </a:cubicBezTo>
                <a:cubicBezTo>
                  <a:pt x="248180" y="232304"/>
                  <a:pt x="252766" y="236890"/>
                  <a:pt x="258410" y="236890"/>
                </a:cubicBezTo>
                <a:cubicBezTo>
                  <a:pt x="264055" y="236890"/>
                  <a:pt x="268641" y="232304"/>
                  <a:pt x="268641" y="226659"/>
                </a:cubicBezTo>
                <a:cubicBezTo>
                  <a:pt x="268641" y="221368"/>
                  <a:pt x="264055" y="216782"/>
                  <a:pt x="258410" y="216782"/>
                </a:cubicBezTo>
                <a:close/>
                <a:moveTo>
                  <a:pt x="32985" y="216782"/>
                </a:moveTo>
                <a:cubicBezTo>
                  <a:pt x="27341" y="216782"/>
                  <a:pt x="22754" y="221368"/>
                  <a:pt x="22754" y="226659"/>
                </a:cubicBezTo>
                <a:cubicBezTo>
                  <a:pt x="22754" y="232304"/>
                  <a:pt x="27341" y="236890"/>
                  <a:pt x="32985" y="236890"/>
                </a:cubicBezTo>
                <a:cubicBezTo>
                  <a:pt x="38629" y="236890"/>
                  <a:pt x="43216" y="232304"/>
                  <a:pt x="43216" y="226659"/>
                </a:cubicBezTo>
                <a:cubicBezTo>
                  <a:pt x="43216" y="221368"/>
                  <a:pt x="38629" y="216782"/>
                  <a:pt x="32985" y="216782"/>
                </a:cubicBezTo>
                <a:close/>
                <a:moveTo>
                  <a:pt x="258410" y="207962"/>
                </a:moveTo>
                <a:cubicBezTo>
                  <a:pt x="268994" y="207962"/>
                  <a:pt x="277460" y="216429"/>
                  <a:pt x="277460" y="226659"/>
                </a:cubicBezTo>
                <a:cubicBezTo>
                  <a:pt x="277460" y="237243"/>
                  <a:pt x="268994" y="245709"/>
                  <a:pt x="258410" y="245709"/>
                </a:cubicBezTo>
                <a:cubicBezTo>
                  <a:pt x="248180" y="245709"/>
                  <a:pt x="239713" y="237243"/>
                  <a:pt x="239713" y="226659"/>
                </a:cubicBezTo>
                <a:cubicBezTo>
                  <a:pt x="239713" y="216429"/>
                  <a:pt x="248180" y="207962"/>
                  <a:pt x="258410" y="207962"/>
                </a:cubicBezTo>
                <a:close/>
                <a:moveTo>
                  <a:pt x="32985" y="207962"/>
                </a:moveTo>
                <a:cubicBezTo>
                  <a:pt x="43568" y="207962"/>
                  <a:pt x="52035" y="216429"/>
                  <a:pt x="52035" y="226659"/>
                </a:cubicBezTo>
                <a:cubicBezTo>
                  <a:pt x="52035" y="237243"/>
                  <a:pt x="43568" y="245709"/>
                  <a:pt x="32985" y="245709"/>
                </a:cubicBezTo>
                <a:cubicBezTo>
                  <a:pt x="22754" y="245709"/>
                  <a:pt x="14288" y="237243"/>
                  <a:pt x="14288" y="226659"/>
                </a:cubicBezTo>
                <a:cubicBezTo>
                  <a:pt x="14288" y="216429"/>
                  <a:pt x="22754" y="207962"/>
                  <a:pt x="32985" y="207962"/>
                </a:cubicBezTo>
                <a:close/>
                <a:moveTo>
                  <a:pt x="141209" y="184150"/>
                </a:moveTo>
                <a:lnTo>
                  <a:pt x="182642" y="184150"/>
                </a:lnTo>
                <a:cubicBezTo>
                  <a:pt x="185164" y="184150"/>
                  <a:pt x="186965" y="186348"/>
                  <a:pt x="186965" y="188913"/>
                </a:cubicBezTo>
                <a:cubicBezTo>
                  <a:pt x="186965" y="191477"/>
                  <a:pt x="185164" y="193309"/>
                  <a:pt x="182642" y="193309"/>
                </a:cubicBezTo>
                <a:lnTo>
                  <a:pt x="141209" y="193309"/>
                </a:lnTo>
                <a:cubicBezTo>
                  <a:pt x="138687" y="193309"/>
                  <a:pt x="136525" y="191477"/>
                  <a:pt x="136525" y="188913"/>
                </a:cubicBezTo>
                <a:cubicBezTo>
                  <a:pt x="136525" y="186348"/>
                  <a:pt x="138687" y="184150"/>
                  <a:pt x="141209" y="184150"/>
                </a:cubicBezTo>
                <a:close/>
                <a:moveTo>
                  <a:pt x="141209" y="153987"/>
                </a:moveTo>
                <a:lnTo>
                  <a:pt x="182642" y="153987"/>
                </a:lnTo>
                <a:cubicBezTo>
                  <a:pt x="185164" y="153987"/>
                  <a:pt x="186965" y="155818"/>
                  <a:pt x="186965" y="158383"/>
                </a:cubicBezTo>
                <a:cubicBezTo>
                  <a:pt x="186965" y="160947"/>
                  <a:pt x="185164" y="163145"/>
                  <a:pt x="182642" y="163145"/>
                </a:cubicBezTo>
                <a:lnTo>
                  <a:pt x="141209" y="163145"/>
                </a:lnTo>
                <a:cubicBezTo>
                  <a:pt x="138687" y="163145"/>
                  <a:pt x="136525" y="160947"/>
                  <a:pt x="136525" y="158383"/>
                </a:cubicBezTo>
                <a:cubicBezTo>
                  <a:pt x="136525" y="155818"/>
                  <a:pt x="138687" y="153987"/>
                  <a:pt x="141209" y="153987"/>
                </a:cubicBezTo>
                <a:close/>
                <a:moveTo>
                  <a:pt x="120945" y="122087"/>
                </a:moveTo>
                <a:lnTo>
                  <a:pt x="120945" y="231936"/>
                </a:lnTo>
                <a:lnTo>
                  <a:pt x="201721" y="231936"/>
                </a:lnTo>
                <a:lnTo>
                  <a:pt x="201721" y="122087"/>
                </a:lnTo>
                <a:lnTo>
                  <a:pt x="120945" y="122087"/>
                </a:lnTo>
                <a:close/>
                <a:moveTo>
                  <a:pt x="91243" y="117765"/>
                </a:moveTo>
                <a:lnTo>
                  <a:pt x="91243" y="218610"/>
                </a:lnTo>
                <a:cubicBezTo>
                  <a:pt x="91243" y="225813"/>
                  <a:pt x="97401" y="231936"/>
                  <a:pt x="104645" y="231936"/>
                </a:cubicBezTo>
                <a:lnTo>
                  <a:pt x="112252" y="231936"/>
                </a:lnTo>
                <a:lnTo>
                  <a:pt x="112252" y="122087"/>
                </a:lnTo>
                <a:lnTo>
                  <a:pt x="104645" y="122087"/>
                </a:lnTo>
                <a:cubicBezTo>
                  <a:pt x="99574" y="122087"/>
                  <a:pt x="94865" y="120286"/>
                  <a:pt x="91243" y="117765"/>
                </a:cubicBezTo>
                <a:close/>
                <a:moveTo>
                  <a:pt x="274150" y="97555"/>
                </a:moveTo>
                <a:cubicBezTo>
                  <a:pt x="276714" y="96837"/>
                  <a:pt x="279278" y="98274"/>
                  <a:pt x="280011" y="100430"/>
                </a:cubicBezTo>
                <a:cubicBezTo>
                  <a:pt x="291734" y="132770"/>
                  <a:pt x="291001" y="168344"/>
                  <a:pt x="277813" y="199966"/>
                </a:cubicBezTo>
                <a:cubicBezTo>
                  <a:pt x="277080" y="201763"/>
                  <a:pt x="275249" y="202841"/>
                  <a:pt x="273783" y="202841"/>
                </a:cubicBezTo>
                <a:cubicBezTo>
                  <a:pt x="273051" y="202841"/>
                  <a:pt x="272684" y="202841"/>
                  <a:pt x="271952" y="202482"/>
                </a:cubicBezTo>
                <a:cubicBezTo>
                  <a:pt x="269387" y="201404"/>
                  <a:pt x="268288" y="198888"/>
                  <a:pt x="269387" y="196732"/>
                </a:cubicBezTo>
                <a:cubicBezTo>
                  <a:pt x="281843" y="166907"/>
                  <a:pt x="282209" y="133848"/>
                  <a:pt x="271585" y="103305"/>
                </a:cubicBezTo>
                <a:cubicBezTo>
                  <a:pt x="270853" y="101149"/>
                  <a:pt x="271952" y="98633"/>
                  <a:pt x="274150" y="97555"/>
                </a:cubicBezTo>
                <a:close/>
                <a:moveTo>
                  <a:pt x="20584" y="95972"/>
                </a:moveTo>
                <a:cubicBezTo>
                  <a:pt x="22807" y="96695"/>
                  <a:pt x="24289" y="99224"/>
                  <a:pt x="23177" y="101753"/>
                </a:cubicBezTo>
                <a:cubicBezTo>
                  <a:pt x="12435" y="131379"/>
                  <a:pt x="12806" y="164257"/>
                  <a:pt x="24289" y="193883"/>
                </a:cubicBezTo>
                <a:cubicBezTo>
                  <a:pt x="25029" y="196051"/>
                  <a:pt x="23918" y="198580"/>
                  <a:pt x="21696" y="199664"/>
                </a:cubicBezTo>
                <a:cubicBezTo>
                  <a:pt x="20955" y="199664"/>
                  <a:pt x="20584" y="199664"/>
                  <a:pt x="19844" y="199664"/>
                </a:cubicBezTo>
                <a:cubicBezTo>
                  <a:pt x="17991" y="199664"/>
                  <a:pt x="16510" y="198580"/>
                  <a:pt x="15769" y="197135"/>
                </a:cubicBezTo>
                <a:cubicBezTo>
                  <a:pt x="3545" y="165341"/>
                  <a:pt x="3175" y="130656"/>
                  <a:pt x="14658" y="98863"/>
                </a:cubicBezTo>
                <a:cubicBezTo>
                  <a:pt x="15399" y="96334"/>
                  <a:pt x="17991" y="95250"/>
                  <a:pt x="20584" y="95972"/>
                </a:cubicBezTo>
                <a:close/>
                <a:moveTo>
                  <a:pt x="104645" y="86431"/>
                </a:moveTo>
                <a:cubicBezTo>
                  <a:pt x="97401" y="86431"/>
                  <a:pt x="91243" y="92553"/>
                  <a:pt x="91243" y="99757"/>
                </a:cubicBezTo>
                <a:cubicBezTo>
                  <a:pt x="91243" y="107320"/>
                  <a:pt x="97401" y="113443"/>
                  <a:pt x="104645" y="113443"/>
                </a:cubicBezTo>
                <a:lnTo>
                  <a:pt x="192665" y="113443"/>
                </a:lnTo>
                <a:cubicBezTo>
                  <a:pt x="189405" y="104799"/>
                  <a:pt x="189405" y="95435"/>
                  <a:pt x="192665" y="86431"/>
                </a:cubicBezTo>
                <a:lnTo>
                  <a:pt x="104645" y="86431"/>
                </a:lnTo>
                <a:close/>
                <a:moveTo>
                  <a:pt x="104645" y="77787"/>
                </a:moveTo>
                <a:lnTo>
                  <a:pt x="206067" y="77787"/>
                </a:lnTo>
                <a:cubicBezTo>
                  <a:pt x="208603" y="77787"/>
                  <a:pt x="210776" y="79948"/>
                  <a:pt x="210776" y="82109"/>
                </a:cubicBezTo>
                <a:cubicBezTo>
                  <a:pt x="210776" y="84630"/>
                  <a:pt x="208603" y="86431"/>
                  <a:pt x="206067" y="86431"/>
                </a:cubicBezTo>
                <a:lnTo>
                  <a:pt x="202807" y="86431"/>
                </a:lnTo>
                <a:cubicBezTo>
                  <a:pt x="198098" y="95074"/>
                  <a:pt x="198098" y="104799"/>
                  <a:pt x="202807" y="113443"/>
                </a:cubicBezTo>
                <a:lnTo>
                  <a:pt x="206067" y="113443"/>
                </a:lnTo>
                <a:cubicBezTo>
                  <a:pt x="208603" y="113443"/>
                  <a:pt x="210776" y="115243"/>
                  <a:pt x="210776" y="117765"/>
                </a:cubicBezTo>
                <a:lnTo>
                  <a:pt x="210776" y="236258"/>
                </a:lnTo>
                <a:cubicBezTo>
                  <a:pt x="210776" y="238779"/>
                  <a:pt x="208603" y="240940"/>
                  <a:pt x="206067" y="240940"/>
                </a:cubicBezTo>
                <a:lnTo>
                  <a:pt x="104645" y="240940"/>
                </a:lnTo>
                <a:cubicBezTo>
                  <a:pt x="92330" y="240940"/>
                  <a:pt x="82550" y="230856"/>
                  <a:pt x="82550" y="218610"/>
                </a:cubicBezTo>
                <a:lnTo>
                  <a:pt x="82550" y="99757"/>
                </a:lnTo>
                <a:cubicBezTo>
                  <a:pt x="82550" y="87511"/>
                  <a:pt x="92330" y="77787"/>
                  <a:pt x="104645" y="77787"/>
                </a:cubicBezTo>
                <a:close/>
                <a:moveTo>
                  <a:pt x="237641" y="36713"/>
                </a:moveTo>
                <a:cubicBezTo>
                  <a:pt x="239437" y="37787"/>
                  <a:pt x="239796" y="40649"/>
                  <a:pt x="238000" y="42795"/>
                </a:cubicBezTo>
                <a:cubicBezTo>
                  <a:pt x="235485" y="45657"/>
                  <a:pt x="234048" y="49950"/>
                  <a:pt x="234048" y="53885"/>
                </a:cubicBezTo>
                <a:lnTo>
                  <a:pt x="234048" y="76781"/>
                </a:lnTo>
                <a:lnTo>
                  <a:pt x="284347" y="76781"/>
                </a:lnTo>
                <a:lnTo>
                  <a:pt x="284347" y="53885"/>
                </a:lnTo>
                <a:cubicBezTo>
                  <a:pt x="284347" y="49950"/>
                  <a:pt x="282910" y="45657"/>
                  <a:pt x="280395" y="42795"/>
                </a:cubicBezTo>
                <a:cubicBezTo>
                  <a:pt x="278958" y="40649"/>
                  <a:pt x="278958" y="37787"/>
                  <a:pt x="281113" y="36713"/>
                </a:cubicBezTo>
                <a:cubicBezTo>
                  <a:pt x="282910" y="34925"/>
                  <a:pt x="285784" y="35282"/>
                  <a:pt x="287221" y="37071"/>
                </a:cubicBezTo>
                <a:cubicBezTo>
                  <a:pt x="291173" y="41722"/>
                  <a:pt x="293329" y="47804"/>
                  <a:pt x="293329" y="53885"/>
                </a:cubicBezTo>
                <a:lnTo>
                  <a:pt x="293329" y="81074"/>
                </a:lnTo>
                <a:cubicBezTo>
                  <a:pt x="293329" y="83578"/>
                  <a:pt x="291533" y="85367"/>
                  <a:pt x="288658" y="85367"/>
                </a:cubicBezTo>
                <a:lnTo>
                  <a:pt x="229737" y="85367"/>
                </a:lnTo>
                <a:cubicBezTo>
                  <a:pt x="227222" y="85367"/>
                  <a:pt x="225425" y="83578"/>
                  <a:pt x="225425" y="81074"/>
                </a:cubicBezTo>
                <a:lnTo>
                  <a:pt x="225425" y="53885"/>
                </a:lnTo>
                <a:cubicBezTo>
                  <a:pt x="225425" y="47804"/>
                  <a:pt x="227222" y="41722"/>
                  <a:pt x="231174" y="37071"/>
                </a:cubicBezTo>
                <a:cubicBezTo>
                  <a:pt x="232970" y="35282"/>
                  <a:pt x="235844" y="34925"/>
                  <a:pt x="237641" y="36713"/>
                </a:cubicBezTo>
                <a:close/>
                <a:moveTo>
                  <a:pt x="12215" y="36713"/>
                </a:moveTo>
                <a:cubicBezTo>
                  <a:pt x="14012" y="37787"/>
                  <a:pt x="14371" y="40649"/>
                  <a:pt x="12575" y="42795"/>
                </a:cubicBezTo>
                <a:cubicBezTo>
                  <a:pt x="10419" y="45657"/>
                  <a:pt x="8622" y="49950"/>
                  <a:pt x="8622" y="53885"/>
                </a:cubicBezTo>
                <a:lnTo>
                  <a:pt x="8622" y="76781"/>
                </a:lnTo>
                <a:lnTo>
                  <a:pt x="59281" y="76781"/>
                </a:lnTo>
                <a:lnTo>
                  <a:pt x="59281" y="53885"/>
                </a:lnTo>
                <a:cubicBezTo>
                  <a:pt x="59281" y="49950"/>
                  <a:pt x="57844" y="45657"/>
                  <a:pt x="54969" y="42795"/>
                </a:cubicBezTo>
                <a:cubicBezTo>
                  <a:pt x="53532" y="40649"/>
                  <a:pt x="53892" y="37787"/>
                  <a:pt x="55688" y="36713"/>
                </a:cubicBezTo>
                <a:cubicBezTo>
                  <a:pt x="57844" y="34925"/>
                  <a:pt x="60359" y="35282"/>
                  <a:pt x="61796" y="37071"/>
                </a:cubicBezTo>
                <a:cubicBezTo>
                  <a:pt x="65748" y="41722"/>
                  <a:pt x="67903" y="47804"/>
                  <a:pt x="67903" y="53885"/>
                </a:cubicBezTo>
                <a:lnTo>
                  <a:pt x="67903" y="81074"/>
                </a:lnTo>
                <a:cubicBezTo>
                  <a:pt x="67903" y="83578"/>
                  <a:pt x="65748" y="85367"/>
                  <a:pt x="63592" y="85367"/>
                </a:cubicBezTo>
                <a:lnTo>
                  <a:pt x="4311" y="85367"/>
                </a:lnTo>
                <a:cubicBezTo>
                  <a:pt x="1796" y="85367"/>
                  <a:pt x="0" y="83578"/>
                  <a:pt x="0" y="81074"/>
                </a:cubicBezTo>
                <a:lnTo>
                  <a:pt x="0" y="53885"/>
                </a:lnTo>
                <a:cubicBezTo>
                  <a:pt x="0" y="47804"/>
                  <a:pt x="1796" y="41722"/>
                  <a:pt x="6107" y="37071"/>
                </a:cubicBezTo>
                <a:cubicBezTo>
                  <a:pt x="7545" y="35282"/>
                  <a:pt x="10419" y="34925"/>
                  <a:pt x="12215" y="36713"/>
                </a:cubicBezTo>
                <a:close/>
                <a:moveTo>
                  <a:pt x="258410" y="8466"/>
                </a:moveTo>
                <a:cubicBezTo>
                  <a:pt x="252766" y="8466"/>
                  <a:pt x="248180" y="13405"/>
                  <a:pt x="248180" y="18697"/>
                </a:cubicBezTo>
                <a:cubicBezTo>
                  <a:pt x="248180" y="24341"/>
                  <a:pt x="252766" y="28928"/>
                  <a:pt x="258410" y="28928"/>
                </a:cubicBezTo>
                <a:cubicBezTo>
                  <a:pt x="264055" y="28928"/>
                  <a:pt x="268641" y="24341"/>
                  <a:pt x="268641" y="18697"/>
                </a:cubicBezTo>
                <a:cubicBezTo>
                  <a:pt x="268641" y="13405"/>
                  <a:pt x="264055" y="8466"/>
                  <a:pt x="258410" y="8466"/>
                </a:cubicBezTo>
                <a:close/>
                <a:moveTo>
                  <a:pt x="32985" y="8466"/>
                </a:moveTo>
                <a:cubicBezTo>
                  <a:pt x="27341" y="8466"/>
                  <a:pt x="22754" y="13405"/>
                  <a:pt x="22754" y="18697"/>
                </a:cubicBezTo>
                <a:cubicBezTo>
                  <a:pt x="22754" y="24341"/>
                  <a:pt x="27341" y="28928"/>
                  <a:pt x="32985" y="28928"/>
                </a:cubicBezTo>
                <a:cubicBezTo>
                  <a:pt x="38629" y="28928"/>
                  <a:pt x="43216" y="24341"/>
                  <a:pt x="43216" y="18697"/>
                </a:cubicBezTo>
                <a:cubicBezTo>
                  <a:pt x="43216" y="13405"/>
                  <a:pt x="38629" y="8466"/>
                  <a:pt x="32985" y="8466"/>
                </a:cubicBezTo>
                <a:close/>
                <a:moveTo>
                  <a:pt x="145691" y="6778"/>
                </a:moveTo>
                <a:cubicBezTo>
                  <a:pt x="171211" y="6778"/>
                  <a:pt x="196731" y="13556"/>
                  <a:pt x="219015" y="27113"/>
                </a:cubicBezTo>
                <a:cubicBezTo>
                  <a:pt x="221531" y="28559"/>
                  <a:pt x="221891" y="31089"/>
                  <a:pt x="220813" y="33258"/>
                </a:cubicBezTo>
                <a:cubicBezTo>
                  <a:pt x="219015" y="35427"/>
                  <a:pt x="216499" y="36150"/>
                  <a:pt x="214702" y="34704"/>
                </a:cubicBezTo>
                <a:cubicBezTo>
                  <a:pt x="172648" y="9037"/>
                  <a:pt x="118733" y="9037"/>
                  <a:pt x="77038" y="34704"/>
                </a:cubicBezTo>
                <a:cubicBezTo>
                  <a:pt x="76320" y="35427"/>
                  <a:pt x="75601" y="35427"/>
                  <a:pt x="74882" y="35427"/>
                </a:cubicBezTo>
                <a:cubicBezTo>
                  <a:pt x="73444" y="35427"/>
                  <a:pt x="72006" y="34704"/>
                  <a:pt x="70928" y="33258"/>
                </a:cubicBezTo>
                <a:cubicBezTo>
                  <a:pt x="69850" y="31089"/>
                  <a:pt x="70209" y="28559"/>
                  <a:pt x="72366" y="27113"/>
                </a:cubicBezTo>
                <a:cubicBezTo>
                  <a:pt x="94651" y="13556"/>
                  <a:pt x="120171" y="6778"/>
                  <a:pt x="145691" y="6778"/>
                </a:cubicBezTo>
                <a:close/>
                <a:moveTo>
                  <a:pt x="258410" y="0"/>
                </a:moveTo>
                <a:cubicBezTo>
                  <a:pt x="268994" y="0"/>
                  <a:pt x="277460" y="8466"/>
                  <a:pt x="277460" y="18697"/>
                </a:cubicBezTo>
                <a:cubicBezTo>
                  <a:pt x="277460" y="29280"/>
                  <a:pt x="268994" y="37747"/>
                  <a:pt x="258410" y="37747"/>
                </a:cubicBezTo>
                <a:cubicBezTo>
                  <a:pt x="248180" y="37747"/>
                  <a:pt x="239713" y="29280"/>
                  <a:pt x="239713" y="18697"/>
                </a:cubicBezTo>
                <a:cubicBezTo>
                  <a:pt x="239713" y="8466"/>
                  <a:pt x="248180" y="0"/>
                  <a:pt x="258410" y="0"/>
                </a:cubicBezTo>
                <a:close/>
                <a:moveTo>
                  <a:pt x="32985" y="0"/>
                </a:moveTo>
                <a:cubicBezTo>
                  <a:pt x="43568" y="0"/>
                  <a:pt x="52035" y="8466"/>
                  <a:pt x="52035" y="18697"/>
                </a:cubicBezTo>
                <a:cubicBezTo>
                  <a:pt x="52035" y="29280"/>
                  <a:pt x="43568" y="37747"/>
                  <a:pt x="32985" y="37747"/>
                </a:cubicBezTo>
                <a:cubicBezTo>
                  <a:pt x="22754" y="37747"/>
                  <a:pt x="14288" y="29280"/>
                  <a:pt x="14288" y="18697"/>
                </a:cubicBezTo>
                <a:cubicBezTo>
                  <a:pt x="14288" y="8466"/>
                  <a:pt x="22754" y="0"/>
                  <a:pt x="32985" y="0"/>
                </a:cubicBezTo>
                <a:close/>
              </a:path>
            </a:pathLst>
          </a:custGeom>
          <a:solidFill>
            <a:schemeClr val="bg1"/>
          </a:solidFill>
          <a:ln>
            <a:noFill/>
          </a:ln>
        </p:spPr>
        <p:txBody>
          <a:bodyPr anchor="ctr"/>
          <a:lstStyle/>
          <a:p>
            <a:endParaRPr lang="en-US" sz="900"/>
          </a:p>
        </p:txBody>
      </p:sp>
      <p:sp>
        <p:nvSpPr>
          <p:cNvPr id="31" name="TextBox 30">
            <a:extLst>
              <a:ext uri="{FF2B5EF4-FFF2-40B4-BE49-F238E27FC236}">
                <a16:creationId xmlns:a16="http://schemas.microsoft.com/office/drawing/2014/main" id="{ED45D52F-1B29-3C48-8A46-3A5079675184}"/>
              </a:ext>
            </a:extLst>
          </p:cNvPr>
          <p:cNvSpPr txBox="1"/>
          <p:nvPr/>
        </p:nvSpPr>
        <p:spPr>
          <a:xfrm>
            <a:off x="8052138" y="3682418"/>
            <a:ext cx="2095174" cy="584775"/>
          </a:xfrm>
          <a:prstGeom prst="rect">
            <a:avLst/>
          </a:prstGeom>
          <a:noFill/>
        </p:spPr>
        <p:txBody>
          <a:bodyPr wrap="square" rtlCol="0" anchor="b" anchorCtr="0">
            <a:spAutoFit/>
          </a:bodyPr>
          <a:lstStyle/>
          <a:p>
            <a:pPr algn="ctr"/>
            <a:r>
              <a:rPr lang="en-US" sz="1600" b="1">
                <a:solidFill>
                  <a:schemeClr val="tx2"/>
                </a:solidFill>
                <a:latin typeface="TT Norms Pro" panose="02000503030000020003" pitchFamily="2" charset="0"/>
                <a:ea typeface="League Spartan" charset="0"/>
                <a:cs typeface="Poppins" pitchFamily="2" charset="77"/>
              </a:rPr>
              <a:t>WITH LARGE IT ORGANIZATIONS</a:t>
            </a:r>
          </a:p>
        </p:txBody>
      </p:sp>
      <p:sp>
        <p:nvSpPr>
          <p:cNvPr id="32" name="Subtitle 2">
            <a:extLst>
              <a:ext uri="{FF2B5EF4-FFF2-40B4-BE49-F238E27FC236}">
                <a16:creationId xmlns:a16="http://schemas.microsoft.com/office/drawing/2014/main" id="{A09B39EE-A05C-EA4F-A386-EB682500A155}"/>
              </a:ext>
            </a:extLst>
          </p:cNvPr>
          <p:cNvSpPr txBox="1">
            <a:spLocks/>
          </p:cNvSpPr>
          <p:nvPr/>
        </p:nvSpPr>
        <p:spPr>
          <a:xfrm>
            <a:off x="8052131" y="4316719"/>
            <a:ext cx="2095181" cy="1406219"/>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1750"/>
              </a:lnSpc>
            </a:pPr>
            <a:r>
              <a:rPr lang="en-GB" sz="1200">
                <a:solidFill>
                  <a:schemeClr val="tx1">
                    <a:lumMod val="75000"/>
                  </a:schemeClr>
                </a:solidFill>
                <a:latin typeface="TT Norms Pro Light" panose="02000503020000020003" pitchFamily="2" charset="0"/>
                <a:ea typeface="Lato Light" panose="020F0502020204030203" pitchFamily="34" charset="0"/>
                <a:cs typeface="Mukta ExtraLight" panose="020B0000000000000000" pitchFamily="34" charset="77"/>
              </a:rPr>
              <a:t>Help reinvent the purpose of internal IT organizations focusing on cloud-based approach, developing and empowering internal talents and optimising IT processes</a:t>
            </a:r>
          </a:p>
        </p:txBody>
      </p:sp>
    </p:spTree>
    <p:extLst>
      <p:ext uri="{BB962C8B-B14F-4D97-AF65-F5344CB8AC3E}">
        <p14:creationId xmlns:p14="http://schemas.microsoft.com/office/powerpoint/2010/main" val="2094292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FC3EE32-EA5D-E24A-915E-74D3ADA56F63}"/>
              </a:ext>
            </a:extLst>
          </p:cNvPr>
          <p:cNvSpPr/>
          <p:nvPr/>
        </p:nvSpPr>
        <p:spPr>
          <a:xfrm>
            <a:off x="0" y="0"/>
            <a:ext cx="6096000" cy="6870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HR"/>
          </a:p>
        </p:txBody>
      </p:sp>
      <p:sp>
        <p:nvSpPr>
          <p:cNvPr id="331" name="Content Placeholder 2">
            <a:extLst>
              <a:ext uri="{FF2B5EF4-FFF2-40B4-BE49-F238E27FC236}">
                <a16:creationId xmlns:a16="http://schemas.microsoft.com/office/drawing/2014/main" id="{9941A84E-D533-F24C-BB85-C44C94AD869E}"/>
              </a:ext>
            </a:extLst>
          </p:cNvPr>
          <p:cNvSpPr>
            <a:spLocks noGrp="1"/>
          </p:cNvSpPr>
          <p:nvPr>
            <p:ph idx="1"/>
          </p:nvPr>
        </p:nvSpPr>
        <p:spPr>
          <a:xfrm>
            <a:off x="839787" y="736562"/>
            <a:ext cx="4505935" cy="5384875"/>
          </a:xfrm>
        </p:spPr>
        <p:txBody>
          <a:bodyPr>
            <a:noAutofit/>
          </a:bodyPr>
          <a:lstStyle/>
          <a:p>
            <a:pPr marL="0" indent="0">
              <a:lnSpc>
                <a:spcPct val="150000"/>
              </a:lnSpc>
              <a:buNone/>
            </a:pPr>
            <a:r>
              <a:rPr lang="en-US" sz="1400">
                <a:solidFill>
                  <a:schemeClr val="bg1"/>
                </a:solidFill>
              </a:rPr>
              <a:t>We believe that digital transformation should create a lasting value within a company. We are committed to providing top-class services for the customer, and we are passionate about our joint success.</a:t>
            </a:r>
            <a:endParaRPr lang="en-HR" sz="1400">
              <a:solidFill>
                <a:schemeClr val="bg1"/>
              </a:solidFill>
            </a:endParaRPr>
          </a:p>
          <a:p>
            <a:pPr marL="0" indent="0">
              <a:lnSpc>
                <a:spcPct val="150000"/>
              </a:lnSpc>
              <a:buNone/>
            </a:pPr>
            <a:r>
              <a:rPr lang="en-US" sz="1400">
                <a:solidFill>
                  <a:schemeClr val="bg1"/>
                </a:solidFill>
              </a:rPr>
              <a:t>We base our expertise on real-life experience, and we are continuously examining and learning new technologies and best practices.</a:t>
            </a:r>
            <a:endParaRPr lang="en-HR" sz="1400">
              <a:solidFill>
                <a:schemeClr val="bg1"/>
              </a:solidFill>
            </a:endParaRPr>
          </a:p>
          <a:p>
            <a:pPr marL="0" indent="0">
              <a:lnSpc>
                <a:spcPct val="150000"/>
              </a:lnSpc>
              <a:buNone/>
            </a:pPr>
            <a:r>
              <a:rPr lang="en-US" sz="1400">
                <a:solidFill>
                  <a:schemeClr val="bg1"/>
                </a:solidFill>
              </a:rPr>
              <a:t>Nephos products and services, based on 20 years of experience of working with world's largest companies, are aimed at achieving the business goals of our clients faster, helping them to get the most from their investments in information technology.</a:t>
            </a:r>
          </a:p>
          <a:p>
            <a:pPr marL="0" indent="0">
              <a:lnSpc>
                <a:spcPct val="150000"/>
              </a:lnSpc>
              <a:buNone/>
            </a:pPr>
            <a:r>
              <a:rPr lang="en-US" sz="1400">
                <a:solidFill>
                  <a:schemeClr val="bg1"/>
                </a:solidFill>
              </a:rPr>
              <a:t>Our clients can rely on our experts who can understand our customers’ strategic goals and global technology trends.</a:t>
            </a:r>
          </a:p>
        </p:txBody>
      </p:sp>
      <p:grpSp>
        <p:nvGrpSpPr>
          <p:cNvPr id="2" name="Group 1">
            <a:extLst>
              <a:ext uri="{FF2B5EF4-FFF2-40B4-BE49-F238E27FC236}">
                <a16:creationId xmlns:a16="http://schemas.microsoft.com/office/drawing/2014/main" id="{4207D834-C2AF-634B-910D-A3CD9E3B63D6}"/>
              </a:ext>
            </a:extLst>
          </p:cNvPr>
          <p:cNvGrpSpPr/>
          <p:nvPr/>
        </p:nvGrpSpPr>
        <p:grpSpPr>
          <a:xfrm>
            <a:off x="6343106" y="1514069"/>
            <a:ext cx="5596127" cy="1343584"/>
            <a:chOff x="5756085" y="799622"/>
            <a:chExt cx="5596127" cy="1343584"/>
          </a:xfrm>
        </p:grpSpPr>
        <p:sp>
          <p:nvSpPr>
            <p:cNvPr id="332" name="Content Placeholder 2">
              <a:extLst>
                <a:ext uri="{FF2B5EF4-FFF2-40B4-BE49-F238E27FC236}">
                  <a16:creationId xmlns:a16="http://schemas.microsoft.com/office/drawing/2014/main" id="{09CA1B5E-762B-CD42-999B-66ACB796820A}"/>
                </a:ext>
              </a:extLst>
            </p:cNvPr>
            <p:cNvSpPr txBox="1">
              <a:spLocks/>
            </p:cNvSpPr>
            <p:nvPr/>
          </p:nvSpPr>
          <p:spPr>
            <a:xfrm>
              <a:off x="5756085" y="799622"/>
              <a:ext cx="5596127" cy="446934"/>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Font typeface="Arial" panose="020B0604020202020204" pitchFamily="34" charset="0"/>
                <a:buNone/>
              </a:pPr>
              <a:r>
                <a:rPr lang="en-GB" sz="2800"/>
                <a:t>We inspire organizations</a:t>
              </a:r>
              <a:endParaRPr lang="en-GB" sz="3200"/>
            </a:p>
          </p:txBody>
        </p:sp>
        <p:sp>
          <p:nvSpPr>
            <p:cNvPr id="333" name="Content Placeholder 2">
              <a:extLst>
                <a:ext uri="{FF2B5EF4-FFF2-40B4-BE49-F238E27FC236}">
                  <a16:creationId xmlns:a16="http://schemas.microsoft.com/office/drawing/2014/main" id="{543126CE-E9FA-E64E-A368-19503393BF26}"/>
                </a:ext>
              </a:extLst>
            </p:cNvPr>
            <p:cNvSpPr txBox="1">
              <a:spLocks/>
            </p:cNvSpPr>
            <p:nvPr/>
          </p:nvSpPr>
          <p:spPr>
            <a:xfrm>
              <a:off x="5756085" y="1242412"/>
              <a:ext cx="5596127" cy="446934"/>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Font typeface="Arial" panose="020B0604020202020204" pitchFamily="34" charset="0"/>
                <a:buNone/>
              </a:pPr>
              <a:r>
                <a:rPr lang="en-GB" sz="2800"/>
                <a:t>to become leaders by</a:t>
              </a:r>
              <a:endParaRPr lang="en-GB" sz="3200"/>
            </a:p>
          </p:txBody>
        </p:sp>
        <p:sp>
          <p:nvSpPr>
            <p:cNvPr id="334" name="Content Placeholder 2">
              <a:extLst>
                <a:ext uri="{FF2B5EF4-FFF2-40B4-BE49-F238E27FC236}">
                  <a16:creationId xmlns:a16="http://schemas.microsoft.com/office/drawing/2014/main" id="{32396B37-F579-6649-925B-C8DA762E0E0A}"/>
                </a:ext>
              </a:extLst>
            </p:cNvPr>
            <p:cNvSpPr txBox="1">
              <a:spLocks/>
            </p:cNvSpPr>
            <p:nvPr/>
          </p:nvSpPr>
          <p:spPr>
            <a:xfrm>
              <a:off x="5756085" y="1696272"/>
              <a:ext cx="5596127" cy="446934"/>
            </a:xfrm>
            <a:prstGeom prst="rect">
              <a:avLst/>
            </a:prstGeom>
            <a:solidFill>
              <a:srgbClr val="0A73BA"/>
            </a:solidFill>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Font typeface="Arial" panose="020B0604020202020204" pitchFamily="34" charset="0"/>
                <a:buNone/>
              </a:pPr>
              <a:r>
                <a:rPr lang="en-GB" sz="2800" dirty="0">
                  <a:solidFill>
                    <a:schemeClr val="bg1"/>
                  </a:solidFill>
                </a:rPr>
                <a:t>increasing their technology acumen.</a:t>
              </a:r>
              <a:endParaRPr lang="en-GB" sz="3200" dirty="0">
                <a:solidFill>
                  <a:schemeClr val="bg1"/>
                </a:solidFill>
              </a:endParaRPr>
            </a:p>
          </p:txBody>
        </p:sp>
      </p:grpSp>
      <p:sp>
        <p:nvSpPr>
          <p:cNvPr id="337" name="Content Placeholder 2">
            <a:extLst>
              <a:ext uri="{FF2B5EF4-FFF2-40B4-BE49-F238E27FC236}">
                <a16:creationId xmlns:a16="http://schemas.microsoft.com/office/drawing/2014/main" id="{30BC82B4-AB4F-4C40-812F-638E689DEB64}"/>
              </a:ext>
            </a:extLst>
          </p:cNvPr>
          <p:cNvSpPr txBox="1">
            <a:spLocks/>
          </p:cNvSpPr>
          <p:nvPr/>
        </p:nvSpPr>
        <p:spPr>
          <a:xfrm>
            <a:off x="6691047" y="3307241"/>
            <a:ext cx="4900246" cy="26456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1400" dirty="0">
                <a:solidFill>
                  <a:srgbClr val="0A73BA"/>
                </a:solidFill>
                <a:latin typeface="TT Norms Pro Normal" panose="02000503030000020003" pitchFamily="2" charset="0"/>
              </a:rPr>
              <a:t>With our products and services, we help clients answer questions like:</a:t>
            </a:r>
            <a:endParaRPr lang="en-HR" sz="1400">
              <a:solidFill>
                <a:srgbClr val="0A73BA"/>
              </a:solidFill>
              <a:latin typeface="TT Norms Pro Normal" panose="02000503030000020003" pitchFamily="2" charset="0"/>
            </a:endParaRPr>
          </a:p>
          <a:p>
            <a:pPr>
              <a:lnSpc>
                <a:spcPct val="100000"/>
              </a:lnSpc>
              <a:buClr>
                <a:srgbClr val="0A73BA"/>
              </a:buClr>
            </a:pPr>
            <a:r>
              <a:rPr lang="en-US" sz="1400" dirty="0"/>
              <a:t>how to use technology to adopt new business models?</a:t>
            </a:r>
            <a:endParaRPr lang="en-HR" sz="1400"/>
          </a:p>
          <a:p>
            <a:pPr>
              <a:lnSpc>
                <a:spcPct val="100000"/>
              </a:lnSpc>
              <a:buClr>
                <a:srgbClr val="0A73BA"/>
              </a:buClr>
            </a:pPr>
            <a:r>
              <a:rPr lang="en-US" sz="1400" dirty="0"/>
              <a:t>how to improve the </a:t>
            </a:r>
            <a:r>
              <a:rPr lang="en-SI" sz="1400" dirty="0"/>
              <a:t>skills</a:t>
            </a:r>
            <a:endParaRPr lang="en-HR" sz="1400"/>
          </a:p>
          <a:p>
            <a:pPr>
              <a:lnSpc>
                <a:spcPct val="100000"/>
              </a:lnSpc>
              <a:buClr>
                <a:srgbClr val="0A73BA"/>
              </a:buClr>
            </a:pPr>
            <a:r>
              <a:rPr lang="en-US" sz="1400" dirty="0"/>
              <a:t>how to adopt IT technology?</a:t>
            </a:r>
            <a:endParaRPr lang="en-HR" sz="1400"/>
          </a:p>
        </p:txBody>
      </p:sp>
    </p:spTree>
    <p:extLst>
      <p:ext uri="{BB962C8B-B14F-4D97-AF65-F5344CB8AC3E}">
        <p14:creationId xmlns:p14="http://schemas.microsoft.com/office/powerpoint/2010/main" val="2644578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3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3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31">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37">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37">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37">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3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 grpId="0" uiExpand="1" build="p"/>
      <p:bldP spid="337"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30533A7-EFF1-445B-9AC5-D3C9B4A6C6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548189" y="1537699"/>
            <a:ext cx="6551086" cy="3214400"/>
          </a:xfrm>
          <a:prstGeom prst="rect">
            <a:avLst/>
          </a:prstGeom>
        </p:spPr>
      </p:pic>
      <p:pic>
        <p:nvPicPr>
          <p:cNvPr id="5" name="Picture 4">
            <a:extLst>
              <a:ext uri="{FF2B5EF4-FFF2-40B4-BE49-F238E27FC236}">
                <a16:creationId xmlns:a16="http://schemas.microsoft.com/office/drawing/2014/main" id="{F015AD96-5722-4826-9829-AFB0F9898A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0882" y="2990709"/>
            <a:ext cx="1275688" cy="318921"/>
          </a:xfrm>
          <a:prstGeom prst="rect">
            <a:avLst/>
          </a:prstGeom>
        </p:spPr>
      </p:pic>
      <p:pic>
        <p:nvPicPr>
          <p:cNvPr id="9" name="Picture 8">
            <a:extLst>
              <a:ext uri="{FF2B5EF4-FFF2-40B4-BE49-F238E27FC236}">
                <a16:creationId xmlns:a16="http://schemas.microsoft.com/office/drawing/2014/main" id="{C9B53954-45A3-44BF-BC4D-ED44AE30E8A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116638" y="3035870"/>
            <a:ext cx="1041563" cy="260390"/>
          </a:xfrm>
          <a:prstGeom prst="rect">
            <a:avLst/>
          </a:prstGeom>
        </p:spPr>
      </p:pic>
      <p:pic>
        <p:nvPicPr>
          <p:cNvPr id="14" name="Picture 13">
            <a:extLst>
              <a:ext uri="{FF2B5EF4-FFF2-40B4-BE49-F238E27FC236}">
                <a16:creationId xmlns:a16="http://schemas.microsoft.com/office/drawing/2014/main" id="{4E100236-C2A9-47A2-856D-8F7533100EE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100409" y="3599273"/>
            <a:ext cx="1160032" cy="290007"/>
          </a:xfrm>
          <a:prstGeom prst="rect">
            <a:avLst/>
          </a:prstGeom>
        </p:spPr>
      </p:pic>
      <p:pic>
        <p:nvPicPr>
          <p:cNvPr id="15" name="Picture 14">
            <a:extLst>
              <a:ext uri="{FF2B5EF4-FFF2-40B4-BE49-F238E27FC236}">
                <a16:creationId xmlns:a16="http://schemas.microsoft.com/office/drawing/2014/main" id="{145B74F4-B373-4444-A094-402AFFCE8F0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189790" y="3572225"/>
            <a:ext cx="1376417" cy="344103"/>
          </a:xfrm>
          <a:prstGeom prst="rect">
            <a:avLst/>
          </a:prstGeom>
        </p:spPr>
      </p:pic>
      <p:pic>
        <p:nvPicPr>
          <p:cNvPr id="16" name="Picture 15">
            <a:extLst>
              <a:ext uri="{FF2B5EF4-FFF2-40B4-BE49-F238E27FC236}">
                <a16:creationId xmlns:a16="http://schemas.microsoft.com/office/drawing/2014/main" id="{6E3E14D7-45BF-4B2B-A53E-4B8EAB70280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092200" y="4150800"/>
            <a:ext cx="1307628" cy="326906"/>
          </a:xfrm>
          <a:prstGeom prst="rect">
            <a:avLst/>
          </a:prstGeom>
        </p:spPr>
      </p:pic>
      <p:pic>
        <p:nvPicPr>
          <p:cNvPr id="17" name="Picture 16">
            <a:extLst>
              <a:ext uri="{FF2B5EF4-FFF2-40B4-BE49-F238E27FC236}">
                <a16:creationId xmlns:a16="http://schemas.microsoft.com/office/drawing/2014/main" id="{9FCF04A7-FDD1-47E4-9F54-2F6C774F436C}"/>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3362037" y="4199848"/>
            <a:ext cx="1111435" cy="277858"/>
          </a:xfrm>
          <a:prstGeom prst="rect">
            <a:avLst/>
          </a:prstGeom>
        </p:spPr>
      </p:pic>
      <p:pic>
        <p:nvPicPr>
          <p:cNvPr id="18" name="Picture 17">
            <a:extLst>
              <a:ext uri="{FF2B5EF4-FFF2-40B4-BE49-F238E27FC236}">
                <a16:creationId xmlns:a16="http://schemas.microsoft.com/office/drawing/2014/main" id="{E719D094-C18D-4C6B-AAB1-286930C07A6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4505926" y="4201799"/>
            <a:ext cx="1139148" cy="284786"/>
          </a:xfrm>
          <a:prstGeom prst="rect">
            <a:avLst/>
          </a:prstGeom>
        </p:spPr>
      </p:pic>
      <p:pic>
        <p:nvPicPr>
          <p:cNvPr id="19" name="Picture 18">
            <a:extLst>
              <a:ext uri="{FF2B5EF4-FFF2-40B4-BE49-F238E27FC236}">
                <a16:creationId xmlns:a16="http://schemas.microsoft.com/office/drawing/2014/main" id="{9C448B2D-0CE9-4A5B-A147-366283EE7E1E}"/>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860832" y="4743541"/>
            <a:ext cx="1275687" cy="318921"/>
          </a:xfrm>
          <a:prstGeom prst="rect">
            <a:avLst/>
          </a:prstGeom>
        </p:spPr>
      </p:pic>
      <p:pic>
        <p:nvPicPr>
          <p:cNvPr id="20" name="Picture 19">
            <a:extLst>
              <a:ext uri="{FF2B5EF4-FFF2-40B4-BE49-F238E27FC236}">
                <a16:creationId xmlns:a16="http://schemas.microsoft.com/office/drawing/2014/main" id="{E39BD7BB-F6EE-4D7E-8327-665E22E147AB}"/>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691148" y="4743541"/>
            <a:ext cx="1370931" cy="342732"/>
          </a:xfrm>
          <a:prstGeom prst="rect">
            <a:avLst/>
          </a:prstGeom>
        </p:spPr>
      </p:pic>
      <p:pic>
        <p:nvPicPr>
          <p:cNvPr id="21" name="Picture 20">
            <a:extLst>
              <a:ext uri="{FF2B5EF4-FFF2-40B4-BE49-F238E27FC236}">
                <a16:creationId xmlns:a16="http://schemas.microsoft.com/office/drawing/2014/main" id="{C7E7F78F-8DE1-4D64-878E-DE7044B2FA19}"/>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2385819" y="4697048"/>
            <a:ext cx="1762567" cy="440640"/>
          </a:xfrm>
          <a:prstGeom prst="rect">
            <a:avLst/>
          </a:prstGeom>
        </p:spPr>
      </p:pic>
      <p:pic>
        <p:nvPicPr>
          <p:cNvPr id="22" name="Picture 21">
            <a:extLst>
              <a:ext uri="{FF2B5EF4-FFF2-40B4-BE49-F238E27FC236}">
                <a16:creationId xmlns:a16="http://schemas.microsoft.com/office/drawing/2014/main" id="{67648DE5-7C9F-4161-A7BB-DEAEA34BE2DC}"/>
              </a:ext>
            </a:extLst>
          </p:cNvPr>
          <p:cNvPicPr>
            <a:picLocks noChangeAspect="1"/>
          </p:cNvPicPr>
          <p:nvPr/>
        </p:nvPicPr>
        <p:blipFill>
          <a:blip r:embed="rId14">
            <a:extLst>
              <a:ext uri="{28A0092B-C50C-407E-A947-70E740481C1C}">
                <a14:useLocalDpi xmlns:a14="http://schemas.microsoft.com/office/drawing/2010/main" val="0"/>
              </a:ext>
            </a:extLst>
          </a:blip>
          <a:srcRect/>
          <a:stretch/>
        </p:blipFill>
        <p:spPr>
          <a:xfrm>
            <a:off x="1090474" y="5334158"/>
            <a:ext cx="774410" cy="193602"/>
          </a:xfrm>
          <a:prstGeom prst="rect">
            <a:avLst/>
          </a:prstGeom>
        </p:spPr>
      </p:pic>
      <p:pic>
        <p:nvPicPr>
          <p:cNvPr id="23" name="Picture 22">
            <a:extLst>
              <a:ext uri="{FF2B5EF4-FFF2-40B4-BE49-F238E27FC236}">
                <a16:creationId xmlns:a16="http://schemas.microsoft.com/office/drawing/2014/main" id="{0F529A47-8A41-4F49-B4A0-D0068560780D}"/>
              </a:ext>
            </a:extLst>
          </p:cNvPr>
          <p:cNvPicPr>
            <a:picLocks noChangeAspect="1"/>
          </p:cNvPicPr>
          <p:nvPr/>
        </p:nvPicPr>
        <p:blipFill>
          <a:blip r:embed="rId15">
            <a:extLst>
              <a:ext uri="{28A0092B-C50C-407E-A947-70E740481C1C}">
                <a14:useLocalDpi xmlns:a14="http://schemas.microsoft.com/office/drawing/2010/main" val="0"/>
              </a:ext>
            </a:extLst>
          </a:blip>
          <a:srcRect/>
          <a:stretch/>
        </p:blipFill>
        <p:spPr>
          <a:xfrm>
            <a:off x="2127243" y="5259033"/>
            <a:ext cx="1275688" cy="318921"/>
          </a:xfrm>
          <a:prstGeom prst="rect">
            <a:avLst/>
          </a:prstGeom>
        </p:spPr>
      </p:pic>
      <p:pic>
        <p:nvPicPr>
          <p:cNvPr id="24" name="Picture 23">
            <a:extLst>
              <a:ext uri="{FF2B5EF4-FFF2-40B4-BE49-F238E27FC236}">
                <a16:creationId xmlns:a16="http://schemas.microsoft.com/office/drawing/2014/main" id="{897E9DCE-D1C6-453A-833C-8D8448BADB5C}"/>
              </a:ext>
            </a:extLst>
          </p:cNvPr>
          <p:cNvPicPr>
            <a:picLocks noChangeAspect="1"/>
          </p:cNvPicPr>
          <p:nvPr/>
        </p:nvPicPr>
        <p:blipFill>
          <a:blip r:embed="rId16">
            <a:extLst>
              <a:ext uri="{28A0092B-C50C-407E-A947-70E740481C1C}">
                <a14:useLocalDpi xmlns:a14="http://schemas.microsoft.com/office/drawing/2010/main" val="0"/>
              </a:ext>
            </a:extLst>
          </a:blip>
          <a:srcRect/>
          <a:stretch/>
        </p:blipFill>
        <p:spPr>
          <a:xfrm>
            <a:off x="3432520" y="5256879"/>
            <a:ext cx="1275688" cy="318921"/>
          </a:xfrm>
          <a:prstGeom prst="rect">
            <a:avLst/>
          </a:prstGeom>
        </p:spPr>
      </p:pic>
      <p:pic>
        <p:nvPicPr>
          <p:cNvPr id="25" name="Picture 24">
            <a:extLst>
              <a:ext uri="{FF2B5EF4-FFF2-40B4-BE49-F238E27FC236}">
                <a16:creationId xmlns:a16="http://schemas.microsoft.com/office/drawing/2014/main" id="{B9FD5E14-E95D-4D89-AA53-5D15D3280F3D}"/>
              </a:ext>
            </a:extLst>
          </p:cNvPr>
          <p:cNvPicPr>
            <a:picLocks noChangeAspect="1"/>
          </p:cNvPicPr>
          <p:nvPr/>
        </p:nvPicPr>
        <p:blipFill>
          <a:blip r:embed="rId17">
            <a:extLst>
              <a:ext uri="{28A0092B-C50C-407E-A947-70E740481C1C}">
                <a14:useLocalDpi xmlns:a14="http://schemas.microsoft.com/office/drawing/2010/main" val="0"/>
              </a:ext>
            </a:extLst>
          </a:blip>
          <a:srcRect/>
          <a:stretch/>
        </p:blipFill>
        <p:spPr>
          <a:xfrm>
            <a:off x="4524524" y="5294545"/>
            <a:ext cx="1015999" cy="253999"/>
          </a:xfrm>
          <a:prstGeom prst="rect">
            <a:avLst/>
          </a:prstGeom>
        </p:spPr>
      </p:pic>
      <p:pic>
        <p:nvPicPr>
          <p:cNvPr id="27" name="Picture 26">
            <a:extLst>
              <a:ext uri="{FF2B5EF4-FFF2-40B4-BE49-F238E27FC236}">
                <a16:creationId xmlns:a16="http://schemas.microsoft.com/office/drawing/2014/main" id="{EE23D7E3-C265-407C-85F1-02B76346A513}"/>
              </a:ext>
            </a:extLst>
          </p:cNvPr>
          <p:cNvPicPr>
            <a:picLocks noChangeAspect="1"/>
          </p:cNvPicPr>
          <p:nvPr/>
        </p:nvPicPr>
        <p:blipFill>
          <a:blip r:embed="rId18">
            <a:extLst>
              <a:ext uri="{28A0092B-C50C-407E-A947-70E740481C1C}">
                <a14:useLocalDpi xmlns:a14="http://schemas.microsoft.com/office/drawing/2010/main" val="0"/>
              </a:ext>
            </a:extLst>
          </a:blip>
          <a:srcRect/>
          <a:stretch/>
        </p:blipFill>
        <p:spPr>
          <a:xfrm>
            <a:off x="3956707" y="4802612"/>
            <a:ext cx="1063623" cy="265905"/>
          </a:xfrm>
          <a:prstGeom prst="rect">
            <a:avLst/>
          </a:prstGeom>
        </p:spPr>
      </p:pic>
      <p:sp>
        <p:nvSpPr>
          <p:cNvPr id="28" name="TextBox 27">
            <a:extLst>
              <a:ext uri="{FF2B5EF4-FFF2-40B4-BE49-F238E27FC236}">
                <a16:creationId xmlns:a16="http://schemas.microsoft.com/office/drawing/2014/main" id="{EEB1F906-03F9-488A-B2DC-A728FB3AC07C}"/>
              </a:ext>
            </a:extLst>
          </p:cNvPr>
          <p:cNvSpPr txBox="1"/>
          <p:nvPr/>
        </p:nvSpPr>
        <p:spPr>
          <a:xfrm>
            <a:off x="7908597" y="5327535"/>
            <a:ext cx="3325591"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TT Norms Pro" panose="02000503030000020003" pitchFamily="2" charset="0"/>
                <a:ea typeface="+mn-ea"/>
                <a:cs typeface="+mn-cs"/>
              </a:rPr>
              <a:t>Seattle, Las Vegas, New York, San Jose,</a:t>
            </a:r>
            <a:r>
              <a:rPr kumimoji="0" lang="hr-HR" sz="1200" b="0" i="0" u="none" strike="noStrike" kern="1200" cap="none" spc="0" normalizeH="0" baseline="0" noProof="0">
                <a:ln>
                  <a:noFill/>
                </a:ln>
                <a:solidFill>
                  <a:srgbClr val="000000"/>
                </a:solidFill>
                <a:effectLst/>
                <a:uLnTx/>
                <a:uFillTx/>
                <a:latin typeface="TT Norms Pro" panose="02000503030000020003" pitchFamily="2" charset="0"/>
                <a:ea typeface="+mn-ea"/>
                <a:cs typeface="+mn-cs"/>
              </a:rPr>
              <a:t> </a:t>
            </a:r>
            <a:r>
              <a:rPr kumimoji="0" lang="en-GB" sz="1200" b="0" i="0" u="none" strike="noStrike" kern="1200" cap="none" spc="0" normalizeH="0" baseline="0" noProof="0">
                <a:ln>
                  <a:noFill/>
                </a:ln>
                <a:solidFill>
                  <a:srgbClr val="000000"/>
                </a:solidFill>
                <a:effectLst/>
                <a:uLnTx/>
                <a:uFillTx/>
                <a:latin typeface="TT Norms Pro" panose="02000503030000020003" pitchFamily="2" charset="0"/>
                <a:ea typeface="+mn-ea"/>
                <a:cs typeface="+mn-cs"/>
              </a:rPr>
              <a:t>Dublin</a:t>
            </a:r>
            <a:r>
              <a:rPr kumimoji="0" lang="hr-HR" sz="1200" b="0" i="0" u="none" strike="noStrike" kern="1200" cap="none" spc="0" normalizeH="0" baseline="0" noProof="0">
                <a:ln>
                  <a:noFill/>
                </a:ln>
                <a:solidFill>
                  <a:srgbClr val="000000"/>
                </a:solidFill>
                <a:effectLst/>
                <a:uLnTx/>
                <a:uFillTx/>
                <a:latin typeface="TT Norms Pro" panose="02000503030000020003" pitchFamily="2" charset="0"/>
                <a:ea typeface="+mn-ea"/>
                <a:cs typeface="+mn-cs"/>
              </a:rPr>
              <a:t>, </a:t>
            </a:r>
            <a:r>
              <a:rPr kumimoji="0" lang="en-GB" sz="1200" b="0" i="0" u="none" strike="noStrike" kern="1200" cap="none" spc="0" normalizeH="0" baseline="0" noProof="0">
                <a:ln>
                  <a:noFill/>
                </a:ln>
                <a:solidFill>
                  <a:srgbClr val="000000"/>
                </a:solidFill>
                <a:effectLst/>
                <a:uLnTx/>
                <a:uFillTx/>
                <a:latin typeface="TT Norms Pro" panose="02000503030000020003" pitchFamily="2" charset="0"/>
                <a:ea typeface="+mn-ea"/>
                <a:cs typeface="+mn-cs"/>
              </a:rPr>
              <a:t>London, Brussels,</a:t>
            </a:r>
            <a:r>
              <a:rPr kumimoji="0" lang="hr-HR" sz="1200" b="0" i="0" u="none" strike="noStrike" kern="1200" cap="none" spc="0" normalizeH="0" baseline="0" noProof="0">
                <a:ln>
                  <a:noFill/>
                </a:ln>
                <a:solidFill>
                  <a:srgbClr val="000000"/>
                </a:solidFill>
                <a:effectLst/>
                <a:uLnTx/>
                <a:uFillTx/>
                <a:latin typeface="TT Norms Pro" panose="02000503030000020003" pitchFamily="2" charset="0"/>
                <a:ea typeface="+mn-ea"/>
                <a:cs typeface="+mn-cs"/>
              </a:rPr>
              <a:t> </a:t>
            </a:r>
            <a:r>
              <a:rPr kumimoji="0" lang="en-GB" sz="1200" b="0" i="0" u="none" strike="noStrike" kern="1200" cap="none" spc="0" normalizeH="0" baseline="0" noProof="0">
                <a:ln>
                  <a:noFill/>
                </a:ln>
                <a:solidFill>
                  <a:srgbClr val="000000"/>
                </a:solidFill>
                <a:effectLst/>
                <a:uLnTx/>
                <a:uFillTx/>
                <a:latin typeface="TT Norms Pro" panose="02000503030000020003" pitchFamily="2" charset="0"/>
                <a:ea typeface="+mn-ea"/>
                <a:cs typeface="+mn-cs"/>
              </a:rPr>
              <a:t>Helsinki, Berlin, Munich, Lisbon</a:t>
            </a:r>
            <a:r>
              <a:rPr kumimoji="0" lang="hr-HR" sz="1200" b="0" i="0" u="none" strike="noStrike" kern="1200" cap="none" spc="0" normalizeH="0" baseline="0" noProof="0">
                <a:ln>
                  <a:noFill/>
                </a:ln>
                <a:solidFill>
                  <a:srgbClr val="000000"/>
                </a:solidFill>
                <a:effectLst/>
                <a:uLnTx/>
                <a:uFillTx/>
                <a:latin typeface="TT Norms Pro" panose="02000503030000020003" pitchFamily="2" charset="0"/>
                <a:ea typeface="+mn-ea"/>
                <a:cs typeface="+mn-cs"/>
              </a:rPr>
              <a:t>, </a:t>
            </a:r>
            <a:r>
              <a:rPr kumimoji="0" lang="en-GB" sz="1200" b="0" i="0" u="none" strike="noStrike" kern="1200" cap="none" spc="0" normalizeH="0" baseline="0" noProof="0">
                <a:ln>
                  <a:noFill/>
                </a:ln>
                <a:solidFill>
                  <a:srgbClr val="000000"/>
                </a:solidFill>
                <a:effectLst/>
                <a:uLnTx/>
                <a:uFillTx/>
                <a:latin typeface="TT Norms Pro" panose="02000503030000020003" pitchFamily="2" charset="0"/>
                <a:ea typeface="+mn-ea"/>
                <a:cs typeface="+mn-cs"/>
              </a:rPr>
              <a:t>Ljubljana, Zagreb, Sarajevo, Belgrade, Istanbul, Athens, Vienna, Mauritius</a:t>
            </a:r>
          </a:p>
        </p:txBody>
      </p:sp>
      <p:cxnSp>
        <p:nvCxnSpPr>
          <p:cNvPr id="4" name="Straight Connector 3">
            <a:extLst>
              <a:ext uri="{FF2B5EF4-FFF2-40B4-BE49-F238E27FC236}">
                <a16:creationId xmlns:a16="http://schemas.microsoft.com/office/drawing/2014/main" id="{717D3D06-C3BA-AA08-52EB-39CB858BF9F1}"/>
              </a:ext>
            </a:extLst>
          </p:cNvPr>
          <p:cNvCxnSpPr>
            <a:cxnSpLocks/>
          </p:cNvCxnSpPr>
          <p:nvPr/>
        </p:nvCxnSpPr>
        <p:spPr>
          <a:xfrm>
            <a:off x="7821227" y="5327535"/>
            <a:ext cx="0" cy="88594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itle 5">
            <a:extLst>
              <a:ext uri="{FF2B5EF4-FFF2-40B4-BE49-F238E27FC236}">
                <a16:creationId xmlns:a16="http://schemas.microsoft.com/office/drawing/2014/main" id="{2E287C12-7284-3ECD-3D77-8A446E18AB02}"/>
              </a:ext>
            </a:extLst>
          </p:cNvPr>
          <p:cNvSpPr>
            <a:spLocks noGrp="1"/>
          </p:cNvSpPr>
          <p:nvPr>
            <p:ph type="title"/>
          </p:nvPr>
        </p:nvSpPr>
        <p:spPr/>
        <p:txBody>
          <a:bodyPr/>
          <a:lstStyle/>
          <a:p>
            <a:r>
              <a:rPr lang="en-HR"/>
              <a:t>Our references</a:t>
            </a:r>
          </a:p>
        </p:txBody>
      </p:sp>
      <p:pic>
        <p:nvPicPr>
          <p:cNvPr id="2" name="Picture 1">
            <a:extLst>
              <a:ext uri="{FF2B5EF4-FFF2-40B4-BE49-F238E27FC236}">
                <a16:creationId xmlns:a16="http://schemas.microsoft.com/office/drawing/2014/main" id="{452F58F0-D271-159D-A5FE-36456376CBC5}"/>
              </a:ext>
            </a:extLst>
          </p:cNvPr>
          <p:cNvPicPr>
            <a:picLocks noChangeAspect="1"/>
          </p:cNvPicPr>
          <p:nvPr/>
        </p:nvPicPr>
        <p:blipFill>
          <a:blip r:embed="rId19"/>
          <a:srcRect/>
          <a:stretch/>
        </p:blipFill>
        <p:spPr>
          <a:xfrm>
            <a:off x="1090474" y="3521391"/>
            <a:ext cx="1085850" cy="445770"/>
          </a:xfrm>
          <a:prstGeom prst="rect">
            <a:avLst/>
          </a:prstGeom>
        </p:spPr>
      </p:pic>
      <p:pic>
        <p:nvPicPr>
          <p:cNvPr id="7" name="Picture 4">
            <a:extLst>
              <a:ext uri="{FF2B5EF4-FFF2-40B4-BE49-F238E27FC236}">
                <a16:creationId xmlns:a16="http://schemas.microsoft.com/office/drawing/2014/main" id="{C6C189F0-2641-0140-9071-A9C129881C78}"/>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2725186" y="4078503"/>
            <a:ext cx="383280" cy="383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654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Nephos services - Digital strategy">
            <a:extLst>
              <a:ext uri="{FF2B5EF4-FFF2-40B4-BE49-F238E27FC236}">
                <a16:creationId xmlns:a16="http://schemas.microsoft.com/office/drawing/2014/main" id="{6739D644-D70D-4B63-9CF6-C28DC0E89A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65769" y="2678837"/>
            <a:ext cx="1237003" cy="108000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a:extLst>
              <a:ext uri="{FF2B5EF4-FFF2-40B4-BE49-F238E27FC236}">
                <a16:creationId xmlns:a16="http://schemas.microsoft.com/office/drawing/2014/main" id="{AB94DAD6-2E06-4611-9D88-51EAE1B8F8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15894" y="4403086"/>
            <a:ext cx="1304249" cy="1080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57C8677-B872-D44E-92C4-7F7043B359F0}"/>
              </a:ext>
            </a:extLst>
          </p:cNvPr>
          <p:cNvSpPr txBox="1"/>
          <p:nvPr/>
        </p:nvSpPr>
        <p:spPr>
          <a:xfrm>
            <a:off x="5339236" y="306186"/>
            <a:ext cx="1513556" cy="553998"/>
          </a:xfrm>
          <a:prstGeom prst="rect">
            <a:avLst/>
          </a:prstGeom>
          <a:noFill/>
        </p:spPr>
        <p:txBody>
          <a:bodyPr wrap="none" rtlCol="0">
            <a:spAutoFit/>
          </a:bodyPr>
          <a:lstStyle/>
          <a:p>
            <a:pPr algn="ctr"/>
            <a:r>
              <a:rPr lang="hr-HR" sz="3000" b="1" dirty="0">
                <a:solidFill>
                  <a:schemeClr val="tx2"/>
                </a:solidFill>
                <a:latin typeface="TT Norms Pro"/>
                <a:cs typeface="Poppins" pitchFamily="2" charset="77"/>
              </a:rPr>
              <a:t>NEPHOS</a:t>
            </a:r>
            <a:endParaRPr lang="en-US" sz="3000" b="1" dirty="0">
              <a:solidFill>
                <a:schemeClr val="tx2"/>
              </a:solidFill>
              <a:latin typeface="TT Norms Pro"/>
              <a:cs typeface="Poppins" pitchFamily="2" charset="77"/>
            </a:endParaRPr>
          </a:p>
        </p:txBody>
      </p:sp>
      <p:sp>
        <p:nvSpPr>
          <p:cNvPr id="3" name="TextBox 2">
            <a:extLst>
              <a:ext uri="{FF2B5EF4-FFF2-40B4-BE49-F238E27FC236}">
                <a16:creationId xmlns:a16="http://schemas.microsoft.com/office/drawing/2014/main" id="{7D3B793F-D3F3-1442-8A3A-3ACADA4059C4}"/>
              </a:ext>
            </a:extLst>
          </p:cNvPr>
          <p:cNvSpPr txBox="1"/>
          <p:nvPr/>
        </p:nvSpPr>
        <p:spPr>
          <a:xfrm>
            <a:off x="5227635" y="787593"/>
            <a:ext cx="1736759" cy="276999"/>
          </a:xfrm>
          <a:prstGeom prst="rect">
            <a:avLst/>
          </a:prstGeom>
          <a:noFill/>
        </p:spPr>
        <p:txBody>
          <a:bodyPr wrap="none" rtlCol="0">
            <a:spAutoFit/>
          </a:bodyPr>
          <a:lstStyle/>
          <a:p>
            <a:pPr algn="ctr"/>
            <a:r>
              <a:rPr lang="hr-HR" sz="1200" spc="150" dirty="0">
                <a:solidFill>
                  <a:schemeClr val="bg1">
                    <a:lumMod val="65000"/>
                  </a:schemeClr>
                </a:solidFill>
                <a:latin typeface="TT Norms Pro"/>
                <a:cs typeface="Poppins Light" pitchFamily="2" charset="77"/>
              </a:rPr>
              <a:t>WHAT DO WE DO</a:t>
            </a:r>
            <a:endParaRPr lang="en-US" sz="1200" spc="150" dirty="0">
              <a:solidFill>
                <a:schemeClr val="bg1">
                  <a:lumMod val="65000"/>
                </a:schemeClr>
              </a:solidFill>
              <a:latin typeface="TT Norms Pro"/>
              <a:cs typeface="Poppins Light" pitchFamily="2" charset="77"/>
            </a:endParaRPr>
          </a:p>
        </p:txBody>
      </p:sp>
      <p:pic>
        <p:nvPicPr>
          <p:cNvPr id="21" name="Picture 20" descr="Icon&#10;&#10;Description automatically generated">
            <a:extLst>
              <a:ext uri="{FF2B5EF4-FFF2-40B4-BE49-F238E27FC236}">
                <a16:creationId xmlns:a16="http://schemas.microsoft.com/office/drawing/2014/main" id="{5EA65AAF-D726-4572-A629-A586C7C660BB}"/>
              </a:ext>
            </a:extLst>
          </p:cNvPr>
          <p:cNvPicPr>
            <a:picLocks noChangeAspect="1"/>
          </p:cNvPicPr>
          <p:nvPr/>
        </p:nvPicPr>
        <p:blipFill>
          <a:blip r:embed="rId5"/>
          <a:stretch>
            <a:fillRect/>
          </a:stretch>
        </p:blipFill>
        <p:spPr>
          <a:xfrm>
            <a:off x="0" y="5999252"/>
            <a:ext cx="858748" cy="858748"/>
          </a:xfrm>
          <a:prstGeom prst="rect">
            <a:avLst/>
          </a:prstGeom>
        </p:spPr>
      </p:pic>
      <p:pic>
        <p:nvPicPr>
          <p:cNvPr id="1026" name="Picture 2" descr="Nephos services - Assessment">
            <a:extLst>
              <a:ext uri="{FF2B5EF4-FFF2-40B4-BE49-F238E27FC236}">
                <a16:creationId xmlns:a16="http://schemas.microsoft.com/office/drawing/2014/main" id="{660CFFA8-B5A3-4E15-B72C-92CC3872487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32393" y="2152127"/>
            <a:ext cx="127125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ephos services - Architecture">
            <a:extLst>
              <a:ext uri="{FF2B5EF4-FFF2-40B4-BE49-F238E27FC236}">
                <a16:creationId xmlns:a16="http://schemas.microsoft.com/office/drawing/2014/main" id="{602A4213-48CF-4F77-BFD7-67A220F51FB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02994" y="2152127"/>
            <a:ext cx="13395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5D98CE8A-D588-431D-9DD0-8DCDC6A2D3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31437" y="4352782"/>
            <a:ext cx="1318752" cy="10800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Nephos services - DevOps">
            <a:extLst>
              <a:ext uri="{FF2B5EF4-FFF2-40B4-BE49-F238E27FC236}">
                <a16:creationId xmlns:a16="http://schemas.microsoft.com/office/drawing/2014/main" id="{2941CA91-75F1-413B-B742-813E3E3DB42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36688" y="2152127"/>
            <a:ext cx="1508251" cy="10800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6BF752D2-B1C0-4C86-80D9-3E18020419D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04494" y="4403086"/>
            <a:ext cx="1336500" cy="1080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1457BB9-D303-49C0-92C1-4EE83DA2D741}"/>
              </a:ext>
            </a:extLst>
          </p:cNvPr>
          <p:cNvSpPr txBox="1"/>
          <p:nvPr/>
        </p:nvSpPr>
        <p:spPr>
          <a:xfrm>
            <a:off x="1758327" y="1640375"/>
            <a:ext cx="1219382" cy="523220"/>
          </a:xfrm>
          <a:prstGeom prst="rect">
            <a:avLst/>
          </a:prstGeom>
          <a:noFill/>
        </p:spPr>
        <p:txBody>
          <a:bodyPr wrap="square" lIns="91440" tIns="45720" rIns="91440" bIns="45720" rtlCol="0" anchor="t">
            <a:spAutoFit/>
          </a:bodyPr>
          <a:lstStyle/>
          <a:p>
            <a:pPr algn="ctr"/>
            <a:r>
              <a:rPr lang="hr-HR" sz="1400" dirty="0">
                <a:latin typeface="TT Norms Pro Light" panose="02000503020000020003" pitchFamily="2" charset="0"/>
              </a:rPr>
              <a:t>App </a:t>
            </a:r>
            <a:r>
              <a:rPr lang="hr-HR" sz="1400" dirty="0" err="1">
                <a:latin typeface="TT Norms Pro Light" panose="02000503020000020003" pitchFamily="2" charset="0"/>
              </a:rPr>
              <a:t>Assessment</a:t>
            </a:r>
            <a:endParaRPr lang="en-US" sz="1400" dirty="0">
              <a:latin typeface="TT Norms Pro Light" panose="02000503020000020003" pitchFamily="2" charset="0"/>
            </a:endParaRPr>
          </a:p>
        </p:txBody>
      </p:sp>
      <p:sp>
        <p:nvSpPr>
          <p:cNvPr id="26" name="TextBox 25">
            <a:extLst>
              <a:ext uri="{FF2B5EF4-FFF2-40B4-BE49-F238E27FC236}">
                <a16:creationId xmlns:a16="http://schemas.microsoft.com/office/drawing/2014/main" id="{F2D18729-587F-4920-8134-A6EE019DCB87}"/>
              </a:ext>
            </a:extLst>
          </p:cNvPr>
          <p:cNvSpPr txBox="1"/>
          <p:nvPr/>
        </p:nvSpPr>
        <p:spPr>
          <a:xfrm>
            <a:off x="1758328" y="3810596"/>
            <a:ext cx="1219382" cy="523220"/>
          </a:xfrm>
          <a:prstGeom prst="rect">
            <a:avLst/>
          </a:prstGeom>
          <a:noFill/>
        </p:spPr>
        <p:txBody>
          <a:bodyPr wrap="square" lIns="91440" tIns="45720" rIns="91440" bIns="45720" rtlCol="0" anchor="t">
            <a:spAutoFit/>
          </a:bodyPr>
          <a:lstStyle/>
          <a:p>
            <a:pPr algn="ctr"/>
            <a:r>
              <a:rPr lang="hr-HR" sz="1400" dirty="0" err="1">
                <a:latin typeface="TT Norms Pro Light" panose="02000503020000020003" pitchFamily="2" charset="0"/>
                <a:cs typeface="Calibri"/>
              </a:rPr>
              <a:t>Skills</a:t>
            </a:r>
            <a:r>
              <a:rPr lang="hr-HR" sz="1400" dirty="0">
                <a:latin typeface="TT Norms Pro Light" panose="02000503020000020003" pitchFamily="2" charset="0"/>
                <a:cs typeface="Calibri"/>
              </a:rPr>
              <a:t> </a:t>
            </a:r>
            <a:r>
              <a:rPr lang="hr-HR" sz="1400" dirty="0" err="1">
                <a:latin typeface="TT Norms Pro Light" panose="02000503020000020003" pitchFamily="2" charset="0"/>
                <a:cs typeface="Calibri"/>
              </a:rPr>
              <a:t>Assessment</a:t>
            </a:r>
            <a:endParaRPr lang="hr-HR" sz="1400" dirty="0">
              <a:latin typeface="TT Norms Pro Light" panose="02000503020000020003" pitchFamily="2" charset="0"/>
              <a:cs typeface="Calibri"/>
            </a:endParaRPr>
          </a:p>
        </p:txBody>
      </p:sp>
      <p:sp>
        <p:nvSpPr>
          <p:cNvPr id="32" name="TextBox 31">
            <a:extLst>
              <a:ext uri="{FF2B5EF4-FFF2-40B4-BE49-F238E27FC236}">
                <a16:creationId xmlns:a16="http://schemas.microsoft.com/office/drawing/2014/main" id="{94BA65CF-2BF6-4485-BAD6-E4D56A236B87}"/>
              </a:ext>
            </a:extLst>
          </p:cNvPr>
          <p:cNvSpPr txBox="1"/>
          <p:nvPr/>
        </p:nvSpPr>
        <p:spPr>
          <a:xfrm>
            <a:off x="8880256" y="3978557"/>
            <a:ext cx="1975236" cy="307777"/>
          </a:xfrm>
          <a:prstGeom prst="rect">
            <a:avLst/>
          </a:prstGeom>
          <a:noFill/>
        </p:spPr>
        <p:txBody>
          <a:bodyPr wrap="square" lIns="91440" tIns="45720" rIns="91440" bIns="45720" rtlCol="0" anchor="t">
            <a:spAutoFit/>
          </a:bodyPr>
          <a:lstStyle/>
          <a:p>
            <a:pPr algn="ctr"/>
            <a:r>
              <a:rPr lang="hr-HR" sz="1400" dirty="0" err="1">
                <a:latin typeface="TT Norms Pro Light" panose="02000503020000020003" pitchFamily="2" charset="0"/>
              </a:rPr>
              <a:t>Tech</a:t>
            </a:r>
            <a:r>
              <a:rPr lang="hr-HR" sz="1400" dirty="0">
                <a:latin typeface="TT Norms Pro Light" panose="02000503020000020003" pitchFamily="2" charset="0"/>
              </a:rPr>
              <a:t> for </a:t>
            </a:r>
            <a:r>
              <a:rPr lang="hr-HR" sz="1400" dirty="0" err="1">
                <a:latin typeface="TT Norms Pro Light" panose="02000503020000020003" pitchFamily="2" charset="0"/>
              </a:rPr>
              <a:t>Leaders</a:t>
            </a:r>
            <a:endParaRPr lang="en-US" sz="1400" dirty="0">
              <a:latin typeface="TT Norms Pro Light" panose="02000503020000020003" pitchFamily="2" charset="0"/>
              <a:cs typeface="Calibri"/>
            </a:endParaRPr>
          </a:p>
        </p:txBody>
      </p:sp>
      <p:sp>
        <p:nvSpPr>
          <p:cNvPr id="34" name="TextBox 33">
            <a:extLst>
              <a:ext uri="{FF2B5EF4-FFF2-40B4-BE49-F238E27FC236}">
                <a16:creationId xmlns:a16="http://schemas.microsoft.com/office/drawing/2014/main" id="{4DFDD3BA-3D0F-451B-9DB6-6E1021485AB3}"/>
              </a:ext>
            </a:extLst>
          </p:cNvPr>
          <p:cNvSpPr txBox="1"/>
          <p:nvPr/>
        </p:nvSpPr>
        <p:spPr>
          <a:xfrm>
            <a:off x="3673186" y="1640375"/>
            <a:ext cx="1819893" cy="523220"/>
          </a:xfrm>
          <a:prstGeom prst="rect">
            <a:avLst/>
          </a:prstGeom>
          <a:noFill/>
        </p:spPr>
        <p:txBody>
          <a:bodyPr wrap="square" lIns="91440" tIns="45720" rIns="91440" bIns="45720" rtlCol="0" anchor="t">
            <a:spAutoFit/>
          </a:bodyPr>
          <a:lstStyle/>
          <a:p>
            <a:pPr algn="ctr"/>
            <a:r>
              <a:rPr lang="hr-HR" sz="1400" dirty="0">
                <a:latin typeface="TT Norms Pro Light" panose="02000503020000020003" pitchFamily="2" charset="0"/>
              </a:rPr>
              <a:t>Cloud </a:t>
            </a:r>
          </a:p>
          <a:p>
            <a:pPr algn="ctr"/>
            <a:r>
              <a:rPr lang="hr-HR" sz="1400" dirty="0" err="1">
                <a:latin typeface="TT Norms Pro Light" panose="02000503020000020003" pitchFamily="2" charset="0"/>
              </a:rPr>
              <a:t>Architecture</a:t>
            </a:r>
            <a:endParaRPr lang="hr-HR" sz="1400" dirty="0">
              <a:latin typeface="TT Norms Pro Light" panose="02000503020000020003" pitchFamily="2" charset="0"/>
            </a:endParaRPr>
          </a:p>
        </p:txBody>
      </p:sp>
      <p:sp>
        <p:nvSpPr>
          <p:cNvPr id="36" name="TextBox 35">
            <a:extLst>
              <a:ext uri="{FF2B5EF4-FFF2-40B4-BE49-F238E27FC236}">
                <a16:creationId xmlns:a16="http://schemas.microsoft.com/office/drawing/2014/main" id="{BCB7D942-BDB8-499A-995B-E3FE8205BED7}"/>
              </a:ext>
            </a:extLst>
          </p:cNvPr>
          <p:cNvSpPr txBox="1"/>
          <p:nvPr/>
        </p:nvSpPr>
        <p:spPr>
          <a:xfrm>
            <a:off x="6281122" y="3832404"/>
            <a:ext cx="1219382" cy="523220"/>
          </a:xfrm>
          <a:prstGeom prst="rect">
            <a:avLst/>
          </a:prstGeom>
          <a:noFill/>
        </p:spPr>
        <p:txBody>
          <a:bodyPr wrap="square" lIns="91440" tIns="45720" rIns="91440" bIns="45720" rtlCol="0" anchor="t">
            <a:spAutoFit/>
          </a:bodyPr>
          <a:lstStyle/>
          <a:p>
            <a:pPr algn="ctr"/>
            <a:r>
              <a:rPr lang="hr-HR" sz="1400" dirty="0" err="1">
                <a:latin typeface="TT Norms Pro Light" panose="02000503020000020003" pitchFamily="2" charset="0"/>
              </a:rPr>
              <a:t>Hack</a:t>
            </a:r>
            <a:r>
              <a:rPr lang="hr-HR" sz="1400" dirty="0">
                <a:latin typeface="TT Norms Pro Light" panose="02000503020000020003" pitchFamily="2" charset="0"/>
              </a:rPr>
              <a:t> </a:t>
            </a:r>
            <a:r>
              <a:rPr lang="hr-HR" sz="1400" dirty="0" err="1">
                <a:latin typeface="TT Norms Pro Light" panose="02000503020000020003" pitchFamily="2" charset="0"/>
              </a:rPr>
              <a:t>and</a:t>
            </a:r>
            <a:r>
              <a:rPr lang="hr-HR" sz="1400" dirty="0">
                <a:latin typeface="TT Norms Pro Light" panose="02000503020000020003" pitchFamily="2" charset="0"/>
              </a:rPr>
              <a:t> </a:t>
            </a:r>
            <a:r>
              <a:rPr lang="hr-HR" sz="1400" dirty="0" err="1">
                <a:latin typeface="TT Norms Pro Light" panose="02000503020000020003" pitchFamily="2" charset="0"/>
              </a:rPr>
              <a:t>Learn</a:t>
            </a:r>
            <a:endParaRPr lang="en-US" sz="1400" dirty="0">
              <a:latin typeface="TT Norms Pro Light" panose="02000503020000020003" pitchFamily="2" charset="0"/>
              <a:cs typeface="Calibri" panose="020F0502020204030204"/>
            </a:endParaRPr>
          </a:p>
        </p:txBody>
      </p:sp>
      <p:sp>
        <p:nvSpPr>
          <p:cNvPr id="38" name="TextBox 37">
            <a:extLst>
              <a:ext uri="{FF2B5EF4-FFF2-40B4-BE49-F238E27FC236}">
                <a16:creationId xmlns:a16="http://schemas.microsoft.com/office/drawing/2014/main" id="{720822E4-1E84-4749-90BB-0E7047CF9A68}"/>
              </a:ext>
            </a:extLst>
          </p:cNvPr>
          <p:cNvSpPr txBox="1"/>
          <p:nvPr/>
        </p:nvSpPr>
        <p:spPr>
          <a:xfrm>
            <a:off x="5969479" y="1726640"/>
            <a:ext cx="1819893" cy="307777"/>
          </a:xfrm>
          <a:prstGeom prst="rect">
            <a:avLst/>
          </a:prstGeom>
          <a:noFill/>
        </p:spPr>
        <p:txBody>
          <a:bodyPr wrap="square" lIns="91440" tIns="45720" rIns="91440" bIns="45720" rtlCol="0" anchor="t">
            <a:spAutoFit/>
          </a:bodyPr>
          <a:lstStyle/>
          <a:p>
            <a:pPr algn="ctr"/>
            <a:r>
              <a:rPr lang="hr-HR" sz="1400" dirty="0" err="1">
                <a:latin typeface="TT Norms Pro Light" panose="02000503020000020003" pitchFamily="2" charset="0"/>
              </a:rPr>
              <a:t>PoCs</a:t>
            </a:r>
            <a:r>
              <a:rPr lang="hr-HR" sz="1400" dirty="0">
                <a:latin typeface="TT Norms Pro Light" panose="02000503020000020003" pitchFamily="2" charset="0"/>
              </a:rPr>
              <a:t> </a:t>
            </a:r>
            <a:r>
              <a:rPr lang="hr-HR" sz="1400" dirty="0" err="1">
                <a:latin typeface="TT Norms Pro Light" panose="02000503020000020003" pitchFamily="2" charset="0"/>
              </a:rPr>
              <a:t>Accelerator</a:t>
            </a:r>
            <a:endParaRPr lang="en-US" sz="1400" dirty="0">
              <a:latin typeface="TT Norms Pro Light" panose="02000503020000020003" pitchFamily="2" charset="0"/>
              <a:cs typeface="Calibri" panose="020F0502020204030204"/>
            </a:endParaRPr>
          </a:p>
        </p:txBody>
      </p:sp>
      <p:sp>
        <p:nvSpPr>
          <p:cNvPr id="40" name="TextBox 39">
            <a:extLst>
              <a:ext uri="{FF2B5EF4-FFF2-40B4-BE49-F238E27FC236}">
                <a16:creationId xmlns:a16="http://schemas.microsoft.com/office/drawing/2014/main" id="{B9F4C3C8-13FC-4D3F-9073-015E364EDE6E}"/>
              </a:ext>
            </a:extLst>
          </p:cNvPr>
          <p:cNvSpPr txBox="1"/>
          <p:nvPr/>
        </p:nvSpPr>
        <p:spPr>
          <a:xfrm>
            <a:off x="3850237" y="3918317"/>
            <a:ext cx="1697245" cy="307777"/>
          </a:xfrm>
          <a:prstGeom prst="rect">
            <a:avLst/>
          </a:prstGeom>
          <a:noFill/>
        </p:spPr>
        <p:txBody>
          <a:bodyPr wrap="square" rtlCol="0">
            <a:spAutoFit/>
          </a:bodyPr>
          <a:lstStyle/>
          <a:p>
            <a:pPr algn="ctr"/>
            <a:r>
              <a:rPr lang="hr-HR" sz="1400" dirty="0" err="1">
                <a:latin typeface="TT Norms Pro Light" panose="02000503020000020003" pitchFamily="2" charset="0"/>
                <a:cs typeface="Calibri" panose="020F0502020204030204"/>
              </a:rPr>
              <a:t>Tech</a:t>
            </a:r>
            <a:r>
              <a:rPr lang="hr-HR" sz="1400" dirty="0">
                <a:latin typeface="TT Norms Pro Light" panose="02000503020000020003" pitchFamily="2" charset="0"/>
                <a:cs typeface="Calibri" panose="020F0502020204030204"/>
              </a:rPr>
              <a:t> </a:t>
            </a:r>
            <a:r>
              <a:rPr lang="hr-HR" sz="1400" dirty="0" err="1">
                <a:latin typeface="TT Norms Pro Light" panose="02000503020000020003" pitchFamily="2" charset="0"/>
                <a:cs typeface="Calibri" panose="020F0502020204030204"/>
              </a:rPr>
              <a:t>skilling</a:t>
            </a:r>
            <a:r>
              <a:rPr lang="hr-HR" sz="1400" dirty="0">
                <a:latin typeface="TT Norms Pro Light" panose="02000503020000020003" pitchFamily="2" charset="0"/>
                <a:cs typeface="Calibri" panose="020F0502020204030204"/>
              </a:rPr>
              <a:t> plan</a:t>
            </a:r>
            <a:endParaRPr lang="en-US" sz="1400" dirty="0">
              <a:latin typeface="TT Norms Pro Light" panose="02000503020000020003" pitchFamily="2" charset="0"/>
            </a:endParaRPr>
          </a:p>
        </p:txBody>
      </p:sp>
    </p:spTree>
    <p:extLst>
      <p:ext uri="{BB962C8B-B14F-4D97-AF65-F5344CB8AC3E}">
        <p14:creationId xmlns:p14="http://schemas.microsoft.com/office/powerpoint/2010/main" val="3506498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66026-7333-FF49-B9A8-BFF7DC52B8D9}"/>
              </a:ext>
            </a:extLst>
          </p:cNvPr>
          <p:cNvSpPr>
            <a:spLocks noGrp="1"/>
          </p:cNvSpPr>
          <p:nvPr>
            <p:ph type="ctrTitle"/>
          </p:nvPr>
        </p:nvSpPr>
        <p:spPr/>
        <p:txBody>
          <a:bodyPr/>
          <a:lstStyle/>
          <a:p>
            <a:r>
              <a:rPr lang="en-US" dirty="0"/>
              <a:t>Tech for Leaders</a:t>
            </a:r>
          </a:p>
        </p:txBody>
      </p:sp>
      <p:sp>
        <p:nvSpPr>
          <p:cNvPr id="3" name="Subtitle 2">
            <a:extLst>
              <a:ext uri="{FF2B5EF4-FFF2-40B4-BE49-F238E27FC236}">
                <a16:creationId xmlns:a16="http://schemas.microsoft.com/office/drawing/2014/main" id="{C2EC404D-F555-814F-AA86-BACF73051395}"/>
              </a:ext>
            </a:extLst>
          </p:cNvPr>
          <p:cNvSpPr>
            <a:spLocks noGrp="1"/>
          </p:cNvSpPr>
          <p:nvPr>
            <p:ph type="subTitle" idx="1"/>
          </p:nvPr>
        </p:nvSpPr>
        <p:spPr>
          <a:xfrm>
            <a:off x="838200" y="3602038"/>
            <a:ext cx="7315200" cy="481447"/>
          </a:xfrm>
        </p:spPr>
        <p:txBody>
          <a:bodyPr anchor="t"/>
          <a:lstStyle/>
          <a:p>
            <a:pPr rtl="0" fontAlgn="t">
              <a:spcBef>
                <a:spcPts val="0"/>
              </a:spcBef>
              <a:spcAft>
                <a:spcPts val="0"/>
              </a:spcAft>
            </a:pPr>
            <a:r>
              <a:rPr lang="hr-HR" sz="2400" dirty="0">
                <a:effectLst/>
              </a:rPr>
              <a:t>Technology: </a:t>
            </a:r>
            <a:r>
              <a:rPr lang="hr-HR" sz="2400" dirty="0" err="1">
                <a:effectLst/>
              </a:rPr>
              <a:t>demystified</a:t>
            </a:r>
            <a:r>
              <a:rPr lang="hr-HR" sz="2400" dirty="0">
                <a:effectLst/>
              </a:rPr>
              <a:t>! </a:t>
            </a:r>
            <a:endParaRPr lang="en-GB" sz="2000" b="0" i="0" u="none" strike="noStrike" dirty="0">
              <a:solidFill>
                <a:srgbClr val="34485A"/>
              </a:solidFill>
              <a:effectLst/>
            </a:endParaRPr>
          </a:p>
        </p:txBody>
      </p:sp>
      <p:sp>
        <p:nvSpPr>
          <p:cNvPr id="4" name="Subtitle 2">
            <a:extLst>
              <a:ext uri="{FF2B5EF4-FFF2-40B4-BE49-F238E27FC236}">
                <a16:creationId xmlns:a16="http://schemas.microsoft.com/office/drawing/2014/main" id="{E015E961-7F39-E04D-AFF9-80802ACFB7F8}"/>
              </a:ext>
            </a:extLst>
          </p:cNvPr>
          <p:cNvSpPr txBox="1">
            <a:spLocks/>
          </p:cNvSpPr>
          <p:nvPr/>
        </p:nvSpPr>
        <p:spPr>
          <a:xfrm>
            <a:off x="838199" y="5712673"/>
            <a:ext cx="10598063" cy="349923"/>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b="0" i="0" kern="1200">
                <a:solidFill>
                  <a:schemeClr val="bg1"/>
                </a:solidFill>
                <a:latin typeface="TT Norms Pro Light" panose="02000503020000020003" pitchFamily="2"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TT Norms Pro Light" panose="02000503020000020003" pitchFamily="2"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TT Norms Pro Light" panose="02000503020000020003" pitchFamily="2"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TT Norms Pro Light" panose="02000503020000020003" pitchFamily="2"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TT Norms Pro Light" panose="02000503020000020003" pitchFamily="2"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endParaRPr lang="en-US" sz="1000"/>
          </a:p>
        </p:txBody>
      </p:sp>
    </p:spTree>
    <p:extLst>
      <p:ext uri="{BB962C8B-B14F-4D97-AF65-F5344CB8AC3E}">
        <p14:creationId xmlns:p14="http://schemas.microsoft.com/office/powerpoint/2010/main" val="2085036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41CCE7-0048-A246-8500-CDB23F409EFF}"/>
              </a:ext>
            </a:extLst>
          </p:cNvPr>
          <p:cNvSpPr txBox="1"/>
          <p:nvPr/>
        </p:nvSpPr>
        <p:spPr>
          <a:xfrm>
            <a:off x="3868014" y="306186"/>
            <a:ext cx="4456028" cy="553998"/>
          </a:xfrm>
          <a:prstGeom prst="rect">
            <a:avLst/>
          </a:prstGeom>
          <a:noFill/>
        </p:spPr>
        <p:txBody>
          <a:bodyPr wrap="none" rtlCol="0">
            <a:spAutoFit/>
          </a:bodyPr>
          <a:lstStyle/>
          <a:p>
            <a:pPr algn="ctr"/>
            <a:r>
              <a:rPr lang="en-US" sz="3000" dirty="0">
                <a:solidFill>
                  <a:srgbClr val="0A73BA"/>
                </a:solidFill>
                <a:latin typeface="TT Norms Pro Normal" panose="02000503030000020003" pitchFamily="2" charset="0"/>
                <a:cs typeface="Poppins" pitchFamily="2" charset="77"/>
              </a:rPr>
              <a:t>Nephos </a:t>
            </a:r>
            <a:r>
              <a:rPr lang="en-SI" sz="3000" dirty="0">
                <a:solidFill>
                  <a:srgbClr val="0A73BA"/>
                </a:solidFill>
                <a:latin typeface="TT Norms Pro Normal" panose="02000503030000020003" pitchFamily="2" charset="0"/>
                <a:cs typeface="Poppins" pitchFamily="2" charset="77"/>
              </a:rPr>
              <a:t>Tech for Leaders</a:t>
            </a:r>
            <a:endParaRPr lang="en-US" sz="3000" dirty="0">
              <a:solidFill>
                <a:srgbClr val="0A73BA"/>
              </a:solidFill>
              <a:latin typeface="TT Norms Pro Normal" panose="02000503030000020003" pitchFamily="2" charset="0"/>
              <a:cs typeface="Poppins" pitchFamily="2" charset="77"/>
            </a:endParaRPr>
          </a:p>
        </p:txBody>
      </p:sp>
      <p:grpSp>
        <p:nvGrpSpPr>
          <p:cNvPr id="9" name="Group 8">
            <a:extLst>
              <a:ext uri="{FF2B5EF4-FFF2-40B4-BE49-F238E27FC236}">
                <a16:creationId xmlns:a16="http://schemas.microsoft.com/office/drawing/2014/main" id="{92B5B6A3-6977-214B-8A9E-489D9CB82D8D}"/>
              </a:ext>
            </a:extLst>
          </p:cNvPr>
          <p:cNvGrpSpPr/>
          <p:nvPr/>
        </p:nvGrpSpPr>
        <p:grpSpPr>
          <a:xfrm>
            <a:off x="2391238" y="3234246"/>
            <a:ext cx="7409523" cy="2389752"/>
            <a:chOff x="-516329" y="1545999"/>
            <a:chExt cx="12338307" cy="3979405"/>
          </a:xfrm>
        </p:grpSpPr>
        <p:sp>
          <p:nvSpPr>
            <p:cNvPr id="99" name="Freeform 98">
              <a:extLst>
                <a:ext uri="{FF2B5EF4-FFF2-40B4-BE49-F238E27FC236}">
                  <a16:creationId xmlns:a16="http://schemas.microsoft.com/office/drawing/2014/main" id="{02EEAF02-83D7-264E-A3E0-B9206DD1B964}"/>
                </a:ext>
              </a:extLst>
            </p:cNvPr>
            <p:cNvSpPr>
              <a:spLocks noChangeArrowheads="1"/>
            </p:cNvSpPr>
            <p:nvPr/>
          </p:nvSpPr>
          <p:spPr bwMode="auto">
            <a:xfrm>
              <a:off x="8108960" y="3093412"/>
              <a:ext cx="2087358" cy="1045253"/>
            </a:xfrm>
            <a:custGeom>
              <a:avLst/>
              <a:gdLst>
                <a:gd name="T0" fmla="*/ 14 w 2923"/>
                <a:gd name="T1" fmla="*/ 1465 h 1466"/>
                <a:gd name="T2" fmla="*/ 0 w 2923"/>
                <a:gd name="T3" fmla="*/ 1438 h 1466"/>
                <a:gd name="T4" fmla="*/ 2908 w 2923"/>
                <a:gd name="T5" fmla="*/ 0 h 1466"/>
                <a:gd name="T6" fmla="*/ 2922 w 2923"/>
                <a:gd name="T7" fmla="*/ 28 h 1466"/>
                <a:gd name="T8" fmla="*/ 14 w 2923"/>
                <a:gd name="T9" fmla="*/ 1465 h 1466"/>
              </a:gdLst>
              <a:ahLst/>
              <a:cxnLst>
                <a:cxn ang="0">
                  <a:pos x="T0" y="T1"/>
                </a:cxn>
                <a:cxn ang="0">
                  <a:pos x="T2" y="T3"/>
                </a:cxn>
                <a:cxn ang="0">
                  <a:pos x="T4" y="T5"/>
                </a:cxn>
                <a:cxn ang="0">
                  <a:pos x="T6" y="T7"/>
                </a:cxn>
                <a:cxn ang="0">
                  <a:pos x="T8" y="T9"/>
                </a:cxn>
              </a:cxnLst>
              <a:rect l="0" t="0" r="r" b="b"/>
              <a:pathLst>
                <a:path w="2923" h="1466">
                  <a:moveTo>
                    <a:pt x="14" y="1465"/>
                  </a:moveTo>
                  <a:lnTo>
                    <a:pt x="0" y="1438"/>
                  </a:lnTo>
                  <a:lnTo>
                    <a:pt x="2908" y="0"/>
                  </a:lnTo>
                  <a:lnTo>
                    <a:pt x="2922" y="28"/>
                  </a:lnTo>
                  <a:lnTo>
                    <a:pt x="14" y="1465"/>
                  </a:lnTo>
                </a:path>
              </a:pathLst>
            </a:custGeom>
            <a:solidFill>
              <a:schemeClr val="accent2"/>
            </a:solidFill>
            <a:ln>
              <a:noFill/>
            </a:ln>
            <a:effectLst/>
          </p:spPr>
          <p:txBody>
            <a:bodyPr wrap="none" anchor="ctr"/>
            <a:lstStyle/>
            <a:p>
              <a:endParaRPr lang="en-US" sz="500"/>
            </a:p>
          </p:txBody>
        </p:sp>
        <p:sp>
          <p:nvSpPr>
            <p:cNvPr id="4" name="Freeform 3">
              <a:extLst>
                <a:ext uri="{FF2B5EF4-FFF2-40B4-BE49-F238E27FC236}">
                  <a16:creationId xmlns:a16="http://schemas.microsoft.com/office/drawing/2014/main" id="{E1950176-BF40-3246-97AA-C36BCD987176}"/>
                </a:ext>
              </a:extLst>
            </p:cNvPr>
            <p:cNvSpPr>
              <a:spLocks noChangeArrowheads="1"/>
            </p:cNvSpPr>
            <p:nvPr/>
          </p:nvSpPr>
          <p:spPr bwMode="auto">
            <a:xfrm>
              <a:off x="864457" y="3003684"/>
              <a:ext cx="2087358" cy="1045253"/>
            </a:xfrm>
            <a:custGeom>
              <a:avLst/>
              <a:gdLst>
                <a:gd name="T0" fmla="*/ 2908 w 2922"/>
                <a:gd name="T1" fmla="*/ 1465 h 1466"/>
                <a:gd name="T2" fmla="*/ 0 w 2922"/>
                <a:gd name="T3" fmla="*/ 28 h 1466"/>
                <a:gd name="T4" fmla="*/ 13 w 2922"/>
                <a:gd name="T5" fmla="*/ 0 h 1466"/>
                <a:gd name="T6" fmla="*/ 2921 w 2922"/>
                <a:gd name="T7" fmla="*/ 1438 h 1466"/>
                <a:gd name="T8" fmla="*/ 2908 w 2922"/>
                <a:gd name="T9" fmla="*/ 1465 h 1466"/>
              </a:gdLst>
              <a:ahLst/>
              <a:cxnLst>
                <a:cxn ang="0">
                  <a:pos x="T0" y="T1"/>
                </a:cxn>
                <a:cxn ang="0">
                  <a:pos x="T2" y="T3"/>
                </a:cxn>
                <a:cxn ang="0">
                  <a:pos x="T4" y="T5"/>
                </a:cxn>
                <a:cxn ang="0">
                  <a:pos x="T6" y="T7"/>
                </a:cxn>
                <a:cxn ang="0">
                  <a:pos x="T8" y="T9"/>
                </a:cxn>
              </a:cxnLst>
              <a:rect l="0" t="0" r="r" b="b"/>
              <a:pathLst>
                <a:path w="2922" h="1466">
                  <a:moveTo>
                    <a:pt x="2908" y="1465"/>
                  </a:moveTo>
                  <a:lnTo>
                    <a:pt x="0" y="28"/>
                  </a:lnTo>
                  <a:lnTo>
                    <a:pt x="13" y="0"/>
                  </a:lnTo>
                  <a:lnTo>
                    <a:pt x="2921" y="1438"/>
                  </a:lnTo>
                  <a:lnTo>
                    <a:pt x="2908" y="1465"/>
                  </a:lnTo>
                </a:path>
              </a:pathLst>
            </a:custGeom>
            <a:solidFill>
              <a:schemeClr val="accent1"/>
            </a:solidFill>
            <a:ln>
              <a:noFill/>
            </a:ln>
            <a:effectLst/>
          </p:spPr>
          <p:txBody>
            <a:bodyPr wrap="none" anchor="ctr"/>
            <a:lstStyle/>
            <a:p>
              <a:endParaRPr lang="en-US" sz="500"/>
            </a:p>
          </p:txBody>
        </p:sp>
        <p:sp>
          <p:nvSpPr>
            <p:cNvPr id="5" name="Freeform 4">
              <a:extLst>
                <a:ext uri="{FF2B5EF4-FFF2-40B4-BE49-F238E27FC236}">
                  <a16:creationId xmlns:a16="http://schemas.microsoft.com/office/drawing/2014/main" id="{FE881F97-8ECF-9C4C-A9FE-2C0BC9563B0E}"/>
                </a:ext>
              </a:extLst>
            </p:cNvPr>
            <p:cNvSpPr>
              <a:spLocks noChangeArrowheads="1"/>
            </p:cNvSpPr>
            <p:nvPr/>
          </p:nvSpPr>
          <p:spPr bwMode="auto">
            <a:xfrm>
              <a:off x="5758545" y="3003684"/>
              <a:ext cx="2087357" cy="1045253"/>
            </a:xfrm>
            <a:custGeom>
              <a:avLst/>
              <a:gdLst>
                <a:gd name="T0" fmla="*/ 2908 w 2924"/>
                <a:gd name="T1" fmla="*/ 1465 h 1466"/>
                <a:gd name="T2" fmla="*/ 0 w 2924"/>
                <a:gd name="T3" fmla="*/ 28 h 1466"/>
                <a:gd name="T4" fmla="*/ 14 w 2924"/>
                <a:gd name="T5" fmla="*/ 0 h 1466"/>
                <a:gd name="T6" fmla="*/ 2923 w 2924"/>
                <a:gd name="T7" fmla="*/ 1438 h 1466"/>
                <a:gd name="T8" fmla="*/ 2908 w 2924"/>
                <a:gd name="T9" fmla="*/ 1465 h 1466"/>
              </a:gdLst>
              <a:ahLst/>
              <a:cxnLst>
                <a:cxn ang="0">
                  <a:pos x="T0" y="T1"/>
                </a:cxn>
                <a:cxn ang="0">
                  <a:pos x="T2" y="T3"/>
                </a:cxn>
                <a:cxn ang="0">
                  <a:pos x="T4" y="T5"/>
                </a:cxn>
                <a:cxn ang="0">
                  <a:pos x="T6" y="T7"/>
                </a:cxn>
                <a:cxn ang="0">
                  <a:pos x="T8" y="T9"/>
                </a:cxn>
              </a:cxnLst>
              <a:rect l="0" t="0" r="r" b="b"/>
              <a:pathLst>
                <a:path w="2924" h="1466">
                  <a:moveTo>
                    <a:pt x="2908" y="1465"/>
                  </a:moveTo>
                  <a:lnTo>
                    <a:pt x="0" y="28"/>
                  </a:lnTo>
                  <a:lnTo>
                    <a:pt x="14" y="0"/>
                  </a:lnTo>
                  <a:lnTo>
                    <a:pt x="2923" y="1438"/>
                  </a:lnTo>
                  <a:lnTo>
                    <a:pt x="2908" y="1465"/>
                  </a:lnTo>
                </a:path>
              </a:pathLst>
            </a:custGeom>
            <a:solidFill>
              <a:schemeClr val="accent3"/>
            </a:solidFill>
            <a:ln>
              <a:noFill/>
            </a:ln>
            <a:effectLst/>
          </p:spPr>
          <p:txBody>
            <a:bodyPr wrap="none" anchor="ctr"/>
            <a:lstStyle/>
            <a:p>
              <a:endParaRPr lang="en-US" sz="500"/>
            </a:p>
          </p:txBody>
        </p:sp>
        <p:sp>
          <p:nvSpPr>
            <p:cNvPr id="7" name="Freeform 6">
              <a:extLst>
                <a:ext uri="{FF2B5EF4-FFF2-40B4-BE49-F238E27FC236}">
                  <a16:creationId xmlns:a16="http://schemas.microsoft.com/office/drawing/2014/main" id="{55F7E659-EA54-614A-8BFD-C7B2A651E1B8}"/>
                </a:ext>
              </a:extLst>
            </p:cNvPr>
            <p:cNvSpPr>
              <a:spLocks noChangeArrowheads="1"/>
            </p:cNvSpPr>
            <p:nvPr/>
          </p:nvSpPr>
          <p:spPr bwMode="auto">
            <a:xfrm>
              <a:off x="3387215" y="3003684"/>
              <a:ext cx="2087358" cy="1045253"/>
            </a:xfrm>
            <a:custGeom>
              <a:avLst/>
              <a:gdLst>
                <a:gd name="T0" fmla="*/ 14 w 2923"/>
                <a:gd name="T1" fmla="*/ 1465 h 1466"/>
                <a:gd name="T2" fmla="*/ 0 w 2923"/>
                <a:gd name="T3" fmla="*/ 1438 h 1466"/>
                <a:gd name="T4" fmla="*/ 2908 w 2923"/>
                <a:gd name="T5" fmla="*/ 0 h 1466"/>
                <a:gd name="T6" fmla="*/ 2922 w 2923"/>
                <a:gd name="T7" fmla="*/ 28 h 1466"/>
                <a:gd name="T8" fmla="*/ 14 w 2923"/>
                <a:gd name="T9" fmla="*/ 1465 h 1466"/>
              </a:gdLst>
              <a:ahLst/>
              <a:cxnLst>
                <a:cxn ang="0">
                  <a:pos x="T0" y="T1"/>
                </a:cxn>
                <a:cxn ang="0">
                  <a:pos x="T2" y="T3"/>
                </a:cxn>
                <a:cxn ang="0">
                  <a:pos x="T4" y="T5"/>
                </a:cxn>
                <a:cxn ang="0">
                  <a:pos x="T6" y="T7"/>
                </a:cxn>
                <a:cxn ang="0">
                  <a:pos x="T8" y="T9"/>
                </a:cxn>
              </a:cxnLst>
              <a:rect l="0" t="0" r="r" b="b"/>
              <a:pathLst>
                <a:path w="2923" h="1466">
                  <a:moveTo>
                    <a:pt x="14" y="1465"/>
                  </a:moveTo>
                  <a:lnTo>
                    <a:pt x="0" y="1438"/>
                  </a:lnTo>
                  <a:lnTo>
                    <a:pt x="2908" y="0"/>
                  </a:lnTo>
                  <a:lnTo>
                    <a:pt x="2922" y="28"/>
                  </a:lnTo>
                  <a:lnTo>
                    <a:pt x="14" y="1465"/>
                  </a:lnTo>
                </a:path>
              </a:pathLst>
            </a:custGeom>
            <a:solidFill>
              <a:schemeClr val="accent2"/>
            </a:solidFill>
            <a:ln>
              <a:noFill/>
            </a:ln>
            <a:effectLst/>
          </p:spPr>
          <p:txBody>
            <a:bodyPr wrap="none" anchor="ctr"/>
            <a:lstStyle/>
            <a:p>
              <a:endParaRPr lang="en-US" sz="500"/>
            </a:p>
          </p:txBody>
        </p:sp>
        <p:sp>
          <p:nvSpPr>
            <p:cNvPr id="8" name="Freeform 7">
              <a:extLst>
                <a:ext uri="{FF2B5EF4-FFF2-40B4-BE49-F238E27FC236}">
                  <a16:creationId xmlns:a16="http://schemas.microsoft.com/office/drawing/2014/main" id="{4882DEE2-147A-4843-B99E-0AAAC1EB176A}"/>
                </a:ext>
              </a:extLst>
            </p:cNvPr>
            <p:cNvSpPr>
              <a:spLocks noChangeArrowheads="1"/>
            </p:cNvSpPr>
            <p:nvPr/>
          </p:nvSpPr>
          <p:spPr bwMode="auto">
            <a:xfrm>
              <a:off x="1722150" y="3013131"/>
              <a:ext cx="50374" cy="198345"/>
            </a:xfrm>
            <a:custGeom>
              <a:avLst/>
              <a:gdLst>
                <a:gd name="T0" fmla="*/ 67 w 69"/>
                <a:gd name="T1" fmla="*/ 10 h 278"/>
                <a:gd name="T2" fmla="*/ 67 w 69"/>
                <a:gd name="T3" fmla="*/ 12 h 278"/>
                <a:gd name="T4" fmla="*/ 64 w 69"/>
                <a:gd name="T5" fmla="*/ 22 h 278"/>
                <a:gd name="T6" fmla="*/ 62 w 69"/>
                <a:gd name="T7" fmla="*/ 25 h 278"/>
                <a:gd name="T8" fmla="*/ 59 w 69"/>
                <a:gd name="T9" fmla="*/ 32 h 278"/>
                <a:gd name="T10" fmla="*/ 57 w 69"/>
                <a:gd name="T11" fmla="*/ 36 h 278"/>
                <a:gd name="T12" fmla="*/ 52 w 69"/>
                <a:gd name="T13" fmla="*/ 42 h 278"/>
                <a:gd name="T14" fmla="*/ 49 w 69"/>
                <a:gd name="T15" fmla="*/ 47 h 278"/>
                <a:gd name="T16" fmla="*/ 44 w 69"/>
                <a:gd name="T17" fmla="*/ 52 h 278"/>
                <a:gd name="T18" fmla="*/ 38 w 69"/>
                <a:gd name="T19" fmla="*/ 57 h 278"/>
                <a:gd name="T20" fmla="*/ 31 w 69"/>
                <a:gd name="T21" fmla="*/ 63 h 278"/>
                <a:gd name="T22" fmla="*/ 29 w 69"/>
                <a:gd name="T23" fmla="*/ 65 h 278"/>
                <a:gd name="T24" fmla="*/ 17 w 69"/>
                <a:gd name="T25" fmla="*/ 73 h 278"/>
                <a:gd name="T26" fmla="*/ 14 w 69"/>
                <a:gd name="T27" fmla="*/ 75 h 278"/>
                <a:gd name="T28" fmla="*/ 0 w 69"/>
                <a:gd name="T29" fmla="*/ 82 h 278"/>
                <a:gd name="T30" fmla="*/ 0 w 69"/>
                <a:gd name="T31" fmla="*/ 277 h 278"/>
                <a:gd name="T32" fmla="*/ 14 w 69"/>
                <a:gd name="T33" fmla="*/ 268 h 278"/>
                <a:gd name="T34" fmla="*/ 17 w 69"/>
                <a:gd name="T35" fmla="*/ 267 h 278"/>
                <a:gd name="T36" fmla="*/ 19 w 69"/>
                <a:gd name="T37" fmla="*/ 266 h 278"/>
                <a:gd name="T38" fmla="*/ 29 w 69"/>
                <a:gd name="T39" fmla="*/ 259 h 278"/>
                <a:gd name="T40" fmla="*/ 31 w 69"/>
                <a:gd name="T41" fmla="*/ 258 h 278"/>
                <a:gd name="T42" fmla="*/ 35 w 69"/>
                <a:gd name="T43" fmla="*/ 254 h 278"/>
                <a:gd name="T44" fmla="*/ 38 w 69"/>
                <a:gd name="T45" fmla="*/ 251 h 278"/>
                <a:gd name="T46" fmla="*/ 44 w 69"/>
                <a:gd name="T47" fmla="*/ 246 h 278"/>
                <a:gd name="T48" fmla="*/ 46 w 69"/>
                <a:gd name="T49" fmla="*/ 243 h 278"/>
                <a:gd name="T50" fmla="*/ 49 w 69"/>
                <a:gd name="T51" fmla="*/ 240 h 278"/>
                <a:gd name="T52" fmla="*/ 52 w 69"/>
                <a:gd name="T53" fmla="*/ 236 h 278"/>
                <a:gd name="T54" fmla="*/ 54 w 69"/>
                <a:gd name="T55" fmla="*/ 234 h 278"/>
                <a:gd name="T56" fmla="*/ 57 w 69"/>
                <a:gd name="T57" fmla="*/ 230 h 278"/>
                <a:gd name="T58" fmla="*/ 59 w 69"/>
                <a:gd name="T59" fmla="*/ 226 h 278"/>
                <a:gd name="T60" fmla="*/ 60 w 69"/>
                <a:gd name="T61" fmla="*/ 225 h 278"/>
                <a:gd name="T62" fmla="*/ 62 w 69"/>
                <a:gd name="T63" fmla="*/ 219 h 278"/>
                <a:gd name="T64" fmla="*/ 64 w 69"/>
                <a:gd name="T65" fmla="*/ 216 h 278"/>
                <a:gd name="T66" fmla="*/ 64 w 69"/>
                <a:gd name="T67" fmla="*/ 215 h 278"/>
                <a:gd name="T68" fmla="*/ 67 w 69"/>
                <a:gd name="T69" fmla="*/ 206 h 278"/>
                <a:gd name="T70" fmla="*/ 67 w 69"/>
                <a:gd name="T71" fmla="*/ 204 h 278"/>
                <a:gd name="T72" fmla="*/ 68 w 69"/>
                <a:gd name="T73" fmla="*/ 196 h 278"/>
                <a:gd name="T74" fmla="*/ 68 w 69"/>
                <a:gd name="T75" fmla="*/ 195 h 278"/>
                <a:gd name="T76" fmla="*/ 68 w 69"/>
                <a:gd name="T77" fmla="*/ 0 h 278"/>
                <a:gd name="T78" fmla="*/ 67 w 69"/>
                <a:gd name="T79" fmla="*/ 1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9" h="278">
                  <a:moveTo>
                    <a:pt x="67" y="10"/>
                  </a:moveTo>
                  <a:cubicBezTo>
                    <a:pt x="67" y="10"/>
                    <a:pt x="67" y="11"/>
                    <a:pt x="67" y="12"/>
                  </a:cubicBezTo>
                  <a:cubicBezTo>
                    <a:pt x="66" y="15"/>
                    <a:pt x="65" y="19"/>
                    <a:pt x="64" y="22"/>
                  </a:cubicBezTo>
                  <a:cubicBezTo>
                    <a:pt x="63" y="23"/>
                    <a:pt x="63" y="24"/>
                    <a:pt x="62" y="25"/>
                  </a:cubicBezTo>
                  <a:cubicBezTo>
                    <a:pt x="62" y="28"/>
                    <a:pt x="60" y="30"/>
                    <a:pt x="59" y="32"/>
                  </a:cubicBezTo>
                  <a:cubicBezTo>
                    <a:pt x="58" y="33"/>
                    <a:pt x="57" y="34"/>
                    <a:pt x="57" y="36"/>
                  </a:cubicBezTo>
                  <a:cubicBezTo>
                    <a:pt x="55" y="38"/>
                    <a:pt x="53" y="40"/>
                    <a:pt x="52" y="42"/>
                  </a:cubicBezTo>
                  <a:cubicBezTo>
                    <a:pt x="51" y="43"/>
                    <a:pt x="50" y="45"/>
                    <a:pt x="49" y="47"/>
                  </a:cubicBezTo>
                  <a:cubicBezTo>
                    <a:pt x="47" y="48"/>
                    <a:pt x="46" y="50"/>
                    <a:pt x="44" y="52"/>
                  </a:cubicBezTo>
                  <a:cubicBezTo>
                    <a:pt x="42" y="53"/>
                    <a:pt x="40" y="55"/>
                    <a:pt x="38" y="57"/>
                  </a:cubicBezTo>
                  <a:cubicBezTo>
                    <a:pt x="36" y="59"/>
                    <a:pt x="33" y="61"/>
                    <a:pt x="31" y="63"/>
                  </a:cubicBezTo>
                  <a:cubicBezTo>
                    <a:pt x="30" y="64"/>
                    <a:pt x="30" y="64"/>
                    <a:pt x="29" y="65"/>
                  </a:cubicBezTo>
                  <a:cubicBezTo>
                    <a:pt x="25" y="67"/>
                    <a:pt x="21" y="70"/>
                    <a:pt x="17" y="73"/>
                  </a:cubicBezTo>
                  <a:cubicBezTo>
                    <a:pt x="16" y="73"/>
                    <a:pt x="15" y="74"/>
                    <a:pt x="14" y="75"/>
                  </a:cubicBezTo>
                  <a:cubicBezTo>
                    <a:pt x="10" y="77"/>
                    <a:pt x="5" y="80"/>
                    <a:pt x="0" y="82"/>
                  </a:cubicBezTo>
                  <a:lnTo>
                    <a:pt x="0" y="277"/>
                  </a:lnTo>
                  <a:cubicBezTo>
                    <a:pt x="5" y="274"/>
                    <a:pt x="10" y="272"/>
                    <a:pt x="14" y="268"/>
                  </a:cubicBezTo>
                  <a:cubicBezTo>
                    <a:pt x="15" y="268"/>
                    <a:pt x="16" y="267"/>
                    <a:pt x="17" y="267"/>
                  </a:cubicBezTo>
                  <a:lnTo>
                    <a:pt x="19" y="266"/>
                  </a:lnTo>
                  <a:cubicBezTo>
                    <a:pt x="23" y="263"/>
                    <a:pt x="26" y="261"/>
                    <a:pt x="29" y="259"/>
                  </a:cubicBezTo>
                  <a:cubicBezTo>
                    <a:pt x="30" y="258"/>
                    <a:pt x="30" y="258"/>
                    <a:pt x="31" y="258"/>
                  </a:cubicBezTo>
                  <a:cubicBezTo>
                    <a:pt x="32" y="256"/>
                    <a:pt x="34" y="255"/>
                    <a:pt x="35" y="254"/>
                  </a:cubicBezTo>
                  <a:cubicBezTo>
                    <a:pt x="36" y="253"/>
                    <a:pt x="37" y="252"/>
                    <a:pt x="38" y="251"/>
                  </a:cubicBezTo>
                  <a:cubicBezTo>
                    <a:pt x="40" y="250"/>
                    <a:pt x="42" y="248"/>
                    <a:pt x="44" y="246"/>
                  </a:cubicBezTo>
                  <a:cubicBezTo>
                    <a:pt x="44" y="245"/>
                    <a:pt x="46" y="245"/>
                    <a:pt x="46" y="243"/>
                  </a:cubicBezTo>
                  <a:cubicBezTo>
                    <a:pt x="47" y="243"/>
                    <a:pt x="47" y="242"/>
                    <a:pt x="49" y="240"/>
                  </a:cubicBezTo>
                  <a:cubicBezTo>
                    <a:pt x="50" y="239"/>
                    <a:pt x="51" y="238"/>
                    <a:pt x="52" y="236"/>
                  </a:cubicBezTo>
                  <a:cubicBezTo>
                    <a:pt x="53" y="236"/>
                    <a:pt x="53" y="235"/>
                    <a:pt x="54" y="234"/>
                  </a:cubicBezTo>
                  <a:cubicBezTo>
                    <a:pt x="55" y="232"/>
                    <a:pt x="55" y="231"/>
                    <a:pt x="57" y="230"/>
                  </a:cubicBezTo>
                  <a:cubicBezTo>
                    <a:pt x="57" y="229"/>
                    <a:pt x="58" y="227"/>
                    <a:pt x="59" y="226"/>
                  </a:cubicBezTo>
                  <a:lnTo>
                    <a:pt x="60" y="225"/>
                  </a:lnTo>
                  <a:cubicBezTo>
                    <a:pt x="61" y="223"/>
                    <a:pt x="62" y="221"/>
                    <a:pt x="62" y="219"/>
                  </a:cubicBezTo>
                  <a:cubicBezTo>
                    <a:pt x="63" y="219"/>
                    <a:pt x="63" y="217"/>
                    <a:pt x="64" y="216"/>
                  </a:cubicBezTo>
                  <a:lnTo>
                    <a:pt x="64" y="215"/>
                  </a:lnTo>
                  <a:cubicBezTo>
                    <a:pt x="65" y="212"/>
                    <a:pt x="66" y="209"/>
                    <a:pt x="67" y="206"/>
                  </a:cubicBezTo>
                  <a:cubicBezTo>
                    <a:pt x="67" y="206"/>
                    <a:pt x="67" y="205"/>
                    <a:pt x="67" y="204"/>
                  </a:cubicBezTo>
                  <a:cubicBezTo>
                    <a:pt x="68" y="202"/>
                    <a:pt x="68" y="199"/>
                    <a:pt x="68" y="196"/>
                  </a:cubicBezTo>
                  <a:cubicBezTo>
                    <a:pt x="68" y="195"/>
                    <a:pt x="68" y="195"/>
                    <a:pt x="68" y="195"/>
                  </a:cubicBezTo>
                  <a:lnTo>
                    <a:pt x="68" y="0"/>
                  </a:lnTo>
                  <a:cubicBezTo>
                    <a:pt x="68" y="4"/>
                    <a:pt x="68" y="7"/>
                    <a:pt x="67" y="10"/>
                  </a:cubicBezTo>
                </a:path>
              </a:pathLst>
            </a:custGeom>
            <a:solidFill>
              <a:schemeClr val="bg1">
                <a:lumMod val="65000"/>
              </a:schemeClr>
            </a:solidFill>
            <a:ln>
              <a:noFill/>
            </a:ln>
            <a:effectLst/>
          </p:spPr>
          <p:txBody>
            <a:bodyPr wrap="none" anchor="ctr"/>
            <a:lstStyle/>
            <a:p>
              <a:endParaRPr lang="en-US" sz="500"/>
            </a:p>
          </p:txBody>
        </p:sp>
        <p:sp>
          <p:nvSpPr>
            <p:cNvPr id="10" name="Freeform 9">
              <a:extLst>
                <a:ext uri="{FF2B5EF4-FFF2-40B4-BE49-F238E27FC236}">
                  <a16:creationId xmlns:a16="http://schemas.microsoft.com/office/drawing/2014/main" id="{D2861421-ECFF-C948-B529-9CF5981942AA}"/>
                </a:ext>
              </a:extLst>
            </p:cNvPr>
            <p:cNvSpPr>
              <a:spLocks noChangeArrowheads="1"/>
            </p:cNvSpPr>
            <p:nvPr/>
          </p:nvSpPr>
          <p:spPr bwMode="auto">
            <a:xfrm>
              <a:off x="-500587" y="3013131"/>
              <a:ext cx="50374" cy="198345"/>
            </a:xfrm>
            <a:custGeom>
              <a:avLst/>
              <a:gdLst>
                <a:gd name="T0" fmla="*/ 0 w 69"/>
                <a:gd name="T1" fmla="*/ 195 h 278"/>
                <a:gd name="T2" fmla="*/ 0 w 69"/>
                <a:gd name="T3" fmla="*/ 0 h 278"/>
                <a:gd name="T4" fmla="*/ 68 w 69"/>
                <a:gd name="T5" fmla="*/ 82 h 278"/>
                <a:gd name="T6" fmla="*/ 68 w 69"/>
                <a:gd name="T7" fmla="*/ 277 h 278"/>
                <a:gd name="T8" fmla="*/ 0 w 69"/>
                <a:gd name="T9" fmla="*/ 195 h 278"/>
              </a:gdLst>
              <a:ahLst/>
              <a:cxnLst>
                <a:cxn ang="0">
                  <a:pos x="T0" y="T1"/>
                </a:cxn>
                <a:cxn ang="0">
                  <a:pos x="T2" y="T3"/>
                </a:cxn>
                <a:cxn ang="0">
                  <a:pos x="T4" y="T5"/>
                </a:cxn>
                <a:cxn ang="0">
                  <a:pos x="T6" y="T7"/>
                </a:cxn>
                <a:cxn ang="0">
                  <a:pos x="T8" y="T9"/>
                </a:cxn>
              </a:cxnLst>
              <a:rect l="0" t="0" r="r" b="b"/>
              <a:pathLst>
                <a:path w="69" h="278">
                  <a:moveTo>
                    <a:pt x="0" y="195"/>
                  </a:moveTo>
                  <a:lnTo>
                    <a:pt x="0" y="0"/>
                  </a:lnTo>
                  <a:cubicBezTo>
                    <a:pt x="0" y="30"/>
                    <a:pt x="22" y="59"/>
                    <a:pt x="68" y="82"/>
                  </a:cubicBezTo>
                  <a:lnTo>
                    <a:pt x="68" y="277"/>
                  </a:lnTo>
                  <a:cubicBezTo>
                    <a:pt x="22" y="254"/>
                    <a:pt x="0" y="224"/>
                    <a:pt x="0" y="195"/>
                  </a:cubicBezTo>
                </a:path>
              </a:pathLst>
            </a:custGeom>
            <a:solidFill>
              <a:schemeClr val="bg1">
                <a:lumMod val="65000"/>
              </a:schemeClr>
            </a:solidFill>
            <a:ln>
              <a:noFill/>
            </a:ln>
            <a:effectLst/>
          </p:spPr>
          <p:txBody>
            <a:bodyPr wrap="none" anchor="ctr"/>
            <a:lstStyle/>
            <a:p>
              <a:endParaRPr lang="en-US" sz="500"/>
            </a:p>
          </p:txBody>
        </p:sp>
        <p:sp>
          <p:nvSpPr>
            <p:cNvPr id="11" name="Freeform 10">
              <a:extLst>
                <a:ext uri="{FF2B5EF4-FFF2-40B4-BE49-F238E27FC236}">
                  <a16:creationId xmlns:a16="http://schemas.microsoft.com/office/drawing/2014/main" id="{C5D95A94-446A-7642-A95B-85C10D8EE961}"/>
                </a:ext>
              </a:extLst>
            </p:cNvPr>
            <p:cNvSpPr>
              <a:spLocks noChangeArrowheads="1"/>
            </p:cNvSpPr>
            <p:nvPr/>
          </p:nvSpPr>
          <p:spPr bwMode="auto">
            <a:xfrm>
              <a:off x="752458" y="3069801"/>
              <a:ext cx="969692" cy="623374"/>
            </a:xfrm>
            <a:custGeom>
              <a:avLst/>
              <a:gdLst>
                <a:gd name="T0" fmla="*/ 1359 w 1360"/>
                <a:gd name="T1" fmla="*/ 0 h 875"/>
                <a:gd name="T2" fmla="*/ 1359 w 1360"/>
                <a:gd name="T3" fmla="*/ 195 h 875"/>
                <a:gd name="T4" fmla="*/ 0 w 1360"/>
                <a:gd name="T5" fmla="*/ 874 h 875"/>
                <a:gd name="T6" fmla="*/ 0 w 1360"/>
                <a:gd name="T7" fmla="*/ 679 h 875"/>
                <a:gd name="T8" fmla="*/ 1359 w 1360"/>
                <a:gd name="T9" fmla="*/ 0 h 875"/>
              </a:gdLst>
              <a:ahLst/>
              <a:cxnLst>
                <a:cxn ang="0">
                  <a:pos x="T0" y="T1"/>
                </a:cxn>
                <a:cxn ang="0">
                  <a:pos x="T2" y="T3"/>
                </a:cxn>
                <a:cxn ang="0">
                  <a:pos x="T4" y="T5"/>
                </a:cxn>
                <a:cxn ang="0">
                  <a:pos x="T6" y="T7"/>
                </a:cxn>
                <a:cxn ang="0">
                  <a:pos x="T8" y="T9"/>
                </a:cxn>
              </a:cxnLst>
              <a:rect l="0" t="0" r="r" b="b"/>
              <a:pathLst>
                <a:path w="1360" h="875">
                  <a:moveTo>
                    <a:pt x="1359" y="0"/>
                  </a:moveTo>
                  <a:lnTo>
                    <a:pt x="1359" y="195"/>
                  </a:lnTo>
                  <a:lnTo>
                    <a:pt x="0" y="874"/>
                  </a:lnTo>
                  <a:lnTo>
                    <a:pt x="0" y="679"/>
                  </a:lnTo>
                  <a:lnTo>
                    <a:pt x="1359" y="0"/>
                  </a:lnTo>
                </a:path>
              </a:pathLst>
            </a:custGeom>
            <a:solidFill>
              <a:schemeClr val="bg1">
                <a:lumMod val="75000"/>
              </a:schemeClr>
            </a:solidFill>
            <a:ln>
              <a:noFill/>
            </a:ln>
            <a:effectLst/>
          </p:spPr>
          <p:txBody>
            <a:bodyPr wrap="none" anchor="ctr"/>
            <a:lstStyle/>
            <a:p>
              <a:endParaRPr lang="en-US" sz="500"/>
            </a:p>
          </p:txBody>
        </p:sp>
        <p:sp>
          <p:nvSpPr>
            <p:cNvPr id="12" name="Freeform 11">
              <a:extLst>
                <a:ext uri="{FF2B5EF4-FFF2-40B4-BE49-F238E27FC236}">
                  <a16:creationId xmlns:a16="http://schemas.microsoft.com/office/drawing/2014/main" id="{7D985101-007A-CC4B-8E51-A60673ADAE87}"/>
                </a:ext>
              </a:extLst>
            </p:cNvPr>
            <p:cNvSpPr>
              <a:spLocks noChangeArrowheads="1"/>
            </p:cNvSpPr>
            <p:nvPr/>
          </p:nvSpPr>
          <p:spPr bwMode="auto">
            <a:xfrm>
              <a:off x="-450213" y="3069801"/>
              <a:ext cx="969692" cy="623374"/>
            </a:xfrm>
            <a:custGeom>
              <a:avLst/>
              <a:gdLst>
                <a:gd name="T0" fmla="*/ 1358 w 1359"/>
                <a:gd name="T1" fmla="*/ 679 h 875"/>
                <a:gd name="T2" fmla="*/ 1358 w 1359"/>
                <a:gd name="T3" fmla="*/ 874 h 875"/>
                <a:gd name="T4" fmla="*/ 0 w 1359"/>
                <a:gd name="T5" fmla="*/ 195 h 875"/>
                <a:gd name="T6" fmla="*/ 0 w 1359"/>
                <a:gd name="T7" fmla="*/ 0 h 875"/>
                <a:gd name="T8" fmla="*/ 1358 w 1359"/>
                <a:gd name="T9" fmla="*/ 679 h 875"/>
              </a:gdLst>
              <a:ahLst/>
              <a:cxnLst>
                <a:cxn ang="0">
                  <a:pos x="T0" y="T1"/>
                </a:cxn>
                <a:cxn ang="0">
                  <a:pos x="T2" y="T3"/>
                </a:cxn>
                <a:cxn ang="0">
                  <a:pos x="T4" y="T5"/>
                </a:cxn>
                <a:cxn ang="0">
                  <a:pos x="T6" y="T7"/>
                </a:cxn>
                <a:cxn ang="0">
                  <a:pos x="T8" y="T9"/>
                </a:cxn>
              </a:cxnLst>
              <a:rect l="0" t="0" r="r" b="b"/>
              <a:pathLst>
                <a:path w="1359" h="875">
                  <a:moveTo>
                    <a:pt x="1358" y="679"/>
                  </a:moveTo>
                  <a:lnTo>
                    <a:pt x="1358" y="874"/>
                  </a:lnTo>
                  <a:lnTo>
                    <a:pt x="0" y="195"/>
                  </a:lnTo>
                  <a:lnTo>
                    <a:pt x="0" y="0"/>
                  </a:lnTo>
                  <a:lnTo>
                    <a:pt x="1358" y="679"/>
                  </a:lnTo>
                </a:path>
              </a:pathLst>
            </a:custGeom>
            <a:solidFill>
              <a:schemeClr val="bg1">
                <a:lumMod val="75000"/>
              </a:schemeClr>
            </a:solidFill>
            <a:ln>
              <a:noFill/>
            </a:ln>
            <a:effectLst/>
          </p:spPr>
          <p:txBody>
            <a:bodyPr wrap="none" anchor="ctr"/>
            <a:lstStyle/>
            <a:p>
              <a:endParaRPr lang="en-US" sz="500"/>
            </a:p>
          </p:txBody>
        </p:sp>
        <p:sp>
          <p:nvSpPr>
            <p:cNvPr id="13" name="Freeform 12">
              <a:extLst>
                <a:ext uri="{FF2B5EF4-FFF2-40B4-BE49-F238E27FC236}">
                  <a16:creationId xmlns:a16="http://schemas.microsoft.com/office/drawing/2014/main" id="{B99BDC3A-7D62-AF4F-98DE-5984EB7F832D}"/>
                </a:ext>
              </a:extLst>
            </p:cNvPr>
            <p:cNvSpPr>
              <a:spLocks noChangeArrowheads="1"/>
            </p:cNvSpPr>
            <p:nvPr/>
          </p:nvSpPr>
          <p:spPr bwMode="auto">
            <a:xfrm>
              <a:off x="-516329" y="2446427"/>
              <a:ext cx="2304594" cy="1136554"/>
            </a:xfrm>
            <a:custGeom>
              <a:avLst/>
              <a:gdLst>
                <a:gd name="T0" fmla="*/ 1614 w 3228"/>
                <a:gd name="T1" fmla="*/ 0 h 1592"/>
                <a:gd name="T2" fmla="*/ 1777 w 3228"/>
                <a:gd name="T3" fmla="*/ 34 h 1592"/>
                <a:gd name="T4" fmla="*/ 3136 w 3228"/>
                <a:gd name="T5" fmla="*/ 713 h 1592"/>
                <a:gd name="T6" fmla="*/ 3136 w 3228"/>
                <a:gd name="T7" fmla="*/ 877 h 1592"/>
                <a:gd name="T8" fmla="*/ 1777 w 3228"/>
                <a:gd name="T9" fmla="*/ 1556 h 1592"/>
                <a:gd name="T10" fmla="*/ 1614 w 3228"/>
                <a:gd name="T11" fmla="*/ 1591 h 1592"/>
                <a:gd name="T12" fmla="*/ 1449 w 3228"/>
                <a:gd name="T13" fmla="*/ 1556 h 1592"/>
                <a:gd name="T14" fmla="*/ 91 w 3228"/>
                <a:gd name="T15" fmla="*/ 877 h 1592"/>
                <a:gd name="T16" fmla="*/ 91 w 3228"/>
                <a:gd name="T17" fmla="*/ 713 h 1592"/>
                <a:gd name="T18" fmla="*/ 1449 w 3228"/>
                <a:gd name="T19" fmla="*/ 34 h 1592"/>
                <a:gd name="T20" fmla="*/ 1614 w 3228"/>
                <a:gd name="T21" fmla="*/ 0 h 1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28" h="1592">
                  <a:moveTo>
                    <a:pt x="1614" y="0"/>
                  </a:moveTo>
                  <a:cubicBezTo>
                    <a:pt x="1673" y="0"/>
                    <a:pt x="1732" y="12"/>
                    <a:pt x="1777" y="34"/>
                  </a:cubicBezTo>
                  <a:lnTo>
                    <a:pt x="3136" y="713"/>
                  </a:lnTo>
                  <a:cubicBezTo>
                    <a:pt x="3227" y="758"/>
                    <a:pt x="3227" y="832"/>
                    <a:pt x="3136" y="877"/>
                  </a:cubicBezTo>
                  <a:lnTo>
                    <a:pt x="1777" y="1556"/>
                  </a:lnTo>
                  <a:cubicBezTo>
                    <a:pt x="1732" y="1579"/>
                    <a:pt x="1673" y="1591"/>
                    <a:pt x="1614" y="1591"/>
                  </a:cubicBezTo>
                  <a:cubicBezTo>
                    <a:pt x="1554" y="1591"/>
                    <a:pt x="1495" y="1579"/>
                    <a:pt x="1449" y="1556"/>
                  </a:cubicBezTo>
                  <a:lnTo>
                    <a:pt x="91" y="877"/>
                  </a:lnTo>
                  <a:cubicBezTo>
                    <a:pt x="0" y="832"/>
                    <a:pt x="0" y="758"/>
                    <a:pt x="91" y="713"/>
                  </a:cubicBezTo>
                  <a:lnTo>
                    <a:pt x="1449" y="34"/>
                  </a:lnTo>
                  <a:cubicBezTo>
                    <a:pt x="1495" y="12"/>
                    <a:pt x="1554" y="0"/>
                    <a:pt x="1614" y="0"/>
                  </a:cubicBezTo>
                </a:path>
              </a:pathLst>
            </a:custGeom>
            <a:solidFill>
              <a:schemeClr val="bg1">
                <a:lumMod val="95000"/>
              </a:schemeClr>
            </a:solidFill>
            <a:ln>
              <a:noFill/>
            </a:ln>
            <a:effectLst/>
          </p:spPr>
          <p:txBody>
            <a:bodyPr wrap="none" anchor="ctr"/>
            <a:lstStyle/>
            <a:p>
              <a:endParaRPr lang="en-US" sz="500"/>
            </a:p>
          </p:txBody>
        </p:sp>
        <p:sp>
          <p:nvSpPr>
            <p:cNvPr id="14" name="Freeform 13">
              <a:extLst>
                <a:ext uri="{FF2B5EF4-FFF2-40B4-BE49-F238E27FC236}">
                  <a16:creationId xmlns:a16="http://schemas.microsoft.com/office/drawing/2014/main" id="{FB02258A-E0B7-B54C-9EF2-1F7FF40C7A00}"/>
                </a:ext>
              </a:extLst>
            </p:cNvPr>
            <p:cNvSpPr>
              <a:spLocks noChangeArrowheads="1"/>
            </p:cNvSpPr>
            <p:nvPr/>
          </p:nvSpPr>
          <p:spPr bwMode="auto">
            <a:xfrm>
              <a:off x="519480" y="3554647"/>
              <a:ext cx="236125" cy="163715"/>
            </a:xfrm>
            <a:custGeom>
              <a:avLst/>
              <a:gdLst>
                <a:gd name="T0" fmla="*/ 300 w 329"/>
                <a:gd name="T1" fmla="*/ 12 h 230"/>
                <a:gd name="T2" fmla="*/ 276 w 329"/>
                <a:gd name="T3" fmla="*/ 20 h 230"/>
                <a:gd name="T4" fmla="*/ 254 w 329"/>
                <a:gd name="T5" fmla="*/ 26 h 230"/>
                <a:gd name="T6" fmla="*/ 230 w 329"/>
                <a:gd name="T7" fmla="*/ 30 h 230"/>
                <a:gd name="T8" fmla="*/ 205 w 329"/>
                <a:gd name="T9" fmla="*/ 33 h 230"/>
                <a:gd name="T10" fmla="*/ 183 w 329"/>
                <a:gd name="T11" fmla="*/ 34 h 230"/>
                <a:gd name="T12" fmla="*/ 148 w 329"/>
                <a:gd name="T13" fmla="*/ 34 h 230"/>
                <a:gd name="T14" fmla="*/ 122 w 329"/>
                <a:gd name="T15" fmla="*/ 32 h 230"/>
                <a:gd name="T16" fmla="*/ 100 w 329"/>
                <a:gd name="T17" fmla="*/ 30 h 230"/>
                <a:gd name="T18" fmla="*/ 79 w 329"/>
                <a:gd name="T19" fmla="*/ 26 h 230"/>
                <a:gd name="T20" fmla="*/ 60 w 329"/>
                <a:gd name="T21" fmla="*/ 22 h 230"/>
                <a:gd name="T22" fmla="*/ 40 w 329"/>
                <a:gd name="T23" fmla="*/ 16 h 230"/>
                <a:gd name="T24" fmla="*/ 18 w 329"/>
                <a:gd name="T25" fmla="*/ 8 h 230"/>
                <a:gd name="T26" fmla="*/ 0 w 329"/>
                <a:gd name="T27" fmla="*/ 195 h 230"/>
                <a:gd name="T28" fmla="*/ 20 w 329"/>
                <a:gd name="T29" fmla="*/ 204 h 230"/>
                <a:gd name="T30" fmla="*/ 42 w 329"/>
                <a:gd name="T31" fmla="*/ 212 h 230"/>
                <a:gd name="T32" fmla="*/ 60 w 329"/>
                <a:gd name="T33" fmla="*/ 216 h 230"/>
                <a:gd name="T34" fmla="*/ 71 w 329"/>
                <a:gd name="T35" fmla="*/ 219 h 230"/>
                <a:gd name="T36" fmla="*/ 83 w 329"/>
                <a:gd name="T37" fmla="*/ 221 h 230"/>
                <a:gd name="T38" fmla="*/ 100 w 329"/>
                <a:gd name="T39" fmla="*/ 224 h 230"/>
                <a:gd name="T40" fmla="*/ 120 w 329"/>
                <a:gd name="T41" fmla="*/ 227 h 230"/>
                <a:gd name="T42" fmla="*/ 139 w 329"/>
                <a:gd name="T43" fmla="*/ 228 h 230"/>
                <a:gd name="T44" fmla="*/ 148 w 329"/>
                <a:gd name="T45" fmla="*/ 228 h 230"/>
                <a:gd name="T46" fmla="*/ 165 w 329"/>
                <a:gd name="T47" fmla="*/ 229 h 230"/>
                <a:gd name="T48" fmla="*/ 183 w 329"/>
                <a:gd name="T49" fmla="*/ 228 h 230"/>
                <a:gd name="T50" fmla="*/ 202 w 329"/>
                <a:gd name="T51" fmla="*/ 227 h 230"/>
                <a:gd name="T52" fmla="*/ 229 w 329"/>
                <a:gd name="T53" fmla="*/ 224 h 230"/>
                <a:gd name="T54" fmla="*/ 252 w 329"/>
                <a:gd name="T55" fmla="*/ 220 h 230"/>
                <a:gd name="T56" fmla="*/ 273 w 329"/>
                <a:gd name="T57" fmla="*/ 215 h 230"/>
                <a:gd name="T58" fmla="*/ 293 w 329"/>
                <a:gd name="T59" fmla="*/ 209 h 230"/>
                <a:gd name="T60" fmla="*/ 314 w 329"/>
                <a:gd name="T61" fmla="*/ 202 h 230"/>
                <a:gd name="T62" fmla="*/ 328 w 329"/>
                <a:gd name="T63" fmla="*/ 195 h 230"/>
                <a:gd name="T64" fmla="*/ 314 w 329"/>
                <a:gd name="T65" fmla="*/ 7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9" h="230">
                  <a:moveTo>
                    <a:pt x="314" y="7"/>
                  </a:moveTo>
                  <a:cubicBezTo>
                    <a:pt x="309" y="9"/>
                    <a:pt x="304" y="11"/>
                    <a:pt x="300" y="12"/>
                  </a:cubicBezTo>
                  <a:cubicBezTo>
                    <a:pt x="298" y="13"/>
                    <a:pt x="296" y="14"/>
                    <a:pt x="293" y="15"/>
                  </a:cubicBezTo>
                  <a:cubicBezTo>
                    <a:pt x="288" y="17"/>
                    <a:pt x="282" y="19"/>
                    <a:pt x="276" y="20"/>
                  </a:cubicBezTo>
                  <a:cubicBezTo>
                    <a:pt x="275" y="21"/>
                    <a:pt x="273" y="21"/>
                    <a:pt x="273" y="21"/>
                  </a:cubicBezTo>
                  <a:cubicBezTo>
                    <a:pt x="267" y="23"/>
                    <a:pt x="260" y="24"/>
                    <a:pt x="254" y="26"/>
                  </a:cubicBezTo>
                  <a:cubicBezTo>
                    <a:pt x="253" y="26"/>
                    <a:pt x="252" y="26"/>
                    <a:pt x="252" y="26"/>
                  </a:cubicBezTo>
                  <a:cubicBezTo>
                    <a:pt x="245" y="27"/>
                    <a:pt x="237" y="29"/>
                    <a:pt x="230" y="30"/>
                  </a:cubicBezTo>
                  <a:lnTo>
                    <a:pt x="229" y="30"/>
                  </a:lnTo>
                  <a:cubicBezTo>
                    <a:pt x="221" y="31"/>
                    <a:pt x="213" y="32"/>
                    <a:pt x="205" y="33"/>
                  </a:cubicBezTo>
                  <a:cubicBezTo>
                    <a:pt x="202" y="33"/>
                    <a:pt x="199" y="33"/>
                    <a:pt x="195" y="34"/>
                  </a:cubicBezTo>
                  <a:cubicBezTo>
                    <a:pt x="191" y="34"/>
                    <a:pt x="187" y="34"/>
                    <a:pt x="183" y="34"/>
                  </a:cubicBezTo>
                  <a:cubicBezTo>
                    <a:pt x="177" y="34"/>
                    <a:pt x="171" y="35"/>
                    <a:pt x="165" y="35"/>
                  </a:cubicBezTo>
                  <a:cubicBezTo>
                    <a:pt x="159" y="35"/>
                    <a:pt x="154" y="34"/>
                    <a:pt x="148" y="34"/>
                  </a:cubicBezTo>
                  <a:cubicBezTo>
                    <a:pt x="145" y="34"/>
                    <a:pt x="143" y="34"/>
                    <a:pt x="141" y="34"/>
                  </a:cubicBezTo>
                  <a:cubicBezTo>
                    <a:pt x="135" y="34"/>
                    <a:pt x="128" y="33"/>
                    <a:pt x="122" y="32"/>
                  </a:cubicBezTo>
                  <a:cubicBezTo>
                    <a:pt x="121" y="32"/>
                    <a:pt x="120" y="32"/>
                    <a:pt x="120" y="32"/>
                  </a:cubicBezTo>
                  <a:cubicBezTo>
                    <a:pt x="113" y="32"/>
                    <a:pt x="106" y="31"/>
                    <a:pt x="100" y="30"/>
                  </a:cubicBezTo>
                  <a:cubicBezTo>
                    <a:pt x="97" y="29"/>
                    <a:pt x="96" y="29"/>
                    <a:pt x="93" y="29"/>
                  </a:cubicBezTo>
                  <a:cubicBezTo>
                    <a:pt x="89" y="28"/>
                    <a:pt x="84" y="27"/>
                    <a:pt x="79" y="26"/>
                  </a:cubicBezTo>
                  <a:cubicBezTo>
                    <a:pt x="77" y="26"/>
                    <a:pt x="74" y="25"/>
                    <a:pt x="71" y="24"/>
                  </a:cubicBezTo>
                  <a:cubicBezTo>
                    <a:pt x="67" y="24"/>
                    <a:pt x="63" y="23"/>
                    <a:pt x="60" y="22"/>
                  </a:cubicBezTo>
                  <a:cubicBezTo>
                    <a:pt x="56" y="21"/>
                    <a:pt x="52" y="20"/>
                    <a:pt x="50" y="19"/>
                  </a:cubicBezTo>
                  <a:cubicBezTo>
                    <a:pt x="46" y="18"/>
                    <a:pt x="43" y="17"/>
                    <a:pt x="40" y="16"/>
                  </a:cubicBezTo>
                  <a:cubicBezTo>
                    <a:pt x="33" y="14"/>
                    <a:pt x="26" y="12"/>
                    <a:pt x="20" y="9"/>
                  </a:cubicBezTo>
                  <a:cubicBezTo>
                    <a:pt x="20" y="9"/>
                    <a:pt x="19" y="9"/>
                    <a:pt x="18" y="8"/>
                  </a:cubicBezTo>
                  <a:cubicBezTo>
                    <a:pt x="12" y="6"/>
                    <a:pt x="6" y="4"/>
                    <a:pt x="0" y="0"/>
                  </a:cubicBezTo>
                  <a:lnTo>
                    <a:pt x="0" y="195"/>
                  </a:lnTo>
                  <a:cubicBezTo>
                    <a:pt x="6" y="197"/>
                    <a:pt x="12" y="200"/>
                    <a:pt x="18" y="203"/>
                  </a:cubicBezTo>
                  <a:cubicBezTo>
                    <a:pt x="19" y="203"/>
                    <a:pt x="20" y="204"/>
                    <a:pt x="20" y="204"/>
                  </a:cubicBezTo>
                  <a:cubicBezTo>
                    <a:pt x="26" y="206"/>
                    <a:pt x="33" y="208"/>
                    <a:pt x="40" y="210"/>
                  </a:cubicBezTo>
                  <a:cubicBezTo>
                    <a:pt x="41" y="211"/>
                    <a:pt x="41" y="211"/>
                    <a:pt x="42" y="212"/>
                  </a:cubicBezTo>
                  <a:cubicBezTo>
                    <a:pt x="45" y="212"/>
                    <a:pt x="47" y="213"/>
                    <a:pt x="50" y="213"/>
                  </a:cubicBezTo>
                  <a:cubicBezTo>
                    <a:pt x="52" y="214"/>
                    <a:pt x="56" y="215"/>
                    <a:pt x="60" y="216"/>
                  </a:cubicBezTo>
                  <a:cubicBezTo>
                    <a:pt x="61" y="216"/>
                    <a:pt x="62" y="217"/>
                    <a:pt x="63" y="217"/>
                  </a:cubicBezTo>
                  <a:cubicBezTo>
                    <a:pt x="65" y="218"/>
                    <a:pt x="68" y="218"/>
                    <a:pt x="71" y="219"/>
                  </a:cubicBezTo>
                  <a:cubicBezTo>
                    <a:pt x="74" y="219"/>
                    <a:pt x="77" y="220"/>
                    <a:pt x="79" y="221"/>
                  </a:cubicBezTo>
                  <a:cubicBezTo>
                    <a:pt x="81" y="221"/>
                    <a:pt x="81" y="221"/>
                    <a:pt x="83" y="221"/>
                  </a:cubicBezTo>
                  <a:cubicBezTo>
                    <a:pt x="86" y="222"/>
                    <a:pt x="89" y="223"/>
                    <a:pt x="93" y="223"/>
                  </a:cubicBezTo>
                  <a:cubicBezTo>
                    <a:pt x="96" y="223"/>
                    <a:pt x="97" y="224"/>
                    <a:pt x="100" y="224"/>
                  </a:cubicBezTo>
                  <a:lnTo>
                    <a:pt x="101" y="224"/>
                  </a:lnTo>
                  <a:cubicBezTo>
                    <a:pt x="107" y="225"/>
                    <a:pt x="114" y="226"/>
                    <a:pt x="120" y="227"/>
                  </a:cubicBezTo>
                  <a:cubicBezTo>
                    <a:pt x="120" y="227"/>
                    <a:pt x="121" y="227"/>
                    <a:pt x="122" y="227"/>
                  </a:cubicBezTo>
                  <a:cubicBezTo>
                    <a:pt x="128" y="227"/>
                    <a:pt x="133" y="227"/>
                    <a:pt x="139" y="228"/>
                  </a:cubicBezTo>
                  <a:cubicBezTo>
                    <a:pt x="139" y="228"/>
                    <a:pt x="140" y="228"/>
                    <a:pt x="141" y="228"/>
                  </a:cubicBezTo>
                  <a:cubicBezTo>
                    <a:pt x="143" y="228"/>
                    <a:pt x="145" y="228"/>
                    <a:pt x="148" y="228"/>
                  </a:cubicBezTo>
                  <a:cubicBezTo>
                    <a:pt x="152" y="229"/>
                    <a:pt x="155" y="229"/>
                    <a:pt x="158" y="229"/>
                  </a:cubicBezTo>
                  <a:cubicBezTo>
                    <a:pt x="160" y="229"/>
                    <a:pt x="163" y="229"/>
                    <a:pt x="165" y="229"/>
                  </a:cubicBezTo>
                  <a:cubicBezTo>
                    <a:pt x="169" y="229"/>
                    <a:pt x="174" y="229"/>
                    <a:pt x="180" y="229"/>
                  </a:cubicBezTo>
                  <a:cubicBezTo>
                    <a:pt x="180" y="229"/>
                    <a:pt x="182" y="228"/>
                    <a:pt x="183" y="228"/>
                  </a:cubicBezTo>
                  <a:cubicBezTo>
                    <a:pt x="187" y="228"/>
                    <a:pt x="191" y="228"/>
                    <a:pt x="195" y="227"/>
                  </a:cubicBezTo>
                  <a:cubicBezTo>
                    <a:pt x="198" y="227"/>
                    <a:pt x="200" y="227"/>
                    <a:pt x="202" y="227"/>
                  </a:cubicBezTo>
                  <a:cubicBezTo>
                    <a:pt x="204" y="227"/>
                    <a:pt x="204" y="227"/>
                    <a:pt x="205" y="227"/>
                  </a:cubicBezTo>
                  <a:cubicBezTo>
                    <a:pt x="213" y="226"/>
                    <a:pt x="221" y="225"/>
                    <a:pt x="229" y="224"/>
                  </a:cubicBezTo>
                  <a:lnTo>
                    <a:pt x="230" y="224"/>
                  </a:lnTo>
                  <a:cubicBezTo>
                    <a:pt x="237" y="223"/>
                    <a:pt x="245" y="222"/>
                    <a:pt x="252" y="220"/>
                  </a:cubicBezTo>
                  <a:cubicBezTo>
                    <a:pt x="252" y="220"/>
                    <a:pt x="253" y="220"/>
                    <a:pt x="254" y="219"/>
                  </a:cubicBezTo>
                  <a:cubicBezTo>
                    <a:pt x="260" y="218"/>
                    <a:pt x="267" y="217"/>
                    <a:pt x="273" y="215"/>
                  </a:cubicBezTo>
                  <a:cubicBezTo>
                    <a:pt x="274" y="215"/>
                    <a:pt x="275" y="214"/>
                    <a:pt x="276" y="214"/>
                  </a:cubicBezTo>
                  <a:cubicBezTo>
                    <a:pt x="282" y="213"/>
                    <a:pt x="288" y="211"/>
                    <a:pt x="293" y="209"/>
                  </a:cubicBezTo>
                  <a:cubicBezTo>
                    <a:pt x="296" y="208"/>
                    <a:pt x="298" y="207"/>
                    <a:pt x="300" y="207"/>
                  </a:cubicBezTo>
                  <a:cubicBezTo>
                    <a:pt x="304" y="205"/>
                    <a:pt x="309" y="204"/>
                    <a:pt x="314" y="202"/>
                  </a:cubicBezTo>
                  <a:cubicBezTo>
                    <a:pt x="314" y="201"/>
                    <a:pt x="315" y="201"/>
                    <a:pt x="315" y="200"/>
                  </a:cubicBezTo>
                  <a:cubicBezTo>
                    <a:pt x="320" y="199"/>
                    <a:pt x="324" y="197"/>
                    <a:pt x="328" y="195"/>
                  </a:cubicBezTo>
                  <a:lnTo>
                    <a:pt x="328" y="0"/>
                  </a:lnTo>
                  <a:cubicBezTo>
                    <a:pt x="323" y="3"/>
                    <a:pt x="319" y="5"/>
                    <a:pt x="314" y="7"/>
                  </a:cubicBezTo>
                </a:path>
              </a:pathLst>
            </a:custGeom>
            <a:solidFill>
              <a:schemeClr val="bg1">
                <a:lumMod val="65000"/>
              </a:schemeClr>
            </a:solidFill>
            <a:ln>
              <a:noFill/>
            </a:ln>
            <a:effectLst/>
          </p:spPr>
          <p:txBody>
            <a:bodyPr wrap="none" anchor="ctr"/>
            <a:lstStyle/>
            <a:p>
              <a:endParaRPr lang="en-US" sz="500"/>
            </a:p>
          </p:txBody>
        </p:sp>
        <p:sp>
          <p:nvSpPr>
            <p:cNvPr id="15" name="Freeform 14">
              <a:extLst>
                <a:ext uri="{FF2B5EF4-FFF2-40B4-BE49-F238E27FC236}">
                  <a16:creationId xmlns:a16="http://schemas.microsoft.com/office/drawing/2014/main" id="{9FEF86BB-C1A8-C14D-B381-3A5B4A62C4FE}"/>
                </a:ext>
              </a:extLst>
            </p:cNvPr>
            <p:cNvSpPr>
              <a:spLocks noChangeArrowheads="1"/>
            </p:cNvSpPr>
            <p:nvPr/>
          </p:nvSpPr>
          <p:spPr bwMode="auto">
            <a:xfrm>
              <a:off x="336875" y="2940717"/>
              <a:ext cx="598187" cy="141677"/>
            </a:xfrm>
            <a:custGeom>
              <a:avLst/>
              <a:gdLst>
                <a:gd name="T0" fmla="*/ 839 w 840"/>
                <a:gd name="T1" fmla="*/ 99 h 200"/>
                <a:gd name="T2" fmla="*/ 420 w 840"/>
                <a:gd name="T3" fmla="*/ 199 h 200"/>
                <a:gd name="T4" fmla="*/ 0 w 840"/>
                <a:gd name="T5" fmla="*/ 99 h 200"/>
                <a:gd name="T6" fmla="*/ 420 w 840"/>
                <a:gd name="T7" fmla="*/ 0 h 200"/>
                <a:gd name="T8" fmla="*/ 839 w 840"/>
                <a:gd name="T9" fmla="*/ 99 h 200"/>
              </a:gdLst>
              <a:ahLst/>
              <a:cxnLst>
                <a:cxn ang="0">
                  <a:pos x="T0" y="T1"/>
                </a:cxn>
                <a:cxn ang="0">
                  <a:pos x="T2" y="T3"/>
                </a:cxn>
                <a:cxn ang="0">
                  <a:pos x="T4" y="T5"/>
                </a:cxn>
                <a:cxn ang="0">
                  <a:pos x="T6" y="T7"/>
                </a:cxn>
                <a:cxn ang="0">
                  <a:pos x="T8" y="T9"/>
                </a:cxn>
              </a:cxnLst>
              <a:rect l="0" t="0" r="r" b="b"/>
              <a:pathLst>
                <a:path w="840" h="200">
                  <a:moveTo>
                    <a:pt x="839" y="99"/>
                  </a:moveTo>
                  <a:cubicBezTo>
                    <a:pt x="839" y="154"/>
                    <a:pt x="651" y="199"/>
                    <a:pt x="420" y="199"/>
                  </a:cubicBezTo>
                  <a:cubicBezTo>
                    <a:pt x="188" y="199"/>
                    <a:pt x="0" y="154"/>
                    <a:pt x="0" y="99"/>
                  </a:cubicBezTo>
                  <a:cubicBezTo>
                    <a:pt x="0" y="45"/>
                    <a:pt x="188" y="0"/>
                    <a:pt x="420" y="0"/>
                  </a:cubicBezTo>
                  <a:cubicBezTo>
                    <a:pt x="651" y="0"/>
                    <a:pt x="839" y="45"/>
                    <a:pt x="839" y="99"/>
                  </a:cubicBezTo>
                </a:path>
              </a:pathLst>
            </a:custGeom>
            <a:solidFill>
              <a:schemeClr val="bg1">
                <a:lumMod val="75000"/>
              </a:schemeClr>
            </a:solidFill>
            <a:ln>
              <a:noFill/>
            </a:ln>
            <a:effectLst/>
          </p:spPr>
          <p:txBody>
            <a:bodyPr wrap="none" anchor="ctr"/>
            <a:lstStyle/>
            <a:p>
              <a:endParaRPr lang="en-US" sz="500"/>
            </a:p>
          </p:txBody>
        </p:sp>
        <p:sp>
          <p:nvSpPr>
            <p:cNvPr id="16" name="Freeform 15">
              <a:extLst>
                <a:ext uri="{FF2B5EF4-FFF2-40B4-BE49-F238E27FC236}">
                  <a16:creationId xmlns:a16="http://schemas.microsoft.com/office/drawing/2014/main" id="{E034EB4C-75D0-3448-B6D9-8A773D2EF3BF}"/>
                </a:ext>
              </a:extLst>
            </p:cNvPr>
            <p:cNvSpPr>
              <a:spLocks noChangeArrowheads="1"/>
            </p:cNvSpPr>
            <p:nvPr/>
          </p:nvSpPr>
          <p:spPr bwMode="auto">
            <a:xfrm>
              <a:off x="0" y="1545999"/>
              <a:ext cx="1271934" cy="1467132"/>
            </a:xfrm>
            <a:custGeom>
              <a:avLst/>
              <a:gdLst>
                <a:gd name="T0" fmla="*/ 1779 w 1780"/>
                <a:gd name="T1" fmla="*/ 890 h 2054"/>
                <a:gd name="T2" fmla="*/ 890 w 1780"/>
                <a:gd name="T3" fmla="*/ 0 h 2054"/>
                <a:gd name="T4" fmla="*/ 0 w 1780"/>
                <a:gd name="T5" fmla="*/ 890 h 2054"/>
                <a:gd name="T6" fmla="*/ 722 w 1780"/>
                <a:gd name="T7" fmla="*/ 1763 h 2054"/>
                <a:gd name="T8" fmla="*/ 890 w 1780"/>
                <a:gd name="T9" fmla="*/ 2053 h 2054"/>
                <a:gd name="T10" fmla="*/ 1057 w 1780"/>
                <a:gd name="T11" fmla="*/ 1763 h 2054"/>
                <a:gd name="T12" fmla="*/ 1779 w 1780"/>
                <a:gd name="T13" fmla="*/ 890 h 2054"/>
              </a:gdLst>
              <a:ahLst/>
              <a:cxnLst>
                <a:cxn ang="0">
                  <a:pos x="T0" y="T1"/>
                </a:cxn>
                <a:cxn ang="0">
                  <a:pos x="T2" y="T3"/>
                </a:cxn>
                <a:cxn ang="0">
                  <a:pos x="T4" y="T5"/>
                </a:cxn>
                <a:cxn ang="0">
                  <a:pos x="T6" y="T7"/>
                </a:cxn>
                <a:cxn ang="0">
                  <a:pos x="T8" y="T9"/>
                </a:cxn>
                <a:cxn ang="0">
                  <a:pos x="T10" y="T11"/>
                </a:cxn>
                <a:cxn ang="0">
                  <a:pos x="T12" y="T13"/>
                </a:cxn>
              </a:cxnLst>
              <a:rect l="0" t="0" r="r" b="b"/>
              <a:pathLst>
                <a:path w="1780" h="2054">
                  <a:moveTo>
                    <a:pt x="1779" y="890"/>
                  </a:moveTo>
                  <a:cubicBezTo>
                    <a:pt x="1779" y="398"/>
                    <a:pt x="1380" y="0"/>
                    <a:pt x="890" y="0"/>
                  </a:cubicBezTo>
                  <a:cubicBezTo>
                    <a:pt x="398" y="0"/>
                    <a:pt x="0" y="398"/>
                    <a:pt x="0" y="890"/>
                  </a:cubicBezTo>
                  <a:cubicBezTo>
                    <a:pt x="0" y="1324"/>
                    <a:pt x="311" y="1685"/>
                    <a:pt x="722" y="1763"/>
                  </a:cubicBezTo>
                  <a:lnTo>
                    <a:pt x="890" y="2053"/>
                  </a:lnTo>
                  <a:lnTo>
                    <a:pt x="1057" y="1763"/>
                  </a:lnTo>
                  <a:cubicBezTo>
                    <a:pt x="1468" y="1685"/>
                    <a:pt x="1779" y="1324"/>
                    <a:pt x="1779" y="890"/>
                  </a:cubicBezTo>
                </a:path>
              </a:pathLst>
            </a:custGeom>
            <a:solidFill>
              <a:srgbClr val="003F6B"/>
            </a:solidFill>
            <a:ln>
              <a:noFill/>
            </a:ln>
            <a:effectLst/>
          </p:spPr>
          <p:txBody>
            <a:bodyPr wrap="none" anchor="ctr"/>
            <a:lstStyle/>
            <a:p>
              <a:endParaRPr lang="en-US" sz="500"/>
            </a:p>
          </p:txBody>
        </p:sp>
        <p:sp>
          <p:nvSpPr>
            <p:cNvPr id="59" name="TextBox 58">
              <a:extLst>
                <a:ext uri="{FF2B5EF4-FFF2-40B4-BE49-F238E27FC236}">
                  <a16:creationId xmlns:a16="http://schemas.microsoft.com/office/drawing/2014/main" id="{164C5DB1-FDFB-4248-8637-F6CB3A854487}"/>
                </a:ext>
              </a:extLst>
            </p:cNvPr>
            <p:cNvSpPr txBox="1"/>
            <p:nvPr/>
          </p:nvSpPr>
          <p:spPr>
            <a:xfrm>
              <a:off x="360999" y="1716147"/>
              <a:ext cx="553083" cy="973765"/>
            </a:xfrm>
            <a:prstGeom prst="rect">
              <a:avLst/>
            </a:prstGeom>
            <a:noFill/>
          </p:spPr>
          <p:txBody>
            <a:bodyPr wrap="none" rtlCol="0" anchor="ctr">
              <a:spAutoFit/>
            </a:bodyPr>
            <a:lstStyle/>
            <a:p>
              <a:pPr algn="ctr"/>
              <a:r>
                <a:rPr lang="en-US" sz="3200">
                  <a:solidFill>
                    <a:schemeClr val="bg1"/>
                  </a:solidFill>
                  <a:latin typeface="TT Norms Pro Normal" panose="02000503030000020003" pitchFamily="2" charset="0"/>
                  <a:cs typeface="Poppins" pitchFamily="2" charset="77"/>
                </a:rPr>
                <a:t>1</a:t>
              </a:r>
            </a:p>
          </p:txBody>
        </p:sp>
        <p:sp>
          <p:nvSpPr>
            <p:cNvPr id="64" name="TextBox 63">
              <a:extLst>
                <a:ext uri="{FF2B5EF4-FFF2-40B4-BE49-F238E27FC236}">
                  <a16:creationId xmlns:a16="http://schemas.microsoft.com/office/drawing/2014/main" id="{ED5BC29D-2601-0A4C-9E30-75B88D1C1443}"/>
                </a:ext>
              </a:extLst>
            </p:cNvPr>
            <p:cNvSpPr txBox="1"/>
            <p:nvPr/>
          </p:nvSpPr>
          <p:spPr>
            <a:xfrm>
              <a:off x="-252970" y="3727947"/>
              <a:ext cx="1751603" cy="871264"/>
            </a:xfrm>
            <a:prstGeom prst="rect">
              <a:avLst/>
            </a:prstGeom>
            <a:noFill/>
          </p:spPr>
          <p:txBody>
            <a:bodyPr wrap="none" rtlCol="0" anchor="b" anchorCtr="0">
              <a:spAutoFit/>
            </a:bodyPr>
            <a:lstStyle/>
            <a:p>
              <a:pPr algn="ctr"/>
              <a:r>
                <a:rPr lang="en-US" sz="1400" dirty="0">
                  <a:solidFill>
                    <a:srgbClr val="0A73BA"/>
                  </a:solidFill>
                  <a:latin typeface="TT Norms Pro Normal" panose="02000503030000020003" pitchFamily="2" charset="0"/>
                  <a:ea typeface="League Spartan" charset="0"/>
                  <a:cs typeface="Poppins" pitchFamily="2" charset="77"/>
                </a:rPr>
                <a:t>Awareness</a:t>
              </a:r>
            </a:p>
            <a:p>
              <a:pPr algn="ctr"/>
              <a:r>
                <a:rPr lang="en-US" sz="1400" dirty="0">
                  <a:solidFill>
                    <a:srgbClr val="0A73BA"/>
                  </a:solidFill>
                  <a:latin typeface="TT Norms Pro Normal" panose="02000503030000020003" pitchFamily="2" charset="0"/>
                  <a:ea typeface="League Spartan" charset="0"/>
                  <a:cs typeface="Poppins" pitchFamily="2" charset="77"/>
                </a:rPr>
                <a:t>Session</a:t>
              </a:r>
            </a:p>
          </p:txBody>
        </p:sp>
        <p:sp>
          <p:nvSpPr>
            <p:cNvPr id="18" name="Freeform 17">
              <a:extLst>
                <a:ext uri="{FF2B5EF4-FFF2-40B4-BE49-F238E27FC236}">
                  <a16:creationId xmlns:a16="http://schemas.microsoft.com/office/drawing/2014/main" id="{FC5DA19B-60C8-9247-BEAB-521A03AD2248}"/>
                </a:ext>
              </a:extLst>
            </p:cNvPr>
            <p:cNvSpPr>
              <a:spLocks noChangeArrowheads="1"/>
            </p:cNvSpPr>
            <p:nvPr/>
          </p:nvSpPr>
          <p:spPr bwMode="auto">
            <a:xfrm>
              <a:off x="4245941" y="4039493"/>
              <a:ext cx="50374" cy="198345"/>
            </a:xfrm>
            <a:custGeom>
              <a:avLst/>
              <a:gdLst>
                <a:gd name="T0" fmla="*/ 67 w 69"/>
                <a:gd name="T1" fmla="*/ 10 h 277"/>
                <a:gd name="T2" fmla="*/ 67 w 69"/>
                <a:gd name="T3" fmla="*/ 11 h 277"/>
                <a:gd name="T4" fmla="*/ 64 w 69"/>
                <a:gd name="T5" fmla="*/ 21 h 277"/>
                <a:gd name="T6" fmla="*/ 63 w 69"/>
                <a:gd name="T7" fmla="*/ 24 h 277"/>
                <a:gd name="T8" fmla="*/ 59 w 69"/>
                <a:gd name="T9" fmla="*/ 32 h 277"/>
                <a:gd name="T10" fmla="*/ 56 w 69"/>
                <a:gd name="T11" fmla="*/ 35 h 277"/>
                <a:gd name="T12" fmla="*/ 52 w 69"/>
                <a:gd name="T13" fmla="*/ 41 h 277"/>
                <a:gd name="T14" fmla="*/ 49 w 69"/>
                <a:gd name="T15" fmla="*/ 46 h 277"/>
                <a:gd name="T16" fmla="*/ 44 w 69"/>
                <a:gd name="T17" fmla="*/ 51 h 277"/>
                <a:gd name="T18" fmla="*/ 38 w 69"/>
                <a:gd name="T19" fmla="*/ 57 h 277"/>
                <a:gd name="T20" fmla="*/ 31 w 69"/>
                <a:gd name="T21" fmla="*/ 63 h 277"/>
                <a:gd name="T22" fmla="*/ 29 w 69"/>
                <a:gd name="T23" fmla="*/ 64 h 277"/>
                <a:gd name="T24" fmla="*/ 17 w 69"/>
                <a:gd name="T25" fmla="*/ 73 h 277"/>
                <a:gd name="T26" fmla="*/ 14 w 69"/>
                <a:gd name="T27" fmla="*/ 74 h 277"/>
                <a:gd name="T28" fmla="*/ 0 w 69"/>
                <a:gd name="T29" fmla="*/ 82 h 277"/>
                <a:gd name="T30" fmla="*/ 0 w 69"/>
                <a:gd name="T31" fmla="*/ 276 h 277"/>
                <a:gd name="T32" fmla="*/ 14 w 69"/>
                <a:gd name="T33" fmla="*/ 268 h 277"/>
                <a:gd name="T34" fmla="*/ 17 w 69"/>
                <a:gd name="T35" fmla="*/ 266 h 277"/>
                <a:gd name="T36" fmla="*/ 20 w 69"/>
                <a:gd name="T37" fmla="*/ 265 h 277"/>
                <a:gd name="T38" fmla="*/ 29 w 69"/>
                <a:gd name="T39" fmla="*/ 259 h 277"/>
                <a:gd name="T40" fmla="*/ 31 w 69"/>
                <a:gd name="T41" fmla="*/ 257 h 277"/>
                <a:gd name="T42" fmla="*/ 36 w 69"/>
                <a:gd name="T43" fmla="*/ 254 h 277"/>
                <a:gd name="T44" fmla="*/ 38 w 69"/>
                <a:gd name="T45" fmla="*/ 251 h 277"/>
                <a:gd name="T46" fmla="*/ 44 w 69"/>
                <a:gd name="T47" fmla="*/ 246 h 277"/>
                <a:gd name="T48" fmla="*/ 46 w 69"/>
                <a:gd name="T49" fmla="*/ 243 h 277"/>
                <a:gd name="T50" fmla="*/ 49 w 69"/>
                <a:gd name="T51" fmla="*/ 240 h 277"/>
                <a:gd name="T52" fmla="*/ 52 w 69"/>
                <a:gd name="T53" fmla="*/ 236 h 277"/>
                <a:gd name="T54" fmla="*/ 54 w 69"/>
                <a:gd name="T55" fmla="*/ 234 h 277"/>
                <a:gd name="T56" fmla="*/ 56 w 69"/>
                <a:gd name="T57" fmla="*/ 230 h 277"/>
                <a:gd name="T58" fmla="*/ 59 w 69"/>
                <a:gd name="T59" fmla="*/ 225 h 277"/>
                <a:gd name="T60" fmla="*/ 60 w 69"/>
                <a:gd name="T61" fmla="*/ 224 h 277"/>
                <a:gd name="T62" fmla="*/ 63 w 69"/>
                <a:gd name="T63" fmla="*/ 219 h 277"/>
                <a:gd name="T64" fmla="*/ 64 w 69"/>
                <a:gd name="T65" fmla="*/ 216 h 277"/>
                <a:gd name="T66" fmla="*/ 65 w 69"/>
                <a:gd name="T67" fmla="*/ 215 h 277"/>
                <a:gd name="T68" fmla="*/ 67 w 69"/>
                <a:gd name="T69" fmla="*/ 205 h 277"/>
                <a:gd name="T70" fmla="*/ 67 w 69"/>
                <a:gd name="T71" fmla="*/ 204 h 277"/>
                <a:gd name="T72" fmla="*/ 68 w 69"/>
                <a:gd name="T73" fmla="*/ 196 h 277"/>
                <a:gd name="T74" fmla="*/ 68 w 69"/>
                <a:gd name="T75" fmla="*/ 194 h 277"/>
                <a:gd name="T76" fmla="*/ 68 w 69"/>
                <a:gd name="T77" fmla="*/ 0 h 277"/>
                <a:gd name="T78" fmla="*/ 67 w 69"/>
                <a:gd name="T79" fmla="*/ 1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9" h="277">
                  <a:moveTo>
                    <a:pt x="67" y="10"/>
                  </a:moveTo>
                  <a:lnTo>
                    <a:pt x="67" y="11"/>
                  </a:lnTo>
                  <a:cubicBezTo>
                    <a:pt x="66" y="14"/>
                    <a:pt x="65" y="18"/>
                    <a:pt x="64" y="21"/>
                  </a:cubicBezTo>
                  <a:cubicBezTo>
                    <a:pt x="64" y="23"/>
                    <a:pt x="63" y="24"/>
                    <a:pt x="63" y="24"/>
                  </a:cubicBezTo>
                  <a:cubicBezTo>
                    <a:pt x="61" y="27"/>
                    <a:pt x="61" y="29"/>
                    <a:pt x="59" y="32"/>
                  </a:cubicBezTo>
                  <a:cubicBezTo>
                    <a:pt x="59" y="33"/>
                    <a:pt x="58" y="34"/>
                    <a:pt x="56" y="35"/>
                  </a:cubicBezTo>
                  <a:cubicBezTo>
                    <a:pt x="55" y="38"/>
                    <a:pt x="54" y="40"/>
                    <a:pt x="52" y="41"/>
                  </a:cubicBezTo>
                  <a:cubicBezTo>
                    <a:pt x="52" y="43"/>
                    <a:pt x="50" y="45"/>
                    <a:pt x="49" y="46"/>
                  </a:cubicBezTo>
                  <a:cubicBezTo>
                    <a:pt x="47" y="47"/>
                    <a:pt x="46" y="49"/>
                    <a:pt x="44" y="51"/>
                  </a:cubicBezTo>
                  <a:cubicBezTo>
                    <a:pt x="43" y="53"/>
                    <a:pt x="41" y="55"/>
                    <a:pt x="38" y="57"/>
                  </a:cubicBezTo>
                  <a:cubicBezTo>
                    <a:pt x="36" y="59"/>
                    <a:pt x="34" y="60"/>
                    <a:pt x="31" y="63"/>
                  </a:cubicBezTo>
                  <a:cubicBezTo>
                    <a:pt x="30" y="63"/>
                    <a:pt x="30" y="63"/>
                    <a:pt x="29" y="64"/>
                  </a:cubicBezTo>
                  <a:cubicBezTo>
                    <a:pt x="25" y="67"/>
                    <a:pt x="22" y="70"/>
                    <a:pt x="17" y="73"/>
                  </a:cubicBezTo>
                  <a:cubicBezTo>
                    <a:pt x="16" y="73"/>
                    <a:pt x="15" y="73"/>
                    <a:pt x="14" y="74"/>
                  </a:cubicBezTo>
                  <a:cubicBezTo>
                    <a:pt x="10" y="77"/>
                    <a:pt x="5" y="80"/>
                    <a:pt x="0" y="82"/>
                  </a:cubicBezTo>
                  <a:lnTo>
                    <a:pt x="0" y="276"/>
                  </a:lnTo>
                  <a:cubicBezTo>
                    <a:pt x="5" y="274"/>
                    <a:pt x="10" y="271"/>
                    <a:pt x="14" y="268"/>
                  </a:cubicBezTo>
                  <a:cubicBezTo>
                    <a:pt x="15" y="268"/>
                    <a:pt x="16" y="267"/>
                    <a:pt x="17" y="266"/>
                  </a:cubicBezTo>
                  <a:cubicBezTo>
                    <a:pt x="18" y="266"/>
                    <a:pt x="19" y="266"/>
                    <a:pt x="20" y="265"/>
                  </a:cubicBezTo>
                  <a:cubicBezTo>
                    <a:pt x="23" y="263"/>
                    <a:pt x="26" y="260"/>
                    <a:pt x="29" y="259"/>
                  </a:cubicBezTo>
                  <a:cubicBezTo>
                    <a:pt x="30" y="258"/>
                    <a:pt x="30" y="257"/>
                    <a:pt x="31" y="257"/>
                  </a:cubicBezTo>
                  <a:cubicBezTo>
                    <a:pt x="33" y="255"/>
                    <a:pt x="34" y="254"/>
                    <a:pt x="36" y="254"/>
                  </a:cubicBezTo>
                  <a:cubicBezTo>
                    <a:pt x="37" y="253"/>
                    <a:pt x="38" y="252"/>
                    <a:pt x="38" y="251"/>
                  </a:cubicBezTo>
                  <a:cubicBezTo>
                    <a:pt x="41" y="249"/>
                    <a:pt x="43" y="248"/>
                    <a:pt x="44" y="246"/>
                  </a:cubicBezTo>
                  <a:cubicBezTo>
                    <a:pt x="45" y="244"/>
                    <a:pt x="46" y="244"/>
                    <a:pt x="46" y="243"/>
                  </a:cubicBezTo>
                  <a:cubicBezTo>
                    <a:pt x="47" y="242"/>
                    <a:pt x="48" y="241"/>
                    <a:pt x="49" y="240"/>
                  </a:cubicBezTo>
                  <a:cubicBezTo>
                    <a:pt x="50" y="239"/>
                    <a:pt x="52" y="237"/>
                    <a:pt x="52" y="236"/>
                  </a:cubicBezTo>
                  <a:cubicBezTo>
                    <a:pt x="53" y="235"/>
                    <a:pt x="54" y="234"/>
                    <a:pt x="54" y="234"/>
                  </a:cubicBezTo>
                  <a:cubicBezTo>
                    <a:pt x="55" y="232"/>
                    <a:pt x="56" y="231"/>
                    <a:pt x="56" y="230"/>
                  </a:cubicBezTo>
                  <a:cubicBezTo>
                    <a:pt x="58" y="229"/>
                    <a:pt x="59" y="227"/>
                    <a:pt x="59" y="225"/>
                  </a:cubicBezTo>
                  <a:cubicBezTo>
                    <a:pt x="60" y="225"/>
                    <a:pt x="60" y="225"/>
                    <a:pt x="60" y="224"/>
                  </a:cubicBezTo>
                  <a:cubicBezTo>
                    <a:pt x="61" y="223"/>
                    <a:pt x="62" y="220"/>
                    <a:pt x="63" y="219"/>
                  </a:cubicBezTo>
                  <a:cubicBezTo>
                    <a:pt x="63" y="218"/>
                    <a:pt x="64" y="216"/>
                    <a:pt x="64" y="216"/>
                  </a:cubicBezTo>
                  <a:cubicBezTo>
                    <a:pt x="64" y="215"/>
                    <a:pt x="65" y="215"/>
                    <a:pt x="65" y="215"/>
                  </a:cubicBezTo>
                  <a:cubicBezTo>
                    <a:pt x="66" y="212"/>
                    <a:pt x="66" y="208"/>
                    <a:pt x="67" y="205"/>
                  </a:cubicBezTo>
                  <a:lnTo>
                    <a:pt x="67" y="204"/>
                  </a:lnTo>
                  <a:cubicBezTo>
                    <a:pt x="67" y="201"/>
                    <a:pt x="68" y="198"/>
                    <a:pt x="68" y="196"/>
                  </a:cubicBezTo>
                  <a:cubicBezTo>
                    <a:pt x="68" y="195"/>
                    <a:pt x="68" y="194"/>
                    <a:pt x="68" y="194"/>
                  </a:cubicBezTo>
                  <a:lnTo>
                    <a:pt x="68" y="0"/>
                  </a:lnTo>
                  <a:cubicBezTo>
                    <a:pt x="68" y="3"/>
                    <a:pt x="67" y="7"/>
                    <a:pt x="67" y="10"/>
                  </a:cubicBezTo>
                </a:path>
              </a:pathLst>
            </a:custGeom>
            <a:solidFill>
              <a:schemeClr val="bg1">
                <a:lumMod val="65000"/>
              </a:schemeClr>
            </a:solidFill>
            <a:ln>
              <a:noFill/>
            </a:ln>
            <a:effectLst/>
          </p:spPr>
          <p:txBody>
            <a:bodyPr wrap="none" anchor="ctr"/>
            <a:lstStyle/>
            <a:p>
              <a:endParaRPr lang="en-US" sz="500"/>
            </a:p>
          </p:txBody>
        </p:sp>
        <p:sp>
          <p:nvSpPr>
            <p:cNvPr id="20" name="Freeform 19">
              <a:extLst>
                <a:ext uri="{FF2B5EF4-FFF2-40B4-BE49-F238E27FC236}">
                  <a16:creationId xmlns:a16="http://schemas.microsoft.com/office/drawing/2014/main" id="{243A89C4-5E99-7B40-B988-CB9F10052A78}"/>
                </a:ext>
              </a:extLst>
            </p:cNvPr>
            <p:cNvSpPr>
              <a:spLocks noChangeArrowheads="1"/>
            </p:cNvSpPr>
            <p:nvPr/>
          </p:nvSpPr>
          <p:spPr bwMode="auto">
            <a:xfrm>
              <a:off x="2023204" y="4039493"/>
              <a:ext cx="50374" cy="198345"/>
            </a:xfrm>
            <a:custGeom>
              <a:avLst/>
              <a:gdLst>
                <a:gd name="T0" fmla="*/ 0 w 69"/>
                <a:gd name="T1" fmla="*/ 194 h 277"/>
                <a:gd name="T2" fmla="*/ 0 w 69"/>
                <a:gd name="T3" fmla="*/ 0 h 277"/>
                <a:gd name="T4" fmla="*/ 68 w 69"/>
                <a:gd name="T5" fmla="*/ 82 h 277"/>
                <a:gd name="T6" fmla="*/ 68 w 69"/>
                <a:gd name="T7" fmla="*/ 276 h 277"/>
                <a:gd name="T8" fmla="*/ 0 w 69"/>
                <a:gd name="T9" fmla="*/ 194 h 277"/>
              </a:gdLst>
              <a:ahLst/>
              <a:cxnLst>
                <a:cxn ang="0">
                  <a:pos x="T0" y="T1"/>
                </a:cxn>
                <a:cxn ang="0">
                  <a:pos x="T2" y="T3"/>
                </a:cxn>
                <a:cxn ang="0">
                  <a:pos x="T4" y="T5"/>
                </a:cxn>
                <a:cxn ang="0">
                  <a:pos x="T6" y="T7"/>
                </a:cxn>
                <a:cxn ang="0">
                  <a:pos x="T8" y="T9"/>
                </a:cxn>
              </a:cxnLst>
              <a:rect l="0" t="0" r="r" b="b"/>
              <a:pathLst>
                <a:path w="69" h="277">
                  <a:moveTo>
                    <a:pt x="0" y="194"/>
                  </a:moveTo>
                  <a:lnTo>
                    <a:pt x="0" y="0"/>
                  </a:lnTo>
                  <a:cubicBezTo>
                    <a:pt x="0" y="30"/>
                    <a:pt x="23" y="59"/>
                    <a:pt x="68" y="82"/>
                  </a:cubicBezTo>
                  <a:lnTo>
                    <a:pt x="68" y="276"/>
                  </a:lnTo>
                  <a:cubicBezTo>
                    <a:pt x="23" y="254"/>
                    <a:pt x="0" y="224"/>
                    <a:pt x="0" y="194"/>
                  </a:cubicBezTo>
                </a:path>
              </a:pathLst>
            </a:custGeom>
            <a:solidFill>
              <a:schemeClr val="bg1">
                <a:lumMod val="65000"/>
              </a:schemeClr>
            </a:solidFill>
            <a:ln>
              <a:noFill/>
            </a:ln>
            <a:effectLst/>
          </p:spPr>
          <p:txBody>
            <a:bodyPr wrap="none" anchor="ctr"/>
            <a:lstStyle/>
            <a:p>
              <a:endParaRPr lang="en-US" sz="500"/>
            </a:p>
          </p:txBody>
        </p:sp>
        <p:sp>
          <p:nvSpPr>
            <p:cNvPr id="21" name="Freeform 20">
              <a:extLst>
                <a:ext uri="{FF2B5EF4-FFF2-40B4-BE49-F238E27FC236}">
                  <a16:creationId xmlns:a16="http://schemas.microsoft.com/office/drawing/2014/main" id="{F940E2AC-DD4C-EE47-88EA-AB79E891FB81}"/>
                </a:ext>
              </a:extLst>
            </p:cNvPr>
            <p:cNvSpPr>
              <a:spLocks noChangeArrowheads="1"/>
            </p:cNvSpPr>
            <p:nvPr/>
          </p:nvSpPr>
          <p:spPr bwMode="auto">
            <a:xfrm>
              <a:off x="3276249" y="4096163"/>
              <a:ext cx="969692" cy="623374"/>
            </a:xfrm>
            <a:custGeom>
              <a:avLst/>
              <a:gdLst>
                <a:gd name="T0" fmla="*/ 1358 w 1359"/>
                <a:gd name="T1" fmla="*/ 0 h 874"/>
                <a:gd name="T2" fmla="*/ 1358 w 1359"/>
                <a:gd name="T3" fmla="*/ 194 h 874"/>
                <a:gd name="T4" fmla="*/ 0 w 1359"/>
                <a:gd name="T5" fmla="*/ 873 h 874"/>
                <a:gd name="T6" fmla="*/ 0 w 1359"/>
                <a:gd name="T7" fmla="*/ 679 h 874"/>
                <a:gd name="T8" fmla="*/ 1358 w 1359"/>
                <a:gd name="T9" fmla="*/ 0 h 874"/>
              </a:gdLst>
              <a:ahLst/>
              <a:cxnLst>
                <a:cxn ang="0">
                  <a:pos x="T0" y="T1"/>
                </a:cxn>
                <a:cxn ang="0">
                  <a:pos x="T2" y="T3"/>
                </a:cxn>
                <a:cxn ang="0">
                  <a:pos x="T4" y="T5"/>
                </a:cxn>
                <a:cxn ang="0">
                  <a:pos x="T6" y="T7"/>
                </a:cxn>
                <a:cxn ang="0">
                  <a:pos x="T8" y="T9"/>
                </a:cxn>
              </a:cxnLst>
              <a:rect l="0" t="0" r="r" b="b"/>
              <a:pathLst>
                <a:path w="1359" h="874">
                  <a:moveTo>
                    <a:pt x="1358" y="0"/>
                  </a:moveTo>
                  <a:lnTo>
                    <a:pt x="1358" y="194"/>
                  </a:lnTo>
                  <a:lnTo>
                    <a:pt x="0" y="873"/>
                  </a:lnTo>
                  <a:lnTo>
                    <a:pt x="0" y="679"/>
                  </a:lnTo>
                  <a:lnTo>
                    <a:pt x="1358" y="0"/>
                  </a:lnTo>
                </a:path>
              </a:pathLst>
            </a:custGeom>
            <a:solidFill>
              <a:schemeClr val="bg1">
                <a:lumMod val="75000"/>
              </a:schemeClr>
            </a:solidFill>
            <a:ln>
              <a:noFill/>
            </a:ln>
            <a:effectLst/>
          </p:spPr>
          <p:txBody>
            <a:bodyPr wrap="none" anchor="ctr"/>
            <a:lstStyle/>
            <a:p>
              <a:endParaRPr lang="en-US" sz="500"/>
            </a:p>
          </p:txBody>
        </p:sp>
        <p:sp>
          <p:nvSpPr>
            <p:cNvPr id="22" name="Freeform 21">
              <a:extLst>
                <a:ext uri="{FF2B5EF4-FFF2-40B4-BE49-F238E27FC236}">
                  <a16:creationId xmlns:a16="http://schemas.microsoft.com/office/drawing/2014/main" id="{26605385-4172-3F40-AD2C-2DFDD5051995}"/>
                </a:ext>
              </a:extLst>
            </p:cNvPr>
            <p:cNvSpPr>
              <a:spLocks noChangeArrowheads="1"/>
            </p:cNvSpPr>
            <p:nvPr/>
          </p:nvSpPr>
          <p:spPr bwMode="auto">
            <a:xfrm>
              <a:off x="2070428" y="4096163"/>
              <a:ext cx="969692" cy="623374"/>
            </a:xfrm>
            <a:custGeom>
              <a:avLst/>
              <a:gdLst>
                <a:gd name="T0" fmla="*/ 1359 w 1360"/>
                <a:gd name="T1" fmla="*/ 679 h 874"/>
                <a:gd name="T2" fmla="*/ 1359 w 1360"/>
                <a:gd name="T3" fmla="*/ 873 h 874"/>
                <a:gd name="T4" fmla="*/ 0 w 1360"/>
                <a:gd name="T5" fmla="*/ 194 h 874"/>
                <a:gd name="T6" fmla="*/ 0 w 1360"/>
                <a:gd name="T7" fmla="*/ 0 h 874"/>
                <a:gd name="T8" fmla="*/ 1359 w 1360"/>
                <a:gd name="T9" fmla="*/ 679 h 874"/>
              </a:gdLst>
              <a:ahLst/>
              <a:cxnLst>
                <a:cxn ang="0">
                  <a:pos x="T0" y="T1"/>
                </a:cxn>
                <a:cxn ang="0">
                  <a:pos x="T2" y="T3"/>
                </a:cxn>
                <a:cxn ang="0">
                  <a:pos x="T4" y="T5"/>
                </a:cxn>
                <a:cxn ang="0">
                  <a:pos x="T6" y="T7"/>
                </a:cxn>
                <a:cxn ang="0">
                  <a:pos x="T8" y="T9"/>
                </a:cxn>
              </a:cxnLst>
              <a:rect l="0" t="0" r="r" b="b"/>
              <a:pathLst>
                <a:path w="1360" h="874">
                  <a:moveTo>
                    <a:pt x="1359" y="679"/>
                  </a:moveTo>
                  <a:lnTo>
                    <a:pt x="1359" y="873"/>
                  </a:lnTo>
                  <a:lnTo>
                    <a:pt x="0" y="194"/>
                  </a:lnTo>
                  <a:lnTo>
                    <a:pt x="0" y="0"/>
                  </a:lnTo>
                  <a:lnTo>
                    <a:pt x="1359" y="679"/>
                  </a:lnTo>
                </a:path>
              </a:pathLst>
            </a:custGeom>
            <a:solidFill>
              <a:schemeClr val="bg1">
                <a:lumMod val="75000"/>
              </a:schemeClr>
            </a:solidFill>
            <a:ln>
              <a:noFill/>
            </a:ln>
            <a:effectLst/>
          </p:spPr>
          <p:txBody>
            <a:bodyPr wrap="none" anchor="ctr"/>
            <a:lstStyle/>
            <a:p>
              <a:endParaRPr lang="en-US" sz="500"/>
            </a:p>
          </p:txBody>
        </p:sp>
        <p:sp>
          <p:nvSpPr>
            <p:cNvPr id="23" name="Freeform 22">
              <a:extLst>
                <a:ext uri="{FF2B5EF4-FFF2-40B4-BE49-F238E27FC236}">
                  <a16:creationId xmlns:a16="http://schemas.microsoft.com/office/drawing/2014/main" id="{164BF1A4-84FE-5D4A-8BA9-739D435E1BF2}"/>
                </a:ext>
              </a:extLst>
            </p:cNvPr>
            <p:cNvSpPr>
              <a:spLocks noChangeArrowheads="1"/>
            </p:cNvSpPr>
            <p:nvPr/>
          </p:nvSpPr>
          <p:spPr bwMode="auto">
            <a:xfrm>
              <a:off x="2007462" y="3472790"/>
              <a:ext cx="2304594" cy="1136554"/>
            </a:xfrm>
            <a:custGeom>
              <a:avLst/>
              <a:gdLst>
                <a:gd name="T0" fmla="*/ 1611 w 3226"/>
                <a:gd name="T1" fmla="*/ 0 h 1591"/>
                <a:gd name="T2" fmla="*/ 1776 w 3226"/>
                <a:gd name="T3" fmla="*/ 33 h 1591"/>
                <a:gd name="T4" fmla="*/ 3134 w 3226"/>
                <a:gd name="T5" fmla="*/ 713 h 1591"/>
                <a:gd name="T6" fmla="*/ 3134 w 3226"/>
                <a:gd name="T7" fmla="*/ 877 h 1591"/>
                <a:gd name="T8" fmla="*/ 1776 w 3226"/>
                <a:gd name="T9" fmla="*/ 1556 h 1591"/>
                <a:gd name="T10" fmla="*/ 1611 w 3226"/>
                <a:gd name="T11" fmla="*/ 1590 h 1591"/>
                <a:gd name="T12" fmla="*/ 1448 w 3226"/>
                <a:gd name="T13" fmla="*/ 1556 h 1591"/>
                <a:gd name="T14" fmla="*/ 89 w 3226"/>
                <a:gd name="T15" fmla="*/ 877 h 1591"/>
                <a:gd name="T16" fmla="*/ 89 w 3226"/>
                <a:gd name="T17" fmla="*/ 713 h 1591"/>
                <a:gd name="T18" fmla="*/ 1448 w 3226"/>
                <a:gd name="T19" fmla="*/ 33 h 1591"/>
                <a:gd name="T20" fmla="*/ 1611 w 3226"/>
                <a:gd name="T21" fmla="*/ 0 h 1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26" h="1591">
                  <a:moveTo>
                    <a:pt x="1611" y="0"/>
                  </a:moveTo>
                  <a:cubicBezTo>
                    <a:pt x="1672" y="0"/>
                    <a:pt x="1731" y="11"/>
                    <a:pt x="1776" y="33"/>
                  </a:cubicBezTo>
                  <a:lnTo>
                    <a:pt x="3134" y="713"/>
                  </a:lnTo>
                  <a:cubicBezTo>
                    <a:pt x="3225" y="758"/>
                    <a:pt x="3225" y="831"/>
                    <a:pt x="3134" y="877"/>
                  </a:cubicBezTo>
                  <a:lnTo>
                    <a:pt x="1776" y="1556"/>
                  </a:lnTo>
                  <a:cubicBezTo>
                    <a:pt x="1731" y="1579"/>
                    <a:pt x="1672" y="1590"/>
                    <a:pt x="1611" y="1590"/>
                  </a:cubicBezTo>
                  <a:cubicBezTo>
                    <a:pt x="1552" y="1590"/>
                    <a:pt x="1493" y="1579"/>
                    <a:pt x="1448" y="1556"/>
                  </a:cubicBezTo>
                  <a:lnTo>
                    <a:pt x="89" y="877"/>
                  </a:lnTo>
                  <a:cubicBezTo>
                    <a:pt x="0" y="831"/>
                    <a:pt x="0" y="758"/>
                    <a:pt x="89" y="713"/>
                  </a:cubicBezTo>
                  <a:lnTo>
                    <a:pt x="1448" y="33"/>
                  </a:lnTo>
                  <a:cubicBezTo>
                    <a:pt x="1493" y="11"/>
                    <a:pt x="1552" y="0"/>
                    <a:pt x="1611" y="0"/>
                  </a:cubicBezTo>
                </a:path>
              </a:pathLst>
            </a:custGeom>
            <a:solidFill>
              <a:schemeClr val="bg1">
                <a:lumMod val="95000"/>
              </a:schemeClr>
            </a:solidFill>
            <a:ln>
              <a:noFill/>
            </a:ln>
            <a:effectLst/>
          </p:spPr>
          <p:txBody>
            <a:bodyPr wrap="none" anchor="ctr"/>
            <a:lstStyle/>
            <a:p>
              <a:endParaRPr lang="en-US" sz="500"/>
            </a:p>
          </p:txBody>
        </p:sp>
        <p:sp>
          <p:nvSpPr>
            <p:cNvPr id="24" name="Freeform 23">
              <a:extLst>
                <a:ext uri="{FF2B5EF4-FFF2-40B4-BE49-F238E27FC236}">
                  <a16:creationId xmlns:a16="http://schemas.microsoft.com/office/drawing/2014/main" id="{6D7A9AFD-E990-7549-98ED-921A453E5B73}"/>
                </a:ext>
              </a:extLst>
            </p:cNvPr>
            <p:cNvSpPr>
              <a:spLocks noChangeArrowheads="1"/>
            </p:cNvSpPr>
            <p:nvPr/>
          </p:nvSpPr>
          <p:spPr bwMode="auto">
            <a:xfrm>
              <a:off x="3040121" y="4581009"/>
              <a:ext cx="236128" cy="163715"/>
            </a:xfrm>
            <a:custGeom>
              <a:avLst/>
              <a:gdLst>
                <a:gd name="T0" fmla="*/ 300 w 329"/>
                <a:gd name="T1" fmla="*/ 12 h 229"/>
                <a:gd name="T2" fmla="*/ 275 w 329"/>
                <a:gd name="T3" fmla="*/ 20 h 229"/>
                <a:gd name="T4" fmla="*/ 253 w 329"/>
                <a:gd name="T5" fmla="*/ 25 h 229"/>
                <a:gd name="T6" fmla="*/ 230 w 329"/>
                <a:gd name="T7" fmla="*/ 29 h 229"/>
                <a:gd name="T8" fmla="*/ 204 w 329"/>
                <a:gd name="T9" fmla="*/ 32 h 229"/>
                <a:gd name="T10" fmla="*/ 183 w 329"/>
                <a:gd name="T11" fmla="*/ 34 h 229"/>
                <a:gd name="T12" fmla="*/ 148 w 329"/>
                <a:gd name="T13" fmla="*/ 34 h 229"/>
                <a:gd name="T14" fmla="*/ 121 w 329"/>
                <a:gd name="T15" fmla="*/ 32 h 229"/>
                <a:gd name="T16" fmla="*/ 99 w 329"/>
                <a:gd name="T17" fmla="*/ 30 h 229"/>
                <a:gd name="T18" fmla="*/ 79 w 329"/>
                <a:gd name="T19" fmla="*/ 26 h 229"/>
                <a:gd name="T20" fmla="*/ 59 w 329"/>
                <a:gd name="T21" fmla="*/ 22 h 229"/>
                <a:gd name="T22" fmla="*/ 39 w 329"/>
                <a:gd name="T23" fmla="*/ 16 h 229"/>
                <a:gd name="T24" fmla="*/ 17 w 329"/>
                <a:gd name="T25" fmla="*/ 8 h 229"/>
                <a:gd name="T26" fmla="*/ 0 w 329"/>
                <a:gd name="T27" fmla="*/ 194 h 229"/>
                <a:gd name="T28" fmla="*/ 18 w 329"/>
                <a:gd name="T29" fmla="*/ 203 h 229"/>
                <a:gd name="T30" fmla="*/ 39 w 329"/>
                <a:gd name="T31" fmla="*/ 210 h 229"/>
                <a:gd name="T32" fmla="*/ 48 w 329"/>
                <a:gd name="T33" fmla="*/ 213 h 229"/>
                <a:gd name="T34" fmla="*/ 63 w 329"/>
                <a:gd name="T35" fmla="*/ 217 h 229"/>
                <a:gd name="T36" fmla="*/ 79 w 329"/>
                <a:gd name="T37" fmla="*/ 221 h 229"/>
                <a:gd name="T38" fmla="*/ 93 w 329"/>
                <a:gd name="T39" fmla="*/ 222 h 229"/>
                <a:gd name="T40" fmla="*/ 100 w 329"/>
                <a:gd name="T41" fmla="*/ 224 h 229"/>
                <a:gd name="T42" fmla="*/ 120 w 329"/>
                <a:gd name="T43" fmla="*/ 226 h 229"/>
                <a:gd name="T44" fmla="*/ 138 w 329"/>
                <a:gd name="T45" fmla="*/ 228 h 229"/>
                <a:gd name="T46" fmla="*/ 148 w 329"/>
                <a:gd name="T47" fmla="*/ 228 h 229"/>
                <a:gd name="T48" fmla="*/ 163 w 329"/>
                <a:gd name="T49" fmla="*/ 228 h 229"/>
                <a:gd name="T50" fmla="*/ 183 w 329"/>
                <a:gd name="T51" fmla="*/ 228 h 229"/>
                <a:gd name="T52" fmla="*/ 202 w 329"/>
                <a:gd name="T53" fmla="*/ 227 h 229"/>
                <a:gd name="T54" fmla="*/ 228 w 329"/>
                <a:gd name="T55" fmla="*/ 223 h 229"/>
                <a:gd name="T56" fmla="*/ 251 w 329"/>
                <a:gd name="T57" fmla="*/ 220 h 229"/>
                <a:gd name="T58" fmla="*/ 272 w 329"/>
                <a:gd name="T59" fmla="*/ 215 h 229"/>
                <a:gd name="T60" fmla="*/ 293 w 329"/>
                <a:gd name="T61" fmla="*/ 209 h 229"/>
                <a:gd name="T62" fmla="*/ 313 w 329"/>
                <a:gd name="T63" fmla="*/ 201 h 229"/>
                <a:gd name="T64" fmla="*/ 328 w 329"/>
                <a:gd name="T65" fmla="*/ 194 h 229"/>
                <a:gd name="T66" fmla="*/ 313 w 329"/>
                <a:gd name="T67" fmla="*/ 7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29" h="229">
                  <a:moveTo>
                    <a:pt x="313" y="7"/>
                  </a:moveTo>
                  <a:cubicBezTo>
                    <a:pt x="308" y="9"/>
                    <a:pt x="304" y="10"/>
                    <a:pt x="300" y="12"/>
                  </a:cubicBezTo>
                  <a:cubicBezTo>
                    <a:pt x="298" y="13"/>
                    <a:pt x="295" y="14"/>
                    <a:pt x="293" y="14"/>
                  </a:cubicBezTo>
                  <a:cubicBezTo>
                    <a:pt x="287" y="16"/>
                    <a:pt x="281" y="18"/>
                    <a:pt x="275" y="20"/>
                  </a:cubicBezTo>
                  <a:cubicBezTo>
                    <a:pt x="274" y="20"/>
                    <a:pt x="273" y="20"/>
                    <a:pt x="272" y="20"/>
                  </a:cubicBezTo>
                  <a:cubicBezTo>
                    <a:pt x="266" y="22"/>
                    <a:pt x="259" y="23"/>
                    <a:pt x="253" y="25"/>
                  </a:cubicBezTo>
                  <a:cubicBezTo>
                    <a:pt x="253" y="25"/>
                    <a:pt x="252" y="25"/>
                    <a:pt x="251" y="25"/>
                  </a:cubicBezTo>
                  <a:cubicBezTo>
                    <a:pt x="244" y="27"/>
                    <a:pt x="237" y="28"/>
                    <a:pt x="230" y="29"/>
                  </a:cubicBezTo>
                  <a:cubicBezTo>
                    <a:pt x="229" y="30"/>
                    <a:pt x="228" y="30"/>
                    <a:pt x="228" y="30"/>
                  </a:cubicBezTo>
                  <a:cubicBezTo>
                    <a:pt x="220" y="31"/>
                    <a:pt x="212" y="32"/>
                    <a:pt x="204" y="32"/>
                  </a:cubicBezTo>
                  <a:cubicBezTo>
                    <a:pt x="201" y="33"/>
                    <a:pt x="198" y="33"/>
                    <a:pt x="195" y="33"/>
                  </a:cubicBezTo>
                  <a:cubicBezTo>
                    <a:pt x="190" y="33"/>
                    <a:pt x="186" y="33"/>
                    <a:pt x="183" y="34"/>
                  </a:cubicBezTo>
                  <a:cubicBezTo>
                    <a:pt x="176" y="34"/>
                    <a:pt x="170" y="34"/>
                    <a:pt x="163" y="34"/>
                  </a:cubicBezTo>
                  <a:cubicBezTo>
                    <a:pt x="159" y="34"/>
                    <a:pt x="153" y="34"/>
                    <a:pt x="148" y="34"/>
                  </a:cubicBezTo>
                  <a:cubicBezTo>
                    <a:pt x="145" y="33"/>
                    <a:pt x="143" y="33"/>
                    <a:pt x="140" y="33"/>
                  </a:cubicBezTo>
                  <a:cubicBezTo>
                    <a:pt x="133" y="33"/>
                    <a:pt x="127" y="33"/>
                    <a:pt x="121" y="32"/>
                  </a:cubicBezTo>
                  <a:lnTo>
                    <a:pt x="120" y="32"/>
                  </a:lnTo>
                  <a:cubicBezTo>
                    <a:pt x="113" y="32"/>
                    <a:pt x="105" y="30"/>
                    <a:pt x="99" y="30"/>
                  </a:cubicBezTo>
                  <a:cubicBezTo>
                    <a:pt x="97" y="29"/>
                    <a:pt x="94" y="28"/>
                    <a:pt x="93" y="28"/>
                  </a:cubicBezTo>
                  <a:cubicBezTo>
                    <a:pt x="88" y="28"/>
                    <a:pt x="83" y="27"/>
                    <a:pt x="79" y="26"/>
                  </a:cubicBezTo>
                  <a:cubicBezTo>
                    <a:pt x="76" y="25"/>
                    <a:pt x="73" y="25"/>
                    <a:pt x="70" y="24"/>
                  </a:cubicBezTo>
                  <a:cubicBezTo>
                    <a:pt x="67" y="23"/>
                    <a:pt x="63" y="22"/>
                    <a:pt x="59" y="22"/>
                  </a:cubicBezTo>
                  <a:cubicBezTo>
                    <a:pt x="56" y="20"/>
                    <a:pt x="52" y="20"/>
                    <a:pt x="48" y="19"/>
                  </a:cubicBezTo>
                  <a:cubicBezTo>
                    <a:pt x="46" y="18"/>
                    <a:pt x="42" y="17"/>
                    <a:pt x="39" y="16"/>
                  </a:cubicBezTo>
                  <a:cubicBezTo>
                    <a:pt x="33" y="14"/>
                    <a:pt x="26" y="11"/>
                    <a:pt x="19" y="9"/>
                  </a:cubicBezTo>
                  <a:cubicBezTo>
                    <a:pt x="19" y="9"/>
                    <a:pt x="18" y="8"/>
                    <a:pt x="17" y="8"/>
                  </a:cubicBezTo>
                  <a:cubicBezTo>
                    <a:pt x="11" y="6"/>
                    <a:pt x="6" y="3"/>
                    <a:pt x="0" y="0"/>
                  </a:cubicBezTo>
                  <a:lnTo>
                    <a:pt x="0" y="194"/>
                  </a:lnTo>
                  <a:cubicBezTo>
                    <a:pt x="6" y="197"/>
                    <a:pt x="11" y="200"/>
                    <a:pt x="17" y="202"/>
                  </a:cubicBezTo>
                  <a:cubicBezTo>
                    <a:pt x="18" y="202"/>
                    <a:pt x="18" y="203"/>
                    <a:pt x="18" y="203"/>
                  </a:cubicBezTo>
                  <a:cubicBezTo>
                    <a:pt x="19" y="203"/>
                    <a:pt x="19" y="203"/>
                    <a:pt x="19" y="203"/>
                  </a:cubicBezTo>
                  <a:cubicBezTo>
                    <a:pt x="26" y="206"/>
                    <a:pt x="33" y="208"/>
                    <a:pt x="39" y="210"/>
                  </a:cubicBezTo>
                  <a:cubicBezTo>
                    <a:pt x="40" y="211"/>
                    <a:pt x="41" y="211"/>
                    <a:pt x="42" y="211"/>
                  </a:cubicBezTo>
                  <a:cubicBezTo>
                    <a:pt x="44" y="212"/>
                    <a:pt x="46" y="212"/>
                    <a:pt x="48" y="213"/>
                  </a:cubicBezTo>
                  <a:cubicBezTo>
                    <a:pt x="52" y="214"/>
                    <a:pt x="56" y="215"/>
                    <a:pt x="59" y="216"/>
                  </a:cubicBezTo>
                  <a:cubicBezTo>
                    <a:pt x="60" y="216"/>
                    <a:pt x="61" y="216"/>
                    <a:pt x="63" y="217"/>
                  </a:cubicBezTo>
                  <a:cubicBezTo>
                    <a:pt x="65" y="217"/>
                    <a:pt x="68" y="218"/>
                    <a:pt x="70" y="219"/>
                  </a:cubicBezTo>
                  <a:cubicBezTo>
                    <a:pt x="73" y="219"/>
                    <a:pt x="76" y="220"/>
                    <a:pt x="79" y="221"/>
                  </a:cubicBezTo>
                  <a:cubicBezTo>
                    <a:pt x="80" y="221"/>
                    <a:pt x="81" y="221"/>
                    <a:pt x="82" y="221"/>
                  </a:cubicBezTo>
                  <a:cubicBezTo>
                    <a:pt x="85" y="222"/>
                    <a:pt x="89" y="222"/>
                    <a:pt x="93" y="222"/>
                  </a:cubicBezTo>
                  <a:cubicBezTo>
                    <a:pt x="94" y="223"/>
                    <a:pt x="97" y="223"/>
                    <a:pt x="99" y="223"/>
                  </a:cubicBezTo>
                  <a:lnTo>
                    <a:pt x="100" y="224"/>
                  </a:lnTo>
                  <a:cubicBezTo>
                    <a:pt x="107" y="225"/>
                    <a:pt x="113" y="225"/>
                    <a:pt x="119" y="226"/>
                  </a:cubicBezTo>
                  <a:cubicBezTo>
                    <a:pt x="120" y="226"/>
                    <a:pt x="120" y="226"/>
                    <a:pt x="120" y="226"/>
                  </a:cubicBezTo>
                  <a:cubicBezTo>
                    <a:pt x="120" y="226"/>
                    <a:pt x="121" y="226"/>
                    <a:pt x="121" y="227"/>
                  </a:cubicBezTo>
                  <a:cubicBezTo>
                    <a:pt x="127" y="227"/>
                    <a:pt x="132" y="227"/>
                    <a:pt x="138" y="228"/>
                  </a:cubicBezTo>
                  <a:cubicBezTo>
                    <a:pt x="138" y="228"/>
                    <a:pt x="139" y="228"/>
                    <a:pt x="140" y="228"/>
                  </a:cubicBezTo>
                  <a:cubicBezTo>
                    <a:pt x="143" y="228"/>
                    <a:pt x="145" y="228"/>
                    <a:pt x="148" y="228"/>
                  </a:cubicBezTo>
                  <a:cubicBezTo>
                    <a:pt x="151" y="228"/>
                    <a:pt x="154" y="228"/>
                    <a:pt x="158" y="228"/>
                  </a:cubicBezTo>
                  <a:cubicBezTo>
                    <a:pt x="160" y="228"/>
                    <a:pt x="162" y="228"/>
                    <a:pt x="163" y="228"/>
                  </a:cubicBezTo>
                  <a:cubicBezTo>
                    <a:pt x="169" y="228"/>
                    <a:pt x="174" y="228"/>
                    <a:pt x="179" y="228"/>
                  </a:cubicBezTo>
                  <a:cubicBezTo>
                    <a:pt x="180" y="228"/>
                    <a:pt x="181" y="228"/>
                    <a:pt x="183" y="228"/>
                  </a:cubicBezTo>
                  <a:cubicBezTo>
                    <a:pt x="186" y="228"/>
                    <a:pt x="190" y="227"/>
                    <a:pt x="195" y="227"/>
                  </a:cubicBezTo>
                  <a:cubicBezTo>
                    <a:pt x="197" y="227"/>
                    <a:pt x="200" y="227"/>
                    <a:pt x="202" y="227"/>
                  </a:cubicBezTo>
                  <a:cubicBezTo>
                    <a:pt x="203" y="227"/>
                    <a:pt x="204" y="227"/>
                    <a:pt x="204" y="227"/>
                  </a:cubicBezTo>
                  <a:cubicBezTo>
                    <a:pt x="212" y="226"/>
                    <a:pt x="220" y="225"/>
                    <a:pt x="228" y="223"/>
                  </a:cubicBezTo>
                  <a:cubicBezTo>
                    <a:pt x="228" y="223"/>
                    <a:pt x="229" y="223"/>
                    <a:pt x="230" y="223"/>
                  </a:cubicBezTo>
                  <a:cubicBezTo>
                    <a:pt x="237" y="222"/>
                    <a:pt x="244" y="221"/>
                    <a:pt x="251" y="220"/>
                  </a:cubicBezTo>
                  <a:cubicBezTo>
                    <a:pt x="252" y="220"/>
                    <a:pt x="253" y="219"/>
                    <a:pt x="253" y="219"/>
                  </a:cubicBezTo>
                  <a:cubicBezTo>
                    <a:pt x="259" y="218"/>
                    <a:pt x="266" y="217"/>
                    <a:pt x="272" y="215"/>
                  </a:cubicBezTo>
                  <a:cubicBezTo>
                    <a:pt x="273" y="214"/>
                    <a:pt x="274" y="214"/>
                    <a:pt x="275" y="214"/>
                  </a:cubicBezTo>
                  <a:cubicBezTo>
                    <a:pt x="281" y="212"/>
                    <a:pt x="287" y="211"/>
                    <a:pt x="293" y="209"/>
                  </a:cubicBezTo>
                  <a:cubicBezTo>
                    <a:pt x="295" y="208"/>
                    <a:pt x="298" y="207"/>
                    <a:pt x="300" y="206"/>
                  </a:cubicBezTo>
                  <a:cubicBezTo>
                    <a:pt x="304" y="205"/>
                    <a:pt x="308" y="203"/>
                    <a:pt x="313" y="201"/>
                  </a:cubicBezTo>
                  <a:lnTo>
                    <a:pt x="315" y="200"/>
                  </a:lnTo>
                  <a:cubicBezTo>
                    <a:pt x="319" y="198"/>
                    <a:pt x="324" y="197"/>
                    <a:pt x="328" y="194"/>
                  </a:cubicBezTo>
                  <a:lnTo>
                    <a:pt x="328" y="0"/>
                  </a:lnTo>
                  <a:cubicBezTo>
                    <a:pt x="323" y="3"/>
                    <a:pt x="318" y="4"/>
                    <a:pt x="313" y="7"/>
                  </a:cubicBezTo>
                </a:path>
              </a:pathLst>
            </a:custGeom>
            <a:solidFill>
              <a:schemeClr val="bg1">
                <a:lumMod val="65000"/>
              </a:schemeClr>
            </a:solidFill>
            <a:ln>
              <a:noFill/>
            </a:ln>
            <a:effectLst/>
          </p:spPr>
          <p:txBody>
            <a:bodyPr wrap="none" anchor="ctr"/>
            <a:lstStyle/>
            <a:p>
              <a:endParaRPr lang="en-US" sz="500"/>
            </a:p>
          </p:txBody>
        </p:sp>
        <p:sp>
          <p:nvSpPr>
            <p:cNvPr id="25" name="Freeform 24">
              <a:extLst>
                <a:ext uri="{FF2B5EF4-FFF2-40B4-BE49-F238E27FC236}">
                  <a16:creationId xmlns:a16="http://schemas.microsoft.com/office/drawing/2014/main" id="{2D5BBA90-D1A5-9F42-AC88-49D4F3D80F1A}"/>
                </a:ext>
              </a:extLst>
            </p:cNvPr>
            <p:cNvSpPr>
              <a:spLocks noChangeArrowheads="1"/>
            </p:cNvSpPr>
            <p:nvPr/>
          </p:nvSpPr>
          <p:spPr bwMode="auto">
            <a:xfrm>
              <a:off x="2857516" y="3967080"/>
              <a:ext cx="598187" cy="141677"/>
            </a:xfrm>
            <a:custGeom>
              <a:avLst/>
              <a:gdLst>
                <a:gd name="T0" fmla="*/ 839 w 840"/>
                <a:gd name="T1" fmla="*/ 99 h 199"/>
                <a:gd name="T2" fmla="*/ 419 w 840"/>
                <a:gd name="T3" fmla="*/ 198 h 199"/>
                <a:gd name="T4" fmla="*/ 0 w 840"/>
                <a:gd name="T5" fmla="*/ 99 h 199"/>
                <a:gd name="T6" fmla="*/ 419 w 840"/>
                <a:gd name="T7" fmla="*/ 0 h 199"/>
                <a:gd name="T8" fmla="*/ 839 w 840"/>
                <a:gd name="T9" fmla="*/ 99 h 199"/>
              </a:gdLst>
              <a:ahLst/>
              <a:cxnLst>
                <a:cxn ang="0">
                  <a:pos x="T0" y="T1"/>
                </a:cxn>
                <a:cxn ang="0">
                  <a:pos x="T2" y="T3"/>
                </a:cxn>
                <a:cxn ang="0">
                  <a:pos x="T4" y="T5"/>
                </a:cxn>
                <a:cxn ang="0">
                  <a:pos x="T6" y="T7"/>
                </a:cxn>
                <a:cxn ang="0">
                  <a:pos x="T8" y="T9"/>
                </a:cxn>
              </a:cxnLst>
              <a:rect l="0" t="0" r="r" b="b"/>
              <a:pathLst>
                <a:path w="840" h="199">
                  <a:moveTo>
                    <a:pt x="839" y="99"/>
                  </a:moveTo>
                  <a:cubicBezTo>
                    <a:pt x="839" y="154"/>
                    <a:pt x="651" y="198"/>
                    <a:pt x="419" y="198"/>
                  </a:cubicBezTo>
                  <a:cubicBezTo>
                    <a:pt x="188" y="198"/>
                    <a:pt x="0" y="154"/>
                    <a:pt x="0" y="99"/>
                  </a:cubicBezTo>
                  <a:cubicBezTo>
                    <a:pt x="0" y="44"/>
                    <a:pt x="188" y="0"/>
                    <a:pt x="419" y="0"/>
                  </a:cubicBezTo>
                  <a:cubicBezTo>
                    <a:pt x="651" y="0"/>
                    <a:pt x="839" y="44"/>
                    <a:pt x="839" y="99"/>
                  </a:cubicBezTo>
                </a:path>
              </a:pathLst>
            </a:custGeom>
            <a:solidFill>
              <a:schemeClr val="bg1">
                <a:lumMod val="75000"/>
              </a:schemeClr>
            </a:solidFill>
            <a:ln>
              <a:noFill/>
            </a:ln>
            <a:effectLst/>
          </p:spPr>
          <p:txBody>
            <a:bodyPr wrap="none" anchor="ctr"/>
            <a:lstStyle/>
            <a:p>
              <a:endParaRPr lang="en-US" sz="500"/>
            </a:p>
          </p:txBody>
        </p:sp>
        <p:sp>
          <p:nvSpPr>
            <p:cNvPr id="26" name="Freeform 25">
              <a:extLst>
                <a:ext uri="{FF2B5EF4-FFF2-40B4-BE49-F238E27FC236}">
                  <a16:creationId xmlns:a16="http://schemas.microsoft.com/office/drawing/2014/main" id="{A2847BDE-3FDD-B04C-843E-1FBD0EAC7BF0}"/>
                </a:ext>
              </a:extLst>
            </p:cNvPr>
            <p:cNvSpPr>
              <a:spLocks noChangeArrowheads="1"/>
            </p:cNvSpPr>
            <p:nvPr/>
          </p:nvSpPr>
          <p:spPr bwMode="auto">
            <a:xfrm>
              <a:off x="2523791" y="2572361"/>
              <a:ext cx="1271934" cy="1467132"/>
            </a:xfrm>
            <a:custGeom>
              <a:avLst/>
              <a:gdLst>
                <a:gd name="T0" fmla="*/ 1779 w 1780"/>
                <a:gd name="T1" fmla="*/ 889 h 2054"/>
                <a:gd name="T2" fmla="*/ 889 w 1780"/>
                <a:gd name="T3" fmla="*/ 0 h 2054"/>
                <a:gd name="T4" fmla="*/ 0 w 1780"/>
                <a:gd name="T5" fmla="*/ 889 h 2054"/>
                <a:gd name="T6" fmla="*/ 722 w 1780"/>
                <a:gd name="T7" fmla="*/ 1763 h 2054"/>
                <a:gd name="T8" fmla="*/ 889 w 1780"/>
                <a:gd name="T9" fmla="*/ 2053 h 2054"/>
                <a:gd name="T10" fmla="*/ 1057 w 1780"/>
                <a:gd name="T11" fmla="*/ 1763 h 2054"/>
                <a:gd name="T12" fmla="*/ 1779 w 1780"/>
                <a:gd name="T13" fmla="*/ 889 h 2054"/>
              </a:gdLst>
              <a:ahLst/>
              <a:cxnLst>
                <a:cxn ang="0">
                  <a:pos x="T0" y="T1"/>
                </a:cxn>
                <a:cxn ang="0">
                  <a:pos x="T2" y="T3"/>
                </a:cxn>
                <a:cxn ang="0">
                  <a:pos x="T4" y="T5"/>
                </a:cxn>
                <a:cxn ang="0">
                  <a:pos x="T6" y="T7"/>
                </a:cxn>
                <a:cxn ang="0">
                  <a:pos x="T8" y="T9"/>
                </a:cxn>
                <a:cxn ang="0">
                  <a:pos x="T10" y="T11"/>
                </a:cxn>
                <a:cxn ang="0">
                  <a:pos x="T12" y="T13"/>
                </a:cxn>
              </a:cxnLst>
              <a:rect l="0" t="0" r="r" b="b"/>
              <a:pathLst>
                <a:path w="1780" h="2054">
                  <a:moveTo>
                    <a:pt x="1779" y="889"/>
                  </a:moveTo>
                  <a:cubicBezTo>
                    <a:pt x="1779" y="398"/>
                    <a:pt x="1381" y="0"/>
                    <a:pt x="889" y="0"/>
                  </a:cubicBezTo>
                  <a:cubicBezTo>
                    <a:pt x="399" y="0"/>
                    <a:pt x="0" y="398"/>
                    <a:pt x="0" y="889"/>
                  </a:cubicBezTo>
                  <a:cubicBezTo>
                    <a:pt x="0" y="1323"/>
                    <a:pt x="311" y="1685"/>
                    <a:pt x="722" y="1763"/>
                  </a:cubicBezTo>
                  <a:lnTo>
                    <a:pt x="889" y="2053"/>
                  </a:lnTo>
                  <a:lnTo>
                    <a:pt x="1057" y="1763"/>
                  </a:lnTo>
                  <a:cubicBezTo>
                    <a:pt x="1468" y="1685"/>
                    <a:pt x="1779" y="1323"/>
                    <a:pt x="1779" y="889"/>
                  </a:cubicBezTo>
                </a:path>
              </a:pathLst>
            </a:custGeom>
            <a:solidFill>
              <a:srgbClr val="005992"/>
            </a:solidFill>
            <a:ln>
              <a:noFill/>
            </a:ln>
            <a:effectLst/>
          </p:spPr>
          <p:txBody>
            <a:bodyPr wrap="none" anchor="ctr"/>
            <a:lstStyle/>
            <a:p>
              <a:endParaRPr lang="en-US" sz="500"/>
            </a:p>
          </p:txBody>
        </p:sp>
        <p:sp>
          <p:nvSpPr>
            <p:cNvPr id="61" name="TextBox 60">
              <a:extLst>
                <a:ext uri="{FF2B5EF4-FFF2-40B4-BE49-F238E27FC236}">
                  <a16:creationId xmlns:a16="http://schemas.microsoft.com/office/drawing/2014/main" id="{442A8F84-0017-D24F-994B-8CC257119BBF}"/>
                </a:ext>
              </a:extLst>
            </p:cNvPr>
            <p:cNvSpPr txBox="1"/>
            <p:nvPr/>
          </p:nvSpPr>
          <p:spPr>
            <a:xfrm>
              <a:off x="2815313" y="2750753"/>
              <a:ext cx="686547" cy="973765"/>
            </a:xfrm>
            <a:prstGeom prst="rect">
              <a:avLst/>
            </a:prstGeom>
            <a:noFill/>
          </p:spPr>
          <p:txBody>
            <a:bodyPr wrap="none" rtlCol="0" anchor="ctr">
              <a:spAutoFit/>
            </a:bodyPr>
            <a:lstStyle/>
            <a:p>
              <a:pPr algn="ctr"/>
              <a:r>
                <a:rPr lang="en-US" sz="3200">
                  <a:solidFill>
                    <a:schemeClr val="bg1"/>
                  </a:solidFill>
                  <a:latin typeface="TT Norms Pro Normal" panose="02000503030000020003" pitchFamily="2" charset="0"/>
                  <a:cs typeface="Poppins" pitchFamily="2" charset="77"/>
                </a:rPr>
                <a:t>2</a:t>
              </a:r>
            </a:p>
          </p:txBody>
        </p:sp>
        <p:sp>
          <p:nvSpPr>
            <p:cNvPr id="68" name="TextBox 67">
              <a:extLst>
                <a:ext uri="{FF2B5EF4-FFF2-40B4-BE49-F238E27FC236}">
                  <a16:creationId xmlns:a16="http://schemas.microsoft.com/office/drawing/2014/main" id="{8445BE4B-F1DC-784A-945D-B22ACAC1C81C}"/>
                </a:ext>
              </a:extLst>
            </p:cNvPr>
            <p:cNvSpPr txBox="1"/>
            <p:nvPr/>
          </p:nvSpPr>
          <p:spPr>
            <a:xfrm>
              <a:off x="2079275" y="5012895"/>
              <a:ext cx="2154672" cy="512509"/>
            </a:xfrm>
            <a:prstGeom prst="rect">
              <a:avLst/>
            </a:prstGeom>
            <a:noFill/>
          </p:spPr>
          <p:txBody>
            <a:bodyPr wrap="none" rtlCol="0" anchor="b" anchorCtr="0">
              <a:spAutoFit/>
            </a:bodyPr>
            <a:lstStyle>
              <a:defPPr>
                <a:defRPr lang="en-HR"/>
              </a:defPPr>
              <a:lvl1pPr algn="ctr">
                <a:defRPr sz="1400">
                  <a:solidFill>
                    <a:srgbClr val="0A73BA"/>
                  </a:solidFill>
                  <a:latin typeface="TT Norms Pro Normal" panose="02000503030000020003" pitchFamily="2" charset="0"/>
                  <a:ea typeface="League Spartan" charset="0"/>
                  <a:cs typeface="Poppins" pitchFamily="2" charset="77"/>
                </a:defRPr>
              </a:lvl1pPr>
            </a:lstStyle>
            <a:p>
              <a:r>
                <a:rPr lang="en-US" dirty="0"/>
                <a:t>Hack the Idea</a:t>
              </a:r>
            </a:p>
          </p:txBody>
        </p:sp>
        <p:sp>
          <p:nvSpPr>
            <p:cNvPr id="28" name="Freeform 27">
              <a:extLst>
                <a:ext uri="{FF2B5EF4-FFF2-40B4-BE49-F238E27FC236}">
                  <a16:creationId xmlns:a16="http://schemas.microsoft.com/office/drawing/2014/main" id="{C98FCF60-2B11-1541-A568-3FFE6F4FB5E9}"/>
                </a:ext>
              </a:extLst>
            </p:cNvPr>
            <p:cNvSpPr>
              <a:spLocks noChangeArrowheads="1"/>
            </p:cNvSpPr>
            <p:nvPr/>
          </p:nvSpPr>
          <p:spPr bwMode="auto">
            <a:xfrm>
              <a:off x="6769730" y="3013131"/>
              <a:ext cx="50374" cy="198345"/>
            </a:xfrm>
            <a:custGeom>
              <a:avLst/>
              <a:gdLst>
                <a:gd name="T0" fmla="*/ 68 w 70"/>
                <a:gd name="T1" fmla="*/ 10 h 278"/>
                <a:gd name="T2" fmla="*/ 68 w 70"/>
                <a:gd name="T3" fmla="*/ 12 h 278"/>
                <a:gd name="T4" fmla="*/ 64 w 70"/>
                <a:gd name="T5" fmla="*/ 22 h 278"/>
                <a:gd name="T6" fmla="*/ 63 w 70"/>
                <a:gd name="T7" fmla="*/ 25 h 278"/>
                <a:gd name="T8" fmla="*/ 60 w 70"/>
                <a:gd name="T9" fmla="*/ 32 h 278"/>
                <a:gd name="T10" fmla="*/ 57 w 70"/>
                <a:gd name="T11" fmla="*/ 36 h 278"/>
                <a:gd name="T12" fmla="*/ 53 w 70"/>
                <a:gd name="T13" fmla="*/ 42 h 278"/>
                <a:gd name="T14" fmla="*/ 49 w 70"/>
                <a:gd name="T15" fmla="*/ 47 h 278"/>
                <a:gd name="T16" fmla="*/ 44 w 70"/>
                <a:gd name="T17" fmla="*/ 52 h 278"/>
                <a:gd name="T18" fmla="*/ 39 w 70"/>
                <a:gd name="T19" fmla="*/ 57 h 278"/>
                <a:gd name="T20" fmla="*/ 32 w 70"/>
                <a:gd name="T21" fmla="*/ 63 h 278"/>
                <a:gd name="T22" fmla="*/ 30 w 70"/>
                <a:gd name="T23" fmla="*/ 65 h 278"/>
                <a:gd name="T24" fmla="*/ 17 w 70"/>
                <a:gd name="T25" fmla="*/ 73 h 278"/>
                <a:gd name="T26" fmla="*/ 15 w 70"/>
                <a:gd name="T27" fmla="*/ 75 h 278"/>
                <a:gd name="T28" fmla="*/ 0 w 70"/>
                <a:gd name="T29" fmla="*/ 82 h 278"/>
                <a:gd name="T30" fmla="*/ 0 w 70"/>
                <a:gd name="T31" fmla="*/ 277 h 278"/>
                <a:gd name="T32" fmla="*/ 15 w 70"/>
                <a:gd name="T33" fmla="*/ 268 h 278"/>
                <a:gd name="T34" fmla="*/ 17 w 70"/>
                <a:gd name="T35" fmla="*/ 267 h 278"/>
                <a:gd name="T36" fmla="*/ 20 w 70"/>
                <a:gd name="T37" fmla="*/ 266 h 278"/>
                <a:gd name="T38" fmla="*/ 30 w 70"/>
                <a:gd name="T39" fmla="*/ 259 h 278"/>
                <a:gd name="T40" fmla="*/ 32 w 70"/>
                <a:gd name="T41" fmla="*/ 258 h 278"/>
                <a:gd name="T42" fmla="*/ 36 w 70"/>
                <a:gd name="T43" fmla="*/ 254 h 278"/>
                <a:gd name="T44" fmla="*/ 39 w 70"/>
                <a:gd name="T45" fmla="*/ 251 h 278"/>
                <a:gd name="T46" fmla="*/ 44 w 70"/>
                <a:gd name="T47" fmla="*/ 246 h 278"/>
                <a:gd name="T48" fmla="*/ 47 w 70"/>
                <a:gd name="T49" fmla="*/ 243 h 278"/>
                <a:gd name="T50" fmla="*/ 49 w 70"/>
                <a:gd name="T51" fmla="*/ 240 h 278"/>
                <a:gd name="T52" fmla="*/ 53 w 70"/>
                <a:gd name="T53" fmla="*/ 236 h 278"/>
                <a:gd name="T54" fmla="*/ 55 w 70"/>
                <a:gd name="T55" fmla="*/ 234 h 278"/>
                <a:gd name="T56" fmla="*/ 57 w 70"/>
                <a:gd name="T57" fmla="*/ 230 h 278"/>
                <a:gd name="T58" fmla="*/ 60 w 70"/>
                <a:gd name="T59" fmla="*/ 226 h 278"/>
                <a:gd name="T60" fmla="*/ 61 w 70"/>
                <a:gd name="T61" fmla="*/ 225 h 278"/>
                <a:gd name="T62" fmla="*/ 63 w 70"/>
                <a:gd name="T63" fmla="*/ 219 h 278"/>
                <a:gd name="T64" fmla="*/ 64 w 70"/>
                <a:gd name="T65" fmla="*/ 216 h 278"/>
                <a:gd name="T66" fmla="*/ 64 w 70"/>
                <a:gd name="T67" fmla="*/ 215 h 278"/>
                <a:gd name="T68" fmla="*/ 68 w 70"/>
                <a:gd name="T69" fmla="*/ 206 h 278"/>
                <a:gd name="T70" fmla="*/ 68 w 70"/>
                <a:gd name="T71" fmla="*/ 204 h 278"/>
                <a:gd name="T72" fmla="*/ 69 w 70"/>
                <a:gd name="T73" fmla="*/ 196 h 278"/>
                <a:gd name="T74" fmla="*/ 69 w 70"/>
                <a:gd name="T75" fmla="*/ 195 h 278"/>
                <a:gd name="T76" fmla="*/ 69 w 70"/>
                <a:gd name="T77" fmla="*/ 0 h 278"/>
                <a:gd name="T78" fmla="*/ 68 w 70"/>
                <a:gd name="T79" fmla="*/ 1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278">
                  <a:moveTo>
                    <a:pt x="68" y="10"/>
                  </a:moveTo>
                  <a:cubicBezTo>
                    <a:pt x="68" y="10"/>
                    <a:pt x="68" y="11"/>
                    <a:pt x="68" y="12"/>
                  </a:cubicBezTo>
                  <a:cubicBezTo>
                    <a:pt x="67" y="15"/>
                    <a:pt x="66" y="19"/>
                    <a:pt x="64" y="22"/>
                  </a:cubicBezTo>
                  <a:cubicBezTo>
                    <a:pt x="64" y="23"/>
                    <a:pt x="63" y="24"/>
                    <a:pt x="63" y="25"/>
                  </a:cubicBezTo>
                  <a:cubicBezTo>
                    <a:pt x="62" y="28"/>
                    <a:pt x="61" y="30"/>
                    <a:pt x="60" y="32"/>
                  </a:cubicBezTo>
                  <a:cubicBezTo>
                    <a:pt x="59" y="33"/>
                    <a:pt x="58" y="34"/>
                    <a:pt x="57" y="36"/>
                  </a:cubicBezTo>
                  <a:cubicBezTo>
                    <a:pt x="56" y="38"/>
                    <a:pt x="54" y="40"/>
                    <a:pt x="53" y="42"/>
                  </a:cubicBezTo>
                  <a:cubicBezTo>
                    <a:pt x="52" y="43"/>
                    <a:pt x="51" y="45"/>
                    <a:pt x="49" y="47"/>
                  </a:cubicBezTo>
                  <a:cubicBezTo>
                    <a:pt x="47" y="48"/>
                    <a:pt x="46" y="50"/>
                    <a:pt x="44" y="52"/>
                  </a:cubicBezTo>
                  <a:cubicBezTo>
                    <a:pt x="42" y="53"/>
                    <a:pt x="41" y="55"/>
                    <a:pt x="39" y="57"/>
                  </a:cubicBezTo>
                  <a:cubicBezTo>
                    <a:pt x="36" y="59"/>
                    <a:pt x="34" y="61"/>
                    <a:pt x="32" y="63"/>
                  </a:cubicBezTo>
                  <a:cubicBezTo>
                    <a:pt x="31" y="64"/>
                    <a:pt x="30" y="64"/>
                    <a:pt x="30" y="65"/>
                  </a:cubicBezTo>
                  <a:cubicBezTo>
                    <a:pt x="26" y="67"/>
                    <a:pt x="22" y="70"/>
                    <a:pt x="17" y="73"/>
                  </a:cubicBezTo>
                  <a:cubicBezTo>
                    <a:pt x="17" y="73"/>
                    <a:pt x="16" y="74"/>
                    <a:pt x="15" y="75"/>
                  </a:cubicBezTo>
                  <a:cubicBezTo>
                    <a:pt x="10" y="77"/>
                    <a:pt x="6" y="80"/>
                    <a:pt x="0" y="82"/>
                  </a:cubicBezTo>
                  <a:lnTo>
                    <a:pt x="0" y="277"/>
                  </a:lnTo>
                  <a:cubicBezTo>
                    <a:pt x="6" y="274"/>
                    <a:pt x="10" y="272"/>
                    <a:pt x="15" y="268"/>
                  </a:cubicBezTo>
                  <a:cubicBezTo>
                    <a:pt x="16" y="268"/>
                    <a:pt x="17" y="267"/>
                    <a:pt x="17" y="267"/>
                  </a:cubicBezTo>
                  <a:cubicBezTo>
                    <a:pt x="19" y="267"/>
                    <a:pt x="19" y="266"/>
                    <a:pt x="20" y="266"/>
                  </a:cubicBezTo>
                  <a:cubicBezTo>
                    <a:pt x="23" y="263"/>
                    <a:pt x="27" y="261"/>
                    <a:pt x="30" y="259"/>
                  </a:cubicBezTo>
                  <a:cubicBezTo>
                    <a:pt x="30" y="258"/>
                    <a:pt x="31" y="258"/>
                    <a:pt x="32" y="258"/>
                  </a:cubicBezTo>
                  <a:cubicBezTo>
                    <a:pt x="33" y="256"/>
                    <a:pt x="35" y="255"/>
                    <a:pt x="36" y="254"/>
                  </a:cubicBezTo>
                  <a:cubicBezTo>
                    <a:pt x="37" y="253"/>
                    <a:pt x="38" y="252"/>
                    <a:pt x="39" y="251"/>
                  </a:cubicBezTo>
                  <a:cubicBezTo>
                    <a:pt x="41" y="250"/>
                    <a:pt x="42" y="248"/>
                    <a:pt x="44" y="246"/>
                  </a:cubicBezTo>
                  <a:cubicBezTo>
                    <a:pt x="45" y="245"/>
                    <a:pt x="46" y="245"/>
                    <a:pt x="47" y="243"/>
                  </a:cubicBezTo>
                  <a:cubicBezTo>
                    <a:pt x="47" y="243"/>
                    <a:pt x="49" y="242"/>
                    <a:pt x="49" y="240"/>
                  </a:cubicBezTo>
                  <a:cubicBezTo>
                    <a:pt x="51" y="239"/>
                    <a:pt x="52" y="238"/>
                    <a:pt x="53" y="236"/>
                  </a:cubicBezTo>
                  <a:cubicBezTo>
                    <a:pt x="53" y="236"/>
                    <a:pt x="54" y="235"/>
                    <a:pt x="55" y="234"/>
                  </a:cubicBezTo>
                  <a:cubicBezTo>
                    <a:pt x="55" y="232"/>
                    <a:pt x="57" y="231"/>
                    <a:pt x="57" y="230"/>
                  </a:cubicBezTo>
                  <a:cubicBezTo>
                    <a:pt x="58" y="229"/>
                    <a:pt x="59" y="227"/>
                    <a:pt x="60" y="226"/>
                  </a:cubicBezTo>
                  <a:cubicBezTo>
                    <a:pt x="60" y="226"/>
                    <a:pt x="60" y="225"/>
                    <a:pt x="61" y="225"/>
                  </a:cubicBezTo>
                  <a:cubicBezTo>
                    <a:pt x="62" y="223"/>
                    <a:pt x="62" y="221"/>
                    <a:pt x="63" y="219"/>
                  </a:cubicBezTo>
                  <a:cubicBezTo>
                    <a:pt x="63" y="219"/>
                    <a:pt x="64" y="217"/>
                    <a:pt x="64" y="216"/>
                  </a:cubicBezTo>
                  <a:lnTo>
                    <a:pt x="64" y="215"/>
                  </a:lnTo>
                  <a:cubicBezTo>
                    <a:pt x="66" y="212"/>
                    <a:pt x="67" y="209"/>
                    <a:pt x="68" y="206"/>
                  </a:cubicBezTo>
                  <a:cubicBezTo>
                    <a:pt x="68" y="206"/>
                    <a:pt x="68" y="205"/>
                    <a:pt x="68" y="204"/>
                  </a:cubicBezTo>
                  <a:cubicBezTo>
                    <a:pt x="68" y="202"/>
                    <a:pt x="68" y="199"/>
                    <a:pt x="69" y="196"/>
                  </a:cubicBezTo>
                  <a:cubicBezTo>
                    <a:pt x="69" y="195"/>
                    <a:pt x="69" y="195"/>
                    <a:pt x="69" y="195"/>
                  </a:cubicBezTo>
                  <a:lnTo>
                    <a:pt x="69" y="0"/>
                  </a:lnTo>
                  <a:cubicBezTo>
                    <a:pt x="69" y="4"/>
                    <a:pt x="68" y="7"/>
                    <a:pt x="68" y="10"/>
                  </a:cubicBezTo>
                </a:path>
              </a:pathLst>
            </a:custGeom>
            <a:solidFill>
              <a:schemeClr val="bg1">
                <a:lumMod val="65000"/>
              </a:schemeClr>
            </a:solidFill>
            <a:ln>
              <a:noFill/>
            </a:ln>
            <a:effectLst/>
          </p:spPr>
          <p:txBody>
            <a:bodyPr wrap="none" anchor="ctr"/>
            <a:lstStyle/>
            <a:p>
              <a:endParaRPr lang="en-US" sz="500"/>
            </a:p>
          </p:txBody>
        </p:sp>
        <p:sp>
          <p:nvSpPr>
            <p:cNvPr id="30" name="Freeform 29">
              <a:extLst>
                <a:ext uri="{FF2B5EF4-FFF2-40B4-BE49-F238E27FC236}">
                  <a16:creationId xmlns:a16="http://schemas.microsoft.com/office/drawing/2014/main" id="{61D37DAA-8DE6-E949-A45D-3F992C21C244}"/>
                </a:ext>
              </a:extLst>
            </p:cNvPr>
            <p:cNvSpPr>
              <a:spLocks noChangeArrowheads="1"/>
            </p:cNvSpPr>
            <p:nvPr/>
          </p:nvSpPr>
          <p:spPr bwMode="auto">
            <a:xfrm>
              <a:off x="4546994" y="3013131"/>
              <a:ext cx="50374" cy="198345"/>
            </a:xfrm>
            <a:custGeom>
              <a:avLst/>
              <a:gdLst>
                <a:gd name="T0" fmla="*/ 0 w 70"/>
                <a:gd name="T1" fmla="*/ 195 h 278"/>
                <a:gd name="T2" fmla="*/ 0 w 70"/>
                <a:gd name="T3" fmla="*/ 0 h 278"/>
                <a:gd name="T4" fmla="*/ 69 w 70"/>
                <a:gd name="T5" fmla="*/ 82 h 278"/>
                <a:gd name="T6" fmla="*/ 69 w 70"/>
                <a:gd name="T7" fmla="*/ 277 h 278"/>
                <a:gd name="T8" fmla="*/ 0 w 70"/>
                <a:gd name="T9" fmla="*/ 195 h 278"/>
              </a:gdLst>
              <a:ahLst/>
              <a:cxnLst>
                <a:cxn ang="0">
                  <a:pos x="T0" y="T1"/>
                </a:cxn>
                <a:cxn ang="0">
                  <a:pos x="T2" y="T3"/>
                </a:cxn>
                <a:cxn ang="0">
                  <a:pos x="T4" y="T5"/>
                </a:cxn>
                <a:cxn ang="0">
                  <a:pos x="T6" y="T7"/>
                </a:cxn>
                <a:cxn ang="0">
                  <a:pos x="T8" y="T9"/>
                </a:cxn>
              </a:cxnLst>
              <a:rect l="0" t="0" r="r" b="b"/>
              <a:pathLst>
                <a:path w="70" h="278">
                  <a:moveTo>
                    <a:pt x="0" y="195"/>
                  </a:moveTo>
                  <a:lnTo>
                    <a:pt x="0" y="0"/>
                  </a:lnTo>
                  <a:cubicBezTo>
                    <a:pt x="0" y="30"/>
                    <a:pt x="23" y="59"/>
                    <a:pt x="69" y="82"/>
                  </a:cubicBezTo>
                  <a:lnTo>
                    <a:pt x="69" y="277"/>
                  </a:lnTo>
                  <a:cubicBezTo>
                    <a:pt x="23" y="254"/>
                    <a:pt x="0" y="224"/>
                    <a:pt x="0" y="195"/>
                  </a:cubicBezTo>
                </a:path>
              </a:pathLst>
            </a:custGeom>
            <a:solidFill>
              <a:schemeClr val="bg1">
                <a:lumMod val="65000"/>
              </a:schemeClr>
            </a:solidFill>
            <a:ln>
              <a:noFill/>
            </a:ln>
            <a:effectLst/>
          </p:spPr>
          <p:txBody>
            <a:bodyPr wrap="none" anchor="ctr"/>
            <a:lstStyle/>
            <a:p>
              <a:endParaRPr lang="en-US" sz="500"/>
            </a:p>
          </p:txBody>
        </p:sp>
        <p:sp>
          <p:nvSpPr>
            <p:cNvPr id="31" name="Freeform 30">
              <a:extLst>
                <a:ext uri="{FF2B5EF4-FFF2-40B4-BE49-F238E27FC236}">
                  <a16:creationId xmlns:a16="http://schemas.microsoft.com/office/drawing/2014/main" id="{C9BAB828-188A-7549-ABF8-2E6C5803EF0D}"/>
                </a:ext>
              </a:extLst>
            </p:cNvPr>
            <p:cNvSpPr>
              <a:spLocks noChangeArrowheads="1"/>
            </p:cNvSpPr>
            <p:nvPr/>
          </p:nvSpPr>
          <p:spPr bwMode="auto">
            <a:xfrm>
              <a:off x="5800038" y="3069801"/>
              <a:ext cx="969692" cy="623374"/>
            </a:xfrm>
            <a:custGeom>
              <a:avLst/>
              <a:gdLst>
                <a:gd name="T0" fmla="*/ 1358 w 1359"/>
                <a:gd name="T1" fmla="*/ 0 h 875"/>
                <a:gd name="T2" fmla="*/ 1358 w 1359"/>
                <a:gd name="T3" fmla="*/ 195 h 875"/>
                <a:gd name="T4" fmla="*/ 0 w 1359"/>
                <a:gd name="T5" fmla="*/ 874 h 875"/>
                <a:gd name="T6" fmla="*/ 0 w 1359"/>
                <a:gd name="T7" fmla="*/ 679 h 875"/>
                <a:gd name="T8" fmla="*/ 1358 w 1359"/>
                <a:gd name="T9" fmla="*/ 0 h 875"/>
              </a:gdLst>
              <a:ahLst/>
              <a:cxnLst>
                <a:cxn ang="0">
                  <a:pos x="T0" y="T1"/>
                </a:cxn>
                <a:cxn ang="0">
                  <a:pos x="T2" y="T3"/>
                </a:cxn>
                <a:cxn ang="0">
                  <a:pos x="T4" y="T5"/>
                </a:cxn>
                <a:cxn ang="0">
                  <a:pos x="T6" y="T7"/>
                </a:cxn>
                <a:cxn ang="0">
                  <a:pos x="T8" y="T9"/>
                </a:cxn>
              </a:cxnLst>
              <a:rect l="0" t="0" r="r" b="b"/>
              <a:pathLst>
                <a:path w="1359" h="875">
                  <a:moveTo>
                    <a:pt x="1358" y="0"/>
                  </a:moveTo>
                  <a:lnTo>
                    <a:pt x="1358" y="195"/>
                  </a:lnTo>
                  <a:lnTo>
                    <a:pt x="0" y="874"/>
                  </a:lnTo>
                  <a:lnTo>
                    <a:pt x="0" y="679"/>
                  </a:lnTo>
                  <a:lnTo>
                    <a:pt x="1358" y="0"/>
                  </a:lnTo>
                </a:path>
              </a:pathLst>
            </a:custGeom>
            <a:solidFill>
              <a:schemeClr val="bg1">
                <a:lumMod val="75000"/>
              </a:schemeClr>
            </a:solidFill>
            <a:ln>
              <a:noFill/>
            </a:ln>
            <a:effectLst/>
          </p:spPr>
          <p:txBody>
            <a:bodyPr wrap="none" anchor="ctr"/>
            <a:lstStyle/>
            <a:p>
              <a:endParaRPr lang="en-US" sz="500"/>
            </a:p>
          </p:txBody>
        </p:sp>
        <p:sp>
          <p:nvSpPr>
            <p:cNvPr id="32" name="Freeform 31">
              <a:extLst>
                <a:ext uri="{FF2B5EF4-FFF2-40B4-BE49-F238E27FC236}">
                  <a16:creationId xmlns:a16="http://schemas.microsoft.com/office/drawing/2014/main" id="{DC9FD03C-3223-B148-A18B-74A0D0B6B381}"/>
                </a:ext>
              </a:extLst>
            </p:cNvPr>
            <p:cNvSpPr>
              <a:spLocks noChangeArrowheads="1"/>
            </p:cNvSpPr>
            <p:nvPr/>
          </p:nvSpPr>
          <p:spPr bwMode="auto">
            <a:xfrm>
              <a:off x="4597367" y="3069801"/>
              <a:ext cx="969692" cy="623374"/>
            </a:xfrm>
            <a:custGeom>
              <a:avLst/>
              <a:gdLst>
                <a:gd name="T0" fmla="*/ 1358 w 1359"/>
                <a:gd name="T1" fmla="*/ 679 h 875"/>
                <a:gd name="T2" fmla="*/ 1358 w 1359"/>
                <a:gd name="T3" fmla="*/ 874 h 875"/>
                <a:gd name="T4" fmla="*/ 0 w 1359"/>
                <a:gd name="T5" fmla="*/ 195 h 875"/>
                <a:gd name="T6" fmla="*/ 0 w 1359"/>
                <a:gd name="T7" fmla="*/ 0 h 875"/>
                <a:gd name="T8" fmla="*/ 1358 w 1359"/>
                <a:gd name="T9" fmla="*/ 679 h 875"/>
              </a:gdLst>
              <a:ahLst/>
              <a:cxnLst>
                <a:cxn ang="0">
                  <a:pos x="T0" y="T1"/>
                </a:cxn>
                <a:cxn ang="0">
                  <a:pos x="T2" y="T3"/>
                </a:cxn>
                <a:cxn ang="0">
                  <a:pos x="T4" y="T5"/>
                </a:cxn>
                <a:cxn ang="0">
                  <a:pos x="T6" y="T7"/>
                </a:cxn>
                <a:cxn ang="0">
                  <a:pos x="T8" y="T9"/>
                </a:cxn>
              </a:cxnLst>
              <a:rect l="0" t="0" r="r" b="b"/>
              <a:pathLst>
                <a:path w="1359" h="875">
                  <a:moveTo>
                    <a:pt x="1358" y="679"/>
                  </a:moveTo>
                  <a:lnTo>
                    <a:pt x="1358" y="874"/>
                  </a:lnTo>
                  <a:lnTo>
                    <a:pt x="0" y="195"/>
                  </a:lnTo>
                  <a:lnTo>
                    <a:pt x="0" y="0"/>
                  </a:lnTo>
                  <a:lnTo>
                    <a:pt x="1358" y="679"/>
                  </a:lnTo>
                </a:path>
              </a:pathLst>
            </a:custGeom>
            <a:solidFill>
              <a:schemeClr val="bg1">
                <a:lumMod val="75000"/>
              </a:schemeClr>
            </a:solidFill>
            <a:ln>
              <a:noFill/>
            </a:ln>
            <a:effectLst/>
          </p:spPr>
          <p:txBody>
            <a:bodyPr wrap="none" anchor="ctr"/>
            <a:lstStyle/>
            <a:p>
              <a:endParaRPr lang="en-US" sz="500"/>
            </a:p>
          </p:txBody>
        </p:sp>
        <p:sp>
          <p:nvSpPr>
            <p:cNvPr id="33" name="Freeform 32">
              <a:extLst>
                <a:ext uri="{FF2B5EF4-FFF2-40B4-BE49-F238E27FC236}">
                  <a16:creationId xmlns:a16="http://schemas.microsoft.com/office/drawing/2014/main" id="{62BD6E5C-E2E8-DA4A-B19F-7A916027F6D1}"/>
                </a:ext>
              </a:extLst>
            </p:cNvPr>
            <p:cNvSpPr>
              <a:spLocks noChangeArrowheads="1"/>
            </p:cNvSpPr>
            <p:nvPr/>
          </p:nvSpPr>
          <p:spPr bwMode="auto">
            <a:xfrm>
              <a:off x="4531253" y="2446427"/>
              <a:ext cx="2304594" cy="1136554"/>
            </a:xfrm>
            <a:custGeom>
              <a:avLst/>
              <a:gdLst>
                <a:gd name="T0" fmla="*/ 1613 w 3227"/>
                <a:gd name="T1" fmla="*/ 0 h 1592"/>
                <a:gd name="T2" fmla="*/ 1777 w 3227"/>
                <a:gd name="T3" fmla="*/ 34 h 1592"/>
                <a:gd name="T4" fmla="*/ 3135 w 3227"/>
                <a:gd name="T5" fmla="*/ 713 h 1592"/>
                <a:gd name="T6" fmla="*/ 3135 w 3227"/>
                <a:gd name="T7" fmla="*/ 877 h 1592"/>
                <a:gd name="T8" fmla="*/ 1777 w 3227"/>
                <a:gd name="T9" fmla="*/ 1556 h 1592"/>
                <a:gd name="T10" fmla="*/ 1613 w 3227"/>
                <a:gd name="T11" fmla="*/ 1591 h 1592"/>
                <a:gd name="T12" fmla="*/ 1449 w 3227"/>
                <a:gd name="T13" fmla="*/ 1556 h 1592"/>
                <a:gd name="T14" fmla="*/ 91 w 3227"/>
                <a:gd name="T15" fmla="*/ 877 h 1592"/>
                <a:gd name="T16" fmla="*/ 91 w 3227"/>
                <a:gd name="T17" fmla="*/ 713 h 1592"/>
                <a:gd name="T18" fmla="*/ 1449 w 3227"/>
                <a:gd name="T19" fmla="*/ 34 h 1592"/>
                <a:gd name="T20" fmla="*/ 1613 w 3227"/>
                <a:gd name="T21" fmla="*/ 0 h 1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27" h="1592">
                  <a:moveTo>
                    <a:pt x="1613" y="0"/>
                  </a:moveTo>
                  <a:cubicBezTo>
                    <a:pt x="1672" y="0"/>
                    <a:pt x="1732" y="12"/>
                    <a:pt x="1777" y="34"/>
                  </a:cubicBezTo>
                  <a:lnTo>
                    <a:pt x="3135" y="713"/>
                  </a:lnTo>
                  <a:cubicBezTo>
                    <a:pt x="3226" y="758"/>
                    <a:pt x="3226" y="832"/>
                    <a:pt x="3135" y="877"/>
                  </a:cubicBezTo>
                  <a:lnTo>
                    <a:pt x="1777" y="1556"/>
                  </a:lnTo>
                  <a:cubicBezTo>
                    <a:pt x="1732" y="1579"/>
                    <a:pt x="1672" y="1591"/>
                    <a:pt x="1613" y="1591"/>
                  </a:cubicBezTo>
                  <a:cubicBezTo>
                    <a:pt x="1554" y="1591"/>
                    <a:pt x="1494" y="1579"/>
                    <a:pt x="1449" y="1556"/>
                  </a:cubicBezTo>
                  <a:lnTo>
                    <a:pt x="91" y="877"/>
                  </a:lnTo>
                  <a:cubicBezTo>
                    <a:pt x="0" y="832"/>
                    <a:pt x="0" y="758"/>
                    <a:pt x="91" y="713"/>
                  </a:cubicBezTo>
                  <a:lnTo>
                    <a:pt x="1449" y="34"/>
                  </a:lnTo>
                  <a:cubicBezTo>
                    <a:pt x="1494" y="12"/>
                    <a:pt x="1554" y="0"/>
                    <a:pt x="1613" y="0"/>
                  </a:cubicBezTo>
                </a:path>
              </a:pathLst>
            </a:custGeom>
            <a:solidFill>
              <a:schemeClr val="bg1">
                <a:lumMod val="95000"/>
              </a:schemeClr>
            </a:solidFill>
            <a:ln>
              <a:noFill/>
            </a:ln>
            <a:effectLst/>
          </p:spPr>
          <p:txBody>
            <a:bodyPr wrap="none" anchor="ctr"/>
            <a:lstStyle/>
            <a:p>
              <a:endParaRPr lang="en-US" sz="500"/>
            </a:p>
          </p:txBody>
        </p:sp>
        <p:sp>
          <p:nvSpPr>
            <p:cNvPr id="34" name="Freeform 33">
              <a:extLst>
                <a:ext uri="{FF2B5EF4-FFF2-40B4-BE49-F238E27FC236}">
                  <a16:creationId xmlns:a16="http://schemas.microsoft.com/office/drawing/2014/main" id="{B662BAC9-5FB3-964F-B4E3-729D2DCB6EF3}"/>
                </a:ext>
              </a:extLst>
            </p:cNvPr>
            <p:cNvSpPr>
              <a:spLocks noChangeArrowheads="1"/>
            </p:cNvSpPr>
            <p:nvPr/>
          </p:nvSpPr>
          <p:spPr bwMode="auto">
            <a:xfrm>
              <a:off x="5567059" y="3554647"/>
              <a:ext cx="236128" cy="163715"/>
            </a:xfrm>
            <a:custGeom>
              <a:avLst/>
              <a:gdLst>
                <a:gd name="T0" fmla="*/ 300 w 329"/>
                <a:gd name="T1" fmla="*/ 12 h 230"/>
                <a:gd name="T2" fmla="*/ 275 w 329"/>
                <a:gd name="T3" fmla="*/ 20 h 230"/>
                <a:gd name="T4" fmla="*/ 254 w 329"/>
                <a:gd name="T5" fmla="*/ 26 h 230"/>
                <a:gd name="T6" fmla="*/ 230 w 329"/>
                <a:gd name="T7" fmla="*/ 30 h 230"/>
                <a:gd name="T8" fmla="*/ 205 w 329"/>
                <a:gd name="T9" fmla="*/ 33 h 230"/>
                <a:gd name="T10" fmla="*/ 182 w 329"/>
                <a:gd name="T11" fmla="*/ 34 h 230"/>
                <a:gd name="T12" fmla="*/ 148 w 329"/>
                <a:gd name="T13" fmla="*/ 34 h 230"/>
                <a:gd name="T14" fmla="*/ 121 w 329"/>
                <a:gd name="T15" fmla="*/ 32 h 230"/>
                <a:gd name="T16" fmla="*/ 99 w 329"/>
                <a:gd name="T17" fmla="*/ 30 h 230"/>
                <a:gd name="T18" fmla="*/ 79 w 329"/>
                <a:gd name="T19" fmla="*/ 26 h 230"/>
                <a:gd name="T20" fmla="*/ 60 w 329"/>
                <a:gd name="T21" fmla="*/ 22 h 230"/>
                <a:gd name="T22" fmla="*/ 40 w 329"/>
                <a:gd name="T23" fmla="*/ 16 h 230"/>
                <a:gd name="T24" fmla="*/ 18 w 329"/>
                <a:gd name="T25" fmla="*/ 8 h 230"/>
                <a:gd name="T26" fmla="*/ 0 w 329"/>
                <a:gd name="T27" fmla="*/ 195 h 230"/>
                <a:gd name="T28" fmla="*/ 20 w 329"/>
                <a:gd name="T29" fmla="*/ 204 h 230"/>
                <a:gd name="T30" fmla="*/ 42 w 329"/>
                <a:gd name="T31" fmla="*/ 212 h 230"/>
                <a:gd name="T32" fmla="*/ 60 w 329"/>
                <a:gd name="T33" fmla="*/ 216 h 230"/>
                <a:gd name="T34" fmla="*/ 71 w 329"/>
                <a:gd name="T35" fmla="*/ 219 h 230"/>
                <a:gd name="T36" fmla="*/ 82 w 329"/>
                <a:gd name="T37" fmla="*/ 221 h 230"/>
                <a:gd name="T38" fmla="*/ 99 w 329"/>
                <a:gd name="T39" fmla="*/ 224 h 230"/>
                <a:gd name="T40" fmla="*/ 119 w 329"/>
                <a:gd name="T41" fmla="*/ 227 h 230"/>
                <a:gd name="T42" fmla="*/ 138 w 329"/>
                <a:gd name="T43" fmla="*/ 228 h 230"/>
                <a:gd name="T44" fmla="*/ 148 w 329"/>
                <a:gd name="T45" fmla="*/ 228 h 230"/>
                <a:gd name="T46" fmla="*/ 164 w 329"/>
                <a:gd name="T47" fmla="*/ 229 h 230"/>
                <a:gd name="T48" fmla="*/ 182 w 329"/>
                <a:gd name="T49" fmla="*/ 228 h 230"/>
                <a:gd name="T50" fmla="*/ 202 w 329"/>
                <a:gd name="T51" fmla="*/ 227 h 230"/>
                <a:gd name="T52" fmla="*/ 228 w 329"/>
                <a:gd name="T53" fmla="*/ 224 h 230"/>
                <a:gd name="T54" fmla="*/ 230 w 329"/>
                <a:gd name="T55" fmla="*/ 224 h 230"/>
                <a:gd name="T56" fmla="*/ 254 w 329"/>
                <a:gd name="T57" fmla="*/ 219 h 230"/>
                <a:gd name="T58" fmla="*/ 275 w 329"/>
                <a:gd name="T59" fmla="*/ 214 h 230"/>
                <a:gd name="T60" fmla="*/ 300 w 329"/>
                <a:gd name="T61" fmla="*/ 207 h 230"/>
                <a:gd name="T62" fmla="*/ 315 w 329"/>
                <a:gd name="T63" fmla="*/ 200 h 230"/>
                <a:gd name="T64" fmla="*/ 328 w 329"/>
                <a:gd name="T65"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9" h="230">
                  <a:moveTo>
                    <a:pt x="313" y="7"/>
                  </a:moveTo>
                  <a:cubicBezTo>
                    <a:pt x="309" y="9"/>
                    <a:pt x="305" y="11"/>
                    <a:pt x="300" y="12"/>
                  </a:cubicBezTo>
                  <a:cubicBezTo>
                    <a:pt x="298" y="13"/>
                    <a:pt x="296" y="14"/>
                    <a:pt x="293" y="15"/>
                  </a:cubicBezTo>
                  <a:cubicBezTo>
                    <a:pt x="288" y="17"/>
                    <a:pt x="281" y="19"/>
                    <a:pt x="275" y="20"/>
                  </a:cubicBezTo>
                  <a:cubicBezTo>
                    <a:pt x="274" y="21"/>
                    <a:pt x="274" y="21"/>
                    <a:pt x="272" y="21"/>
                  </a:cubicBezTo>
                  <a:cubicBezTo>
                    <a:pt x="266" y="23"/>
                    <a:pt x="260" y="24"/>
                    <a:pt x="254" y="26"/>
                  </a:cubicBezTo>
                  <a:cubicBezTo>
                    <a:pt x="253" y="26"/>
                    <a:pt x="252" y="26"/>
                    <a:pt x="251" y="26"/>
                  </a:cubicBezTo>
                  <a:cubicBezTo>
                    <a:pt x="244" y="27"/>
                    <a:pt x="238" y="29"/>
                    <a:pt x="230" y="30"/>
                  </a:cubicBezTo>
                  <a:cubicBezTo>
                    <a:pt x="229" y="30"/>
                    <a:pt x="229" y="30"/>
                    <a:pt x="228" y="30"/>
                  </a:cubicBezTo>
                  <a:cubicBezTo>
                    <a:pt x="220" y="31"/>
                    <a:pt x="213" y="32"/>
                    <a:pt x="205" y="33"/>
                  </a:cubicBezTo>
                  <a:cubicBezTo>
                    <a:pt x="201" y="33"/>
                    <a:pt x="198" y="33"/>
                    <a:pt x="195" y="34"/>
                  </a:cubicBezTo>
                  <a:cubicBezTo>
                    <a:pt x="191" y="34"/>
                    <a:pt x="187" y="34"/>
                    <a:pt x="182" y="34"/>
                  </a:cubicBezTo>
                  <a:cubicBezTo>
                    <a:pt x="176" y="34"/>
                    <a:pt x="170" y="35"/>
                    <a:pt x="164" y="35"/>
                  </a:cubicBezTo>
                  <a:cubicBezTo>
                    <a:pt x="159" y="35"/>
                    <a:pt x="153" y="34"/>
                    <a:pt x="148" y="34"/>
                  </a:cubicBezTo>
                  <a:cubicBezTo>
                    <a:pt x="145" y="34"/>
                    <a:pt x="143" y="34"/>
                    <a:pt x="140" y="34"/>
                  </a:cubicBezTo>
                  <a:cubicBezTo>
                    <a:pt x="134" y="34"/>
                    <a:pt x="128" y="33"/>
                    <a:pt x="121" y="32"/>
                  </a:cubicBezTo>
                  <a:cubicBezTo>
                    <a:pt x="121" y="32"/>
                    <a:pt x="120" y="32"/>
                    <a:pt x="119" y="32"/>
                  </a:cubicBezTo>
                  <a:cubicBezTo>
                    <a:pt x="113" y="32"/>
                    <a:pt x="106" y="31"/>
                    <a:pt x="99" y="30"/>
                  </a:cubicBezTo>
                  <a:cubicBezTo>
                    <a:pt x="97" y="29"/>
                    <a:pt x="95" y="29"/>
                    <a:pt x="93" y="29"/>
                  </a:cubicBezTo>
                  <a:cubicBezTo>
                    <a:pt x="88" y="28"/>
                    <a:pt x="84" y="27"/>
                    <a:pt x="79" y="26"/>
                  </a:cubicBezTo>
                  <a:cubicBezTo>
                    <a:pt x="77" y="26"/>
                    <a:pt x="73" y="25"/>
                    <a:pt x="71" y="24"/>
                  </a:cubicBezTo>
                  <a:cubicBezTo>
                    <a:pt x="67" y="24"/>
                    <a:pt x="63" y="23"/>
                    <a:pt x="60" y="22"/>
                  </a:cubicBezTo>
                  <a:cubicBezTo>
                    <a:pt x="56" y="21"/>
                    <a:pt x="52" y="20"/>
                    <a:pt x="49" y="19"/>
                  </a:cubicBezTo>
                  <a:cubicBezTo>
                    <a:pt x="46" y="18"/>
                    <a:pt x="43" y="17"/>
                    <a:pt x="40" y="16"/>
                  </a:cubicBezTo>
                  <a:cubicBezTo>
                    <a:pt x="33" y="14"/>
                    <a:pt x="27" y="12"/>
                    <a:pt x="20" y="9"/>
                  </a:cubicBezTo>
                  <a:cubicBezTo>
                    <a:pt x="19" y="9"/>
                    <a:pt x="19" y="9"/>
                    <a:pt x="18" y="8"/>
                  </a:cubicBezTo>
                  <a:cubicBezTo>
                    <a:pt x="12" y="6"/>
                    <a:pt x="6" y="4"/>
                    <a:pt x="0" y="0"/>
                  </a:cubicBezTo>
                  <a:lnTo>
                    <a:pt x="0" y="195"/>
                  </a:lnTo>
                  <a:cubicBezTo>
                    <a:pt x="6" y="197"/>
                    <a:pt x="12" y="200"/>
                    <a:pt x="18" y="203"/>
                  </a:cubicBezTo>
                  <a:cubicBezTo>
                    <a:pt x="19" y="203"/>
                    <a:pt x="19" y="204"/>
                    <a:pt x="20" y="204"/>
                  </a:cubicBezTo>
                  <a:cubicBezTo>
                    <a:pt x="27" y="206"/>
                    <a:pt x="33" y="208"/>
                    <a:pt x="40" y="210"/>
                  </a:cubicBezTo>
                  <a:cubicBezTo>
                    <a:pt x="41" y="211"/>
                    <a:pt x="41" y="211"/>
                    <a:pt x="42" y="212"/>
                  </a:cubicBezTo>
                  <a:cubicBezTo>
                    <a:pt x="44" y="212"/>
                    <a:pt x="47" y="213"/>
                    <a:pt x="49" y="213"/>
                  </a:cubicBezTo>
                  <a:cubicBezTo>
                    <a:pt x="52" y="214"/>
                    <a:pt x="56" y="215"/>
                    <a:pt x="60" y="216"/>
                  </a:cubicBezTo>
                  <a:cubicBezTo>
                    <a:pt x="61" y="216"/>
                    <a:pt x="61" y="217"/>
                    <a:pt x="62" y="217"/>
                  </a:cubicBezTo>
                  <a:cubicBezTo>
                    <a:pt x="66" y="218"/>
                    <a:pt x="68" y="218"/>
                    <a:pt x="71" y="219"/>
                  </a:cubicBezTo>
                  <a:cubicBezTo>
                    <a:pt x="73" y="219"/>
                    <a:pt x="77" y="220"/>
                    <a:pt x="79" y="221"/>
                  </a:cubicBezTo>
                  <a:cubicBezTo>
                    <a:pt x="80" y="221"/>
                    <a:pt x="81" y="221"/>
                    <a:pt x="82" y="221"/>
                  </a:cubicBezTo>
                  <a:cubicBezTo>
                    <a:pt x="85" y="222"/>
                    <a:pt x="89" y="223"/>
                    <a:pt x="93" y="223"/>
                  </a:cubicBezTo>
                  <a:cubicBezTo>
                    <a:pt x="95" y="223"/>
                    <a:pt x="97" y="224"/>
                    <a:pt x="99" y="224"/>
                  </a:cubicBezTo>
                  <a:cubicBezTo>
                    <a:pt x="100" y="224"/>
                    <a:pt x="101" y="224"/>
                    <a:pt x="101" y="224"/>
                  </a:cubicBezTo>
                  <a:cubicBezTo>
                    <a:pt x="107" y="225"/>
                    <a:pt x="113" y="226"/>
                    <a:pt x="119" y="227"/>
                  </a:cubicBezTo>
                  <a:cubicBezTo>
                    <a:pt x="120" y="227"/>
                    <a:pt x="121" y="227"/>
                    <a:pt x="121" y="227"/>
                  </a:cubicBezTo>
                  <a:cubicBezTo>
                    <a:pt x="127" y="227"/>
                    <a:pt x="133" y="227"/>
                    <a:pt x="138" y="228"/>
                  </a:cubicBezTo>
                  <a:cubicBezTo>
                    <a:pt x="139" y="228"/>
                    <a:pt x="140" y="228"/>
                    <a:pt x="140" y="228"/>
                  </a:cubicBezTo>
                  <a:cubicBezTo>
                    <a:pt x="143" y="228"/>
                    <a:pt x="145" y="228"/>
                    <a:pt x="148" y="228"/>
                  </a:cubicBezTo>
                  <a:cubicBezTo>
                    <a:pt x="151" y="229"/>
                    <a:pt x="155" y="229"/>
                    <a:pt x="158" y="229"/>
                  </a:cubicBezTo>
                  <a:cubicBezTo>
                    <a:pt x="160" y="229"/>
                    <a:pt x="162" y="229"/>
                    <a:pt x="164" y="229"/>
                  </a:cubicBezTo>
                  <a:cubicBezTo>
                    <a:pt x="169" y="229"/>
                    <a:pt x="174" y="229"/>
                    <a:pt x="179" y="229"/>
                  </a:cubicBezTo>
                  <a:cubicBezTo>
                    <a:pt x="181" y="229"/>
                    <a:pt x="181" y="228"/>
                    <a:pt x="182" y="228"/>
                  </a:cubicBezTo>
                  <a:cubicBezTo>
                    <a:pt x="187" y="228"/>
                    <a:pt x="191" y="228"/>
                    <a:pt x="195" y="227"/>
                  </a:cubicBezTo>
                  <a:cubicBezTo>
                    <a:pt x="197" y="227"/>
                    <a:pt x="200" y="227"/>
                    <a:pt x="202" y="227"/>
                  </a:cubicBezTo>
                  <a:cubicBezTo>
                    <a:pt x="203" y="227"/>
                    <a:pt x="204" y="227"/>
                    <a:pt x="205" y="227"/>
                  </a:cubicBezTo>
                  <a:cubicBezTo>
                    <a:pt x="213" y="226"/>
                    <a:pt x="220" y="225"/>
                    <a:pt x="228" y="224"/>
                  </a:cubicBezTo>
                  <a:cubicBezTo>
                    <a:pt x="229" y="224"/>
                    <a:pt x="229" y="224"/>
                    <a:pt x="229" y="224"/>
                  </a:cubicBezTo>
                  <a:lnTo>
                    <a:pt x="230" y="224"/>
                  </a:lnTo>
                  <a:cubicBezTo>
                    <a:pt x="238" y="223"/>
                    <a:pt x="244" y="222"/>
                    <a:pt x="251" y="220"/>
                  </a:cubicBezTo>
                  <a:cubicBezTo>
                    <a:pt x="252" y="220"/>
                    <a:pt x="253" y="220"/>
                    <a:pt x="254" y="219"/>
                  </a:cubicBezTo>
                  <a:cubicBezTo>
                    <a:pt x="260" y="218"/>
                    <a:pt x="266" y="217"/>
                    <a:pt x="272" y="215"/>
                  </a:cubicBezTo>
                  <a:cubicBezTo>
                    <a:pt x="274" y="215"/>
                    <a:pt x="274" y="214"/>
                    <a:pt x="275" y="214"/>
                  </a:cubicBezTo>
                  <a:cubicBezTo>
                    <a:pt x="281" y="213"/>
                    <a:pt x="288" y="211"/>
                    <a:pt x="293" y="209"/>
                  </a:cubicBezTo>
                  <a:cubicBezTo>
                    <a:pt x="296" y="208"/>
                    <a:pt x="298" y="207"/>
                    <a:pt x="300" y="207"/>
                  </a:cubicBezTo>
                  <a:cubicBezTo>
                    <a:pt x="305" y="205"/>
                    <a:pt x="309" y="204"/>
                    <a:pt x="313" y="202"/>
                  </a:cubicBezTo>
                  <a:cubicBezTo>
                    <a:pt x="314" y="201"/>
                    <a:pt x="314" y="201"/>
                    <a:pt x="315" y="200"/>
                  </a:cubicBezTo>
                  <a:cubicBezTo>
                    <a:pt x="320" y="199"/>
                    <a:pt x="324" y="197"/>
                    <a:pt x="328" y="195"/>
                  </a:cubicBezTo>
                  <a:lnTo>
                    <a:pt x="328" y="0"/>
                  </a:lnTo>
                  <a:cubicBezTo>
                    <a:pt x="323" y="3"/>
                    <a:pt x="318" y="5"/>
                    <a:pt x="313" y="7"/>
                  </a:cubicBezTo>
                </a:path>
              </a:pathLst>
            </a:custGeom>
            <a:solidFill>
              <a:schemeClr val="bg1">
                <a:lumMod val="65000"/>
              </a:schemeClr>
            </a:solidFill>
            <a:ln>
              <a:noFill/>
            </a:ln>
            <a:effectLst/>
          </p:spPr>
          <p:txBody>
            <a:bodyPr wrap="none" anchor="ctr"/>
            <a:lstStyle/>
            <a:p>
              <a:endParaRPr lang="en-US" sz="500"/>
            </a:p>
          </p:txBody>
        </p:sp>
        <p:sp>
          <p:nvSpPr>
            <p:cNvPr id="35" name="Freeform 34">
              <a:extLst>
                <a:ext uri="{FF2B5EF4-FFF2-40B4-BE49-F238E27FC236}">
                  <a16:creationId xmlns:a16="http://schemas.microsoft.com/office/drawing/2014/main" id="{61CBF10C-CD35-AA45-AA4F-28372B87B7AC}"/>
                </a:ext>
              </a:extLst>
            </p:cNvPr>
            <p:cNvSpPr>
              <a:spLocks noChangeArrowheads="1"/>
            </p:cNvSpPr>
            <p:nvPr/>
          </p:nvSpPr>
          <p:spPr bwMode="auto">
            <a:xfrm>
              <a:off x="5384455" y="2940717"/>
              <a:ext cx="598187" cy="141677"/>
            </a:xfrm>
            <a:custGeom>
              <a:avLst/>
              <a:gdLst>
                <a:gd name="T0" fmla="*/ 839 w 840"/>
                <a:gd name="T1" fmla="*/ 99 h 200"/>
                <a:gd name="T2" fmla="*/ 419 w 840"/>
                <a:gd name="T3" fmla="*/ 199 h 200"/>
                <a:gd name="T4" fmla="*/ 0 w 840"/>
                <a:gd name="T5" fmla="*/ 99 h 200"/>
                <a:gd name="T6" fmla="*/ 419 w 840"/>
                <a:gd name="T7" fmla="*/ 0 h 200"/>
                <a:gd name="T8" fmla="*/ 839 w 840"/>
                <a:gd name="T9" fmla="*/ 99 h 200"/>
              </a:gdLst>
              <a:ahLst/>
              <a:cxnLst>
                <a:cxn ang="0">
                  <a:pos x="T0" y="T1"/>
                </a:cxn>
                <a:cxn ang="0">
                  <a:pos x="T2" y="T3"/>
                </a:cxn>
                <a:cxn ang="0">
                  <a:pos x="T4" y="T5"/>
                </a:cxn>
                <a:cxn ang="0">
                  <a:pos x="T6" y="T7"/>
                </a:cxn>
                <a:cxn ang="0">
                  <a:pos x="T8" y="T9"/>
                </a:cxn>
              </a:cxnLst>
              <a:rect l="0" t="0" r="r" b="b"/>
              <a:pathLst>
                <a:path w="840" h="200">
                  <a:moveTo>
                    <a:pt x="839" y="99"/>
                  </a:moveTo>
                  <a:cubicBezTo>
                    <a:pt x="839" y="154"/>
                    <a:pt x="651" y="199"/>
                    <a:pt x="419" y="199"/>
                  </a:cubicBezTo>
                  <a:cubicBezTo>
                    <a:pt x="187" y="199"/>
                    <a:pt x="0" y="154"/>
                    <a:pt x="0" y="99"/>
                  </a:cubicBezTo>
                  <a:cubicBezTo>
                    <a:pt x="0" y="45"/>
                    <a:pt x="187" y="0"/>
                    <a:pt x="419" y="0"/>
                  </a:cubicBezTo>
                  <a:cubicBezTo>
                    <a:pt x="651" y="0"/>
                    <a:pt x="839" y="45"/>
                    <a:pt x="839" y="99"/>
                  </a:cubicBezTo>
                </a:path>
              </a:pathLst>
            </a:custGeom>
            <a:solidFill>
              <a:schemeClr val="bg1">
                <a:lumMod val="75000"/>
              </a:schemeClr>
            </a:solidFill>
            <a:ln>
              <a:noFill/>
            </a:ln>
            <a:effectLst/>
          </p:spPr>
          <p:txBody>
            <a:bodyPr wrap="none" anchor="ctr"/>
            <a:lstStyle/>
            <a:p>
              <a:endParaRPr lang="en-US" sz="500"/>
            </a:p>
          </p:txBody>
        </p:sp>
        <p:sp>
          <p:nvSpPr>
            <p:cNvPr id="36" name="Freeform 35">
              <a:extLst>
                <a:ext uri="{FF2B5EF4-FFF2-40B4-BE49-F238E27FC236}">
                  <a16:creationId xmlns:a16="http://schemas.microsoft.com/office/drawing/2014/main" id="{7941C057-8B95-C144-8BEE-2C81D7DA920C}"/>
                </a:ext>
              </a:extLst>
            </p:cNvPr>
            <p:cNvSpPr>
              <a:spLocks noChangeArrowheads="1"/>
            </p:cNvSpPr>
            <p:nvPr/>
          </p:nvSpPr>
          <p:spPr bwMode="auto">
            <a:xfrm>
              <a:off x="5047583" y="1545999"/>
              <a:ext cx="1271934" cy="1467132"/>
            </a:xfrm>
            <a:custGeom>
              <a:avLst/>
              <a:gdLst>
                <a:gd name="T0" fmla="*/ 1779 w 1780"/>
                <a:gd name="T1" fmla="*/ 890 h 2054"/>
                <a:gd name="T2" fmla="*/ 890 w 1780"/>
                <a:gd name="T3" fmla="*/ 0 h 2054"/>
                <a:gd name="T4" fmla="*/ 0 w 1780"/>
                <a:gd name="T5" fmla="*/ 890 h 2054"/>
                <a:gd name="T6" fmla="*/ 723 w 1780"/>
                <a:gd name="T7" fmla="*/ 1763 h 2054"/>
                <a:gd name="T8" fmla="*/ 890 w 1780"/>
                <a:gd name="T9" fmla="*/ 2053 h 2054"/>
                <a:gd name="T10" fmla="*/ 1058 w 1780"/>
                <a:gd name="T11" fmla="*/ 1763 h 2054"/>
                <a:gd name="T12" fmla="*/ 1779 w 1780"/>
                <a:gd name="T13" fmla="*/ 890 h 2054"/>
              </a:gdLst>
              <a:ahLst/>
              <a:cxnLst>
                <a:cxn ang="0">
                  <a:pos x="T0" y="T1"/>
                </a:cxn>
                <a:cxn ang="0">
                  <a:pos x="T2" y="T3"/>
                </a:cxn>
                <a:cxn ang="0">
                  <a:pos x="T4" y="T5"/>
                </a:cxn>
                <a:cxn ang="0">
                  <a:pos x="T6" y="T7"/>
                </a:cxn>
                <a:cxn ang="0">
                  <a:pos x="T8" y="T9"/>
                </a:cxn>
                <a:cxn ang="0">
                  <a:pos x="T10" y="T11"/>
                </a:cxn>
                <a:cxn ang="0">
                  <a:pos x="T12" y="T13"/>
                </a:cxn>
              </a:cxnLst>
              <a:rect l="0" t="0" r="r" b="b"/>
              <a:pathLst>
                <a:path w="1780" h="2054">
                  <a:moveTo>
                    <a:pt x="1779" y="890"/>
                  </a:moveTo>
                  <a:cubicBezTo>
                    <a:pt x="1779" y="398"/>
                    <a:pt x="1381" y="0"/>
                    <a:pt x="890" y="0"/>
                  </a:cubicBezTo>
                  <a:cubicBezTo>
                    <a:pt x="399" y="0"/>
                    <a:pt x="0" y="398"/>
                    <a:pt x="0" y="890"/>
                  </a:cubicBezTo>
                  <a:cubicBezTo>
                    <a:pt x="0" y="1324"/>
                    <a:pt x="311" y="1685"/>
                    <a:pt x="723" y="1763"/>
                  </a:cubicBezTo>
                  <a:lnTo>
                    <a:pt x="890" y="2053"/>
                  </a:lnTo>
                  <a:lnTo>
                    <a:pt x="1058" y="1763"/>
                  </a:lnTo>
                  <a:cubicBezTo>
                    <a:pt x="1469" y="1685"/>
                    <a:pt x="1779" y="1324"/>
                    <a:pt x="1779" y="890"/>
                  </a:cubicBezTo>
                </a:path>
              </a:pathLst>
            </a:custGeom>
            <a:solidFill>
              <a:srgbClr val="0A73BA"/>
            </a:solidFill>
            <a:ln>
              <a:noFill/>
            </a:ln>
            <a:effectLst/>
          </p:spPr>
          <p:txBody>
            <a:bodyPr wrap="none" anchor="ctr"/>
            <a:lstStyle/>
            <a:p>
              <a:endParaRPr lang="en-US" sz="500"/>
            </a:p>
          </p:txBody>
        </p:sp>
        <p:sp>
          <p:nvSpPr>
            <p:cNvPr id="60" name="TextBox 59">
              <a:extLst>
                <a:ext uri="{FF2B5EF4-FFF2-40B4-BE49-F238E27FC236}">
                  <a16:creationId xmlns:a16="http://schemas.microsoft.com/office/drawing/2014/main" id="{2A4B1A29-D3FC-D34C-AF1B-7821A2C32AD6}"/>
                </a:ext>
              </a:extLst>
            </p:cNvPr>
            <p:cNvSpPr txBox="1"/>
            <p:nvPr/>
          </p:nvSpPr>
          <p:spPr>
            <a:xfrm>
              <a:off x="5338939" y="1716147"/>
              <a:ext cx="689218" cy="973765"/>
            </a:xfrm>
            <a:prstGeom prst="rect">
              <a:avLst/>
            </a:prstGeom>
            <a:noFill/>
          </p:spPr>
          <p:txBody>
            <a:bodyPr wrap="none" rtlCol="0" anchor="ctr">
              <a:spAutoFit/>
            </a:bodyPr>
            <a:lstStyle/>
            <a:p>
              <a:pPr algn="ctr"/>
              <a:r>
                <a:rPr lang="en-US" sz="3200">
                  <a:solidFill>
                    <a:schemeClr val="bg1"/>
                  </a:solidFill>
                  <a:latin typeface="TT Norms Pro Normal" panose="02000503030000020003" pitchFamily="2" charset="0"/>
                  <a:cs typeface="Poppins" pitchFamily="2" charset="77"/>
                </a:rPr>
                <a:t>3</a:t>
              </a:r>
            </a:p>
          </p:txBody>
        </p:sp>
        <p:sp>
          <p:nvSpPr>
            <p:cNvPr id="71" name="TextBox 70">
              <a:extLst>
                <a:ext uri="{FF2B5EF4-FFF2-40B4-BE49-F238E27FC236}">
                  <a16:creationId xmlns:a16="http://schemas.microsoft.com/office/drawing/2014/main" id="{AD84C3D5-2531-1B4F-860A-C867459D19E3}"/>
                </a:ext>
              </a:extLst>
            </p:cNvPr>
            <p:cNvSpPr txBox="1"/>
            <p:nvPr/>
          </p:nvSpPr>
          <p:spPr>
            <a:xfrm>
              <a:off x="4954053" y="3707756"/>
              <a:ext cx="1471325" cy="871264"/>
            </a:xfrm>
            <a:prstGeom prst="rect">
              <a:avLst/>
            </a:prstGeom>
            <a:noFill/>
          </p:spPr>
          <p:txBody>
            <a:bodyPr wrap="none" rtlCol="0" anchor="b" anchorCtr="0">
              <a:spAutoFit/>
            </a:bodyPr>
            <a:lstStyle>
              <a:defPPr>
                <a:defRPr lang="en-HR"/>
              </a:defPPr>
              <a:lvl1pPr algn="ctr">
                <a:defRPr sz="1400">
                  <a:solidFill>
                    <a:srgbClr val="0A73BA"/>
                  </a:solidFill>
                  <a:latin typeface="TT Norms Pro Normal" panose="02000503030000020003" pitchFamily="2" charset="0"/>
                  <a:ea typeface="League Spartan" charset="0"/>
                  <a:cs typeface="Poppins" pitchFamily="2" charset="77"/>
                </a:defRPr>
              </a:lvl1pPr>
            </a:lstStyle>
            <a:p>
              <a:r>
                <a:rPr lang="en-US" dirty="0"/>
                <a:t>Project </a:t>
              </a:r>
              <a:br>
                <a:rPr lang="en-US" dirty="0"/>
              </a:br>
              <a:r>
                <a:rPr lang="en-US" dirty="0"/>
                <a:t>proposal</a:t>
              </a:r>
            </a:p>
          </p:txBody>
        </p:sp>
        <p:sp>
          <p:nvSpPr>
            <p:cNvPr id="38" name="Freeform 37">
              <a:extLst>
                <a:ext uri="{FF2B5EF4-FFF2-40B4-BE49-F238E27FC236}">
                  <a16:creationId xmlns:a16="http://schemas.microsoft.com/office/drawing/2014/main" id="{75FCB89C-FE1E-EC4C-9483-6C0330EEF533}"/>
                </a:ext>
              </a:extLst>
            </p:cNvPr>
            <p:cNvSpPr>
              <a:spLocks noChangeArrowheads="1"/>
            </p:cNvSpPr>
            <p:nvPr/>
          </p:nvSpPr>
          <p:spPr bwMode="auto">
            <a:xfrm>
              <a:off x="9293523" y="4039493"/>
              <a:ext cx="50374" cy="198345"/>
            </a:xfrm>
            <a:custGeom>
              <a:avLst/>
              <a:gdLst>
                <a:gd name="T0" fmla="*/ 67 w 69"/>
                <a:gd name="T1" fmla="*/ 10 h 277"/>
                <a:gd name="T2" fmla="*/ 66 w 69"/>
                <a:gd name="T3" fmla="*/ 11 h 277"/>
                <a:gd name="T4" fmla="*/ 64 w 69"/>
                <a:gd name="T5" fmla="*/ 21 h 277"/>
                <a:gd name="T6" fmla="*/ 62 w 69"/>
                <a:gd name="T7" fmla="*/ 24 h 277"/>
                <a:gd name="T8" fmla="*/ 59 w 69"/>
                <a:gd name="T9" fmla="*/ 32 h 277"/>
                <a:gd name="T10" fmla="*/ 56 w 69"/>
                <a:gd name="T11" fmla="*/ 35 h 277"/>
                <a:gd name="T12" fmla="*/ 53 w 69"/>
                <a:gd name="T13" fmla="*/ 41 h 277"/>
                <a:gd name="T14" fmla="*/ 49 w 69"/>
                <a:gd name="T15" fmla="*/ 46 h 277"/>
                <a:gd name="T16" fmla="*/ 43 w 69"/>
                <a:gd name="T17" fmla="*/ 51 h 277"/>
                <a:gd name="T18" fmla="*/ 38 w 69"/>
                <a:gd name="T19" fmla="*/ 57 h 277"/>
                <a:gd name="T20" fmla="*/ 31 w 69"/>
                <a:gd name="T21" fmla="*/ 63 h 277"/>
                <a:gd name="T22" fmla="*/ 29 w 69"/>
                <a:gd name="T23" fmla="*/ 64 h 277"/>
                <a:gd name="T24" fmla="*/ 17 w 69"/>
                <a:gd name="T25" fmla="*/ 73 h 277"/>
                <a:gd name="T26" fmla="*/ 14 w 69"/>
                <a:gd name="T27" fmla="*/ 74 h 277"/>
                <a:gd name="T28" fmla="*/ 0 w 69"/>
                <a:gd name="T29" fmla="*/ 82 h 277"/>
                <a:gd name="T30" fmla="*/ 0 w 69"/>
                <a:gd name="T31" fmla="*/ 276 h 277"/>
                <a:gd name="T32" fmla="*/ 14 w 69"/>
                <a:gd name="T33" fmla="*/ 268 h 277"/>
                <a:gd name="T34" fmla="*/ 17 w 69"/>
                <a:gd name="T35" fmla="*/ 266 h 277"/>
                <a:gd name="T36" fmla="*/ 19 w 69"/>
                <a:gd name="T37" fmla="*/ 265 h 277"/>
                <a:gd name="T38" fmla="*/ 29 w 69"/>
                <a:gd name="T39" fmla="*/ 259 h 277"/>
                <a:gd name="T40" fmla="*/ 31 w 69"/>
                <a:gd name="T41" fmla="*/ 257 h 277"/>
                <a:gd name="T42" fmla="*/ 35 w 69"/>
                <a:gd name="T43" fmla="*/ 254 h 277"/>
                <a:gd name="T44" fmla="*/ 38 w 69"/>
                <a:gd name="T45" fmla="*/ 251 h 277"/>
                <a:gd name="T46" fmla="*/ 43 w 69"/>
                <a:gd name="T47" fmla="*/ 246 h 277"/>
                <a:gd name="T48" fmla="*/ 46 w 69"/>
                <a:gd name="T49" fmla="*/ 243 h 277"/>
                <a:gd name="T50" fmla="*/ 49 w 69"/>
                <a:gd name="T51" fmla="*/ 240 h 277"/>
                <a:gd name="T52" fmla="*/ 53 w 69"/>
                <a:gd name="T53" fmla="*/ 236 h 277"/>
                <a:gd name="T54" fmla="*/ 54 w 69"/>
                <a:gd name="T55" fmla="*/ 234 h 277"/>
                <a:gd name="T56" fmla="*/ 56 w 69"/>
                <a:gd name="T57" fmla="*/ 230 h 277"/>
                <a:gd name="T58" fmla="*/ 59 w 69"/>
                <a:gd name="T59" fmla="*/ 225 h 277"/>
                <a:gd name="T60" fmla="*/ 60 w 69"/>
                <a:gd name="T61" fmla="*/ 224 h 277"/>
                <a:gd name="T62" fmla="*/ 62 w 69"/>
                <a:gd name="T63" fmla="*/ 219 h 277"/>
                <a:gd name="T64" fmla="*/ 64 w 69"/>
                <a:gd name="T65" fmla="*/ 216 h 277"/>
                <a:gd name="T66" fmla="*/ 64 w 69"/>
                <a:gd name="T67" fmla="*/ 215 h 277"/>
                <a:gd name="T68" fmla="*/ 66 w 69"/>
                <a:gd name="T69" fmla="*/ 205 h 277"/>
                <a:gd name="T70" fmla="*/ 67 w 69"/>
                <a:gd name="T71" fmla="*/ 204 h 277"/>
                <a:gd name="T72" fmla="*/ 68 w 69"/>
                <a:gd name="T73" fmla="*/ 196 h 277"/>
                <a:gd name="T74" fmla="*/ 68 w 69"/>
                <a:gd name="T75" fmla="*/ 194 h 277"/>
                <a:gd name="T76" fmla="*/ 68 w 69"/>
                <a:gd name="T77" fmla="*/ 0 h 277"/>
                <a:gd name="T78" fmla="*/ 67 w 69"/>
                <a:gd name="T79" fmla="*/ 1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9" h="277">
                  <a:moveTo>
                    <a:pt x="67" y="10"/>
                  </a:moveTo>
                  <a:cubicBezTo>
                    <a:pt x="66" y="10"/>
                    <a:pt x="66" y="11"/>
                    <a:pt x="66" y="11"/>
                  </a:cubicBezTo>
                  <a:cubicBezTo>
                    <a:pt x="66" y="14"/>
                    <a:pt x="65" y="18"/>
                    <a:pt x="64" y="21"/>
                  </a:cubicBezTo>
                  <a:cubicBezTo>
                    <a:pt x="64" y="23"/>
                    <a:pt x="63" y="24"/>
                    <a:pt x="62" y="24"/>
                  </a:cubicBezTo>
                  <a:cubicBezTo>
                    <a:pt x="61" y="27"/>
                    <a:pt x="60" y="29"/>
                    <a:pt x="59" y="32"/>
                  </a:cubicBezTo>
                  <a:cubicBezTo>
                    <a:pt x="58" y="33"/>
                    <a:pt x="58" y="34"/>
                    <a:pt x="56" y="35"/>
                  </a:cubicBezTo>
                  <a:cubicBezTo>
                    <a:pt x="55" y="38"/>
                    <a:pt x="54" y="40"/>
                    <a:pt x="53" y="41"/>
                  </a:cubicBezTo>
                  <a:cubicBezTo>
                    <a:pt x="51" y="43"/>
                    <a:pt x="50" y="45"/>
                    <a:pt x="49" y="46"/>
                  </a:cubicBezTo>
                  <a:cubicBezTo>
                    <a:pt x="47" y="47"/>
                    <a:pt x="45" y="49"/>
                    <a:pt x="43" y="51"/>
                  </a:cubicBezTo>
                  <a:cubicBezTo>
                    <a:pt x="42" y="53"/>
                    <a:pt x="40" y="55"/>
                    <a:pt x="38" y="57"/>
                  </a:cubicBezTo>
                  <a:cubicBezTo>
                    <a:pt x="36" y="59"/>
                    <a:pt x="34" y="60"/>
                    <a:pt x="31" y="63"/>
                  </a:cubicBezTo>
                  <a:cubicBezTo>
                    <a:pt x="30" y="63"/>
                    <a:pt x="29" y="63"/>
                    <a:pt x="29" y="64"/>
                  </a:cubicBezTo>
                  <a:cubicBezTo>
                    <a:pt x="25" y="67"/>
                    <a:pt x="21" y="70"/>
                    <a:pt x="17" y="73"/>
                  </a:cubicBezTo>
                  <a:cubicBezTo>
                    <a:pt x="16" y="73"/>
                    <a:pt x="15" y="73"/>
                    <a:pt x="14" y="74"/>
                  </a:cubicBezTo>
                  <a:cubicBezTo>
                    <a:pt x="10" y="77"/>
                    <a:pt x="5" y="80"/>
                    <a:pt x="0" y="82"/>
                  </a:cubicBezTo>
                  <a:lnTo>
                    <a:pt x="0" y="276"/>
                  </a:lnTo>
                  <a:cubicBezTo>
                    <a:pt x="5" y="274"/>
                    <a:pt x="10" y="271"/>
                    <a:pt x="14" y="268"/>
                  </a:cubicBezTo>
                  <a:cubicBezTo>
                    <a:pt x="15" y="268"/>
                    <a:pt x="16" y="267"/>
                    <a:pt x="17" y="266"/>
                  </a:cubicBezTo>
                  <a:cubicBezTo>
                    <a:pt x="18" y="266"/>
                    <a:pt x="18" y="266"/>
                    <a:pt x="19" y="265"/>
                  </a:cubicBezTo>
                  <a:cubicBezTo>
                    <a:pt x="23" y="263"/>
                    <a:pt x="25" y="260"/>
                    <a:pt x="29" y="259"/>
                  </a:cubicBezTo>
                  <a:cubicBezTo>
                    <a:pt x="29" y="258"/>
                    <a:pt x="30" y="257"/>
                    <a:pt x="31" y="257"/>
                  </a:cubicBezTo>
                  <a:cubicBezTo>
                    <a:pt x="32" y="255"/>
                    <a:pt x="34" y="254"/>
                    <a:pt x="35" y="254"/>
                  </a:cubicBezTo>
                  <a:cubicBezTo>
                    <a:pt x="37" y="253"/>
                    <a:pt x="37" y="252"/>
                    <a:pt x="38" y="251"/>
                  </a:cubicBezTo>
                  <a:cubicBezTo>
                    <a:pt x="40" y="249"/>
                    <a:pt x="42" y="248"/>
                    <a:pt x="43" y="246"/>
                  </a:cubicBezTo>
                  <a:cubicBezTo>
                    <a:pt x="45" y="244"/>
                    <a:pt x="45" y="244"/>
                    <a:pt x="46" y="243"/>
                  </a:cubicBezTo>
                  <a:cubicBezTo>
                    <a:pt x="47" y="242"/>
                    <a:pt x="48" y="241"/>
                    <a:pt x="49" y="240"/>
                  </a:cubicBezTo>
                  <a:cubicBezTo>
                    <a:pt x="50" y="239"/>
                    <a:pt x="51" y="237"/>
                    <a:pt x="53" y="236"/>
                  </a:cubicBezTo>
                  <a:cubicBezTo>
                    <a:pt x="53" y="235"/>
                    <a:pt x="54" y="234"/>
                    <a:pt x="54" y="234"/>
                  </a:cubicBezTo>
                  <a:cubicBezTo>
                    <a:pt x="55" y="232"/>
                    <a:pt x="56" y="231"/>
                    <a:pt x="56" y="230"/>
                  </a:cubicBezTo>
                  <a:cubicBezTo>
                    <a:pt x="58" y="229"/>
                    <a:pt x="58" y="227"/>
                    <a:pt x="59" y="225"/>
                  </a:cubicBezTo>
                  <a:cubicBezTo>
                    <a:pt x="59" y="225"/>
                    <a:pt x="60" y="225"/>
                    <a:pt x="60" y="224"/>
                  </a:cubicBezTo>
                  <a:cubicBezTo>
                    <a:pt x="61" y="223"/>
                    <a:pt x="62" y="220"/>
                    <a:pt x="62" y="219"/>
                  </a:cubicBezTo>
                  <a:cubicBezTo>
                    <a:pt x="63" y="218"/>
                    <a:pt x="64" y="216"/>
                    <a:pt x="64" y="216"/>
                  </a:cubicBezTo>
                  <a:cubicBezTo>
                    <a:pt x="64" y="215"/>
                    <a:pt x="64" y="215"/>
                    <a:pt x="64" y="215"/>
                  </a:cubicBezTo>
                  <a:cubicBezTo>
                    <a:pt x="65" y="212"/>
                    <a:pt x="66" y="208"/>
                    <a:pt x="66" y="205"/>
                  </a:cubicBezTo>
                  <a:lnTo>
                    <a:pt x="67" y="204"/>
                  </a:lnTo>
                  <a:cubicBezTo>
                    <a:pt x="67" y="201"/>
                    <a:pt x="68" y="198"/>
                    <a:pt x="68" y="196"/>
                  </a:cubicBezTo>
                  <a:cubicBezTo>
                    <a:pt x="68" y="195"/>
                    <a:pt x="68" y="194"/>
                    <a:pt x="68" y="194"/>
                  </a:cubicBezTo>
                  <a:lnTo>
                    <a:pt x="68" y="0"/>
                  </a:lnTo>
                  <a:cubicBezTo>
                    <a:pt x="68" y="3"/>
                    <a:pt x="67" y="7"/>
                    <a:pt x="67" y="10"/>
                  </a:cubicBezTo>
                </a:path>
              </a:pathLst>
            </a:custGeom>
            <a:solidFill>
              <a:schemeClr val="bg1">
                <a:lumMod val="65000"/>
              </a:schemeClr>
            </a:solidFill>
            <a:ln>
              <a:noFill/>
            </a:ln>
            <a:effectLst/>
          </p:spPr>
          <p:txBody>
            <a:bodyPr wrap="none" anchor="ctr"/>
            <a:lstStyle/>
            <a:p>
              <a:endParaRPr lang="en-US" sz="500"/>
            </a:p>
          </p:txBody>
        </p:sp>
        <p:sp>
          <p:nvSpPr>
            <p:cNvPr id="40" name="Freeform 39">
              <a:extLst>
                <a:ext uri="{FF2B5EF4-FFF2-40B4-BE49-F238E27FC236}">
                  <a16:creationId xmlns:a16="http://schemas.microsoft.com/office/drawing/2014/main" id="{CD88A076-9ADE-F646-A2A3-DE24803F7AE1}"/>
                </a:ext>
              </a:extLst>
            </p:cNvPr>
            <p:cNvSpPr>
              <a:spLocks noChangeArrowheads="1"/>
            </p:cNvSpPr>
            <p:nvPr/>
          </p:nvSpPr>
          <p:spPr bwMode="auto">
            <a:xfrm>
              <a:off x="7073935" y="4039493"/>
              <a:ext cx="50374" cy="198345"/>
            </a:xfrm>
            <a:custGeom>
              <a:avLst/>
              <a:gdLst>
                <a:gd name="T0" fmla="*/ 0 w 69"/>
                <a:gd name="T1" fmla="*/ 194 h 277"/>
                <a:gd name="T2" fmla="*/ 0 w 69"/>
                <a:gd name="T3" fmla="*/ 0 h 277"/>
                <a:gd name="T4" fmla="*/ 68 w 69"/>
                <a:gd name="T5" fmla="*/ 82 h 277"/>
                <a:gd name="T6" fmla="*/ 68 w 69"/>
                <a:gd name="T7" fmla="*/ 276 h 277"/>
                <a:gd name="T8" fmla="*/ 0 w 69"/>
                <a:gd name="T9" fmla="*/ 194 h 277"/>
              </a:gdLst>
              <a:ahLst/>
              <a:cxnLst>
                <a:cxn ang="0">
                  <a:pos x="T0" y="T1"/>
                </a:cxn>
                <a:cxn ang="0">
                  <a:pos x="T2" y="T3"/>
                </a:cxn>
                <a:cxn ang="0">
                  <a:pos x="T4" y="T5"/>
                </a:cxn>
                <a:cxn ang="0">
                  <a:pos x="T6" y="T7"/>
                </a:cxn>
                <a:cxn ang="0">
                  <a:pos x="T8" y="T9"/>
                </a:cxn>
              </a:cxnLst>
              <a:rect l="0" t="0" r="r" b="b"/>
              <a:pathLst>
                <a:path w="69" h="277">
                  <a:moveTo>
                    <a:pt x="0" y="194"/>
                  </a:moveTo>
                  <a:lnTo>
                    <a:pt x="0" y="0"/>
                  </a:lnTo>
                  <a:cubicBezTo>
                    <a:pt x="0" y="30"/>
                    <a:pt x="23" y="59"/>
                    <a:pt x="68" y="82"/>
                  </a:cubicBezTo>
                  <a:lnTo>
                    <a:pt x="68" y="276"/>
                  </a:lnTo>
                  <a:cubicBezTo>
                    <a:pt x="23" y="254"/>
                    <a:pt x="0" y="224"/>
                    <a:pt x="0" y="194"/>
                  </a:cubicBezTo>
                </a:path>
              </a:pathLst>
            </a:custGeom>
            <a:solidFill>
              <a:schemeClr val="bg1">
                <a:lumMod val="65000"/>
              </a:schemeClr>
            </a:solidFill>
            <a:ln>
              <a:noFill/>
            </a:ln>
            <a:effectLst/>
          </p:spPr>
          <p:txBody>
            <a:bodyPr wrap="none" anchor="ctr"/>
            <a:lstStyle/>
            <a:p>
              <a:endParaRPr lang="en-US" sz="500"/>
            </a:p>
          </p:txBody>
        </p:sp>
        <p:sp>
          <p:nvSpPr>
            <p:cNvPr id="41" name="Freeform 40">
              <a:extLst>
                <a:ext uri="{FF2B5EF4-FFF2-40B4-BE49-F238E27FC236}">
                  <a16:creationId xmlns:a16="http://schemas.microsoft.com/office/drawing/2014/main" id="{8DA2DCC2-2774-B24C-8BD1-90E31CC0FBCE}"/>
                </a:ext>
              </a:extLst>
            </p:cNvPr>
            <p:cNvSpPr>
              <a:spLocks noChangeArrowheads="1"/>
            </p:cNvSpPr>
            <p:nvPr/>
          </p:nvSpPr>
          <p:spPr bwMode="auto">
            <a:xfrm>
              <a:off x="8326978" y="4096163"/>
              <a:ext cx="969692" cy="623374"/>
            </a:xfrm>
            <a:custGeom>
              <a:avLst/>
              <a:gdLst>
                <a:gd name="T0" fmla="*/ 1358 w 1359"/>
                <a:gd name="T1" fmla="*/ 0 h 874"/>
                <a:gd name="T2" fmla="*/ 1358 w 1359"/>
                <a:gd name="T3" fmla="*/ 194 h 874"/>
                <a:gd name="T4" fmla="*/ 0 w 1359"/>
                <a:gd name="T5" fmla="*/ 873 h 874"/>
                <a:gd name="T6" fmla="*/ 0 w 1359"/>
                <a:gd name="T7" fmla="*/ 679 h 874"/>
                <a:gd name="T8" fmla="*/ 1358 w 1359"/>
                <a:gd name="T9" fmla="*/ 0 h 874"/>
              </a:gdLst>
              <a:ahLst/>
              <a:cxnLst>
                <a:cxn ang="0">
                  <a:pos x="T0" y="T1"/>
                </a:cxn>
                <a:cxn ang="0">
                  <a:pos x="T2" y="T3"/>
                </a:cxn>
                <a:cxn ang="0">
                  <a:pos x="T4" y="T5"/>
                </a:cxn>
                <a:cxn ang="0">
                  <a:pos x="T6" y="T7"/>
                </a:cxn>
                <a:cxn ang="0">
                  <a:pos x="T8" y="T9"/>
                </a:cxn>
              </a:cxnLst>
              <a:rect l="0" t="0" r="r" b="b"/>
              <a:pathLst>
                <a:path w="1359" h="874">
                  <a:moveTo>
                    <a:pt x="1358" y="0"/>
                  </a:moveTo>
                  <a:lnTo>
                    <a:pt x="1358" y="194"/>
                  </a:lnTo>
                  <a:lnTo>
                    <a:pt x="0" y="873"/>
                  </a:lnTo>
                  <a:lnTo>
                    <a:pt x="0" y="679"/>
                  </a:lnTo>
                  <a:lnTo>
                    <a:pt x="1358" y="0"/>
                  </a:lnTo>
                </a:path>
              </a:pathLst>
            </a:custGeom>
            <a:solidFill>
              <a:schemeClr val="bg1">
                <a:lumMod val="75000"/>
              </a:schemeClr>
            </a:solidFill>
            <a:ln>
              <a:noFill/>
            </a:ln>
            <a:effectLst/>
          </p:spPr>
          <p:txBody>
            <a:bodyPr wrap="none" anchor="ctr"/>
            <a:lstStyle/>
            <a:p>
              <a:endParaRPr lang="en-US" sz="500"/>
            </a:p>
          </p:txBody>
        </p:sp>
        <p:sp>
          <p:nvSpPr>
            <p:cNvPr id="42" name="Freeform 41">
              <a:extLst>
                <a:ext uri="{FF2B5EF4-FFF2-40B4-BE49-F238E27FC236}">
                  <a16:creationId xmlns:a16="http://schemas.microsoft.com/office/drawing/2014/main" id="{C277959B-79B4-B948-9A8B-0632E163A89A}"/>
                </a:ext>
              </a:extLst>
            </p:cNvPr>
            <p:cNvSpPr>
              <a:spLocks noChangeArrowheads="1"/>
            </p:cNvSpPr>
            <p:nvPr/>
          </p:nvSpPr>
          <p:spPr bwMode="auto">
            <a:xfrm>
              <a:off x="7121161" y="4096163"/>
              <a:ext cx="969692" cy="623374"/>
            </a:xfrm>
            <a:custGeom>
              <a:avLst/>
              <a:gdLst>
                <a:gd name="T0" fmla="*/ 1358 w 1359"/>
                <a:gd name="T1" fmla="*/ 679 h 874"/>
                <a:gd name="T2" fmla="*/ 1358 w 1359"/>
                <a:gd name="T3" fmla="*/ 873 h 874"/>
                <a:gd name="T4" fmla="*/ 0 w 1359"/>
                <a:gd name="T5" fmla="*/ 194 h 874"/>
                <a:gd name="T6" fmla="*/ 0 w 1359"/>
                <a:gd name="T7" fmla="*/ 0 h 874"/>
                <a:gd name="T8" fmla="*/ 1358 w 1359"/>
                <a:gd name="T9" fmla="*/ 679 h 874"/>
              </a:gdLst>
              <a:ahLst/>
              <a:cxnLst>
                <a:cxn ang="0">
                  <a:pos x="T0" y="T1"/>
                </a:cxn>
                <a:cxn ang="0">
                  <a:pos x="T2" y="T3"/>
                </a:cxn>
                <a:cxn ang="0">
                  <a:pos x="T4" y="T5"/>
                </a:cxn>
                <a:cxn ang="0">
                  <a:pos x="T6" y="T7"/>
                </a:cxn>
                <a:cxn ang="0">
                  <a:pos x="T8" y="T9"/>
                </a:cxn>
              </a:cxnLst>
              <a:rect l="0" t="0" r="r" b="b"/>
              <a:pathLst>
                <a:path w="1359" h="874">
                  <a:moveTo>
                    <a:pt x="1358" y="679"/>
                  </a:moveTo>
                  <a:lnTo>
                    <a:pt x="1358" y="873"/>
                  </a:lnTo>
                  <a:lnTo>
                    <a:pt x="0" y="194"/>
                  </a:lnTo>
                  <a:lnTo>
                    <a:pt x="0" y="0"/>
                  </a:lnTo>
                  <a:lnTo>
                    <a:pt x="1358" y="679"/>
                  </a:lnTo>
                </a:path>
              </a:pathLst>
            </a:custGeom>
            <a:solidFill>
              <a:schemeClr val="bg1">
                <a:lumMod val="75000"/>
              </a:schemeClr>
            </a:solidFill>
            <a:ln>
              <a:noFill/>
            </a:ln>
            <a:effectLst/>
          </p:spPr>
          <p:txBody>
            <a:bodyPr wrap="none" anchor="ctr"/>
            <a:lstStyle/>
            <a:p>
              <a:endParaRPr lang="en-US" sz="500"/>
            </a:p>
          </p:txBody>
        </p:sp>
        <p:sp>
          <p:nvSpPr>
            <p:cNvPr id="43" name="Freeform 42">
              <a:extLst>
                <a:ext uri="{FF2B5EF4-FFF2-40B4-BE49-F238E27FC236}">
                  <a16:creationId xmlns:a16="http://schemas.microsoft.com/office/drawing/2014/main" id="{2331575B-BF3F-7C44-86C8-4C6CECB0207A}"/>
                </a:ext>
              </a:extLst>
            </p:cNvPr>
            <p:cNvSpPr>
              <a:spLocks noChangeArrowheads="1"/>
            </p:cNvSpPr>
            <p:nvPr/>
          </p:nvSpPr>
          <p:spPr bwMode="auto">
            <a:xfrm>
              <a:off x="7055044" y="3472790"/>
              <a:ext cx="2304594" cy="1136554"/>
            </a:xfrm>
            <a:custGeom>
              <a:avLst/>
              <a:gdLst>
                <a:gd name="T0" fmla="*/ 1614 w 3227"/>
                <a:gd name="T1" fmla="*/ 0 h 1591"/>
                <a:gd name="T2" fmla="*/ 1778 w 3227"/>
                <a:gd name="T3" fmla="*/ 33 h 1591"/>
                <a:gd name="T4" fmla="*/ 3136 w 3227"/>
                <a:gd name="T5" fmla="*/ 713 h 1591"/>
                <a:gd name="T6" fmla="*/ 3136 w 3227"/>
                <a:gd name="T7" fmla="*/ 877 h 1591"/>
                <a:gd name="T8" fmla="*/ 1778 w 3227"/>
                <a:gd name="T9" fmla="*/ 1556 h 1591"/>
                <a:gd name="T10" fmla="*/ 1614 w 3227"/>
                <a:gd name="T11" fmla="*/ 1590 h 1591"/>
                <a:gd name="T12" fmla="*/ 1449 w 3227"/>
                <a:gd name="T13" fmla="*/ 1556 h 1591"/>
                <a:gd name="T14" fmla="*/ 91 w 3227"/>
                <a:gd name="T15" fmla="*/ 877 h 1591"/>
                <a:gd name="T16" fmla="*/ 91 w 3227"/>
                <a:gd name="T17" fmla="*/ 713 h 1591"/>
                <a:gd name="T18" fmla="*/ 1449 w 3227"/>
                <a:gd name="T19" fmla="*/ 33 h 1591"/>
                <a:gd name="T20" fmla="*/ 1614 w 3227"/>
                <a:gd name="T21" fmla="*/ 0 h 1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27" h="1591">
                  <a:moveTo>
                    <a:pt x="1614" y="0"/>
                  </a:moveTo>
                  <a:cubicBezTo>
                    <a:pt x="1673" y="0"/>
                    <a:pt x="1732" y="11"/>
                    <a:pt x="1778" y="33"/>
                  </a:cubicBezTo>
                  <a:lnTo>
                    <a:pt x="3136" y="713"/>
                  </a:lnTo>
                  <a:cubicBezTo>
                    <a:pt x="3226" y="758"/>
                    <a:pt x="3226" y="831"/>
                    <a:pt x="3136" y="877"/>
                  </a:cubicBezTo>
                  <a:lnTo>
                    <a:pt x="1778" y="1556"/>
                  </a:lnTo>
                  <a:cubicBezTo>
                    <a:pt x="1732" y="1579"/>
                    <a:pt x="1673" y="1590"/>
                    <a:pt x="1614" y="1590"/>
                  </a:cubicBezTo>
                  <a:cubicBezTo>
                    <a:pt x="1554" y="1590"/>
                    <a:pt x="1495" y="1579"/>
                    <a:pt x="1449" y="1556"/>
                  </a:cubicBezTo>
                  <a:lnTo>
                    <a:pt x="91" y="877"/>
                  </a:lnTo>
                  <a:cubicBezTo>
                    <a:pt x="0" y="831"/>
                    <a:pt x="0" y="758"/>
                    <a:pt x="91" y="713"/>
                  </a:cubicBezTo>
                  <a:lnTo>
                    <a:pt x="1449" y="33"/>
                  </a:lnTo>
                  <a:cubicBezTo>
                    <a:pt x="1495" y="11"/>
                    <a:pt x="1554" y="0"/>
                    <a:pt x="1614" y="0"/>
                  </a:cubicBezTo>
                </a:path>
              </a:pathLst>
            </a:custGeom>
            <a:solidFill>
              <a:schemeClr val="bg1">
                <a:lumMod val="95000"/>
              </a:schemeClr>
            </a:solidFill>
            <a:ln>
              <a:noFill/>
            </a:ln>
            <a:effectLst/>
          </p:spPr>
          <p:txBody>
            <a:bodyPr wrap="none" anchor="ctr"/>
            <a:lstStyle/>
            <a:p>
              <a:endParaRPr lang="en-US" sz="500"/>
            </a:p>
          </p:txBody>
        </p:sp>
        <p:sp>
          <p:nvSpPr>
            <p:cNvPr id="44" name="Freeform 43">
              <a:extLst>
                <a:ext uri="{FF2B5EF4-FFF2-40B4-BE49-F238E27FC236}">
                  <a16:creationId xmlns:a16="http://schemas.microsoft.com/office/drawing/2014/main" id="{6F3F77BA-E8FA-BF46-835D-64B0640118FB}"/>
                </a:ext>
              </a:extLst>
            </p:cNvPr>
            <p:cNvSpPr>
              <a:spLocks noChangeArrowheads="1"/>
            </p:cNvSpPr>
            <p:nvPr/>
          </p:nvSpPr>
          <p:spPr bwMode="auto">
            <a:xfrm>
              <a:off x="8090853" y="4581009"/>
              <a:ext cx="236125" cy="163715"/>
            </a:xfrm>
            <a:custGeom>
              <a:avLst/>
              <a:gdLst>
                <a:gd name="T0" fmla="*/ 300 w 330"/>
                <a:gd name="T1" fmla="*/ 12 h 229"/>
                <a:gd name="T2" fmla="*/ 275 w 330"/>
                <a:gd name="T3" fmla="*/ 20 h 229"/>
                <a:gd name="T4" fmla="*/ 254 w 330"/>
                <a:gd name="T5" fmla="*/ 25 h 229"/>
                <a:gd name="T6" fmla="*/ 230 w 330"/>
                <a:gd name="T7" fmla="*/ 29 h 229"/>
                <a:gd name="T8" fmla="*/ 205 w 330"/>
                <a:gd name="T9" fmla="*/ 32 h 229"/>
                <a:gd name="T10" fmla="*/ 183 w 330"/>
                <a:gd name="T11" fmla="*/ 34 h 229"/>
                <a:gd name="T12" fmla="*/ 148 w 330"/>
                <a:gd name="T13" fmla="*/ 34 h 229"/>
                <a:gd name="T14" fmla="*/ 122 w 330"/>
                <a:gd name="T15" fmla="*/ 32 h 229"/>
                <a:gd name="T16" fmla="*/ 100 w 330"/>
                <a:gd name="T17" fmla="*/ 30 h 229"/>
                <a:gd name="T18" fmla="*/ 80 w 330"/>
                <a:gd name="T19" fmla="*/ 26 h 229"/>
                <a:gd name="T20" fmla="*/ 60 w 330"/>
                <a:gd name="T21" fmla="*/ 22 h 229"/>
                <a:gd name="T22" fmla="*/ 40 w 330"/>
                <a:gd name="T23" fmla="*/ 16 h 229"/>
                <a:gd name="T24" fmla="*/ 18 w 330"/>
                <a:gd name="T25" fmla="*/ 8 h 229"/>
                <a:gd name="T26" fmla="*/ 0 w 330"/>
                <a:gd name="T27" fmla="*/ 194 h 229"/>
                <a:gd name="T28" fmla="*/ 18 w 330"/>
                <a:gd name="T29" fmla="*/ 203 h 229"/>
                <a:gd name="T30" fmla="*/ 40 w 330"/>
                <a:gd name="T31" fmla="*/ 210 h 229"/>
                <a:gd name="T32" fmla="*/ 49 w 330"/>
                <a:gd name="T33" fmla="*/ 213 h 229"/>
                <a:gd name="T34" fmla="*/ 63 w 330"/>
                <a:gd name="T35" fmla="*/ 217 h 229"/>
                <a:gd name="T36" fmla="*/ 80 w 330"/>
                <a:gd name="T37" fmla="*/ 221 h 229"/>
                <a:gd name="T38" fmla="*/ 93 w 330"/>
                <a:gd name="T39" fmla="*/ 222 h 229"/>
                <a:gd name="T40" fmla="*/ 101 w 330"/>
                <a:gd name="T41" fmla="*/ 224 h 229"/>
                <a:gd name="T42" fmla="*/ 122 w 330"/>
                <a:gd name="T43" fmla="*/ 227 h 229"/>
                <a:gd name="T44" fmla="*/ 141 w 330"/>
                <a:gd name="T45" fmla="*/ 228 h 229"/>
                <a:gd name="T46" fmla="*/ 159 w 330"/>
                <a:gd name="T47" fmla="*/ 228 h 229"/>
                <a:gd name="T48" fmla="*/ 179 w 330"/>
                <a:gd name="T49" fmla="*/ 228 h 229"/>
                <a:gd name="T50" fmla="*/ 195 w 330"/>
                <a:gd name="T51" fmla="*/ 227 h 229"/>
                <a:gd name="T52" fmla="*/ 205 w 330"/>
                <a:gd name="T53" fmla="*/ 227 h 229"/>
                <a:gd name="T54" fmla="*/ 230 w 330"/>
                <a:gd name="T55" fmla="*/ 223 h 229"/>
                <a:gd name="T56" fmla="*/ 254 w 330"/>
                <a:gd name="T57" fmla="*/ 219 h 229"/>
                <a:gd name="T58" fmla="*/ 273 w 330"/>
                <a:gd name="T59" fmla="*/ 215 h 229"/>
                <a:gd name="T60" fmla="*/ 294 w 330"/>
                <a:gd name="T61" fmla="*/ 209 h 229"/>
                <a:gd name="T62" fmla="*/ 313 w 330"/>
                <a:gd name="T63" fmla="*/ 201 h 229"/>
                <a:gd name="T64" fmla="*/ 329 w 330"/>
                <a:gd name="T65" fmla="*/ 194 h 229"/>
                <a:gd name="T66" fmla="*/ 313 w 330"/>
                <a:gd name="T67" fmla="*/ 7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0" h="229">
                  <a:moveTo>
                    <a:pt x="313" y="7"/>
                  </a:moveTo>
                  <a:cubicBezTo>
                    <a:pt x="309" y="9"/>
                    <a:pt x="305" y="10"/>
                    <a:pt x="300" y="12"/>
                  </a:cubicBezTo>
                  <a:cubicBezTo>
                    <a:pt x="298" y="13"/>
                    <a:pt x="296" y="14"/>
                    <a:pt x="294" y="14"/>
                  </a:cubicBezTo>
                  <a:cubicBezTo>
                    <a:pt x="288" y="16"/>
                    <a:pt x="282" y="18"/>
                    <a:pt x="275" y="20"/>
                  </a:cubicBezTo>
                  <a:cubicBezTo>
                    <a:pt x="275" y="20"/>
                    <a:pt x="274" y="20"/>
                    <a:pt x="272" y="20"/>
                  </a:cubicBezTo>
                  <a:cubicBezTo>
                    <a:pt x="267" y="22"/>
                    <a:pt x="260" y="23"/>
                    <a:pt x="254" y="25"/>
                  </a:cubicBezTo>
                  <a:cubicBezTo>
                    <a:pt x="253" y="25"/>
                    <a:pt x="253" y="25"/>
                    <a:pt x="252" y="25"/>
                  </a:cubicBezTo>
                  <a:cubicBezTo>
                    <a:pt x="245" y="27"/>
                    <a:pt x="237" y="28"/>
                    <a:pt x="230" y="29"/>
                  </a:cubicBezTo>
                  <a:cubicBezTo>
                    <a:pt x="230" y="30"/>
                    <a:pt x="229" y="30"/>
                    <a:pt x="229" y="30"/>
                  </a:cubicBezTo>
                  <a:cubicBezTo>
                    <a:pt x="221" y="31"/>
                    <a:pt x="213" y="32"/>
                    <a:pt x="205" y="32"/>
                  </a:cubicBezTo>
                  <a:cubicBezTo>
                    <a:pt x="202" y="33"/>
                    <a:pt x="198" y="33"/>
                    <a:pt x="195" y="33"/>
                  </a:cubicBezTo>
                  <a:cubicBezTo>
                    <a:pt x="191" y="33"/>
                    <a:pt x="187" y="33"/>
                    <a:pt x="183" y="34"/>
                  </a:cubicBezTo>
                  <a:cubicBezTo>
                    <a:pt x="177" y="34"/>
                    <a:pt x="171" y="34"/>
                    <a:pt x="165" y="34"/>
                  </a:cubicBezTo>
                  <a:cubicBezTo>
                    <a:pt x="159" y="34"/>
                    <a:pt x="154" y="34"/>
                    <a:pt x="148" y="34"/>
                  </a:cubicBezTo>
                  <a:cubicBezTo>
                    <a:pt x="146" y="33"/>
                    <a:pt x="143" y="33"/>
                    <a:pt x="141" y="33"/>
                  </a:cubicBezTo>
                  <a:cubicBezTo>
                    <a:pt x="134" y="33"/>
                    <a:pt x="128" y="33"/>
                    <a:pt x="122" y="32"/>
                  </a:cubicBezTo>
                  <a:cubicBezTo>
                    <a:pt x="121" y="32"/>
                    <a:pt x="121" y="32"/>
                    <a:pt x="120" y="32"/>
                  </a:cubicBezTo>
                  <a:cubicBezTo>
                    <a:pt x="113" y="32"/>
                    <a:pt x="107" y="30"/>
                    <a:pt x="100" y="30"/>
                  </a:cubicBezTo>
                  <a:cubicBezTo>
                    <a:pt x="98" y="29"/>
                    <a:pt x="95" y="28"/>
                    <a:pt x="93" y="28"/>
                  </a:cubicBezTo>
                  <a:cubicBezTo>
                    <a:pt x="88" y="28"/>
                    <a:pt x="84" y="27"/>
                    <a:pt x="80" y="26"/>
                  </a:cubicBezTo>
                  <a:cubicBezTo>
                    <a:pt x="77" y="25"/>
                    <a:pt x="74" y="25"/>
                    <a:pt x="71" y="24"/>
                  </a:cubicBezTo>
                  <a:cubicBezTo>
                    <a:pt x="68" y="23"/>
                    <a:pt x="64" y="22"/>
                    <a:pt x="60" y="22"/>
                  </a:cubicBezTo>
                  <a:cubicBezTo>
                    <a:pt x="57" y="20"/>
                    <a:pt x="53" y="20"/>
                    <a:pt x="49" y="19"/>
                  </a:cubicBezTo>
                  <a:cubicBezTo>
                    <a:pt x="46" y="18"/>
                    <a:pt x="43" y="17"/>
                    <a:pt x="40" y="16"/>
                  </a:cubicBezTo>
                  <a:cubicBezTo>
                    <a:pt x="33" y="14"/>
                    <a:pt x="27" y="11"/>
                    <a:pt x="20" y="9"/>
                  </a:cubicBezTo>
                  <a:lnTo>
                    <a:pt x="18" y="8"/>
                  </a:lnTo>
                  <a:cubicBezTo>
                    <a:pt x="12" y="6"/>
                    <a:pt x="6" y="3"/>
                    <a:pt x="0" y="0"/>
                  </a:cubicBezTo>
                  <a:lnTo>
                    <a:pt x="0" y="194"/>
                  </a:lnTo>
                  <a:cubicBezTo>
                    <a:pt x="6" y="197"/>
                    <a:pt x="12" y="200"/>
                    <a:pt x="18" y="202"/>
                  </a:cubicBezTo>
                  <a:lnTo>
                    <a:pt x="18" y="203"/>
                  </a:lnTo>
                  <a:cubicBezTo>
                    <a:pt x="19" y="203"/>
                    <a:pt x="20" y="203"/>
                    <a:pt x="20" y="203"/>
                  </a:cubicBezTo>
                  <a:cubicBezTo>
                    <a:pt x="27" y="206"/>
                    <a:pt x="33" y="208"/>
                    <a:pt x="40" y="210"/>
                  </a:cubicBezTo>
                  <a:cubicBezTo>
                    <a:pt x="41" y="211"/>
                    <a:pt x="42" y="211"/>
                    <a:pt x="42" y="211"/>
                  </a:cubicBezTo>
                  <a:cubicBezTo>
                    <a:pt x="45" y="212"/>
                    <a:pt x="47" y="212"/>
                    <a:pt x="49" y="213"/>
                  </a:cubicBezTo>
                  <a:cubicBezTo>
                    <a:pt x="53" y="214"/>
                    <a:pt x="57" y="215"/>
                    <a:pt x="60" y="216"/>
                  </a:cubicBezTo>
                  <a:cubicBezTo>
                    <a:pt x="61" y="216"/>
                    <a:pt x="62" y="216"/>
                    <a:pt x="63" y="217"/>
                  </a:cubicBezTo>
                  <a:cubicBezTo>
                    <a:pt x="66" y="217"/>
                    <a:pt x="69" y="218"/>
                    <a:pt x="71" y="219"/>
                  </a:cubicBezTo>
                  <a:cubicBezTo>
                    <a:pt x="74" y="219"/>
                    <a:pt x="77" y="220"/>
                    <a:pt x="80" y="221"/>
                  </a:cubicBezTo>
                  <a:cubicBezTo>
                    <a:pt x="80" y="221"/>
                    <a:pt x="81" y="221"/>
                    <a:pt x="82" y="221"/>
                  </a:cubicBezTo>
                  <a:cubicBezTo>
                    <a:pt x="86" y="222"/>
                    <a:pt x="90" y="222"/>
                    <a:pt x="93" y="222"/>
                  </a:cubicBezTo>
                  <a:cubicBezTo>
                    <a:pt x="95" y="223"/>
                    <a:pt x="98" y="223"/>
                    <a:pt x="100" y="223"/>
                  </a:cubicBezTo>
                  <a:cubicBezTo>
                    <a:pt x="100" y="223"/>
                    <a:pt x="100" y="224"/>
                    <a:pt x="101" y="224"/>
                  </a:cubicBezTo>
                  <a:cubicBezTo>
                    <a:pt x="107" y="225"/>
                    <a:pt x="113" y="225"/>
                    <a:pt x="120" y="226"/>
                  </a:cubicBezTo>
                  <a:cubicBezTo>
                    <a:pt x="121" y="226"/>
                    <a:pt x="121" y="226"/>
                    <a:pt x="122" y="227"/>
                  </a:cubicBezTo>
                  <a:cubicBezTo>
                    <a:pt x="127" y="227"/>
                    <a:pt x="133" y="227"/>
                    <a:pt x="139" y="228"/>
                  </a:cubicBezTo>
                  <a:cubicBezTo>
                    <a:pt x="140" y="228"/>
                    <a:pt x="140" y="228"/>
                    <a:pt x="141" y="228"/>
                  </a:cubicBezTo>
                  <a:cubicBezTo>
                    <a:pt x="143" y="228"/>
                    <a:pt x="146" y="228"/>
                    <a:pt x="148" y="228"/>
                  </a:cubicBezTo>
                  <a:cubicBezTo>
                    <a:pt x="152" y="228"/>
                    <a:pt x="155" y="228"/>
                    <a:pt x="159" y="228"/>
                  </a:cubicBezTo>
                  <a:cubicBezTo>
                    <a:pt x="161" y="228"/>
                    <a:pt x="162" y="228"/>
                    <a:pt x="165" y="228"/>
                  </a:cubicBezTo>
                  <a:cubicBezTo>
                    <a:pt x="170" y="228"/>
                    <a:pt x="174" y="228"/>
                    <a:pt x="179" y="228"/>
                  </a:cubicBezTo>
                  <a:cubicBezTo>
                    <a:pt x="181" y="228"/>
                    <a:pt x="182" y="228"/>
                    <a:pt x="183" y="228"/>
                  </a:cubicBezTo>
                  <a:cubicBezTo>
                    <a:pt x="187" y="228"/>
                    <a:pt x="191" y="227"/>
                    <a:pt x="195" y="227"/>
                  </a:cubicBezTo>
                  <a:cubicBezTo>
                    <a:pt x="198" y="227"/>
                    <a:pt x="200" y="227"/>
                    <a:pt x="203" y="227"/>
                  </a:cubicBezTo>
                  <a:lnTo>
                    <a:pt x="205" y="227"/>
                  </a:lnTo>
                  <a:cubicBezTo>
                    <a:pt x="213" y="226"/>
                    <a:pt x="221" y="225"/>
                    <a:pt x="229" y="223"/>
                  </a:cubicBezTo>
                  <a:lnTo>
                    <a:pt x="230" y="223"/>
                  </a:lnTo>
                  <a:cubicBezTo>
                    <a:pt x="237" y="222"/>
                    <a:pt x="245" y="221"/>
                    <a:pt x="252" y="220"/>
                  </a:cubicBezTo>
                  <a:cubicBezTo>
                    <a:pt x="253" y="220"/>
                    <a:pt x="253" y="219"/>
                    <a:pt x="254" y="219"/>
                  </a:cubicBezTo>
                  <a:cubicBezTo>
                    <a:pt x="260" y="218"/>
                    <a:pt x="267" y="217"/>
                    <a:pt x="272" y="215"/>
                  </a:cubicBezTo>
                  <a:cubicBezTo>
                    <a:pt x="273" y="215"/>
                    <a:pt x="273" y="215"/>
                    <a:pt x="273" y="215"/>
                  </a:cubicBezTo>
                  <a:cubicBezTo>
                    <a:pt x="274" y="214"/>
                    <a:pt x="275" y="214"/>
                    <a:pt x="275" y="214"/>
                  </a:cubicBezTo>
                  <a:cubicBezTo>
                    <a:pt x="282" y="212"/>
                    <a:pt x="288" y="211"/>
                    <a:pt x="294" y="209"/>
                  </a:cubicBezTo>
                  <a:cubicBezTo>
                    <a:pt x="296" y="208"/>
                    <a:pt x="298" y="207"/>
                    <a:pt x="300" y="206"/>
                  </a:cubicBezTo>
                  <a:cubicBezTo>
                    <a:pt x="305" y="205"/>
                    <a:pt x="309" y="203"/>
                    <a:pt x="313" y="201"/>
                  </a:cubicBezTo>
                  <a:cubicBezTo>
                    <a:pt x="314" y="201"/>
                    <a:pt x="315" y="200"/>
                    <a:pt x="316" y="200"/>
                  </a:cubicBezTo>
                  <a:cubicBezTo>
                    <a:pt x="320" y="198"/>
                    <a:pt x="324" y="197"/>
                    <a:pt x="329" y="194"/>
                  </a:cubicBezTo>
                  <a:lnTo>
                    <a:pt x="329" y="0"/>
                  </a:lnTo>
                  <a:cubicBezTo>
                    <a:pt x="324" y="3"/>
                    <a:pt x="319" y="4"/>
                    <a:pt x="313" y="7"/>
                  </a:cubicBezTo>
                </a:path>
              </a:pathLst>
            </a:custGeom>
            <a:solidFill>
              <a:schemeClr val="bg1">
                <a:lumMod val="65000"/>
              </a:schemeClr>
            </a:solidFill>
            <a:ln>
              <a:noFill/>
            </a:ln>
            <a:effectLst/>
          </p:spPr>
          <p:txBody>
            <a:bodyPr wrap="none" anchor="ctr"/>
            <a:lstStyle/>
            <a:p>
              <a:endParaRPr lang="en-US" sz="500"/>
            </a:p>
          </p:txBody>
        </p:sp>
        <p:sp>
          <p:nvSpPr>
            <p:cNvPr id="45" name="Freeform 44">
              <a:extLst>
                <a:ext uri="{FF2B5EF4-FFF2-40B4-BE49-F238E27FC236}">
                  <a16:creationId xmlns:a16="http://schemas.microsoft.com/office/drawing/2014/main" id="{1A5B6298-247F-6147-9B6F-DC2247DDF246}"/>
                </a:ext>
              </a:extLst>
            </p:cNvPr>
            <p:cNvSpPr>
              <a:spLocks noChangeArrowheads="1"/>
            </p:cNvSpPr>
            <p:nvPr/>
          </p:nvSpPr>
          <p:spPr bwMode="auto">
            <a:xfrm>
              <a:off x="7908249" y="3967080"/>
              <a:ext cx="598187" cy="141677"/>
            </a:xfrm>
            <a:custGeom>
              <a:avLst/>
              <a:gdLst>
                <a:gd name="T0" fmla="*/ 839 w 840"/>
                <a:gd name="T1" fmla="*/ 99 h 199"/>
                <a:gd name="T2" fmla="*/ 419 w 840"/>
                <a:gd name="T3" fmla="*/ 198 h 199"/>
                <a:gd name="T4" fmla="*/ 0 w 840"/>
                <a:gd name="T5" fmla="*/ 99 h 199"/>
                <a:gd name="T6" fmla="*/ 419 w 840"/>
                <a:gd name="T7" fmla="*/ 0 h 199"/>
                <a:gd name="T8" fmla="*/ 839 w 840"/>
                <a:gd name="T9" fmla="*/ 99 h 199"/>
              </a:gdLst>
              <a:ahLst/>
              <a:cxnLst>
                <a:cxn ang="0">
                  <a:pos x="T0" y="T1"/>
                </a:cxn>
                <a:cxn ang="0">
                  <a:pos x="T2" y="T3"/>
                </a:cxn>
                <a:cxn ang="0">
                  <a:pos x="T4" y="T5"/>
                </a:cxn>
                <a:cxn ang="0">
                  <a:pos x="T6" y="T7"/>
                </a:cxn>
                <a:cxn ang="0">
                  <a:pos x="T8" y="T9"/>
                </a:cxn>
              </a:cxnLst>
              <a:rect l="0" t="0" r="r" b="b"/>
              <a:pathLst>
                <a:path w="840" h="199">
                  <a:moveTo>
                    <a:pt x="839" y="99"/>
                  </a:moveTo>
                  <a:cubicBezTo>
                    <a:pt x="839" y="154"/>
                    <a:pt x="651" y="198"/>
                    <a:pt x="419" y="198"/>
                  </a:cubicBezTo>
                  <a:cubicBezTo>
                    <a:pt x="187" y="198"/>
                    <a:pt x="0" y="154"/>
                    <a:pt x="0" y="99"/>
                  </a:cubicBezTo>
                  <a:cubicBezTo>
                    <a:pt x="0" y="44"/>
                    <a:pt x="187" y="0"/>
                    <a:pt x="419" y="0"/>
                  </a:cubicBezTo>
                  <a:cubicBezTo>
                    <a:pt x="651" y="0"/>
                    <a:pt x="839" y="44"/>
                    <a:pt x="839" y="99"/>
                  </a:cubicBezTo>
                </a:path>
              </a:pathLst>
            </a:custGeom>
            <a:solidFill>
              <a:schemeClr val="bg1">
                <a:lumMod val="75000"/>
              </a:schemeClr>
            </a:solidFill>
            <a:ln>
              <a:noFill/>
            </a:ln>
            <a:effectLst/>
          </p:spPr>
          <p:txBody>
            <a:bodyPr wrap="none" anchor="ctr"/>
            <a:lstStyle/>
            <a:p>
              <a:endParaRPr lang="en-US" sz="500"/>
            </a:p>
          </p:txBody>
        </p:sp>
        <p:sp>
          <p:nvSpPr>
            <p:cNvPr id="46" name="Freeform 45">
              <a:extLst>
                <a:ext uri="{FF2B5EF4-FFF2-40B4-BE49-F238E27FC236}">
                  <a16:creationId xmlns:a16="http://schemas.microsoft.com/office/drawing/2014/main" id="{D84F0C3B-CEE2-5946-B05F-8D3FB9B90799}"/>
                </a:ext>
              </a:extLst>
            </p:cNvPr>
            <p:cNvSpPr>
              <a:spLocks noChangeArrowheads="1"/>
            </p:cNvSpPr>
            <p:nvPr/>
          </p:nvSpPr>
          <p:spPr bwMode="auto">
            <a:xfrm>
              <a:off x="7571374" y="2572361"/>
              <a:ext cx="1271934" cy="1467132"/>
            </a:xfrm>
            <a:custGeom>
              <a:avLst/>
              <a:gdLst>
                <a:gd name="T0" fmla="*/ 1779 w 1780"/>
                <a:gd name="T1" fmla="*/ 889 h 2054"/>
                <a:gd name="T2" fmla="*/ 889 w 1780"/>
                <a:gd name="T3" fmla="*/ 0 h 2054"/>
                <a:gd name="T4" fmla="*/ 0 w 1780"/>
                <a:gd name="T5" fmla="*/ 889 h 2054"/>
                <a:gd name="T6" fmla="*/ 722 w 1780"/>
                <a:gd name="T7" fmla="*/ 1763 h 2054"/>
                <a:gd name="T8" fmla="*/ 889 w 1780"/>
                <a:gd name="T9" fmla="*/ 2053 h 2054"/>
                <a:gd name="T10" fmla="*/ 1057 w 1780"/>
                <a:gd name="T11" fmla="*/ 1763 h 2054"/>
                <a:gd name="T12" fmla="*/ 1779 w 1780"/>
                <a:gd name="T13" fmla="*/ 889 h 2054"/>
              </a:gdLst>
              <a:ahLst/>
              <a:cxnLst>
                <a:cxn ang="0">
                  <a:pos x="T0" y="T1"/>
                </a:cxn>
                <a:cxn ang="0">
                  <a:pos x="T2" y="T3"/>
                </a:cxn>
                <a:cxn ang="0">
                  <a:pos x="T4" y="T5"/>
                </a:cxn>
                <a:cxn ang="0">
                  <a:pos x="T6" y="T7"/>
                </a:cxn>
                <a:cxn ang="0">
                  <a:pos x="T8" y="T9"/>
                </a:cxn>
                <a:cxn ang="0">
                  <a:pos x="T10" y="T11"/>
                </a:cxn>
                <a:cxn ang="0">
                  <a:pos x="T12" y="T13"/>
                </a:cxn>
              </a:cxnLst>
              <a:rect l="0" t="0" r="r" b="b"/>
              <a:pathLst>
                <a:path w="1780" h="2054">
                  <a:moveTo>
                    <a:pt x="1779" y="889"/>
                  </a:moveTo>
                  <a:cubicBezTo>
                    <a:pt x="1779" y="398"/>
                    <a:pt x="1381" y="0"/>
                    <a:pt x="889" y="0"/>
                  </a:cubicBezTo>
                  <a:cubicBezTo>
                    <a:pt x="398" y="0"/>
                    <a:pt x="0" y="398"/>
                    <a:pt x="0" y="889"/>
                  </a:cubicBezTo>
                  <a:cubicBezTo>
                    <a:pt x="0" y="1323"/>
                    <a:pt x="311" y="1685"/>
                    <a:pt x="722" y="1763"/>
                  </a:cubicBezTo>
                  <a:lnTo>
                    <a:pt x="889" y="2053"/>
                  </a:lnTo>
                  <a:lnTo>
                    <a:pt x="1057" y="1763"/>
                  </a:lnTo>
                  <a:cubicBezTo>
                    <a:pt x="1468" y="1685"/>
                    <a:pt x="1779" y="1323"/>
                    <a:pt x="1779" y="889"/>
                  </a:cubicBezTo>
                </a:path>
              </a:pathLst>
            </a:custGeom>
            <a:solidFill>
              <a:srgbClr val="50A2DA"/>
            </a:solidFill>
            <a:ln>
              <a:noFill/>
            </a:ln>
            <a:effectLst/>
          </p:spPr>
          <p:txBody>
            <a:bodyPr wrap="none" anchor="ctr"/>
            <a:lstStyle/>
            <a:p>
              <a:endParaRPr lang="en-US" sz="500"/>
            </a:p>
          </p:txBody>
        </p:sp>
        <p:sp>
          <p:nvSpPr>
            <p:cNvPr id="62" name="TextBox 61">
              <a:extLst>
                <a:ext uri="{FF2B5EF4-FFF2-40B4-BE49-F238E27FC236}">
                  <a16:creationId xmlns:a16="http://schemas.microsoft.com/office/drawing/2014/main" id="{EB9C3411-2157-D54D-934E-9CF77BF83B23}"/>
                </a:ext>
              </a:extLst>
            </p:cNvPr>
            <p:cNvSpPr txBox="1"/>
            <p:nvPr/>
          </p:nvSpPr>
          <p:spPr>
            <a:xfrm>
              <a:off x="7853630" y="2750753"/>
              <a:ext cx="710572" cy="973765"/>
            </a:xfrm>
            <a:prstGeom prst="rect">
              <a:avLst/>
            </a:prstGeom>
            <a:noFill/>
          </p:spPr>
          <p:txBody>
            <a:bodyPr wrap="none" rtlCol="0" anchor="ctr">
              <a:spAutoFit/>
            </a:bodyPr>
            <a:lstStyle/>
            <a:p>
              <a:pPr algn="ctr"/>
              <a:r>
                <a:rPr lang="en-US" sz="3200">
                  <a:solidFill>
                    <a:schemeClr val="bg1"/>
                  </a:solidFill>
                  <a:latin typeface="TT Norms Pro Normal" panose="02000503030000020003" pitchFamily="2" charset="0"/>
                  <a:cs typeface="Poppins" pitchFamily="2" charset="77"/>
                </a:rPr>
                <a:t>4</a:t>
              </a:r>
            </a:p>
          </p:txBody>
        </p:sp>
        <p:sp>
          <p:nvSpPr>
            <p:cNvPr id="74" name="TextBox 73">
              <a:extLst>
                <a:ext uri="{FF2B5EF4-FFF2-40B4-BE49-F238E27FC236}">
                  <a16:creationId xmlns:a16="http://schemas.microsoft.com/office/drawing/2014/main" id="{9A5F261D-A0B8-D34C-9566-60C9197D42AA}"/>
                </a:ext>
              </a:extLst>
            </p:cNvPr>
            <p:cNvSpPr txBox="1"/>
            <p:nvPr/>
          </p:nvSpPr>
          <p:spPr>
            <a:xfrm>
              <a:off x="6763942" y="5012895"/>
              <a:ext cx="2899409" cy="512509"/>
            </a:xfrm>
            <a:prstGeom prst="rect">
              <a:avLst/>
            </a:prstGeom>
            <a:noFill/>
          </p:spPr>
          <p:txBody>
            <a:bodyPr wrap="none" rtlCol="0" anchor="b" anchorCtr="0">
              <a:spAutoFit/>
            </a:bodyPr>
            <a:lstStyle>
              <a:defPPr>
                <a:defRPr lang="en-HR"/>
              </a:defPPr>
              <a:lvl1pPr algn="ctr">
                <a:defRPr sz="1400">
                  <a:solidFill>
                    <a:srgbClr val="0A73BA"/>
                  </a:solidFill>
                  <a:latin typeface="TT Norms Pro Normal" panose="02000503030000020003" pitchFamily="2" charset="0"/>
                  <a:ea typeface="League Spartan" charset="0"/>
                  <a:cs typeface="Poppins" pitchFamily="2" charset="77"/>
                </a:defRPr>
              </a:lvl1pPr>
            </a:lstStyle>
            <a:p>
              <a:r>
                <a:rPr lang="en-US" dirty="0"/>
                <a:t>Light Business case</a:t>
              </a:r>
            </a:p>
          </p:txBody>
        </p:sp>
        <p:sp>
          <p:nvSpPr>
            <p:cNvPr id="53" name="Freeform 52">
              <a:extLst>
                <a:ext uri="{FF2B5EF4-FFF2-40B4-BE49-F238E27FC236}">
                  <a16:creationId xmlns:a16="http://schemas.microsoft.com/office/drawing/2014/main" id="{3F2ACBC9-FD0E-F347-9298-F55D96EB914F}"/>
                </a:ext>
              </a:extLst>
            </p:cNvPr>
            <p:cNvSpPr>
              <a:spLocks noChangeArrowheads="1"/>
            </p:cNvSpPr>
            <p:nvPr/>
          </p:nvSpPr>
          <p:spPr bwMode="auto">
            <a:xfrm>
              <a:off x="11755863" y="3013131"/>
              <a:ext cx="50374" cy="198345"/>
            </a:xfrm>
            <a:custGeom>
              <a:avLst/>
              <a:gdLst>
                <a:gd name="T0" fmla="*/ 67 w 69"/>
                <a:gd name="T1" fmla="*/ 10 h 278"/>
                <a:gd name="T2" fmla="*/ 67 w 69"/>
                <a:gd name="T3" fmla="*/ 12 h 278"/>
                <a:gd name="T4" fmla="*/ 64 w 69"/>
                <a:gd name="T5" fmla="*/ 22 h 278"/>
                <a:gd name="T6" fmla="*/ 62 w 69"/>
                <a:gd name="T7" fmla="*/ 25 h 278"/>
                <a:gd name="T8" fmla="*/ 59 w 69"/>
                <a:gd name="T9" fmla="*/ 32 h 278"/>
                <a:gd name="T10" fmla="*/ 57 w 69"/>
                <a:gd name="T11" fmla="*/ 36 h 278"/>
                <a:gd name="T12" fmla="*/ 52 w 69"/>
                <a:gd name="T13" fmla="*/ 42 h 278"/>
                <a:gd name="T14" fmla="*/ 49 w 69"/>
                <a:gd name="T15" fmla="*/ 47 h 278"/>
                <a:gd name="T16" fmla="*/ 44 w 69"/>
                <a:gd name="T17" fmla="*/ 52 h 278"/>
                <a:gd name="T18" fmla="*/ 38 w 69"/>
                <a:gd name="T19" fmla="*/ 57 h 278"/>
                <a:gd name="T20" fmla="*/ 31 w 69"/>
                <a:gd name="T21" fmla="*/ 63 h 278"/>
                <a:gd name="T22" fmla="*/ 29 w 69"/>
                <a:gd name="T23" fmla="*/ 65 h 278"/>
                <a:gd name="T24" fmla="*/ 17 w 69"/>
                <a:gd name="T25" fmla="*/ 73 h 278"/>
                <a:gd name="T26" fmla="*/ 14 w 69"/>
                <a:gd name="T27" fmla="*/ 75 h 278"/>
                <a:gd name="T28" fmla="*/ 0 w 69"/>
                <a:gd name="T29" fmla="*/ 82 h 278"/>
                <a:gd name="T30" fmla="*/ 0 w 69"/>
                <a:gd name="T31" fmla="*/ 277 h 278"/>
                <a:gd name="T32" fmla="*/ 14 w 69"/>
                <a:gd name="T33" fmla="*/ 268 h 278"/>
                <a:gd name="T34" fmla="*/ 17 w 69"/>
                <a:gd name="T35" fmla="*/ 267 h 278"/>
                <a:gd name="T36" fmla="*/ 19 w 69"/>
                <a:gd name="T37" fmla="*/ 266 h 278"/>
                <a:gd name="T38" fmla="*/ 29 w 69"/>
                <a:gd name="T39" fmla="*/ 259 h 278"/>
                <a:gd name="T40" fmla="*/ 31 w 69"/>
                <a:gd name="T41" fmla="*/ 258 h 278"/>
                <a:gd name="T42" fmla="*/ 35 w 69"/>
                <a:gd name="T43" fmla="*/ 254 h 278"/>
                <a:gd name="T44" fmla="*/ 38 w 69"/>
                <a:gd name="T45" fmla="*/ 251 h 278"/>
                <a:gd name="T46" fmla="*/ 44 w 69"/>
                <a:gd name="T47" fmla="*/ 246 h 278"/>
                <a:gd name="T48" fmla="*/ 46 w 69"/>
                <a:gd name="T49" fmla="*/ 243 h 278"/>
                <a:gd name="T50" fmla="*/ 49 w 69"/>
                <a:gd name="T51" fmla="*/ 240 h 278"/>
                <a:gd name="T52" fmla="*/ 52 w 69"/>
                <a:gd name="T53" fmla="*/ 236 h 278"/>
                <a:gd name="T54" fmla="*/ 54 w 69"/>
                <a:gd name="T55" fmla="*/ 234 h 278"/>
                <a:gd name="T56" fmla="*/ 57 w 69"/>
                <a:gd name="T57" fmla="*/ 230 h 278"/>
                <a:gd name="T58" fmla="*/ 59 w 69"/>
                <a:gd name="T59" fmla="*/ 226 h 278"/>
                <a:gd name="T60" fmla="*/ 60 w 69"/>
                <a:gd name="T61" fmla="*/ 225 h 278"/>
                <a:gd name="T62" fmla="*/ 62 w 69"/>
                <a:gd name="T63" fmla="*/ 219 h 278"/>
                <a:gd name="T64" fmla="*/ 64 w 69"/>
                <a:gd name="T65" fmla="*/ 216 h 278"/>
                <a:gd name="T66" fmla="*/ 64 w 69"/>
                <a:gd name="T67" fmla="*/ 215 h 278"/>
                <a:gd name="T68" fmla="*/ 67 w 69"/>
                <a:gd name="T69" fmla="*/ 206 h 278"/>
                <a:gd name="T70" fmla="*/ 67 w 69"/>
                <a:gd name="T71" fmla="*/ 204 h 278"/>
                <a:gd name="T72" fmla="*/ 68 w 69"/>
                <a:gd name="T73" fmla="*/ 196 h 278"/>
                <a:gd name="T74" fmla="*/ 68 w 69"/>
                <a:gd name="T75" fmla="*/ 195 h 278"/>
                <a:gd name="T76" fmla="*/ 68 w 69"/>
                <a:gd name="T77" fmla="*/ 0 h 278"/>
                <a:gd name="T78" fmla="*/ 67 w 69"/>
                <a:gd name="T79" fmla="*/ 1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9" h="278">
                  <a:moveTo>
                    <a:pt x="67" y="10"/>
                  </a:moveTo>
                  <a:cubicBezTo>
                    <a:pt x="67" y="10"/>
                    <a:pt x="67" y="11"/>
                    <a:pt x="67" y="12"/>
                  </a:cubicBezTo>
                  <a:cubicBezTo>
                    <a:pt x="66" y="15"/>
                    <a:pt x="65" y="19"/>
                    <a:pt x="64" y="22"/>
                  </a:cubicBezTo>
                  <a:cubicBezTo>
                    <a:pt x="63" y="23"/>
                    <a:pt x="63" y="24"/>
                    <a:pt x="62" y="25"/>
                  </a:cubicBezTo>
                  <a:cubicBezTo>
                    <a:pt x="62" y="28"/>
                    <a:pt x="60" y="30"/>
                    <a:pt x="59" y="32"/>
                  </a:cubicBezTo>
                  <a:cubicBezTo>
                    <a:pt x="58" y="33"/>
                    <a:pt x="57" y="34"/>
                    <a:pt x="57" y="36"/>
                  </a:cubicBezTo>
                  <a:cubicBezTo>
                    <a:pt x="55" y="38"/>
                    <a:pt x="53" y="40"/>
                    <a:pt x="52" y="42"/>
                  </a:cubicBezTo>
                  <a:cubicBezTo>
                    <a:pt x="51" y="43"/>
                    <a:pt x="50" y="45"/>
                    <a:pt x="49" y="47"/>
                  </a:cubicBezTo>
                  <a:cubicBezTo>
                    <a:pt x="47" y="48"/>
                    <a:pt x="46" y="50"/>
                    <a:pt x="44" y="52"/>
                  </a:cubicBezTo>
                  <a:cubicBezTo>
                    <a:pt x="42" y="53"/>
                    <a:pt x="40" y="55"/>
                    <a:pt x="38" y="57"/>
                  </a:cubicBezTo>
                  <a:cubicBezTo>
                    <a:pt x="36" y="59"/>
                    <a:pt x="33" y="61"/>
                    <a:pt x="31" y="63"/>
                  </a:cubicBezTo>
                  <a:cubicBezTo>
                    <a:pt x="30" y="64"/>
                    <a:pt x="30" y="64"/>
                    <a:pt x="29" y="65"/>
                  </a:cubicBezTo>
                  <a:cubicBezTo>
                    <a:pt x="25" y="67"/>
                    <a:pt x="21" y="70"/>
                    <a:pt x="17" y="73"/>
                  </a:cubicBezTo>
                  <a:cubicBezTo>
                    <a:pt x="16" y="73"/>
                    <a:pt x="15" y="74"/>
                    <a:pt x="14" y="75"/>
                  </a:cubicBezTo>
                  <a:cubicBezTo>
                    <a:pt x="10" y="77"/>
                    <a:pt x="5" y="80"/>
                    <a:pt x="0" y="82"/>
                  </a:cubicBezTo>
                  <a:lnTo>
                    <a:pt x="0" y="277"/>
                  </a:lnTo>
                  <a:cubicBezTo>
                    <a:pt x="5" y="274"/>
                    <a:pt x="10" y="272"/>
                    <a:pt x="14" y="268"/>
                  </a:cubicBezTo>
                  <a:cubicBezTo>
                    <a:pt x="15" y="268"/>
                    <a:pt x="16" y="267"/>
                    <a:pt x="17" y="267"/>
                  </a:cubicBezTo>
                  <a:lnTo>
                    <a:pt x="19" y="266"/>
                  </a:lnTo>
                  <a:cubicBezTo>
                    <a:pt x="23" y="263"/>
                    <a:pt x="26" y="261"/>
                    <a:pt x="29" y="259"/>
                  </a:cubicBezTo>
                  <a:cubicBezTo>
                    <a:pt x="30" y="258"/>
                    <a:pt x="30" y="258"/>
                    <a:pt x="31" y="258"/>
                  </a:cubicBezTo>
                  <a:cubicBezTo>
                    <a:pt x="32" y="256"/>
                    <a:pt x="34" y="255"/>
                    <a:pt x="35" y="254"/>
                  </a:cubicBezTo>
                  <a:cubicBezTo>
                    <a:pt x="36" y="253"/>
                    <a:pt x="37" y="252"/>
                    <a:pt x="38" y="251"/>
                  </a:cubicBezTo>
                  <a:cubicBezTo>
                    <a:pt x="40" y="250"/>
                    <a:pt x="42" y="248"/>
                    <a:pt x="44" y="246"/>
                  </a:cubicBezTo>
                  <a:cubicBezTo>
                    <a:pt x="44" y="245"/>
                    <a:pt x="46" y="245"/>
                    <a:pt x="46" y="243"/>
                  </a:cubicBezTo>
                  <a:cubicBezTo>
                    <a:pt x="47" y="243"/>
                    <a:pt x="47" y="242"/>
                    <a:pt x="49" y="240"/>
                  </a:cubicBezTo>
                  <a:cubicBezTo>
                    <a:pt x="50" y="239"/>
                    <a:pt x="51" y="238"/>
                    <a:pt x="52" y="236"/>
                  </a:cubicBezTo>
                  <a:cubicBezTo>
                    <a:pt x="53" y="236"/>
                    <a:pt x="53" y="235"/>
                    <a:pt x="54" y="234"/>
                  </a:cubicBezTo>
                  <a:cubicBezTo>
                    <a:pt x="55" y="232"/>
                    <a:pt x="55" y="231"/>
                    <a:pt x="57" y="230"/>
                  </a:cubicBezTo>
                  <a:cubicBezTo>
                    <a:pt x="57" y="229"/>
                    <a:pt x="58" y="227"/>
                    <a:pt x="59" y="226"/>
                  </a:cubicBezTo>
                  <a:lnTo>
                    <a:pt x="60" y="225"/>
                  </a:lnTo>
                  <a:cubicBezTo>
                    <a:pt x="61" y="223"/>
                    <a:pt x="62" y="221"/>
                    <a:pt x="62" y="219"/>
                  </a:cubicBezTo>
                  <a:cubicBezTo>
                    <a:pt x="63" y="219"/>
                    <a:pt x="63" y="217"/>
                    <a:pt x="64" y="216"/>
                  </a:cubicBezTo>
                  <a:lnTo>
                    <a:pt x="64" y="215"/>
                  </a:lnTo>
                  <a:cubicBezTo>
                    <a:pt x="65" y="212"/>
                    <a:pt x="66" y="209"/>
                    <a:pt x="67" y="206"/>
                  </a:cubicBezTo>
                  <a:cubicBezTo>
                    <a:pt x="67" y="206"/>
                    <a:pt x="67" y="205"/>
                    <a:pt x="67" y="204"/>
                  </a:cubicBezTo>
                  <a:cubicBezTo>
                    <a:pt x="68" y="202"/>
                    <a:pt x="68" y="199"/>
                    <a:pt x="68" y="196"/>
                  </a:cubicBezTo>
                  <a:cubicBezTo>
                    <a:pt x="68" y="195"/>
                    <a:pt x="68" y="195"/>
                    <a:pt x="68" y="195"/>
                  </a:cubicBezTo>
                  <a:lnTo>
                    <a:pt x="68" y="0"/>
                  </a:lnTo>
                  <a:cubicBezTo>
                    <a:pt x="68" y="4"/>
                    <a:pt x="68" y="7"/>
                    <a:pt x="67" y="10"/>
                  </a:cubicBezTo>
                </a:path>
              </a:pathLst>
            </a:custGeom>
            <a:solidFill>
              <a:schemeClr val="bg1">
                <a:lumMod val="65000"/>
              </a:schemeClr>
            </a:solidFill>
            <a:ln>
              <a:noFill/>
            </a:ln>
            <a:effectLst/>
          </p:spPr>
          <p:txBody>
            <a:bodyPr wrap="none" anchor="ctr"/>
            <a:lstStyle/>
            <a:p>
              <a:endParaRPr lang="en-US" sz="500"/>
            </a:p>
          </p:txBody>
        </p:sp>
        <p:sp>
          <p:nvSpPr>
            <p:cNvPr id="54" name="Freeform 53">
              <a:extLst>
                <a:ext uri="{FF2B5EF4-FFF2-40B4-BE49-F238E27FC236}">
                  <a16:creationId xmlns:a16="http://schemas.microsoft.com/office/drawing/2014/main" id="{E52819C2-CD84-484B-A32F-0202B98D631D}"/>
                </a:ext>
              </a:extLst>
            </p:cNvPr>
            <p:cNvSpPr>
              <a:spLocks noChangeArrowheads="1"/>
            </p:cNvSpPr>
            <p:nvPr/>
          </p:nvSpPr>
          <p:spPr bwMode="auto">
            <a:xfrm>
              <a:off x="9533126" y="3013131"/>
              <a:ext cx="50374" cy="198345"/>
            </a:xfrm>
            <a:custGeom>
              <a:avLst/>
              <a:gdLst>
                <a:gd name="T0" fmla="*/ 0 w 69"/>
                <a:gd name="T1" fmla="*/ 195 h 278"/>
                <a:gd name="T2" fmla="*/ 0 w 69"/>
                <a:gd name="T3" fmla="*/ 0 h 278"/>
                <a:gd name="T4" fmla="*/ 68 w 69"/>
                <a:gd name="T5" fmla="*/ 82 h 278"/>
                <a:gd name="T6" fmla="*/ 68 w 69"/>
                <a:gd name="T7" fmla="*/ 277 h 278"/>
                <a:gd name="T8" fmla="*/ 0 w 69"/>
                <a:gd name="T9" fmla="*/ 195 h 278"/>
              </a:gdLst>
              <a:ahLst/>
              <a:cxnLst>
                <a:cxn ang="0">
                  <a:pos x="T0" y="T1"/>
                </a:cxn>
                <a:cxn ang="0">
                  <a:pos x="T2" y="T3"/>
                </a:cxn>
                <a:cxn ang="0">
                  <a:pos x="T4" y="T5"/>
                </a:cxn>
                <a:cxn ang="0">
                  <a:pos x="T6" y="T7"/>
                </a:cxn>
                <a:cxn ang="0">
                  <a:pos x="T8" y="T9"/>
                </a:cxn>
              </a:cxnLst>
              <a:rect l="0" t="0" r="r" b="b"/>
              <a:pathLst>
                <a:path w="69" h="278">
                  <a:moveTo>
                    <a:pt x="0" y="195"/>
                  </a:moveTo>
                  <a:lnTo>
                    <a:pt x="0" y="0"/>
                  </a:lnTo>
                  <a:cubicBezTo>
                    <a:pt x="0" y="30"/>
                    <a:pt x="22" y="59"/>
                    <a:pt x="68" y="82"/>
                  </a:cubicBezTo>
                  <a:lnTo>
                    <a:pt x="68" y="277"/>
                  </a:lnTo>
                  <a:cubicBezTo>
                    <a:pt x="22" y="254"/>
                    <a:pt x="0" y="224"/>
                    <a:pt x="0" y="195"/>
                  </a:cubicBezTo>
                </a:path>
              </a:pathLst>
            </a:custGeom>
            <a:solidFill>
              <a:schemeClr val="bg1">
                <a:lumMod val="65000"/>
              </a:schemeClr>
            </a:solidFill>
            <a:ln>
              <a:noFill/>
            </a:ln>
            <a:effectLst/>
          </p:spPr>
          <p:txBody>
            <a:bodyPr wrap="none" anchor="ctr"/>
            <a:lstStyle/>
            <a:p>
              <a:endParaRPr lang="en-US" sz="500"/>
            </a:p>
          </p:txBody>
        </p:sp>
        <p:sp>
          <p:nvSpPr>
            <p:cNvPr id="55" name="Freeform 54">
              <a:extLst>
                <a:ext uri="{FF2B5EF4-FFF2-40B4-BE49-F238E27FC236}">
                  <a16:creationId xmlns:a16="http://schemas.microsoft.com/office/drawing/2014/main" id="{05C8E588-816F-434B-B9AC-10DBA161CC52}"/>
                </a:ext>
              </a:extLst>
            </p:cNvPr>
            <p:cNvSpPr>
              <a:spLocks noChangeArrowheads="1"/>
            </p:cNvSpPr>
            <p:nvPr/>
          </p:nvSpPr>
          <p:spPr bwMode="auto">
            <a:xfrm>
              <a:off x="10786171" y="3069801"/>
              <a:ext cx="969692" cy="623374"/>
            </a:xfrm>
            <a:custGeom>
              <a:avLst/>
              <a:gdLst>
                <a:gd name="T0" fmla="*/ 1359 w 1360"/>
                <a:gd name="T1" fmla="*/ 0 h 875"/>
                <a:gd name="T2" fmla="*/ 1359 w 1360"/>
                <a:gd name="T3" fmla="*/ 195 h 875"/>
                <a:gd name="T4" fmla="*/ 0 w 1360"/>
                <a:gd name="T5" fmla="*/ 874 h 875"/>
                <a:gd name="T6" fmla="*/ 0 w 1360"/>
                <a:gd name="T7" fmla="*/ 679 h 875"/>
                <a:gd name="T8" fmla="*/ 1359 w 1360"/>
                <a:gd name="T9" fmla="*/ 0 h 875"/>
              </a:gdLst>
              <a:ahLst/>
              <a:cxnLst>
                <a:cxn ang="0">
                  <a:pos x="T0" y="T1"/>
                </a:cxn>
                <a:cxn ang="0">
                  <a:pos x="T2" y="T3"/>
                </a:cxn>
                <a:cxn ang="0">
                  <a:pos x="T4" y="T5"/>
                </a:cxn>
                <a:cxn ang="0">
                  <a:pos x="T6" y="T7"/>
                </a:cxn>
                <a:cxn ang="0">
                  <a:pos x="T8" y="T9"/>
                </a:cxn>
              </a:cxnLst>
              <a:rect l="0" t="0" r="r" b="b"/>
              <a:pathLst>
                <a:path w="1360" h="875">
                  <a:moveTo>
                    <a:pt x="1359" y="0"/>
                  </a:moveTo>
                  <a:lnTo>
                    <a:pt x="1359" y="195"/>
                  </a:lnTo>
                  <a:lnTo>
                    <a:pt x="0" y="874"/>
                  </a:lnTo>
                  <a:lnTo>
                    <a:pt x="0" y="679"/>
                  </a:lnTo>
                  <a:lnTo>
                    <a:pt x="1359" y="0"/>
                  </a:lnTo>
                </a:path>
              </a:pathLst>
            </a:custGeom>
            <a:solidFill>
              <a:schemeClr val="bg1">
                <a:lumMod val="75000"/>
              </a:schemeClr>
            </a:solidFill>
            <a:ln>
              <a:noFill/>
            </a:ln>
            <a:effectLst/>
          </p:spPr>
          <p:txBody>
            <a:bodyPr wrap="none" anchor="ctr"/>
            <a:lstStyle/>
            <a:p>
              <a:endParaRPr lang="en-US" sz="500"/>
            </a:p>
          </p:txBody>
        </p:sp>
        <p:sp>
          <p:nvSpPr>
            <p:cNvPr id="56" name="Freeform 55">
              <a:extLst>
                <a:ext uri="{FF2B5EF4-FFF2-40B4-BE49-F238E27FC236}">
                  <a16:creationId xmlns:a16="http://schemas.microsoft.com/office/drawing/2014/main" id="{1FC092FE-C3CC-EA42-9E0F-430959219856}"/>
                </a:ext>
              </a:extLst>
            </p:cNvPr>
            <p:cNvSpPr>
              <a:spLocks noChangeArrowheads="1"/>
            </p:cNvSpPr>
            <p:nvPr/>
          </p:nvSpPr>
          <p:spPr bwMode="auto">
            <a:xfrm>
              <a:off x="9583500" y="3069801"/>
              <a:ext cx="969692" cy="623374"/>
            </a:xfrm>
            <a:custGeom>
              <a:avLst/>
              <a:gdLst>
                <a:gd name="T0" fmla="*/ 1358 w 1359"/>
                <a:gd name="T1" fmla="*/ 679 h 875"/>
                <a:gd name="T2" fmla="*/ 1358 w 1359"/>
                <a:gd name="T3" fmla="*/ 874 h 875"/>
                <a:gd name="T4" fmla="*/ 0 w 1359"/>
                <a:gd name="T5" fmla="*/ 195 h 875"/>
                <a:gd name="T6" fmla="*/ 0 w 1359"/>
                <a:gd name="T7" fmla="*/ 0 h 875"/>
                <a:gd name="T8" fmla="*/ 1358 w 1359"/>
                <a:gd name="T9" fmla="*/ 679 h 875"/>
              </a:gdLst>
              <a:ahLst/>
              <a:cxnLst>
                <a:cxn ang="0">
                  <a:pos x="T0" y="T1"/>
                </a:cxn>
                <a:cxn ang="0">
                  <a:pos x="T2" y="T3"/>
                </a:cxn>
                <a:cxn ang="0">
                  <a:pos x="T4" y="T5"/>
                </a:cxn>
                <a:cxn ang="0">
                  <a:pos x="T6" y="T7"/>
                </a:cxn>
                <a:cxn ang="0">
                  <a:pos x="T8" y="T9"/>
                </a:cxn>
              </a:cxnLst>
              <a:rect l="0" t="0" r="r" b="b"/>
              <a:pathLst>
                <a:path w="1359" h="875">
                  <a:moveTo>
                    <a:pt x="1358" y="679"/>
                  </a:moveTo>
                  <a:lnTo>
                    <a:pt x="1358" y="874"/>
                  </a:lnTo>
                  <a:lnTo>
                    <a:pt x="0" y="195"/>
                  </a:lnTo>
                  <a:lnTo>
                    <a:pt x="0" y="0"/>
                  </a:lnTo>
                  <a:lnTo>
                    <a:pt x="1358" y="679"/>
                  </a:lnTo>
                </a:path>
              </a:pathLst>
            </a:custGeom>
            <a:solidFill>
              <a:schemeClr val="bg1">
                <a:lumMod val="75000"/>
              </a:schemeClr>
            </a:solidFill>
            <a:ln>
              <a:noFill/>
            </a:ln>
            <a:effectLst/>
          </p:spPr>
          <p:txBody>
            <a:bodyPr wrap="none" anchor="ctr"/>
            <a:lstStyle/>
            <a:p>
              <a:endParaRPr lang="en-US" sz="500"/>
            </a:p>
          </p:txBody>
        </p:sp>
        <p:sp>
          <p:nvSpPr>
            <p:cNvPr id="57" name="Freeform 56">
              <a:extLst>
                <a:ext uri="{FF2B5EF4-FFF2-40B4-BE49-F238E27FC236}">
                  <a16:creationId xmlns:a16="http://schemas.microsoft.com/office/drawing/2014/main" id="{DDBB35D1-E7F0-D140-B908-3F5E6F77DE04}"/>
                </a:ext>
              </a:extLst>
            </p:cNvPr>
            <p:cNvSpPr>
              <a:spLocks noChangeArrowheads="1"/>
            </p:cNvSpPr>
            <p:nvPr/>
          </p:nvSpPr>
          <p:spPr bwMode="auto">
            <a:xfrm>
              <a:off x="9517384" y="2446427"/>
              <a:ext cx="2304594" cy="1136554"/>
            </a:xfrm>
            <a:custGeom>
              <a:avLst/>
              <a:gdLst>
                <a:gd name="T0" fmla="*/ 1614 w 3228"/>
                <a:gd name="T1" fmla="*/ 0 h 1592"/>
                <a:gd name="T2" fmla="*/ 1777 w 3228"/>
                <a:gd name="T3" fmla="*/ 34 h 1592"/>
                <a:gd name="T4" fmla="*/ 3136 w 3228"/>
                <a:gd name="T5" fmla="*/ 713 h 1592"/>
                <a:gd name="T6" fmla="*/ 3136 w 3228"/>
                <a:gd name="T7" fmla="*/ 877 h 1592"/>
                <a:gd name="T8" fmla="*/ 1777 w 3228"/>
                <a:gd name="T9" fmla="*/ 1556 h 1592"/>
                <a:gd name="T10" fmla="*/ 1614 w 3228"/>
                <a:gd name="T11" fmla="*/ 1591 h 1592"/>
                <a:gd name="T12" fmla="*/ 1449 w 3228"/>
                <a:gd name="T13" fmla="*/ 1556 h 1592"/>
                <a:gd name="T14" fmla="*/ 91 w 3228"/>
                <a:gd name="T15" fmla="*/ 877 h 1592"/>
                <a:gd name="T16" fmla="*/ 91 w 3228"/>
                <a:gd name="T17" fmla="*/ 713 h 1592"/>
                <a:gd name="T18" fmla="*/ 1449 w 3228"/>
                <a:gd name="T19" fmla="*/ 34 h 1592"/>
                <a:gd name="T20" fmla="*/ 1614 w 3228"/>
                <a:gd name="T21" fmla="*/ 0 h 1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28" h="1592">
                  <a:moveTo>
                    <a:pt x="1614" y="0"/>
                  </a:moveTo>
                  <a:cubicBezTo>
                    <a:pt x="1673" y="0"/>
                    <a:pt x="1732" y="12"/>
                    <a:pt x="1777" y="34"/>
                  </a:cubicBezTo>
                  <a:lnTo>
                    <a:pt x="3136" y="713"/>
                  </a:lnTo>
                  <a:cubicBezTo>
                    <a:pt x="3227" y="758"/>
                    <a:pt x="3227" y="832"/>
                    <a:pt x="3136" y="877"/>
                  </a:cubicBezTo>
                  <a:lnTo>
                    <a:pt x="1777" y="1556"/>
                  </a:lnTo>
                  <a:cubicBezTo>
                    <a:pt x="1732" y="1579"/>
                    <a:pt x="1673" y="1591"/>
                    <a:pt x="1614" y="1591"/>
                  </a:cubicBezTo>
                  <a:cubicBezTo>
                    <a:pt x="1554" y="1591"/>
                    <a:pt x="1495" y="1579"/>
                    <a:pt x="1449" y="1556"/>
                  </a:cubicBezTo>
                  <a:lnTo>
                    <a:pt x="91" y="877"/>
                  </a:lnTo>
                  <a:cubicBezTo>
                    <a:pt x="0" y="832"/>
                    <a:pt x="0" y="758"/>
                    <a:pt x="91" y="713"/>
                  </a:cubicBezTo>
                  <a:lnTo>
                    <a:pt x="1449" y="34"/>
                  </a:lnTo>
                  <a:cubicBezTo>
                    <a:pt x="1495" y="12"/>
                    <a:pt x="1554" y="0"/>
                    <a:pt x="1614" y="0"/>
                  </a:cubicBezTo>
                </a:path>
              </a:pathLst>
            </a:custGeom>
            <a:solidFill>
              <a:schemeClr val="bg1">
                <a:lumMod val="95000"/>
              </a:schemeClr>
            </a:solidFill>
            <a:ln>
              <a:noFill/>
            </a:ln>
            <a:effectLst/>
          </p:spPr>
          <p:txBody>
            <a:bodyPr wrap="none" anchor="ctr"/>
            <a:lstStyle/>
            <a:p>
              <a:endParaRPr lang="en-US" sz="500"/>
            </a:p>
          </p:txBody>
        </p:sp>
        <p:sp>
          <p:nvSpPr>
            <p:cNvPr id="58" name="Freeform 57">
              <a:extLst>
                <a:ext uri="{FF2B5EF4-FFF2-40B4-BE49-F238E27FC236}">
                  <a16:creationId xmlns:a16="http://schemas.microsoft.com/office/drawing/2014/main" id="{5F3A06BA-D647-DC46-B6A6-ECD6B2E4E2E1}"/>
                </a:ext>
              </a:extLst>
            </p:cNvPr>
            <p:cNvSpPr>
              <a:spLocks noChangeArrowheads="1"/>
            </p:cNvSpPr>
            <p:nvPr/>
          </p:nvSpPr>
          <p:spPr bwMode="auto">
            <a:xfrm>
              <a:off x="10553193" y="3554647"/>
              <a:ext cx="236125" cy="163715"/>
            </a:xfrm>
            <a:custGeom>
              <a:avLst/>
              <a:gdLst>
                <a:gd name="T0" fmla="*/ 300 w 329"/>
                <a:gd name="T1" fmla="*/ 12 h 230"/>
                <a:gd name="T2" fmla="*/ 276 w 329"/>
                <a:gd name="T3" fmla="*/ 20 h 230"/>
                <a:gd name="T4" fmla="*/ 254 w 329"/>
                <a:gd name="T5" fmla="*/ 26 h 230"/>
                <a:gd name="T6" fmla="*/ 230 w 329"/>
                <a:gd name="T7" fmla="*/ 30 h 230"/>
                <a:gd name="T8" fmla="*/ 205 w 329"/>
                <a:gd name="T9" fmla="*/ 33 h 230"/>
                <a:gd name="T10" fmla="*/ 183 w 329"/>
                <a:gd name="T11" fmla="*/ 34 h 230"/>
                <a:gd name="T12" fmla="*/ 148 w 329"/>
                <a:gd name="T13" fmla="*/ 34 h 230"/>
                <a:gd name="T14" fmla="*/ 122 w 329"/>
                <a:gd name="T15" fmla="*/ 32 h 230"/>
                <a:gd name="T16" fmla="*/ 100 w 329"/>
                <a:gd name="T17" fmla="*/ 30 h 230"/>
                <a:gd name="T18" fmla="*/ 79 w 329"/>
                <a:gd name="T19" fmla="*/ 26 h 230"/>
                <a:gd name="T20" fmla="*/ 60 w 329"/>
                <a:gd name="T21" fmla="*/ 22 h 230"/>
                <a:gd name="T22" fmla="*/ 40 w 329"/>
                <a:gd name="T23" fmla="*/ 16 h 230"/>
                <a:gd name="T24" fmla="*/ 18 w 329"/>
                <a:gd name="T25" fmla="*/ 8 h 230"/>
                <a:gd name="T26" fmla="*/ 0 w 329"/>
                <a:gd name="T27" fmla="*/ 195 h 230"/>
                <a:gd name="T28" fmla="*/ 20 w 329"/>
                <a:gd name="T29" fmla="*/ 204 h 230"/>
                <a:gd name="T30" fmla="*/ 42 w 329"/>
                <a:gd name="T31" fmla="*/ 212 h 230"/>
                <a:gd name="T32" fmla="*/ 60 w 329"/>
                <a:gd name="T33" fmla="*/ 216 h 230"/>
                <a:gd name="T34" fmla="*/ 71 w 329"/>
                <a:gd name="T35" fmla="*/ 219 h 230"/>
                <a:gd name="T36" fmla="*/ 83 w 329"/>
                <a:gd name="T37" fmla="*/ 221 h 230"/>
                <a:gd name="T38" fmla="*/ 100 w 329"/>
                <a:gd name="T39" fmla="*/ 224 h 230"/>
                <a:gd name="T40" fmla="*/ 120 w 329"/>
                <a:gd name="T41" fmla="*/ 227 h 230"/>
                <a:gd name="T42" fmla="*/ 139 w 329"/>
                <a:gd name="T43" fmla="*/ 228 h 230"/>
                <a:gd name="T44" fmla="*/ 148 w 329"/>
                <a:gd name="T45" fmla="*/ 228 h 230"/>
                <a:gd name="T46" fmla="*/ 165 w 329"/>
                <a:gd name="T47" fmla="*/ 229 h 230"/>
                <a:gd name="T48" fmla="*/ 183 w 329"/>
                <a:gd name="T49" fmla="*/ 228 h 230"/>
                <a:gd name="T50" fmla="*/ 202 w 329"/>
                <a:gd name="T51" fmla="*/ 227 h 230"/>
                <a:gd name="T52" fmla="*/ 229 w 329"/>
                <a:gd name="T53" fmla="*/ 224 h 230"/>
                <a:gd name="T54" fmla="*/ 252 w 329"/>
                <a:gd name="T55" fmla="*/ 220 h 230"/>
                <a:gd name="T56" fmla="*/ 273 w 329"/>
                <a:gd name="T57" fmla="*/ 215 h 230"/>
                <a:gd name="T58" fmla="*/ 293 w 329"/>
                <a:gd name="T59" fmla="*/ 209 h 230"/>
                <a:gd name="T60" fmla="*/ 314 w 329"/>
                <a:gd name="T61" fmla="*/ 202 h 230"/>
                <a:gd name="T62" fmla="*/ 328 w 329"/>
                <a:gd name="T63" fmla="*/ 195 h 230"/>
                <a:gd name="T64" fmla="*/ 314 w 329"/>
                <a:gd name="T65" fmla="*/ 7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9" h="230">
                  <a:moveTo>
                    <a:pt x="314" y="7"/>
                  </a:moveTo>
                  <a:cubicBezTo>
                    <a:pt x="309" y="9"/>
                    <a:pt x="304" y="11"/>
                    <a:pt x="300" y="12"/>
                  </a:cubicBezTo>
                  <a:cubicBezTo>
                    <a:pt x="298" y="13"/>
                    <a:pt x="296" y="14"/>
                    <a:pt x="293" y="15"/>
                  </a:cubicBezTo>
                  <a:cubicBezTo>
                    <a:pt x="288" y="17"/>
                    <a:pt x="282" y="19"/>
                    <a:pt x="276" y="20"/>
                  </a:cubicBezTo>
                  <a:cubicBezTo>
                    <a:pt x="275" y="21"/>
                    <a:pt x="273" y="21"/>
                    <a:pt x="273" y="21"/>
                  </a:cubicBezTo>
                  <a:cubicBezTo>
                    <a:pt x="267" y="23"/>
                    <a:pt x="260" y="24"/>
                    <a:pt x="254" y="26"/>
                  </a:cubicBezTo>
                  <a:cubicBezTo>
                    <a:pt x="253" y="26"/>
                    <a:pt x="252" y="26"/>
                    <a:pt x="252" y="26"/>
                  </a:cubicBezTo>
                  <a:cubicBezTo>
                    <a:pt x="245" y="27"/>
                    <a:pt x="237" y="29"/>
                    <a:pt x="230" y="30"/>
                  </a:cubicBezTo>
                  <a:lnTo>
                    <a:pt x="229" y="30"/>
                  </a:lnTo>
                  <a:cubicBezTo>
                    <a:pt x="221" y="31"/>
                    <a:pt x="213" y="32"/>
                    <a:pt x="205" y="33"/>
                  </a:cubicBezTo>
                  <a:cubicBezTo>
                    <a:pt x="202" y="33"/>
                    <a:pt x="199" y="33"/>
                    <a:pt x="195" y="34"/>
                  </a:cubicBezTo>
                  <a:cubicBezTo>
                    <a:pt x="191" y="34"/>
                    <a:pt x="187" y="34"/>
                    <a:pt x="183" y="34"/>
                  </a:cubicBezTo>
                  <a:cubicBezTo>
                    <a:pt x="177" y="34"/>
                    <a:pt x="171" y="35"/>
                    <a:pt x="165" y="35"/>
                  </a:cubicBezTo>
                  <a:cubicBezTo>
                    <a:pt x="159" y="35"/>
                    <a:pt x="154" y="34"/>
                    <a:pt x="148" y="34"/>
                  </a:cubicBezTo>
                  <a:cubicBezTo>
                    <a:pt x="145" y="34"/>
                    <a:pt x="143" y="34"/>
                    <a:pt x="141" y="34"/>
                  </a:cubicBezTo>
                  <a:cubicBezTo>
                    <a:pt x="135" y="34"/>
                    <a:pt x="128" y="33"/>
                    <a:pt x="122" y="32"/>
                  </a:cubicBezTo>
                  <a:cubicBezTo>
                    <a:pt x="121" y="32"/>
                    <a:pt x="120" y="32"/>
                    <a:pt x="120" y="32"/>
                  </a:cubicBezTo>
                  <a:cubicBezTo>
                    <a:pt x="113" y="32"/>
                    <a:pt x="106" y="31"/>
                    <a:pt x="100" y="30"/>
                  </a:cubicBezTo>
                  <a:cubicBezTo>
                    <a:pt x="97" y="29"/>
                    <a:pt x="96" y="29"/>
                    <a:pt x="93" y="29"/>
                  </a:cubicBezTo>
                  <a:cubicBezTo>
                    <a:pt x="89" y="28"/>
                    <a:pt x="84" y="27"/>
                    <a:pt x="79" y="26"/>
                  </a:cubicBezTo>
                  <a:cubicBezTo>
                    <a:pt x="77" y="26"/>
                    <a:pt x="74" y="25"/>
                    <a:pt x="71" y="24"/>
                  </a:cubicBezTo>
                  <a:cubicBezTo>
                    <a:pt x="67" y="24"/>
                    <a:pt x="63" y="23"/>
                    <a:pt x="60" y="22"/>
                  </a:cubicBezTo>
                  <a:cubicBezTo>
                    <a:pt x="56" y="21"/>
                    <a:pt x="52" y="20"/>
                    <a:pt x="50" y="19"/>
                  </a:cubicBezTo>
                  <a:cubicBezTo>
                    <a:pt x="46" y="18"/>
                    <a:pt x="43" y="17"/>
                    <a:pt x="40" y="16"/>
                  </a:cubicBezTo>
                  <a:cubicBezTo>
                    <a:pt x="33" y="14"/>
                    <a:pt x="26" y="12"/>
                    <a:pt x="20" y="9"/>
                  </a:cubicBezTo>
                  <a:cubicBezTo>
                    <a:pt x="20" y="9"/>
                    <a:pt x="19" y="9"/>
                    <a:pt x="18" y="8"/>
                  </a:cubicBezTo>
                  <a:cubicBezTo>
                    <a:pt x="12" y="6"/>
                    <a:pt x="6" y="4"/>
                    <a:pt x="0" y="0"/>
                  </a:cubicBezTo>
                  <a:lnTo>
                    <a:pt x="0" y="195"/>
                  </a:lnTo>
                  <a:cubicBezTo>
                    <a:pt x="6" y="197"/>
                    <a:pt x="12" y="200"/>
                    <a:pt x="18" y="203"/>
                  </a:cubicBezTo>
                  <a:cubicBezTo>
                    <a:pt x="19" y="203"/>
                    <a:pt x="20" y="204"/>
                    <a:pt x="20" y="204"/>
                  </a:cubicBezTo>
                  <a:cubicBezTo>
                    <a:pt x="26" y="206"/>
                    <a:pt x="33" y="208"/>
                    <a:pt x="40" y="210"/>
                  </a:cubicBezTo>
                  <a:cubicBezTo>
                    <a:pt x="41" y="211"/>
                    <a:pt x="41" y="211"/>
                    <a:pt x="42" y="212"/>
                  </a:cubicBezTo>
                  <a:cubicBezTo>
                    <a:pt x="45" y="212"/>
                    <a:pt x="47" y="213"/>
                    <a:pt x="50" y="213"/>
                  </a:cubicBezTo>
                  <a:cubicBezTo>
                    <a:pt x="52" y="214"/>
                    <a:pt x="56" y="215"/>
                    <a:pt x="60" y="216"/>
                  </a:cubicBezTo>
                  <a:cubicBezTo>
                    <a:pt x="61" y="216"/>
                    <a:pt x="62" y="217"/>
                    <a:pt x="63" y="217"/>
                  </a:cubicBezTo>
                  <a:cubicBezTo>
                    <a:pt x="65" y="218"/>
                    <a:pt x="68" y="218"/>
                    <a:pt x="71" y="219"/>
                  </a:cubicBezTo>
                  <a:cubicBezTo>
                    <a:pt x="74" y="219"/>
                    <a:pt x="77" y="220"/>
                    <a:pt x="79" y="221"/>
                  </a:cubicBezTo>
                  <a:cubicBezTo>
                    <a:pt x="81" y="221"/>
                    <a:pt x="81" y="221"/>
                    <a:pt x="83" y="221"/>
                  </a:cubicBezTo>
                  <a:cubicBezTo>
                    <a:pt x="86" y="222"/>
                    <a:pt x="89" y="223"/>
                    <a:pt x="93" y="223"/>
                  </a:cubicBezTo>
                  <a:cubicBezTo>
                    <a:pt x="96" y="223"/>
                    <a:pt x="97" y="224"/>
                    <a:pt x="100" y="224"/>
                  </a:cubicBezTo>
                  <a:lnTo>
                    <a:pt x="101" y="224"/>
                  </a:lnTo>
                  <a:cubicBezTo>
                    <a:pt x="107" y="225"/>
                    <a:pt x="114" y="226"/>
                    <a:pt x="120" y="227"/>
                  </a:cubicBezTo>
                  <a:cubicBezTo>
                    <a:pt x="120" y="227"/>
                    <a:pt x="121" y="227"/>
                    <a:pt x="122" y="227"/>
                  </a:cubicBezTo>
                  <a:cubicBezTo>
                    <a:pt x="128" y="227"/>
                    <a:pt x="133" y="227"/>
                    <a:pt x="139" y="228"/>
                  </a:cubicBezTo>
                  <a:cubicBezTo>
                    <a:pt x="139" y="228"/>
                    <a:pt x="140" y="228"/>
                    <a:pt x="141" y="228"/>
                  </a:cubicBezTo>
                  <a:cubicBezTo>
                    <a:pt x="143" y="228"/>
                    <a:pt x="145" y="228"/>
                    <a:pt x="148" y="228"/>
                  </a:cubicBezTo>
                  <a:cubicBezTo>
                    <a:pt x="152" y="229"/>
                    <a:pt x="155" y="229"/>
                    <a:pt x="158" y="229"/>
                  </a:cubicBezTo>
                  <a:cubicBezTo>
                    <a:pt x="160" y="229"/>
                    <a:pt x="163" y="229"/>
                    <a:pt x="165" y="229"/>
                  </a:cubicBezTo>
                  <a:cubicBezTo>
                    <a:pt x="169" y="229"/>
                    <a:pt x="174" y="229"/>
                    <a:pt x="180" y="229"/>
                  </a:cubicBezTo>
                  <a:cubicBezTo>
                    <a:pt x="180" y="229"/>
                    <a:pt x="182" y="228"/>
                    <a:pt x="183" y="228"/>
                  </a:cubicBezTo>
                  <a:cubicBezTo>
                    <a:pt x="187" y="228"/>
                    <a:pt x="191" y="228"/>
                    <a:pt x="195" y="227"/>
                  </a:cubicBezTo>
                  <a:cubicBezTo>
                    <a:pt x="198" y="227"/>
                    <a:pt x="200" y="227"/>
                    <a:pt x="202" y="227"/>
                  </a:cubicBezTo>
                  <a:cubicBezTo>
                    <a:pt x="204" y="227"/>
                    <a:pt x="204" y="227"/>
                    <a:pt x="205" y="227"/>
                  </a:cubicBezTo>
                  <a:cubicBezTo>
                    <a:pt x="213" y="226"/>
                    <a:pt x="221" y="225"/>
                    <a:pt x="229" y="224"/>
                  </a:cubicBezTo>
                  <a:lnTo>
                    <a:pt x="230" y="224"/>
                  </a:lnTo>
                  <a:cubicBezTo>
                    <a:pt x="237" y="223"/>
                    <a:pt x="245" y="222"/>
                    <a:pt x="252" y="220"/>
                  </a:cubicBezTo>
                  <a:cubicBezTo>
                    <a:pt x="252" y="220"/>
                    <a:pt x="253" y="220"/>
                    <a:pt x="254" y="219"/>
                  </a:cubicBezTo>
                  <a:cubicBezTo>
                    <a:pt x="260" y="218"/>
                    <a:pt x="267" y="217"/>
                    <a:pt x="273" y="215"/>
                  </a:cubicBezTo>
                  <a:cubicBezTo>
                    <a:pt x="274" y="215"/>
                    <a:pt x="275" y="214"/>
                    <a:pt x="276" y="214"/>
                  </a:cubicBezTo>
                  <a:cubicBezTo>
                    <a:pt x="282" y="213"/>
                    <a:pt x="288" y="211"/>
                    <a:pt x="293" y="209"/>
                  </a:cubicBezTo>
                  <a:cubicBezTo>
                    <a:pt x="296" y="208"/>
                    <a:pt x="298" y="207"/>
                    <a:pt x="300" y="207"/>
                  </a:cubicBezTo>
                  <a:cubicBezTo>
                    <a:pt x="304" y="205"/>
                    <a:pt x="309" y="204"/>
                    <a:pt x="314" y="202"/>
                  </a:cubicBezTo>
                  <a:cubicBezTo>
                    <a:pt x="314" y="201"/>
                    <a:pt x="315" y="201"/>
                    <a:pt x="315" y="200"/>
                  </a:cubicBezTo>
                  <a:cubicBezTo>
                    <a:pt x="320" y="199"/>
                    <a:pt x="324" y="197"/>
                    <a:pt x="328" y="195"/>
                  </a:cubicBezTo>
                  <a:lnTo>
                    <a:pt x="328" y="0"/>
                  </a:lnTo>
                  <a:cubicBezTo>
                    <a:pt x="323" y="3"/>
                    <a:pt x="319" y="5"/>
                    <a:pt x="314" y="7"/>
                  </a:cubicBezTo>
                </a:path>
              </a:pathLst>
            </a:custGeom>
            <a:solidFill>
              <a:schemeClr val="bg1">
                <a:lumMod val="65000"/>
              </a:schemeClr>
            </a:solidFill>
            <a:ln>
              <a:noFill/>
            </a:ln>
            <a:effectLst/>
          </p:spPr>
          <p:txBody>
            <a:bodyPr wrap="none" anchor="ctr"/>
            <a:lstStyle/>
            <a:p>
              <a:endParaRPr lang="en-US" sz="500"/>
            </a:p>
          </p:txBody>
        </p:sp>
        <p:sp>
          <p:nvSpPr>
            <p:cNvPr id="65" name="Freeform 64">
              <a:extLst>
                <a:ext uri="{FF2B5EF4-FFF2-40B4-BE49-F238E27FC236}">
                  <a16:creationId xmlns:a16="http://schemas.microsoft.com/office/drawing/2014/main" id="{F1C289DD-B894-8144-9A98-7F2F3490D843}"/>
                </a:ext>
              </a:extLst>
            </p:cNvPr>
            <p:cNvSpPr>
              <a:spLocks noChangeArrowheads="1"/>
            </p:cNvSpPr>
            <p:nvPr/>
          </p:nvSpPr>
          <p:spPr bwMode="auto">
            <a:xfrm>
              <a:off x="10370588" y="2940717"/>
              <a:ext cx="598187" cy="141677"/>
            </a:xfrm>
            <a:custGeom>
              <a:avLst/>
              <a:gdLst>
                <a:gd name="T0" fmla="*/ 839 w 840"/>
                <a:gd name="T1" fmla="*/ 99 h 200"/>
                <a:gd name="T2" fmla="*/ 420 w 840"/>
                <a:gd name="T3" fmla="*/ 199 h 200"/>
                <a:gd name="T4" fmla="*/ 0 w 840"/>
                <a:gd name="T5" fmla="*/ 99 h 200"/>
                <a:gd name="T6" fmla="*/ 420 w 840"/>
                <a:gd name="T7" fmla="*/ 0 h 200"/>
                <a:gd name="T8" fmla="*/ 839 w 840"/>
                <a:gd name="T9" fmla="*/ 99 h 200"/>
              </a:gdLst>
              <a:ahLst/>
              <a:cxnLst>
                <a:cxn ang="0">
                  <a:pos x="T0" y="T1"/>
                </a:cxn>
                <a:cxn ang="0">
                  <a:pos x="T2" y="T3"/>
                </a:cxn>
                <a:cxn ang="0">
                  <a:pos x="T4" y="T5"/>
                </a:cxn>
                <a:cxn ang="0">
                  <a:pos x="T6" y="T7"/>
                </a:cxn>
                <a:cxn ang="0">
                  <a:pos x="T8" y="T9"/>
                </a:cxn>
              </a:cxnLst>
              <a:rect l="0" t="0" r="r" b="b"/>
              <a:pathLst>
                <a:path w="840" h="200">
                  <a:moveTo>
                    <a:pt x="839" y="99"/>
                  </a:moveTo>
                  <a:cubicBezTo>
                    <a:pt x="839" y="154"/>
                    <a:pt x="651" y="199"/>
                    <a:pt x="420" y="199"/>
                  </a:cubicBezTo>
                  <a:cubicBezTo>
                    <a:pt x="188" y="199"/>
                    <a:pt x="0" y="154"/>
                    <a:pt x="0" y="99"/>
                  </a:cubicBezTo>
                  <a:cubicBezTo>
                    <a:pt x="0" y="45"/>
                    <a:pt x="188" y="0"/>
                    <a:pt x="420" y="0"/>
                  </a:cubicBezTo>
                  <a:cubicBezTo>
                    <a:pt x="651" y="0"/>
                    <a:pt x="839" y="45"/>
                    <a:pt x="839" y="99"/>
                  </a:cubicBezTo>
                </a:path>
              </a:pathLst>
            </a:custGeom>
            <a:solidFill>
              <a:schemeClr val="bg1">
                <a:lumMod val="75000"/>
              </a:schemeClr>
            </a:solidFill>
            <a:ln>
              <a:noFill/>
            </a:ln>
            <a:effectLst/>
          </p:spPr>
          <p:txBody>
            <a:bodyPr wrap="none" anchor="ctr"/>
            <a:lstStyle/>
            <a:p>
              <a:endParaRPr lang="en-US" sz="500"/>
            </a:p>
          </p:txBody>
        </p:sp>
        <p:sp>
          <p:nvSpPr>
            <p:cNvPr id="66" name="Freeform 65">
              <a:extLst>
                <a:ext uri="{FF2B5EF4-FFF2-40B4-BE49-F238E27FC236}">
                  <a16:creationId xmlns:a16="http://schemas.microsoft.com/office/drawing/2014/main" id="{87482138-D798-7C4D-B309-A576F4FF122F}"/>
                </a:ext>
              </a:extLst>
            </p:cNvPr>
            <p:cNvSpPr>
              <a:spLocks noChangeArrowheads="1"/>
            </p:cNvSpPr>
            <p:nvPr/>
          </p:nvSpPr>
          <p:spPr bwMode="auto">
            <a:xfrm>
              <a:off x="10033713" y="1545999"/>
              <a:ext cx="1271934" cy="1467132"/>
            </a:xfrm>
            <a:custGeom>
              <a:avLst/>
              <a:gdLst>
                <a:gd name="T0" fmla="*/ 1779 w 1780"/>
                <a:gd name="T1" fmla="*/ 890 h 2054"/>
                <a:gd name="T2" fmla="*/ 890 w 1780"/>
                <a:gd name="T3" fmla="*/ 0 h 2054"/>
                <a:gd name="T4" fmla="*/ 0 w 1780"/>
                <a:gd name="T5" fmla="*/ 890 h 2054"/>
                <a:gd name="T6" fmla="*/ 722 w 1780"/>
                <a:gd name="T7" fmla="*/ 1763 h 2054"/>
                <a:gd name="T8" fmla="*/ 890 w 1780"/>
                <a:gd name="T9" fmla="*/ 2053 h 2054"/>
                <a:gd name="T10" fmla="*/ 1057 w 1780"/>
                <a:gd name="T11" fmla="*/ 1763 h 2054"/>
                <a:gd name="T12" fmla="*/ 1779 w 1780"/>
                <a:gd name="T13" fmla="*/ 890 h 2054"/>
              </a:gdLst>
              <a:ahLst/>
              <a:cxnLst>
                <a:cxn ang="0">
                  <a:pos x="T0" y="T1"/>
                </a:cxn>
                <a:cxn ang="0">
                  <a:pos x="T2" y="T3"/>
                </a:cxn>
                <a:cxn ang="0">
                  <a:pos x="T4" y="T5"/>
                </a:cxn>
                <a:cxn ang="0">
                  <a:pos x="T6" y="T7"/>
                </a:cxn>
                <a:cxn ang="0">
                  <a:pos x="T8" y="T9"/>
                </a:cxn>
                <a:cxn ang="0">
                  <a:pos x="T10" y="T11"/>
                </a:cxn>
                <a:cxn ang="0">
                  <a:pos x="T12" y="T13"/>
                </a:cxn>
              </a:cxnLst>
              <a:rect l="0" t="0" r="r" b="b"/>
              <a:pathLst>
                <a:path w="1780" h="2054">
                  <a:moveTo>
                    <a:pt x="1779" y="890"/>
                  </a:moveTo>
                  <a:cubicBezTo>
                    <a:pt x="1779" y="398"/>
                    <a:pt x="1380" y="0"/>
                    <a:pt x="890" y="0"/>
                  </a:cubicBezTo>
                  <a:cubicBezTo>
                    <a:pt x="398" y="0"/>
                    <a:pt x="0" y="398"/>
                    <a:pt x="0" y="890"/>
                  </a:cubicBezTo>
                  <a:cubicBezTo>
                    <a:pt x="0" y="1324"/>
                    <a:pt x="311" y="1685"/>
                    <a:pt x="722" y="1763"/>
                  </a:cubicBezTo>
                  <a:lnTo>
                    <a:pt x="890" y="2053"/>
                  </a:lnTo>
                  <a:lnTo>
                    <a:pt x="1057" y="1763"/>
                  </a:lnTo>
                  <a:cubicBezTo>
                    <a:pt x="1468" y="1685"/>
                    <a:pt x="1779" y="1324"/>
                    <a:pt x="1779" y="890"/>
                  </a:cubicBezTo>
                </a:path>
              </a:pathLst>
            </a:custGeom>
            <a:solidFill>
              <a:srgbClr val="FDC428"/>
            </a:solidFill>
            <a:ln>
              <a:noFill/>
            </a:ln>
            <a:effectLst/>
          </p:spPr>
          <p:txBody>
            <a:bodyPr wrap="none" anchor="ctr"/>
            <a:lstStyle/>
            <a:p>
              <a:endParaRPr lang="en-US" sz="500"/>
            </a:p>
          </p:txBody>
        </p:sp>
        <p:sp>
          <p:nvSpPr>
            <p:cNvPr id="69" name="TextBox 68">
              <a:extLst>
                <a:ext uri="{FF2B5EF4-FFF2-40B4-BE49-F238E27FC236}">
                  <a16:creationId xmlns:a16="http://schemas.microsoft.com/office/drawing/2014/main" id="{523106CB-67F6-A74E-930B-AC583029B945}"/>
                </a:ext>
              </a:extLst>
            </p:cNvPr>
            <p:cNvSpPr txBox="1"/>
            <p:nvPr/>
          </p:nvSpPr>
          <p:spPr>
            <a:xfrm>
              <a:off x="10310628" y="1716147"/>
              <a:ext cx="721250" cy="973765"/>
            </a:xfrm>
            <a:prstGeom prst="rect">
              <a:avLst/>
            </a:prstGeom>
            <a:noFill/>
          </p:spPr>
          <p:txBody>
            <a:bodyPr wrap="none" rtlCol="0" anchor="ctr">
              <a:spAutoFit/>
            </a:bodyPr>
            <a:lstStyle/>
            <a:p>
              <a:pPr algn="ctr"/>
              <a:r>
                <a:rPr lang="en-US" sz="3200">
                  <a:solidFill>
                    <a:schemeClr val="bg1"/>
                  </a:solidFill>
                  <a:latin typeface="TT Norms Pro" panose="02000503030000020003" pitchFamily="2" charset="0"/>
                  <a:cs typeface="Poppins" pitchFamily="2" charset="77"/>
                </a:rPr>
                <a:t>5</a:t>
              </a:r>
            </a:p>
          </p:txBody>
        </p:sp>
        <p:sp>
          <p:nvSpPr>
            <p:cNvPr id="75" name="TextBox 74">
              <a:extLst>
                <a:ext uri="{FF2B5EF4-FFF2-40B4-BE49-F238E27FC236}">
                  <a16:creationId xmlns:a16="http://schemas.microsoft.com/office/drawing/2014/main" id="{614ED4B7-2C8C-504E-8932-52F9035109D1}"/>
                </a:ext>
              </a:extLst>
            </p:cNvPr>
            <p:cNvSpPr txBox="1"/>
            <p:nvPr/>
          </p:nvSpPr>
          <p:spPr>
            <a:xfrm>
              <a:off x="10004655" y="3822493"/>
              <a:ext cx="1340531" cy="871264"/>
            </a:xfrm>
            <a:prstGeom prst="rect">
              <a:avLst/>
            </a:prstGeom>
            <a:noFill/>
          </p:spPr>
          <p:txBody>
            <a:bodyPr wrap="none" rtlCol="0" anchor="b" anchorCtr="0">
              <a:spAutoFit/>
            </a:bodyPr>
            <a:lstStyle>
              <a:defPPr>
                <a:defRPr lang="en-HR"/>
              </a:defPPr>
              <a:lvl1pPr algn="ctr">
                <a:defRPr sz="1400">
                  <a:solidFill>
                    <a:srgbClr val="0A73BA"/>
                  </a:solidFill>
                  <a:latin typeface="TT Norms Pro Normal" panose="02000503030000020003" pitchFamily="2" charset="0"/>
                  <a:ea typeface="League Spartan" charset="0"/>
                  <a:cs typeface="Poppins" pitchFamily="2" charset="77"/>
                </a:defRPr>
              </a:lvl1pPr>
            </a:lstStyle>
            <a:p>
              <a:r>
                <a:rPr lang="en-US" dirty="0"/>
                <a:t>Project </a:t>
              </a:r>
              <a:br>
                <a:rPr lang="en-US" dirty="0"/>
              </a:br>
              <a:r>
                <a:rPr lang="en-US" dirty="0"/>
                <a:t>pitch</a:t>
              </a:r>
            </a:p>
          </p:txBody>
        </p:sp>
      </p:grpSp>
      <p:sp>
        <p:nvSpPr>
          <p:cNvPr id="100" name="Content Placeholder 2">
            <a:extLst>
              <a:ext uri="{FF2B5EF4-FFF2-40B4-BE49-F238E27FC236}">
                <a16:creationId xmlns:a16="http://schemas.microsoft.com/office/drawing/2014/main" id="{B5C8119A-58C9-BA44-BB76-C5B5731550E9}"/>
              </a:ext>
            </a:extLst>
          </p:cNvPr>
          <p:cNvSpPr txBox="1">
            <a:spLocks/>
          </p:cNvSpPr>
          <p:nvPr/>
        </p:nvSpPr>
        <p:spPr>
          <a:xfrm>
            <a:off x="837041" y="1498197"/>
            <a:ext cx="10479332" cy="17151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00"/>
              </a:lnSpc>
              <a:buNone/>
            </a:pPr>
            <a:r>
              <a:rPr lang="en-GB" sz="1800" b="0" i="0" u="none" strike="noStrike" dirty="0">
                <a:solidFill>
                  <a:srgbClr val="000000"/>
                </a:solidFill>
                <a:effectLst/>
                <a:latin typeface="TT Norms Pro" panose="02000503030000020003" pitchFamily="2" charset="0"/>
              </a:rPr>
              <a:t>T4L unlocks your internal innovation potential and combines it with the latest technology trends.</a:t>
            </a:r>
            <a:endParaRPr lang="en-GB" sz="1800" dirty="0">
              <a:solidFill>
                <a:srgbClr val="000000"/>
              </a:solidFill>
              <a:latin typeface="TT Norms Pro" panose="02000503030000020003" pitchFamily="2" charset="0"/>
            </a:endParaRPr>
          </a:p>
          <a:p>
            <a:pPr marL="0" indent="0">
              <a:lnSpc>
                <a:spcPts val="2400"/>
              </a:lnSpc>
              <a:buNone/>
            </a:pPr>
            <a:r>
              <a:rPr lang="en-GB" sz="1800" dirty="0">
                <a:solidFill>
                  <a:srgbClr val="000000"/>
                </a:solidFill>
                <a:latin typeface="TT Norms Pro" panose="02000503030000020003" pitchFamily="2" charset="0"/>
              </a:rPr>
              <a:t>We guide your internal interdisciplinary (non-it) teams from explaining the selected technologies to developing a tech usage proposal, that can be turned into a future IT project.</a:t>
            </a:r>
          </a:p>
          <a:p>
            <a:pPr marL="0" indent="0">
              <a:lnSpc>
                <a:spcPts val="2400"/>
              </a:lnSpc>
              <a:buNone/>
            </a:pPr>
            <a:endParaRPr lang="en-HR" sz="1600">
              <a:latin typeface="TT Norms Pro" panose="02000503030000020003" pitchFamily="2" charset="0"/>
            </a:endParaRPr>
          </a:p>
        </p:txBody>
      </p:sp>
    </p:spTree>
    <p:extLst>
      <p:ext uri="{BB962C8B-B14F-4D97-AF65-F5344CB8AC3E}">
        <p14:creationId xmlns:p14="http://schemas.microsoft.com/office/powerpoint/2010/main" val="412020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F4AA-D41A-3848-A6DE-18387687A67B}"/>
              </a:ext>
            </a:extLst>
          </p:cNvPr>
          <p:cNvSpPr>
            <a:spLocks noGrp="1"/>
          </p:cNvSpPr>
          <p:nvPr>
            <p:ph type="title"/>
          </p:nvPr>
        </p:nvSpPr>
        <p:spPr>
          <a:xfrm>
            <a:off x="838200" y="406993"/>
            <a:ext cx="10515600" cy="521054"/>
          </a:xfrm>
        </p:spPr>
        <p:txBody>
          <a:bodyPr>
            <a:noAutofit/>
          </a:bodyPr>
          <a:lstStyle/>
          <a:p>
            <a:pPr algn="l"/>
            <a:r>
              <a:rPr lang="en-GB" b="0" i="0" dirty="0">
                <a:solidFill>
                  <a:srgbClr val="000000"/>
                </a:solidFill>
                <a:effectLst/>
                <a:latin typeface="TT Norms Pro" panose="02000503030000020003" pitchFamily="2" charset="0"/>
              </a:rPr>
              <a:t>Tech for Leaders</a:t>
            </a:r>
            <a:endParaRPr lang="en-GB" b="0" i="0" dirty="0">
              <a:solidFill>
                <a:srgbClr val="141414"/>
              </a:solidFill>
              <a:effectLst/>
              <a:latin typeface="TT Norms Pro" panose="02000503030000020003" pitchFamily="2" charset="0"/>
            </a:endParaRPr>
          </a:p>
        </p:txBody>
      </p:sp>
      <p:sp>
        <p:nvSpPr>
          <p:cNvPr id="3" name="Content Placeholder 2">
            <a:extLst>
              <a:ext uri="{FF2B5EF4-FFF2-40B4-BE49-F238E27FC236}">
                <a16:creationId xmlns:a16="http://schemas.microsoft.com/office/drawing/2014/main" id="{16B29DC2-89F4-CD4B-91A4-9952A12DCDC2}"/>
              </a:ext>
            </a:extLst>
          </p:cNvPr>
          <p:cNvSpPr>
            <a:spLocks noGrp="1"/>
          </p:cNvSpPr>
          <p:nvPr>
            <p:ph idx="1"/>
          </p:nvPr>
        </p:nvSpPr>
        <p:spPr>
          <a:xfrm>
            <a:off x="861645" y="2055029"/>
            <a:ext cx="4649726" cy="4336490"/>
          </a:xfrm>
        </p:spPr>
        <p:txBody>
          <a:bodyPr>
            <a:noAutofit/>
          </a:bodyPr>
          <a:lstStyle/>
          <a:p>
            <a:pPr marL="0" indent="0">
              <a:lnSpc>
                <a:spcPct val="120000"/>
              </a:lnSpc>
              <a:buNone/>
            </a:pPr>
            <a:r>
              <a:rPr lang="en-GB" sz="1200" b="0" i="0" dirty="0">
                <a:solidFill>
                  <a:srgbClr val="000000"/>
                </a:solidFill>
                <a:effectLst/>
                <a:latin typeface="TT Norms Pro" panose="02000503030000020003" pitchFamily="2" charset="0"/>
              </a:rPr>
              <a:t>Tech for leaders </a:t>
            </a:r>
            <a:r>
              <a:rPr lang="en-GB" sz="1200" b="1" i="0" dirty="0">
                <a:solidFill>
                  <a:srgbClr val="000000"/>
                </a:solidFill>
                <a:effectLst/>
                <a:latin typeface="TT Norms PRO" panose="02000503030000020003" pitchFamily="2" charset="0"/>
              </a:rPr>
              <a:t>unlocks your internal innovation potential</a:t>
            </a:r>
            <a:r>
              <a:rPr lang="en-GB" sz="1200" b="0" i="0" dirty="0">
                <a:solidFill>
                  <a:srgbClr val="000000"/>
                </a:solidFill>
                <a:effectLst/>
                <a:latin typeface="TT Norms Pro" panose="02000503030000020003" pitchFamily="2" charset="0"/>
              </a:rPr>
              <a:t> and combines it with the latest technologies. Generate concrete ideas on </a:t>
            </a:r>
            <a:r>
              <a:rPr lang="en-GB" sz="1200" b="1" i="0" dirty="0">
                <a:solidFill>
                  <a:srgbClr val="000000"/>
                </a:solidFill>
                <a:effectLst/>
                <a:latin typeface="TT Norms PRO" panose="02000503030000020003" pitchFamily="2" charset="0"/>
              </a:rPr>
              <a:t>how to implement new technology</a:t>
            </a:r>
            <a:r>
              <a:rPr lang="en-GB" sz="1200" b="0" i="0" dirty="0">
                <a:solidFill>
                  <a:srgbClr val="000000"/>
                </a:solidFill>
                <a:effectLst/>
                <a:latin typeface="TT Norms Pro" panose="02000503030000020003" pitchFamily="2" charset="0"/>
              </a:rPr>
              <a:t> within your company</a:t>
            </a:r>
          </a:p>
          <a:p>
            <a:pPr marL="0" indent="0">
              <a:lnSpc>
                <a:spcPct val="120000"/>
              </a:lnSpc>
              <a:buNone/>
            </a:pPr>
            <a:endParaRPr lang="en-GB" sz="1050" b="0" i="0" dirty="0">
              <a:solidFill>
                <a:srgbClr val="000000"/>
              </a:solidFill>
              <a:effectLst/>
              <a:latin typeface="TT Norms Pro" panose="02000503030000020003" pitchFamily="2" charset="0"/>
            </a:endParaRPr>
          </a:p>
          <a:p>
            <a:pPr marL="0" indent="0">
              <a:lnSpc>
                <a:spcPct val="120000"/>
              </a:lnSpc>
              <a:buNone/>
            </a:pPr>
            <a:r>
              <a:rPr lang="hr-HR" sz="1200" dirty="0">
                <a:latin typeface="TT Norms Pro Normal" panose="02000503030000020003" pitchFamily="2" charset="0"/>
              </a:rPr>
              <a:t>Nephos </a:t>
            </a:r>
            <a:r>
              <a:rPr lang="hr-HR" sz="1200" dirty="0" err="1">
                <a:latin typeface="TT Norms Pro Normal" panose="02000503030000020003" pitchFamily="2" charset="0"/>
              </a:rPr>
              <a:t>Tech</a:t>
            </a:r>
            <a:r>
              <a:rPr lang="hr-HR" sz="1200" dirty="0">
                <a:latin typeface="TT Norms Pro Normal" panose="02000503030000020003" pitchFamily="2" charset="0"/>
              </a:rPr>
              <a:t> for </a:t>
            </a:r>
            <a:r>
              <a:rPr lang="hr-HR" sz="1200" dirty="0" err="1">
                <a:latin typeface="TT Norms Pro Normal" panose="02000503030000020003" pitchFamily="2" charset="0"/>
              </a:rPr>
              <a:t>Leaders</a:t>
            </a:r>
            <a:r>
              <a:rPr lang="hr-HR" sz="1200" dirty="0">
                <a:latin typeface="TT Norms Pro Normal" panose="02000503030000020003" pitchFamily="2" charset="0"/>
              </a:rPr>
              <a:t> </a:t>
            </a:r>
            <a:r>
              <a:rPr lang="hr-HR" sz="1200" dirty="0" err="1">
                <a:latin typeface="TT Norms Pro Normal" panose="02000503030000020003" pitchFamily="2" charset="0"/>
              </a:rPr>
              <a:t>Journey</a:t>
            </a:r>
            <a:endParaRPr lang="en-US" sz="1200" dirty="0">
              <a:latin typeface="TT Norms Pro Normal" panose="02000503030000020003" pitchFamily="2" charset="0"/>
            </a:endParaRPr>
          </a:p>
          <a:p>
            <a:pPr>
              <a:lnSpc>
                <a:spcPct val="120000"/>
              </a:lnSpc>
              <a:buClr>
                <a:srgbClr val="0A73BA"/>
              </a:buClr>
              <a:buFont typeface="+mj-lt"/>
              <a:buAutoNum type="arabicPeriod"/>
            </a:pPr>
            <a:r>
              <a:rPr lang="hr-HR" sz="1200" dirty="0" err="1"/>
              <a:t>Awareness</a:t>
            </a:r>
            <a:r>
              <a:rPr lang="hr-HR" sz="1200" dirty="0"/>
              <a:t> </a:t>
            </a:r>
            <a:r>
              <a:rPr lang="hr-HR" sz="1200" dirty="0" err="1"/>
              <a:t>Session</a:t>
            </a:r>
            <a:r>
              <a:rPr lang="hr-HR" sz="1200" dirty="0"/>
              <a:t>: Start </a:t>
            </a:r>
            <a:r>
              <a:rPr lang="hr-HR" sz="1200" dirty="0" err="1"/>
              <a:t>with</a:t>
            </a:r>
            <a:r>
              <a:rPr lang="hr-HR" sz="1200" dirty="0"/>
              <a:t> </a:t>
            </a:r>
            <a:r>
              <a:rPr lang="hr-HR" sz="1200" dirty="0" err="1"/>
              <a:t>an</a:t>
            </a:r>
            <a:r>
              <a:rPr lang="hr-HR" sz="1200" dirty="0"/>
              <a:t> </a:t>
            </a:r>
            <a:r>
              <a:rPr lang="hr-HR" sz="1200" dirty="0" err="1"/>
              <a:t>eye-opening</a:t>
            </a:r>
            <a:r>
              <a:rPr lang="hr-HR" sz="1200" dirty="0"/>
              <a:t> </a:t>
            </a:r>
            <a:r>
              <a:rPr lang="hr-HR" sz="1200" dirty="0" err="1"/>
              <a:t>awareness</a:t>
            </a:r>
            <a:r>
              <a:rPr lang="hr-HR" sz="1200" dirty="0"/>
              <a:t> </a:t>
            </a:r>
            <a:r>
              <a:rPr lang="hr-HR" sz="1200" dirty="0" err="1"/>
              <a:t>session</a:t>
            </a:r>
            <a:r>
              <a:rPr lang="hr-HR" sz="1200" dirty="0"/>
              <a:t>.</a:t>
            </a:r>
          </a:p>
          <a:p>
            <a:pPr>
              <a:lnSpc>
                <a:spcPct val="120000"/>
              </a:lnSpc>
              <a:buClr>
                <a:srgbClr val="0A73BA"/>
              </a:buClr>
              <a:buFont typeface="+mj-lt"/>
              <a:buAutoNum type="arabicPeriod"/>
            </a:pPr>
            <a:r>
              <a:rPr lang="hr-HR" sz="1200" dirty="0" err="1"/>
              <a:t>Hack</a:t>
            </a:r>
            <a:r>
              <a:rPr lang="hr-HR" sz="1200" dirty="0"/>
              <a:t> </a:t>
            </a:r>
            <a:r>
              <a:rPr lang="hr-HR" sz="1200" dirty="0" err="1"/>
              <a:t>the</a:t>
            </a:r>
            <a:r>
              <a:rPr lang="hr-HR" sz="1200" dirty="0"/>
              <a:t> </a:t>
            </a:r>
            <a:r>
              <a:rPr lang="hr-HR" sz="1200" dirty="0" err="1"/>
              <a:t>Idea</a:t>
            </a:r>
            <a:r>
              <a:rPr lang="hr-HR" sz="1200" dirty="0"/>
              <a:t>: </a:t>
            </a:r>
            <a:r>
              <a:rPr lang="hr-HR" sz="1200" dirty="0" err="1"/>
              <a:t>Collaborate</a:t>
            </a:r>
            <a:r>
              <a:rPr lang="hr-HR" sz="1200" dirty="0"/>
              <a:t> </a:t>
            </a:r>
            <a:r>
              <a:rPr lang="hr-HR" sz="1200" dirty="0" err="1"/>
              <a:t>in</a:t>
            </a:r>
            <a:r>
              <a:rPr lang="hr-HR" sz="1200" dirty="0"/>
              <a:t> </a:t>
            </a:r>
            <a:r>
              <a:rPr lang="hr-HR" sz="1200" dirty="0" err="1"/>
              <a:t>teams</a:t>
            </a:r>
            <a:r>
              <a:rPr lang="hr-HR" sz="1200" dirty="0"/>
              <a:t> to </a:t>
            </a:r>
            <a:r>
              <a:rPr lang="hr-HR" sz="1200" dirty="0" err="1"/>
              <a:t>apply</a:t>
            </a:r>
            <a:r>
              <a:rPr lang="hr-HR" sz="1200" dirty="0"/>
              <a:t> </a:t>
            </a:r>
            <a:r>
              <a:rPr lang="hr-HR" sz="1200" dirty="0" err="1"/>
              <a:t>the</a:t>
            </a:r>
            <a:r>
              <a:rPr lang="hr-HR" sz="1200" dirty="0"/>
              <a:t> </a:t>
            </a:r>
            <a:r>
              <a:rPr lang="hr-HR" sz="1200" dirty="0" err="1"/>
              <a:t>technology</a:t>
            </a:r>
            <a:r>
              <a:rPr lang="hr-HR" sz="1200" dirty="0"/>
              <a:t> to </a:t>
            </a:r>
            <a:r>
              <a:rPr lang="hr-HR" sz="1200" dirty="0" err="1"/>
              <a:t>you</a:t>
            </a:r>
            <a:r>
              <a:rPr lang="hr-HR" sz="1200" dirty="0"/>
              <a:t> </a:t>
            </a:r>
            <a:r>
              <a:rPr lang="hr-HR" sz="1200" dirty="0" err="1"/>
              <a:t>business</a:t>
            </a:r>
            <a:r>
              <a:rPr lang="hr-HR" sz="1200" dirty="0"/>
              <a:t> </a:t>
            </a:r>
            <a:r>
              <a:rPr lang="hr-HR" sz="1200" dirty="0" err="1"/>
              <a:t>needs</a:t>
            </a:r>
            <a:r>
              <a:rPr lang="hr-HR" sz="1200" dirty="0"/>
              <a:t>.</a:t>
            </a:r>
          </a:p>
          <a:p>
            <a:pPr>
              <a:lnSpc>
                <a:spcPct val="120000"/>
              </a:lnSpc>
              <a:buClr>
                <a:srgbClr val="0A73BA"/>
              </a:buClr>
              <a:buFont typeface="+mj-lt"/>
              <a:buAutoNum type="arabicPeriod"/>
            </a:pPr>
            <a:r>
              <a:rPr lang="hr-HR" sz="1200" dirty="0"/>
              <a:t>Project </a:t>
            </a:r>
            <a:r>
              <a:rPr lang="hr-HR" sz="1200" dirty="0" err="1"/>
              <a:t>Proposals</a:t>
            </a:r>
            <a:r>
              <a:rPr lang="hr-HR" sz="1200" dirty="0"/>
              <a:t>: </a:t>
            </a:r>
            <a:r>
              <a:rPr lang="hr-HR" sz="1200" dirty="0" err="1"/>
              <a:t>Craft</a:t>
            </a:r>
            <a:r>
              <a:rPr lang="hr-HR" sz="1200" dirty="0"/>
              <a:t> </a:t>
            </a:r>
            <a:r>
              <a:rPr lang="hr-HR" sz="1200" dirty="0" err="1"/>
              <a:t>comprehensive</a:t>
            </a:r>
            <a:r>
              <a:rPr lang="hr-HR" sz="1200" dirty="0"/>
              <a:t> </a:t>
            </a:r>
            <a:r>
              <a:rPr lang="hr-HR" sz="1200" dirty="0" err="1"/>
              <a:t>business</a:t>
            </a:r>
            <a:r>
              <a:rPr lang="hr-HR" sz="1200" dirty="0"/>
              <a:t> </a:t>
            </a:r>
            <a:r>
              <a:rPr lang="hr-HR" sz="1200" dirty="0" err="1"/>
              <a:t>cases</a:t>
            </a:r>
            <a:r>
              <a:rPr lang="hr-HR" sz="1200" dirty="0"/>
              <a:t> </a:t>
            </a:r>
            <a:r>
              <a:rPr lang="hr-HR" sz="1200" dirty="0" err="1"/>
              <a:t>with</a:t>
            </a:r>
            <a:r>
              <a:rPr lang="hr-HR" sz="1200" dirty="0"/>
              <a:t> </a:t>
            </a:r>
            <a:r>
              <a:rPr lang="hr-HR" sz="1200" dirty="0" err="1"/>
              <a:t>technical</a:t>
            </a:r>
            <a:r>
              <a:rPr lang="hr-HR" sz="1200" dirty="0"/>
              <a:t> </a:t>
            </a:r>
            <a:r>
              <a:rPr lang="hr-HR" sz="1200" dirty="0" err="1"/>
              <a:t>feasibility</a:t>
            </a:r>
            <a:r>
              <a:rPr lang="hr-HR" sz="1200" dirty="0"/>
              <a:t>.</a:t>
            </a:r>
          </a:p>
          <a:p>
            <a:pPr marL="0" indent="0">
              <a:lnSpc>
                <a:spcPct val="120000"/>
              </a:lnSpc>
              <a:buNone/>
            </a:pPr>
            <a:endParaRPr lang="en-US" sz="1200" dirty="0"/>
          </a:p>
        </p:txBody>
      </p:sp>
      <p:pic>
        <p:nvPicPr>
          <p:cNvPr id="5" name="Picture 4" descr="Icon&#10;&#10;Description automatically generated">
            <a:extLst>
              <a:ext uri="{FF2B5EF4-FFF2-40B4-BE49-F238E27FC236}">
                <a16:creationId xmlns:a16="http://schemas.microsoft.com/office/drawing/2014/main" id="{A238BD22-6BE6-9349-B51A-2D56030D61FE}"/>
              </a:ext>
            </a:extLst>
          </p:cNvPr>
          <p:cNvPicPr>
            <a:picLocks noChangeAspect="1"/>
          </p:cNvPicPr>
          <p:nvPr/>
        </p:nvPicPr>
        <p:blipFill>
          <a:blip r:embed="rId2"/>
          <a:stretch>
            <a:fillRect/>
          </a:stretch>
        </p:blipFill>
        <p:spPr>
          <a:xfrm>
            <a:off x="11330355" y="5999252"/>
            <a:ext cx="858748" cy="858748"/>
          </a:xfrm>
          <a:prstGeom prst="rect">
            <a:avLst/>
          </a:prstGeom>
        </p:spPr>
      </p:pic>
      <p:sp>
        <p:nvSpPr>
          <p:cNvPr id="6" name="Rectangle 5">
            <a:extLst>
              <a:ext uri="{FF2B5EF4-FFF2-40B4-BE49-F238E27FC236}">
                <a16:creationId xmlns:a16="http://schemas.microsoft.com/office/drawing/2014/main" id="{CF45B945-7E81-5F46-9350-AC9CD2C77AD4}"/>
              </a:ext>
            </a:extLst>
          </p:cNvPr>
          <p:cNvSpPr/>
          <p:nvPr/>
        </p:nvSpPr>
        <p:spPr>
          <a:xfrm>
            <a:off x="838199" y="928047"/>
            <a:ext cx="11212586" cy="369332"/>
          </a:xfrm>
          <a:prstGeom prst="rect">
            <a:avLst/>
          </a:prstGeom>
        </p:spPr>
        <p:txBody>
          <a:bodyPr wrap="square">
            <a:spAutoFit/>
          </a:bodyPr>
          <a:lstStyle/>
          <a:p>
            <a:r>
              <a:rPr lang="en-US" dirty="0">
                <a:solidFill>
                  <a:schemeClr val="tx1">
                    <a:lumMod val="75000"/>
                    <a:lumOff val="25000"/>
                  </a:schemeClr>
                </a:solidFill>
                <a:latin typeface="TT Norms Pro" panose="02000503030000020003" pitchFamily="2" charset="0"/>
              </a:rPr>
              <a:t>Unique approach combining topic-based upskilling and hands-on experience </a:t>
            </a:r>
            <a:r>
              <a:rPr lang="en-US" sz="1800" dirty="0">
                <a:latin typeface="TT Norms Pro" panose="02000503030000020003" pitchFamily="2" charset="0"/>
              </a:rPr>
              <a:t>of creating innovative projects</a:t>
            </a:r>
            <a:endParaRPr lang="en-US" dirty="0">
              <a:solidFill>
                <a:schemeClr val="tx1">
                  <a:lumMod val="75000"/>
                  <a:lumOff val="25000"/>
                </a:schemeClr>
              </a:solidFill>
              <a:latin typeface="TT Norms Pro" panose="02000503030000020003" pitchFamily="2" charset="0"/>
            </a:endParaRPr>
          </a:p>
        </p:txBody>
      </p:sp>
      <p:sp>
        <p:nvSpPr>
          <p:cNvPr id="18" name="Content Placeholder 2">
            <a:extLst>
              <a:ext uri="{FF2B5EF4-FFF2-40B4-BE49-F238E27FC236}">
                <a16:creationId xmlns:a16="http://schemas.microsoft.com/office/drawing/2014/main" id="{4D6445A4-CB79-914C-B882-FE3D88DDBB88}"/>
              </a:ext>
            </a:extLst>
          </p:cNvPr>
          <p:cNvSpPr txBox="1">
            <a:spLocks/>
          </p:cNvSpPr>
          <p:nvPr/>
        </p:nvSpPr>
        <p:spPr>
          <a:xfrm>
            <a:off x="861645" y="1685696"/>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a:latin typeface="TT Norms Pro Normal" panose="02000503030000020003" pitchFamily="2" charset="0"/>
              </a:rPr>
              <a:t>Service description</a:t>
            </a:r>
            <a:endParaRPr lang="en-US" sz="1400">
              <a:latin typeface="TT Norms Pro Normal" panose="02000503030000020003" pitchFamily="2" charset="0"/>
            </a:endParaRPr>
          </a:p>
        </p:txBody>
      </p:sp>
      <p:grpSp>
        <p:nvGrpSpPr>
          <p:cNvPr id="24" name="Group 23">
            <a:extLst>
              <a:ext uri="{FF2B5EF4-FFF2-40B4-BE49-F238E27FC236}">
                <a16:creationId xmlns:a16="http://schemas.microsoft.com/office/drawing/2014/main" id="{5FCA11E8-9250-ED4E-AEC5-4A4645A6D89A}"/>
              </a:ext>
            </a:extLst>
          </p:cNvPr>
          <p:cNvGrpSpPr/>
          <p:nvPr/>
        </p:nvGrpSpPr>
        <p:grpSpPr>
          <a:xfrm>
            <a:off x="6704076" y="1744312"/>
            <a:ext cx="4067908" cy="2485943"/>
            <a:chOff x="6611815" y="1559170"/>
            <a:chExt cx="4067908" cy="2485943"/>
          </a:xfrm>
          <a:solidFill>
            <a:srgbClr val="FDC428"/>
          </a:solidFill>
        </p:grpSpPr>
        <p:sp>
          <p:nvSpPr>
            <p:cNvPr id="23" name="Rectangle 22">
              <a:extLst>
                <a:ext uri="{FF2B5EF4-FFF2-40B4-BE49-F238E27FC236}">
                  <a16:creationId xmlns:a16="http://schemas.microsoft.com/office/drawing/2014/main" id="{FBCF6A3D-5692-3041-8A5F-367BEBBCC281}"/>
                </a:ext>
              </a:extLst>
            </p:cNvPr>
            <p:cNvSpPr/>
            <p:nvPr/>
          </p:nvSpPr>
          <p:spPr>
            <a:xfrm>
              <a:off x="6611815" y="1559170"/>
              <a:ext cx="4067908" cy="248594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HR"/>
            </a:p>
          </p:txBody>
        </p:sp>
        <p:sp>
          <p:nvSpPr>
            <p:cNvPr id="20" name="Content Placeholder 2">
              <a:extLst>
                <a:ext uri="{FF2B5EF4-FFF2-40B4-BE49-F238E27FC236}">
                  <a16:creationId xmlns:a16="http://schemas.microsoft.com/office/drawing/2014/main" id="{033799A2-29AD-8749-B4A6-9F02263C1AA2}"/>
                </a:ext>
              </a:extLst>
            </p:cNvPr>
            <p:cNvSpPr txBox="1">
              <a:spLocks/>
            </p:cNvSpPr>
            <p:nvPr/>
          </p:nvSpPr>
          <p:spPr>
            <a:xfrm>
              <a:off x="6704076" y="1650527"/>
              <a:ext cx="3843528" cy="369332"/>
            </a:xfrm>
            <a:prstGeom prst="rect">
              <a:avLst/>
            </a:prstGeom>
            <a:grp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a:solidFill>
                    <a:schemeClr val="bg1"/>
                  </a:solidFill>
                  <a:latin typeface="TT Norms Pro Normal" panose="02000503030000020003" pitchFamily="2" charset="0"/>
                </a:rPr>
                <a:t>Deliveries and expected outcomes</a:t>
              </a:r>
            </a:p>
          </p:txBody>
        </p:sp>
        <p:sp>
          <p:nvSpPr>
            <p:cNvPr id="22" name="Content Placeholder 2">
              <a:extLst>
                <a:ext uri="{FF2B5EF4-FFF2-40B4-BE49-F238E27FC236}">
                  <a16:creationId xmlns:a16="http://schemas.microsoft.com/office/drawing/2014/main" id="{206170A4-4347-8942-9E8D-ED835254EA25}"/>
                </a:ext>
              </a:extLst>
            </p:cNvPr>
            <p:cNvSpPr txBox="1">
              <a:spLocks/>
            </p:cNvSpPr>
            <p:nvPr/>
          </p:nvSpPr>
          <p:spPr>
            <a:xfrm>
              <a:off x="6704076" y="2019860"/>
              <a:ext cx="3843528" cy="793678"/>
            </a:xfrm>
            <a:prstGeom prst="rect">
              <a:avLst/>
            </a:prstGeom>
            <a:grp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chemeClr val="bg1"/>
                </a:buClr>
                <a:buFont typeface="Wingdings" pitchFamily="2" charset="2"/>
                <a:buChar char="ü"/>
              </a:pPr>
              <a:r>
                <a:rPr lang="en-US" sz="1400">
                  <a:solidFill>
                    <a:schemeClr val="bg1"/>
                  </a:solidFill>
                </a:rPr>
                <a:t>Clear understanding of technology impact on specific business processes enabling digital transformation</a:t>
              </a:r>
            </a:p>
            <a:p>
              <a:pPr>
                <a:lnSpc>
                  <a:spcPct val="100000"/>
                </a:lnSpc>
                <a:buClr>
                  <a:schemeClr val="bg1"/>
                </a:buClr>
                <a:buFont typeface="Wingdings" pitchFamily="2" charset="2"/>
                <a:buChar char="ü"/>
              </a:pPr>
              <a:r>
                <a:rPr lang="en-US" sz="1400">
                  <a:solidFill>
                    <a:schemeClr val="bg1"/>
                  </a:solidFill>
                </a:rPr>
                <a:t>Project Proposal documents ready to be pitched to BDMs</a:t>
              </a:r>
            </a:p>
            <a:p>
              <a:pPr>
                <a:lnSpc>
                  <a:spcPct val="100000"/>
                </a:lnSpc>
                <a:buClr>
                  <a:schemeClr val="bg1"/>
                </a:buClr>
                <a:buFont typeface="Wingdings" pitchFamily="2" charset="2"/>
                <a:buChar char="ü"/>
              </a:pPr>
              <a:r>
                <a:rPr lang="en-US" sz="1400">
                  <a:solidFill>
                    <a:schemeClr val="bg1"/>
                  </a:solidFill>
                </a:rPr>
                <a:t>Innovation process becoming an integral part of organizations’ regular activities</a:t>
              </a:r>
            </a:p>
          </p:txBody>
        </p:sp>
      </p:grpSp>
    </p:spTree>
    <p:extLst>
      <p:ext uri="{BB962C8B-B14F-4D97-AF65-F5344CB8AC3E}">
        <p14:creationId xmlns:p14="http://schemas.microsoft.com/office/powerpoint/2010/main" val="85520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66026-7333-FF49-B9A8-BFF7DC52B8D9}"/>
              </a:ext>
            </a:extLst>
          </p:cNvPr>
          <p:cNvSpPr>
            <a:spLocks noGrp="1"/>
          </p:cNvSpPr>
          <p:nvPr>
            <p:ph type="ctrTitle"/>
          </p:nvPr>
        </p:nvSpPr>
        <p:spPr/>
        <p:txBody>
          <a:bodyPr/>
          <a:lstStyle/>
          <a:p>
            <a:r>
              <a:rPr lang="en-US" dirty="0"/>
              <a:t>People</a:t>
            </a:r>
          </a:p>
        </p:txBody>
      </p:sp>
      <p:sp>
        <p:nvSpPr>
          <p:cNvPr id="3" name="Subtitle 2">
            <a:extLst>
              <a:ext uri="{FF2B5EF4-FFF2-40B4-BE49-F238E27FC236}">
                <a16:creationId xmlns:a16="http://schemas.microsoft.com/office/drawing/2014/main" id="{C2EC404D-F555-814F-AA86-BACF73051395}"/>
              </a:ext>
            </a:extLst>
          </p:cNvPr>
          <p:cNvSpPr>
            <a:spLocks noGrp="1"/>
          </p:cNvSpPr>
          <p:nvPr>
            <p:ph type="subTitle" idx="1"/>
          </p:nvPr>
        </p:nvSpPr>
        <p:spPr>
          <a:xfrm>
            <a:off x="838200" y="3602038"/>
            <a:ext cx="7315200" cy="481447"/>
          </a:xfrm>
        </p:spPr>
        <p:txBody>
          <a:bodyPr anchor="t"/>
          <a:lstStyle/>
          <a:p>
            <a:r>
              <a:rPr lang="en-US" dirty="0"/>
              <a:t>How to move to learning culture</a:t>
            </a:r>
          </a:p>
        </p:txBody>
      </p:sp>
      <p:sp>
        <p:nvSpPr>
          <p:cNvPr id="4" name="Subtitle 2">
            <a:extLst>
              <a:ext uri="{FF2B5EF4-FFF2-40B4-BE49-F238E27FC236}">
                <a16:creationId xmlns:a16="http://schemas.microsoft.com/office/drawing/2014/main" id="{E015E961-7F39-E04D-AFF9-80802ACFB7F8}"/>
              </a:ext>
            </a:extLst>
          </p:cNvPr>
          <p:cNvSpPr txBox="1">
            <a:spLocks/>
          </p:cNvSpPr>
          <p:nvPr/>
        </p:nvSpPr>
        <p:spPr>
          <a:xfrm>
            <a:off x="838199" y="5712673"/>
            <a:ext cx="10598063" cy="349923"/>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b="0" i="0" kern="1200">
                <a:solidFill>
                  <a:schemeClr val="bg1"/>
                </a:solidFill>
                <a:latin typeface="TT Norms Pro Light" panose="02000503020000020003" pitchFamily="2"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TT Norms Pro Light" panose="02000503020000020003" pitchFamily="2"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TT Norms Pro Light" panose="02000503020000020003" pitchFamily="2"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TT Norms Pro Light" panose="02000503020000020003" pitchFamily="2"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TT Norms Pro Light" panose="02000503020000020003" pitchFamily="2"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endParaRPr lang="en-US" sz="1000"/>
          </a:p>
        </p:txBody>
      </p:sp>
    </p:spTree>
    <p:extLst>
      <p:ext uri="{BB962C8B-B14F-4D97-AF65-F5344CB8AC3E}">
        <p14:creationId xmlns:p14="http://schemas.microsoft.com/office/powerpoint/2010/main" val="39658772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42AEC-7A8C-EBF1-982A-2CCBFDE55D7F}"/>
              </a:ext>
            </a:extLst>
          </p:cNvPr>
          <p:cNvSpPr>
            <a:spLocks noGrp="1"/>
          </p:cNvSpPr>
          <p:nvPr>
            <p:ph type="title"/>
          </p:nvPr>
        </p:nvSpPr>
        <p:spPr/>
        <p:txBody>
          <a:bodyPr/>
          <a:lstStyle/>
          <a:p>
            <a:r>
              <a:rPr lang="en-GB" dirty="0"/>
              <a:t>Facts</a:t>
            </a:r>
          </a:p>
        </p:txBody>
      </p:sp>
      <p:sp>
        <p:nvSpPr>
          <p:cNvPr id="3" name="Content Placeholder 2">
            <a:extLst>
              <a:ext uri="{FF2B5EF4-FFF2-40B4-BE49-F238E27FC236}">
                <a16:creationId xmlns:a16="http://schemas.microsoft.com/office/drawing/2014/main" id="{6C8F8889-7C91-B31D-AAA8-1165712BAFEA}"/>
              </a:ext>
            </a:extLst>
          </p:cNvPr>
          <p:cNvSpPr>
            <a:spLocks noGrp="1"/>
          </p:cNvSpPr>
          <p:nvPr>
            <p:ph idx="1"/>
          </p:nvPr>
        </p:nvSpPr>
        <p:spPr/>
        <p:txBody>
          <a:bodyPr/>
          <a:lstStyle/>
          <a:p>
            <a:r>
              <a:rPr lang="en-GB" dirty="0"/>
              <a:t>We have a “gap” in the amount of people in the market</a:t>
            </a:r>
          </a:p>
          <a:p>
            <a:r>
              <a:rPr lang="en-GB" dirty="0"/>
              <a:t>Outsourcing solves the problem temporarily</a:t>
            </a:r>
          </a:p>
          <a:p>
            <a:r>
              <a:rPr lang="en-GB" dirty="0"/>
              <a:t>Learning new tech is hard</a:t>
            </a:r>
          </a:p>
          <a:p>
            <a:r>
              <a:rPr lang="en-GB" dirty="0"/>
              <a:t>You have to fight for budget (money and time)</a:t>
            </a:r>
          </a:p>
          <a:p>
            <a:r>
              <a:rPr lang="en-GB" dirty="0"/>
              <a:t>Some people want to learn, some don’t</a:t>
            </a:r>
          </a:p>
          <a:p>
            <a:endParaRPr lang="en-GB" dirty="0"/>
          </a:p>
        </p:txBody>
      </p:sp>
      <p:sp>
        <p:nvSpPr>
          <p:cNvPr id="4" name="Text Placeholder 3">
            <a:extLst>
              <a:ext uri="{FF2B5EF4-FFF2-40B4-BE49-F238E27FC236}">
                <a16:creationId xmlns:a16="http://schemas.microsoft.com/office/drawing/2014/main" id="{059A6A26-D69A-539C-7DBC-81F8F7CC9EF0}"/>
              </a:ext>
            </a:extLst>
          </p:cNvPr>
          <p:cNvSpPr>
            <a:spLocks noGrp="1"/>
          </p:cNvSpPr>
          <p:nvPr>
            <p:ph type="body" sz="quarter" idx="13"/>
          </p:nvPr>
        </p:nvSpPr>
        <p:spPr/>
        <p:txBody>
          <a:bodyPr>
            <a:normAutofit fontScale="92500" lnSpcReduction="20000"/>
          </a:bodyPr>
          <a:lstStyle/>
          <a:p>
            <a:endParaRPr lang="en-GB"/>
          </a:p>
        </p:txBody>
      </p:sp>
    </p:spTree>
    <p:extLst>
      <p:ext uri="{BB962C8B-B14F-4D97-AF65-F5344CB8AC3E}">
        <p14:creationId xmlns:p14="http://schemas.microsoft.com/office/powerpoint/2010/main" val="3331167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8C455-3A6F-C84B-144F-12247E045C50}"/>
              </a:ext>
            </a:extLst>
          </p:cNvPr>
          <p:cNvSpPr>
            <a:spLocks noGrp="1"/>
          </p:cNvSpPr>
          <p:nvPr>
            <p:ph type="title"/>
          </p:nvPr>
        </p:nvSpPr>
        <p:spPr/>
        <p:txBody>
          <a:bodyPr/>
          <a:lstStyle/>
          <a:p>
            <a:r>
              <a:rPr lang="en-GB" dirty="0"/>
              <a:t>How to get time?</a:t>
            </a:r>
          </a:p>
        </p:txBody>
      </p:sp>
      <p:sp>
        <p:nvSpPr>
          <p:cNvPr id="3" name="Content Placeholder 2">
            <a:extLst>
              <a:ext uri="{FF2B5EF4-FFF2-40B4-BE49-F238E27FC236}">
                <a16:creationId xmlns:a16="http://schemas.microsoft.com/office/drawing/2014/main" id="{AD4DDB1C-724E-3CC1-5EEC-2F132A3782A9}"/>
              </a:ext>
            </a:extLst>
          </p:cNvPr>
          <p:cNvSpPr>
            <a:spLocks noGrp="1"/>
          </p:cNvSpPr>
          <p:nvPr>
            <p:ph idx="1"/>
          </p:nvPr>
        </p:nvSpPr>
        <p:spPr/>
        <p:txBody>
          <a:bodyPr/>
          <a:lstStyle/>
          <a:p>
            <a:r>
              <a:rPr lang="en-GB" dirty="0"/>
              <a:t>Read only Friday</a:t>
            </a:r>
          </a:p>
          <a:p>
            <a:r>
              <a:rPr lang="en-GB" dirty="0"/>
              <a:t>Google’s “20 Percent Time”</a:t>
            </a:r>
          </a:p>
        </p:txBody>
      </p:sp>
      <p:sp>
        <p:nvSpPr>
          <p:cNvPr id="4" name="Text Placeholder 3">
            <a:extLst>
              <a:ext uri="{FF2B5EF4-FFF2-40B4-BE49-F238E27FC236}">
                <a16:creationId xmlns:a16="http://schemas.microsoft.com/office/drawing/2014/main" id="{B8732BE7-5393-F0AC-D8FF-58A294D12B9A}"/>
              </a:ext>
            </a:extLst>
          </p:cNvPr>
          <p:cNvSpPr>
            <a:spLocks noGrp="1"/>
          </p:cNvSpPr>
          <p:nvPr>
            <p:ph type="body" sz="quarter" idx="13"/>
          </p:nvPr>
        </p:nvSpPr>
        <p:spPr/>
        <p:txBody>
          <a:bodyPr>
            <a:normAutofit fontScale="92500" lnSpcReduction="20000"/>
          </a:bodyPr>
          <a:lstStyle/>
          <a:p>
            <a:endParaRPr lang="en-GB"/>
          </a:p>
        </p:txBody>
      </p:sp>
    </p:spTree>
    <p:extLst>
      <p:ext uri="{BB962C8B-B14F-4D97-AF65-F5344CB8AC3E}">
        <p14:creationId xmlns:p14="http://schemas.microsoft.com/office/powerpoint/2010/main" val="3958307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42AEC-7A8C-EBF1-982A-2CCBFDE55D7F}"/>
              </a:ext>
            </a:extLst>
          </p:cNvPr>
          <p:cNvSpPr>
            <a:spLocks noGrp="1"/>
          </p:cNvSpPr>
          <p:nvPr>
            <p:ph type="title"/>
          </p:nvPr>
        </p:nvSpPr>
        <p:spPr/>
        <p:txBody>
          <a:bodyPr/>
          <a:lstStyle/>
          <a:p>
            <a:r>
              <a:rPr lang="en-GB" dirty="0"/>
              <a:t>How can we learn</a:t>
            </a:r>
          </a:p>
        </p:txBody>
      </p:sp>
      <p:sp>
        <p:nvSpPr>
          <p:cNvPr id="3" name="Content Placeholder 2">
            <a:extLst>
              <a:ext uri="{FF2B5EF4-FFF2-40B4-BE49-F238E27FC236}">
                <a16:creationId xmlns:a16="http://schemas.microsoft.com/office/drawing/2014/main" id="{6C8F8889-7C91-B31D-AAA8-1165712BAFEA}"/>
              </a:ext>
            </a:extLst>
          </p:cNvPr>
          <p:cNvSpPr>
            <a:spLocks noGrp="1"/>
          </p:cNvSpPr>
          <p:nvPr>
            <p:ph idx="1"/>
          </p:nvPr>
        </p:nvSpPr>
        <p:spPr/>
        <p:txBody>
          <a:bodyPr/>
          <a:lstStyle/>
          <a:p>
            <a:r>
              <a:rPr lang="en-GB" dirty="0"/>
              <a:t>Self paced</a:t>
            </a:r>
          </a:p>
          <a:p>
            <a:pPr lvl="1"/>
            <a:r>
              <a:rPr lang="en-GB" dirty="0"/>
              <a:t>MS Learn is fantastic</a:t>
            </a:r>
          </a:p>
          <a:p>
            <a:r>
              <a:rPr lang="en-GB" dirty="0"/>
              <a:t>Personal Test/Lab/playground environments are a must</a:t>
            </a:r>
          </a:p>
          <a:p>
            <a:r>
              <a:rPr lang="en-GB" dirty="0"/>
              <a:t>Conferences broaden the horizon</a:t>
            </a:r>
          </a:p>
          <a:p>
            <a:r>
              <a:rPr lang="en-GB" dirty="0"/>
              <a:t>Communities are great</a:t>
            </a:r>
          </a:p>
          <a:p>
            <a:r>
              <a:rPr lang="en-GB" dirty="0"/>
              <a:t>Hand on labs are (a bit) overrated</a:t>
            </a:r>
          </a:p>
          <a:p>
            <a:r>
              <a:rPr lang="en-GB" dirty="0"/>
              <a:t>Learning hackathons are best to learn from point 0</a:t>
            </a:r>
          </a:p>
          <a:p>
            <a:endParaRPr lang="en-GB" dirty="0"/>
          </a:p>
        </p:txBody>
      </p:sp>
      <p:sp>
        <p:nvSpPr>
          <p:cNvPr id="4" name="Text Placeholder 3">
            <a:extLst>
              <a:ext uri="{FF2B5EF4-FFF2-40B4-BE49-F238E27FC236}">
                <a16:creationId xmlns:a16="http://schemas.microsoft.com/office/drawing/2014/main" id="{059A6A26-D69A-539C-7DBC-81F8F7CC9EF0}"/>
              </a:ext>
            </a:extLst>
          </p:cNvPr>
          <p:cNvSpPr>
            <a:spLocks noGrp="1"/>
          </p:cNvSpPr>
          <p:nvPr>
            <p:ph type="body" sz="quarter" idx="13"/>
          </p:nvPr>
        </p:nvSpPr>
        <p:spPr/>
        <p:txBody>
          <a:bodyPr>
            <a:normAutofit fontScale="92500" lnSpcReduction="20000"/>
          </a:bodyPr>
          <a:lstStyle/>
          <a:p>
            <a:endParaRPr lang="en-GB"/>
          </a:p>
        </p:txBody>
      </p:sp>
    </p:spTree>
    <p:extLst>
      <p:ext uri="{BB962C8B-B14F-4D97-AF65-F5344CB8AC3E}">
        <p14:creationId xmlns:p14="http://schemas.microsoft.com/office/powerpoint/2010/main" val="98820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F4AA-D41A-3848-A6DE-18387687A67B}"/>
              </a:ext>
            </a:extLst>
          </p:cNvPr>
          <p:cNvSpPr>
            <a:spLocks noGrp="1"/>
          </p:cNvSpPr>
          <p:nvPr>
            <p:ph type="title"/>
          </p:nvPr>
        </p:nvSpPr>
        <p:spPr>
          <a:xfrm>
            <a:off x="838200" y="406993"/>
            <a:ext cx="10515600" cy="521054"/>
          </a:xfrm>
        </p:spPr>
        <p:txBody>
          <a:bodyPr>
            <a:noAutofit/>
          </a:bodyPr>
          <a:lstStyle/>
          <a:p>
            <a:pPr algn="l"/>
            <a:r>
              <a:rPr lang="en-GB" b="0" i="0" dirty="0">
                <a:solidFill>
                  <a:srgbClr val="141414"/>
                </a:solidFill>
                <a:effectLst/>
                <a:latin typeface="TT Norms Pro" panose="02000503030000020003" pitchFamily="2" charset="0"/>
              </a:rPr>
              <a:t>Master Technology with Hack and Learn</a:t>
            </a:r>
          </a:p>
        </p:txBody>
      </p:sp>
      <p:sp>
        <p:nvSpPr>
          <p:cNvPr id="3" name="Content Placeholder 2">
            <a:extLst>
              <a:ext uri="{FF2B5EF4-FFF2-40B4-BE49-F238E27FC236}">
                <a16:creationId xmlns:a16="http://schemas.microsoft.com/office/drawing/2014/main" id="{16B29DC2-89F4-CD4B-91A4-9952A12DCDC2}"/>
              </a:ext>
            </a:extLst>
          </p:cNvPr>
          <p:cNvSpPr>
            <a:spLocks noGrp="1"/>
          </p:cNvSpPr>
          <p:nvPr>
            <p:ph idx="1"/>
          </p:nvPr>
        </p:nvSpPr>
        <p:spPr>
          <a:xfrm>
            <a:off x="926300" y="1673284"/>
            <a:ext cx="5169700" cy="1053931"/>
          </a:xfrm>
        </p:spPr>
        <p:txBody>
          <a:bodyPr>
            <a:noAutofit/>
          </a:bodyPr>
          <a:lstStyle/>
          <a:p>
            <a:pPr marL="0" indent="0">
              <a:lnSpc>
                <a:spcPct val="120000"/>
              </a:lnSpc>
              <a:buNone/>
            </a:pPr>
            <a:r>
              <a:rPr lang="en-GB" sz="1400" b="0" i="0" dirty="0">
                <a:solidFill>
                  <a:srgbClr val="000000"/>
                </a:solidFill>
                <a:effectLst/>
                <a:latin typeface="TT Norms Pro" panose="02000503030000020003" pitchFamily="2" charset="0"/>
              </a:rPr>
              <a:t>Experience a </a:t>
            </a:r>
            <a:r>
              <a:rPr lang="en-GB" sz="1400" b="1" i="0" dirty="0">
                <a:solidFill>
                  <a:srgbClr val="000000"/>
                </a:solidFill>
                <a:effectLst/>
                <a:latin typeface="TT Norms PRO" panose="02000503030000020003" pitchFamily="2" charset="0"/>
              </a:rPr>
              <a:t>hands-on journey</a:t>
            </a:r>
            <a:r>
              <a:rPr lang="en-GB" sz="1400" b="0" i="0" dirty="0">
                <a:solidFill>
                  <a:srgbClr val="000000"/>
                </a:solidFill>
                <a:effectLst/>
                <a:latin typeface="TT Norms Pro" panose="02000503030000020003" pitchFamily="2" charset="0"/>
              </a:rPr>
              <a:t> into the world of </a:t>
            </a:r>
            <a:r>
              <a:rPr lang="en-GB" sz="1400" b="1" i="0" dirty="0">
                <a:solidFill>
                  <a:srgbClr val="000000"/>
                </a:solidFill>
                <a:effectLst/>
                <a:latin typeface="TT Norms PRO" panose="02000503030000020003" pitchFamily="2" charset="0"/>
              </a:rPr>
              <a:t>cloud-native development and deployment</a:t>
            </a:r>
            <a:r>
              <a:rPr lang="en-GB" sz="1400" b="0" i="0" dirty="0">
                <a:solidFill>
                  <a:srgbClr val="000000"/>
                </a:solidFill>
                <a:effectLst/>
                <a:latin typeface="TT Norms Pro" panose="02000503030000020003" pitchFamily="2" charset="0"/>
              </a:rPr>
              <a:t>. Our immersive Hack and Learn programs empower engineers with practical skills in Linux, Git, Docker, Kubernetes, and DevOps tools like GitHub Actions, Jenkins, Terraform, Low Code, and more.</a:t>
            </a:r>
            <a:endParaRPr lang="en-GB" sz="1800" dirty="0"/>
          </a:p>
        </p:txBody>
      </p:sp>
      <p:pic>
        <p:nvPicPr>
          <p:cNvPr id="5" name="Picture 4" descr="Icon&#10;&#10;Description automatically generated">
            <a:extLst>
              <a:ext uri="{FF2B5EF4-FFF2-40B4-BE49-F238E27FC236}">
                <a16:creationId xmlns:a16="http://schemas.microsoft.com/office/drawing/2014/main" id="{A238BD22-6BE6-9349-B51A-2D56030D61FE}"/>
              </a:ext>
            </a:extLst>
          </p:cNvPr>
          <p:cNvPicPr>
            <a:picLocks noChangeAspect="1"/>
          </p:cNvPicPr>
          <p:nvPr/>
        </p:nvPicPr>
        <p:blipFill>
          <a:blip r:embed="rId2"/>
          <a:stretch>
            <a:fillRect/>
          </a:stretch>
        </p:blipFill>
        <p:spPr>
          <a:xfrm>
            <a:off x="11330355" y="5999252"/>
            <a:ext cx="858748" cy="858748"/>
          </a:xfrm>
          <a:prstGeom prst="rect">
            <a:avLst/>
          </a:prstGeom>
        </p:spPr>
      </p:pic>
      <p:grpSp>
        <p:nvGrpSpPr>
          <p:cNvPr id="24" name="Group 23">
            <a:extLst>
              <a:ext uri="{FF2B5EF4-FFF2-40B4-BE49-F238E27FC236}">
                <a16:creationId xmlns:a16="http://schemas.microsoft.com/office/drawing/2014/main" id="{5FCA11E8-9250-ED4E-AEC5-4A4645A6D89A}"/>
              </a:ext>
            </a:extLst>
          </p:cNvPr>
          <p:cNvGrpSpPr/>
          <p:nvPr/>
        </p:nvGrpSpPr>
        <p:grpSpPr>
          <a:xfrm>
            <a:off x="6704076" y="1744311"/>
            <a:ext cx="4067908" cy="2938900"/>
            <a:chOff x="6611815" y="1559169"/>
            <a:chExt cx="4067908" cy="2236562"/>
          </a:xfrm>
        </p:grpSpPr>
        <p:sp>
          <p:nvSpPr>
            <p:cNvPr id="23" name="Rectangle 22">
              <a:extLst>
                <a:ext uri="{FF2B5EF4-FFF2-40B4-BE49-F238E27FC236}">
                  <a16:creationId xmlns:a16="http://schemas.microsoft.com/office/drawing/2014/main" id="{FBCF6A3D-5692-3041-8A5F-367BEBBCC281}"/>
                </a:ext>
              </a:extLst>
            </p:cNvPr>
            <p:cNvSpPr/>
            <p:nvPr/>
          </p:nvSpPr>
          <p:spPr>
            <a:xfrm>
              <a:off x="6611815" y="1559169"/>
              <a:ext cx="4067908" cy="2236562"/>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HR"/>
            </a:p>
          </p:txBody>
        </p:sp>
        <p:sp>
          <p:nvSpPr>
            <p:cNvPr id="20" name="Content Placeholder 2">
              <a:extLst>
                <a:ext uri="{FF2B5EF4-FFF2-40B4-BE49-F238E27FC236}">
                  <a16:creationId xmlns:a16="http://schemas.microsoft.com/office/drawing/2014/main" id="{033799A2-29AD-8749-B4A6-9F02263C1AA2}"/>
                </a:ext>
              </a:extLst>
            </p:cNvPr>
            <p:cNvSpPr txBox="1">
              <a:spLocks/>
            </p:cNvSpPr>
            <p:nvPr/>
          </p:nvSpPr>
          <p:spPr>
            <a:xfrm>
              <a:off x="6704076" y="1650527"/>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chemeClr val="bg1"/>
                  </a:solidFill>
                  <a:latin typeface="TT Norms Pro Normal" panose="02000503030000020003" pitchFamily="2" charset="0"/>
                </a:rPr>
                <a:t>Learning hackathon :</a:t>
              </a:r>
              <a:endParaRPr lang="en-US" sz="1200" dirty="0">
                <a:solidFill>
                  <a:schemeClr val="bg1"/>
                </a:solidFill>
                <a:latin typeface="TT Norms Pro Normal" panose="02000503030000020003" pitchFamily="2" charset="0"/>
              </a:endParaRPr>
            </a:p>
          </p:txBody>
        </p:sp>
        <p:sp>
          <p:nvSpPr>
            <p:cNvPr id="22" name="Content Placeholder 2">
              <a:extLst>
                <a:ext uri="{FF2B5EF4-FFF2-40B4-BE49-F238E27FC236}">
                  <a16:creationId xmlns:a16="http://schemas.microsoft.com/office/drawing/2014/main" id="{206170A4-4347-8942-9E8D-ED835254EA25}"/>
                </a:ext>
              </a:extLst>
            </p:cNvPr>
            <p:cNvSpPr txBox="1">
              <a:spLocks/>
            </p:cNvSpPr>
            <p:nvPr/>
          </p:nvSpPr>
          <p:spPr>
            <a:xfrm>
              <a:off x="6704076" y="1887650"/>
              <a:ext cx="3843528" cy="7936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chemeClr val="bg1"/>
                </a:buClr>
                <a:buFont typeface="Wingdings" pitchFamily="2" charset="2"/>
                <a:buChar char="ü"/>
              </a:pPr>
              <a:r>
                <a:rPr lang="en-US" sz="1400" dirty="0">
                  <a:solidFill>
                    <a:schemeClr val="bg1"/>
                  </a:solidFill>
                </a:rPr>
                <a:t>Work in small, cross-functional teams (they also learned to divide tasks, share knowledge peer-2-peer)</a:t>
              </a:r>
            </a:p>
            <a:p>
              <a:pPr>
                <a:lnSpc>
                  <a:spcPct val="100000"/>
                </a:lnSpc>
                <a:buClr>
                  <a:schemeClr val="bg1"/>
                </a:buClr>
                <a:buFont typeface="Wingdings" pitchFamily="2" charset="2"/>
                <a:buChar char="ü"/>
              </a:pPr>
              <a:r>
                <a:rPr lang="en-US" sz="1400" dirty="0">
                  <a:solidFill>
                    <a:schemeClr val="bg1"/>
                  </a:solidFill>
                </a:rPr>
                <a:t>Coach, not an instructor</a:t>
              </a:r>
            </a:p>
            <a:p>
              <a:pPr>
                <a:lnSpc>
                  <a:spcPct val="100000"/>
                </a:lnSpc>
                <a:buClr>
                  <a:schemeClr val="bg1"/>
                </a:buClr>
                <a:buFont typeface="Wingdings" pitchFamily="2" charset="2"/>
                <a:buChar char="ü"/>
              </a:pPr>
              <a:r>
                <a:rPr lang="en-GB" sz="1400" dirty="0">
                  <a:solidFill>
                    <a:schemeClr val="bg1"/>
                  </a:solidFill>
                </a:rPr>
                <a:t>Dedicated time – As it is intensive learning, distractions (work-related interruptions, meetings) can have a great impact on the knowledge acquired.</a:t>
              </a:r>
              <a:endParaRPr lang="en-US" sz="1400" dirty="0">
                <a:solidFill>
                  <a:schemeClr val="bg1"/>
                </a:solidFill>
              </a:endParaRPr>
            </a:p>
          </p:txBody>
        </p:sp>
      </p:grpSp>
      <p:sp>
        <p:nvSpPr>
          <p:cNvPr id="4" name="Content Placeholder 2">
            <a:extLst>
              <a:ext uri="{FF2B5EF4-FFF2-40B4-BE49-F238E27FC236}">
                <a16:creationId xmlns:a16="http://schemas.microsoft.com/office/drawing/2014/main" id="{2EE661FE-246E-30A4-1AE3-0FE7DFDB1E0F}"/>
              </a:ext>
            </a:extLst>
          </p:cNvPr>
          <p:cNvSpPr txBox="1">
            <a:spLocks/>
          </p:cNvSpPr>
          <p:nvPr/>
        </p:nvSpPr>
        <p:spPr>
          <a:xfrm>
            <a:off x="838199" y="3841786"/>
            <a:ext cx="5169700" cy="10539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rtl="0" fontAlgn="base"/>
            <a:r>
              <a:rPr lang="en-US" sz="1400" b="0" i="0" dirty="0">
                <a:solidFill>
                  <a:srgbClr val="000000"/>
                </a:solidFill>
                <a:effectLst/>
                <a:latin typeface="TT Norms Pro" panose="02000503030000020003" pitchFamily="2" charset="0"/>
              </a:rPr>
              <a:t>Hack&amp;Learn solves one of the biggest dilemmas in modern technical teams – how to do a quick ramp-up of new technologies, while  Three-day intensive learning replaces 3 weeks of-self paced (occasional) learning. </a:t>
            </a:r>
            <a:endParaRPr lang="en-US" sz="900" b="0" i="0" dirty="0">
              <a:solidFill>
                <a:srgbClr val="000000"/>
              </a:solidFill>
              <a:effectLst/>
              <a:latin typeface="Segoe UI" panose="020B0502040204020203" pitchFamily="34" charset="0"/>
            </a:endParaRPr>
          </a:p>
          <a:p>
            <a:pPr algn="l" rtl="0" fontAlgn="base"/>
            <a:r>
              <a:rPr lang="en-US" sz="1400" b="0" i="0" dirty="0">
                <a:solidFill>
                  <a:srgbClr val="000000"/>
                </a:solidFill>
                <a:effectLst/>
                <a:latin typeface="TT Norms Pro" panose="02000503030000020003" pitchFamily="2" charset="0"/>
              </a:rPr>
              <a:t>We have educated over 3000 engineers  </a:t>
            </a:r>
            <a:endParaRPr lang="en-US" sz="900" b="0" i="0" dirty="0">
              <a:solidFill>
                <a:srgbClr val="000000"/>
              </a:solidFill>
              <a:effectLst/>
              <a:latin typeface="Segoe UI" panose="020B0502040204020203" pitchFamily="34" charset="0"/>
            </a:endParaRPr>
          </a:p>
        </p:txBody>
      </p:sp>
      <p:sp>
        <p:nvSpPr>
          <p:cNvPr id="7" name="Content Placeholder 2">
            <a:extLst>
              <a:ext uri="{FF2B5EF4-FFF2-40B4-BE49-F238E27FC236}">
                <a16:creationId xmlns:a16="http://schemas.microsoft.com/office/drawing/2014/main" id="{2C72A684-2E5D-D961-66C1-6313ADA61559}"/>
              </a:ext>
            </a:extLst>
          </p:cNvPr>
          <p:cNvSpPr txBox="1">
            <a:spLocks/>
          </p:cNvSpPr>
          <p:nvPr/>
        </p:nvSpPr>
        <p:spPr>
          <a:xfrm>
            <a:off x="838199" y="3472453"/>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a:latin typeface="TT Norms Pro Normal" panose="02000503030000020003" pitchFamily="2" charset="0"/>
              </a:rPr>
              <a:t>Learning hackathon </a:t>
            </a:r>
            <a:endParaRPr lang="en-US" sz="1400" dirty="0">
              <a:latin typeface="TT Norms Pro Normal" panose="02000503030000020003" pitchFamily="2" charset="0"/>
            </a:endParaRPr>
          </a:p>
        </p:txBody>
      </p:sp>
    </p:spTree>
    <p:extLst>
      <p:ext uri="{BB962C8B-B14F-4D97-AF65-F5344CB8AC3E}">
        <p14:creationId xmlns:p14="http://schemas.microsoft.com/office/powerpoint/2010/main" val="1676849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F4AA-D41A-3848-A6DE-18387687A67B}"/>
              </a:ext>
            </a:extLst>
          </p:cNvPr>
          <p:cNvSpPr>
            <a:spLocks noGrp="1"/>
          </p:cNvSpPr>
          <p:nvPr>
            <p:ph type="title"/>
          </p:nvPr>
        </p:nvSpPr>
        <p:spPr>
          <a:xfrm>
            <a:off x="838200" y="406993"/>
            <a:ext cx="10515600" cy="521054"/>
          </a:xfrm>
        </p:spPr>
        <p:txBody>
          <a:bodyPr>
            <a:noAutofit/>
          </a:bodyPr>
          <a:lstStyle/>
          <a:p>
            <a:r>
              <a:rPr lang="en-GB" b="0" i="0" dirty="0">
                <a:effectLst/>
                <a:latin typeface="TT Norms Pro Normal" panose="02000503030000020003" pitchFamily="2" charset="0"/>
              </a:rPr>
              <a:t>Skills assessment</a:t>
            </a:r>
            <a:endParaRPr lang="en-GB" dirty="0">
              <a:latin typeface="TT Norms Pro" panose="02000503030000020003" pitchFamily="2" charset="0"/>
            </a:endParaRPr>
          </a:p>
        </p:txBody>
      </p:sp>
      <p:pic>
        <p:nvPicPr>
          <p:cNvPr id="5" name="Picture 4" descr="Icon&#10;&#10;Description automatically generated">
            <a:extLst>
              <a:ext uri="{FF2B5EF4-FFF2-40B4-BE49-F238E27FC236}">
                <a16:creationId xmlns:a16="http://schemas.microsoft.com/office/drawing/2014/main" id="{A238BD22-6BE6-9349-B51A-2D56030D61FE}"/>
              </a:ext>
            </a:extLst>
          </p:cNvPr>
          <p:cNvPicPr>
            <a:picLocks noChangeAspect="1"/>
          </p:cNvPicPr>
          <p:nvPr/>
        </p:nvPicPr>
        <p:blipFill>
          <a:blip r:embed="rId2"/>
          <a:stretch>
            <a:fillRect/>
          </a:stretch>
        </p:blipFill>
        <p:spPr>
          <a:xfrm>
            <a:off x="11330355" y="5999252"/>
            <a:ext cx="858748" cy="858748"/>
          </a:xfrm>
          <a:prstGeom prst="rect">
            <a:avLst/>
          </a:prstGeom>
        </p:spPr>
      </p:pic>
      <p:sp>
        <p:nvSpPr>
          <p:cNvPr id="6" name="Rectangle 5">
            <a:extLst>
              <a:ext uri="{FF2B5EF4-FFF2-40B4-BE49-F238E27FC236}">
                <a16:creationId xmlns:a16="http://schemas.microsoft.com/office/drawing/2014/main" id="{CF45B945-7E81-5F46-9350-AC9CD2C77AD4}"/>
              </a:ext>
            </a:extLst>
          </p:cNvPr>
          <p:cNvSpPr/>
          <p:nvPr/>
        </p:nvSpPr>
        <p:spPr>
          <a:xfrm>
            <a:off x="838199" y="928047"/>
            <a:ext cx="10515599" cy="369332"/>
          </a:xfrm>
          <a:prstGeom prst="rect">
            <a:avLst/>
          </a:prstGeom>
        </p:spPr>
        <p:txBody>
          <a:bodyPr wrap="square">
            <a:spAutoFit/>
          </a:bodyPr>
          <a:lstStyle/>
          <a:p>
            <a:r>
              <a:rPr lang="en-US" dirty="0">
                <a:solidFill>
                  <a:schemeClr val="tx1">
                    <a:lumMod val="75000"/>
                    <a:lumOff val="25000"/>
                  </a:schemeClr>
                </a:solidFill>
                <a:latin typeface="TT Norms Pro" panose="02000503030000020003" pitchFamily="2" charset="0"/>
              </a:rPr>
              <a:t>Understand Your Team Tech Skills</a:t>
            </a:r>
          </a:p>
        </p:txBody>
      </p:sp>
      <p:sp>
        <p:nvSpPr>
          <p:cNvPr id="8" name="Content Placeholder 2">
            <a:extLst>
              <a:ext uri="{FF2B5EF4-FFF2-40B4-BE49-F238E27FC236}">
                <a16:creationId xmlns:a16="http://schemas.microsoft.com/office/drawing/2014/main" id="{1DB4ECC5-4E94-7E84-085A-65BC9BB6CDDA}"/>
              </a:ext>
            </a:extLst>
          </p:cNvPr>
          <p:cNvSpPr txBox="1">
            <a:spLocks/>
          </p:cNvSpPr>
          <p:nvPr/>
        </p:nvSpPr>
        <p:spPr>
          <a:xfrm>
            <a:off x="838199" y="1685696"/>
            <a:ext cx="4549347" cy="10539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Font typeface="Arial" panose="020B0604020202020204" pitchFamily="34" charset="0"/>
              <a:buNone/>
            </a:pPr>
            <a:r>
              <a:rPr lang="en-GB" sz="1400" b="0" i="0" dirty="0">
                <a:solidFill>
                  <a:srgbClr val="000000"/>
                </a:solidFill>
                <a:effectLst/>
                <a:latin typeface="TT Norms Pro" panose="02000503030000020003" pitchFamily="2" charset="0"/>
              </a:rPr>
              <a:t>Assess your technical team’s </a:t>
            </a:r>
            <a:r>
              <a:rPr lang="en-GB" sz="1400" b="1" i="0" dirty="0">
                <a:solidFill>
                  <a:srgbClr val="000000"/>
                </a:solidFill>
                <a:effectLst/>
                <a:latin typeface="TT Norms PRO" panose="02000503030000020003" pitchFamily="2" charset="0"/>
              </a:rPr>
              <a:t>cloud proficiency</a:t>
            </a:r>
            <a:r>
              <a:rPr lang="en-GB" sz="1400" b="0" i="0" dirty="0">
                <a:solidFill>
                  <a:srgbClr val="000000"/>
                </a:solidFill>
                <a:effectLst/>
                <a:latin typeface="TT Norms Pro" panose="02000503030000020003" pitchFamily="2" charset="0"/>
              </a:rPr>
              <a:t> across Microsoft Azure, Amazon AWS, and Google GCP. Our methodology combines quantitative and qualitative measures, eliminating biases and giving you </a:t>
            </a:r>
            <a:r>
              <a:rPr lang="en-GB" sz="1400" b="1" i="0" dirty="0">
                <a:solidFill>
                  <a:srgbClr val="000000"/>
                </a:solidFill>
                <a:effectLst/>
                <a:latin typeface="TT Norms PRO" panose="02000503030000020003" pitchFamily="2" charset="0"/>
              </a:rPr>
              <a:t>a holistic view on your teams’ technical capacity</a:t>
            </a:r>
            <a:r>
              <a:rPr lang="en-GB" sz="1400" b="0" i="0" dirty="0">
                <a:solidFill>
                  <a:srgbClr val="000000"/>
                </a:solidFill>
                <a:effectLst/>
                <a:latin typeface="TT Norms Pro" panose="02000503030000020003" pitchFamily="2" charset="0"/>
              </a:rPr>
              <a:t>.</a:t>
            </a:r>
            <a:endParaRPr lang="en-GB" sz="1800" dirty="0"/>
          </a:p>
        </p:txBody>
      </p:sp>
      <p:graphicFrame>
        <p:nvGraphicFramePr>
          <p:cNvPr id="3" name="Diagram 2">
            <a:extLst>
              <a:ext uri="{FF2B5EF4-FFF2-40B4-BE49-F238E27FC236}">
                <a16:creationId xmlns:a16="http://schemas.microsoft.com/office/drawing/2014/main" id="{C1D76711-11FE-E49C-783D-94A5118E4C0E}"/>
              </a:ext>
            </a:extLst>
          </p:cNvPr>
          <p:cNvGraphicFramePr/>
          <p:nvPr/>
        </p:nvGraphicFramePr>
        <p:xfrm>
          <a:off x="838198" y="5140504"/>
          <a:ext cx="10785005" cy="8587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Table 6">
            <a:extLst>
              <a:ext uri="{FF2B5EF4-FFF2-40B4-BE49-F238E27FC236}">
                <a16:creationId xmlns:a16="http://schemas.microsoft.com/office/drawing/2014/main" id="{6B05A2CD-B9FF-BED7-D2AD-389E3437705A}"/>
              </a:ext>
            </a:extLst>
          </p:cNvPr>
          <p:cNvGraphicFramePr>
            <a:graphicFrameLocks noGrp="1"/>
          </p:cNvGraphicFramePr>
          <p:nvPr/>
        </p:nvGraphicFramePr>
        <p:xfrm>
          <a:off x="6007899" y="1080633"/>
          <a:ext cx="5615305" cy="3495354"/>
        </p:xfrm>
        <a:graphic>
          <a:graphicData uri="http://schemas.openxmlformats.org/drawingml/2006/table">
            <a:tbl>
              <a:tblPr firstRow="1" firstCol="1" bandRow="1"/>
              <a:tblGrid>
                <a:gridCol w="2771775">
                  <a:extLst>
                    <a:ext uri="{9D8B030D-6E8A-4147-A177-3AD203B41FA5}">
                      <a16:colId xmlns:a16="http://schemas.microsoft.com/office/drawing/2014/main" val="390997823"/>
                    </a:ext>
                  </a:extLst>
                </a:gridCol>
                <a:gridCol w="899795">
                  <a:extLst>
                    <a:ext uri="{9D8B030D-6E8A-4147-A177-3AD203B41FA5}">
                      <a16:colId xmlns:a16="http://schemas.microsoft.com/office/drawing/2014/main" val="562002143"/>
                    </a:ext>
                  </a:extLst>
                </a:gridCol>
                <a:gridCol w="1043940">
                  <a:extLst>
                    <a:ext uri="{9D8B030D-6E8A-4147-A177-3AD203B41FA5}">
                      <a16:colId xmlns:a16="http://schemas.microsoft.com/office/drawing/2014/main" val="4052415487"/>
                    </a:ext>
                  </a:extLst>
                </a:gridCol>
                <a:gridCol w="899795">
                  <a:extLst>
                    <a:ext uri="{9D8B030D-6E8A-4147-A177-3AD203B41FA5}">
                      <a16:colId xmlns:a16="http://schemas.microsoft.com/office/drawing/2014/main" val="3096069768"/>
                    </a:ext>
                  </a:extLst>
                </a:gridCol>
              </a:tblGrid>
              <a:tr h="582559">
                <a:tc>
                  <a:txBody>
                    <a:bodyPr/>
                    <a:lstStyle/>
                    <a:p>
                      <a:endParaRPr lang="en-SI" sz="1200" dirty="0">
                        <a:effectLst/>
                        <a:latin typeface="Calibri" panose="020F0502020204030204" pitchFamily="34" charset="0"/>
                        <a:cs typeface="Arial" panose="020B0604020202020204" pitchFamily="34" charset="0"/>
                      </a:endParaRPr>
                    </a:p>
                  </a:txBody>
                  <a:tcPr marL="68580" marR="68580" marT="0" marB="0" anchor="ctr">
                    <a:lnL>
                      <a:noFill/>
                    </a:lnL>
                    <a:lnR>
                      <a:noFill/>
                    </a:lnR>
                    <a:lnT>
                      <a:noFill/>
                    </a:lnT>
                    <a:lnB>
                      <a:noFill/>
                    </a:lnB>
                  </a:tcPr>
                </a:tc>
                <a:tc>
                  <a:txBody>
                    <a:bodyPr/>
                    <a:lstStyle/>
                    <a:p>
                      <a:pPr algn="ctr">
                        <a:spcBef>
                          <a:spcPts val="600"/>
                        </a:spcBef>
                        <a:spcAft>
                          <a:spcPts val="600"/>
                        </a:spcAft>
                      </a:pPr>
                      <a:r>
                        <a:rPr lang="en-US" sz="1200">
                          <a:solidFill>
                            <a:srgbClr val="444444"/>
                          </a:solidFill>
                          <a:effectLst/>
                          <a:latin typeface="TTNormsPro-Regular" panose="02000503030000020003" pitchFamily="2" charset="0"/>
                          <a:ea typeface="Times New Roman" panose="02020603050405020304" pitchFamily="18" charset="0"/>
                          <a:cs typeface="Calibri" panose="020F0502020204030204" pitchFamily="34" charset="0"/>
                        </a:rPr>
                        <a:t>Junior</a:t>
                      </a:r>
                      <a:endParaRPr lang="en-SI" sz="120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DDEBF7"/>
                    </a:solidFill>
                  </a:tcPr>
                </a:tc>
                <a:tc>
                  <a:txBody>
                    <a:bodyPr/>
                    <a:lstStyle/>
                    <a:p>
                      <a:pPr algn="ctr">
                        <a:spcBef>
                          <a:spcPts val="600"/>
                        </a:spcBef>
                        <a:spcAft>
                          <a:spcPts val="600"/>
                        </a:spcAft>
                      </a:pPr>
                      <a:r>
                        <a:rPr lang="en-US" sz="1200">
                          <a:solidFill>
                            <a:srgbClr val="444444"/>
                          </a:solidFill>
                          <a:effectLst/>
                          <a:latin typeface="TTNormsPro-Regular" panose="02000503030000020003" pitchFamily="2" charset="0"/>
                          <a:ea typeface="Times New Roman" panose="02020603050405020304" pitchFamily="18" charset="0"/>
                          <a:cs typeface="Calibri" panose="020F0502020204030204" pitchFamily="34" charset="0"/>
                        </a:rPr>
                        <a:t>Intermediate</a:t>
                      </a:r>
                      <a:endParaRPr lang="en-SI" sz="120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DDEBF7"/>
                    </a:solidFill>
                  </a:tcPr>
                </a:tc>
                <a:tc>
                  <a:txBody>
                    <a:bodyPr/>
                    <a:lstStyle/>
                    <a:p>
                      <a:pPr algn="ctr">
                        <a:spcBef>
                          <a:spcPts val="600"/>
                        </a:spcBef>
                        <a:spcAft>
                          <a:spcPts val="600"/>
                        </a:spcAft>
                      </a:pPr>
                      <a:r>
                        <a:rPr lang="en-US" sz="1200">
                          <a:solidFill>
                            <a:srgbClr val="444444"/>
                          </a:solidFill>
                          <a:effectLst/>
                          <a:latin typeface="TTNormsPro-Regular" panose="02000503030000020003" pitchFamily="2" charset="0"/>
                          <a:ea typeface="Times New Roman" panose="02020603050405020304" pitchFamily="18" charset="0"/>
                          <a:cs typeface="Calibri" panose="020F0502020204030204" pitchFamily="34" charset="0"/>
                        </a:rPr>
                        <a:t>Expert</a:t>
                      </a:r>
                      <a:endParaRPr lang="en-SI" sz="120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DDEBF7"/>
                    </a:solidFill>
                  </a:tcPr>
                </a:tc>
                <a:extLst>
                  <a:ext uri="{0D108BD9-81ED-4DB2-BD59-A6C34878D82A}">
                    <a16:rowId xmlns:a16="http://schemas.microsoft.com/office/drawing/2014/main" val="456115310"/>
                  </a:ext>
                </a:extLst>
              </a:tr>
              <a:tr h="582559">
                <a:tc>
                  <a:txBody>
                    <a:bodyPr/>
                    <a:lstStyle/>
                    <a:p>
                      <a:pPr>
                        <a:spcBef>
                          <a:spcPts val="600"/>
                        </a:spcBef>
                        <a:spcAft>
                          <a:spcPts val="600"/>
                        </a:spcAft>
                      </a:pPr>
                      <a:r>
                        <a:rPr lang="en-US" sz="1200" b="1">
                          <a:solidFill>
                            <a:srgbClr val="444444"/>
                          </a:solidFill>
                          <a:effectLst/>
                          <a:latin typeface="TTNormsPro-Regular" panose="02000503030000020003" pitchFamily="2" charset="0"/>
                          <a:ea typeface="Times New Roman" panose="02020603050405020304" pitchFamily="18" charset="0"/>
                          <a:cs typeface="Calibri" panose="020F0502020204030204" pitchFamily="34" charset="0"/>
                        </a:rPr>
                        <a:t>Azure</a:t>
                      </a:r>
                      <a:endParaRPr lang="en-SI" sz="120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DDEBF7"/>
                    </a:solidFill>
                  </a:tcPr>
                </a:tc>
                <a:tc>
                  <a:txBody>
                    <a:bodyPr/>
                    <a:lstStyle/>
                    <a:p>
                      <a:endParaRPr lang="en-SI" sz="1200" dirty="0">
                        <a:effectLst/>
                        <a:latin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2F2F2"/>
                    </a:solidFill>
                  </a:tcPr>
                </a:tc>
                <a:tc>
                  <a:txBody>
                    <a:bodyPr/>
                    <a:lstStyle/>
                    <a:p>
                      <a:endParaRPr lang="en-SI" sz="1200">
                        <a:effectLst/>
                        <a:latin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2F2F2"/>
                    </a:solidFill>
                  </a:tcPr>
                </a:tc>
                <a:tc>
                  <a:txBody>
                    <a:bodyPr/>
                    <a:lstStyle/>
                    <a:p>
                      <a:endParaRPr lang="en-SI" sz="1200">
                        <a:effectLst/>
                        <a:latin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2F2F2"/>
                    </a:solidFill>
                  </a:tcPr>
                </a:tc>
                <a:extLst>
                  <a:ext uri="{0D108BD9-81ED-4DB2-BD59-A6C34878D82A}">
                    <a16:rowId xmlns:a16="http://schemas.microsoft.com/office/drawing/2014/main" val="28222407"/>
                  </a:ext>
                </a:extLst>
              </a:tr>
              <a:tr h="582559">
                <a:tc>
                  <a:txBody>
                    <a:bodyPr/>
                    <a:lstStyle/>
                    <a:p>
                      <a:pPr>
                        <a:spcBef>
                          <a:spcPts val="600"/>
                        </a:spcBef>
                        <a:spcAft>
                          <a:spcPts val="600"/>
                        </a:spcAft>
                      </a:pPr>
                      <a:r>
                        <a:rPr lang="en-US" sz="1200">
                          <a:solidFill>
                            <a:srgbClr val="444444"/>
                          </a:solidFill>
                          <a:effectLst/>
                          <a:latin typeface="TTNormsPro-Regular" panose="02000503030000020003" pitchFamily="2" charset="0"/>
                          <a:ea typeface="Times New Roman" panose="02020603050405020304" pitchFamily="18" charset="0"/>
                          <a:cs typeface="Calibri" panose="020F0502020204030204" pitchFamily="34" charset="0"/>
                        </a:rPr>
                        <a:t>Cloud Infrastructure</a:t>
                      </a:r>
                      <a:endParaRPr lang="en-SI" sz="120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9BC2E6"/>
                    </a:solidFill>
                  </a:tcPr>
                </a:tc>
                <a:tc>
                  <a:txBody>
                    <a:bodyPr/>
                    <a:lstStyle/>
                    <a:p>
                      <a:pPr algn="ctr">
                        <a:spcBef>
                          <a:spcPts val="600"/>
                        </a:spcBef>
                        <a:spcAft>
                          <a:spcPts val="600"/>
                        </a:spcAft>
                      </a:pPr>
                      <a:r>
                        <a:rPr lang="en-US" sz="1200" dirty="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2</a:t>
                      </a:r>
                      <a:endParaRPr lang="en-SI" sz="1200" dirty="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2F2F2"/>
                    </a:solidFill>
                  </a:tcPr>
                </a:tc>
                <a:tc>
                  <a:txBody>
                    <a:bodyPr/>
                    <a:lstStyle/>
                    <a:p>
                      <a:pPr algn="ctr">
                        <a:spcBef>
                          <a:spcPts val="600"/>
                        </a:spcBef>
                        <a:spcAft>
                          <a:spcPts val="600"/>
                        </a:spcAft>
                      </a:pPr>
                      <a:r>
                        <a:rPr lang="en-US" sz="1200" dirty="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5</a:t>
                      </a:r>
                      <a:endParaRPr lang="en-SI" sz="1200" dirty="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92D050"/>
                    </a:solidFill>
                  </a:tcPr>
                </a:tc>
                <a:tc>
                  <a:txBody>
                    <a:bodyPr/>
                    <a:lstStyle/>
                    <a:p>
                      <a:pPr algn="ctr">
                        <a:spcBef>
                          <a:spcPts val="600"/>
                        </a:spcBef>
                        <a:spcAft>
                          <a:spcPts val="600"/>
                        </a:spcAft>
                      </a:pPr>
                      <a:r>
                        <a:rPr lang="en-US" sz="120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3</a:t>
                      </a:r>
                      <a:endParaRPr lang="en-SI" sz="120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92D050"/>
                    </a:solidFill>
                  </a:tcPr>
                </a:tc>
                <a:extLst>
                  <a:ext uri="{0D108BD9-81ED-4DB2-BD59-A6C34878D82A}">
                    <a16:rowId xmlns:a16="http://schemas.microsoft.com/office/drawing/2014/main" val="3588725476"/>
                  </a:ext>
                </a:extLst>
              </a:tr>
              <a:tr h="582559">
                <a:tc>
                  <a:txBody>
                    <a:bodyPr/>
                    <a:lstStyle/>
                    <a:p>
                      <a:pPr>
                        <a:spcBef>
                          <a:spcPts val="600"/>
                        </a:spcBef>
                        <a:spcAft>
                          <a:spcPts val="600"/>
                        </a:spcAft>
                      </a:pPr>
                      <a:r>
                        <a:rPr lang="en-US" sz="1200">
                          <a:solidFill>
                            <a:srgbClr val="444444"/>
                          </a:solidFill>
                          <a:effectLst/>
                          <a:latin typeface="TTNormsPro-Regular" panose="02000503030000020003" pitchFamily="2" charset="0"/>
                          <a:ea typeface="Times New Roman" panose="02020603050405020304" pitchFamily="18" charset="0"/>
                          <a:cs typeface="Calibri" panose="020F0502020204030204" pitchFamily="34" charset="0"/>
                        </a:rPr>
                        <a:t>Design Cloud Native Solutions</a:t>
                      </a:r>
                      <a:endParaRPr lang="en-SI" sz="120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9BC2E6"/>
                    </a:solidFill>
                  </a:tcPr>
                </a:tc>
                <a:tc>
                  <a:txBody>
                    <a:bodyPr/>
                    <a:lstStyle/>
                    <a:p>
                      <a:pPr algn="ctr">
                        <a:spcBef>
                          <a:spcPts val="600"/>
                        </a:spcBef>
                        <a:spcAft>
                          <a:spcPts val="600"/>
                        </a:spcAft>
                      </a:pPr>
                      <a:r>
                        <a:rPr lang="en-US" sz="1200" dirty="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9</a:t>
                      </a:r>
                      <a:endParaRPr lang="en-SI" sz="1200" dirty="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4B084"/>
                    </a:solidFill>
                  </a:tcPr>
                </a:tc>
                <a:tc>
                  <a:txBody>
                    <a:bodyPr/>
                    <a:lstStyle/>
                    <a:p>
                      <a:pPr algn="ctr">
                        <a:spcBef>
                          <a:spcPts val="600"/>
                        </a:spcBef>
                        <a:spcAft>
                          <a:spcPts val="600"/>
                        </a:spcAft>
                      </a:pPr>
                      <a:r>
                        <a:rPr lang="en-US" sz="1200" dirty="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1</a:t>
                      </a:r>
                      <a:endParaRPr lang="en-SI" sz="1200" dirty="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4B084"/>
                    </a:solidFill>
                  </a:tcPr>
                </a:tc>
                <a:tc>
                  <a:txBody>
                    <a:bodyPr/>
                    <a:lstStyle/>
                    <a:p>
                      <a:pPr algn="ctr">
                        <a:spcBef>
                          <a:spcPts val="600"/>
                        </a:spcBef>
                        <a:spcAft>
                          <a:spcPts val="600"/>
                        </a:spcAft>
                      </a:pPr>
                      <a:r>
                        <a:rPr lang="en-US" sz="120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0</a:t>
                      </a:r>
                      <a:endParaRPr lang="en-SI" sz="120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2F2F2"/>
                    </a:solidFill>
                  </a:tcPr>
                </a:tc>
                <a:extLst>
                  <a:ext uri="{0D108BD9-81ED-4DB2-BD59-A6C34878D82A}">
                    <a16:rowId xmlns:a16="http://schemas.microsoft.com/office/drawing/2014/main" val="2297904453"/>
                  </a:ext>
                </a:extLst>
              </a:tr>
              <a:tr h="582559">
                <a:tc>
                  <a:txBody>
                    <a:bodyPr/>
                    <a:lstStyle/>
                    <a:p>
                      <a:pPr>
                        <a:spcBef>
                          <a:spcPts val="600"/>
                        </a:spcBef>
                        <a:spcAft>
                          <a:spcPts val="600"/>
                        </a:spcAft>
                      </a:pPr>
                      <a:r>
                        <a:rPr lang="en-US" sz="1200">
                          <a:solidFill>
                            <a:srgbClr val="444444"/>
                          </a:solidFill>
                          <a:effectLst/>
                          <a:latin typeface="TTNormsPro-Regular" panose="02000503030000020003" pitchFamily="2" charset="0"/>
                          <a:ea typeface="Times New Roman" panose="02020603050405020304" pitchFamily="18" charset="0"/>
                          <a:cs typeface="Calibri" panose="020F0502020204030204" pitchFamily="34" charset="0"/>
                        </a:rPr>
                        <a:t>Security and Governance</a:t>
                      </a:r>
                      <a:endParaRPr lang="en-SI" sz="120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9BC2E6"/>
                    </a:solidFill>
                  </a:tcPr>
                </a:tc>
                <a:tc>
                  <a:txBody>
                    <a:bodyPr/>
                    <a:lstStyle/>
                    <a:p>
                      <a:pPr algn="ctr">
                        <a:spcBef>
                          <a:spcPts val="600"/>
                        </a:spcBef>
                        <a:spcAft>
                          <a:spcPts val="600"/>
                        </a:spcAft>
                      </a:pPr>
                      <a:r>
                        <a:rPr lang="en-US" sz="1200" dirty="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4</a:t>
                      </a:r>
                      <a:endParaRPr lang="en-SI" sz="1200" dirty="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2F2F2"/>
                    </a:solidFill>
                  </a:tcPr>
                </a:tc>
                <a:tc>
                  <a:txBody>
                    <a:bodyPr/>
                    <a:lstStyle/>
                    <a:p>
                      <a:pPr algn="ctr">
                        <a:spcBef>
                          <a:spcPts val="600"/>
                        </a:spcBef>
                        <a:spcAft>
                          <a:spcPts val="600"/>
                        </a:spcAft>
                      </a:pPr>
                      <a:r>
                        <a:rPr lang="en-US" sz="1200" dirty="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5</a:t>
                      </a:r>
                      <a:endParaRPr lang="en-SI" sz="1200" dirty="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FE699"/>
                    </a:solidFill>
                  </a:tcPr>
                </a:tc>
                <a:tc>
                  <a:txBody>
                    <a:bodyPr/>
                    <a:lstStyle/>
                    <a:p>
                      <a:pPr algn="ctr">
                        <a:spcBef>
                          <a:spcPts val="600"/>
                        </a:spcBef>
                        <a:spcAft>
                          <a:spcPts val="600"/>
                        </a:spcAft>
                      </a:pPr>
                      <a:r>
                        <a:rPr lang="en-US" sz="120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1</a:t>
                      </a:r>
                      <a:endParaRPr lang="en-SI" sz="120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FE599"/>
                    </a:solidFill>
                  </a:tcPr>
                </a:tc>
                <a:extLst>
                  <a:ext uri="{0D108BD9-81ED-4DB2-BD59-A6C34878D82A}">
                    <a16:rowId xmlns:a16="http://schemas.microsoft.com/office/drawing/2014/main" val="327052272"/>
                  </a:ext>
                </a:extLst>
              </a:tr>
              <a:tr h="582559">
                <a:tc>
                  <a:txBody>
                    <a:bodyPr/>
                    <a:lstStyle/>
                    <a:p>
                      <a:pPr>
                        <a:spcBef>
                          <a:spcPts val="600"/>
                        </a:spcBef>
                        <a:spcAft>
                          <a:spcPts val="600"/>
                        </a:spcAft>
                      </a:pPr>
                      <a:r>
                        <a:rPr lang="en-US" sz="1200">
                          <a:solidFill>
                            <a:srgbClr val="444444"/>
                          </a:solidFill>
                          <a:effectLst/>
                          <a:latin typeface="TTNormsPro-Regular" panose="02000503030000020003" pitchFamily="2" charset="0"/>
                          <a:ea typeface="Times New Roman" panose="02020603050405020304" pitchFamily="18" charset="0"/>
                          <a:cs typeface="Calibri" panose="020F0502020204030204" pitchFamily="34" charset="0"/>
                        </a:rPr>
                        <a:t>Implement and Manage Environments</a:t>
                      </a:r>
                      <a:endParaRPr lang="en-SI" sz="120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9BC2E6"/>
                    </a:solidFill>
                  </a:tcPr>
                </a:tc>
                <a:tc>
                  <a:txBody>
                    <a:bodyPr/>
                    <a:lstStyle/>
                    <a:p>
                      <a:pPr algn="ctr">
                        <a:spcBef>
                          <a:spcPts val="600"/>
                        </a:spcBef>
                        <a:spcAft>
                          <a:spcPts val="600"/>
                        </a:spcAft>
                      </a:pPr>
                      <a:r>
                        <a:rPr lang="en-US" sz="1200" dirty="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4</a:t>
                      </a:r>
                      <a:endParaRPr lang="en-SI" sz="1200" dirty="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2F2F2"/>
                    </a:solidFill>
                  </a:tcPr>
                </a:tc>
                <a:tc>
                  <a:txBody>
                    <a:bodyPr/>
                    <a:lstStyle/>
                    <a:p>
                      <a:pPr algn="ctr">
                        <a:spcBef>
                          <a:spcPts val="600"/>
                        </a:spcBef>
                        <a:spcAft>
                          <a:spcPts val="600"/>
                        </a:spcAft>
                      </a:pPr>
                      <a:r>
                        <a:rPr lang="en-US" sz="1200" dirty="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4</a:t>
                      </a:r>
                      <a:endParaRPr lang="en-SI" sz="1200" dirty="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FE699"/>
                    </a:solidFill>
                  </a:tcPr>
                </a:tc>
                <a:tc>
                  <a:txBody>
                    <a:bodyPr/>
                    <a:lstStyle/>
                    <a:p>
                      <a:pPr algn="ctr">
                        <a:spcBef>
                          <a:spcPts val="600"/>
                        </a:spcBef>
                        <a:spcAft>
                          <a:spcPts val="600"/>
                        </a:spcAft>
                      </a:pPr>
                      <a:r>
                        <a:rPr lang="en-US" sz="1200" dirty="0">
                          <a:solidFill>
                            <a:srgbClr val="444444"/>
                          </a:solidFill>
                          <a:effectLst/>
                          <a:latin typeface="TTNormsPro-Regular" panose="02000503030000020003" pitchFamily="2" charset="0"/>
                          <a:ea typeface="Calibri" panose="020F0502020204030204" pitchFamily="34" charset="0"/>
                          <a:cs typeface="Calibri" panose="020F0502020204030204" pitchFamily="34" charset="0"/>
                        </a:rPr>
                        <a:t>0</a:t>
                      </a:r>
                      <a:endParaRPr lang="en-SI" sz="1200" dirty="0">
                        <a:effectLst/>
                        <a:latin typeface="TT Norms Pro" panose="02000503030000020003" pitchFamily="2" charset="0"/>
                        <a:ea typeface="Calibri" panose="020F0502020204030204" pitchFamily="34" charset="0"/>
                        <a:cs typeface="Arial" panose="020B0604020202020204" pitchFamily="34" charset="0"/>
                      </a:endParaRPr>
                    </a:p>
                  </a:txBody>
                  <a:tcPr marL="68580" marR="68580" marT="0" marB="0" anchor="ctr">
                    <a:lnL>
                      <a:noFill/>
                    </a:lnL>
                    <a:lnR>
                      <a:noFill/>
                    </a:lnR>
                    <a:lnT>
                      <a:noFill/>
                    </a:lnT>
                    <a:lnB>
                      <a:noFill/>
                    </a:lnB>
                    <a:solidFill>
                      <a:srgbClr val="FFE599"/>
                    </a:solidFill>
                  </a:tcPr>
                </a:tc>
                <a:extLst>
                  <a:ext uri="{0D108BD9-81ED-4DB2-BD59-A6C34878D82A}">
                    <a16:rowId xmlns:a16="http://schemas.microsoft.com/office/drawing/2014/main" val="3273330899"/>
                  </a:ext>
                </a:extLst>
              </a:tr>
            </a:tbl>
          </a:graphicData>
        </a:graphic>
      </p:graphicFrame>
    </p:spTree>
    <p:extLst>
      <p:ext uri="{BB962C8B-B14F-4D97-AF65-F5344CB8AC3E}">
        <p14:creationId xmlns:p14="http://schemas.microsoft.com/office/powerpoint/2010/main" val="2196458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66026-7333-FF49-B9A8-BFF7DC52B8D9}"/>
              </a:ext>
            </a:extLst>
          </p:cNvPr>
          <p:cNvSpPr>
            <a:spLocks noGrp="1"/>
          </p:cNvSpPr>
          <p:nvPr>
            <p:ph type="ctrTitle"/>
          </p:nvPr>
        </p:nvSpPr>
        <p:spPr/>
        <p:txBody>
          <a:bodyPr/>
          <a:lstStyle/>
          <a:p>
            <a:r>
              <a:rPr lang="en-US" dirty="0"/>
              <a:t>Technology</a:t>
            </a:r>
          </a:p>
        </p:txBody>
      </p:sp>
      <p:sp>
        <p:nvSpPr>
          <p:cNvPr id="3" name="Subtitle 2">
            <a:extLst>
              <a:ext uri="{FF2B5EF4-FFF2-40B4-BE49-F238E27FC236}">
                <a16:creationId xmlns:a16="http://schemas.microsoft.com/office/drawing/2014/main" id="{C2EC404D-F555-814F-AA86-BACF73051395}"/>
              </a:ext>
            </a:extLst>
          </p:cNvPr>
          <p:cNvSpPr>
            <a:spLocks noGrp="1"/>
          </p:cNvSpPr>
          <p:nvPr>
            <p:ph type="subTitle" idx="1"/>
          </p:nvPr>
        </p:nvSpPr>
        <p:spPr>
          <a:xfrm>
            <a:off x="838200" y="3602038"/>
            <a:ext cx="7315200" cy="481447"/>
          </a:xfrm>
        </p:spPr>
        <p:txBody>
          <a:bodyPr anchor="t"/>
          <a:lstStyle/>
          <a:p>
            <a:r>
              <a:rPr lang="en-US" dirty="0"/>
              <a:t>How to implement it</a:t>
            </a:r>
          </a:p>
        </p:txBody>
      </p:sp>
      <p:sp>
        <p:nvSpPr>
          <p:cNvPr id="4" name="Subtitle 2">
            <a:extLst>
              <a:ext uri="{FF2B5EF4-FFF2-40B4-BE49-F238E27FC236}">
                <a16:creationId xmlns:a16="http://schemas.microsoft.com/office/drawing/2014/main" id="{E015E961-7F39-E04D-AFF9-80802ACFB7F8}"/>
              </a:ext>
            </a:extLst>
          </p:cNvPr>
          <p:cNvSpPr txBox="1">
            <a:spLocks/>
          </p:cNvSpPr>
          <p:nvPr/>
        </p:nvSpPr>
        <p:spPr>
          <a:xfrm>
            <a:off x="838199" y="5712673"/>
            <a:ext cx="10598063" cy="349923"/>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b="0" i="0" kern="1200">
                <a:solidFill>
                  <a:schemeClr val="bg1"/>
                </a:solidFill>
                <a:latin typeface="TT Norms Pro Light" panose="02000503020000020003" pitchFamily="2"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TT Norms Pro Light" panose="02000503020000020003" pitchFamily="2"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TT Norms Pro Light" panose="02000503020000020003" pitchFamily="2"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TT Norms Pro Light" panose="02000503020000020003" pitchFamily="2"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TT Norms Pro Light" panose="02000503020000020003" pitchFamily="2"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endParaRPr lang="en-US" sz="1000"/>
          </a:p>
        </p:txBody>
      </p:sp>
    </p:spTree>
    <p:extLst>
      <p:ext uri="{BB962C8B-B14F-4D97-AF65-F5344CB8AC3E}">
        <p14:creationId xmlns:p14="http://schemas.microsoft.com/office/powerpoint/2010/main" val="1817208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F4AA-D41A-3848-A6DE-18387687A67B}"/>
              </a:ext>
            </a:extLst>
          </p:cNvPr>
          <p:cNvSpPr>
            <a:spLocks noGrp="1"/>
          </p:cNvSpPr>
          <p:nvPr>
            <p:ph type="title"/>
          </p:nvPr>
        </p:nvSpPr>
        <p:spPr>
          <a:xfrm>
            <a:off x="838200" y="406993"/>
            <a:ext cx="10515600" cy="521054"/>
          </a:xfrm>
        </p:spPr>
        <p:txBody>
          <a:bodyPr>
            <a:noAutofit/>
          </a:bodyPr>
          <a:lstStyle/>
          <a:p>
            <a:r>
              <a:rPr lang="en-GB">
                <a:latin typeface="TT Norms Pro" panose="02000503030000020003" pitchFamily="2" charset="0"/>
              </a:rPr>
              <a:t>What makes an IT pilot project successful?</a:t>
            </a:r>
          </a:p>
        </p:txBody>
      </p:sp>
      <p:sp>
        <p:nvSpPr>
          <p:cNvPr id="3" name="Content Placeholder 2">
            <a:extLst>
              <a:ext uri="{FF2B5EF4-FFF2-40B4-BE49-F238E27FC236}">
                <a16:creationId xmlns:a16="http://schemas.microsoft.com/office/drawing/2014/main" id="{16B29DC2-89F4-CD4B-91A4-9952A12DCDC2}"/>
              </a:ext>
            </a:extLst>
          </p:cNvPr>
          <p:cNvSpPr>
            <a:spLocks noGrp="1"/>
          </p:cNvSpPr>
          <p:nvPr>
            <p:ph idx="1"/>
          </p:nvPr>
        </p:nvSpPr>
        <p:spPr>
          <a:xfrm>
            <a:off x="861645" y="2055029"/>
            <a:ext cx="4649726" cy="4336490"/>
          </a:xfrm>
        </p:spPr>
        <p:txBody>
          <a:bodyPr>
            <a:noAutofit/>
          </a:bodyPr>
          <a:lstStyle/>
          <a:p>
            <a:pPr marL="0" indent="0">
              <a:lnSpc>
                <a:spcPct val="120000"/>
              </a:lnSpc>
              <a:buNone/>
            </a:pPr>
            <a:r>
              <a:rPr lang="en-US" sz="1200" dirty="0"/>
              <a:t>Pilot projects, POCs, demos, </a:t>
            </a:r>
            <a:r>
              <a:rPr lang="en-US" sz="1200" dirty="0" err="1"/>
              <a:t>etc</a:t>
            </a:r>
            <a:r>
              <a:rPr lang="en-US" sz="1200" dirty="0"/>
              <a:t> are the cornerstone of technology adoption in IT. Yet, despite years of doing them, we still see common mistakes:</a:t>
            </a:r>
          </a:p>
          <a:p>
            <a:pPr>
              <a:lnSpc>
                <a:spcPct val="120000"/>
              </a:lnSpc>
              <a:buClr>
                <a:srgbClr val="0A73BA"/>
              </a:buClr>
            </a:pPr>
            <a:r>
              <a:rPr lang="en-US" sz="1200" b="1" dirty="0"/>
              <a:t>Too big</a:t>
            </a:r>
            <a:r>
              <a:rPr lang="en-US" sz="1200" dirty="0"/>
              <a:t> – We want to test too much in one go. </a:t>
            </a:r>
          </a:p>
          <a:p>
            <a:pPr>
              <a:lnSpc>
                <a:spcPct val="120000"/>
              </a:lnSpc>
              <a:buClr>
                <a:srgbClr val="0A73BA"/>
              </a:buClr>
            </a:pPr>
            <a:r>
              <a:rPr lang="en-US" sz="1200" b="1" dirty="0"/>
              <a:t>No knowledge transfer </a:t>
            </a:r>
            <a:r>
              <a:rPr lang="en-US" sz="1200" dirty="0"/>
              <a:t>– we outsource the pilot without including the internal team – at the end, they are left with a deployment they do not understand completely</a:t>
            </a:r>
          </a:p>
          <a:p>
            <a:pPr>
              <a:lnSpc>
                <a:spcPct val="120000"/>
              </a:lnSpc>
              <a:buClr>
                <a:srgbClr val="0A73BA"/>
              </a:buClr>
            </a:pPr>
            <a:r>
              <a:rPr lang="en-US" sz="1200" b="1" dirty="0"/>
              <a:t>Not working on real data </a:t>
            </a:r>
            <a:r>
              <a:rPr lang="en-US" sz="1200" dirty="0"/>
              <a:t>– The pilot project is too artificial, not connected to actual problems</a:t>
            </a:r>
          </a:p>
          <a:p>
            <a:pPr>
              <a:lnSpc>
                <a:spcPct val="120000"/>
              </a:lnSpc>
              <a:buClr>
                <a:srgbClr val="0A73BA"/>
              </a:buClr>
            </a:pPr>
            <a:r>
              <a:rPr lang="en-US" sz="1200" b="1" dirty="0"/>
              <a:t>Expensive</a:t>
            </a:r>
            <a:r>
              <a:rPr lang="en-US" sz="1200" dirty="0"/>
              <a:t> – to properly test end-to-end</a:t>
            </a:r>
          </a:p>
          <a:p>
            <a:pPr marL="0" indent="0">
              <a:lnSpc>
                <a:spcPct val="120000"/>
              </a:lnSpc>
              <a:buNone/>
            </a:pPr>
            <a:endParaRPr lang="en-US" sz="1200" dirty="0"/>
          </a:p>
        </p:txBody>
      </p:sp>
      <p:pic>
        <p:nvPicPr>
          <p:cNvPr id="5" name="Picture 4" descr="Icon&#10;&#10;Description automatically generated">
            <a:extLst>
              <a:ext uri="{FF2B5EF4-FFF2-40B4-BE49-F238E27FC236}">
                <a16:creationId xmlns:a16="http://schemas.microsoft.com/office/drawing/2014/main" id="{A238BD22-6BE6-9349-B51A-2D56030D61FE}"/>
              </a:ext>
            </a:extLst>
          </p:cNvPr>
          <p:cNvPicPr>
            <a:picLocks noChangeAspect="1"/>
          </p:cNvPicPr>
          <p:nvPr/>
        </p:nvPicPr>
        <p:blipFill>
          <a:blip r:embed="rId2"/>
          <a:stretch>
            <a:fillRect/>
          </a:stretch>
        </p:blipFill>
        <p:spPr>
          <a:xfrm>
            <a:off x="11330355" y="5999252"/>
            <a:ext cx="858748" cy="858748"/>
          </a:xfrm>
          <a:prstGeom prst="rect">
            <a:avLst/>
          </a:prstGeom>
        </p:spPr>
      </p:pic>
      <p:sp>
        <p:nvSpPr>
          <p:cNvPr id="18" name="Content Placeholder 2">
            <a:extLst>
              <a:ext uri="{FF2B5EF4-FFF2-40B4-BE49-F238E27FC236}">
                <a16:creationId xmlns:a16="http://schemas.microsoft.com/office/drawing/2014/main" id="{4D6445A4-CB79-914C-B882-FE3D88DDBB88}"/>
              </a:ext>
            </a:extLst>
          </p:cNvPr>
          <p:cNvSpPr txBox="1">
            <a:spLocks/>
          </p:cNvSpPr>
          <p:nvPr/>
        </p:nvSpPr>
        <p:spPr>
          <a:xfrm>
            <a:off x="861645" y="1685696"/>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a:latin typeface="TT Norms Pro Normal" panose="02000503030000020003" pitchFamily="2" charset="0"/>
              </a:rPr>
              <a:t>Common challenges</a:t>
            </a:r>
            <a:endParaRPr lang="en-US" sz="1400">
              <a:latin typeface="TT Norms Pro Normal" panose="02000503030000020003" pitchFamily="2" charset="0"/>
            </a:endParaRPr>
          </a:p>
        </p:txBody>
      </p:sp>
      <p:grpSp>
        <p:nvGrpSpPr>
          <p:cNvPr id="24" name="Group 23">
            <a:extLst>
              <a:ext uri="{FF2B5EF4-FFF2-40B4-BE49-F238E27FC236}">
                <a16:creationId xmlns:a16="http://schemas.microsoft.com/office/drawing/2014/main" id="{5FCA11E8-9250-ED4E-AEC5-4A4645A6D89A}"/>
              </a:ext>
            </a:extLst>
          </p:cNvPr>
          <p:cNvGrpSpPr/>
          <p:nvPr/>
        </p:nvGrpSpPr>
        <p:grpSpPr>
          <a:xfrm>
            <a:off x="6704076" y="1744312"/>
            <a:ext cx="4067908" cy="2485943"/>
            <a:chOff x="6611815" y="1559170"/>
            <a:chExt cx="4067908" cy="2485943"/>
          </a:xfrm>
        </p:grpSpPr>
        <p:sp>
          <p:nvSpPr>
            <p:cNvPr id="23" name="Rectangle 22">
              <a:extLst>
                <a:ext uri="{FF2B5EF4-FFF2-40B4-BE49-F238E27FC236}">
                  <a16:creationId xmlns:a16="http://schemas.microsoft.com/office/drawing/2014/main" id="{FBCF6A3D-5692-3041-8A5F-367BEBBCC281}"/>
                </a:ext>
              </a:extLst>
            </p:cNvPr>
            <p:cNvSpPr/>
            <p:nvPr/>
          </p:nvSpPr>
          <p:spPr>
            <a:xfrm>
              <a:off x="6611815" y="1559170"/>
              <a:ext cx="4067908" cy="2485943"/>
            </a:xfrm>
            <a:prstGeom prst="rect">
              <a:avLst/>
            </a:prstGeom>
            <a:solidFill>
              <a:srgbClr val="6F31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HR"/>
            </a:p>
          </p:txBody>
        </p:sp>
        <p:sp>
          <p:nvSpPr>
            <p:cNvPr id="20" name="Content Placeholder 2">
              <a:extLst>
                <a:ext uri="{FF2B5EF4-FFF2-40B4-BE49-F238E27FC236}">
                  <a16:creationId xmlns:a16="http://schemas.microsoft.com/office/drawing/2014/main" id="{033799A2-29AD-8749-B4A6-9F02263C1AA2}"/>
                </a:ext>
              </a:extLst>
            </p:cNvPr>
            <p:cNvSpPr txBox="1">
              <a:spLocks/>
            </p:cNvSpPr>
            <p:nvPr/>
          </p:nvSpPr>
          <p:spPr>
            <a:xfrm>
              <a:off x="6704076" y="1650527"/>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dirty="0">
                  <a:solidFill>
                    <a:schemeClr val="bg1"/>
                  </a:solidFill>
                  <a:latin typeface="TT Norms Pro Normal" panose="02000503030000020003" pitchFamily="2" charset="0"/>
                </a:rPr>
                <a:t>How should we approach modern pilot projects?</a:t>
              </a:r>
            </a:p>
          </p:txBody>
        </p:sp>
        <p:sp>
          <p:nvSpPr>
            <p:cNvPr id="22" name="Content Placeholder 2">
              <a:extLst>
                <a:ext uri="{FF2B5EF4-FFF2-40B4-BE49-F238E27FC236}">
                  <a16:creationId xmlns:a16="http://schemas.microsoft.com/office/drawing/2014/main" id="{206170A4-4347-8942-9E8D-ED835254EA25}"/>
                </a:ext>
              </a:extLst>
            </p:cNvPr>
            <p:cNvSpPr txBox="1">
              <a:spLocks/>
            </p:cNvSpPr>
            <p:nvPr/>
          </p:nvSpPr>
          <p:spPr>
            <a:xfrm>
              <a:off x="6704076" y="2254476"/>
              <a:ext cx="3843528" cy="160900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chemeClr val="bg1"/>
                </a:buClr>
                <a:buFont typeface="Wingdings" pitchFamily="2" charset="2"/>
                <a:buChar char="ü"/>
              </a:pPr>
              <a:r>
                <a:rPr lang="en-US" sz="1400" dirty="0">
                  <a:solidFill>
                    <a:schemeClr val="bg1"/>
                  </a:solidFill>
                </a:rPr>
                <a:t>Hands-on for internal IT team </a:t>
              </a:r>
            </a:p>
            <a:p>
              <a:pPr>
                <a:lnSpc>
                  <a:spcPct val="100000"/>
                </a:lnSpc>
                <a:buClr>
                  <a:schemeClr val="bg1"/>
                </a:buClr>
                <a:buFont typeface="Wingdings" pitchFamily="2" charset="2"/>
                <a:buChar char="ü"/>
              </a:pPr>
              <a:r>
                <a:rPr lang="en-US" sz="1400" dirty="0">
                  <a:solidFill>
                    <a:schemeClr val="bg1"/>
                  </a:solidFill>
                </a:rPr>
                <a:t>Focus on knowledge transfer, not just a working pilot</a:t>
              </a:r>
            </a:p>
            <a:p>
              <a:pPr>
                <a:lnSpc>
                  <a:spcPct val="100000"/>
                </a:lnSpc>
                <a:buClr>
                  <a:schemeClr val="bg1"/>
                </a:buClr>
                <a:buFont typeface="Wingdings" pitchFamily="2" charset="2"/>
                <a:buChar char="ü"/>
              </a:pPr>
              <a:r>
                <a:rPr lang="en-US" sz="1400" dirty="0">
                  <a:solidFill>
                    <a:schemeClr val="bg1"/>
                  </a:solidFill>
                </a:rPr>
                <a:t>Real data, real challenges</a:t>
              </a:r>
            </a:p>
            <a:p>
              <a:pPr>
                <a:lnSpc>
                  <a:spcPct val="100000"/>
                </a:lnSpc>
                <a:buClr>
                  <a:schemeClr val="bg1"/>
                </a:buClr>
                <a:buFont typeface="Wingdings" pitchFamily="2" charset="2"/>
                <a:buChar char="ü"/>
              </a:pPr>
              <a:r>
                <a:rPr lang="en-US" sz="1400" dirty="0">
                  <a:solidFill>
                    <a:schemeClr val="bg1"/>
                  </a:solidFill>
                </a:rPr>
                <a:t>Agile approach with “Sprints”</a:t>
              </a:r>
            </a:p>
          </p:txBody>
        </p:sp>
      </p:grpSp>
    </p:spTree>
    <p:extLst>
      <p:ext uri="{BB962C8B-B14F-4D97-AF65-F5344CB8AC3E}">
        <p14:creationId xmlns:p14="http://schemas.microsoft.com/office/powerpoint/2010/main" val="1138333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F4AA-D41A-3848-A6DE-18387687A67B}"/>
              </a:ext>
            </a:extLst>
          </p:cNvPr>
          <p:cNvSpPr>
            <a:spLocks noGrp="1"/>
          </p:cNvSpPr>
          <p:nvPr>
            <p:ph type="title"/>
          </p:nvPr>
        </p:nvSpPr>
        <p:spPr>
          <a:xfrm>
            <a:off x="838200" y="406993"/>
            <a:ext cx="10515600" cy="521054"/>
          </a:xfrm>
        </p:spPr>
        <p:txBody>
          <a:bodyPr>
            <a:noAutofit/>
          </a:bodyPr>
          <a:lstStyle/>
          <a:p>
            <a:r>
              <a:rPr lang="en-GB" dirty="0">
                <a:latin typeface="TT Norms Pro" panose="02000503030000020003" pitchFamily="2" charset="0"/>
              </a:rPr>
              <a:t>Nephos PoC Accelerator</a:t>
            </a:r>
          </a:p>
        </p:txBody>
      </p:sp>
      <p:sp>
        <p:nvSpPr>
          <p:cNvPr id="3" name="Content Placeholder 2">
            <a:extLst>
              <a:ext uri="{FF2B5EF4-FFF2-40B4-BE49-F238E27FC236}">
                <a16:creationId xmlns:a16="http://schemas.microsoft.com/office/drawing/2014/main" id="{16B29DC2-89F4-CD4B-91A4-9952A12DCDC2}"/>
              </a:ext>
            </a:extLst>
          </p:cNvPr>
          <p:cNvSpPr>
            <a:spLocks noGrp="1"/>
          </p:cNvSpPr>
          <p:nvPr>
            <p:ph idx="1"/>
          </p:nvPr>
        </p:nvSpPr>
        <p:spPr>
          <a:xfrm>
            <a:off x="861645" y="2055029"/>
            <a:ext cx="5169700" cy="4336490"/>
          </a:xfrm>
        </p:spPr>
        <p:txBody>
          <a:bodyPr>
            <a:noAutofit/>
          </a:bodyPr>
          <a:lstStyle/>
          <a:p>
            <a:pPr marL="0" indent="0">
              <a:lnSpc>
                <a:spcPct val="120000"/>
              </a:lnSpc>
              <a:buNone/>
            </a:pPr>
            <a:r>
              <a:rPr lang="en-GB" sz="1200" dirty="0"/>
              <a:t>Assessing technology in action is key to successful adoption. Our consultants help customers take the first steps by delivering Proof of Value projects that the internal IT team can later utilize and even push to production.</a:t>
            </a:r>
          </a:p>
          <a:p>
            <a:pPr marL="0" indent="0">
              <a:lnSpc>
                <a:spcPct val="120000"/>
              </a:lnSpc>
              <a:buNone/>
            </a:pPr>
            <a:r>
              <a:rPr lang="en-GB" sz="1200" u="sng" dirty="0"/>
              <a:t>Nephos PoC Accelerator encompasses these modern IT topics:</a:t>
            </a:r>
          </a:p>
          <a:p>
            <a:pPr>
              <a:lnSpc>
                <a:spcPct val="120000"/>
              </a:lnSpc>
              <a:buClr>
                <a:srgbClr val="0A73BA"/>
              </a:buClr>
            </a:pPr>
            <a:r>
              <a:rPr lang="en-GB" sz="1200" dirty="0" err="1"/>
              <a:t>OpenAI</a:t>
            </a:r>
            <a:r>
              <a:rPr lang="en-GB" sz="1200" dirty="0"/>
              <a:t> POC</a:t>
            </a:r>
          </a:p>
          <a:p>
            <a:pPr>
              <a:lnSpc>
                <a:spcPct val="120000"/>
              </a:lnSpc>
              <a:buClr>
                <a:srgbClr val="0A73BA"/>
              </a:buClr>
            </a:pPr>
            <a:r>
              <a:rPr lang="en-GB" sz="1200" dirty="0"/>
              <a:t>AI for developers</a:t>
            </a:r>
          </a:p>
          <a:p>
            <a:pPr>
              <a:lnSpc>
                <a:spcPct val="120000"/>
              </a:lnSpc>
              <a:buClr>
                <a:srgbClr val="0A73BA"/>
              </a:buClr>
            </a:pPr>
            <a:r>
              <a:rPr lang="en-GB" sz="1200" dirty="0"/>
              <a:t>Application Containerisation with Docker and Kubernetes</a:t>
            </a:r>
          </a:p>
          <a:p>
            <a:pPr>
              <a:lnSpc>
                <a:spcPct val="120000"/>
              </a:lnSpc>
              <a:buClr>
                <a:srgbClr val="0A73BA"/>
              </a:buClr>
            </a:pPr>
            <a:r>
              <a:rPr lang="en-GB" sz="1200" dirty="0"/>
              <a:t>DevOps with CI/CD</a:t>
            </a:r>
          </a:p>
          <a:p>
            <a:pPr>
              <a:lnSpc>
                <a:spcPct val="120000"/>
              </a:lnSpc>
              <a:buClr>
                <a:srgbClr val="0A73BA"/>
              </a:buClr>
            </a:pPr>
            <a:r>
              <a:rPr lang="en-GB" sz="1200" dirty="0"/>
              <a:t>Serverless Computing</a:t>
            </a:r>
          </a:p>
          <a:p>
            <a:pPr>
              <a:lnSpc>
                <a:spcPct val="120000"/>
              </a:lnSpc>
              <a:buClr>
                <a:srgbClr val="0A73BA"/>
              </a:buClr>
            </a:pPr>
            <a:r>
              <a:rPr lang="en-GB" sz="1200" dirty="0"/>
              <a:t>Low code / No code</a:t>
            </a:r>
          </a:p>
        </p:txBody>
      </p:sp>
      <p:pic>
        <p:nvPicPr>
          <p:cNvPr id="5" name="Picture 4" descr="Icon&#10;&#10;Description automatically generated">
            <a:extLst>
              <a:ext uri="{FF2B5EF4-FFF2-40B4-BE49-F238E27FC236}">
                <a16:creationId xmlns:a16="http://schemas.microsoft.com/office/drawing/2014/main" id="{A238BD22-6BE6-9349-B51A-2D56030D61FE}"/>
              </a:ext>
            </a:extLst>
          </p:cNvPr>
          <p:cNvPicPr>
            <a:picLocks noChangeAspect="1"/>
          </p:cNvPicPr>
          <p:nvPr/>
        </p:nvPicPr>
        <p:blipFill>
          <a:blip r:embed="rId2"/>
          <a:stretch>
            <a:fillRect/>
          </a:stretch>
        </p:blipFill>
        <p:spPr>
          <a:xfrm>
            <a:off x="11330355" y="5999252"/>
            <a:ext cx="858748" cy="858748"/>
          </a:xfrm>
          <a:prstGeom prst="rect">
            <a:avLst/>
          </a:prstGeom>
        </p:spPr>
      </p:pic>
      <p:sp>
        <p:nvSpPr>
          <p:cNvPr id="6" name="Rectangle 5">
            <a:extLst>
              <a:ext uri="{FF2B5EF4-FFF2-40B4-BE49-F238E27FC236}">
                <a16:creationId xmlns:a16="http://schemas.microsoft.com/office/drawing/2014/main" id="{CF45B945-7E81-5F46-9350-AC9CD2C77AD4}"/>
              </a:ext>
            </a:extLst>
          </p:cNvPr>
          <p:cNvSpPr/>
          <p:nvPr/>
        </p:nvSpPr>
        <p:spPr>
          <a:xfrm>
            <a:off x="838199" y="928047"/>
            <a:ext cx="10515599" cy="369332"/>
          </a:xfrm>
          <a:prstGeom prst="rect">
            <a:avLst/>
          </a:prstGeom>
        </p:spPr>
        <p:txBody>
          <a:bodyPr wrap="square">
            <a:spAutoFit/>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hr-HR" sz="1800" i="0" u="none" strike="noStrike" dirty="0" err="1">
                <a:solidFill>
                  <a:srgbClr val="34485A"/>
                </a:solidFill>
                <a:effectLst/>
                <a:latin typeface="TT Norms Pro Normal" panose="02000503030000020003" pitchFamily="2" charset="0"/>
              </a:rPr>
              <a:t>ensures</a:t>
            </a:r>
            <a:r>
              <a:rPr lang="hr-HR" sz="1800" i="0" u="none" strike="noStrike" dirty="0">
                <a:solidFill>
                  <a:srgbClr val="34485A"/>
                </a:solidFill>
                <a:effectLst/>
                <a:latin typeface="TT Norms Pro Normal" panose="02000503030000020003" pitchFamily="2" charset="0"/>
              </a:rPr>
              <a:t> </a:t>
            </a:r>
            <a:r>
              <a:rPr lang="hr-HR" sz="1800" i="0" u="none" strike="noStrike" dirty="0" err="1">
                <a:solidFill>
                  <a:srgbClr val="34485A"/>
                </a:solidFill>
                <a:effectLst/>
                <a:latin typeface="TT Norms Pro Normal" panose="02000503030000020003" pitchFamily="2" charset="0"/>
              </a:rPr>
              <a:t>the</a:t>
            </a:r>
            <a:r>
              <a:rPr lang="hr-HR" sz="1800" i="0" u="none" strike="noStrike" dirty="0">
                <a:solidFill>
                  <a:srgbClr val="34485A"/>
                </a:solidFill>
                <a:effectLst/>
                <a:latin typeface="TT Norms Pro Normal" panose="02000503030000020003" pitchFamily="2" charset="0"/>
              </a:rPr>
              <a:t> </a:t>
            </a:r>
            <a:r>
              <a:rPr lang="hr-HR" sz="1800" i="0" u="none" strike="noStrike" dirty="0" err="1">
                <a:solidFill>
                  <a:srgbClr val="34485A"/>
                </a:solidFill>
                <a:effectLst/>
                <a:latin typeface="TT Norms Pro Normal" panose="02000503030000020003" pitchFamily="2" charset="0"/>
              </a:rPr>
              <a:t>successful</a:t>
            </a:r>
            <a:r>
              <a:rPr lang="hr-HR" sz="1800" i="0" u="none" strike="noStrike" dirty="0">
                <a:solidFill>
                  <a:srgbClr val="34485A"/>
                </a:solidFill>
                <a:effectLst/>
                <a:latin typeface="TT Norms Pro Normal" panose="02000503030000020003" pitchFamily="2" charset="0"/>
              </a:rPr>
              <a:t> </a:t>
            </a:r>
            <a:r>
              <a:rPr lang="hr-HR" sz="1800" i="0" u="none" strike="noStrike" dirty="0" err="1">
                <a:solidFill>
                  <a:srgbClr val="34485A"/>
                </a:solidFill>
                <a:effectLst/>
                <a:latin typeface="TT Norms Pro Normal" panose="02000503030000020003" pitchFamily="2" charset="0"/>
              </a:rPr>
              <a:t>landing</a:t>
            </a:r>
            <a:r>
              <a:rPr lang="hr-HR" sz="1800" i="0" u="none" strike="noStrike" dirty="0">
                <a:solidFill>
                  <a:srgbClr val="34485A"/>
                </a:solidFill>
                <a:effectLst/>
                <a:latin typeface="TT Norms Pro Normal" panose="02000503030000020003" pitchFamily="2" charset="0"/>
              </a:rPr>
              <a:t> </a:t>
            </a:r>
            <a:r>
              <a:rPr lang="hr-HR" sz="1800" i="0" u="none" strike="noStrike" dirty="0" err="1">
                <a:solidFill>
                  <a:srgbClr val="34485A"/>
                </a:solidFill>
                <a:effectLst/>
                <a:latin typeface="TT Norms Pro Normal" panose="02000503030000020003" pitchFamily="2" charset="0"/>
              </a:rPr>
              <a:t>of</a:t>
            </a:r>
            <a:r>
              <a:rPr lang="hr-HR" sz="1800" i="0" u="none" strike="noStrike" dirty="0">
                <a:solidFill>
                  <a:srgbClr val="34485A"/>
                </a:solidFill>
                <a:effectLst/>
                <a:latin typeface="TT Norms Pro Normal" panose="02000503030000020003" pitchFamily="2" charset="0"/>
              </a:rPr>
              <a:t> </a:t>
            </a:r>
            <a:r>
              <a:rPr lang="hr-HR" sz="1800" i="0" u="none" strike="noStrike" dirty="0" err="1">
                <a:solidFill>
                  <a:srgbClr val="34485A"/>
                </a:solidFill>
                <a:effectLst/>
                <a:latin typeface="TT Norms Pro Normal" panose="02000503030000020003" pitchFamily="2" charset="0"/>
              </a:rPr>
              <a:t>new</a:t>
            </a:r>
            <a:r>
              <a:rPr lang="hr-HR" sz="1800" i="0" u="none" strike="noStrike" dirty="0">
                <a:solidFill>
                  <a:srgbClr val="34485A"/>
                </a:solidFill>
                <a:effectLst/>
                <a:latin typeface="TT Norms Pro Normal" panose="02000503030000020003" pitchFamily="2" charset="0"/>
              </a:rPr>
              <a:t> </a:t>
            </a:r>
            <a:r>
              <a:rPr lang="hr-HR" sz="1800" i="0" u="none" strike="noStrike" dirty="0" err="1">
                <a:solidFill>
                  <a:srgbClr val="34485A"/>
                </a:solidFill>
                <a:effectLst/>
                <a:latin typeface="TT Norms Pro Normal" panose="02000503030000020003" pitchFamily="2" charset="0"/>
              </a:rPr>
              <a:t>tech</a:t>
            </a:r>
            <a:r>
              <a:rPr lang="hr-HR" sz="1800" i="0" u="none" strike="noStrike" dirty="0">
                <a:solidFill>
                  <a:srgbClr val="34485A"/>
                </a:solidFill>
                <a:effectLst/>
                <a:latin typeface="TT Norms Pro Normal" panose="02000503030000020003" pitchFamily="2" charset="0"/>
              </a:rPr>
              <a:t> </a:t>
            </a:r>
            <a:r>
              <a:rPr lang="hr-HR" sz="1800" i="0" u="none" strike="noStrike" dirty="0" err="1">
                <a:solidFill>
                  <a:srgbClr val="34485A"/>
                </a:solidFill>
                <a:effectLst/>
                <a:latin typeface="TT Norms Pro Normal" panose="02000503030000020003" pitchFamily="2" charset="0"/>
              </a:rPr>
              <a:t>pilots</a:t>
            </a:r>
            <a:r>
              <a:rPr lang="hr-HR" sz="1800" i="0" u="none" strike="noStrike" dirty="0">
                <a:solidFill>
                  <a:srgbClr val="34485A"/>
                </a:solidFill>
                <a:effectLst/>
                <a:latin typeface="TT Norms Pro Normal" panose="02000503030000020003" pitchFamily="2" charset="0"/>
              </a:rPr>
              <a:t>.</a:t>
            </a:r>
          </a:p>
        </p:txBody>
      </p:sp>
      <p:sp>
        <p:nvSpPr>
          <p:cNvPr id="18" name="Content Placeholder 2">
            <a:extLst>
              <a:ext uri="{FF2B5EF4-FFF2-40B4-BE49-F238E27FC236}">
                <a16:creationId xmlns:a16="http://schemas.microsoft.com/office/drawing/2014/main" id="{4D6445A4-CB79-914C-B882-FE3D88DDBB88}"/>
              </a:ext>
            </a:extLst>
          </p:cNvPr>
          <p:cNvSpPr txBox="1">
            <a:spLocks/>
          </p:cNvSpPr>
          <p:nvPr/>
        </p:nvSpPr>
        <p:spPr>
          <a:xfrm>
            <a:off x="861645" y="1685696"/>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a:latin typeface="TT Norms Pro Normal" panose="02000503030000020003" pitchFamily="2" charset="0"/>
              </a:rPr>
              <a:t>Service description</a:t>
            </a:r>
            <a:endParaRPr lang="en-US" sz="1400">
              <a:latin typeface="TT Norms Pro Normal" panose="02000503030000020003" pitchFamily="2" charset="0"/>
            </a:endParaRPr>
          </a:p>
        </p:txBody>
      </p:sp>
      <p:grpSp>
        <p:nvGrpSpPr>
          <p:cNvPr id="24" name="Group 23">
            <a:extLst>
              <a:ext uri="{FF2B5EF4-FFF2-40B4-BE49-F238E27FC236}">
                <a16:creationId xmlns:a16="http://schemas.microsoft.com/office/drawing/2014/main" id="{5FCA11E8-9250-ED4E-AEC5-4A4645A6D89A}"/>
              </a:ext>
            </a:extLst>
          </p:cNvPr>
          <p:cNvGrpSpPr/>
          <p:nvPr/>
        </p:nvGrpSpPr>
        <p:grpSpPr>
          <a:xfrm>
            <a:off x="6704076" y="1744311"/>
            <a:ext cx="4067908" cy="2236562"/>
            <a:chOff x="6611815" y="1559169"/>
            <a:chExt cx="4067908" cy="2236562"/>
          </a:xfrm>
        </p:grpSpPr>
        <p:sp>
          <p:nvSpPr>
            <p:cNvPr id="23" name="Rectangle 22">
              <a:extLst>
                <a:ext uri="{FF2B5EF4-FFF2-40B4-BE49-F238E27FC236}">
                  <a16:creationId xmlns:a16="http://schemas.microsoft.com/office/drawing/2014/main" id="{FBCF6A3D-5692-3041-8A5F-367BEBBCC281}"/>
                </a:ext>
              </a:extLst>
            </p:cNvPr>
            <p:cNvSpPr/>
            <p:nvPr/>
          </p:nvSpPr>
          <p:spPr>
            <a:xfrm>
              <a:off x="6611815" y="1559169"/>
              <a:ext cx="4067908" cy="22365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HR"/>
            </a:p>
          </p:txBody>
        </p:sp>
        <p:sp>
          <p:nvSpPr>
            <p:cNvPr id="20" name="Content Placeholder 2">
              <a:extLst>
                <a:ext uri="{FF2B5EF4-FFF2-40B4-BE49-F238E27FC236}">
                  <a16:creationId xmlns:a16="http://schemas.microsoft.com/office/drawing/2014/main" id="{033799A2-29AD-8749-B4A6-9F02263C1AA2}"/>
                </a:ext>
              </a:extLst>
            </p:cNvPr>
            <p:cNvSpPr txBox="1">
              <a:spLocks/>
            </p:cNvSpPr>
            <p:nvPr/>
          </p:nvSpPr>
          <p:spPr>
            <a:xfrm>
              <a:off x="6704076" y="1650527"/>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dirty="0">
                  <a:solidFill>
                    <a:schemeClr val="bg1"/>
                  </a:solidFill>
                  <a:latin typeface="TT Norms Pro Normal" panose="02000503030000020003" pitchFamily="2" charset="0"/>
                </a:rPr>
                <a:t>PoC Structure:</a:t>
              </a:r>
              <a:endParaRPr lang="en-US" sz="1200" dirty="0">
                <a:solidFill>
                  <a:schemeClr val="bg1"/>
                </a:solidFill>
                <a:latin typeface="TT Norms Pro Normal" panose="02000503030000020003" pitchFamily="2" charset="0"/>
              </a:endParaRPr>
            </a:p>
          </p:txBody>
        </p:sp>
        <p:sp>
          <p:nvSpPr>
            <p:cNvPr id="22" name="Content Placeholder 2">
              <a:extLst>
                <a:ext uri="{FF2B5EF4-FFF2-40B4-BE49-F238E27FC236}">
                  <a16:creationId xmlns:a16="http://schemas.microsoft.com/office/drawing/2014/main" id="{206170A4-4347-8942-9E8D-ED835254EA25}"/>
                </a:ext>
              </a:extLst>
            </p:cNvPr>
            <p:cNvSpPr txBox="1">
              <a:spLocks/>
            </p:cNvSpPr>
            <p:nvPr/>
          </p:nvSpPr>
          <p:spPr>
            <a:xfrm>
              <a:off x="6704076" y="2019860"/>
              <a:ext cx="3843528" cy="7936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chemeClr val="bg1"/>
                </a:buClr>
                <a:buFont typeface="Wingdings" pitchFamily="2" charset="2"/>
                <a:buChar char="ü"/>
              </a:pPr>
              <a:r>
                <a:rPr lang="en-US" sz="1400" dirty="0">
                  <a:solidFill>
                    <a:schemeClr val="bg1"/>
                  </a:solidFill>
                </a:rPr>
                <a:t>PoC/</a:t>
              </a:r>
              <a:r>
                <a:rPr lang="en-US" sz="1400" dirty="0" err="1">
                  <a:solidFill>
                    <a:schemeClr val="bg1"/>
                  </a:solidFill>
                </a:rPr>
                <a:t>PoV</a:t>
              </a:r>
              <a:r>
                <a:rPr lang="en-US" sz="1400" dirty="0">
                  <a:solidFill>
                    <a:schemeClr val="bg1"/>
                  </a:solidFill>
                </a:rPr>
                <a:t> prepared by Nephos and deployed on the cloud of choice (AWS, Azure or GCP)</a:t>
              </a:r>
            </a:p>
            <a:p>
              <a:pPr>
                <a:lnSpc>
                  <a:spcPct val="100000"/>
                </a:lnSpc>
                <a:buClr>
                  <a:schemeClr val="bg1"/>
                </a:buClr>
                <a:buFont typeface="Wingdings" pitchFamily="2" charset="2"/>
                <a:buChar char="ü"/>
              </a:pPr>
              <a:r>
                <a:rPr lang="en-US" sz="1400" dirty="0">
                  <a:solidFill>
                    <a:schemeClr val="bg1"/>
                  </a:solidFill>
                </a:rPr>
                <a:t>2-days of workshop/hack for internal IT team</a:t>
              </a:r>
            </a:p>
            <a:p>
              <a:pPr>
                <a:lnSpc>
                  <a:spcPct val="100000"/>
                </a:lnSpc>
                <a:buClr>
                  <a:schemeClr val="bg1"/>
                </a:buClr>
                <a:buFont typeface="Wingdings" pitchFamily="2" charset="2"/>
                <a:buChar char="ü"/>
              </a:pPr>
              <a:r>
                <a:rPr lang="en-US" sz="1400" dirty="0">
                  <a:solidFill>
                    <a:schemeClr val="bg1"/>
                  </a:solidFill>
                </a:rPr>
                <a:t>Documentation of PoC, including next steps</a:t>
              </a:r>
            </a:p>
            <a:p>
              <a:pPr>
                <a:lnSpc>
                  <a:spcPct val="100000"/>
                </a:lnSpc>
                <a:buClr>
                  <a:schemeClr val="bg1"/>
                </a:buClr>
                <a:buFont typeface="Wingdings" pitchFamily="2" charset="2"/>
                <a:buChar char="ü"/>
              </a:pPr>
              <a:r>
                <a:rPr lang="en-US" sz="1400" dirty="0">
                  <a:solidFill>
                    <a:schemeClr val="bg1"/>
                  </a:solidFill>
                </a:rPr>
                <a:t>Each PoC can be delivered standalone, or as part of a set</a:t>
              </a:r>
            </a:p>
          </p:txBody>
        </p:sp>
      </p:grpSp>
    </p:spTree>
    <p:extLst>
      <p:ext uri="{BB962C8B-B14F-4D97-AF65-F5344CB8AC3E}">
        <p14:creationId xmlns:p14="http://schemas.microsoft.com/office/powerpoint/2010/main" val="3044698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7C8677-B872-D44E-92C4-7F7043B359F0}"/>
              </a:ext>
            </a:extLst>
          </p:cNvPr>
          <p:cNvSpPr txBox="1"/>
          <p:nvPr/>
        </p:nvSpPr>
        <p:spPr>
          <a:xfrm>
            <a:off x="3704198" y="306186"/>
            <a:ext cx="4783682" cy="553998"/>
          </a:xfrm>
          <a:prstGeom prst="rect">
            <a:avLst/>
          </a:prstGeom>
          <a:noFill/>
        </p:spPr>
        <p:txBody>
          <a:bodyPr wrap="none" rtlCol="0">
            <a:spAutoFit/>
          </a:bodyPr>
          <a:lstStyle/>
          <a:p>
            <a:pPr algn="ctr"/>
            <a:r>
              <a:rPr lang="hr-HR" sz="3000" b="1" dirty="0" err="1">
                <a:solidFill>
                  <a:schemeClr val="tx2"/>
                </a:solidFill>
                <a:latin typeface="TT Norms Pro"/>
                <a:cs typeface="Poppins" pitchFamily="2" charset="77"/>
              </a:rPr>
              <a:t>OpenAI</a:t>
            </a:r>
            <a:r>
              <a:rPr lang="hr-HR" sz="3000" b="1" dirty="0">
                <a:solidFill>
                  <a:schemeClr val="tx2"/>
                </a:solidFill>
                <a:latin typeface="TT Norms Pro"/>
                <a:cs typeface="Poppins" pitchFamily="2" charset="77"/>
              </a:rPr>
              <a:t> </a:t>
            </a:r>
            <a:r>
              <a:rPr lang="hr-HR" sz="3000" b="1" dirty="0" err="1">
                <a:solidFill>
                  <a:schemeClr val="tx2"/>
                </a:solidFill>
                <a:latin typeface="TT Norms Pro"/>
                <a:cs typeface="Poppins" pitchFamily="2" charset="77"/>
              </a:rPr>
              <a:t>PoC</a:t>
            </a:r>
            <a:r>
              <a:rPr lang="hr-HR" sz="3000" b="1" dirty="0">
                <a:solidFill>
                  <a:schemeClr val="tx2"/>
                </a:solidFill>
                <a:latin typeface="TT Norms Pro"/>
                <a:cs typeface="Poppins" pitchFamily="2" charset="77"/>
              </a:rPr>
              <a:t> </a:t>
            </a:r>
            <a:r>
              <a:rPr lang="hr-HR" sz="3000" b="1" dirty="0" err="1">
                <a:solidFill>
                  <a:schemeClr val="tx2"/>
                </a:solidFill>
                <a:latin typeface="TT Norms Pro"/>
                <a:cs typeface="Poppins" pitchFamily="2" charset="77"/>
              </a:rPr>
              <a:t>Accelerator</a:t>
            </a:r>
            <a:endParaRPr lang="en-US" sz="3000" b="1" dirty="0">
              <a:solidFill>
                <a:schemeClr val="tx2"/>
              </a:solidFill>
              <a:latin typeface="TT Norms Pro"/>
              <a:cs typeface="Poppins" pitchFamily="2" charset="77"/>
            </a:endParaRPr>
          </a:p>
        </p:txBody>
      </p:sp>
      <p:sp>
        <p:nvSpPr>
          <p:cNvPr id="3" name="TextBox 2">
            <a:extLst>
              <a:ext uri="{FF2B5EF4-FFF2-40B4-BE49-F238E27FC236}">
                <a16:creationId xmlns:a16="http://schemas.microsoft.com/office/drawing/2014/main" id="{7D3B793F-D3F3-1442-8A3A-3ACADA4059C4}"/>
              </a:ext>
            </a:extLst>
          </p:cNvPr>
          <p:cNvSpPr txBox="1"/>
          <p:nvPr/>
        </p:nvSpPr>
        <p:spPr>
          <a:xfrm>
            <a:off x="4451201" y="787593"/>
            <a:ext cx="3289683" cy="276999"/>
          </a:xfrm>
          <a:prstGeom prst="rect">
            <a:avLst/>
          </a:prstGeom>
          <a:noFill/>
        </p:spPr>
        <p:txBody>
          <a:bodyPr wrap="none" rtlCol="0">
            <a:spAutoFit/>
          </a:bodyPr>
          <a:lstStyle/>
          <a:p>
            <a:pPr algn="ctr"/>
            <a:r>
              <a:rPr lang="hr-HR" sz="1200" spc="150" dirty="0" err="1">
                <a:solidFill>
                  <a:schemeClr val="bg1">
                    <a:lumMod val="65000"/>
                  </a:schemeClr>
                </a:solidFill>
                <a:latin typeface="TT Norms Pro"/>
                <a:cs typeface="Poppins Light" pitchFamily="2" charset="77"/>
              </a:rPr>
              <a:t>Standalone</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or</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part</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of</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an</a:t>
            </a:r>
            <a:r>
              <a:rPr lang="hr-HR" sz="1200" spc="150" dirty="0">
                <a:solidFill>
                  <a:schemeClr val="bg1">
                    <a:lumMod val="65000"/>
                  </a:schemeClr>
                </a:solidFill>
                <a:latin typeface="TT Norms Pro"/>
                <a:cs typeface="Poppins Light" pitchFamily="2" charset="77"/>
              </a:rPr>
              <a:t> AI </a:t>
            </a:r>
            <a:r>
              <a:rPr lang="hr-HR" sz="1200" spc="150" dirty="0" err="1">
                <a:solidFill>
                  <a:schemeClr val="bg1">
                    <a:lumMod val="65000"/>
                  </a:schemeClr>
                </a:solidFill>
                <a:latin typeface="TT Norms Pro"/>
                <a:cs typeface="Poppins Light" pitchFamily="2" charset="77"/>
              </a:rPr>
              <a:t>journey</a:t>
            </a:r>
            <a:endParaRPr lang="en-US" sz="1200" spc="150" dirty="0">
              <a:solidFill>
                <a:schemeClr val="bg1">
                  <a:lumMod val="65000"/>
                </a:schemeClr>
              </a:solidFill>
              <a:latin typeface="TT Norms Pro"/>
              <a:cs typeface="Poppins Light" pitchFamily="2" charset="77"/>
            </a:endParaRPr>
          </a:p>
        </p:txBody>
      </p:sp>
      <p:pic>
        <p:nvPicPr>
          <p:cNvPr id="21" name="Picture 20" descr="Icon&#10;&#10;Description automatically generated">
            <a:extLst>
              <a:ext uri="{FF2B5EF4-FFF2-40B4-BE49-F238E27FC236}">
                <a16:creationId xmlns:a16="http://schemas.microsoft.com/office/drawing/2014/main" id="{5EA65AAF-D726-4572-A629-A586C7C660BB}"/>
              </a:ext>
            </a:extLst>
          </p:cNvPr>
          <p:cNvPicPr>
            <a:picLocks noChangeAspect="1"/>
          </p:cNvPicPr>
          <p:nvPr/>
        </p:nvPicPr>
        <p:blipFill>
          <a:blip r:embed="rId3"/>
          <a:stretch>
            <a:fillRect/>
          </a:stretch>
        </p:blipFill>
        <p:spPr>
          <a:xfrm>
            <a:off x="0" y="5999252"/>
            <a:ext cx="858748" cy="858748"/>
          </a:xfrm>
          <a:prstGeom prst="rect">
            <a:avLst/>
          </a:prstGeom>
        </p:spPr>
      </p:pic>
      <p:pic>
        <p:nvPicPr>
          <p:cNvPr id="5" name="Picture 4" descr="Nephos services - Digital strategy">
            <a:extLst>
              <a:ext uri="{FF2B5EF4-FFF2-40B4-BE49-F238E27FC236}">
                <a16:creationId xmlns:a16="http://schemas.microsoft.com/office/drawing/2014/main" id="{24A45E5B-4A6C-2650-F2C1-444A03BD89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6736" y="2899211"/>
            <a:ext cx="1237003" cy="1080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8">
            <a:extLst>
              <a:ext uri="{FF2B5EF4-FFF2-40B4-BE49-F238E27FC236}">
                <a16:creationId xmlns:a16="http://schemas.microsoft.com/office/drawing/2014/main" id="{C0A4B0C8-DB65-A01C-9FCB-71E21AC2E5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2894" y="2900856"/>
            <a:ext cx="1304249" cy="1080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A93C893-B387-1443-0CB0-EFB242D5EED7}"/>
              </a:ext>
            </a:extLst>
          </p:cNvPr>
          <p:cNvSpPr txBox="1"/>
          <p:nvPr/>
        </p:nvSpPr>
        <p:spPr>
          <a:xfrm>
            <a:off x="4220659" y="1985186"/>
            <a:ext cx="1508251" cy="738664"/>
          </a:xfrm>
          <a:prstGeom prst="rect">
            <a:avLst/>
          </a:prstGeom>
          <a:noFill/>
        </p:spPr>
        <p:txBody>
          <a:bodyPr wrap="square" lIns="91440" tIns="45720" rIns="91440" bIns="45720" rtlCol="0" anchor="t">
            <a:spAutoFit/>
          </a:bodyPr>
          <a:lstStyle/>
          <a:p>
            <a:pPr algn="ctr"/>
            <a:r>
              <a:rPr lang="en-GB" sz="1400" dirty="0"/>
              <a:t>Content generation and summarization</a:t>
            </a:r>
            <a:endParaRPr lang="en-US" sz="1400" dirty="0">
              <a:latin typeface="TT Norms Pro Light" panose="02000503020000020003" pitchFamily="2" charset="0"/>
            </a:endParaRPr>
          </a:p>
        </p:txBody>
      </p:sp>
      <p:sp>
        <p:nvSpPr>
          <p:cNvPr id="9" name="TextBox 8">
            <a:extLst>
              <a:ext uri="{FF2B5EF4-FFF2-40B4-BE49-F238E27FC236}">
                <a16:creationId xmlns:a16="http://schemas.microsoft.com/office/drawing/2014/main" id="{C68836C5-E4AB-7410-44E2-D1B3D7A1208A}"/>
              </a:ext>
            </a:extLst>
          </p:cNvPr>
          <p:cNvSpPr txBox="1"/>
          <p:nvPr/>
        </p:nvSpPr>
        <p:spPr>
          <a:xfrm>
            <a:off x="8941891" y="1949262"/>
            <a:ext cx="1219382" cy="850617"/>
          </a:xfrm>
          <a:prstGeom prst="rect">
            <a:avLst/>
          </a:prstGeom>
          <a:noFill/>
        </p:spPr>
        <p:txBody>
          <a:bodyPr wrap="square" lIns="91440" tIns="45720" rIns="91440" bIns="45720" rtlCol="0" anchor="t">
            <a:spAutoFit/>
          </a:bodyPr>
          <a:lstStyle/>
          <a:p>
            <a:pPr algn="ctr">
              <a:lnSpc>
                <a:spcPct val="120000"/>
              </a:lnSpc>
              <a:buClr>
                <a:srgbClr val="0A73BA"/>
              </a:buClr>
            </a:pPr>
            <a:r>
              <a:rPr lang="en-GB" sz="1400" dirty="0"/>
              <a:t>Advanced chat or experiences</a:t>
            </a:r>
          </a:p>
        </p:txBody>
      </p:sp>
      <p:sp>
        <p:nvSpPr>
          <p:cNvPr id="10" name="TextBox 9">
            <a:extLst>
              <a:ext uri="{FF2B5EF4-FFF2-40B4-BE49-F238E27FC236}">
                <a16:creationId xmlns:a16="http://schemas.microsoft.com/office/drawing/2014/main" id="{16DEDFA9-CD0D-809B-B4A2-2670B4B5B17C}"/>
              </a:ext>
            </a:extLst>
          </p:cNvPr>
          <p:cNvSpPr txBox="1"/>
          <p:nvPr/>
        </p:nvSpPr>
        <p:spPr>
          <a:xfrm>
            <a:off x="1872693" y="1790061"/>
            <a:ext cx="1508251" cy="1109150"/>
          </a:xfrm>
          <a:prstGeom prst="rect">
            <a:avLst/>
          </a:prstGeom>
          <a:noFill/>
        </p:spPr>
        <p:txBody>
          <a:bodyPr wrap="square" lIns="91440" tIns="45720" rIns="91440" bIns="45720" rtlCol="0" anchor="t">
            <a:spAutoFit/>
          </a:bodyPr>
          <a:lstStyle/>
          <a:p>
            <a:pPr algn="ctr">
              <a:lnSpc>
                <a:spcPct val="120000"/>
              </a:lnSpc>
              <a:buClr>
                <a:srgbClr val="0A73BA"/>
              </a:buClr>
            </a:pPr>
            <a:r>
              <a:rPr lang="en-GB" sz="1400" dirty="0"/>
              <a:t>Knowledge engineering with advanced (cognitive) search</a:t>
            </a:r>
          </a:p>
        </p:txBody>
      </p:sp>
      <p:sp>
        <p:nvSpPr>
          <p:cNvPr id="12" name="TextBox 11">
            <a:extLst>
              <a:ext uri="{FF2B5EF4-FFF2-40B4-BE49-F238E27FC236}">
                <a16:creationId xmlns:a16="http://schemas.microsoft.com/office/drawing/2014/main" id="{D3932A8A-3A9F-9ED3-08E2-D138F703969B}"/>
              </a:ext>
            </a:extLst>
          </p:cNvPr>
          <p:cNvSpPr txBox="1"/>
          <p:nvPr/>
        </p:nvSpPr>
        <p:spPr>
          <a:xfrm>
            <a:off x="6542890" y="2021658"/>
            <a:ext cx="1346016" cy="738664"/>
          </a:xfrm>
          <a:prstGeom prst="rect">
            <a:avLst/>
          </a:prstGeom>
          <a:noFill/>
        </p:spPr>
        <p:txBody>
          <a:bodyPr wrap="square" rtlCol="0">
            <a:spAutoFit/>
          </a:bodyPr>
          <a:lstStyle/>
          <a:p>
            <a:pPr algn="ctr"/>
            <a:r>
              <a:rPr lang="en-GB" sz="1400" dirty="0"/>
              <a:t>Customer support automation</a:t>
            </a:r>
            <a:endParaRPr lang="hr-HR" sz="1400" dirty="0">
              <a:latin typeface="TT Norms Pro Light" panose="02000503020000020003" pitchFamily="2" charset="0"/>
              <a:cs typeface="Calibri"/>
            </a:endParaRPr>
          </a:p>
        </p:txBody>
      </p:sp>
      <p:cxnSp>
        <p:nvCxnSpPr>
          <p:cNvPr id="13" name="Straight Arrow Connector 12">
            <a:extLst>
              <a:ext uri="{FF2B5EF4-FFF2-40B4-BE49-F238E27FC236}">
                <a16:creationId xmlns:a16="http://schemas.microsoft.com/office/drawing/2014/main" id="{B4B410B4-C707-6081-38DA-F24EB88BAE60}"/>
              </a:ext>
            </a:extLst>
          </p:cNvPr>
          <p:cNvCxnSpPr>
            <a:cxnSpLocks/>
            <a:stCxn id="16" idx="3"/>
            <a:endCxn id="18" idx="1"/>
          </p:cNvCxnSpPr>
          <p:nvPr/>
        </p:nvCxnSpPr>
        <p:spPr>
          <a:xfrm>
            <a:off x="7924942" y="3439211"/>
            <a:ext cx="95839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0FA9C952-7C05-F0BC-EDBF-7AB267AABD46}"/>
              </a:ext>
            </a:extLst>
          </p:cNvPr>
          <p:cNvCxnSpPr>
            <a:cxnSpLocks/>
            <a:stCxn id="17" idx="3"/>
            <a:endCxn id="6" idx="1"/>
          </p:cNvCxnSpPr>
          <p:nvPr/>
        </p:nvCxnSpPr>
        <p:spPr>
          <a:xfrm>
            <a:off x="3296569" y="3440856"/>
            <a:ext cx="108632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DEC0CDF5-0376-4E1E-A39C-06CD093D7E85}"/>
              </a:ext>
            </a:extLst>
          </p:cNvPr>
          <p:cNvCxnSpPr>
            <a:cxnSpLocks/>
            <a:stCxn id="6" idx="3"/>
            <a:endCxn id="5" idx="1"/>
          </p:cNvCxnSpPr>
          <p:nvPr/>
        </p:nvCxnSpPr>
        <p:spPr>
          <a:xfrm flipV="1">
            <a:off x="5687143" y="3439211"/>
            <a:ext cx="979593" cy="16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6" name="Picture 4" descr="Nephos services - Digital strategy">
            <a:extLst>
              <a:ext uri="{FF2B5EF4-FFF2-40B4-BE49-F238E27FC236}">
                <a16:creationId xmlns:a16="http://schemas.microsoft.com/office/drawing/2014/main" id="{DE056488-EC89-CDFA-91FA-7ADC86269A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87939" y="2899211"/>
            <a:ext cx="1237003" cy="10800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descr="Nephos services - Architecture">
            <a:extLst>
              <a:ext uri="{FF2B5EF4-FFF2-40B4-BE49-F238E27FC236}">
                <a16:creationId xmlns:a16="http://schemas.microsoft.com/office/drawing/2014/main" id="{C1508EE8-9AB0-E353-1B81-494D69B0F7B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57069" y="2900856"/>
            <a:ext cx="13395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a:extLst>
              <a:ext uri="{FF2B5EF4-FFF2-40B4-BE49-F238E27FC236}">
                <a16:creationId xmlns:a16="http://schemas.microsoft.com/office/drawing/2014/main" id="{F30CB877-C83F-6D8D-6A60-8B72D8CAE2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3332" y="2899211"/>
            <a:ext cx="1336500" cy="10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5822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F4AA-D41A-3848-A6DE-18387687A67B}"/>
              </a:ext>
            </a:extLst>
          </p:cNvPr>
          <p:cNvSpPr>
            <a:spLocks noGrp="1"/>
          </p:cNvSpPr>
          <p:nvPr>
            <p:ph type="title"/>
          </p:nvPr>
        </p:nvSpPr>
        <p:spPr>
          <a:xfrm>
            <a:off x="838199" y="406993"/>
            <a:ext cx="11081657" cy="521054"/>
          </a:xfrm>
        </p:spPr>
        <p:txBody>
          <a:bodyPr>
            <a:noAutofit/>
          </a:bodyPr>
          <a:lstStyle/>
          <a:p>
            <a:r>
              <a:rPr lang="en-GB" dirty="0">
                <a:latin typeface="TT Norms Pro" panose="02000503030000020003" pitchFamily="2" charset="0"/>
              </a:rPr>
              <a:t>Knowledge engineering with advanced search</a:t>
            </a:r>
          </a:p>
        </p:txBody>
      </p:sp>
      <p:sp>
        <p:nvSpPr>
          <p:cNvPr id="3" name="Content Placeholder 2">
            <a:extLst>
              <a:ext uri="{FF2B5EF4-FFF2-40B4-BE49-F238E27FC236}">
                <a16:creationId xmlns:a16="http://schemas.microsoft.com/office/drawing/2014/main" id="{16B29DC2-89F4-CD4B-91A4-9952A12DCDC2}"/>
              </a:ext>
            </a:extLst>
          </p:cNvPr>
          <p:cNvSpPr>
            <a:spLocks noGrp="1"/>
          </p:cNvSpPr>
          <p:nvPr>
            <p:ph idx="1"/>
          </p:nvPr>
        </p:nvSpPr>
        <p:spPr>
          <a:xfrm>
            <a:off x="861645" y="2055029"/>
            <a:ext cx="5169700" cy="1053931"/>
          </a:xfrm>
        </p:spPr>
        <p:txBody>
          <a:bodyPr>
            <a:noAutofit/>
          </a:bodyPr>
          <a:lstStyle/>
          <a:p>
            <a:pPr marL="0" indent="0">
              <a:lnSpc>
                <a:spcPct val="120000"/>
              </a:lnSpc>
              <a:buNone/>
            </a:pPr>
            <a:r>
              <a:rPr lang="en-GB" sz="1200" dirty="0"/>
              <a:t>2 delivery options:</a:t>
            </a:r>
          </a:p>
          <a:p>
            <a:pPr>
              <a:lnSpc>
                <a:spcPct val="120000"/>
              </a:lnSpc>
            </a:pPr>
            <a:r>
              <a:rPr lang="en-GB" sz="1200" dirty="0"/>
              <a:t>Nephos delivers all steps on our own</a:t>
            </a:r>
          </a:p>
          <a:p>
            <a:pPr>
              <a:lnSpc>
                <a:spcPct val="120000"/>
              </a:lnSpc>
            </a:pPr>
            <a:r>
              <a:rPr lang="en-GB" sz="1200" dirty="0"/>
              <a:t>(</a:t>
            </a:r>
            <a:r>
              <a:rPr lang="en-GB" sz="1200" dirty="0" err="1"/>
              <a:t>preffered</a:t>
            </a:r>
            <a:r>
              <a:rPr lang="en-GB" sz="1200" dirty="0"/>
              <a:t>) We form a joint team and go through the tasks over 5 days for continuous validation</a:t>
            </a:r>
          </a:p>
        </p:txBody>
      </p:sp>
      <p:pic>
        <p:nvPicPr>
          <p:cNvPr id="5" name="Picture 4" descr="Icon&#10;&#10;Description automatically generated">
            <a:extLst>
              <a:ext uri="{FF2B5EF4-FFF2-40B4-BE49-F238E27FC236}">
                <a16:creationId xmlns:a16="http://schemas.microsoft.com/office/drawing/2014/main" id="{A238BD22-6BE6-9349-B51A-2D56030D61FE}"/>
              </a:ext>
            </a:extLst>
          </p:cNvPr>
          <p:cNvPicPr>
            <a:picLocks noChangeAspect="1"/>
          </p:cNvPicPr>
          <p:nvPr/>
        </p:nvPicPr>
        <p:blipFill>
          <a:blip r:embed="rId2"/>
          <a:stretch>
            <a:fillRect/>
          </a:stretch>
        </p:blipFill>
        <p:spPr>
          <a:xfrm>
            <a:off x="11330355" y="5999252"/>
            <a:ext cx="858748" cy="858748"/>
          </a:xfrm>
          <a:prstGeom prst="rect">
            <a:avLst/>
          </a:prstGeom>
        </p:spPr>
      </p:pic>
      <p:sp>
        <p:nvSpPr>
          <p:cNvPr id="6" name="Rectangle 5">
            <a:extLst>
              <a:ext uri="{FF2B5EF4-FFF2-40B4-BE49-F238E27FC236}">
                <a16:creationId xmlns:a16="http://schemas.microsoft.com/office/drawing/2014/main" id="{CF45B945-7E81-5F46-9350-AC9CD2C77AD4}"/>
              </a:ext>
            </a:extLst>
          </p:cNvPr>
          <p:cNvSpPr/>
          <p:nvPr/>
        </p:nvSpPr>
        <p:spPr>
          <a:xfrm>
            <a:off x="838199" y="928047"/>
            <a:ext cx="10515599" cy="369332"/>
          </a:xfrm>
          <a:prstGeom prst="rect">
            <a:avLst/>
          </a:prstGeom>
        </p:spPr>
        <p:txBody>
          <a:bodyPr wrap="square">
            <a:spAutoFit/>
          </a:bodyPr>
          <a:lstStyle/>
          <a:p>
            <a:r>
              <a:rPr lang="en-US">
                <a:solidFill>
                  <a:schemeClr val="tx1">
                    <a:lumMod val="75000"/>
                    <a:lumOff val="25000"/>
                  </a:schemeClr>
                </a:solidFill>
                <a:latin typeface="TT Norms Pro" panose="02000503030000020003" pitchFamily="2" charset="0"/>
              </a:rPr>
              <a:t>Delivery process </a:t>
            </a:r>
          </a:p>
        </p:txBody>
      </p:sp>
      <p:sp>
        <p:nvSpPr>
          <p:cNvPr id="18" name="Content Placeholder 2">
            <a:extLst>
              <a:ext uri="{FF2B5EF4-FFF2-40B4-BE49-F238E27FC236}">
                <a16:creationId xmlns:a16="http://schemas.microsoft.com/office/drawing/2014/main" id="{4D6445A4-CB79-914C-B882-FE3D88DDBB88}"/>
              </a:ext>
            </a:extLst>
          </p:cNvPr>
          <p:cNvSpPr txBox="1">
            <a:spLocks/>
          </p:cNvSpPr>
          <p:nvPr/>
        </p:nvSpPr>
        <p:spPr>
          <a:xfrm>
            <a:off x="861645" y="1685696"/>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dirty="0">
                <a:latin typeface="TT Norms Pro Normal" panose="02000503030000020003" pitchFamily="2" charset="0"/>
              </a:rPr>
              <a:t>Preparing the POC</a:t>
            </a:r>
            <a:endParaRPr lang="en-US" sz="1400" dirty="0">
              <a:latin typeface="TT Norms Pro Normal" panose="02000503030000020003" pitchFamily="2" charset="0"/>
            </a:endParaRPr>
          </a:p>
        </p:txBody>
      </p:sp>
      <p:grpSp>
        <p:nvGrpSpPr>
          <p:cNvPr id="24" name="Group 23">
            <a:extLst>
              <a:ext uri="{FF2B5EF4-FFF2-40B4-BE49-F238E27FC236}">
                <a16:creationId xmlns:a16="http://schemas.microsoft.com/office/drawing/2014/main" id="{5FCA11E8-9250-ED4E-AEC5-4A4645A6D89A}"/>
              </a:ext>
            </a:extLst>
          </p:cNvPr>
          <p:cNvGrpSpPr/>
          <p:nvPr/>
        </p:nvGrpSpPr>
        <p:grpSpPr>
          <a:xfrm>
            <a:off x="6704076" y="1744311"/>
            <a:ext cx="4067908" cy="4185642"/>
            <a:chOff x="6611815" y="1559169"/>
            <a:chExt cx="4067908" cy="2236562"/>
          </a:xfrm>
        </p:grpSpPr>
        <p:sp>
          <p:nvSpPr>
            <p:cNvPr id="23" name="Rectangle 22">
              <a:extLst>
                <a:ext uri="{FF2B5EF4-FFF2-40B4-BE49-F238E27FC236}">
                  <a16:creationId xmlns:a16="http://schemas.microsoft.com/office/drawing/2014/main" id="{FBCF6A3D-5692-3041-8A5F-367BEBBCC281}"/>
                </a:ext>
              </a:extLst>
            </p:cNvPr>
            <p:cNvSpPr/>
            <p:nvPr/>
          </p:nvSpPr>
          <p:spPr>
            <a:xfrm>
              <a:off x="6611815" y="1559169"/>
              <a:ext cx="4067908" cy="2236562"/>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HR"/>
            </a:p>
          </p:txBody>
        </p:sp>
        <p:sp>
          <p:nvSpPr>
            <p:cNvPr id="20" name="Content Placeholder 2">
              <a:extLst>
                <a:ext uri="{FF2B5EF4-FFF2-40B4-BE49-F238E27FC236}">
                  <a16:creationId xmlns:a16="http://schemas.microsoft.com/office/drawing/2014/main" id="{033799A2-29AD-8749-B4A6-9F02263C1AA2}"/>
                </a:ext>
              </a:extLst>
            </p:cNvPr>
            <p:cNvSpPr txBox="1">
              <a:spLocks/>
            </p:cNvSpPr>
            <p:nvPr/>
          </p:nvSpPr>
          <p:spPr>
            <a:xfrm>
              <a:off x="6704076" y="1650527"/>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a:solidFill>
                    <a:schemeClr val="bg1"/>
                  </a:solidFill>
                  <a:latin typeface="TT Norms Pro Normal" panose="02000503030000020003" pitchFamily="2" charset="0"/>
                </a:rPr>
                <a:t>Expected outcomes:</a:t>
              </a:r>
              <a:endParaRPr lang="en-US" sz="1200">
                <a:solidFill>
                  <a:schemeClr val="bg1"/>
                </a:solidFill>
                <a:latin typeface="TT Norms Pro Normal" panose="02000503030000020003" pitchFamily="2" charset="0"/>
              </a:endParaRPr>
            </a:p>
          </p:txBody>
        </p:sp>
        <p:sp>
          <p:nvSpPr>
            <p:cNvPr id="22" name="Content Placeholder 2">
              <a:extLst>
                <a:ext uri="{FF2B5EF4-FFF2-40B4-BE49-F238E27FC236}">
                  <a16:creationId xmlns:a16="http://schemas.microsoft.com/office/drawing/2014/main" id="{206170A4-4347-8942-9E8D-ED835254EA25}"/>
                </a:ext>
              </a:extLst>
            </p:cNvPr>
            <p:cNvSpPr txBox="1">
              <a:spLocks/>
            </p:cNvSpPr>
            <p:nvPr/>
          </p:nvSpPr>
          <p:spPr>
            <a:xfrm>
              <a:off x="6704076" y="1887650"/>
              <a:ext cx="3843528" cy="7936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chemeClr val="bg1"/>
                </a:buClr>
                <a:buFont typeface="Wingdings" pitchFamily="2" charset="2"/>
                <a:buChar char="ü"/>
              </a:pPr>
              <a:r>
                <a:rPr lang="en-US" sz="1400" dirty="0">
                  <a:solidFill>
                    <a:schemeClr val="bg1"/>
                  </a:solidFill>
                </a:rPr>
                <a:t>A functioning AI model, trained with customer data</a:t>
              </a:r>
            </a:p>
            <a:p>
              <a:pPr>
                <a:lnSpc>
                  <a:spcPct val="100000"/>
                </a:lnSpc>
                <a:buClr>
                  <a:schemeClr val="bg1"/>
                </a:buClr>
                <a:buFont typeface="Wingdings" pitchFamily="2" charset="2"/>
                <a:buChar char="ü"/>
              </a:pPr>
              <a:r>
                <a:rPr lang="en-US" sz="1400" dirty="0">
                  <a:solidFill>
                    <a:schemeClr val="bg1"/>
                  </a:solidFill>
                </a:rPr>
                <a:t>Internal team trained for fundamental management tasks (selecting models, deploying data, monitoring, scaling, optimizations) </a:t>
              </a:r>
            </a:p>
            <a:p>
              <a:pPr>
                <a:lnSpc>
                  <a:spcPct val="100000"/>
                </a:lnSpc>
                <a:buClr>
                  <a:schemeClr val="bg1"/>
                </a:buClr>
                <a:buFont typeface="Wingdings" pitchFamily="2" charset="2"/>
                <a:buChar char="ü"/>
              </a:pPr>
              <a:r>
                <a:rPr lang="en-US" sz="1400" dirty="0">
                  <a:solidFill>
                    <a:schemeClr val="bg1"/>
                  </a:solidFill>
                </a:rPr>
                <a:t>Internal team trained in integration of the REST API into other systems </a:t>
              </a:r>
            </a:p>
            <a:p>
              <a:pPr>
                <a:lnSpc>
                  <a:spcPct val="100000"/>
                </a:lnSpc>
                <a:buClr>
                  <a:schemeClr val="bg1"/>
                </a:buClr>
                <a:buFont typeface="Wingdings" pitchFamily="2" charset="2"/>
                <a:buChar char="ü"/>
              </a:pPr>
              <a:r>
                <a:rPr lang="en-US" sz="1400" dirty="0">
                  <a:solidFill>
                    <a:schemeClr val="bg1"/>
                  </a:solidFill>
                </a:rPr>
                <a:t>Prepared documentation: steps to recreate all the deployment, decisions on the models (and implications), suggestions for fine tuning</a:t>
              </a:r>
            </a:p>
          </p:txBody>
        </p:sp>
      </p:grpSp>
      <p:sp>
        <p:nvSpPr>
          <p:cNvPr id="4" name="Content Placeholder 2">
            <a:extLst>
              <a:ext uri="{FF2B5EF4-FFF2-40B4-BE49-F238E27FC236}">
                <a16:creationId xmlns:a16="http://schemas.microsoft.com/office/drawing/2014/main" id="{2EE661FE-246E-30A4-1AE3-0FE7DFDB1E0F}"/>
              </a:ext>
            </a:extLst>
          </p:cNvPr>
          <p:cNvSpPr txBox="1">
            <a:spLocks/>
          </p:cNvSpPr>
          <p:nvPr/>
        </p:nvSpPr>
        <p:spPr>
          <a:xfrm>
            <a:off x="838199" y="3841786"/>
            <a:ext cx="5169700" cy="10539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sz="1200" b="1" dirty="0"/>
              <a:t>First, the data: </a:t>
            </a:r>
            <a:r>
              <a:rPr lang="en-GB" sz="1200" dirty="0"/>
              <a:t>Evaluate different model options and select the most appropriate one for our problem. Then, import it into the </a:t>
            </a:r>
            <a:r>
              <a:rPr lang="en-GB" sz="1200" dirty="0" err="1"/>
              <a:t>OpenAI</a:t>
            </a:r>
            <a:r>
              <a:rPr lang="en-GB" sz="1200" dirty="0"/>
              <a:t> service and prepare validations</a:t>
            </a:r>
          </a:p>
          <a:p>
            <a:pPr>
              <a:lnSpc>
                <a:spcPct val="100000"/>
              </a:lnSpc>
            </a:pPr>
            <a:r>
              <a:rPr lang="en-GB" sz="1200" b="1" dirty="0"/>
              <a:t>The AI search expert: </a:t>
            </a:r>
            <a:r>
              <a:rPr lang="en-GB" sz="1200" dirty="0"/>
              <a:t>Let’s test if our AI can find data better than a human could</a:t>
            </a:r>
          </a:p>
          <a:p>
            <a:pPr>
              <a:lnSpc>
                <a:spcPct val="100000"/>
              </a:lnSpc>
            </a:pPr>
            <a:r>
              <a:rPr lang="en-GB" sz="1200" b="1" dirty="0"/>
              <a:t>Lets optimize it </a:t>
            </a:r>
            <a:r>
              <a:rPr lang="en-GB" sz="1200" dirty="0"/>
              <a:t>– Tailor the model to lower the amount of API calls and improve latency</a:t>
            </a:r>
          </a:p>
          <a:p>
            <a:pPr>
              <a:lnSpc>
                <a:spcPct val="100000"/>
              </a:lnSpc>
            </a:pPr>
            <a:r>
              <a:rPr lang="en-GB" sz="1200" b="1" dirty="0"/>
              <a:t>Where can we use it? </a:t>
            </a:r>
            <a:r>
              <a:rPr lang="en-GB" sz="1200" dirty="0"/>
              <a:t>– Integrate the REST APIs into an existing application</a:t>
            </a:r>
          </a:p>
          <a:p>
            <a:pPr>
              <a:lnSpc>
                <a:spcPct val="100000"/>
              </a:lnSpc>
            </a:pPr>
            <a:r>
              <a:rPr lang="en-GB" sz="1200" b="1" dirty="0"/>
              <a:t>What else </a:t>
            </a:r>
            <a:r>
              <a:rPr lang="en-GB" sz="1200" dirty="0"/>
              <a:t>– define the next steps, potential improvements, learning paths…</a:t>
            </a:r>
          </a:p>
          <a:p>
            <a:pPr>
              <a:lnSpc>
                <a:spcPct val="100000"/>
              </a:lnSpc>
            </a:pPr>
            <a:endParaRPr lang="en-GB" sz="1200" dirty="0"/>
          </a:p>
        </p:txBody>
      </p:sp>
      <p:sp>
        <p:nvSpPr>
          <p:cNvPr id="7" name="Content Placeholder 2">
            <a:extLst>
              <a:ext uri="{FF2B5EF4-FFF2-40B4-BE49-F238E27FC236}">
                <a16:creationId xmlns:a16="http://schemas.microsoft.com/office/drawing/2014/main" id="{2C72A684-2E5D-D961-66C1-6313ADA61559}"/>
              </a:ext>
            </a:extLst>
          </p:cNvPr>
          <p:cNvSpPr txBox="1">
            <a:spLocks/>
          </p:cNvSpPr>
          <p:nvPr/>
        </p:nvSpPr>
        <p:spPr>
          <a:xfrm>
            <a:off x="838199" y="3472453"/>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a:latin typeface="TT Norms Pro Normal" panose="02000503030000020003" pitchFamily="2" charset="0"/>
              </a:rPr>
              <a:t>1 week</a:t>
            </a:r>
            <a:endParaRPr lang="en-US" sz="1400" dirty="0">
              <a:latin typeface="TT Norms Pro Normal" panose="02000503030000020003" pitchFamily="2" charset="0"/>
            </a:endParaRPr>
          </a:p>
        </p:txBody>
      </p:sp>
    </p:spTree>
    <p:extLst>
      <p:ext uri="{BB962C8B-B14F-4D97-AF65-F5344CB8AC3E}">
        <p14:creationId xmlns:p14="http://schemas.microsoft.com/office/powerpoint/2010/main" val="8156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Nephos services - Digital strategy">
            <a:extLst>
              <a:ext uri="{FF2B5EF4-FFF2-40B4-BE49-F238E27FC236}">
                <a16:creationId xmlns:a16="http://schemas.microsoft.com/office/drawing/2014/main" id="{6739D644-D70D-4B63-9CF6-C28DC0E89A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6736" y="2899211"/>
            <a:ext cx="1237003" cy="108000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a:extLst>
              <a:ext uri="{FF2B5EF4-FFF2-40B4-BE49-F238E27FC236}">
                <a16:creationId xmlns:a16="http://schemas.microsoft.com/office/drawing/2014/main" id="{AB94DAD6-2E06-4611-9D88-51EAE1B8F8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2894" y="2900856"/>
            <a:ext cx="1304249" cy="1080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57C8677-B872-D44E-92C4-7F7043B359F0}"/>
              </a:ext>
            </a:extLst>
          </p:cNvPr>
          <p:cNvSpPr txBox="1"/>
          <p:nvPr/>
        </p:nvSpPr>
        <p:spPr>
          <a:xfrm>
            <a:off x="2834564" y="306186"/>
            <a:ext cx="6522941" cy="553998"/>
          </a:xfrm>
          <a:prstGeom prst="rect">
            <a:avLst/>
          </a:prstGeom>
          <a:noFill/>
        </p:spPr>
        <p:txBody>
          <a:bodyPr wrap="none" rtlCol="0">
            <a:spAutoFit/>
          </a:bodyPr>
          <a:lstStyle/>
          <a:p>
            <a:pPr algn="ctr"/>
            <a:r>
              <a:rPr lang="hr-HR" sz="3000" b="1" dirty="0" err="1">
                <a:solidFill>
                  <a:schemeClr val="tx2"/>
                </a:solidFill>
                <a:latin typeface="TT Norms Pro"/>
                <a:cs typeface="Poppins" pitchFamily="2" charset="77"/>
              </a:rPr>
              <a:t>Microservices</a:t>
            </a:r>
            <a:r>
              <a:rPr lang="hr-HR" sz="3000" b="1" dirty="0">
                <a:solidFill>
                  <a:schemeClr val="tx2"/>
                </a:solidFill>
                <a:latin typeface="TT Norms Pro"/>
                <a:cs typeface="Poppins" pitchFamily="2" charset="77"/>
              </a:rPr>
              <a:t> </a:t>
            </a:r>
            <a:r>
              <a:rPr lang="hr-HR" sz="3000" b="1" dirty="0" err="1">
                <a:solidFill>
                  <a:schemeClr val="tx2"/>
                </a:solidFill>
                <a:latin typeface="TT Norms Pro"/>
                <a:cs typeface="Poppins" pitchFamily="2" charset="77"/>
              </a:rPr>
              <a:t>and</a:t>
            </a:r>
            <a:r>
              <a:rPr lang="hr-HR" sz="3000" b="1" dirty="0">
                <a:solidFill>
                  <a:schemeClr val="tx2"/>
                </a:solidFill>
                <a:latin typeface="TT Norms Pro"/>
                <a:cs typeface="Poppins" pitchFamily="2" charset="77"/>
              </a:rPr>
              <a:t> </a:t>
            </a:r>
            <a:r>
              <a:rPr lang="hr-HR" sz="3000" b="1" dirty="0" err="1">
                <a:solidFill>
                  <a:schemeClr val="tx2"/>
                </a:solidFill>
                <a:latin typeface="TT Norms Pro"/>
                <a:cs typeface="Poppins" pitchFamily="2" charset="77"/>
              </a:rPr>
              <a:t>Containers</a:t>
            </a:r>
            <a:r>
              <a:rPr lang="hr-HR" sz="3000" b="1" dirty="0">
                <a:solidFill>
                  <a:schemeClr val="tx2"/>
                </a:solidFill>
                <a:latin typeface="TT Norms Pro"/>
                <a:cs typeface="Poppins" pitchFamily="2" charset="77"/>
              </a:rPr>
              <a:t> </a:t>
            </a:r>
            <a:r>
              <a:rPr lang="hr-HR" sz="3000" b="1" dirty="0" err="1">
                <a:solidFill>
                  <a:schemeClr val="tx2"/>
                </a:solidFill>
                <a:latin typeface="TT Norms Pro"/>
                <a:cs typeface="Poppins" pitchFamily="2" charset="77"/>
              </a:rPr>
              <a:t>PoCs</a:t>
            </a:r>
            <a:endParaRPr lang="en-US" sz="3000" b="1" dirty="0">
              <a:solidFill>
                <a:schemeClr val="tx2"/>
              </a:solidFill>
              <a:latin typeface="TT Norms Pro"/>
              <a:cs typeface="Poppins" pitchFamily="2" charset="77"/>
            </a:endParaRPr>
          </a:p>
        </p:txBody>
      </p:sp>
      <p:sp>
        <p:nvSpPr>
          <p:cNvPr id="3" name="TextBox 2">
            <a:extLst>
              <a:ext uri="{FF2B5EF4-FFF2-40B4-BE49-F238E27FC236}">
                <a16:creationId xmlns:a16="http://schemas.microsoft.com/office/drawing/2014/main" id="{7D3B793F-D3F3-1442-8A3A-3ACADA4059C4}"/>
              </a:ext>
            </a:extLst>
          </p:cNvPr>
          <p:cNvSpPr txBox="1"/>
          <p:nvPr/>
        </p:nvSpPr>
        <p:spPr>
          <a:xfrm>
            <a:off x="2535611" y="787593"/>
            <a:ext cx="7120860" cy="276999"/>
          </a:xfrm>
          <a:prstGeom prst="rect">
            <a:avLst/>
          </a:prstGeom>
          <a:noFill/>
        </p:spPr>
        <p:txBody>
          <a:bodyPr wrap="none" rtlCol="0">
            <a:spAutoFit/>
          </a:bodyPr>
          <a:lstStyle/>
          <a:p>
            <a:pPr algn="ctr"/>
            <a:r>
              <a:rPr lang="hr-HR" sz="1200" spc="150" dirty="0" err="1">
                <a:solidFill>
                  <a:schemeClr val="bg1">
                    <a:lumMod val="65000"/>
                  </a:schemeClr>
                </a:solidFill>
                <a:latin typeface="TT Norms Pro"/>
                <a:cs typeface="Poppins Light" pitchFamily="2" charset="77"/>
              </a:rPr>
              <a:t>Standalone</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or</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part</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of</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an</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Application</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Modernization</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with</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Microservices</a:t>
            </a:r>
            <a:r>
              <a:rPr lang="hr-HR" sz="1200" spc="150" dirty="0">
                <a:solidFill>
                  <a:schemeClr val="bg1">
                    <a:lumMod val="65000"/>
                  </a:schemeClr>
                </a:solidFill>
                <a:latin typeface="TT Norms Pro"/>
                <a:cs typeface="Poppins Light" pitchFamily="2" charset="77"/>
              </a:rPr>
              <a:t> </a:t>
            </a:r>
            <a:r>
              <a:rPr lang="hr-HR" sz="1200" spc="150" dirty="0" err="1">
                <a:solidFill>
                  <a:schemeClr val="bg1">
                    <a:lumMod val="65000"/>
                  </a:schemeClr>
                </a:solidFill>
                <a:latin typeface="TT Norms Pro"/>
                <a:cs typeface="Poppins Light" pitchFamily="2" charset="77"/>
              </a:rPr>
              <a:t>Journey</a:t>
            </a:r>
            <a:endParaRPr lang="en-US" sz="1200" spc="150" dirty="0">
              <a:solidFill>
                <a:schemeClr val="bg1">
                  <a:lumMod val="65000"/>
                </a:schemeClr>
              </a:solidFill>
              <a:latin typeface="TT Norms Pro"/>
              <a:cs typeface="Poppins Light" pitchFamily="2" charset="77"/>
            </a:endParaRPr>
          </a:p>
        </p:txBody>
      </p:sp>
      <p:pic>
        <p:nvPicPr>
          <p:cNvPr id="21" name="Picture 20" descr="Icon&#10;&#10;Description automatically generated">
            <a:extLst>
              <a:ext uri="{FF2B5EF4-FFF2-40B4-BE49-F238E27FC236}">
                <a16:creationId xmlns:a16="http://schemas.microsoft.com/office/drawing/2014/main" id="{5EA65AAF-D726-4572-A629-A586C7C660BB}"/>
              </a:ext>
            </a:extLst>
          </p:cNvPr>
          <p:cNvPicPr>
            <a:picLocks noChangeAspect="1"/>
          </p:cNvPicPr>
          <p:nvPr/>
        </p:nvPicPr>
        <p:blipFill>
          <a:blip r:embed="rId5"/>
          <a:stretch>
            <a:fillRect/>
          </a:stretch>
        </p:blipFill>
        <p:spPr>
          <a:xfrm>
            <a:off x="0" y="5999252"/>
            <a:ext cx="858748" cy="858748"/>
          </a:xfrm>
          <a:prstGeom prst="rect">
            <a:avLst/>
          </a:prstGeom>
        </p:spPr>
      </p:pic>
      <p:sp>
        <p:nvSpPr>
          <p:cNvPr id="26" name="TextBox 25">
            <a:extLst>
              <a:ext uri="{FF2B5EF4-FFF2-40B4-BE49-F238E27FC236}">
                <a16:creationId xmlns:a16="http://schemas.microsoft.com/office/drawing/2014/main" id="{F2D18729-587F-4920-8134-A6EE019DCB87}"/>
              </a:ext>
            </a:extLst>
          </p:cNvPr>
          <p:cNvSpPr txBox="1"/>
          <p:nvPr/>
        </p:nvSpPr>
        <p:spPr>
          <a:xfrm>
            <a:off x="4382894" y="1985186"/>
            <a:ext cx="1219382" cy="738664"/>
          </a:xfrm>
          <a:prstGeom prst="rect">
            <a:avLst/>
          </a:prstGeom>
          <a:noFill/>
        </p:spPr>
        <p:txBody>
          <a:bodyPr wrap="square" lIns="91440" tIns="45720" rIns="91440" bIns="45720" rtlCol="0" anchor="t">
            <a:spAutoFit/>
          </a:bodyPr>
          <a:lstStyle/>
          <a:p>
            <a:pPr algn="ctr"/>
            <a:r>
              <a:rPr lang="en-GB" sz="1400"/>
              <a:t>Your first Kubernetes Cluster</a:t>
            </a:r>
            <a:endParaRPr lang="hr-HR" sz="1400">
              <a:latin typeface="TT Norms Pro Light" panose="02000503020000020003" pitchFamily="2" charset="0"/>
              <a:cs typeface="Calibri"/>
            </a:endParaRPr>
          </a:p>
        </p:txBody>
      </p:sp>
      <p:sp>
        <p:nvSpPr>
          <p:cNvPr id="36" name="TextBox 35">
            <a:extLst>
              <a:ext uri="{FF2B5EF4-FFF2-40B4-BE49-F238E27FC236}">
                <a16:creationId xmlns:a16="http://schemas.microsoft.com/office/drawing/2014/main" id="{BCB7D942-BDB8-499A-995B-E3FE8205BED7}"/>
              </a:ext>
            </a:extLst>
          </p:cNvPr>
          <p:cNvSpPr txBox="1"/>
          <p:nvPr/>
        </p:nvSpPr>
        <p:spPr>
          <a:xfrm>
            <a:off x="8948122" y="2256607"/>
            <a:ext cx="1219382" cy="592085"/>
          </a:xfrm>
          <a:prstGeom prst="rect">
            <a:avLst/>
          </a:prstGeom>
          <a:noFill/>
        </p:spPr>
        <p:txBody>
          <a:bodyPr wrap="square" lIns="91440" tIns="45720" rIns="91440" bIns="45720" rtlCol="0" anchor="t">
            <a:spAutoFit/>
          </a:bodyPr>
          <a:lstStyle/>
          <a:p>
            <a:pPr algn="ctr">
              <a:lnSpc>
                <a:spcPct val="120000"/>
              </a:lnSpc>
              <a:buClr>
                <a:srgbClr val="0A73BA"/>
              </a:buClr>
            </a:pPr>
            <a:r>
              <a:rPr lang="en-GB" sz="1400"/>
              <a:t>Serverless Computing</a:t>
            </a:r>
          </a:p>
        </p:txBody>
      </p:sp>
      <p:sp>
        <p:nvSpPr>
          <p:cNvPr id="38" name="TextBox 37">
            <a:extLst>
              <a:ext uri="{FF2B5EF4-FFF2-40B4-BE49-F238E27FC236}">
                <a16:creationId xmlns:a16="http://schemas.microsoft.com/office/drawing/2014/main" id="{720822E4-1E84-4749-90BB-0E7047CF9A68}"/>
              </a:ext>
            </a:extLst>
          </p:cNvPr>
          <p:cNvSpPr txBox="1"/>
          <p:nvPr/>
        </p:nvSpPr>
        <p:spPr>
          <a:xfrm>
            <a:off x="1872694" y="1929210"/>
            <a:ext cx="1508251" cy="850617"/>
          </a:xfrm>
          <a:prstGeom prst="rect">
            <a:avLst/>
          </a:prstGeom>
          <a:noFill/>
        </p:spPr>
        <p:txBody>
          <a:bodyPr wrap="square" lIns="91440" tIns="45720" rIns="91440" bIns="45720" rtlCol="0" anchor="t">
            <a:spAutoFit/>
          </a:bodyPr>
          <a:lstStyle/>
          <a:p>
            <a:pPr algn="ctr">
              <a:lnSpc>
                <a:spcPct val="120000"/>
              </a:lnSpc>
              <a:buClr>
                <a:srgbClr val="0A73BA"/>
              </a:buClr>
            </a:pPr>
            <a:r>
              <a:rPr lang="en-GB" sz="1400" dirty="0"/>
              <a:t>Application Containerisation with Docker</a:t>
            </a:r>
          </a:p>
        </p:txBody>
      </p:sp>
      <p:sp>
        <p:nvSpPr>
          <p:cNvPr id="40" name="TextBox 39">
            <a:extLst>
              <a:ext uri="{FF2B5EF4-FFF2-40B4-BE49-F238E27FC236}">
                <a16:creationId xmlns:a16="http://schemas.microsoft.com/office/drawing/2014/main" id="{B9F4C3C8-13FC-4D3F-9073-015E364EDE6E}"/>
              </a:ext>
            </a:extLst>
          </p:cNvPr>
          <p:cNvSpPr txBox="1"/>
          <p:nvPr/>
        </p:nvSpPr>
        <p:spPr>
          <a:xfrm>
            <a:off x="6557723" y="2256607"/>
            <a:ext cx="1346016" cy="738664"/>
          </a:xfrm>
          <a:prstGeom prst="rect">
            <a:avLst/>
          </a:prstGeom>
          <a:noFill/>
        </p:spPr>
        <p:txBody>
          <a:bodyPr wrap="square" rtlCol="0">
            <a:spAutoFit/>
          </a:bodyPr>
          <a:lstStyle/>
          <a:p>
            <a:pPr algn="ctr"/>
            <a:r>
              <a:rPr lang="en-GB" sz="1400"/>
              <a:t>DevOps with CI/CD</a:t>
            </a:r>
          </a:p>
          <a:p>
            <a:pPr algn="ctr"/>
            <a:endParaRPr lang="en-US" sz="1400">
              <a:latin typeface="TT Norms Pro Light" panose="02000503020000020003" pitchFamily="2" charset="0"/>
            </a:endParaRPr>
          </a:p>
        </p:txBody>
      </p:sp>
      <p:cxnSp>
        <p:nvCxnSpPr>
          <p:cNvPr id="7" name="Straight Arrow Connector 6">
            <a:extLst>
              <a:ext uri="{FF2B5EF4-FFF2-40B4-BE49-F238E27FC236}">
                <a16:creationId xmlns:a16="http://schemas.microsoft.com/office/drawing/2014/main" id="{13FE29A9-C43A-357A-79D2-EE8AA3CB0538}"/>
              </a:ext>
            </a:extLst>
          </p:cNvPr>
          <p:cNvCxnSpPr>
            <a:cxnSpLocks/>
            <a:stCxn id="15" idx="3"/>
            <a:endCxn id="9" idx="1"/>
          </p:cNvCxnSpPr>
          <p:nvPr/>
        </p:nvCxnSpPr>
        <p:spPr>
          <a:xfrm>
            <a:off x="7924942" y="3439211"/>
            <a:ext cx="95839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0BDD36E1-5A6C-5A89-0FAC-D9FE67BA8754}"/>
              </a:ext>
            </a:extLst>
          </p:cNvPr>
          <p:cNvCxnSpPr>
            <a:cxnSpLocks/>
            <a:stCxn id="4" idx="3"/>
            <a:endCxn id="1042" idx="1"/>
          </p:cNvCxnSpPr>
          <p:nvPr/>
        </p:nvCxnSpPr>
        <p:spPr>
          <a:xfrm>
            <a:off x="3296569" y="3440856"/>
            <a:ext cx="108632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444EBF8C-D8EC-65AA-C533-67EA49486AD1}"/>
              </a:ext>
            </a:extLst>
          </p:cNvPr>
          <p:cNvCxnSpPr>
            <a:cxnSpLocks/>
            <a:stCxn id="1042" idx="3"/>
            <a:endCxn id="1028" idx="1"/>
          </p:cNvCxnSpPr>
          <p:nvPr/>
        </p:nvCxnSpPr>
        <p:spPr>
          <a:xfrm flipV="1">
            <a:off x="5687143" y="3439211"/>
            <a:ext cx="979593" cy="16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5" name="Picture 4" descr="Nephos services - Digital strategy">
            <a:extLst>
              <a:ext uri="{FF2B5EF4-FFF2-40B4-BE49-F238E27FC236}">
                <a16:creationId xmlns:a16="http://schemas.microsoft.com/office/drawing/2014/main" id="{919DD777-6437-5736-7107-2BE2F0BCD3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7939" y="2899211"/>
            <a:ext cx="1237003" cy="1080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Nephos services - Architecture">
            <a:extLst>
              <a:ext uri="{FF2B5EF4-FFF2-40B4-BE49-F238E27FC236}">
                <a16:creationId xmlns:a16="http://schemas.microsoft.com/office/drawing/2014/main" id="{56B05D17-95DD-B366-2C9E-837144826D7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57069" y="2900856"/>
            <a:ext cx="13395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a:extLst>
              <a:ext uri="{FF2B5EF4-FFF2-40B4-BE49-F238E27FC236}">
                <a16:creationId xmlns:a16="http://schemas.microsoft.com/office/drawing/2014/main" id="{6A7396FB-095E-7F0A-0F07-F6588E0796D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3332" y="2899211"/>
            <a:ext cx="1336500" cy="10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1257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F4AA-D41A-3848-A6DE-18387687A67B}"/>
              </a:ext>
            </a:extLst>
          </p:cNvPr>
          <p:cNvSpPr>
            <a:spLocks noGrp="1"/>
          </p:cNvSpPr>
          <p:nvPr>
            <p:ph type="title"/>
          </p:nvPr>
        </p:nvSpPr>
        <p:spPr>
          <a:xfrm>
            <a:off x="838200" y="406993"/>
            <a:ext cx="10515600" cy="521054"/>
          </a:xfrm>
        </p:spPr>
        <p:txBody>
          <a:bodyPr>
            <a:noAutofit/>
          </a:bodyPr>
          <a:lstStyle/>
          <a:p>
            <a:r>
              <a:rPr lang="en-GB">
                <a:latin typeface="TT Norms Pro" panose="02000503030000020003" pitchFamily="2" charset="0"/>
              </a:rPr>
              <a:t>Your first Kubernetes Cluster</a:t>
            </a:r>
          </a:p>
        </p:txBody>
      </p:sp>
      <p:sp>
        <p:nvSpPr>
          <p:cNvPr id="3" name="Content Placeholder 2">
            <a:extLst>
              <a:ext uri="{FF2B5EF4-FFF2-40B4-BE49-F238E27FC236}">
                <a16:creationId xmlns:a16="http://schemas.microsoft.com/office/drawing/2014/main" id="{16B29DC2-89F4-CD4B-91A4-9952A12DCDC2}"/>
              </a:ext>
            </a:extLst>
          </p:cNvPr>
          <p:cNvSpPr>
            <a:spLocks noGrp="1"/>
          </p:cNvSpPr>
          <p:nvPr>
            <p:ph idx="1"/>
          </p:nvPr>
        </p:nvSpPr>
        <p:spPr>
          <a:xfrm>
            <a:off x="861645" y="2055029"/>
            <a:ext cx="5169700" cy="1053931"/>
          </a:xfrm>
        </p:spPr>
        <p:txBody>
          <a:bodyPr>
            <a:noAutofit/>
          </a:bodyPr>
          <a:lstStyle/>
          <a:p>
            <a:pPr marL="0" indent="0">
              <a:lnSpc>
                <a:spcPct val="120000"/>
              </a:lnSpc>
              <a:buNone/>
            </a:pPr>
            <a:r>
              <a:rPr lang="en-GB" sz="1200" dirty="0"/>
              <a:t>Together with the customer choose </a:t>
            </a:r>
            <a:r>
              <a:rPr lang="en-GB" sz="1200" b="1" dirty="0"/>
              <a:t>one</a:t>
            </a:r>
            <a:r>
              <a:rPr lang="en-GB" sz="1200" dirty="0"/>
              <a:t> or </a:t>
            </a:r>
            <a:r>
              <a:rPr lang="en-GB" sz="1200" b="1" dirty="0"/>
              <a:t>two</a:t>
            </a:r>
            <a:r>
              <a:rPr lang="en-GB" sz="1200" dirty="0"/>
              <a:t> of the containerized apps they wish to test or use the demo ones. Deploy the necessary artifacts on a chosen platform: VNET/VPC, Kubernetes cluster, Container Registry, monitoring tools, and optionally other resources (e.g., database, storage services, ingress controller, etc.). Test with the key stakeholders, gather feedback and adjust accordingly. </a:t>
            </a:r>
          </a:p>
        </p:txBody>
      </p:sp>
      <p:pic>
        <p:nvPicPr>
          <p:cNvPr id="5" name="Picture 4" descr="Icon&#10;&#10;Description automatically generated">
            <a:extLst>
              <a:ext uri="{FF2B5EF4-FFF2-40B4-BE49-F238E27FC236}">
                <a16:creationId xmlns:a16="http://schemas.microsoft.com/office/drawing/2014/main" id="{A238BD22-6BE6-9349-B51A-2D56030D61FE}"/>
              </a:ext>
            </a:extLst>
          </p:cNvPr>
          <p:cNvPicPr>
            <a:picLocks noChangeAspect="1"/>
          </p:cNvPicPr>
          <p:nvPr/>
        </p:nvPicPr>
        <p:blipFill>
          <a:blip r:embed="rId2"/>
          <a:stretch>
            <a:fillRect/>
          </a:stretch>
        </p:blipFill>
        <p:spPr>
          <a:xfrm>
            <a:off x="11330355" y="5999252"/>
            <a:ext cx="858748" cy="858748"/>
          </a:xfrm>
          <a:prstGeom prst="rect">
            <a:avLst/>
          </a:prstGeom>
        </p:spPr>
      </p:pic>
      <p:sp>
        <p:nvSpPr>
          <p:cNvPr id="6" name="Rectangle 5">
            <a:extLst>
              <a:ext uri="{FF2B5EF4-FFF2-40B4-BE49-F238E27FC236}">
                <a16:creationId xmlns:a16="http://schemas.microsoft.com/office/drawing/2014/main" id="{CF45B945-7E81-5F46-9350-AC9CD2C77AD4}"/>
              </a:ext>
            </a:extLst>
          </p:cNvPr>
          <p:cNvSpPr/>
          <p:nvPr/>
        </p:nvSpPr>
        <p:spPr>
          <a:xfrm>
            <a:off x="838199" y="928047"/>
            <a:ext cx="10515599" cy="369332"/>
          </a:xfrm>
          <a:prstGeom prst="rect">
            <a:avLst/>
          </a:prstGeom>
        </p:spPr>
        <p:txBody>
          <a:bodyPr wrap="square">
            <a:spAutoFit/>
          </a:bodyPr>
          <a:lstStyle/>
          <a:p>
            <a:r>
              <a:rPr lang="en-US">
                <a:solidFill>
                  <a:schemeClr val="tx1">
                    <a:lumMod val="75000"/>
                    <a:lumOff val="25000"/>
                  </a:schemeClr>
                </a:solidFill>
                <a:latin typeface="TT Norms Pro" panose="02000503030000020003" pitchFamily="2" charset="0"/>
              </a:rPr>
              <a:t>Delivery process </a:t>
            </a:r>
          </a:p>
        </p:txBody>
      </p:sp>
      <p:sp>
        <p:nvSpPr>
          <p:cNvPr id="18" name="Content Placeholder 2">
            <a:extLst>
              <a:ext uri="{FF2B5EF4-FFF2-40B4-BE49-F238E27FC236}">
                <a16:creationId xmlns:a16="http://schemas.microsoft.com/office/drawing/2014/main" id="{4D6445A4-CB79-914C-B882-FE3D88DDBB88}"/>
              </a:ext>
            </a:extLst>
          </p:cNvPr>
          <p:cNvSpPr txBox="1">
            <a:spLocks/>
          </p:cNvSpPr>
          <p:nvPr/>
        </p:nvSpPr>
        <p:spPr>
          <a:xfrm>
            <a:off x="861645" y="1685696"/>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a:latin typeface="TT Norms Pro Normal" panose="02000503030000020003" pitchFamily="2" charset="0"/>
              </a:rPr>
              <a:t>Preparing the POC/POV </a:t>
            </a:r>
            <a:endParaRPr lang="en-US" sz="1400">
              <a:latin typeface="TT Norms Pro Normal" panose="02000503030000020003" pitchFamily="2" charset="0"/>
            </a:endParaRPr>
          </a:p>
        </p:txBody>
      </p:sp>
      <p:grpSp>
        <p:nvGrpSpPr>
          <p:cNvPr id="24" name="Group 23">
            <a:extLst>
              <a:ext uri="{FF2B5EF4-FFF2-40B4-BE49-F238E27FC236}">
                <a16:creationId xmlns:a16="http://schemas.microsoft.com/office/drawing/2014/main" id="{5FCA11E8-9250-ED4E-AEC5-4A4645A6D89A}"/>
              </a:ext>
            </a:extLst>
          </p:cNvPr>
          <p:cNvGrpSpPr/>
          <p:nvPr/>
        </p:nvGrpSpPr>
        <p:grpSpPr>
          <a:xfrm>
            <a:off x="6704076" y="1744311"/>
            <a:ext cx="4067908" cy="4185642"/>
            <a:chOff x="6611815" y="1559169"/>
            <a:chExt cx="4067908" cy="2236562"/>
          </a:xfrm>
        </p:grpSpPr>
        <p:sp>
          <p:nvSpPr>
            <p:cNvPr id="23" name="Rectangle 22">
              <a:extLst>
                <a:ext uri="{FF2B5EF4-FFF2-40B4-BE49-F238E27FC236}">
                  <a16:creationId xmlns:a16="http://schemas.microsoft.com/office/drawing/2014/main" id="{FBCF6A3D-5692-3041-8A5F-367BEBBCC281}"/>
                </a:ext>
              </a:extLst>
            </p:cNvPr>
            <p:cNvSpPr/>
            <p:nvPr/>
          </p:nvSpPr>
          <p:spPr>
            <a:xfrm>
              <a:off x="6611815" y="1559169"/>
              <a:ext cx="4067908" cy="2236562"/>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HR"/>
            </a:p>
          </p:txBody>
        </p:sp>
        <p:sp>
          <p:nvSpPr>
            <p:cNvPr id="20" name="Content Placeholder 2">
              <a:extLst>
                <a:ext uri="{FF2B5EF4-FFF2-40B4-BE49-F238E27FC236}">
                  <a16:creationId xmlns:a16="http://schemas.microsoft.com/office/drawing/2014/main" id="{033799A2-29AD-8749-B4A6-9F02263C1AA2}"/>
                </a:ext>
              </a:extLst>
            </p:cNvPr>
            <p:cNvSpPr txBox="1">
              <a:spLocks/>
            </p:cNvSpPr>
            <p:nvPr/>
          </p:nvSpPr>
          <p:spPr>
            <a:xfrm>
              <a:off x="6704076" y="1650527"/>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a:solidFill>
                    <a:schemeClr val="bg1"/>
                  </a:solidFill>
                  <a:latin typeface="TT Norms Pro Normal" panose="02000503030000020003" pitchFamily="2" charset="0"/>
                </a:rPr>
                <a:t>Expected outcomes:</a:t>
              </a:r>
              <a:endParaRPr lang="en-US" sz="1200">
                <a:solidFill>
                  <a:schemeClr val="bg1"/>
                </a:solidFill>
                <a:latin typeface="TT Norms Pro Normal" panose="02000503030000020003" pitchFamily="2" charset="0"/>
              </a:endParaRPr>
            </a:p>
          </p:txBody>
        </p:sp>
        <p:sp>
          <p:nvSpPr>
            <p:cNvPr id="22" name="Content Placeholder 2">
              <a:extLst>
                <a:ext uri="{FF2B5EF4-FFF2-40B4-BE49-F238E27FC236}">
                  <a16:creationId xmlns:a16="http://schemas.microsoft.com/office/drawing/2014/main" id="{206170A4-4347-8942-9E8D-ED835254EA25}"/>
                </a:ext>
              </a:extLst>
            </p:cNvPr>
            <p:cNvSpPr txBox="1">
              <a:spLocks/>
            </p:cNvSpPr>
            <p:nvPr/>
          </p:nvSpPr>
          <p:spPr>
            <a:xfrm>
              <a:off x="6704076" y="1887650"/>
              <a:ext cx="3843528" cy="7936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chemeClr val="bg1"/>
                </a:buClr>
                <a:buFont typeface="Wingdings" pitchFamily="2" charset="2"/>
                <a:buChar char="ü"/>
              </a:pPr>
              <a:r>
                <a:rPr lang="en-US" sz="1400" dirty="0">
                  <a:solidFill>
                    <a:schemeClr val="bg1"/>
                  </a:solidFill>
                </a:rPr>
                <a:t>Kubernetes cluster, container registry, monitoring stack and other resources deployed on customer’s cloud of choice.  </a:t>
              </a:r>
            </a:p>
            <a:p>
              <a:pPr>
                <a:lnSpc>
                  <a:spcPct val="100000"/>
                </a:lnSpc>
                <a:buClr>
                  <a:schemeClr val="bg1"/>
                </a:buClr>
                <a:buFont typeface="Wingdings" pitchFamily="2" charset="2"/>
                <a:buChar char="ü"/>
              </a:pPr>
              <a:r>
                <a:rPr lang="en-US" sz="1400" dirty="0">
                  <a:solidFill>
                    <a:schemeClr val="bg1"/>
                  </a:solidFill>
                </a:rPr>
                <a:t>Internal IT staff trained for basic management tasks (deploying workload, monitoring, scaling, security basics) </a:t>
              </a:r>
            </a:p>
            <a:p>
              <a:pPr>
                <a:lnSpc>
                  <a:spcPct val="100000"/>
                </a:lnSpc>
                <a:buClr>
                  <a:schemeClr val="bg1"/>
                </a:buClr>
                <a:buFont typeface="Wingdings" pitchFamily="2" charset="2"/>
                <a:buChar char="ü"/>
              </a:pPr>
              <a:r>
                <a:rPr lang="en-US" sz="1400" dirty="0">
                  <a:solidFill>
                    <a:schemeClr val="bg1"/>
                  </a:solidFill>
                </a:rPr>
                <a:t>IAM/AD roles and accounts with appropriate access levels configured as agreed with customer’s internal IT </a:t>
              </a:r>
            </a:p>
            <a:p>
              <a:pPr>
                <a:lnSpc>
                  <a:spcPct val="100000"/>
                </a:lnSpc>
                <a:buClr>
                  <a:schemeClr val="bg1"/>
                </a:buClr>
                <a:buFont typeface="Wingdings" pitchFamily="2" charset="2"/>
                <a:buChar char="ü"/>
              </a:pPr>
              <a:r>
                <a:rPr lang="en-US" sz="1400" dirty="0">
                  <a:solidFill>
                    <a:schemeClr val="bg1"/>
                  </a:solidFill>
                </a:rPr>
                <a:t>Prepared documentation: steps to create cloud resources, YAML files for deployments, list and configuration of all deployed resources, best practices for securing and scaling the cluster and recommended next steps. </a:t>
              </a:r>
            </a:p>
          </p:txBody>
        </p:sp>
      </p:grpSp>
      <p:sp>
        <p:nvSpPr>
          <p:cNvPr id="4" name="Content Placeholder 2">
            <a:extLst>
              <a:ext uri="{FF2B5EF4-FFF2-40B4-BE49-F238E27FC236}">
                <a16:creationId xmlns:a16="http://schemas.microsoft.com/office/drawing/2014/main" id="{2EE661FE-246E-30A4-1AE3-0FE7DFDB1E0F}"/>
              </a:ext>
            </a:extLst>
          </p:cNvPr>
          <p:cNvSpPr txBox="1">
            <a:spLocks/>
          </p:cNvSpPr>
          <p:nvPr/>
        </p:nvSpPr>
        <p:spPr>
          <a:xfrm>
            <a:off x="838199" y="3841786"/>
            <a:ext cx="5169700" cy="10539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sz="1200" dirty="0"/>
              <a:t>Challenge 1: A lap around the k8s – configuring local environment (e.g., </a:t>
            </a:r>
            <a:r>
              <a:rPr lang="en-GB" sz="1200" dirty="0" err="1"/>
              <a:t>kubectl</a:t>
            </a:r>
            <a:r>
              <a:rPr lang="en-GB" sz="1200" dirty="0"/>
              <a:t>, helm, etc.). Connecting to the cluster. Exploring the cloud portal/console and deployed artifacts </a:t>
            </a:r>
          </a:p>
          <a:p>
            <a:pPr>
              <a:lnSpc>
                <a:spcPct val="100000"/>
              </a:lnSpc>
            </a:pPr>
            <a:r>
              <a:rPr lang="en-GB" sz="1200" dirty="0"/>
              <a:t>Challenge 2: Deploying another workload to the cluster – choose either demo app, some public app or customer’s containerized workload. Write YAML files for Kubernetes primitives (deployments, services, ingresses) </a:t>
            </a:r>
          </a:p>
          <a:p>
            <a:pPr>
              <a:lnSpc>
                <a:spcPct val="100000"/>
              </a:lnSpc>
            </a:pPr>
            <a:r>
              <a:rPr lang="en-GB" sz="1200" dirty="0"/>
              <a:t>Challenge 3: Monitoring the cluster. Explore the available monitoring options for the cluster. Create dashboards and alerts. </a:t>
            </a:r>
          </a:p>
          <a:p>
            <a:pPr>
              <a:lnSpc>
                <a:spcPct val="100000"/>
              </a:lnSpc>
            </a:pPr>
            <a:r>
              <a:rPr lang="en-GB" sz="1200" dirty="0"/>
              <a:t>Challenge 4: Secure the cluster. </a:t>
            </a:r>
          </a:p>
          <a:p>
            <a:pPr>
              <a:lnSpc>
                <a:spcPct val="100000"/>
              </a:lnSpc>
            </a:pPr>
            <a:r>
              <a:rPr lang="en-GB" sz="1200" dirty="0"/>
              <a:t>Challenge 5: Scaling the cluster and workloads </a:t>
            </a:r>
          </a:p>
          <a:p>
            <a:pPr>
              <a:lnSpc>
                <a:spcPct val="100000"/>
              </a:lnSpc>
            </a:pPr>
            <a:r>
              <a:rPr lang="en-GB" sz="1200" dirty="0"/>
              <a:t>Challenge 6: Create your own and redeploy </a:t>
            </a:r>
          </a:p>
        </p:txBody>
      </p:sp>
      <p:sp>
        <p:nvSpPr>
          <p:cNvPr id="7" name="Content Placeholder 2">
            <a:extLst>
              <a:ext uri="{FF2B5EF4-FFF2-40B4-BE49-F238E27FC236}">
                <a16:creationId xmlns:a16="http://schemas.microsoft.com/office/drawing/2014/main" id="{2C72A684-2E5D-D961-66C1-6313ADA61559}"/>
              </a:ext>
            </a:extLst>
          </p:cNvPr>
          <p:cNvSpPr txBox="1">
            <a:spLocks/>
          </p:cNvSpPr>
          <p:nvPr/>
        </p:nvSpPr>
        <p:spPr>
          <a:xfrm>
            <a:off x="838199" y="3472453"/>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a:latin typeface="TT Norms Pro Normal" panose="02000503030000020003" pitchFamily="2" charset="0"/>
              </a:rPr>
              <a:t>Learning hackathon </a:t>
            </a:r>
            <a:endParaRPr lang="en-US" sz="1400">
              <a:latin typeface="TT Norms Pro Normal" panose="02000503030000020003" pitchFamily="2" charset="0"/>
            </a:endParaRPr>
          </a:p>
        </p:txBody>
      </p:sp>
    </p:spTree>
    <p:extLst>
      <p:ext uri="{BB962C8B-B14F-4D97-AF65-F5344CB8AC3E}">
        <p14:creationId xmlns:p14="http://schemas.microsoft.com/office/powerpoint/2010/main" val="43073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8" name="Picture 4" descr="Nephos services - Digital strategy">
            <a:extLst>
              <a:ext uri="{FF2B5EF4-FFF2-40B4-BE49-F238E27FC236}">
                <a16:creationId xmlns:a16="http://schemas.microsoft.com/office/drawing/2014/main" id="{6739D644-D70D-4B63-9CF6-C28DC0E89A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6736" y="2899211"/>
            <a:ext cx="1237003" cy="108000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a:extLst>
              <a:ext uri="{FF2B5EF4-FFF2-40B4-BE49-F238E27FC236}">
                <a16:creationId xmlns:a16="http://schemas.microsoft.com/office/drawing/2014/main" id="{AB94DAD6-2E06-4611-9D88-51EAE1B8F8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2894" y="2900856"/>
            <a:ext cx="1304249" cy="1080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57C8677-B872-D44E-92C4-7F7043B359F0}"/>
              </a:ext>
            </a:extLst>
          </p:cNvPr>
          <p:cNvSpPr txBox="1"/>
          <p:nvPr/>
        </p:nvSpPr>
        <p:spPr>
          <a:xfrm>
            <a:off x="3602396" y="306186"/>
            <a:ext cx="4987264" cy="553998"/>
          </a:xfrm>
          <a:prstGeom prst="rect">
            <a:avLst/>
          </a:prstGeom>
          <a:noFill/>
        </p:spPr>
        <p:txBody>
          <a:bodyPr wrap="none" rtlCol="0">
            <a:spAutoFit/>
          </a:bodyPr>
          <a:lstStyle/>
          <a:p>
            <a:pPr algn="ctr"/>
            <a:r>
              <a:rPr lang="hr-HR" sz="3000" b="1" dirty="0" err="1">
                <a:solidFill>
                  <a:schemeClr val="tx2"/>
                </a:solidFill>
                <a:latin typeface="TT Norms Pro"/>
                <a:cs typeface="Poppins" pitchFamily="2" charset="77"/>
              </a:rPr>
              <a:t>Low</a:t>
            </a:r>
            <a:r>
              <a:rPr lang="hr-HR" sz="3000" b="1" dirty="0">
                <a:solidFill>
                  <a:schemeClr val="tx2"/>
                </a:solidFill>
                <a:latin typeface="TT Norms Pro"/>
                <a:cs typeface="Poppins" pitchFamily="2" charset="77"/>
              </a:rPr>
              <a:t> </a:t>
            </a:r>
            <a:r>
              <a:rPr lang="hr-HR" sz="3000" b="1" dirty="0" err="1">
                <a:solidFill>
                  <a:schemeClr val="tx2"/>
                </a:solidFill>
                <a:latin typeface="TT Norms Pro"/>
                <a:cs typeface="Poppins" pitchFamily="2" charset="77"/>
              </a:rPr>
              <a:t>Code</a:t>
            </a:r>
            <a:r>
              <a:rPr lang="hr-HR" sz="3000" b="1" dirty="0">
                <a:solidFill>
                  <a:schemeClr val="tx2"/>
                </a:solidFill>
                <a:latin typeface="TT Norms Pro"/>
                <a:cs typeface="Poppins" pitchFamily="2" charset="77"/>
              </a:rPr>
              <a:t> / No </a:t>
            </a:r>
            <a:r>
              <a:rPr lang="hr-HR" sz="3000" b="1" dirty="0" err="1">
                <a:solidFill>
                  <a:schemeClr val="tx2"/>
                </a:solidFill>
                <a:latin typeface="TT Norms Pro"/>
                <a:cs typeface="Poppins" pitchFamily="2" charset="77"/>
              </a:rPr>
              <a:t>Code</a:t>
            </a:r>
            <a:r>
              <a:rPr lang="hr-HR" sz="3000" b="1" dirty="0">
                <a:solidFill>
                  <a:schemeClr val="tx2"/>
                </a:solidFill>
                <a:latin typeface="TT Norms Pro"/>
                <a:cs typeface="Poppins" pitchFamily="2" charset="77"/>
              </a:rPr>
              <a:t> </a:t>
            </a:r>
            <a:r>
              <a:rPr lang="hr-HR" sz="3000" b="1" dirty="0" err="1">
                <a:solidFill>
                  <a:schemeClr val="tx2"/>
                </a:solidFill>
                <a:latin typeface="TT Norms Pro"/>
                <a:cs typeface="Poppins" pitchFamily="2" charset="77"/>
              </a:rPr>
              <a:t>PoCs</a:t>
            </a:r>
            <a:endParaRPr lang="en-US" sz="3000" b="1" dirty="0">
              <a:solidFill>
                <a:schemeClr val="tx2"/>
              </a:solidFill>
              <a:latin typeface="TT Norms Pro"/>
              <a:cs typeface="Poppins" pitchFamily="2" charset="77"/>
            </a:endParaRPr>
          </a:p>
        </p:txBody>
      </p:sp>
      <p:sp>
        <p:nvSpPr>
          <p:cNvPr id="3" name="TextBox 2">
            <a:extLst>
              <a:ext uri="{FF2B5EF4-FFF2-40B4-BE49-F238E27FC236}">
                <a16:creationId xmlns:a16="http://schemas.microsoft.com/office/drawing/2014/main" id="{7D3B793F-D3F3-1442-8A3A-3ACADA4059C4}"/>
              </a:ext>
            </a:extLst>
          </p:cNvPr>
          <p:cNvSpPr txBox="1"/>
          <p:nvPr/>
        </p:nvSpPr>
        <p:spPr>
          <a:xfrm>
            <a:off x="4154637" y="787593"/>
            <a:ext cx="3882794" cy="276999"/>
          </a:xfrm>
          <a:prstGeom prst="rect">
            <a:avLst/>
          </a:prstGeom>
          <a:noFill/>
        </p:spPr>
        <p:txBody>
          <a:bodyPr wrap="none" rtlCol="0">
            <a:spAutoFit/>
          </a:bodyPr>
          <a:lstStyle/>
          <a:p>
            <a:pPr algn="ctr"/>
            <a:r>
              <a:rPr lang="hr-HR" sz="1200" spc="150" err="1">
                <a:solidFill>
                  <a:schemeClr val="bg1">
                    <a:lumMod val="65000"/>
                  </a:schemeClr>
                </a:solidFill>
                <a:latin typeface="TT Norms Pro"/>
                <a:cs typeface="Poppins Light" pitchFamily="2" charset="77"/>
              </a:rPr>
              <a:t>From</a:t>
            </a:r>
            <a:r>
              <a:rPr lang="hr-HR" sz="1200" spc="150">
                <a:solidFill>
                  <a:schemeClr val="bg1">
                    <a:lumMod val="65000"/>
                  </a:schemeClr>
                </a:solidFill>
                <a:latin typeface="TT Norms Pro"/>
                <a:cs typeface="Poppins Light" pitchFamily="2" charset="77"/>
              </a:rPr>
              <a:t> Business </a:t>
            </a:r>
            <a:r>
              <a:rPr lang="hr-HR" sz="1200" spc="150" err="1">
                <a:solidFill>
                  <a:schemeClr val="bg1">
                    <a:lumMod val="65000"/>
                  </a:schemeClr>
                </a:solidFill>
                <a:latin typeface="TT Norms Pro"/>
                <a:cs typeface="Poppins Light" pitchFamily="2" charset="77"/>
              </a:rPr>
              <a:t>Applications</a:t>
            </a:r>
            <a:r>
              <a:rPr lang="hr-HR" sz="1200" spc="150">
                <a:solidFill>
                  <a:schemeClr val="bg1">
                    <a:lumMod val="65000"/>
                  </a:schemeClr>
                </a:solidFill>
                <a:latin typeface="TT Norms Pro"/>
                <a:cs typeface="Poppins Light" pitchFamily="2" charset="77"/>
              </a:rPr>
              <a:t> to </a:t>
            </a:r>
            <a:r>
              <a:rPr lang="hr-HR" sz="1200" spc="150" err="1">
                <a:solidFill>
                  <a:schemeClr val="bg1">
                    <a:lumMod val="65000"/>
                  </a:schemeClr>
                </a:solidFill>
                <a:latin typeface="TT Norms Pro"/>
                <a:cs typeface="Poppins Light" pitchFamily="2" charset="77"/>
              </a:rPr>
              <a:t>Automation</a:t>
            </a:r>
            <a:endParaRPr lang="en-US" sz="1200" spc="150">
              <a:solidFill>
                <a:schemeClr val="bg1">
                  <a:lumMod val="65000"/>
                </a:schemeClr>
              </a:solidFill>
              <a:latin typeface="TT Norms Pro"/>
              <a:cs typeface="Poppins Light" pitchFamily="2" charset="77"/>
            </a:endParaRPr>
          </a:p>
        </p:txBody>
      </p:sp>
      <p:pic>
        <p:nvPicPr>
          <p:cNvPr id="21" name="Picture 20" descr="Icon&#10;&#10;Description automatically generated">
            <a:extLst>
              <a:ext uri="{FF2B5EF4-FFF2-40B4-BE49-F238E27FC236}">
                <a16:creationId xmlns:a16="http://schemas.microsoft.com/office/drawing/2014/main" id="{5EA65AAF-D726-4572-A629-A586C7C660BB}"/>
              </a:ext>
            </a:extLst>
          </p:cNvPr>
          <p:cNvPicPr>
            <a:picLocks noChangeAspect="1"/>
          </p:cNvPicPr>
          <p:nvPr/>
        </p:nvPicPr>
        <p:blipFill>
          <a:blip r:embed="rId5"/>
          <a:stretch>
            <a:fillRect/>
          </a:stretch>
        </p:blipFill>
        <p:spPr>
          <a:xfrm>
            <a:off x="0" y="5999252"/>
            <a:ext cx="858748" cy="858748"/>
          </a:xfrm>
          <a:prstGeom prst="rect">
            <a:avLst/>
          </a:prstGeom>
        </p:spPr>
      </p:pic>
      <p:pic>
        <p:nvPicPr>
          <p:cNvPr id="1032" name="Picture 8">
            <a:extLst>
              <a:ext uri="{FF2B5EF4-FFF2-40B4-BE49-F238E27FC236}">
                <a16:creationId xmlns:a16="http://schemas.microsoft.com/office/drawing/2014/main" id="{5D98CE8A-D588-431D-9DD0-8DCDC6A2D3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83332" y="2899211"/>
            <a:ext cx="1318752" cy="10800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Nephos services - DevOps">
            <a:extLst>
              <a:ext uri="{FF2B5EF4-FFF2-40B4-BE49-F238E27FC236}">
                <a16:creationId xmlns:a16="http://schemas.microsoft.com/office/drawing/2014/main" id="{2941CA91-75F1-413B-B742-813E3E3DB42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95050" y="2900856"/>
            <a:ext cx="1508251" cy="1080000"/>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F2D18729-587F-4920-8134-A6EE019DCB87}"/>
              </a:ext>
            </a:extLst>
          </p:cNvPr>
          <p:cNvSpPr txBox="1"/>
          <p:nvPr/>
        </p:nvSpPr>
        <p:spPr>
          <a:xfrm>
            <a:off x="4425328" y="2256607"/>
            <a:ext cx="1219382" cy="523220"/>
          </a:xfrm>
          <a:prstGeom prst="rect">
            <a:avLst/>
          </a:prstGeom>
          <a:noFill/>
        </p:spPr>
        <p:txBody>
          <a:bodyPr wrap="square" lIns="91440" tIns="45720" rIns="91440" bIns="45720" rtlCol="0" anchor="t">
            <a:spAutoFit/>
          </a:bodyPr>
          <a:lstStyle/>
          <a:p>
            <a:pPr algn="ctr"/>
            <a:r>
              <a:rPr lang="hr-HR" sz="1400" err="1">
                <a:latin typeface="TT Norms Pro Light" panose="02000503020000020003" pitchFamily="2" charset="0"/>
                <a:cs typeface="Calibri"/>
              </a:rPr>
              <a:t>Process</a:t>
            </a:r>
            <a:r>
              <a:rPr lang="hr-HR" sz="1400">
                <a:latin typeface="TT Norms Pro Light" panose="02000503020000020003" pitchFamily="2" charset="0"/>
                <a:cs typeface="Calibri"/>
              </a:rPr>
              <a:t> </a:t>
            </a:r>
            <a:r>
              <a:rPr lang="hr-HR" sz="1400" err="1">
                <a:latin typeface="TT Norms Pro Light" panose="02000503020000020003" pitchFamily="2" charset="0"/>
                <a:cs typeface="Calibri"/>
              </a:rPr>
              <a:t>Automation</a:t>
            </a:r>
            <a:endParaRPr lang="hr-HR" sz="1400">
              <a:latin typeface="TT Norms Pro Light" panose="02000503020000020003" pitchFamily="2" charset="0"/>
              <a:cs typeface="Calibri"/>
            </a:endParaRPr>
          </a:p>
        </p:txBody>
      </p:sp>
      <p:sp>
        <p:nvSpPr>
          <p:cNvPr id="36" name="TextBox 35">
            <a:extLst>
              <a:ext uri="{FF2B5EF4-FFF2-40B4-BE49-F238E27FC236}">
                <a16:creationId xmlns:a16="http://schemas.microsoft.com/office/drawing/2014/main" id="{BCB7D942-BDB8-499A-995B-E3FE8205BED7}"/>
              </a:ext>
            </a:extLst>
          </p:cNvPr>
          <p:cNvSpPr txBox="1"/>
          <p:nvPr/>
        </p:nvSpPr>
        <p:spPr>
          <a:xfrm>
            <a:off x="8948122" y="2256607"/>
            <a:ext cx="1219382" cy="523220"/>
          </a:xfrm>
          <a:prstGeom prst="rect">
            <a:avLst/>
          </a:prstGeom>
          <a:noFill/>
        </p:spPr>
        <p:txBody>
          <a:bodyPr wrap="square" lIns="91440" tIns="45720" rIns="91440" bIns="45720" rtlCol="0" anchor="t">
            <a:spAutoFit/>
          </a:bodyPr>
          <a:lstStyle/>
          <a:p>
            <a:pPr algn="ctr"/>
            <a:r>
              <a:rPr lang="hr-HR" sz="1400" err="1">
                <a:latin typeface="TT Norms Pro Light" panose="02000503020000020003" pitchFamily="2" charset="0"/>
              </a:rPr>
              <a:t>Teams</a:t>
            </a:r>
            <a:r>
              <a:rPr lang="hr-HR" sz="1400">
                <a:latin typeface="TT Norms Pro Light" panose="02000503020000020003" pitchFamily="2" charset="0"/>
              </a:rPr>
              <a:t> </a:t>
            </a:r>
            <a:r>
              <a:rPr lang="hr-HR" sz="1400" err="1">
                <a:latin typeface="TT Norms Pro Light" panose="02000503020000020003" pitchFamily="2" charset="0"/>
              </a:rPr>
              <a:t>collaboration</a:t>
            </a:r>
            <a:endParaRPr lang="en-US" sz="1400">
              <a:latin typeface="TT Norms Pro Light" panose="02000503020000020003" pitchFamily="2" charset="0"/>
              <a:cs typeface="Calibri" panose="020F0502020204030204"/>
            </a:endParaRPr>
          </a:p>
        </p:txBody>
      </p:sp>
      <p:sp>
        <p:nvSpPr>
          <p:cNvPr id="38" name="TextBox 37">
            <a:extLst>
              <a:ext uri="{FF2B5EF4-FFF2-40B4-BE49-F238E27FC236}">
                <a16:creationId xmlns:a16="http://schemas.microsoft.com/office/drawing/2014/main" id="{720822E4-1E84-4749-90BB-0E7047CF9A68}"/>
              </a:ext>
            </a:extLst>
          </p:cNvPr>
          <p:cNvSpPr txBox="1"/>
          <p:nvPr/>
        </p:nvSpPr>
        <p:spPr>
          <a:xfrm>
            <a:off x="2039484" y="2256607"/>
            <a:ext cx="1219382" cy="523220"/>
          </a:xfrm>
          <a:prstGeom prst="rect">
            <a:avLst/>
          </a:prstGeom>
          <a:noFill/>
        </p:spPr>
        <p:txBody>
          <a:bodyPr wrap="square" lIns="91440" tIns="45720" rIns="91440" bIns="45720" rtlCol="0" anchor="t">
            <a:spAutoFit/>
          </a:bodyPr>
          <a:lstStyle/>
          <a:p>
            <a:pPr algn="ctr"/>
            <a:r>
              <a:rPr lang="hr-HR" sz="1400">
                <a:latin typeface="TT Norms Pro Light" panose="02000503020000020003" pitchFamily="2" charset="0"/>
                <a:cs typeface="Calibri" panose="020F0502020204030204"/>
              </a:rPr>
              <a:t>Business </a:t>
            </a:r>
            <a:r>
              <a:rPr lang="hr-HR" sz="1400" err="1">
                <a:latin typeface="TT Norms Pro Light" panose="02000503020000020003" pitchFamily="2" charset="0"/>
                <a:cs typeface="Calibri" panose="020F0502020204030204"/>
              </a:rPr>
              <a:t>Applications</a:t>
            </a:r>
            <a:endParaRPr lang="en-US" sz="1400">
              <a:latin typeface="TT Norms Pro Light" panose="02000503020000020003" pitchFamily="2" charset="0"/>
              <a:cs typeface="Calibri" panose="020F0502020204030204"/>
            </a:endParaRPr>
          </a:p>
        </p:txBody>
      </p:sp>
      <p:sp>
        <p:nvSpPr>
          <p:cNvPr id="40" name="TextBox 39">
            <a:extLst>
              <a:ext uri="{FF2B5EF4-FFF2-40B4-BE49-F238E27FC236}">
                <a16:creationId xmlns:a16="http://schemas.microsoft.com/office/drawing/2014/main" id="{B9F4C3C8-13FC-4D3F-9073-015E364EDE6E}"/>
              </a:ext>
            </a:extLst>
          </p:cNvPr>
          <p:cNvSpPr txBox="1"/>
          <p:nvPr/>
        </p:nvSpPr>
        <p:spPr>
          <a:xfrm>
            <a:off x="6557723" y="2256607"/>
            <a:ext cx="1346016" cy="307777"/>
          </a:xfrm>
          <a:prstGeom prst="rect">
            <a:avLst/>
          </a:prstGeom>
          <a:noFill/>
        </p:spPr>
        <p:txBody>
          <a:bodyPr wrap="square" rtlCol="0">
            <a:spAutoFit/>
          </a:bodyPr>
          <a:lstStyle/>
          <a:p>
            <a:pPr algn="ctr"/>
            <a:r>
              <a:rPr lang="hr-HR" sz="1400" err="1">
                <a:latin typeface="TT Norms Pro Light" panose="02000503020000020003" pitchFamily="2" charset="0"/>
              </a:rPr>
              <a:t>Chatbots</a:t>
            </a:r>
            <a:endParaRPr lang="en-US" sz="1400">
              <a:latin typeface="TT Norms Pro Light" panose="02000503020000020003" pitchFamily="2" charset="0"/>
            </a:endParaRPr>
          </a:p>
        </p:txBody>
      </p:sp>
      <p:cxnSp>
        <p:nvCxnSpPr>
          <p:cNvPr id="7" name="Straight Arrow Connector 6">
            <a:extLst>
              <a:ext uri="{FF2B5EF4-FFF2-40B4-BE49-F238E27FC236}">
                <a16:creationId xmlns:a16="http://schemas.microsoft.com/office/drawing/2014/main" id="{13FE29A9-C43A-357A-79D2-EE8AA3CB0538}"/>
              </a:ext>
            </a:extLst>
          </p:cNvPr>
          <p:cNvCxnSpPr>
            <a:cxnSpLocks/>
            <a:stCxn id="15" idx="3"/>
            <a:endCxn id="1032" idx="1"/>
          </p:cNvCxnSpPr>
          <p:nvPr/>
        </p:nvCxnSpPr>
        <p:spPr>
          <a:xfrm>
            <a:off x="7924942" y="3439211"/>
            <a:ext cx="95839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0BDD36E1-5A6C-5A89-0FAC-D9FE67BA8754}"/>
              </a:ext>
            </a:extLst>
          </p:cNvPr>
          <p:cNvCxnSpPr>
            <a:cxnSpLocks/>
            <a:stCxn id="1034" idx="3"/>
            <a:endCxn id="1042" idx="1"/>
          </p:cNvCxnSpPr>
          <p:nvPr/>
        </p:nvCxnSpPr>
        <p:spPr>
          <a:xfrm>
            <a:off x="3403301" y="3440856"/>
            <a:ext cx="97959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444EBF8C-D8EC-65AA-C533-67EA49486AD1}"/>
              </a:ext>
            </a:extLst>
          </p:cNvPr>
          <p:cNvCxnSpPr>
            <a:cxnSpLocks/>
            <a:stCxn id="1042" idx="3"/>
            <a:endCxn id="1028" idx="1"/>
          </p:cNvCxnSpPr>
          <p:nvPr/>
        </p:nvCxnSpPr>
        <p:spPr>
          <a:xfrm flipV="1">
            <a:off x="5687143" y="3439211"/>
            <a:ext cx="979593" cy="16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5" name="Picture 4" descr="Nephos services - Digital strategy">
            <a:extLst>
              <a:ext uri="{FF2B5EF4-FFF2-40B4-BE49-F238E27FC236}">
                <a16:creationId xmlns:a16="http://schemas.microsoft.com/office/drawing/2014/main" id="{919DD777-6437-5736-7107-2BE2F0BCD3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7939" y="2899211"/>
            <a:ext cx="1237003" cy="10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52104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F4AA-D41A-3848-A6DE-18387687A67B}"/>
              </a:ext>
            </a:extLst>
          </p:cNvPr>
          <p:cNvSpPr>
            <a:spLocks noGrp="1"/>
          </p:cNvSpPr>
          <p:nvPr>
            <p:ph type="title"/>
          </p:nvPr>
        </p:nvSpPr>
        <p:spPr>
          <a:xfrm>
            <a:off x="838200" y="406993"/>
            <a:ext cx="10515600" cy="521054"/>
          </a:xfrm>
        </p:spPr>
        <p:txBody>
          <a:bodyPr>
            <a:noAutofit/>
          </a:bodyPr>
          <a:lstStyle/>
          <a:p>
            <a:r>
              <a:rPr lang="en-GB" b="0" i="0">
                <a:effectLst/>
                <a:latin typeface="TT Norms Pro Normal" panose="02000503030000020003" pitchFamily="2" charset="0"/>
              </a:rPr>
              <a:t>Low Code / No Code</a:t>
            </a:r>
            <a:r>
              <a:rPr lang="en-GB" b="0" i="0">
                <a:effectLst/>
                <a:latin typeface="TT Norms Pro" panose="02000503030000020003" pitchFamily="2" charset="0"/>
              </a:rPr>
              <a:t> </a:t>
            </a:r>
            <a:r>
              <a:rPr lang="en-GB">
                <a:latin typeface="TT Norms Pro" panose="02000503030000020003" pitchFamily="2" charset="0"/>
              </a:rPr>
              <a:t>Business Application</a:t>
            </a:r>
          </a:p>
        </p:txBody>
      </p:sp>
      <p:pic>
        <p:nvPicPr>
          <p:cNvPr id="5" name="Picture 4" descr="Icon&#10;&#10;Description automatically generated">
            <a:extLst>
              <a:ext uri="{FF2B5EF4-FFF2-40B4-BE49-F238E27FC236}">
                <a16:creationId xmlns:a16="http://schemas.microsoft.com/office/drawing/2014/main" id="{A238BD22-6BE6-9349-B51A-2D56030D61FE}"/>
              </a:ext>
            </a:extLst>
          </p:cNvPr>
          <p:cNvPicPr>
            <a:picLocks noChangeAspect="1"/>
          </p:cNvPicPr>
          <p:nvPr/>
        </p:nvPicPr>
        <p:blipFill>
          <a:blip r:embed="rId2"/>
          <a:stretch>
            <a:fillRect/>
          </a:stretch>
        </p:blipFill>
        <p:spPr>
          <a:xfrm>
            <a:off x="11330355" y="5999252"/>
            <a:ext cx="858748" cy="858748"/>
          </a:xfrm>
          <a:prstGeom prst="rect">
            <a:avLst/>
          </a:prstGeom>
        </p:spPr>
      </p:pic>
      <p:sp>
        <p:nvSpPr>
          <p:cNvPr id="6" name="Rectangle 5">
            <a:extLst>
              <a:ext uri="{FF2B5EF4-FFF2-40B4-BE49-F238E27FC236}">
                <a16:creationId xmlns:a16="http://schemas.microsoft.com/office/drawing/2014/main" id="{CF45B945-7E81-5F46-9350-AC9CD2C77AD4}"/>
              </a:ext>
            </a:extLst>
          </p:cNvPr>
          <p:cNvSpPr/>
          <p:nvPr/>
        </p:nvSpPr>
        <p:spPr>
          <a:xfrm>
            <a:off x="838199" y="928047"/>
            <a:ext cx="10515599" cy="369332"/>
          </a:xfrm>
          <a:prstGeom prst="rect">
            <a:avLst/>
          </a:prstGeom>
        </p:spPr>
        <p:txBody>
          <a:bodyPr wrap="square">
            <a:spAutoFit/>
          </a:bodyPr>
          <a:lstStyle/>
          <a:p>
            <a:r>
              <a:rPr lang="en-US">
                <a:solidFill>
                  <a:schemeClr val="tx1">
                    <a:lumMod val="75000"/>
                    <a:lumOff val="25000"/>
                  </a:schemeClr>
                </a:solidFill>
                <a:latin typeface="TT Norms Pro" panose="02000503030000020003" pitchFamily="2" charset="0"/>
              </a:rPr>
              <a:t>Your first application</a:t>
            </a:r>
          </a:p>
        </p:txBody>
      </p:sp>
      <p:grpSp>
        <p:nvGrpSpPr>
          <p:cNvPr id="24" name="Group 23">
            <a:extLst>
              <a:ext uri="{FF2B5EF4-FFF2-40B4-BE49-F238E27FC236}">
                <a16:creationId xmlns:a16="http://schemas.microsoft.com/office/drawing/2014/main" id="{5FCA11E8-9250-ED4E-AEC5-4A4645A6D89A}"/>
              </a:ext>
            </a:extLst>
          </p:cNvPr>
          <p:cNvGrpSpPr/>
          <p:nvPr/>
        </p:nvGrpSpPr>
        <p:grpSpPr>
          <a:xfrm>
            <a:off x="6704076" y="1744312"/>
            <a:ext cx="4067908" cy="3623754"/>
            <a:chOff x="6611815" y="1559170"/>
            <a:chExt cx="4067908" cy="3623754"/>
          </a:xfrm>
        </p:grpSpPr>
        <p:sp>
          <p:nvSpPr>
            <p:cNvPr id="23" name="Rectangle 22">
              <a:extLst>
                <a:ext uri="{FF2B5EF4-FFF2-40B4-BE49-F238E27FC236}">
                  <a16:creationId xmlns:a16="http://schemas.microsoft.com/office/drawing/2014/main" id="{FBCF6A3D-5692-3041-8A5F-367BEBBCC281}"/>
                </a:ext>
              </a:extLst>
            </p:cNvPr>
            <p:cNvSpPr/>
            <p:nvPr/>
          </p:nvSpPr>
          <p:spPr>
            <a:xfrm>
              <a:off x="6611815" y="1559170"/>
              <a:ext cx="4067908" cy="3623754"/>
            </a:xfrm>
            <a:prstGeom prst="rect">
              <a:avLst/>
            </a:prstGeom>
            <a:solidFill>
              <a:srgbClr val="6F31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HR"/>
            </a:p>
          </p:txBody>
        </p:sp>
        <p:sp>
          <p:nvSpPr>
            <p:cNvPr id="20" name="Content Placeholder 2">
              <a:extLst>
                <a:ext uri="{FF2B5EF4-FFF2-40B4-BE49-F238E27FC236}">
                  <a16:creationId xmlns:a16="http://schemas.microsoft.com/office/drawing/2014/main" id="{033799A2-29AD-8749-B4A6-9F02263C1AA2}"/>
                </a:ext>
              </a:extLst>
            </p:cNvPr>
            <p:cNvSpPr txBox="1">
              <a:spLocks/>
            </p:cNvSpPr>
            <p:nvPr/>
          </p:nvSpPr>
          <p:spPr>
            <a:xfrm>
              <a:off x="6704076" y="1650527"/>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a:solidFill>
                    <a:schemeClr val="bg1"/>
                  </a:solidFill>
                  <a:latin typeface="TT Norms Pro Normal" panose="02000503030000020003" pitchFamily="2" charset="0"/>
                </a:rPr>
                <a:t>Expected outcomes </a:t>
              </a:r>
            </a:p>
          </p:txBody>
        </p:sp>
        <p:sp>
          <p:nvSpPr>
            <p:cNvPr id="22" name="Content Placeholder 2">
              <a:extLst>
                <a:ext uri="{FF2B5EF4-FFF2-40B4-BE49-F238E27FC236}">
                  <a16:creationId xmlns:a16="http://schemas.microsoft.com/office/drawing/2014/main" id="{206170A4-4347-8942-9E8D-ED835254EA25}"/>
                </a:ext>
              </a:extLst>
            </p:cNvPr>
            <p:cNvSpPr txBox="1">
              <a:spLocks/>
            </p:cNvSpPr>
            <p:nvPr/>
          </p:nvSpPr>
          <p:spPr>
            <a:xfrm>
              <a:off x="6704076" y="2019859"/>
              <a:ext cx="3843528" cy="160900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chemeClr val="bg1"/>
                </a:buClr>
                <a:buFont typeface="Wingdings" pitchFamily="2" charset="2"/>
                <a:buChar char="ü"/>
              </a:pPr>
              <a:r>
                <a:rPr lang="en-US" sz="1400">
                  <a:solidFill>
                    <a:schemeClr val="bg1"/>
                  </a:solidFill>
                </a:rPr>
                <a:t>Functioning end-to-end deployment of the test and pre-production environment (with versioning) </a:t>
              </a:r>
            </a:p>
            <a:p>
              <a:pPr>
                <a:lnSpc>
                  <a:spcPct val="100000"/>
                </a:lnSpc>
                <a:buClr>
                  <a:schemeClr val="bg1"/>
                </a:buClr>
                <a:buFont typeface="Wingdings" pitchFamily="2" charset="2"/>
                <a:buChar char="ü"/>
              </a:pPr>
              <a:r>
                <a:rPr lang="en-US" sz="1400">
                  <a:solidFill>
                    <a:schemeClr val="bg1"/>
                  </a:solidFill>
                </a:rPr>
                <a:t>First two pilot applications/automation </a:t>
              </a:r>
            </a:p>
            <a:p>
              <a:pPr>
                <a:lnSpc>
                  <a:spcPct val="100000"/>
                </a:lnSpc>
                <a:buClr>
                  <a:schemeClr val="bg1"/>
                </a:buClr>
                <a:buFont typeface="Wingdings" pitchFamily="2" charset="2"/>
                <a:buChar char="ü"/>
              </a:pPr>
              <a:r>
                <a:rPr lang="en-US" sz="1400">
                  <a:solidFill>
                    <a:schemeClr val="bg1"/>
                  </a:solidFill>
                </a:rPr>
                <a:t>Internal teams trained for fundamental management tasks </a:t>
              </a:r>
            </a:p>
            <a:p>
              <a:pPr>
                <a:lnSpc>
                  <a:spcPct val="100000"/>
                </a:lnSpc>
                <a:buClr>
                  <a:schemeClr val="bg1"/>
                </a:buClr>
                <a:buFont typeface="Wingdings" pitchFamily="2" charset="2"/>
                <a:buChar char="ü"/>
              </a:pPr>
              <a:r>
                <a:rPr lang="en-US" sz="1400">
                  <a:solidFill>
                    <a:schemeClr val="bg1"/>
                  </a:solidFill>
                </a:rPr>
                <a:t>Internal content team capable of creating new applications </a:t>
              </a:r>
            </a:p>
            <a:p>
              <a:pPr>
                <a:lnSpc>
                  <a:spcPct val="100000"/>
                </a:lnSpc>
                <a:buClr>
                  <a:schemeClr val="bg1"/>
                </a:buClr>
                <a:buFont typeface="Wingdings" pitchFamily="2" charset="2"/>
                <a:buChar char="ü"/>
              </a:pPr>
              <a:r>
                <a:rPr lang="en-US" sz="1400">
                  <a:solidFill>
                    <a:schemeClr val="bg1"/>
                  </a:solidFill>
                </a:rPr>
                <a:t>Prepared documentation: Steps to recreate the environment, Pilot applications, best practices, and recommended next steps  </a:t>
              </a:r>
            </a:p>
          </p:txBody>
        </p:sp>
      </p:grpSp>
      <p:sp>
        <p:nvSpPr>
          <p:cNvPr id="8" name="Content Placeholder 2">
            <a:extLst>
              <a:ext uri="{FF2B5EF4-FFF2-40B4-BE49-F238E27FC236}">
                <a16:creationId xmlns:a16="http://schemas.microsoft.com/office/drawing/2014/main" id="{1DB4ECC5-4E94-7E84-085A-65BC9BB6CDDA}"/>
              </a:ext>
            </a:extLst>
          </p:cNvPr>
          <p:cNvSpPr txBox="1">
            <a:spLocks/>
          </p:cNvSpPr>
          <p:nvPr/>
        </p:nvSpPr>
        <p:spPr>
          <a:xfrm>
            <a:off x="861645" y="2055029"/>
            <a:ext cx="5169700" cy="10539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Font typeface="Arial" panose="020B0604020202020204" pitchFamily="34" charset="0"/>
              <a:buNone/>
            </a:pPr>
            <a:r>
              <a:rPr lang="en-GB" sz="1200"/>
              <a:t>Together with you, we will choose two new business applications, that will modernize your processes. </a:t>
            </a:r>
            <a:br>
              <a:rPr lang="en-GB" sz="1200"/>
            </a:br>
            <a:r>
              <a:rPr lang="en-GB" sz="1200"/>
              <a:t>Set up the platform for the pilot – Test environment, data sources (SharePoint </a:t>
            </a:r>
            <a:r>
              <a:rPr lang="en-GB" sz="1200" err="1"/>
              <a:t>Dataverse</a:t>
            </a:r>
            <a:r>
              <a:rPr lang="en-GB" sz="1200"/>
              <a:t> …), and security groups. Create a First version for both chosen applications, test with the teams and adjust accordingly. </a:t>
            </a:r>
          </a:p>
        </p:txBody>
      </p:sp>
      <p:sp>
        <p:nvSpPr>
          <p:cNvPr id="9" name="Content Placeholder 2">
            <a:extLst>
              <a:ext uri="{FF2B5EF4-FFF2-40B4-BE49-F238E27FC236}">
                <a16:creationId xmlns:a16="http://schemas.microsoft.com/office/drawing/2014/main" id="{3B0D7830-1DBC-5505-ACCC-379B33ABDD5D}"/>
              </a:ext>
            </a:extLst>
          </p:cNvPr>
          <p:cNvSpPr txBox="1">
            <a:spLocks/>
          </p:cNvSpPr>
          <p:nvPr/>
        </p:nvSpPr>
        <p:spPr>
          <a:xfrm>
            <a:off x="861645" y="1685696"/>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a:latin typeface="TT Norms Pro Normal" panose="02000503030000020003" pitchFamily="2" charset="0"/>
              </a:rPr>
              <a:t>Preparing the POC/POV </a:t>
            </a:r>
            <a:endParaRPr lang="en-US" sz="1400">
              <a:latin typeface="TT Norms Pro Normal" panose="02000503030000020003" pitchFamily="2" charset="0"/>
            </a:endParaRPr>
          </a:p>
        </p:txBody>
      </p:sp>
      <p:sp>
        <p:nvSpPr>
          <p:cNvPr id="10" name="Content Placeholder 2">
            <a:extLst>
              <a:ext uri="{FF2B5EF4-FFF2-40B4-BE49-F238E27FC236}">
                <a16:creationId xmlns:a16="http://schemas.microsoft.com/office/drawing/2014/main" id="{FC79CEF9-D717-041F-83A4-084508482F5F}"/>
              </a:ext>
            </a:extLst>
          </p:cNvPr>
          <p:cNvSpPr txBox="1">
            <a:spLocks/>
          </p:cNvSpPr>
          <p:nvPr/>
        </p:nvSpPr>
        <p:spPr>
          <a:xfrm>
            <a:off x="838199" y="3841786"/>
            <a:ext cx="5169700" cy="10539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sz="1200"/>
              <a:t>Challenge 1: </a:t>
            </a:r>
            <a:r>
              <a:rPr lang="en-GB" sz="1200" b="1"/>
              <a:t>Your first application</a:t>
            </a:r>
            <a:r>
              <a:rPr lang="en-GB" sz="1200"/>
              <a:t> - Explore Power Apps tooling and get familiar with it. Create your first screen. Enable the use of the camera. Deploy the application and test it. Create a menu component and include it on the screen. </a:t>
            </a:r>
          </a:p>
          <a:p>
            <a:pPr>
              <a:lnSpc>
                <a:spcPct val="100000"/>
              </a:lnSpc>
            </a:pPr>
            <a:r>
              <a:rPr lang="en-GB" sz="1200"/>
              <a:t>Challenge 2: </a:t>
            </a:r>
            <a:r>
              <a:rPr lang="en-GB" sz="1200" b="1"/>
              <a:t>The Data  </a:t>
            </a:r>
            <a:r>
              <a:rPr lang="en-GB" sz="1200"/>
              <a:t>-  Connect the application to the chosen data source, create the necessary entities and relationships, and ensure all CRUD operations work. Create the second screen with filters, and the third one with input</a:t>
            </a:r>
          </a:p>
          <a:p>
            <a:pPr>
              <a:lnSpc>
                <a:spcPct val="100000"/>
              </a:lnSpc>
            </a:pPr>
            <a:r>
              <a:rPr lang="en-GB" sz="1200"/>
              <a:t>Challenge 3: </a:t>
            </a:r>
            <a:r>
              <a:rPr lang="en-GB" sz="1200" b="1"/>
              <a:t>Someone should see this ASAP  </a:t>
            </a:r>
            <a:r>
              <a:rPr lang="en-GB" sz="1200"/>
              <a:t>- Create a trigger and start an approval process.  </a:t>
            </a:r>
          </a:p>
          <a:p>
            <a:pPr>
              <a:lnSpc>
                <a:spcPct val="100000"/>
              </a:lnSpc>
            </a:pPr>
            <a:r>
              <a:rPr lang="en-GB" sz="1200"/>
              <a:t>Challenge 6: </a:t>
            </a:r>
            <a:r>
              <a:rPr lang="en-GB" sz="1200" b="1"/>
              <a:t>Test and deploy to production - </a:t>
            </a:r>
            <a:r>
              <a:rPr lang="en-GB" sz="1200"/>
              <a:t>Package all applications into a single solution. Create a DevOps repository to store versions. Create a pre-prod environment, test and prepare the solution for production deployment </a:t>
            </a:r>
          </a:p>
        </p:txBody>
      </p:sp>
      <p:sp>
        <p:nvSpPr>
          <p:cNvPr id="11" name="Content Placeholder 2">
            <a:extLst>
              <a:ext uri="{FF2B5EF4-FFF2-40B4-BE49-F238E27FC236}">
                <a16:creationId xmlns:a16="http://schemas.microsoft.com/office/drawing/2014/main" id="{5ABEF178-5F1D-BC1D-A98F-1EDF643BA913}"/>
              </a:ext>
            </a:extLst>
          </p:cNvPr>
          <p:cNvSpPr txBox="1">
            <a:spLocks/>
          </p:cNvSpPr>
          <p:nvPr/>
        </p:nvSpPr>
        <p:spPr>
          <a:xfrm>
            <a:off x="838199" y="3472453"/>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a:latin typeface="TT Norms Pro Normal" panose="02000503030000020003" pitchFamily="2" charset="0"/>
              </a:rPr>
              <a:t>Learning hackathon </a:t>
            </a:r>
            <a:endParaRPr lang="en-US" sz="1400">
              <a:latin typeface="TT Norms Pro Normal" panose="02000503030000020003" pitchFamily="2" charset="0"/>
            </a:endParaRPr>
          </a:p>
        </p:txBody>
      </p:sp>
    </p:spTree>
    <p:extLst>
      <p:ext uri="{BB962C8B-B14F-4D97-AF65-F5344CB8AC3E}">
        <p14:creationId xmlns:p14="http://schemas.microsoft.com/office/powerpoint/2010/main" val="30891277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F4AA-D41A-3848-A6DE-18387687A67B}"/>
              </a:ext>
            </a:extLst>
          </p:cNvPr>
          <p:cNvSpPr>
            <a:spLocks noGrp="1"/>
          </p:cNvSpPr>
          <p:nvPr>
            <p:ph type="title"/>
          </p:nvPr>
        </p:nvSpPr>
        <p:spPr>
          <a:xfrm>
            <a:off x="838200" y="406993"/>
            <a:ext cx="10515600" cy="521054"/>
          </a:xfrm>
        </p:spPr>
        <p:txBody>
          <a:bodyPr>
            <a:noAutofit/>
          </a:bodyPr>
          <a:lstStyle/>
          <a:p>
            <a:r>
              <a:rPr lang="en-GB">
                <a:latin typeface="TT Norms Pro" panose="02000503030000020003" pitchFamily="2" charset="0"/>
              </a:rPr>
              <a:t>Architecture</a:t>
            </a:r>
          </a:p>
        </p:txBody>
      </p:sp>
      <p:sp>
        <p:nvSpPr>
          <p:cNvPr id="3" name="Content Placeholder 2">
            <a:extLst>
              <a:ext uri="{FF2B5EF4-FFF2-40B4-BE49-F238E27FC236}">
                <a16:creationId xmlns:a16="http://schemas.microsoft.com/office/drawing/2014/main" id="{16B29DC2-89F4-CD4B-91A4-9952A12DCDC2}"/>
              </a:ext>
            </a:extLst>
          </p:cNvPr>
          <p:cNvSpPr>
            <a:spLocks noGrp="1"/>
          </p:cNvSpPr>
          <p:nvPr>
            <p:ph idx="1"/>
          </p:nvPr>
        </p:nvSpPr>
        <p:spPr>
          <a:xfrm>
            <a:off x="861645" y="2055029"/>
            <a:ext cx="4649726" cy="4336490"/>
          </a:xfrm>
        </p:spPr>
        <p:txBody>
          <a:bodyPr>
            <a:noAutofit/>
          </a:bodyPr>
          <a:lstStyle/>
          <a:p>
            <a:pPr marL="0" indent="0">
              <a:lnSpc>
                <a:spcPct val="120000"/>
              </a:lnSpc>
              <a:buNone/>
            </a:pPr>
            <a:r>
              <a:rPr lang="en-US" sz="1200"/>
              <a:t>The architecture of digital solutions provides high-level design guidelines for implementing of specific technical functions such as identity, data layer, information interchange between components, and the underlying infrastructure for those components.</a:t>
            </a:r>
          </a:p>
          <a:p>
            <a:pPr marL="0" indent="0">
              <a:lnSpc>
                <a:spcPct val="120000"/>
              </a:lnSpc>
              <a:buNone/>
            </a:pPr>
            <a:r>
              <a:rPr lang="en-US" sz="1200"/>
              <a:t>It is the key to success in the modern technical world. There are many options for delivering each part of the solution, created by multiple vendors and various open-source contributors. Putting the pieces together becomes priority number 1 for organizations that wish to succeed in the digital world.</a:t>
            </a:r>
          </a:p>
          <a:p>
            <a:pPr marL="0" indent="0">
              <a:lnSpc>
                <a:spcPct val="120000"/>
              </a:lnSpc>
              <a:buNone/>
            </a:pPr>
            <a:r>
              <a:rPr lang="en-US" sz="1200">
                <a:latin typeface="TT Norms Pro Normal" panose="02000503030000020003" pitchFamily="2" charset="0"/>
              </a:rPr>
              <a:t>We split the process in 3 steps:</a:t>
            </a:r>
          </a:p>
          <a:p>
            <a:pPr>
              <a:lnSpc>
                <a:spcPct val="120000"/>
              </a:lnSpc>
              <a:buClr>
                <a:srgbClr val="0A73BA"/>
              </a:buClr>
            </a:pPr>
            <a:r>
              <a:rPr lang="en-US" sz="1200"/>
              <a:t>Architecture review</a:t>
            </a:r>
          </a:p>
          <a:p>
            <a:pPr>
              <a:lnSpc>
                <a:spcPct val="120000"/>
              </a:lnSpc>
              <a:buClr>
                <a:srgbClr val="0A73BA"/>
              </a:buClr>
            </a:pPr>
            <a:r>
              <a:rPr lang="en-US" sz="1200"/>
              <a:t>Architecture planning</a:t>
            </a:r>
          </a:p>
          <a:p>
            <a:pPr>
              <a:lnSpc>
                <a:spcPct val="120000"/>
              </a:lnSpc>
              <a:buClr>
                <a:srgbClr val="0A73BA"/>
              </a:buClr>
            </a:pPr>
            <a:r>
              <a:rPr lang="en-US" sz="1200"/>
              <a:t>Architecture design</a:t>
            </a:r>
          </a:p>
        </p:txBody>
      </p:sp>
      <p:pic>
        <p:nvPicPr>
          <p:cNvPr id="5" name="Picture 4" descr="Icon&#10;&#10;Description automatically generated">
            <a:extLst>
              <a:ext uri="{FF2B5EF4-FFF2-40B4-BE49-F238E27FC236}">
                <a16:creationId xmlns:a16="http://schemas.microsoft.com/office/drawing/2014/main" id="{A238BD22-6BE6-9349-B51A-2D56030D61FE}"/>
              </a:ext>
            </a:extLst>
          </p:cNvPr>
          <p:cNvPicPr>
            <a:picLocks noChangeAspect="1"/>
          </p:cNvPicPr>
          <p:nvPr/>
        </p:nvPicPr>
        <p:blipFill>
          <a:blip r:embed="rId2"/>
          <a:stretch>
            <a:fillRect/>
          </a:stretch>
        </p:blipFill>
        <p:spPr>
          <a:xfrm>
            <a:off x="11330355" y="5999252"/>
            <a:ext cx="858748" cy="858748"/>
          </a:xfrm>
          <a:prstGeom prst="rect">
            <a:avLst/>
          </a:prstGeom>
        </p:spPr>
      </p:pic>
      <p:sp>
        <p:nvSpPr>
          <p:cNvPr id="6" name="Rectangle 5">
            <a:extLst>
              <a:ext uri="{FF2B5EF4-FFF2-40B4-BE49-F238E27FC236}">
                <a16:creationId xmlns:a16="http://schemas.microsoft.com/office/drawing/2014/main" id="{CF45B945-7E81-5F46-9350-AC9CD2C77AD4}"/>
              </a:ext>
            </a:extLst>
          </p:cNvPr>
          <p:cNvSpPr/>
          <p:nvPr/>
        </p:nvSpPr>
        <p:spPr>
          <a:xfrm>
            <a:off x="838199" y="928047"/>
            <a:ext cx="10515599" cy="369332"/>
          </a:xfrm>
          <a:prstGeom prst="rect">
            <a:avLst/>
          </a:prstGeom>
        </p:spPr>
        <p:txBody>
          <a:bodyPr wrap="square">
            <a:spAutoFit/>
          </a:bodyPr>
          <a:lstStyle/>
          <a:p>
            <a:r>
              <a:rPr lang="en-US">
                <a:solidFill>
                  <a:schemeClr val="tx1">
                    <a:lumMod val="75000"/>
                    <a:lumOff val="25000"/>
                  </a:schemeClr>
                </a:solidFill>
                <a:latin typeface="TT Norms Pro" panose="02000503030000020003" pitchFamily="2" charset="0"/>
              </a:rPr>
              <a:t>Recording and analyzing the current state of the implementation of your digital services</a:t>
            </a:r>
          </a:p>
        </p:txBody>
      </p:sp>
      <p:sp>
        <p:nvSpPr>
          <p:cNvPr id="18" name="Content Placeholder 2">
            <a:extLst>
              <a:ext uri="{FF2B5EF4-FFF2-40B4-BE49-F238E27FC236}">
                <a16:creationId xmlns:a16="http://schemas.microsoft.com/office/drawing/2014/main" id="{4D6445A4-CB79-914C-B882-FE3D88DDBB88}"/>
              </a:ext>
            </a:extLst>
          </p:cNvPr>
          <p:cNvSpPr txBox="1">
            <a:spLocks/>
          </p:cNvSpPr>
          <p:nvPr/>
        </p:nvSpPr>
        <p:spPr>
          <a:xfrm>
            <a:off x="861645" y="1685696"/>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a:latin typeface="TT Norms Pro Normal" panose="02000503030000020003" pitchFamily="2" charset="0"/>
              </a:rPr>
              <a:t>Service description</a:t>
            </a:r>
            <a:endParaRPr lang="en-US" sz="1400">
              <a:latin typeface="TT Norms Pro Normal" panose="02000503030000020003" pitchFamily="2" charset="0"/>
            </a:endParaRPr>
          </a:p>
        </p:txBody>
      </p:sp>
      <p:grpSp>
        <p:nvGrpSpPr>
          <p:cNvPr id="24" name="Group 23">
            <a:extLst>
              <a:ext uri="{FF2B5EF4-FFF2-40B4-BE49-F238E27FC236}">
                <a16:creationId xmlns:a16="http://schemas.microsoft.com/office/drawing/2014/main" id="{5FCA11E8-9250-ED4E-AEC5-4A4645A6D89A}"/>
              </a:ext>
            </a:extLst>
          </p:cNvPr>
          <p:cNvGrpSpPr/>
          <p:nvPr/>
        </p:nvGrpSpPr>
        <p:grpSpPr>
          <a:xfrm>
            <a:off x="6704076" y="1744311"/>
            <a:ext cx="4067908" cy="1999553"/>
            <a:chOff x="6611815" y="1559169"/>
            <a:chExt cx="4067908" cy="1999553"/>
          </a:xfrm>
        </p:grpSpPr>
        <p:sp>
          <p:nvSpPr>
            <p:cNvPr id="23" name="Rectangle 22">
              <a:extLst>
                <a:ext uri="{FF2B5EF4-FFF2-40B4-BE49-F238E27FC236}">
                  <a16:creationId xmlns:a16="http://schemas.microsoft.com/office/drawing/2014/main" id="{FBCF6A3D-5692-3041-8A5F-367BEBBCC281}"/>
                </a:ext>
              </a:extLst>
            </p:cNvPr>
            <p:cNvSpPr/>
            <p:nvPr/>
          </p:nvSpPr>
          <p:spPr>
            <a:xfrm>
              <a:off x="6611815" y="1559169"/>
              <a:ext cx="4067908" cy="1999553"/>
            </a:xfrm>
            <a:prstGeom prst="rect">
              <a:avLst/>
            </a:prstGeom>
            <a:solidFill>
              <a:srgbClr val="027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HR"/>
            </a:p>
          </p:txBody>
        </p:sp>
        <p:sp>
          <p:nvSpPr>
            <p:cNvPr id="20" name="Content Placeholder 2">
              <a:extLst>
                <a:ext uri="{FF2B5EF4-FFF2-40B4-BE49-F238E27FC236}">
                  <a16:creationId xmlns:a16="http://schemas.microsoft.com/office/drawing/2014/main" id="{033799A2-29AD-8749-B4A6-9F02263C1AA2}"/>
                </a:ext>
              </a:extLst>
            </p:cNvPr>
            <p:cNvSpPr txBox="1">
              <a:spLocks/>
            </p:cNvSpPr>
            <p:nvPr/>
          </p:nvSpPr>
          <p:spPr>
            <a:xfrm>
              <a:off x="6704076" y="1650527"/>
              <a:ext cx="3843528" cy="3693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a:solidFill>
                    <a:schemeClr val="bg1"/>
                  </a:solidFill>
                  <a:latin typeface="TT Norms Pro Normal" panose="02000503030000020003" pitchFamily="2" charset="0"/>
                </a:rPr>
                <a:t>Expected outcomes</a:t>
              </a:r>
              <a:endParaRPr lang="en-US" sz="1200">
                <a:solidFill>
                  <a:schemeClr val="bg1"/>
                </a:solidFill>
                <a:latin typeface="TT Norms Pro Normal" panose="02000503030000020003" pitchFamily="2" charset="0"/>
              </a:endParaRPr>
            </a:p>
          </p:txBody>
        </p:sp>
        <p:sp>
          <p:nvSpPr>
            <p:cNvPr id="22" name="Content Placeholder 2">
              <a:extLst>
                <a:ext uri="{FF2B5EF4-FFF2-40B4-BE49-F238E27FC236}">
                  <a16:creationId xmlns:a16="http://schemas.microsoft.com/office/drawing/2014/main" id="{206170A4-4347-8942-9E8D-ED835254EA25}"/>
                </a:ext>
              </a:extLst>
            </p:cNvPr>
            <p:cNvSpPr txBox="1">
              <a:spLocks/>
            </p:cNvSpPr>
            <p:nvPr/>
          </p:nvSpPr>
          <p:spPr>
            <a:xfrm>
              <a:off x="6704076" y="2019860"/>
              <a:ext cx="3843528" cy="7936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tx1"/>
                  </a:solidFill>
                  <a:latin typeface="TT Norms Pro Light"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TT Norms Pro Light"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TT Norms Pro Light"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1"/>
                  </a:solidFill>
                  <a:latin typeface="TT Norms Pro Light"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chemeClr val="bg1"/>
                </a:buClr>
                <a:buFont typeface="Wingdings" pitchFamily="2" charset="2"/>
                <a:buChar char="ü"/>
              </a:pPr>
              <a:r>
                <a:rPr lang="en-US" sz="1400">
                  <a:solidFill>
                    <a:schemeClr val="bg1"/>
                  </a:solidFill>
                </a:rPr>
                <a:t>Review of your current architecture</a:t>
              </a:r>
            </a:p>
            <a:p>
              <a:pPr>
                <a:lnSpc>
                  <a:spcPct val="100000"/>
                </a:lnSpc>
                <a:buClr>
                  <a:schemeClr val="bg1"/>
                </a:buClr>
                <a:buFont typeface="Wingdings" pitchFamily="2" charset="2"/>
                <a:buChar char="ü"/>
              </a:pPr>
              <a:r>
                <a:rPr lang="en-US" sz="1400">
                  <a:solidFill>
                    <a:schemeClr val="bg1"/>
                  </a:solidFill>
                </a:rPr>
                <a:t>New digital solution architecture, aligned with business goals and IT trends</a:t>
              </a:r>
            </a:p>
            <a:p>
              <a:pPr>
                <a:lnSpc>
                  <a:spcPct val="100000"/>
                </a:lnSpc>
                <a:buClr>
                  <a:schemeClr val="bg1"/>
                </a:buClr>
                <a:buFont typeface="Wingdings" pitchFamily="2" charset="2"/>
                <a:buChar char="ü"/>
              </a:pPr>
              <a:r>
                <a:rPr lang="en-US" sz="1400">
                  <a:solidFill>
                    <a:schemeClr val="bg1"/>
                  </a:solidFill>
                </a:rPr>
                <a:t>Concrete plan with technology suggestions and next steps </a:t>
              </a:r>
            </a:p>
          </p:txBody>
        </p:sp>
      </p:grpSp>
    </p:spTree>
    <p:extLst>
      <p:ext uri="{BB962C8B-B14F-4D97-AF65-F5344CB8AC3E}">
        <p14:creationId xmlns:p14="http://schemas.microsoft.com/office/powerpoint/2010/main" val="375887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slov 3">
            <a:extLst>
              <a:ext uri="{FF2B5EF4-FFF2-40B4-BE49-F238E27FC236}">
                <a16:creationId xmlns:a16="http://schemas.microsoft.com/office/drawing/2014/main" id="{C78178DA-5048-4D52-8DE9-2640EF67699B}"/>
              </a:ext>
            </a:extLst>
          </p:cNvPr>
          <p:cNvSpPr>
            <a:spLocks noGrp="1"/>
          </p:cNvSpPr>
          <p:nvPr>
            <p:ph type="title"/>
          </p:nvPr>
        </p:nvSpPr>
        <p:spPr>
          <a:xfrm>
            <a:off x="831850" y="2002632"/>
            <a:ext cx="10515600" cy="2852737"/>
          </a:xfrm>
        </p:spPr>
        <p:txBody>
          <a:bodyPr anchor="ctr" anchorCtr="0"/>
          <a:lstStyle/>
          <a:p>
            <a:r>
              <a:rPr lang="hr-HR" err="1">
                <a:latin typeface="TT Norms Pro Light" panose="02000503020000020003" pitchFamily="2" charset="0"/>
              </a:rPr>
              <a:t>Find</a:t>
            </a:r>
            <a:r>
              <a:rPr lang="hr-HR">
                <a:latin typeface="TT Norms Pro Light" panose="02000503020000020003" pitchFamily="2" charset="0"/>
              </a:rPr>
              <a:t> </a:t>
            </a:r>
            <a:r>
              <a:rPr lang="hr-HR" err="1">
                <a:latin typeface="TT Norms Pro Light" panose="02000503020000020003" pitchFamily="2" charset="0"/>
              </a:rPr>
              <a:t>out</a:t>
            </a:r>
            <a:r>
              <a:rPr lang="hr-HR">
                <a:latin typeface="TT Norms Pro Light" panose="02000503020000020003" pitchFamily="2" charset="0"/>
              </a:rPr>
              <a:t> more at</a:t>
            </a:r>
            <a:br>
              <a:rPr lang="hr-HR">
                <a:latin typeface="TT Norms Pro Light" panose="02000503020000020003" pitchFamily="2" charset="0"/>
              </a:rPr>
            </a:br>
            <a:r>
              <a:rPr lang="hr-HR">
                <a:latin typeface="TT Norms Pro Light" panose="02000503020000020003" pitchFamily="2" charset="0"/>
                <a:hlinkClick r:id="rId2"/>
              </a:rPr>
              <a:t>https://nephos.eu</a:t>
            </a:r>
            <a:r>
              <a:rPr lang="en-US">
                <a:latin typeface="TT Norms Pro Light" panose="02000503020000020003" pitchFamily="2" charset="0"/>
              </a:rPr>
              <a:t> </a:t>
            </a:r>
          </a:p>
        </p:txBody>
      </p:sp>
      <p:sp>
        <p:nvSpPr>
          <p:cNvPr id="7" name="TextBox 6">
            <a:extLst>
              <a:ext uri="{FF2B5EF4-FFF2-40B4-BE49-F238E27FC236}">
                <a16:creationId xmlns:a16="http://schemas.microsoft.com/office/drawing/2014/main" id="{87B2E546-5FBD-EE40-A9FC-AED8351BB539}"/>
              </a:ext>
            </a:extLst>
          </p:cNvPr>
          <p:cNvSpPr txBox="1"/>
          <p:nvPr/>
        </p:nvSpPr>
        <p:spPr>
          <a:xfrm>
            <a:off x="8710159" y="4071414"/>
            <a:ext cx="1991826" cy="1200173"/>
          </a:xfrm>
          <a:prstGeom prst="rect">
            <a:avLst/>
          </a:prstGeom>
          <a:noFill/>
        </p:spPr>
        <p:txBody>
          <a:bodyPr wrap="square" rtlCol="0">
            <a:spAutoFit/>
          </a:bodyPr>
          <a:lstStyle/>
          <a:p>
            <a:pPr marL="0" marR="0" lvl="0" indent="0" algn="r" defTabSz="121893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chemeClr val="tx2"/>
                </a:solidFill>
                <a:effectLst/>
                <a:uLnTx/>
                <a:uFillTx/>
                <a:latin typeface="TT Norms Pro Light" panose="02000503020000020003" pitchFamily="2" charset="0"/>
                <a:ea typeface="+mn-ea"/>
                <a:cs typeface="+mn-cs"/>
              </a:rPr>
              <a:t>Integrity.</a:t>
            </a:r>
          </a:p>
          <a:p>
            <a:pPr marL="0" marR="0" lvl="0" indent="0" algn="r" defTabSz="121893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chemeClr val="tx2"/>
                </a:solidFill>
                <a:effectLst/>
                <a:uLnTx/>
                <a:uFillTx/>
                <a:latin typeface="TT Norms Pro Light" panose="02000503020000020003" pitchFamily="2" charset="0"/>
                <a:ea typeface="+mn-ea"/>
                <a:cs typeface="+mn-cs"/>
              </a:rPr>
              <a:t>Inspiration.</a:t>
            </a:r>
          </a:p>
          <a:p>
            <a:pPr marL="0" marR="0" lvl="0" indent="0" algn="r" defTabSz="1218936"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chemeClr val="tx2"/>
                </a:solidFill>
                <a:effectLst/>
                <a:uLnTx/>
                <a:uFillTx/>
                <a:latin typeface="TT Norms Pro Light" panose="02000503020000020003" pitchFamily="2" charset="0"/>
                <a:ea typeface="+mn-ea"/>
                <a:cs typeface="+mn-cs"/>
              </a:rPr>
              <a:t>Wisdom.</a:t>
            </a:r>
          </a:p>
        </p:txBody>
      </p:sp>
      <p:pic>
        <p:nvPicPr>
          <p:cNvPr id="3" name="Picture 2">
            <a:extLst>
              <a:ext uri="{FF2B5EF4-FFF2-40B4-BE49-F238E27FC236}">
                <a16:creationId xmlns:a16="http://schemas.microsoft.com/office/drawing/2014/main" id="{1CC166CD-84A7-98FD-2523-6859D4D0724A}"/>
              </a:ext>
            </a:extLst>
          </p:cNvPr>
          <p:cNvPicPr>
            <a:picLocks noChangeAspect="1"/>
          </p:cNvPicPr>
          <p:nvPr/>
        </p:nvPicPr>
        <p:blipFill>
          <a:blip r:embed="rId3"/>
          <a:srcRect/>
          <a:stretch/>
        </p:blipFill>
        <p:spPr>
          <a:xfrm>
            <a:off x="9113964" y="1975943"/>
            <a:ext cx="1588021" cy="1694793"/>
          </a:xfrm>
          <a:prstGeom prst="rect">
            <a:avLst/>
          </a:prstGeom>
        </p:spPr>
      </p:pic>
    </p:spTree>
    <p:extLst>
      <p:ext uri="{BB962C8B-B14F-4D97-AF65-F5344CB8AC3E}">
        <p14:creationId xmlns:p14="http://schemas.microsoft.com/office/powerpoint/2010/main" val="4018414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Accent 7">
      <a:dk1>
        <a:srgbClr val="000000"/>
      </a:dk1>
      <a:lt1>
        <a:srgbClr val="FFFFFF"/>
      </a:lt1>
      <a:dk2>
        <a:srgbClr val="0277BD"/>
      </a:dk2>
      <a:lt2>
        <a:srgbClr val="E6E6E6"/>
      </a:lt2>
      <a:accent1>
        <a:srgbClr val="0277BD"/>
      </a:accent1>
      <a:accent2>
        <a:srgbClr val="83B5D7"/>
      </a:accent2>
      <a:accent3>
        <a:srgbClr val="2C6CA9"/>
      </a:accent3>
      <a:accent4>
        <a:srgbClr val="1D4171"/>
      </a:accent4>
      <a:accent5>
        <a:srgbClr val="24285B"/>
      </a:accent5>
      <a:accent6>
        <a:srgbClr val="1F7F95"/>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b2dccbb-dad7-481a-a8cd-c67fd7c10bda" xsi:nil="true"/>
    <lcf76f155ced4ddcb4097134ff3c332f xmlns="cbf61aa4-638c-4df5-a0d8-7d50b80ee48a">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0A92805C8F5A3D4CA19C6AFBC0F10C01" ma:contentTypeVersion="17" ma:contentTypeDescription="Stvaranje novog dokumenta." ma:contentTypeScope="" ma:versionID="676c1148f7f5a8b59d536e23bfe69560">
  <xsd:schema xmlns:xsd="http://www.w3.org/2001/XMLSchema" xmlns:xs="http://www.w3.org/2001/XMLSchema" xmlns:p="http://schemas.microsoft.com/office/2006/metadata/properties" xmlns:ns2="cbf61aa4-638c-4df5-a0d8-7d50b80ee48a" xmlns:ns3="8b2dccbb-dad7-481a-a8cd-c67fd7c10bda" targetNamespace="http://schemas.microsoft.com/office/2006/metadata/properties" ma:root="true" ma:fieldsID="52bc87988478345deb962da32a61b949" ns2:_="" ns3:_="">
    <xsd:import namespace="cbf61aa4-638c-4df5-a0d8-7d50b80ee48a"/>
    <xsd:import namespace="8b2dccbb-dad7-481a-a8cd-c67fd7c10bda"/>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bf61aa4-638c-4df5-a0d8-7d50b80ee4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Oznake slika" ma:readOnly="false" ma:fieldId="{5cf76f15-5ced-4ddc-b409-7134ff3c332f}" ma:taxonomyMulti="true" ma:sspId="a4cbf7df-ed0c-46a4-950c-f9a0cfad745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b2dccbb-dad7-481a-a8cd-c67fd7c10bda" elementFormDefault="qualified">
    <xsd:import namespace="http://schemas.microsoft.com/office/2006/documentManagement/types"/>
    <xsd:import namespace="http://schemas.microsoft.com/office/infopath/2007/PartnerControls"/>
    <xsd:element name="SharedWithUsers" ma:index="18" nillable="true" ma:displayName="Zajednički se koristi s"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Detalji o zajedničkom korištenju" ma:internalName="SharedWithDetails" ma:readOnly="true">
      <xsd:simpleType>
        <xsd:restriction base="dms:Note">
          <xsd:maxLength value="255"/>
        </xsd:restriction>
      </xsd:simpleType>
    </xsd:element>
    <xsd:element name="TaxCatchAll" ma:index="23" nillable="true" ma:displayName="Taxonomy Catch All Column" ma:hidden="true" ma:list="{5b92a198-e3f4-4960-8fb3-24d672ad740c}" ma:internalName="TaxCatchAll" ma:showField="CatchAllData" ma:web="8b2dccbb-dad7-481a-a8cd-c67fd7c10bd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Vrsta sadržaja"/>
        <xsd:element ref="dc:title" minOccurs="0" maxOccurs="1" ma:index="4" ma:displayName="Naslov"/>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FB20D6-96DB-4324-A260-5718767F5C7A}">
  <ds:schemaRefs>
    <ds:schemaRef ds:uri="http://schemas.microsoft.com/office/2006/metadata/properties"/>
    <ds:schemaRef ds:uri="cbf61aa4-638c-4df5-a0d8-7d50b80ee48a"/>
    <ds:schemaRef ds:uri="http://purl.org/dc/elements/1.1/"/>
    <ds:schemaRef ds:uri="http://purl.org/dc/terms/"/>
    <ds:schemaRef ds:uri="8b2dccbb-dad7-481a-a8cd-c67fd7c10bda"/>
    <ds:schemaRef ds:uri="http://schemas.microsoft.com/office/2006/documentManagement/types"/>
    <ds:schemaRef ds:uri="http://schemas.microsoft.com/office/infopath/2007/PartnerControls"/>
    <ds:schemaRef ds:uri="http://www.w3.org/XML/1998/namespace"/>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AA0ED95D-5412-4425-B01B-B64F38234362}">
  <ds:schemaRefs>
    <ds:schemaRef ds:uri="http://schemas.microsoft.com/sharepoint/v3/contenttype/forms"/>
  </ds:schemaRefs>
</ds:datastoreItem>
</file>

<file path=customXml/itemProps3.xml><?xml version="1.0" encoding="utf-8"?>
<ds:datastoreItem xmlns:ds="http://schemas.openxmlformats.org/officeDocument/2006/customXml" ds:itemID="{E83710F8-38FA-4788-9307-0D2F234068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bf61aa4-638c-4df5-a0d8-7d50b80ee48a"/>
    <ds:schemaRef ds:uri="8b2dccbb-dad7-481a-a8cd-c67fd7c10b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8184</TotalTime>
  <Words>2281</Words>
  <Application>Microsoft Macintosh PowerPoint</Application>
  <PresentationFormat>Widescreen</PresentationFormat>
  <Paragraphs>252</Paragraphs>
  <Slides>28</Slides>
  <Notes>7</Notes>
  <HiddenSlides>3</HiddenSlides>
  <MMClips>0</MMClips>
  <ScaleCrop>false</ScaleCrop>
  <HeadingPairs>
    <vt:vector size="6" baseType="variant">
      <vt:variant>
        <vt:lpstr>Fonts Used</vt:lpstr>
      </vt:variant>
      <vt:variant>
        <vt:i4>15</vt:i4>
      </vt:variant>
      <vt:variant>
        <vt:lpstr>Theme</vt:lpstr>
      </vt:variant>
      <vt:variant>
        <vt:i4>2</vt:i4>
      </vt:variant>
      <vt:variant>
        <vt:lpstr>Slide Titles</vt:lpstr>
      </vt:variant>
      <vt:variant>
        <vt:i4>28</vt:i4>
      </vt:variant>
    </vt:vector>
  </HeadingPairs>
  <TitlesOfParts>
    <vt:vector size="45" baseType="lpstr">
      <vt:lpstr>Arial</vt:lpstr>
      <vt:lpstr>Calibri</vt:lpstr>
      <vt:lpstr>Calibri Light</vt:lpstr>
      <vt:lpstr>Poppins</vt:lpstr>
      <vt:lpstr>Poppins Light</vt:lpstr>
      <vt:lpstr>Segoe UI</vt:lpstr>
      <vt:lpstr>Segoe UI Regular</vt:lpstr>
      <vt:lpstr>Segoe UI Semibold</vt:lpstr>
      <vt:lpstr>Segoe UI Semilight</vt:lpstr>
      <vt:lpstr>TT Norms PRO</vt:lpstr>
      <vt:lpstr>TT Norms PRO</vt:lpstr>
      <vt:lpstr>TT Norms Pro Light</vt:lpstr>
      <vt:lpstr>TT Norms Pro Normal</vt:lpstr>
      <vt:lpstr>TTNormsPro-Regular</vt:lpstr>
      <vt:lpstr>Wingdings</vt:lpstr>
      <vt:lpstr>Office Theme</vt:lpstr>
      <vt:lpstr>WHITE TEMPLATE</vt:lpstr>
      <vt:lpstr>PowerPoint Presentation</vt:lpstr>
      <vt:lpstr>PowerPoint Presentation</vt:lpstr>
      <vt:lpstr>PowerPoint Presentation</vt:lpstr>
      <vt:lpstr>Martin Pregl</vt:lpstr>
      <vt:lpstr>PowerPoint Presentation</vt:lpstr>
      <vt:lpstr>PowerPoint Presentation</vt:lpstr>
      <vt:lpstr>Our references</vt:lpstr>
      <vt:lpstr>PowerPoint Presentation</vt:lpstr>
      <vt:lpstr>Tech for Leaders</vt:lpstr>
      <vt:lpstr>PowerPoint Presentation</vt:lpstr>
      <vt:lpstr>Tech for Leaders</vt:lpstr>
      <vt:lpstr>People</vt:lpstr>
      <vt:lpstr>Facts</vt:lpstr>
      <vt:lpstr>How to get time?</vt:lpstr>
      <vt:lpstr>How can we learn</vt:lpstr>
      <vt:lpstr>Master Technology with Hack and Learn</vt:lpstr>
      <vt:lpstr>Skills assessment</vt:lpstr>
      <vt:lpstr>Technology</vt:lpstr>
      <vt:lpstr>What makes an IT pilot project successful?</vt:lpstr>
      <vt:lpstr>Nephos PoC Accelerator</vt:lpstr>
      <vt:lpstr>PowerPoint Presentation</vt:lpstr>
      <vt:lpstr>Knowledge engineering with advanced search</vt:lpstr>
      <vt:lpstr>PowerPoint Presentation</vt:lpstr>
      <vt:lpstr>Your first Kubernetes Cluster</vt:lpstr>
      <vt:lpstr>PowerPoint Presentation</vt:lpstr>
      <vt:lpstr>Low Code / No Code Business Application</vt:lpstr>
      <vt:lpstr>Architecture</vt:lpstr>
      <vt:lpstr>Find out more at https://nephos.eu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Dinko Tipurić</dc:creator>
  <cp:lastModifiedBy>Martin Pregl</cp:lastModifiedBy>
  <cp:revision>3</cp:revision>
  <dcterms:created xsi:type="dcterms:W3CDTF">2020-12-13T19:39:14Z</dcterms:created>
  <dcterms:modified xsi:type="dcterms:W3CDTF">2023-09-27T11:23:51Z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0x0101000A92805C8F5A3D4CA19C6AFBC0F10C01</vt:lpwstr>
  </property>
  <property fmtid="{D5CDD505-2E9C-101B-9397-08002B2CF9AE}" pid="3" name="MediaServiceImageTags">
    <vt:lpwstr/>
  </property>
</Properties>
</file>