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564" r:id="rId5"/>
  </p:sldMasterIdLst>
  <p:notesMasterIdLst>
    <p:notesMasterId r:id="rId46"/>
  </p:notesMasterIdLst>
  <p:handoutMasterIdLst>
    <p:handoutMasterId r:id="rId47"/>
  </p:handoutMasterIdLst>
  <p:sldIdLst>
    <p:sldId id="1554" r:id="rId6"/>
    <p:sldId id="1556" r:id="rId7"/>
    <p:sldId id="1586" r:id="rId8"/>
    <p:sldId id="1569" r:id="rId9"/>
    <p:sldId id="1570" r:id="rId10"/>
    <p:sldId id="1571" r:id="rId11"/>
    <p:sldId id="1572" r:id="rId12"/>
    <p:sldId id="1573" r:id="rId13"/>
    <p:sldId id="1574" r:id="rId14"/>
    <p:sldId id="1576" r:id="rId15"/>
    <p:sldId id="1577" r:id="rId16"/>
    <p:sldId id="1578" r:id="rId17"/>
    <p:sldId id="1581" r:id="rId18"/>
    <p:sldId id="1584" r:id="rId19"/>
    <p:sldId id="1627" r:id="rId20"/>
    <p:sldId id="1634" r:id="rId21"/>
    <p:sldId id="1635" r:id="rId22"/>
    <p:sldId id="1636" r:id="rId23"/>
    <p:sldId id="1637" r:id="rId24"/>
    <p:sldId id="1638" r:id="rId25"/>
    <p:sldId id="1630" r:id="rId26"/>
    <p:sldId id="1631" r:id="rId27"/>
    <p:sldId id="1632" r:id="rId28"/>
    <p:sldId id="1613" r:id="rId29"/>
    <p:sldId id="1616" r:id="rId30"/>
    <p:sldId id="1617" r:id="rId31"/>
    <p:sldId id="1618" r:id="rId32"/>
    <p:sldId id="1619" r:id="rId33"/>
    <p:sldId id="1620" r:id="rId34"/>
    <p:sldId id="1621" r:id="rId35"/>
    <p:sldId id="1622" r:id="rId36"/>
    <p:sldId id="1640" r:id="rId37"/>
    <p:sldId id="1641" r:id="rId38"/>
    <p:sldId id="1623" r:id="rId39"/>
    <p:sldId id="1624" r:id="rId40"/>
    <p:sldId id="1625" r:id="rId41"/>
    <p:sldId id="1609" r:id="rId42"/>
    <p:sldId id="1626" r:id="rId43"/>
    <p:sldId id="1639" r:id="rId44"/>
    <p:sldId id="1567" r:id="rId45"/>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 id="1556"/>
          </p14:sldIdLst>
        </p14:section>
        <p14:section name="Uvod" id="{2D0AE248-5711-49D7-B183-586355FF56F1}">
          <p14:sldIdLst>
            <p14:sldId id="1586"/>
            <p14:sldId id="1569"/>
            <p14:sldId id="1570"/>
            <p14:sldId id="1571"/>
            <p14:sldId id="1572"/>
            <p14:sldId id="1573"/>
            <p14:sldId id="1574"/>
            <p14:sldId id="1576"/>
            <p14:sldId id="1577"/>
            <p14:sldId id="1578"/>
            <p14:sldId id="1581"/>
            <p14:sldId id="1584"/>
          </p14:sldIdLst>
        </p14:section>
        <p14:section name="WDATP" id="{DCB9958C-6CCF-43FF-869C-052F0F56F99F}">
          <p14:sldIdLst>
            <p14:sldId id="1627"/>
            <p14:sldId id="1634"/>
            <p14:sldId id="1635"/>
            <p14:sldId id="1636"/>
            <p14:sldId id="1637"/>
            <p14:sldId id="1638"/>
            <p14:sldId id="1630"/>
            <p14:sldId id="1631"/>
            <p14:sldId id="1632"/>
            <p14:sldId id="1613"/>
            <p14:sldId id="1616"/>
            <p14:sldId id="1617"/>
            <p14:sldId id="1618"/>
            <p14:sldId id="1619"/>
            <p14:sldId id="1620"/>
            <p14:sldId id="1621"/>
            <p14:sldId id="1622"/>
            <p14:sldId id="1640"/>
            <p14:sldId id="1641"/>
            <p14:sldId id="1623"/>
            <p14:sldId id="1624"/>
            <p14:sldId id="1625"/>
          </p14:sldIdLst>
        </p14:section>
        <p14:section name="Untitled Section" id="{22042A30-469C-48BE-A8FE-46A5EB53FE99}">
          <p14:sldIdLst>
            <p14:sldId id="1609"/>
            <p14:sldId id="1626"/>
            <p14:sldId id="1639"/>
          </p14:sldIdLst>
        </p14:section>
        <p14:section name="Untitled Section" id="{92000D79-3869-4993-B373-86887490AD22}">
          <p14:sldIdLst>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491C"/>
    <a:srgbClr val="F26522"/>
    <a:srgbClr val="F1E16B"/>
    <a:srgbClr val="F2F240"/>
    <a:srgbClr val="00AEEF"/>
    <a:srgbClr val="00254A"/>
    <a:srgbClr val="00BCF2"/>
    <a:srgbClr val="F08400"/>
    <a:srgbClr val="00205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73302" autoAdjust="0"/>
  </p:normalViewPr>
  <p:slideViewPr>
    <p:cSldViewPr>
      <p:cViewPr varScale="1">
        <p:scale>
          <a:sx n="82" d="100"/>
          <a:sy n="82" d="100"/>
        </p:scale>
        <p:origin x="1608" y="90"/>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87" d="100"/>
          <a:sy n="87" d="100"/>
        </p:scale>
        <p:origin x="384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commentAuthors" Target="commentAuthors.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5/16/2017 5:18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5/16/2017 5:00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mckinsey.com/insights/business_technology/why_senior_leaders_are_the_front_line_against_cyberattacks"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www.ponemon.org/blog/ponemon-institute-releases-2014-cost-of-data-breach-global-analysis" TargetMode="External"/><Relationship Id="rId4" Type="http://schemas.openxmlformats.org/officeDocument/2006/relationships/hyperlink" Target="http://www.fireeye.com/news-events/press-releases/read/fireeye-releases-annual-mandiant-threat-report-on-advanced-targeted-attack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r>
              <a:rPr lang="en-US" sz="900" dirty="0"/>
              <a:t>We’re used to attackers directly targeting fortune 500s but now we’re seeing attacks on any vulnerable target. </a:t>
            </a:r>
          </a:p>
          <a:p>
            <a:pPr marL="0" marR="0" indent="0" algn="l" defTabSz="932742" rtl="0" eaLnBrk="1" fontAlgn="auto" latinLnBrk="0" hangingPunct="1">
              <a:lnSpc>
                <a:spcPct val="90000"/>
              </a:lnSpc>
              <a:spcBef>
                <a:spcPts val="0"/>
              </a:spcBef>
              <a:spcAft>
                <a:spcPts val="340"/>
              </a:spcAft>
              <a:buClrTx/>
              <a:buSzTx/>
              <a:buFontTx/>
              <a:buNone/>
              <a:tabLst/>
              <a:defRPr/>
            </a:pPr>
            <a:r>
              <a:rPr lang="en-US" sz="900" dirty="0"/>
              <a:t>Those</a:t>
            </a:r>
            <a:r>
              <a:rPr lang="en-US" sz="900" baseline="0" dirty="0"/>
              <a:t> numbers are scary: </a:t>
            </a:r>
            <a:r>
              <a:rPr lang="en-US" sz="800" kern="1200" dirty="0">
                <a:solidFill>
                  <a:schemeClr val="tx1"/>
                </a:solidFill>
                <a:effectLst/>
                <a:latin typeface="Segoe UI Light" pitchFamily="34" charset="0"/>
                <a:ea typeface="+mn-ea"/>
                <a:cs typeface="+mn-cs"/>
              </a:rPr>
              <a:t>It takes an enterprise more than 200 days to detect a security breach and, o</a:t>
            </a:r>
            <a:r>
              <a:rPr lang="en-US" sz="800" baseline="0" dirty="0"/>
              <a:t>nce you finally found them, it often takes a very long time to completely recover from that breach, </a:t>
            </a:r>
            <a:r>
              <a:rPr lang="en-US" sz="800" kern="1200" dirty="0">
                <a:solidFill>
                  <a:schemeClr val="tx1"/>
                </a:solidFill>
                <a:effectLst/>
                <a:latin typeface="Segoe UI Light" pitchFamily="34" charset="0"/>
                <a:ea typeface="+mn-ea"/>
                <a:cs typeface="+mn-cs"/>
              </a:rPr>
              <a:t>often up to 80 days. Attackers can wreak havoc on a corporate network, stealing data, breaching privacy, and destroying the trust of customers. </a:t>
            </a:r>
          </a:p>
          <a:p>
            <a:pPr marL="0" marR="0" indent="0" algn="l" defTabSz="932742" rtl="0" eaLnBrk="1" fontAlgn="auto" latinLnBrk="0" hangingPunct="1">
              <a:lnSpc>
                <a:spcPct val="90000"/>
              </a:lnSpc>
              <a:spcBef>
                <a:spcPts val="0"/>
              </a:spcBef>
              <a:spcAft>
                <a:spcPts val="340"/>
              </a:spcAft>
              <a:buClrTx/>
              <a:buSzTx/>
              <a:buFontTx/>
              <a:buNone/>
              <a:tabLst/>
              <a:defRPr/>
            </a:pPr>
            <a:r>
              <a:rPr lang="en-US" sz="800" kern="1200" dirty="0">
                <a:solidFill>
                  <a:schemeClr val="tx1"/>
                </a:solidFill>
                <a:effectLst/>
                <a:latin typeface="Segoe UI Light" pitchFamily="34" charset="0"/>
                <a:ea typeface="+mn-ea"/>
                <a:cs typeface="+mn-cs"/>
              </a:rPr>
              <a:t>These attacks are incredibly expensive, and often come with a broader impact to a company’s reputation</a:t>
            </a:r>
          </a:p>
          <a:p>
            <a:endParaRPr lang="en-US" sz="900" baseline="0" dirty="0"/>
          </a:p>
          <a:p>
            <a:r>
              <a:rPr lang="en-US" sz="900" dirty="0"/>
              <a:t>And there’s also enough data today </a:t>
            </a:r>
            <a:r>
              <a:rPr lang="en-US" sz="900" baseline="0" dirty="0"/>
              <a:t>quantify what the cost of breaches is.</a:t>
            </a:r>
          </a:p>
          <a:p>
            <a:endParaRPr lang="en-US" sz="900" kern="1200" dirty="0">
              <a:solidFill>
                <a:schemeClr val="tx1"/>
              </a:solidFill>
              <a:effectLst/>
              <a:latin typeface="Segoe UI" panose="020B0502040204020203" pitchFamily="34" charset="0"/>
              <a:ea typeface="+mn-ea"/>
              <a:cs typeface="Segoe UI" panose="020B0502040204020203" pitchFamily="34" charset="0"/>
            </a:endParaRPr>
          </a:p>
          <a:p>
            <a:r>
              <a:rPr lang="en-US" sz="900" kern="1200" dirty="0">
                <a:solidFill>
                  <a:schemeClr val="tx1"/>
                </a:solidFill>
                <a:effectLst/>
                <a:latin typeface="Segoe UI" panose="020B0502040204020203" pitchFamily="34" charset="0"/>
                <a:ea typeface="+mn-ea"/>
                <a:cs typeface="Segoe UI" panose="020B0502040204020203" pitchFamily="34" charset="0"/>
              </a:rPr>
              <a:t>Note: </a:t>
            </a:r>
          </a:p>
          <a:p>
            <a:r>
              <a:rPr lang="en-US" sz="900" kern="1200" dirty="0">
                <a:solidFill>
                  <a:schemeClr val="tx1"/>
                </a:solidFill>
                <a:effectLst/>
                <a:latin typeface="Segoe UI" panose="020B0502040204020203" pitchFamily="34" charset="0"/>
                <a:ea typeface="+mn-ea"/>
                <a:cs typeface="Segoe UI" panose="020B0502040204020203" pitchFamily="34" charset="0"/>
              </a:rPr>
              <a:t>Source 1 (HEADING): Cyber security is a CEO issue: </a:t>
            </a:r>
            <a:r>
              <a:rPr lang="en-US" sz="900" u="sng" kern="1200" dirty="0">
                <a:solidFill>
                  <a:schemeClr val="tx1"/>
                </a:solidFill>
                <a:effectLst/>
                <a:latin typeface="Segoe UI" panose="020B0502040204020203" pitchFamily="34" charset="0"/>
                <a:ea typeface="+mn-ea"/>
                <a:cs typeface="Segoe UI" panose="020B0502040204020203" pitchFamily="34" charset="0"/>
                <a:hlinkClick r:id="rId3"/>
              </a:rPr>
              <a:t>http://www.mckinsey.com/insights/business_technology/why_senior_leaders_are_the_front_line_against_cyberattacks</a:t>
            </a:r>
            <a:endParaRPr lang="en-US" sz="900" kern="1200" dirty="0">
              <a:solidFill>
                <a:schemeClr val="tx1"/>
              </a:solidFill>
              <a:effectLst/>
              <a:latin typeface="Segoe UI" panose="020B0502040204020203" pitchFamily="34" charset="0"/>
              <a:ea typeface="+mn-ea"/>
              <a:cs typeface="Segoe UI" panose="020B0502040204020203" pitchFamily="34" charset="0"/>
            </a:endParaRPr>
          </a:p>
          <a:p>
            <a:r>
              <a:rPr lang="en-US" sz="900" kern="1200" dirty="0" err="1">
                <a:solidFill>
                  <a:schemeClr val="tx1"/>
                </a:solidFill>
                <a:effectLst/>
                <a:latin typeface="Segoe UI" panose="020B0502040204020203" pitchFamily="34" charset="0"/>
                <a:ea typeface="+mn-ea"/>
                <a:cs typeface="Segoe UI" panose="020B0502040204020203" pitchFamily="34" charset="0"/>
              </a:rPr>
              <a:t>Siource</a:t>
            </a:r>
            <a:r>
              <a:rPr lang="en-US" sz="900" kern="1200" dirty="0">
                <a:solidFill>
                  <a:schemeClr val="tx1"/>
                </a:solidFill>
                <a:effectLst/>
                <a:latin typeface="Segoe UI" panose="020B0502040204020203" pitchFamily="34" charset="0"/>
                <a:ea typeface="+mn-ea"/>
                <a:cs typeface="Segoe UI" panose="020B0502040204020203" pitchFamily="34" charset="0"/>
              </a:rPr>
              <a:t> 2: 243 days for attacker to be present: </a:t>
            </a:r>
            <a:r>
              <a:rPr lang="en-US" sz="900" u="sng" kern="1200" dirty="0">
                <a:solidFill>
                  <a:schemeClr val="tx1"/>
                </a:solidFill>
                <a:effectLst/>
                <a:latin typeface="Segoe UI" panose="020B0502040204020203" pitchFamily="34" charset="0"/>
                <a:ea typeface="+mn-ea"/>
                <a:cs typeface="Segoe UI" panose="020B0502040204020203" pitchFamily="34" charset="0"/>
                <a:hlinkClick r:id="rId4"/>
              </a:rPr>
              <a:t>http://www.fireeye.com/news-events/press-releases/read/fireeye-releases-annual-mandiant-threat-report-on-advanced-targeted-attacks</a:t>
            </a:r>
            <a:endParaRPr lang="en-US" sz="900" kern="1200" dirty="0">
              <a:solidFill>
                <a:schemeClr val="tx1"/>
              </a:solidFill>
              <a:effectLst/>
              <a:latin typeface="Segoe UI" panose="020B0502040204020203" pitchFamily="34" charset="0"/>
              <a:ea typeface="+mn-ea"/>
              <a:cs typeface="Segoe UI" panose="020B0502040204020203" pitchFamily="34" charset="0"/>
            </a:endParaRPr>
          </a:p>
          <a:p>
            <a:r>
              <a:rPr lang="en-US" sz="900" kern="1200" dirty="0">
                <a:solidFill>
                  <a:schemeClr val="tx1"/>
                </a:solidFill>
                <a:effectLst/>
                <a:latin typeface="Segoe UI" panose="020B0502040204020203" pitchFamily="34" charset="0"/>
                <a:ea typeface="+mn-ea"/>
                <a:cs typeface="Segoe UI" panose="020B0502040204020203" pitchFamily="34" charset="0"/>
              </a:rPr>
              <a:t>Source 3: 140 countries developing cyber weapons: </a:t>
            </a:r>
            <a:r>
              <a:rPr lang="en-US" sz="900" kern="1200" dirty="0" err="1">
                <a:solidFill>
                  <a:schemeClr val="tx1"/>
                </a:solidFill>
                <a:effectLst/>
                <a:latin typeface="Segoe UI" panose="020B0502040204020203" pitchFamily="34" charset="0"/>
                <a:ea typeface="+mn-ea"/>
                <a:cs typeface="Segoe UI" panose="020B0502040204020203" pitchFamily="34" charset="0"/>
              </a:rPr>
              <a:t>Infosec</a:t>
            </a:r>
            <a:r>
              <a:rPr lang="en-US" sz="900" kern="1200" dirty="0">
                <a:solidFill>
                  <a:schemeClr val="tx1"/>
                </a:solidFill>
                <a:effectLst/>
                <a:latin typeface="Segoe UI" panose="020B0502040204020203" pitchFamily="34" charset="0"/>
                <a:ea typeface="+mn-ea"/>
                <a:cs typeface="Segoe UI" panose="020B0502040204020203" pitchFamily="34" charset="0"/>
              </a:rPr>
              <a:t> </a:t>
            </a:r>
            <a:r>
              <a:rPr lang="en-US" sz="900" kern="1200" dirty="0" err="1">
                <a:solidFill>
                  <a:schemeClr val="tx1"/>
                </a:solidFill>
                <a:effectLst/>
                <a:latin typeface="Segoe UI" panose="020B0502040204020203" pitchFamily="34" charset="0"/>
                <a:ea typeface="+mn-ea"/>
                <a:cs typeface="Segoe UI" panose="020B0502040204020203" pitchFamily="34" charset="0"/>
              </a:rPr>
              <a:t>Institue</a:t>
            </a:r>
            <a:r>
              <a:rPr lang="en-US" sz="900" kern="1200" dirty="0">
                <a:solidFill>
                  <a:schemeClr val="tx1"/>
                </a:solidFill>
                <a:effectLst/>
                <a:latin typeface="Segoe UI" panose="020B0502040204020203" pitchFamily="34" charset="0"/>
                <a:ea typeface="+mn-ea"/>
                <a:cs typeface="Segoe UI" panose="020B0502040204020203" pitchFamily="34" charset="0"/>
              </a:rPr>
              <a:t>, “The Rise of Cyber Weapons and Relative Impact on Cyberspace”</a:t>
            </a:r>
          </a:p>
          <a:p>
            <a:r>
              <a:rPr lang="en-US" sz="900" kern="1200" dirty="0">
                <a:solidFill>
                  <a:schemeClr val="tx1"/>
                </a:solidFill>
                <a:effectLst/>
                <a:latin typeface="Segoe UI" panose="020B0502040204020203" pitchFamily="34" charset="0"/>
                <a:ea typeface="+mn-ea"/>
                <a:cs typeface="Segoe UI" panose="020B0502040204020203" pitchFamily="34" charset="0"/>
              </a:rPr>
              <a:t>Source 4: $3 trillion in lost productivity: </a:t>
            </a:r>
            <a:r>
              <a:rPr lang="en-US" sz="900" u="sng" kern="1200" dirty="0">
                <a:solidFill>
                  <a:schemeClr val="tx1"/>
                </a:solidFill>
                <a:effectLst/>
                <a:latin typeface="Segoe UI" panose="020B0502040204020203" pitchFamily="34" charset="0"/>
                <a:ea typeface="+mn-ea"/>
                <a:cs typeface="Segoe UI" panose="020B0502040204020203" pitchFamily="34" charset="0"/>
                <a:hlinkClick r:id="rId3"/>
              </a:rPr>
              <a:t>http://www.mckinsey.com/insights/business_technology/why_senior_leaders_are_the_front_line_against_cyberattacks</a:t>
            </a:r>
            <a:endParaRPr lang="en-US" sz="900" kern="1200" dirty="0">
              <a:solidFill>
                <a:schemeClr val="tx1"/>
              </a:solidFill>
              <a:effectLst/>
              <a:latin typeface="Segoe UI" panose="020B0502040204020203" pitchFamily="34" charset="0"/>
              <a:ea typeface="+mn-ea"/>
              <a:cs typeface="Segoe UI" panose="020B0502040204020203" pitchFamily="34" charset="0"/>
            </a:endParaRPr>
          </a:p>
          <a:p>
            <a:r>
              <a:rPr lang="en-US" sz="900" kern="1200" dirty="0">
                <a:solidFill>
                  <a:schemeClr val="tx1"/>
                </a:solidFill>
                <a:effectLst/>
                <a:latin typeface="Segoe UI" panose="020B0502040204020203" pitchFamily="34" charset="0"/>
                <a:ea typeface="+mn-ea"/>
                <a:cs typeface="Segoe UI" panose="020B0502040204020203" pitchFamily="34" charset="0"/>
              </a:rPr>
              <a:t>Source 5: $3.5 million cost: </a:t>
            </a:r>
            <a:r>
              <a:rPr lang="en-US" sz="900" u="sng" kern="1200" dirty="0">
                <a:solidFill>
                  <a:schemeClr val="tx1"/>
                </a:solidFill>
                <a:effectLst/>
                <a:latin typeface="Segoe UI" panose="020B0502040204020203" pitchFamily="34" charset="0"/>
                <a:ea typeface="+mn-ea"/>
                <a:cs typeface="Segoe UI" panose="020B0502040204020203" pitchFamily="34" charset="0"/>
                <a:hlinkClick r:id="rId5"/>
              </a:rPr>
              <a:t>http://www.ponemon.org/blog/ponemon-institute-releases-2014-cost-of-data-breach-global-analysis</a:t>
            </a:r>
            <a:endParaRPr lang="en-US" sz="900" kern="1200" dirty="0">
              <a:solidFill>
                <a:schemeClr val="tx1"/>
              </a:solidFill>
              <a:effectLst/>
              <a:latin typeface="Segoe UI" panose="020B0502040204020203" pitchFamily="34" charset="0"/>
              <a:ea typeface="+mn-ea"/>
              <a:cs typeface="Segoe UI" panose="020B0502040204020203" pitchFamily="34" charset="0"/>
            </a:endParaRPr>
          </a:p>
          <a:p>
            <a:r>
              <a:rPr lang="en-US" sz="900" kern="1200" dirty="0">
                <a:solidFill>
                  <a:schemeClr val="tx1"/>
                </a:solidFill>
                <a:effectLst/>
                <a:latin typeface="Segoe UI" panose="020B0502040204020203" pitchFamily="34" charset="0"/>
                <a:ea typeface="+mn-ea"/>
                <a:cs typeface="Segoe UI" panose="020B0502040204020203" pitchFamily="34" charset="0"/>
              </a:rPr>
              <a:t>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9570AB-282D-4F9A-AAF7-479BFA1C3732}" type="slidenum">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a:ln>
                  <a:noFill/>
                </a:ln>
                <a:solidFill>
                  <a:prstClr val="black"/>
                </a:solidFill>
                <a:effectLst/>
                <a:uLnTx/>
                <a:uFillTx/>
                <a:latin typeface="Calibri"/>
                <a:ea typeface="+mn-ea"/>
                <a:cs typeface="+mn-cs"/>
              </a:rPr>
              <a:t>© 2015 Microsoft Corporation. All rights reserved. MICROSOFT MAKES NO WARRANTIES, EXPRESS, IMPLIED OR STATUTORY, AS TO THE INFORMATION IN THIS PRESENTATION</a:t>
            </a:r>
            <a:endParaRPr kumimoji="0"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10" name="Slide Image Placeholder 9"/>
          <p:cNvSpPr>
            <a:spLocks noGrp="1" noRot="1" noChangeAspect="1"/>
          </p:cNvSpPr>
          <p:nvPr>
            <p:ph type="sldImg"/>
          </p:nvPr>
        </p:nvSpPr>
        <p:spPr>
          <a:xfrm>
            <a:off x="687388" y="623888"/>
            <a:ext cx="2768600" cy="1557337"/>
          </a:xfrm>
        </p:spPr>
      </p:sp>
    </p:spTree>
    <p:extLst>
      <p:ext uri="{BB962C8B-B14F-4D97-AF65-F5344CB8AC3E}">
        <p14:creationId xmlns:p14="http://schemas.microsoft.com/office/powerpoint/2010/main" val="1267237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1861455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2505977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2960795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615923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000" dirty="0">
              <a:solidFill>
                <a:srgbClr val="FFFFFF">
                  <a:lumMod val="65000"/>
                </a:srgbClr>
              </a:solidFill>
            </a:endParaRPr>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endParaRPr>
          </a:p>
        </p:txBody>
      </p:sp>
      <p:sp>
        <p:nvSpPr>
          <p:cNvPr id="5" name="Footer Placeholder 4"/>
          <p:cNvSpPr>
            <a:spLocks noGrp="1"/>
          </p:cNvSpPr>
          <p:nvPr>
            <p:ph type="ftr" sz="quarter" idx="11"/>
          </p:nvPr>
        </p:nvSpPr>
        <p:spPr/>
        <p:txBody>
          <a:bodyPr/>
          <a:lstStyle/>
          <a:p>
            <a:pPr marL="0" marR="0" lvl="0" indent="0" defTabSz="966294"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4CFA94A-519F-445C-B30C-9E76FA6A2031}" type="datetime8">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5/16/2017 5:00 PM</a:t>
            </a:fld>
            <a:endParaRPr kumimoji="0" lang="en-US" sz="1800" b="0" i="0" u="none" strike="noStrike" kern="0" cap="none" spc="0" normalizeH="0" baseline="0" noProof="0" dirty="0">
              <a:ln>
                <a:noFill/>
              </a:ln>
              <a:solidFill>
                <a:prstClr val="black"/>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8</a:t>
            </a:fld>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520460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endParaRPr lang="en-US" sz="1000" dirty="0">
              <a:solidFill>
                <a:srgbClr val="FFFFFF">
                  <a:lumMod val="65000"/>
                </a:srgbClr>
              </a:solidFill>
            </a:endParaRPr>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endParaRPr>
          </a:p>
        </p:txBody>
      </p:sp>
      <p:sp>
        <p:nvSpPr>
          <p:cNvPr id="5" name="Footer Placeholder 4"/>
          <p:cNvSpPr>
            <a:spLocks noGrp="1"/>
          </p:cNvSpPr>
          <p:nvPr>
            <p:ph type="ftr" sz="quarter" idx="11"/>
          </p:nvPr>
        </p:nvSpPr>
        <p:spPr/>
        <p:txBody>
          <a:bodyPr/>
          <a:lstStyle/>
          <a:p>
            <a:pPr marL="0" marR="0" lvl="0" indent="0" defTabSz="966294"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4CFA94A-519F-445C-B30C-9E76FA6A2031}" type="datetime8">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5/16/2017 5:00 PM</a:t>
            </a:fld>
            <a:endParaRPr kumimoji="0" lang="en-US" sz="1800" b="0" i="0" u="none" strike="noStrike" kern="0" cap="none" spc="0" normalizeH="0" baseline="0" noProof="0" dirty="0">
              <a:ln>
                <a:noFill/>
              </a:ln>
              <a:solidFill>
                <a:prstClr val="black"/>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9</a:t>
            </a:fld>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091713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endParaRPr lang="en-US" sz="900" kern="1200" dirty="0">
              <a:solidFill>
                <a:schemeClr val="tx1"/>
              </a:solidFill>
              <a:effectLst/>
              <a:latin typeface="Segoe UI Light" pitchFamily="34" charset="0"/>
              <a:ea typeface="+mn-ea"/>
              <a:cs typeface="+mn-cs"/>
            </a:endParaRP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4040464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5" name="Footer Placeholder 4"/>
          <p:cNvSpPr>
            <a:spLocks noGrp="1"/>
          </p:cNvSpPr>
          <p:nvPr>
            <p:ph type="ftr" sz="quarter" idx="11"/>
          </p:nvPr>
        </p:nvSpPr>
        <p:spPr/>
        <p:txBody>
          <a:bodyPr/>
          <a:lstStyle/>
          <a:p>
            <a:pPr marL="0" marR="0" lvl="0" indent="0" defTabSz="914099"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38EEC551-8CDA-4EB6-89BB-2A86C9F091C8}" type="datetime8">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5/16/2017 5:00 PM</a:t>
            </a:fld>
            <a:endParaRPr kumimoji="0" lang="en-US" sz="1800" b="0" i="0" u="none" strike="noStrike" kern="0" cap="none" spc="0" normalizeH="0" baseline="0" noProof="0" dirty="0">
              <a:ln>
                <a:noFill/>
              </a:ln>
              <a:solidFill>
                <a:sysClr val="windowText" lastClr="000000"/>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11</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314854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endParaRPr lang="en-US" dirty="0"/>
          </a:p>
          <a:p>
            <a:endParaRPr lang="en-US" dirty="0"/>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5" name="Footer Placeholder 4"/>
          <p:cNvSpPr>
            <a:spLocks noGrp="1"/>
          </p:cNvSpPr>
          <p:nvPr>
            <p:ph type="ftr" sz="quarter" idx="11"/>
          </p:nvPr>
        </p:nvSpPr>
        <p:spPr/>
        <p:txBody>
          <a:bodyPr/>
          <a:lstStyle/>
          <a:p>
            <a:pPr marL="0" marR="0" lvl="0" indent="0" defTabSz="914099"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38EEC551-8CDA-4EB6-89BB-2A86C9F091C8}" type="datetime8">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5/16/2017 5:00 PM</a:t>
            </a:fld>
            <a:endParaRPr kumimoji="0" lang="en-US" sz="1800" b="0" i="0" u="none" strike="noStrike" kern="0" cap="none" spc="0" normalizeH="0" baseline="0" noProof="0" dirty="0">
              <a:ln>
                <a:noFill/>
              </a:ln>
              <a:solidFill>
                <a:sysClr val="windowText" lastClr="000000"/>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12</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5615227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815838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5/16/2017 5:00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2763905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7D10C09F-FCA1-48C8-B40D-42E1045D109E}"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5:00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7666863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5:00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3824555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890588"/>
            <a:ext cx="5507037" cy="3098800"/>
          </a:xfrm>
        </p:spPr>
      </p:sp>
      <p:sp>
        <p:nvSpPr>
          <p:cNvPr id="3" name="Notes Placeholder 2"/>
          <p:cNvSpPr>
            <a:spLocks noGrp="1"/>
          </p:cNvSpPr>
          <p:nvPr>
            <p:ph type="body" idx="1"/>
          </p:nvPr>
        </p:nvSpPr>
        <p:spPr/>
        <p:txBody>
          <a:bodyPr/>
          <a:lstStyle/>
          <a:p>
            <a:endParaRPr lang="en-US" sz="1000" kern="1200" baseline="0" dirty="0">
              <a:solidFill>
                <a:schemeClr val="tx1"/>
              </a:solidFill>
              <a:effectLst/>
              <a:latin typeface="Segoe UI" panose="020B0502040204020203" pitchFamily="34" charset="0"/>
              <a:ea typeface="+mn-ea"/>
              <a:cs typeface="Segoe UI" panose="020B0502040204020203"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9570AB-282D-4F9A-AAF7-479BFA1C3732}"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a:ln>
                  <a:noFill/>
                </a:ln>
                <a:solidFill>
                  <a:sysClr val="windowText" lastClr="000000"/>
                </a:solidFill>
                <a:effectLst/>
                <a:uLnTx/>
                <a:uFillTx/>
                <a:latin typeface="Calibri" panose="020F0502020204030204"/>
                <a:ea typeface="+mn-ea"/>
                <a:cs typeface="+mn-cs"/>
              </a:rPr>
              <a:t>© 2015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C22FD9-174B-4495-9EEF-D888C109C6BF}" type="datetime1">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1494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890588"/>
            <a:ext cx="5507037" cy="30988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9570AB-282D-4F9A-AAF7-479BFA1C3732}"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a:ln>
                  <a:noFill/>
                </a:ln>
                <a:solidFill>
                  <a:sysClr val="windowText" lastClr="000000"/>
                </a:solidFill>
                <a:effectLst/>
                <a:uLnTx/>
                <a:uFillTx/>
                <a:latin typeface="Calibri" panose="020F0502020204030204"/>
                <a:ea typeface="+mn-ea"/>
                <a:cs typeface="+mn-cs"/>
              </a:rPr>
              <a:t>© 2015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C22FD9-174B-4495-9EEF-D888C109C6BF}" type="datetime1">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05854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890588"/>
            <a:ext cx="5507037" cy="3098800"/>
          </a:xfrm>
        </p:spPr>
      </p:sp>
      <p:sp>
        <p:nvSpPr>
          <p:cNvPr id="3" name="Notes Placeholder 2"/>
          <p:cNvSpPr>
            <a:spLocks noGrp="1"/>
          </p:cNvSpPr>
          <p:nvPr>
            <p:ph type="body" idx="1"/>
          </p:nvPr>
        </p:nvSpPr>
        <p:spPr/>
        <p:txBody>
          <a:bodyPr/>
          <a:lstStyle/>
          <a:p>
            <a:endParaRPr lang="en-US" sz="1000" kern="1200" baseline="0" dirty="0">
              <a:solidFill>
                <a:schemeClr val="tx1"/>
              </a:solidFill>
              <a:effectLst/>
              <a:latin typeface="Segoe UI" panose="020B0502040204020203" pitchFamily="34" charset="0"/>
              <a:ea typeface="+mn-ea"/>
              <a:cs typeface="Segoe UI" panose="020B0502040204020203"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9570AB-282D-4F9A-AAF7-479BFA1C3732}"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a:ln>
                  <a:noFill/>
                </a:ln>
                <a:solidFill>
                  <a:sysClr val="windowText" lastClr="000000"/>
                </a:solidFill>
                <a:effectLst/>
                <a:uLnTx/>
                <a:uFillTx/>
                <a:latin typeface="Calibri" panose="020F0502020204030204"/>
                <a:ea typeface="+mn-ea"/>
                <a:cs typeface="+mn-cs"/>
              </a:rPr>
              <a:t>© 2015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C22FD9-174B-4495-9EEF-D888C109C6BF}" type="datetime1">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02604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890588"/>
            <a:ext cx="5507037" cy="30988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9570AB-282D-4F9A-AAF7-479BFA1C3732}"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a:ln>
                  <a:noFill/>
                </a:ln>
                <a:solidFill>
                  <a:sysClr val="windowText" lastClr="000000"/>
                </a:solidFill>
                <a:effectLst/>
                <a:uLnTx/>
                <a:uFillTx/>
                <a:latin typeface="Calibri" panose="020F0502020204030204"/>
                <a:ea typeface="+mn-ea"/>
                <a:cs typeface="+mn-cs"/>
              </a:rPr>
              <a:t>© 2015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C22FD9-174B-4495-9EEF-D888C109C6BF}" type="datetime1">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68114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sz="800" kern="1200" dirty="0">
                <a:solidFill>
                  <a:schemeClr val="tx1"/>
                </a:solidFill>
                <a:effectLst/>
                <a:latin typeface="Segoe UI Light" pitchFamily="34" charset="0"/>
                <a:ea typeface="+mn-ea"/>
                <a:cs typeface="+mn-cs"/>
              </a:rPr>
              <a:t>Windows Defender ATP uses a combination of client technology built into Windows 10 and our robust cloud service.</a:t>
            </a:r>
            <a:r>
              <a:rPr lang="en-US" sz="800" kern="1200" baseline="0" dirty="0">
                <a:solidFill>
                  <a:schemeClr val="tx1"/>
                </a:solidFill>
                <a:effectLst/>
                <a:latin typeface="Segoe UI Light" pitchFamily="34" charset="0"/>
                <a:ea typeface="+mn-ea"/>
                <a:cs typeface="+mn-cs"/>
              </a:rPr>
              <a:t> </a:t>
            </a:r>
          </a:p>
          <a:p>
            <a:pPr marL="0" marR="0" lvl="0" indent="0" algn="l" defTabSz="932742" rtl="0" eaLnBrk="1" fontAlgn="auto" latinLnBrk="0" hangingPunct="1">
              <a:lnSpc>
                <a:spcPct val="90000"/>
              </a:lnSpc>
              <a:spcBef>
                <a:spcPts val="0"/>
              </a:spcBef>
              <a:spcAft>
                <a:spcPts val="340"/>
              </a:spcAft>
              <a:buClrTx/>
              <a:buSzTx/>
              <a:buFontTx/>
              <a:buNone/>
              <a:tabLst/>
              <a:defRPr/>
            </a:pPr>
            <a:r>
              <a:rPr lang="en-US" sz="900" b="0" baseline="0" dirty="0"/>
              <a:t>Windows Defender ATP </a:t>
            </a:r>
            <a:r>
              <a:rPr lang="en-US" sz="900" dirty="0"/>
              <a:t>is composed of 3 parts:</a:t>
            </a:r>
            <a:r>
              <a:rPr lang="en-US" sz="900" baseline="0" dirty="0"/>
              <a:t> </a:t>
            </a:r>
          </a:p>
          <a:p>
            <a:pPr marL="228600" indent="-228600">
              <a:buFont typeface="+mj-lt"/>
              <a:buAutoNum type="arabicPeriod"/>
            </a:pPr>
            <a:r>
              <a:rPr lang="en-US" sz="900" baseline="0" dirty="0"/>
              <a:t>The Client – an agent built into the OS (Windows 10 Anniversary update and later) </a:t>
            </a:r>
            <a:br>
              <a:rPr lang="en-US" sz="900" baseline="0" dirty="0"/>
            </a:br>
            <a:r>
              <a:rPr lang="en-US" sz="900" baseline="0" dirty="0"/>
              <a:t>responsible to log everything that happens on the client machine and send it over to the cloud</a:t>
            </a:r>
          </a:p>
          <a:p>
            <a:pPr marL="228600" indent="-228600">
              <a:buFont typeface="+mj-lt"/>
              <a:buAutoNum type="arabicPeriod"/>
              <a:defRPr/>
            </a:pPr>
            <a:r>
              <a:rPr lang="en-US" sz="900" baseline="0" dirty="0"/>
              <a:t>Cloud analytics </a:t>
            </a:r>
            <a:r>
              <a:rPr lang="en-US" sz="900" b="0" baseline="0" dirty="0"/>
              <a:t>service</a:t>
            </a:r>
            <a:r>
              <a:rPr lang="en-US" sz="900" b="0" dirty="0"/>
              <a:t>– leverage huge dictionary of IOAs and signals collected across it’s eco-system of Windows customers, enterprise cloud products and online assets. </a:t>
            </a:r>
            <a:br>
              <a:rPr lang="en-US" sz="900" b="0" dirty="0"/>
            </a:br>
            <a:r>
              <a:rPr lang="en-US" sz="900" dirty="0"/>
              <a:t>It </a:t>
            </a:r>
            <a:r>
              <a:rPr lang="en-US" sz="900" baseline="0" dirty="0"/>
              <a:t>runs on a scalable Big Data, </a:t>
            </a:r>
            <a:r>
              <a:rPr lang="en-US" sz="900" dirty="0"/>
              <a:t>a </a:t>
            </a:r>
            <a:r>
              <a:rPr lang="en-US" sz="900" kern="1200" dirty="0">
                <a:solidFill>
                  <a:schemeClr val="tx1"/>
                </a:solidFill>
                <a:effectLst/>
                <a:latin typeface="Segoe UI Light" pitchFamily="34" charset="0"/>
                <a:ea typeface="+mn-ea"/>
                <a:cs typeface="+mn-cs"/>
              </a:rPr>
              <a:t>processing service to draw fast insights, identifying attacks </a:t>
            </a:r>
            <a:r>
              <a:rPr lang="en-US" sz="900" baseline="0" dirty="0"/>
              <a:t>and use many ML algorithms that were created in the last years by </a:t>
            </a:r>
            <a:br>
              <a:rPr lang="en-US" sz="900" baseline="0" dirty="0"/>
            </a:br>
            <a:r>
              <a:rPr lang="en-US" sz="900" baseline="0" dirty="0"/>
              <a:t>AND</a:t>
            </a:r>
          </a:p>
          <a:p>
            <a:pPr marL="228600" indent="-228600">
              <a:buFont typeface="+mj-lt"/>
              <a:buAutoNum type="arabicPeriod"/>
            </a:pPr>
            <a:r>
              <a:rPr lang="en-US" sz="900" kern="1200" dirty="0">
                <a:solidFill>
                  <a:schemeClr val="tx1"/>
                </a:solidFill>
                <a:effectLst/>
                <a:latin typeface="Segoe UI Light" pitchFamily="34" charset="0"/>
                <a:ea typeface="+mn-ea"/>
                <a:cs typeface="+mn-cs"/>
              </a:rPr>
              <a:t>Microsoft and community</a:t>
            </a:r>
            <a:r>
              <a:rPr lang="en-US" sz="900" kern="1200" baseline="0" dirty="0">
                <a:solidFill>
                  <a:schemeClr val="tx1"/>
                </a:solidFill>
                <a:effectLst/>
                <a:latin typeface="Segoe UI Light" pitchFamily="34" charset="0"/>
                <a:ea typeface="+mn-ea"/>
                <a:cs typeface="+mn-cs"/>
              </a:rPr>
              <a:t> intelligence, </a:t>
            </a:r>
            <a:r>
              <a:rPr lang="en-US" sz="900" dirty="0"/>
              <a:t>our </a:t>
            </a:r>
            <a:r>
              <a:rPr lang="en-US" sz="900" baseline="0" dirty="0"/>
              <a:t>Hunters and researchers that are investigating the data and finding and creating new </a:t>
            </a:r>
            <a:r>
              <a:rPr lang="en-US" sz="900" dirty="0"/>
              <a:t>behavioral</a:t>
            </a:r>
            <a:r>
              <a:rPr lang="en-US" sz="900" b="1" dirty="0"/>
              <a:t> </a:t>
            </a:r>
            <a:r>
              <a:rPr lang="en-US" sz="900" baseline="0" dirty="0"/>
              <a:t>patterns and correlating it with existing knowledge from the security community</a:t>
            </a:r>
          </a:p>
          <a:p>
            <a:pPr marL="0" indent="0">
              <a:buFont typeface="+mj-lt"/>
              <a:buNone/>
            </a:pPr>
            <a:endParaRPr lang="en-US" sz="1000" b="0" kern="1200" baseline="0" dirty="0">
              <a:solidFill>
                <a:schemeClr val="bg2"/>
              </a:solidFill>
              <a:effectLst/>
              <a:uFill>
                <a:solidFill>
                  <a:srgbClr val="4F81BD"/>
                </a:solidFill>
              </a:uFill>
              <a:latin typeface="Arial" panose="020B0604020202020204" pitchFamily="34" charset="0"/>
              <a:cs typeface="Arial" panose="020B0604020202020204" pitchFamily="34" charset="0"/>
            </a:endParaRPr>
          </a:p>
          <a:p>
            <a:endParaRPr lang="en-US" sz="900" dirty="0">
              <a:solidFill>
                <a:schemeClr val="bg2"/>
              </a:solidFill>
              <a:uFill>
                <a:solidFill>
                  <a:srgbClr val="4F81BD"/>
                </a:solidFill>
              </a:uFill>
              <a:latin typeface="Arial" panose="020B0604020202020204" pitchFamily="34" charset="0"/>
              <a:cs typeface="Arial" panose="020B0604020202020204" pitchFamily="34" charset="0"/>
            </a:endParaRPr>
          </a:p>
          <a:p>
            <a:pPr marL="171450" indent="-171450">
              <a:buFontTx/>
              <a:buChar char="-"/>
            </a:pPr>
            <a:endParaRPr lang="en-US" b="1" dirty="0">
              <a:solidFill>
                <a:srgbClr val="FFFFFF"/>
              </a:solidFill>
            </a:endParaRPr>
          </a:p>
          <a:p>
            <a:pPr marL="0" marR="0" indent="0" algn="l" defTabSz="932742" rtl="0" eaLnBrk="1" fontAlgn="auto" latinLnBrk="0" hangingPunct="1">
              <a:lnSpc>
                <a:spcPct val="90000"/>
              </a:lnSpc>
              <a:spcBef>
                <a:spcPts val="0"/>
              </a:spcBef>
              <a:spcAft>
                <a:spcPts val="340"/>
              </a:spcAft>
              <a:buClrTx/>
              <a:buSzTx/>
              <a:buFontTx/>
              <a:buNone/>
              <a:tabLst/>
              <a:defRPr/>
            </a:pPr>
            <a:endParaRPr lang="en-US" sz="900" b="1" baseline="0" dirty="0"/>
          </a:p>
          <a:p>
            <a:pPr marL="0" marR="0" indent="0" algn="l" defTabSz="932742" rtl="0" eaLnBrk="1" fontAlgn="auto" latinLnBrk="0" hangingPunct="1">
              <a:lnSpc>
                <a:spcPct val="90000"/>
              </a:lnSpc>
              <a:spcBef>
                <a:spcPts val="0"/>
              </a:spcBef>
              <a:spcAft>
                <a:spcPts val="340"/>
              </a:spcAft>
              <a:buClrTx/>
              <a:buSzTx/>
              <a:buFontTx/>
              <a:buNone/>
              <a:tabLst/>
              <a:defRPr/>
            </a:pPr>
            <a:r>
              <a:rPr lang="en-US" sz="900" b="1" baseline="0" dirty="0"/>
              <a:t>Windows Defender ATP brings you the following values</a:t>
            </a:r>
          </a:p>
          <a:p>
            <a:pPr marL="0" marR="0" indent="0" algn="l" defTabSz="932742" rtl="0" eaLnBrk="1" fontAlgn="auto" latinLnBrk="0" hangingPunct="1">
              <a:lnSpc>
                <a:spcPct val="90000"/>
              </a:lnSpc>
              <a:spcBef>
                <a:spcPts val="0"/>
              </a:spcBef>
              <a:spcAft>
                <a:spcPts val="340"/>
              </a:spcAft>
              <a:buClrTx/>
              <a:buSzTx/>
              <a:buFontTx/>
              <a:buNone/>
              <a:tabLst/>
              <a:defRPr/>
            </a:pPr>
            <a:endParaRPr lang="en-US" sz="900" b="1" baseline="0" dirty="0"/>
          </a:p>
          <a:p>
            <a:pPr marL="0" marR="0" indent="0" algn="l" defTabSz="932742" rtl="0" eaLnBrk="1" fontAlgn="auto" latinLnBrk="0" hangingPunct="1">
              <a:lnSpc>
                <a:spcPct val="90000"/>
              </a:lnSpc>
              <a:spcBef>
                <a:spcPts val="0"/>
              </a:spcBef>
              <a:spcAft>
                <a:spcPts val="340"/>
              </a:spcAft>
              <a:buClrTx/>
              <a:buSzTx/>
              <a:buFontTx/>
              <a:buNone/>
              <a:tabLst/>
              <a:defRPr/>
            </a:pPr>
            <a:r>
              <a:rPr lang="en-US" sz="900" b="1" baseline="0" dirty="0"/>
              <a:t>Endpoint APT protection built into Windows </a:t>
            </a:r>
          </a:p>
          <a:p>
            <a:pPr marL="0" marR="0" indent="0" algn="l" defTabSz="932742" rtl="0" eaLnBrk="1" fontAlgn="auto" latinLnBrk="0" hangingPunct="1">
              <a:lnSpc>
                <a:spcPct val="90000"/>
              </a:lnSpc>
              <a:spcBef>
                <a:spcPts val="0"/>
              </a:spcBef>
              <a:spcAft>
                <a:spcPts val="340"/>
              </a:spcAft>
              <a:buClrTx/>
              <a:buSzTx/>
              <a:buFontTx/>
              <a:buNone/>
              <a:tabLst/>
              <a:defRPr/>
            </a:pPr>
            <a:r>
              <a:rPr lang="en-US" sz="900" baseline="0" dirty="0"/>
              <a:t>It’s simple, native part of Windows 10 code, no additional deployment required, switch on through configuration. Continuously up-to-date, lowers costs. </a:t>
            </a:r>
          </a:p>
          <a:p>
            <a:pPr marL="0" marR="0" indent="0" algn="l" defTabSz="932742" rtl="0" eaLnBrk="1" fontAlgn="auto" latinLnBrk="0" hangingPunct="1">
              <a:lnSpc>
                <a:spcPct val="90000"/>
              </a:lnSpc>
              <a:spcBef>
                <a:spcPts val="0"/>
              </a:spcBef>
              <a:spcAft>
                <a:spcPts val="340"/>
              </a:spcAft>
              <a:buClrTx/>
              <a:buSzTx/>
              <a:buFontTx/>
              <a:buNone/>
              <a:tabLst/>
              <a:defRPr/>
            </a:pPr>
            <a:endParaRPr lang="en-US" sz="900" baseline="0" dirty="0"/>
          </a:p>
          <a:p>
            <a:pPr marL="0" marR="0" indent="0" algn="l" defTabSz="932742" rtl="0" eaLnBrk="1" fontAlgn="auto" latinLnBrk="0" hangingPunct="1">
              <a:lnSpc>
                <a:spcPct val="90000"/>
              </a:lnSpc>
              <a:spcBef>
                <a:spcPts val="0"/>
              </a:spcBef>
              <a:spcAft>
                <a:spcPts val="340"/>
              </a:spcAft>
              <a:buClrTx/>
              <a:buSzTx/>
              <a:buFontTx/>
              <a:buNone/>
              <a:tabLst/>
              <a:defRPr/>
            </a:pPr>
            <a:r>
              <a:rPr lang="en-US" sz="900" b="1" baseline="0" dirty="0"/>
              <a:t>Behavior based, cloud powered, advanced attack detection</a:t>
            </a:r>
          </a:p>
          <a:p>
            <a:pPr marL="0" marR="0" indent="0" algn="l" defTabSz="932742" rtl="0" eaLnBrk="1" fontAlgn="auto" latinLnBrk="0" hangingPunct="1">
              <a:lnSpc>
                <a:spcPct val="90000"/>
              </a:lnSpc>
              <a:spcBef>
                <a:spcPts val="0"/>
              </a:spcBef>
              <a:spcAft>
                <a:spcPts val="340"/>
              </a:spcAft>
              <a:buClrTx/>
              <a:buSzTx/>
              <a:buFontTx/>
              <a:buNone/>
              <a:tabLst/>
              <a:defRPr/>
            </a:pPr>
            <a:r>
              <a:rPr lang="en-US" sz="900" baseline="0" dirty="0"/>
              <a:t>Finds the attacks that made it past all other defenses (Post breach detection), provides actionable, correlated alerts for known and unknown adversaries trying to hide their activities on endpoints.</a:t>
            </a:r>
          </a:p>
          <a:p>
            <a:pPr marL="0" marR="0" indent="0" algn="l" defTabSz="932742" rtl="0" eaLnBrk="1" fontAlgn="auto" latinLnBrk="0" hangingPunct="1">
              <a:lnSpc>
                <a:spcPct val="90000"/>
              </a:lnSpc>
              <a:spcBef>
                <a:spcPts val="0"/>
              </a:spcBef>
              <a:spcAft>
                <a:spcPts val="340"/>
              </a:spcAft>
              <a:buClrTx/>
              <a:buSzTx/>
              <a:buFontTx/>
              <a:buNone/>
              <a:tabLst/>
              <a:defRPr/>
            </a:pPr>
            <a:endParaRPr lang="en-US" sz="900" baseline="0" dirty="0"/>
          </a:p>
          <a:p>
            <a:pPr marL="0" marR="0" indent="0" algn="l" defTabSz="932742" rtl="0" eaLnBrk="1" fontAlgn="auto" latinLnBrk="0" hangingPunct="1">
              <a:lnSpc>
                <a:spcPct val="90000"/>
              </a:lnSpc>
              <a:spcBef>
                <a:spcPts val="0"/>
              </a:spcBef>
              <a:spcAft>
                <a:spcPts val="340"/>
              </a:spcAft>
              <a:buClrTx/>
              <a:buSzTx/>
              <a:buFontTx/>
              <a:buNone/>
              <a:tabLst/>
              <a:defRPr/>
            </a:pPr>
            <a:r>
              <a:rPr lang="en-US" sz="900" b="1" baseline="0" dirty="0"/>
              <a:t>Rich timeline for forensic investigation and mitigation</a:t>
            </a:r>
          </a:p>
          <a:p>
            <a:pPr marL="0" marR="0" indent="0" algn="l" defTabSz="932742" rtl="0" eaLnBrk="1" fontAlgn="auto" latinLnBrk="0" hangingPunct="1">
              <a:lnSpc>
                <a:spcPct val="90000"/>
              </a:lnSpc>
              <a:spcBef>
                <a:spcPts val="0"/>
              </a:spcBef>
              <a:spcAft>
                <a:spcPts val="340"/>
              </a:spcAft>
              <a:buClrTx/>
              <a:buSzTx/>
              <a:buFontTx/>
              <a:buNone/>
              <a:tabLst/>
              <a:defRPr/>
            </a:pPr>
            <a:r>
              <a:rPr lang="en-US" sz="900" baseline="0" dirty="0"/>
              <a:t>Easily investigate scope of breach or suspect behaviors on any machine through a rich machine timeline. File, URLs and network connection inventory across the network. Gain additional insights using deep collection and analysis (“detonation”) for any file or URLs.</a:t>
            </a:r>
          </a:p>
          <a:p>
            <a:pPr marL="0" marR="0" indent="0" algn="l" defTabSz="932742" rtl="0" eaLnBrk="1" fontAlgn="auto" latinLnBrk="0" hangingPunct="1">
              <a:lnSpc>
                <a:spcPct val="90000"/>
              </a:lnSpc>
              <a:spcBef>
                <a:spcPts val="0"/>
              </a:spcBef>
              <a:spcAft>
                <a:spcPts val="340"/>
              </a:spcAft>
              <a:buClrTx/>
              <a:buSzTx/>
              <a:buFontTx/>
              <a:buNone/>
              <a:tabLst/>
              <a:defRPr/>
            </a:pPr>
            <a:endParaRPr lang="en-US" sz="900" baseline="0" dirty="0"/>
          </a:p>
          <a:p>
            <a:pPr marL="0" marR="0" indent="0" algn="l" defTabSz="932742" rtl="0" eaLnBrk="1" fontAlgn="auto" latinLnBrk="0" hangingPunct="1">
              <a:lnSpc>
                <a:spcPct val="90000"/>
              </a:lnSpc>
              <a:spcBef>
                <a:spcPts val="0"/>
              </a:spcBef>
              <a:spcAft>
                <a:spcPts val="340"/>
              </a:spcAft>
              <a:buClrTx/>
              <a:buSzTx/>
              <a:buFontTx/>
              <a:buNone/>
              <a:tabLst/>
              <a:defRPr/>
            </a:pPr>
            <a:r>
              <a:rPr lang="en-US" sz="900" b="1" baseline="0" dirty="0"/>
              <a:t>Built in threat intel knowledge base </a:t>
            </a:r>
            <a:br>
              <a:rPr lang="en-US" sz="900" baseline="0" dirty="0"/>
            </a:br>
            <a:r>
              <a:rPr lang="en-US" sz="900" baseline="0" dirty="0"/>
              <a:t>Unparalleled threat optics provides actor details and intent context for every </a:t>
            </a:r>
            <a:br>
              <a:rPr lang="en-US" sz="900" baseline="0" dirty="0"/>
            </a:br>
            <a:r>
              <a:rPr lang="en-US" sz="900" baseline="0" dirty="0"/>
              <a:t>threat intel-based detection – combining 1st and 3rd party intelligence sources</a:t>
            </a:r>
          </a:p>
          <a:p>
            <a:pPr marL="0" marR="0" indent="0" algn="l" defTabSz="932742" rtl="0" eaLnBrk="1" fontAlgn="auto" latinLnBrk="0" hangingPunct="1">
              <a:lnSpc>
                <a:spcPct val="90000"/>
              </a:lnSpc>
              <a:spcBef>
                <a:spcPts val="0"/>
              </a:spcBef>
              <a:spcAft>
                <a:spcPts val="340"/>
              </a:spcAft>
              <a:buClrTx/>
              <a:buSzTx/>
              <a:buFontTx/>
              <a:buNone/>
              <a:tabLst/>
              <a:defRPr/>
            </a:pPr>
            <a:endParaRPr lang="en-US" sz="900"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9570AB-282D-4F9A-AAF7-479BFA1C37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 2016 Microsoft Corporation. All rights reserved. MICROSOFT MAKES NO WARRANTIES, EXPRESS, IMPLIED OR STATUTORY, AS TO THE INFORMATION IN THIS PRESENTATION</a:t>
            </a:r>
          </a:p>
        </p:txBody>
      </p:sp>
      <p:sp>
        <p:nvSpPr>
          <p:cNvPr id="9" name="Slide Image Placeholder 8"/>
          <p:cNvSpPr>
            <a:spLocks noGrp="1" noRot="1" noChangeAspect="1"/>
          </p:cNvSpPr>
          <p:nvPr>
            <p:ph type="sldImg"/>
          </p:nvPr>
        </p:nvSpPr>
        <p:spPr>
          <a:xfrm>
            <a:off x="687388" y="623888"/>
            <a:ext cx="2768600" cy="1557337"/>
          </a:xfrm>
        </p:spPr>
      </p:sp>
    </p:spTree>
    <p:extLst>
      <p:ext uri="{BB962C8B-B14F-4D97-AF65-F5344CB8AC3E}">
        <p14:creationId xmlns:p14="http://schemas.microsoft.com/office/powerpoint/2010/main" val="41553783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r>
              <a:rPr lang="en-US" sz="900" kern="1200" dirty="0">
                <a:solidFill>
                  <a:schemeClr val="tx1"/>
                </a:solidFill>
                <a:effectLst/>
                <a:latin typeface="Segoe UI Light" pitchFamily="34" charset="0"/>
                <a:ea typeface="+mn-ea"/>
                <a:cs typeface="+mn-cs"/>
              </a:rPr>
              <a:t>The Windows Defender ATP agent is embedded into Windows 10, which mean no additional deployment is required and also no additional infrastructure on-</a:t>
            </a:r>
            <a:r>
              <a:rPr lang="en-US" sz="900" kern="1200" dirty="0" err="1">
                <a:solidFill>
                  <a:schemeClr val="tx1"/>
                </a:solidFill>
                <a:effectLst/>
                <a:latin typeface="Segoe UI Light" pitchFamily="34" charset="0"/>
                <a:ea typeface="+mn-ea"/>
                <a:cs typeface="+mn-cs"/>
              </a:rPr>
              <a:t>prem</a:t>
            </a:r>
            <a:r>
              <a:rPr lang="en-US" sz="900" kern="1200" dirty="0">
                <a:solidFill>
                  <a:schemeClr val="tx1"/>
                </a:solidFill>
                <a:effectLst/>
                <a:latin typeface="Segoe UI Light" pitchFamily="34" charset="0"/>
                <a:ea typeface="+mn-ea"/>
                <a:cs typeface="+mn-cs"/>
              </a:rPr>
              <a:t> is required. All the logic happens in the cloud. The agent is responsible to log everything that happens on the client machine and send it over to the cloud. The agent is also responsible for collecting other forensic data, such as PE files, and will have remediation capabilities at a la later point. The agent knows where to send the data to, because of an Organization certificate, which gets installed during the onboarding process.</a:t>
            </a:r>
            <a:br>
              <a:rPr lang="en-US" sz="900" kern="1200" dirty="0">
                <a:solidFill>
                  <a:schemeClr val="tx1"/>
                </a:solidFill>
                <a:effectLst/>
                <a:latin typeface="Segoe UI Light" pitchFamily="34" charset="0"/>
                <a:ea typeface="+mn-ea"/>
                <a:cs typeface="+mn-cs"/>
              </a:rPr>
            </a:br>
            <a:r>
              <a:rPr lang="en-US" sz="900" kern="1200" dirty="0">
                <a:solidFill>
                  <a:schemeClr val="tx1"/>
                </a:solidFill>
                <a:effectLst/>
                <a:latin typeface="Segoe UI Light" pitchFamily="34" charset="0"/>
                <a:ea typeface="+mn-ea"/>
                <a:cs typeface="+mn-cs"/>
              </a:rPr>
              <a:t>The cloud backend is based on Azure services, designed for scale (endpoints, Organizations, users, data) and gets built for compliance. Each customer has its own Windows Defender ATP tenant, where its data gets stored and any access to the</a:t>
            </a:r>
            <a:r>
              <a:rPr lang="en-US" sz="900" kern="1200" baseline="0" dirty="0">
                <a:solidFill>
                  <a:schemeClr val="tx1"/>
                </a:solidFill>
                <a:effectLst/>
                <a:latin typeface="Segoe UI Light" pitchFamily="34" charset="0"/>
                <a:ea typeface="+mn-ea"/>
                <a:cs typeface="+mn-cs"/>
              </a:rPr>
              <a:t> data is limited to authorized </a:t>
            </a:r>
            <a:r>
              <a:rPr lang="en-US" sz="900" kern="1200" baseline="0" dirty="0" err="1">
                <a:solidFill>
                  <a:schemeClr val="tx1"/>
                </a:solidFill>
                <a:effectLst/>
                <a:latin typeface="Segoe UI Light" pitchFamily="34" charset="0"/>
                <a:ea typeface="+mn-ea"/>
                <a:cs typeface="+mn-cs"/>
              </a:rPr>
              <a:t>SecOps</a:t>
            </a:r>
            <a:r>
              <a:rPr lang="en-US" sz="900" kern="1200" baseline="0" dirty="0">
                <a:solidFill>
                  <a:schemeClr val="tx1"/>
                </a:solidFill>
                <a:effectLst/>
                <a:latin typeface="Segoe UI Light" pitchFamily="34" charset="0"/>
                <a:ea typeface="+mn-ea"/>
                <a:cs typeface="+mn-cs"/>
              </a:rPr>
              <a:t> only and fully audited. </a:t>
            </a:r>
            <a:r>
              <a:rPr lang="en-US" sz="900" kern="1200" dirty="0">
                <a:solidFill>
                  <a:schemeClr val="tx1"/>
                </a:solidFill>
                <a:effectLst/>
                <a:latin typeface="Segoe UI Light" pitchFamily="34" charset="0"/>
                <a:ea typeface="+mn-ea"/>
                <a:cs typeface="+mn-cs"/>
              </a:rPr>
              <a:t>The portal is also hosted in this tenant and uses Microsoft Azure AD accounts to authenticate. During the onboarding process, the customer has to provide an Azure Active Directory account and additional accounts can be added to grand access. Each tenant also has its own detonation chamber, which mean files will not even leave the tenant for deep file analyses. Before cyber data leaves the customer tenant (for instance to provide optics to our APT Hunters), all personal identifiable information (PII) data gets removed.</a:t>
            </a:r>
            <a:br>
              <a:rPr lang="en-US" sz="900" kern="1200" dirty="0">
                <a:solidFill>
                  <a:schemeClr val="tx1"/>
                </a:solidFill>
                <a:effectLst/>
                <a:latin typeface="Segoe UI Light" pitchFamily="34" charset="0"/>
                <a:ea typeface="+mn-ea"/>
                <a:cs typeface="+mn-cs"/>
              </a:rPr>
            </a:br>
            <a:r>
              <a:rPr lang="en-US" sz="900" kern="1200" dirty="0">
                <a:solidFill>
                  <a:schemeClr val="tx1"/>
                </a:solidFill>
                <a:effectLst/>
                <a:latin typeface="Segoe UI Light" pitchFamily="34" charset="0"/>
                <a:ea typeface="+mn-ea"/>
                <a:cs typeface="+mn-cs"/>
              </a:rPr>
              <a:t>Every tenant gets enriched with a global threat intelligence knowledge base, which is combined of our own 1st party threat intelligence as well as with 3rd party intelligence sources (we will share more about our partners at a later point). We are working on providing SIEM connectors for the most popular SIEM vendors, starting with </a:t>
            </a:r>
            <a:r>
              <a:rPr lang="en-US" sz="900" kern="1200" dirty="0" err="1">
                <a:solidFill>
                  <a:schemeClr val="tx1"/>
                </a:solidFill>
                <a:effectLst/>
                <a:latin typeface="Segoe UI Light" pitchFamily="34" charset="0"/>
                <a:ea typeface="+mn-ea"/>
                <a:cs typeface="+mn-cs"/>
              </a:rPr>
              <a:t>Splunk</a:t>
            </a:r>
            <a:r>
              <a:rPr lang="en-US" sz="900" kern="1200" dirty="0">
                <a:solidFill>
                  <a:schemeClr val="tx1"/>
                </a:solidFill>
                <a:effectLst/>
                <a:latin typeface="Segoe UI Light" pitchFamily="34" charset="0"/>
                <a:ea typeface="+mn-ea"/>
                <a:cs typeface="+mn-cs"/>
              </a:rPr>
              <a:t> for GA. At this point we do not commit to customers what connector will be available at what time, as we are still developing the product as well as the SIEM connectors. If customers are using a different SIEM they can use our APIs to pull alerts into their SIEM system.</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31365"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defTabSz="931365"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E893E361-6BEC-44F0-936A-640F122F7BE7}" type="datetime1">
              <a:rPr lang="en-US" smtClean="0"/>
              <a:t>5/16/2017</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24498319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r>
              <a:rPr lang="en-US" baseline="0" dirty="0"/>
              <a:t>If your organization is running Windows Defender / SCEP to protect your enterprise from Malware, then simply turn on Cloud Protection (if not already done) and Malware detections from your network will light up within the Security Center (WDATP Portal) as well. One place to investigate Malware threats and </a:t>
            </a:r>
            <a:r>
              <a:rPr lang="en-US" baseline="0"/>
              <a:t>sophisticated advanced attacks.</a:t>
            </a:r>
            <a:endParaRPr lang="en-US" baseline="0" dirty="0"/>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black"/>
                </a:solidFill>
                <a:effectLst/>
                <a:uLnTx/>
                <a:uFillTx/>
                <a:latin typeface="Calibri"/>
                <a:ea typeface="+mn-ea"/>
                <a:cs typeface="+mn-cs"/>
              </a:rPr>
              <a:t>© 2016 Microsoft Corporation. All rights reserved. MICROSOFT MAKES NO WARRANTIES, EXPRESS, IMPLIED OR STATUTORY, AS TO THE INFORMATION IN THIS PRESENTATION</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BF07C1-8A19-484E-AC3C-5173F345901A}" type="datetime1">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6B70A6-6008-47FD-9CA9-C2B8B348C4A2}" type="slidenum">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8" name="Header Placeholder 7"/>
          <p:cNvSpPr>
            <a:spLocks noGrp="1"/>
          </p:cNvSpPr>
          <p:nvPr>
            <p:ph type="hdr" sz="quarter" idx="1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14" name="Slide Image Placeholder 13"/>
          <p:cNvSpPr>
            <a:spLocks noGrp="1" noRot="1" noChangeAspect="1"/>
          </p:cNvSpPr>
          <p:nvPr>
            <p:ph type="sldImg"/>
          </p:nvPr>
        </p:nvSpPr>
        <p:spPr/>
      </p:sp>
    </p:spTree>
    <p:extLst>
      <p:ext uri="{BB962C8B-B14F-4D97-AF65-F5344CB8AC3E}">
        <p14:creationId xmlns:p14="http://schemas.microsoft.com/office/powerpoint/2010/main" val="34794226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fontAlgn="ctr"/>
            <a:endParaRPr lang="en-US" sz="1200" b="1"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2325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49570AB-282D-4F9A-AAF7-479BFA1C3732}"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a:ea typeface="+mn-ea"/>
                <a:cs typeface="+mn-cs"/>
              </a:rPr>
              <a:t>© 2016 Microsoft Corporation. All rights reserved. MICROSOFT MAKES NO WARRANTIES, EXPRESS, IMPLIED OR STATUTORY, AS TO THE INFORMATION IN THIS PRESENTATION</a:t>
            </a:r>
          </a:p>
        </p:txBody>
      </p:sp>
      <p:sp>
        <p:nvSpPr>
          <p:cNvPr id="9" name="Slide Image Placeholder 8"/>
          <p:cNvSpPr>
            <a:spLocks noGrp="1" noRot="1" noChangeAspect="1"/>
          </p:cNvSpPr>
          <p:nvPr>
            <p:ph type="sldImg"/>
          </p:nvPr>
        </p:nvSpPr>
        <p:spPr>
          <a:xfrm>
            <a:off x="687388" y="623888"/>
            <a:ext cx="2768600" cy="1557337"/>
          </a:xfrm>
        </p:spPr>
      </p:sp>
    </p:spTree>
    <p:extLst>
      <p:ext uri="{BB962C8B-B14F-4D97-AF65-F5344CB8AC3E}">
        <p14:creationId xmlns:p14="http://schemas.microsoft.com/office/powerpoint/2010/main" val="10222785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31365"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0" marR="0" lvl="0" indent="0" algn="l" defTabSz="931365"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E71C50-A366-4F0A-9626-ACB86A8F6805}" type="datetime1">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14180257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31365"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0" marR="0" lvl="0" indent="0" algn="l" defTabSz="931365"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864A71-0B3D-47A8-86F9-5FBAB857B6D8}" type="datetime1">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7831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31365"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0" marR="0" lvl="0" indent="0" algn="l" defTabSz="931365"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864A71-0B3D-47A8-86F9-5FBAB857B6D8}" type="datetime1">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13922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7D10C09F-FCA1-48C8-B40D-42E1045D109E}"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5:00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808707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fontAlgn="ctr"/>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1419655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5:00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755703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spcAft>
                <a:spcPts val="1200"/>
              </a:spcAft>
            </a:pPr>
            <a:r>
              <a:rPr lang="en-US" sz="900" b="1" dirty="0">
                <a:solidFill>
                  <a:schemeClr val="accent1"/>
                </a:solidFill>
                <a:latin typeface="Segoe UI" panose="020B0502040204020203" pitchFamily="34" charset="0"/>
                <a:cs typeface="Segoe UI" panose="020B0502040204020203" pitchFamily="34" charset="0"/>
              </a:rPr>
              <a:t>Windows 10 is the most secure enterprise platform today, with enterprise security capabilities, such as: </a:t>
            </a:r>
          </a:p>
          <a:p>
            <a:pPr marL="109538" indent="-109538">
              <a:spcAft>
                <a:spcPts val="200"/>
              </a:spcAft>
              <a:buFont typeface="Arial" panose="020B0604020202020204" pitchFamily="34" charset="0"/>
              <a:buChar char="•"/>
            </a:pPr>
            <a:r>
              <a:rPr lang="en-US" sz="900" dirty="0"/>
              <a:t>Device Guard, Credential Guard</a:t>
            </a:r>
          </a:p>
          <a:p>
            <a:pPr marL="109538" indent="-109538">
              <a:spcAft>
                <a:spcPts val="200"/>
              </a:spcAft>
              <a:buFont typeface="Arial" panose="020B0604020202020204" pitchFamily="34" charset="0"/>
              <a:buChar char="•"/>
            </a:pPr>
            <a:r>
              <a:rPr lang="en-US" sz="900" dirty="0"/>
              <a:t>Secure Boot, Measured Boot</a:t>
            </a:r>
          </a:p>
          <a:p>
            <a:pPr marL="109538" indent="-109538">
              <a:spcAft>
                <a:spcPts val="1200"/>
              </a:spcAft>
              <a:buFont typeface="Arial" panose="020B0604020202020204" pitchFamily="34" charset="0"/>
              <a:buChar char="•"/>
            </a:pPr>
            <a:r>
              <a:rPr lang="en-US" sz="900" dirty="0"/>
              <a:t>Windows Hello, Microsoft Passport </a:t>
            </a:r>
          </a:p>
          <a:p>
            <a:pPr marL="0" marR="0" indent="0" algn="l" defTabSz="932742" rtl="0" eaLnBrk="1" fontAlgn="auto" latinLnBrk="0" hangingPunct="1">
              <a:lnSpc>
                <a:spcPct val="90000"/>
              </a:lnSpc>
              <a:spcBef>
                <a:spcPts val="0"/>
              </a:spcBef>
              <a:spcAft>
                <a:spcPts val="1200"/>
              </a:spcAft>
              <a:buClrTx/>
              <a:buSzTx/>
              <a:buFont typeface="Arial" panose="020B0604020202020204" pitchFamily="34" charset="0"/>
              <a:buNone/>
              <a:tabLst/>
              <a:defRPr/>
            </a:pPr>
            <a:r>
              <a:rPr lang="en-US" sz="900" b="1" dirty="0">
                <a:solidFill>
                  <a:schemeClr val="accent1"/>
                </a:solidFill>
                <a:latin typeface="Segoe UI" panose="020B0502040204020203" pitchFamily="34" charset="0"/>
                <a:cs typeface="Segoe UI" panose="020B0502040204020203" pitchFamily="34" charset="0"/>
              </a:rPr>
              <a:t>&lt;click&gt;</a:t>
            </a:r>
          </a:p>
          <a:p>
            <a:pPr marL="0" indent="0">
              <a:spcAft>
                <a:spcPts val="1200"/>
              </a:spcAft>
              <a:buFont typeface="Arial" panose="020B0604020202020204" pitchFamily="34" charset="0"/>
              <a:buNone/>
            </a:pPr>
            <a:r>
              <a:rPr lang="en-US" sz="900" dirty="0"/>
              <a:t>We</a:t>
            </a:r>
            <a:r>
              <a:rPr lang="en-US" sz="900" baseline="0" dirty="0"/>
              <a:t> are talking about pre breach solutions. </a:t>
            </a:r>
          </a:p>
          <a:p>
            <a:pPr marL="0" indent="0">
              <a:spcAft>
                <a:spcPts val="1200"/>
              </a:spcAft>
              <a:buFont typeface="Arial" panose="020B0604020202020204" pitchFamily="34" charset="0"/>
              <a:buNone/>
            </a:pPr>
            <a:r>
              <a:rPr lang="en-US" sz="900" b="0" kern="1200" dirty="0">
                <a:solidFill>
                  <a:schemeClr val="tx1"/>
                </a:solidFill>
                <a:effectLst/>
                <a:latin typeface="Segoe UI Light" pitchFamily="34" charset="0"/>
                <a:ea typeface="+mn-ea"/>
                <a:cs typeface="+mn-cs"/>
              </a:rPr>
              <a:t>And by </a:t>
            </a:r>
            <a:r>
              <a:rPr lang="en-US" sz="900" b="0" i="1" kern="1200" dirty="0">
                <a:solidFill>
                  <a:schemeClr val="tx1"/>
                </a:solidFill>
                <a:effectLst/>
                <a:latin typeface="Segoe UI Light" pitchFamily="34" charset="0"/>
                <a:ea typeface="+mn-ea"/>
                <a:cs typeface="+mn-cs"/>
              </a:rPr>
              <a:t>pre</a:t>
            </a:r>
            <a:r>
              <a:rPr lang="en-US" sz="900" b="0" kern="1200" dirty="0">
                <a:solidFill>
                  <a:schemeClr val="tx1"/>
                </a:solidFill>
                <a:effectLst/>
                <a:latin typeface="Segoe UI Light" pitchFamily="34" charset="0"/>
                <a:ea typeface="+mn-ea"/>
                <a:cs typeface="+mn-cs"/>
              </a:rPr>
              <a:t>-</a:t>
            </a:r>
            <a:r>
              <a:rPr lang="en-US" sz="900" b="0" i="1" kern="1200" dirty="0">
                <a:solidFill>
                  <a:schemeClr val="tx1"/>
                </a:solidFill>
                <a:effectLst/>
                <a:latin typeface="Segoe UI Light" pitchFamily="34" charset="0"/>
                <a:ea typeface="+mn-ea"/>
                <a:cs typeface="+mn-cs"/>
              </a:rPr>
              <a:t>breach</a:t>
            </a:r>
            <a:r>
              <a:rPr lang="en-US" sz="900" b="0" kern="1200" dirty="0">
                <a:solidFill>
                  <a:schemeClr val="tx1"/>
                </a:solidFill>
                <a:effectLst/>
                <a:latin typeface="Segoe UI Light" pitchFamily="34" charset="0"/>
                <a:ea typeface="+mn-ea"/>
                <a:cs typeface="+mn-cs"/>
              </a:rPr>
              <a:t> we mean all those solutions that are built for </a:t>
            </a:r>
            <a:r>
              <a:rPr lang="en-US" sz="900" b="0" kern="1200" baseline="0" dirty="0">
                <a:solidFill>
                  <a:schemeClr val="tx1"/>
                </a:solidFill>
                <a:effectLst/>
                <a:latin typeface="Segoe UI Light" pitchFamily="34" charset="0"/>
                <a:ea typeface="+mn-ea"/>
                <a:cs typeface="+mn-cs"/>
              </a:rPr>
              <a:t>preventing an attack to happen</a:t>
            </a:r>
          </a:p>
          <a:p>
            <a:pPr marL="0" indent="0">
              <a:spcAft>
                <a:spcPts val="1200"/>
              </a:spcAft>
              <a:buFont typeface="Arial" panose="020B0604020202020204" pitchFamily="34" charset="0"/>
              <a:buNone/>
            </a:pPr>
            <a:r>
              <a:rPr lang="en-US" sz="800" b="1" dirty="0">
                <a:solidFill>
                  <a:schemeClr val="accent1"/>
                </a:solidFill>
                <a:latin typeface="Segoe UI" panose="020B0502040204020203" pitchFamily="34" charset="0"/>
                <a:cs typeface="Segoe UI" panose="020B0502040204020203" pitchFamily="34" charset="0"/>
              </a:rPr>
              <a:t>But cyber attacks are getting more sophisticated</a:t>
            </a:r>
          </a:p>
          <a:p>
            <a:pPr marL="0" marR="0" indent="0" algn="l" defTabSz="914400" rtl="0" eaLnBrk="1" fontAlgn="auto" latinLnBrk="0" hangingPunct="1">
              <a:lnSpc>
                <a:spcPct val="100000"/>
              </a:lnSpc>
              <a:spcBef>
                <a:spcPts val="0"/>
              </a:spcBef>
              <a:spcAft>
                <a:spcPts val="300"/>
              </a:spcAft>
              <a:buClrTx/>
              <a:buSzTx/>
              <a:buFontTx/>
              <a:buNone/>
              <a:tabLst/>
              <a:defRPr/>
            </a:pPr>
            <a:r>
              <a:rPr lang="en-US" sz="800" b="1" dirty="0">
                <a:solidFill>
                  <a:schemeClr val="accent1"/>
                </a:solidFill>
                <a:latin typeface="Segoe UI" panose="020B0502040204020203" pitchFamily="34" charset="0"/>
                <a:cs typeface="Segoe UI" panose="020B0502040204020203" pitchFamily="34" charset="0"/>
              </a:rPr>
              <a:t>&lt;click&gt;</a:t>
            </a:r>
          </a:p>
          <a:p>
            <a:pPr marL="0" marR="0" indent="0" algn="l" defTabSz="914400" rtl="0" eaLnBrk="1" fontAlgn="auto" latinLnBrk="0" hangingPunct="1">
              <a:lnSpc>
                <a:spcPct val="100000"/>
              </a:lnSpc>
              <a:spcBef>
                <a:spcPts val="0"/>
              </a:spcBef>
              <a:spcAft>
                <a:spcPts val="300"/>
              </a:spcAft>
              <a:buClrTx/>
              <a:buSzTx/>
              <a:buFontTx/>
              <a:buNone/>
              <a:tabLst/>
              <a:defRPr/>
            </a:pPr>
            <a:endParaRPr lang="en-US" sz="800" b="1" dirty="0">
              <a:solidFill>
                <a:schemeClr val="accent1"/>
              </a:solidFill>
              <a:latin typeface="Segoe UI" panose="020B0502040204020203" pitchFamily="34" charset="0"/>
              <a:cs typeface="Segoe UI" panose="020B0502040204020203" pitchFamily="34" charset="0"/>
            </a:endParaRPr>
          </a:p>
          <a:p>
            <a:pPr marL="0" marR="0" indent="0" algn="l" defTabSz="914400" rtl="0" eaLnBrk="1" fontAlgn="auto" latinLnBrk="0" hangingPunct="1">
              <a:lnSpc>
                <a:spcPct val="100000"/>
              </a:lnSpc>
              <a:spcBef>
                <a:spcPts val="0"/>
              </a:spcBef>
              <a:spcAft>
                <a:spcPts val="300"/>
              </a:spcAft>
              <a:buClrTx/>
              <a:buSzTx/>
              <a:buFontTx/>
              <a:buNone/>
              <a:tabLst/>
              <a:defRPr/>
            </a:pPr>
            <a:r>
              <a:rPr lang="en-US" sz="800" b="1" dirty="0">
                <a:solidFill>
                  <a:schemeClr val="accent1"/>
                </a:solidFill>
                <a:latin typeface="Segoe UI" panose="020B0502040204020203" pitchFamily="34" charset="0"/>
                <a:cs typeface="Segoe UI" panose="020B0502040204020203" pitchFamily="34" charset="0"/>
              </a:rPr>
              <a:t>Note:</a:t>
            </a:r>
            <a:r>
              <a:rPr lang="en-US" sz="800" b="1" baseline="0" dirty="0">
                <a:solidFill>
                  <a:schemeClr val="accent1"/>
                </a:solidFill>
                <a:latin typeface="Segoe UI" panose="020B0502040204020203" pitchFamily="34" charset="0"/>
                <a:cs typeface="Segoe UI" panose="020B0502040204020203" pitchFamily="34" charset="0"/>
              </a:rPr>
              <a:t> If you would like to discuss in more details the security features built into Windows</a:t>
            </a:r>
          </a:p>
          <a:p>
            <a:r>
              <a:rPr lang="en-US" dirty="0"/>
              <a:t>Secured Devices</a:t>
            </a:r>
          </a:p>
          <a:p>
            <a:pPr marL="171450" indent="-171450">
              <a:buFontTx/>
              <a:buChar char="-"/>
            </a:pPr>
            <a:r>
              <a:rPr lang="en-US" dirty="0"/>
              <a:t>Device attestation</a:t>
            </a:r>
          </a:p>
          <a:p>
            <a:pPr marL="171450" marR="0" lvl="2" indent="-171450" algn="l" defTabSz="932742" rtl="0" eaLnBrk="1" fontAlgn="auto" latinLnBrk="0" hangingPunct="1">
              <a:lnSpc>
                <a:spcPct val="90000"/>
              </a:lnSpc>
              <a:spcBef>
                <a:spcPts val="0"/>
              </a:spcBef>
              <a:spcAft>
                <a:spcPts val="340"/>
              </a:spcAft>
              <a:buClrTx/>
              <a:buSzTx/>
              <a:buFontTx/>
              <a:buChar char="-"/>
              <a:tabLst/>
              <a:defRPr/>
            </a:pPr>
            <a:r>
              <a:rPr lang="en-US" dirty="0"/>
              <a:t>Device guard – CCI,</a:t>
            </a:r>
            <a:r>
              <a:rPr lang="en-US" baseline="0" dirty="0"/>
              <a:t> </a:t>
            </a:r>
            <a:r>
              <a:rPr lang="en-US" sz="900" kern="1200" spc="-50" dirty="0">
                <a:ln w="3175">
                  <a:noFill/>
                </a:ln>
                <a:solidFill>
                  <a:srgbClr val="FFFFFF"/>
                </a:solidFill>
                <a:latin typeface="Segoe UI Light" pitchFamily="34" charset="0"/>
                <a:ea typeface="+mn-ea"/>
                <a:cs typeface="+mn-cs"/>
              </a:rPr>
              <a:t>Configurable code integrity</a:t>
            </a:r>
            <a:br>
              <a:rPr lang="en-US" sz="900" kern="1200" spc="-50" baseline="0" dirty="0">
                <a:ln w="3175">
                  <a:noFill/>
                </a:ln>
                <a:solidFill>
                  <a:srgbClr val="FFFFFF"/>
                </a:solidFill>
                <a:latin typeface="Segoe UI Light" pitchFamily="34" charset="0"/>
                <a:ea typeface="+mn-ea"/>
                <a:cs typeface="+mn-cs"/>
              </a:rPr>
            </a:br>
            <a:r>
              <a:rPr lang="en-US" sz="900" kern="1200" spc="-50" dirty="0">
                <a:ln w="3175">
                  <a:noFill/>
                </a:ln>
                <a:solidFill>
                  <a:srgbClr val="FFFFFF"/>
                </a:solidFill>
                <a:latin typeface="Segoe UI Light" pitchFamily="34" charset="0"/>
                <a:ea typeface="+mn-ea"/>
                <a:cs typeface="+mn-cs"/>
              </a:rPr>
              <a:t>Kernel Mode Code Integrity (KMCI)</a:t>
            </a:r>
            <a:r>
              <a:rPr lang="en-US" dirty="0"/>
              <a:t>) protected by VBS (</a:t>
            </a:r>
            <a:r>
              <a:rPr lang="en-US" sz="900" kern="1200" spc="-50" dirty="0">
                <a:ln w="3175">
                  <a:noFill/>
                </a:ln>
                <a:solidFill>
                  <a:srgbClr val="FFFFFF"/>
                </a:solidFill>
                <a:latin typeface="Segoe UI Light" pitchFamily="34" charset="0"/>
                <a:ea typeface="+mn-ea"/>
                <a:cs typeface="+mn-cs"/>
              </a:rPr>
              <a:t>Virtualization based security)</a:t>
            </a:r>
          </a:p>
          <a:p>
            <a:pPr marL="171450" indent="-171450">
              <a:buFontTx/>
              <a:buChar char="-"/>
            </a:pPr>
            <a:r>
              <a:rPr lang="en-US" dirty="0"/>
              <a:t>ELAM Windows Defender</a:t>
            </a:r>
            <a:r>
              <a:rPr lang="en-US" baseline="0" dirty="0"/>
              <a:t> trusted boot</a:t>
            </a:r>
          </a:p>
          <a:p>
            <a:pPr marL="171450" indent="-171450">
              <a:buFontTx/>
              <a:buChar char="-"/>
            </a:pPr>
            <a:r>
              <a:rPr lang="en-US" baseline="0" dirty="0"/>
              <a:t>Device control, HW turned off/on </a:t>
            </a:r>
          </a:p>
          <a:p>
            <a:pPr marL="171450" indent="-171450">
              <a:buFontTx/>
              <a:buChar char="-"/>
            </a:pPr>
            <a:endParaRPr lang="en-US" baseline="0" dirty="0"/>
          </a:p>
          <a:p>
            <a:pPr marL="0" indent="0">
              <a:buFontTx/>
              <a:buNone/>
            </a:pPr>
            <a:r>
              <a:rPr lang="en-US" baseline="0" dirty="0"/>
              <a:t>Secured Identities</a:t>
            </a:r>
          </a:p>
          <a:p>
            <a:pPr marL="171450" indent="-171450">
              <a:buFontTx/>
              <a:buChar char="-"/>
            </a:pPr>
            <a:r>
              <a:rPr lang="en-US" baseline="0" dirty="0"/>
              <a:t>Passport, VSM</a:t>
            </a:r>
          </a:p>
          <a:p>
            <a:pPr marL="171450" indent="-171450">
              <a:buFontTx/>
              <a:buChar char="-"/>
            </a:pPr>
            <a:r>
              <a:rPr lang="en-US" baseline="0" dirty="0"/>
              <a:t>2FA</a:t>
            </a:r>
          </a:p>
          <a:p>
            <a:pPr marL="171450" indent="-171450">
              <a:buFontTx/>
              <a:buChar char="-"/>
            </a:pPr>
            <a:r>
              <a:rPr lang="en-US" baseline="0" dirty="0"/>
              <a:t>Account lockdown</a:t>
            </a:r>
          </a:p>
          <a:p>
            <a:pPr marL="171450" indent="-171450">
              <a:buFontTx/>
              <a:buChar char="-"/>
            </a:pPr>
            <a:endParaRPr lang="en-US" baseline="0" dirty="0"/>
          </a:p>
          <a:p>
            <a:pPr marL="171450" indent="-171450">
              <a:buFontTx/>
              <a:buChar char="-"/>
            </a:pPr>
            <a:endParaRPr lang="en-US" baseline="0" dirty="0"/>
          </a:p>
          <a:p>
            <a:pPr marL="0" indent="0">
              <a:buFontTx/>
              <a:buNone/>
            </a:pPr>
            <a:r>
              <a:rPr lang="en-US" baseline="0" dirty="0"/>
              <a:t>Information Protection</a:t>
            </a:r>
          </a:p>
          <a:p>
            <a:pPr marL="171450" indent="-171450">
              <a:buFontTx/>
              <a:buChar char="-"/>
            </a:pPr>
            <a:r>
              <a:rPr lang="en-US" baseline="0" dirty="0"/>
              <a:t>Device protection (lost/stolen devices, BitLocker)</a:t>
            </a:r>
          </a:p>
          <a:p>
            <a:pPr marL="171450" indent="-171450">
              <a:buFontTx/>
              <a:buChar char="-"/>
            </a:pPr>
            <a:r>
              <a:rPr lang="en-US" baseline="0" dirty="0"/>
              <a:t>EDP </a:t>
            </a:r>
          </a:p>
          <a:p>
            <a:pPr marL="628650" lvl="1" indent="-171450">
              <a:buFontTx/>
              <a:buChar char="-"/>
            </a:pPr>
            <a:r>
              <a:rPr lang="en-US" baseline="0" dirty="0"/>
              <a:t>Data separation (BYOD, personal/corporate data) {remote wipe}</a:t>
            </a:r>
          </a:p>
          <a:p>
            <a:pPr marL="628650" lvl="1" indent="-171450">
              <a:buFontTx/>
              <a:buChar char="-"/>
            </a:pPr>
            <a:r>
              <a:rPr lang="en-US" baseline="0" dirty="0"/>
              <a:t>Leak protection (AAD, Azure RMS)</a:t>
            </a:r>
          </a:p>
          <a:p>
            <a:pPr marL="628650" lvl="1" indent="-171450">
              <a:buFontTx/>
              <a:buChar char="-"/>
            </a:pPr>
            <a:r>
              <a:rPr lang="en-US" baseline="0" dirty="0"/>
              <a:t>Sharing protection (Azure RMS, Office IRM, O365, on-</a:t>
            </a:r>
            <a:r>
              <a:rPr lang="en-US" baseline="0" dirty="0" err="1"/>
              <a:t>prem</a:t>
            </a:r>
            <a:r>
              <a:rPr lang="en-US" baseline="0" dirty="0"/>
              <a:t> &amp; cloud)</a:t>
            </a:r>
          </a:p>
          <a:p>
            <a:pPr marL="171450" indent="-171450">
              <a:buFontTx/>
              <a:buChar char="-"/>
            </a:pPr>
            <a:r>
              <a:rPr lang="en-US" baseline="0" dirty="0"/>
              <a:t>Conditional access </a:t>
            </a:r>
          </a:p>
          <a:p>
            <a:pPr marL="0" indent="0">
              <a:buFontTx/>
              <a:buNone/>
            </a:pPr>
            <a:endParaRPr lang="en-US" baseline="0" dirty="0"/>
          </a:p>
          <a:p>
            <a:pPr marL="171450" indent="-171450">
              <a:buFontTx/>
              <a:buChar char="-"/>
            </a:pPr>
            <a:endParaRPr lang="en-US" baseline="0" dirty="0"/>
          </a:p>
          <a:p>
            <a:pPr marL="0" indent="0">
              <a:buFontTx/>
              <a:buNone/>
            </a:pPr>
            <a:r>
              <a:rPr lang="en-US" baseline="0" dirty="0"/>
              <a:t>Threat Resistance </a:t>
            </a:r>
          </a:p>
          <a:p>
            <a:pPr marL="171450" indent="-171450">
              <a:buFontTx/>
              <a:buChar char="-"/>
            </a:pPr>
            <a:r>
              <a:rPr lang="en-US" baseline="0" dirty="0"/>
              <a:t>Antimalware</a:t>
            </a:r>
          </a:p>
          <a:p>
            <a:pPr marL="171450" indent="-171450">
              <a:buFontTx/>
              <a:buChar char="-"/>
            </a:pPr>
            <a:r>
              <a:rPr lang="en-US" baseline="0" dirty="0"/>
              <a:t>Firewall</a:t>
            </a:r>
          </a:p>
          <a:p>
            <a:pPr marL="171450" indent="-171450">
              <a:buFontTx/>
              <a:buChar char="-"/>
            </a:pPr>
            <a:r>
              <a:rPr lang="en-US" baseline="0" dirty="0"/>
              <a:t>Application control (app-locker, device guard (UMCI)) </a:t>
            </a:r>
          </a:p>
          <a:p>
            <a:pPr marL="171450" indent="-171450">
              <a:buFontTx/>
              <a:buChar char="-"/>
            </a:pPr>
            <a:r>
              <a:rPr lang="en-US" baseline="0" dirty="0"/>
              <a:t>Application privilege control (isolation, containment)</a:t>
            </a:r>
          </a:p>
          <a:p>
            <a:pPr marL="171450" indent="-171450">
              <a:buFontTx/>
              <a:buChar char="-"/>
            </a:pPr>
            <a:r>
              <a:rPr lang="en-US" baseline="0" dirty="0"/>
              <a:t>Web access filtering/protection </a:t>
            </a:r>
          </a:p>
          <a:p>
            <a:pPr marL="171450" indent="-171450">
              <a:buFontTx/>
              <a:buChar char="-"/>
            </a:pPr>
            <a:endParaRPr lang="en-US" baseline="0" dirty="0"/>
          </a:p>
          <a:p>
            <a:pPr marL="0" marR="0" indent="0" algn="l" defTabSz="914400" rtl="0" eaLnBrk="1" fontAlgn="auto" latinLnBrk="0" hangingPunct="1">
              <a:lnSpc>
                <a:spcPct val="100000"/>
              </a:lnSpc>
              <a:spcBef>
                <a:spcPts val="0"/>
              </a:spcBef>
              <a:spcAft>
                <a:spcPts val="300"/>
              </a:spcAft>
              <a:buClrTx/>
              <a:buSzTx/>
              <a:buFontTx/>
              <a:buNone/>
              <a:tabLst/>
              <a:defRPr/>
            </a:pPr>
            <a:endParaRPr lang="en-US" sz="800" b="1" dirty="0">
              <a:solidFill>
                <a:schemeClr val="accent1"/>
              </a:solidFill>
              <a:latin typeface="Segoe UI" panose="020B0502040204020203" pitchFamily="34" charset="0"/>
              <a:cs typeface="Segoe UI" panose="020B0502040204020203" pitchFamily="34" charset="0"/>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black"/>
                </a:solidFill>
                <a:effectLst/>
                <a:uLnTx/>
                <a:uFillTx/>
                <a:latin typeface="Calibri"/>
                <a:ea typeface="+mn-ea"/>
                <a:cs typeface="+mn-cs"/>
              </a:rPr>
              <a:t>© 2016 Microsoft Corporation. All rights reserved. MICROSOFT MAKES NO WARRANTIES, EXPRESS, IMPLIED OR STATUTORY, AS TO THE INFORMATION IN THIS PRESENTATION</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BF07C1-8A19-484E-AC3C-5173F345901A}" type="datetime1">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6B70A6-6008-47FD-9CA9-C2B8B348C4A2}" type="slidenum">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8" name="Header Placeholder 7"/>
          <p:cNvSpPr>
            <a:spLocks noGrp="1"/>
          </p:cNvSpPr>
          <p:nvPr>
            <p:ph type="hdr" sz="quarter" idx="1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14" name="Slide Image Placeholder 13"/>
          <p:cNvSpPr>
            <a:spLocks noGrp="1" noRot="1" noChangeAspect="1"/>
          </p:cNvSpPr>
          <p:nvPr>
            <p:ph type="sldImg"/>
          </p:nvPr>
        </p:nvSpPr>
        <p:spPr/>
      </p:sp>
    </p:spTree>
    <p:extLst>
      <p:ext uri="{BB962C8B-B14F-4D97-AF65-F5344CB8AC3E}">
        <p14:creationId xmlns:p14="http://schemas.microsoft.com/office/powerpoint/2010/main" val="36476221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US" b="0" dirty="0"/>
              <a:t>This is why</a:t>
            </a:r>
            <a:r>
              <a:rPr lang="en-US" b="0" baseline="0" dirty="0"/>
              <a:t> we are developing Windows Defender ATP. </a:t>
            </a:r>
          </a:p>
          <a:p>
            <a:pPr marL="0" marR="0" indent="0" algn="l" defTabSz="932742" rtl="0" eaLnBrk="1" fontAlgn="auto" latinLnBrk="0" hangingPunct="1">
              <a:lnSpc>
                <a:spcPct val="90000"/>
              </a:lnSpc>
              <a:spcBef>
                <a:spcPts val="0"/>
              </a:spcBef>
              <a:spcAft>
                <a:spcPts val="340"/>
              </a:spcAft>
              <a:buClrTx/>
              <a:buSzTx/>
              <a:buFontTx/>
              <a:buNone/>
              <a:tabLst/>
              <a:defRPr/>
            </a:pPr>
            <a:r>
              <a:rPr lang="en-US" sz="900" kern="1200" dirty="0">
                <a:solidFill>
                  <a:schemeClr val="tx1"/>
                </a:solidFill>
                <a:effectLst/>
                <a:latin typeface="Segoe UI Light" pitchFamily="34" charset="0"/>
                <a:ea typeface="+mn-ea"/>
                <a:cs typeface="+mn-cs"/>
              </a:rPr>
              <a:t>Building on the existing security features and services Windows 10 offers today (Pre-breach), Windows Defender ATP provides a </a:t>
            </a:r>
            <a:r>
              <a:rPr lang="en-US" sz="900" b="1" kern="1200" dirty="0">
                <a:solidFill>
                  <a:schemeClr val="tx1"/>
                </a:solidFill>
                <a:effectLst/>
                <a:latin typeface="Segoe UI Light" pitchFamily="34" charset="0"/>
                <a:ea typeface="+mn-ea"/>
                <a:cs typeface="+mn-cs"/>
              </a:rPr>
              <a:t>new post-breach layer</a:t>
            </a:r>
            <a:r>
              <a:rPr lang="en-US" sz="900" kern="1200" dirty="0">
                <a:solidFill>
                  <a:schemeClr val="tx1"/>
                </a:solidFill>
                <a:effectLst/>
                <a:latin typeface="Segoe UI Light" pitchFamily="34" charset="0"/>
                <a:ea typeface="+mn-ea"/>
                <a:cs typeface="+mn-cs"/>
              </a:rPr>
              <a:t> of protection to the Windows 10 security stack. </a:t>
            </a:r>
          </a:p>
          <a:p>
            <a:endParaRPr lang="en-US" b="0" baseline="0" dirty="0"/>
          </a:p>
          <a:p>
            <a:pPr marL="0" marR="0" indent="0" algn="l" defTabSz="932742" rtl="0" eaLnBrk="1" fontAlgn="auto" latinLnBrk="0" hangingPunct="1">
              <a:lnSpc>
                <a:spcPct val="90000"/>
              </a:lnSpc>
              <a:spcBef>
                <a:spcPts val="0"/>
              </a:spcBef>
              <a:spcAft>
                <a:spcPts val="340"/>
              </a:spcAft>
              <a:buClrTx/>
              <a:buSzTx/>
              <a:buFontTx/>
              <a:buNone/>
              <a:tabLst/>
              <a:defRPr/>
            </a:pPr>
            <a:r>
              <a:rPr lang="en-US" sz="900" kern="1200" dirty="0">
                <a:solidFill>
                  <a:schemeClr val="tx1"/>
                </a:solidFill>
                <a:effectLst/>
                <a:latin typeface="Segoe UI Light" pitchFamily="34" charset="0"/>
                <a:ea typeface="+mn-ea"/>
                <a:cs typeface="+mn-cs"/>
              </a:rPr>
              <a:t>Windows Defender ATP gives</a:t>
            </a:r>
            <a:r>
              <a:rPr lang="en-US" sz="900" kern="1200" baseline="0" dirty="0">
                <a:solidFill>
                  <a:schemeClr val="tx1"/>
                </a:solidFill>
                <a:effectLst/>
                <a:latin typeface="Segoe UI Light" pitchFamily="34" charset="0"/>
                <a:ea typeface="+mn-ea"/>
                <a:cs typeface="+mn-cs"/>
              </a:rPr>
              <a:t> you the ability to </a:t>
            </a:r>
            <a:r>
              <a:rPr lang="en-US" sz="900" b="1" dirty="0"/>
              <a:t>detect, investigate</a:t>
            </a:r>
            <a:r>
              <a:rPr lang="en-US" sz="900" dirty="0"/>
              <a:t> and </a:t>
            </a:r>
            <a:r>
              <a:rPr lang="en-US" sz="900" b="1" dirty="0"/>
              <a:t>remediate</a:t>
            </a:r>
            <a:r>
              <a:rPr lang="en-US" sz="900" dirty="0"/>
              <a:t> </a:t>
            </a:r>
            <a:r>
              <a:rPr lang="en-US" sz="900" b="1" dirty="0"/>
              <a:t>Advanced Attacks </a:t>
            </a:r>
            <a:r>
              <a:rPr lang="en-US" sz="900" dirty="0"/>
              <a:t>and </a:t>
            </a:r>
            <a:r>
              <a:rPr lang="en-US" sz="900" b="1" dirty="0"/>
              <a:t>data breaches </a:t>
            </a:r>
            <a:r>
              <a:rPr lang="en-US" sz="900" dirty="0"/>
              <a:t>on your networks</a:t>
            </a:r>
          </a:p>
          <a:p>
            <a:endParaRPr lang="en-US" b="0" baseline="0" dirty="0"/>
          </a:p>
          <a:p>
            <a:r>
              <a:rPr lang="en-US" b="0" baseline="0" dirty="0"/>
              <a:t>It will be a new service that </a:t>
            </a:r>
            <a:r>
              <a:rPr lang="en-US" b="1" baseline="0" dirty="0"/>
              <a:t>will leverage what we know about cyber defense </a:t>
            </a:r>
            <a:r>
              <a:rPr lang="en-US" b="0" baseline="0" dirty="0"/>
              <a:t>and </a:t>
            </a:r>
            <a:r>
              <a:rPr lang="en-US" b="1" baseline="0" dirty="0"/>
              <a:t>offer it as </a:t>
            </a:r>
            <a:r>
              <a:rPr lang="en-US" b="1" dirty="0"/>
              <a:t>a </a:t>
            </a:r>
            <a:r>
              <a:rPr lang="en-US" b="1" baseline="0" dirty="0"/>
              <a:t>feature to our customers</a:t>
            </a:r>
          </a:p>
          <a:p>
            <a:r>
              <a:rPr lang="en-US" b="1" baseline="0" dirty="0"/>
              <a:t>Before we dig deeper</a:t>
            </a:r>
            <a:r>
              <a:rPr lang="en-US" b="0" baseline="0" dirty="0"/>
              <a:t> into Windows Defender ATP, lets have a look at the ad</a:t>
            </a:r>
            <a:r>
              <a:rPr lang="en-US" b="1" baseline="0" dirty="0"/>
              <a:t>vantage point of Microsoft. </a:t>
            </a:r>
            <a:endParaRPr lang="en-US" b="1" dirty="0"/>
          </a:p>
          <a:p>
            <a:pPr marL="0" marR="0" indent="0" algn="l" defTabSz="932742" rtl="0" eaLnBrk="1" fontAlgn="auto" latinLnBrk="0" hangingPunct="1">
              <a:lnSpc>
                <a:spcPct val="90000"/>
              </a:lnSpc>
              <a:spcBef>
                <a:spcPts val="0"/>
              </a:spcBef>
              <a:spcAft>
                <a:spcPts val="340"/>
              </a:spcAft>
              <a:buClrTx/>
              <a:buSzTx/>
              <a:buFontTx/>
              <a:buNone/>
              <a:tabLst/>
              <a:defRPr/>
            </a:pPr>
            <a:endParaRPr lang="en-US" sz="900" b="1" dirty="0">
              <a:cs typeface="Segoe UI" panose="020B0502040204020203" pitchFamily="34" charset="0"/>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black"/>
                </a:solidFill>
                <a:effectLst/>
                <a:uLnTx/>
                <a:uFillTx/>
                <a:latin typeface="Calibri"/>
                <a:ea typeface="+mn-ea"/>
                <a:cs typeface="+mn-cs"/>
              </a:rPr>
              <a:t>© 2016 Microsoft Corporation. All rights reserved. MICROSOFT MAKES NO WARRANTIES, EXPRESS, IMPLIED OR STATUTORY, AS TO THE INFORMATION IN THIS PRESENTATION</a:t>
            </a: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BF07C1-8A19-484E-AC3C-5173F345901A}" type="datetime1">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6B70A6-6008-47FD-9CA9-C2B8B348C4A2}" type="slidenum">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8" name="Header Placeholder 7"/>
          <p:cNvSpPr>
            <a:spLocks noGrp="1"/>
          </p:cNvSpPr>
          <p:nvPr>
            <p:ph type="hdr" sz="quarter" idx="1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14" name="Slide Image Placeholder 13"/>
          <p:cNvSpPr>
            <a:spLocks noGrp="1" noRot="1" noChangeAspect="1"/>
          </p:cNvSpPr>
          <p:nvPr>
            <p:ph type="sldImg"/>
          </p:nvPr>
        </p:nvSpPr>
        <p:spPr/>
      </p:sp>
    </p:spTree>
    <p:extLst>
      <p:ext uri="{BB962C8B-B14F-4D97-AF65-F5344CB8AC3E}">
        <p14:creationId xmlns:p14="http://schemas.microsoft.com/office/powerpoint/2010/main" val="39958320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5:00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992861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5:00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076653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5:00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0620874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087660">
              <a:spcBef>
                <a:spcPts val="1800"/>
              </a:spcBef>
              <a:buClr>
                <a:srgbClr val="0072C6"/>
              </a:buClr>
              <a:buSzPct val="100000"/>
            </a:pPr>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5:00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767511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0" i="0" kern="1200" dirty="0">
                <a:solidFill>
                  <a:schemeClr val="tx1"/>
                </a:solidFill>
                <a:effectLst/>
                <a:latin typeface="Segoe UI Light" pitchFamily="34" charset="0"/>
                <a:ea typeface="+mn-ea"/>
                <a:cs typeface="+mn-cs"/>
              </a:rPr>
              <a:t>Windows Defender Advanced Threat Protection requires one of the following Microsoft Volume Licensing offers:</a:t>
            </a:r>
          </a:p>
          <a:p>
            <a:r>
              <a:rPr lang="sl-SI" sz="900" b="0" i="0" kern="1200" dirty="0">
                <a:solidFill>
                  <a:schemeClr val="tx1"/>
                </a:solidFill>
                <a:effectLst/>
                <a:latin typeface="Segoe UI Light" pitchFamily="34" charset="0"/>
                <a:ea typeface="+mn-ea"/>
                <a:cs typeface="+mn-cs"/>
              </a:rPr>
              <a:t>- </a:t>
            </a:r>
            <a:r>
              <a:rPr lang="en-US" sz="900" b="0" i="0" kern="1200" dirty="0">
                <a:solidFill>
                  <a:schemeClr val="tx1"/>
                </a:solidFill>
                <a:effectLst/>
                <a:latin typeface="Segoe UI Light" pitchFamily="34" charset="0"/>
                <a:ea typeface="+mn-ea"/>
                <a:cs typeface="+mn-cs"/>
              </a:rPr>
              <a:t>Windows 10 Enterprise E5</a:t>
            </a:r>
          </a:p>
          <a:p>
            <a:r>
              <a:rPr lang="sl-SI" sz="900" b="0" i="0" kern="1200" dirty="0">
                <a:solidFill>
                  <a:schemeClr val="tx1"/>
                </a:solidFill>
                <a:effectLst/>
                <a:latin typeface="Segoe UI Light" pitchFamily="34" charset="0"/>
                <a:ea typeface="+mn-ea"/>
                <a:cs typeface="+mn-cs"/>
              </a:rPr>
              <a:t>- </a:t>
            </a:r>
            <a:r>
              <a:rPr lang="en-US" sz="900" b="0" i="0" kern="1200" dirty="0">
                <a:solidFill>
                  <a:schemeClr val="tx1"/>
                </a:solidFill>
                <a:effectLst/>
                <a:latin typeface="Segoe UI Light" pitchFamily="34" charset="0"/>
                <a:ea typeface="+mn-ea"/>
                <a:cs typeface="+mn-cs"/>
              </a:rPr>
              <a:t>Windows 10 Education E5</a:t>
            </a:r>
          </a:p>
          <a:p>
            <a:r>
              <a:rPr lang="sl-SI" sz="900" b="0" i="0" kern="1200" dirty="0">
                <a:solidFill>
                  <a:schemeClr val="tx1"/>
                </a:solidFill>
                <a:effectLst/>
                <a:latin typeface="Segoe UI Light" pitchFamily="34" charset="0"/>
                <a:ea typeface="+mn-ea"/>
                <a:cs typeface="+mn-cs"/>
              </a:rPr>
              <a:t>- </a:t>
            </a:r>
            <a:r>
              <a:rPr lang="en-US" sz="900" b="0" i="0" kern="1200" dirty="0">
                <a:solidFill>
                  <a:schemeClr val="tx1"/>
                </a:solidFill>
                <a:effectLst/>
                <a:latin typeface="Segoe UI Light" pitchFamily="34" charset="0"/>
                <a:ea typeface="+mn-ea"/>
                <a:cs typeface="+mn-cs"/>
              </a:rPr>
              <a:t>Secure Productive Enterprise E5 (SPE E5) which includes Windows 10 Enterprise E5</a:t>
            </a:r>
          </a:p>
          <a:p>
            <a:endParaRPr lang="sl-SI" dirty="0"/>
          </a:p>
          <a:p>
            <a:r>
              <a:rPr lang="en-US" sz="900" b="0" i="0" kern="1200" dirty="0">
                <a:solidFill>
                  <a:schemeClr val="tx1"/>
                </a:solidFill>
                <a:effectLst/>
                <a:latin typeface="Segoe UI Light" pitchFamily="34" charset="0"/>
                <a:ea typeface="+mn-ea"/>
                <a:cs typeface="+mn-cs"/>
              </a:rPr>
              <a:t>The Windows Defender ATP agent only supports the following editions of Windows 10:</a:t>
            </a:r>
          </a:p>
          <a:p>
            <a:r>
              <a:rPr lang="sl-SI" sz="900" b="0" i="0" kern="1200" dirty="0">
                <a:solidFill>
                  <a:schemeClr val="tx1"/>
                </a:solidFill>
                <a:effectLst/>
                <a:latin typeface="Segoe UI Light" pitchFamily="34" charset="0"/>
                <a:ea typeface="+mn-ea"/>
                <a:cs typeface="+mn-cs"/>
              </a:rPr>
              <a:t>- </a:t>
            </a:r>
            <a:r>
              <a:rPr lang="en-US" sz="900" b="0" i="0" kern="1200" dirty="0">
                <a:solidFill>
                  <a:schemeClr val="tx1"/>
                </a:solidFill>
                <a:effectLst/>
                <a:latin typeface="Segoe UI Light" pitchFamily="34" charset="0"/>
                <a:ea typeface="+mn-ea"/>
                <a:cs typeface="+mn-cs"/>
              </a:rPr>
              <a:t>Windows 10 Enterprise</a:t>
            </a:r>
          </a:p>
          <a:p>
            <a:r>
              <a:rPr lang="sl-SI" sz="900" b="0" i="0" kern="1200" dirty="0">
                <a:solidFill>
                  <a:schemeClr val="tx1"/>
                </a:solidFill>
                <a:effectLst/>
                <a:latin typeface="Segoe UI Light" pitchFamily="34" charset="0"/>
                <a:ea typeface="+mn-ea"/>
                <a:cs typeface="+mn-cs"/>
              </a:rPr>
              <a:t>- </a:t>
            </a:r>
            <a:r>
              <a:rPr lang="en-US" sz="900" b="0" i="0" kern="1200" dirty="0">
                <a:solidFill>
                  <a:schemeClr val="tx1"/>
                </a:solidFill>
                <a:effectLst/>
                <a:latin typeface="Segoe UI Light" pitchFamily="34" charset="0"/>
                <a:ea typeface="+mn-ea"/>
                <a:cs typeface="+mn-cs"/>
              </a:rPr>
              <a:t>Windows 10 Education</a:t>
            </a:r>
          </a:p>
          <a:p>
            <a:r>
              <a:rPr lang="sl-SI" sz="900" b="0" i="0" kern="1200" dirty="0">
                <a:solidFill>
                  <a:schemeClr val="tx1"/>
                </a:solidFill>
                <a:effectLst/>
                <a:latin typeface="Segoe UI Light" pitchFamily="34" charset="0"/>
                <a:ea typeface="+mn-ea"/>
                <a:cs typeface="+mn-cs"/>
              </a:rPr>
              <a:t>- </a:t>
            </a:r>
            <a:r>
              <a:rPr lang="en-US" sz="900" b="0" i="0" kern="1200" dirty="0">
                <a:solidFill>
                  <a:schemeClr val="tx1"/>
                </a:solidFill>
                <a:effectLst/>
                <a:latin typeface="Segoe UI Light" pitchFamily="34" charset="0"/>
                <a:ea typeface="+mn-ea"/>
                <a:cs typeface="+mn-cs"/>
              </a:rPr>
              <a:t>Windows 10 Pro</a:t>
            </a:r>
          </a:p>
          <a:p>
            <a:r>
              <a:rPr lang="sl-SI" sz="900" b="0" i="0" kern="1200" dirty="0">
                <a:solidFill>
                  <a:schemeClr val="tx1"/>
                </a:solidFill>
                <a:effectLst/>
                <a:latin typeface="Segoe UI Light" pitchFamily="34" charset="0"/>
                <a:ea typeface="+mn-ea"/>
                <a:cs typeface="+mn-cs"/>
              </a:rPr>
              <a:t>- </a:t>
            </a:r>
            <a:r>
              <a:rPr lang="en-US" sz="900" b="0" i="0" kern="1200" dirty="0">
                <a:solidFill>
                  <a:schemeClr val="tx1"/>
                </a:solidFill>
                <a:effectLst/>
                <a:latin typeface="Segoe UI Light" pitchFamily="34" charset="0"/>
                <a:ea typeface="+mn-ea"/>
                <a:cs typeface="+mn-cs"/>
              </a:rPr>
              <a:t>Windows 10 Pro Education</a:t>
            </a:r>
          </a:p>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5:18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907305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5/16/2017 5:00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40</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E4491C"/>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3"/>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4"/>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5"/>
          <a:stretch>
            <a:fillRect/>
          </a:stretch>
        </p:blipFill>
        <p:spPr>
          <a:xfrm>
            <a:off x="7442373" y="2644153"/>
            <a:ext cx="5270500" cy="4381501"/>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tretch>
            <a:fillRect/>
          </a:stretch>
        </p:blipFill>
        <p:spPr>
          <a:xfrm>
            <a:off x="11046573" y="5801518"/>
            <a:ext cx="1076320" cy="956122"/>
          </a:xfrm>
          <a:prstGeom prst="rect">
            <a:avLst/>
          </a:prstGeom>
        </p:spPr>
      </p:pic>
      <p:sp>
        <p:nvSpPr>
          <p:cNvPr id="3" name="TextBox 2"/>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4" name="Picture 3"/>
          <p:cNvPicPr>
            <a:picLocks noChangeAspect="1"/>
          </p:cNvPicPr>
          <p:nvPr userDrawn="1"/>
        </p:nvPicPr>
        <p:blipFill>
          <a:blip r:embed="rId3"/>
          <a:stretch>
            <a:fillRect/>
          </a:stretch>
        </p:blipFill>
        <p:spPr>
          <a:xfrm>
            <a:off x="274638" y="6294006"/>
            <a:ext cx="1465710" cy="540824"/>
          </a:xfrm>
          <a:prstGeom prst="rect">
            <a:avLst/>
          </a:prstGeom>
        </p:spPr>
      </p:pic>
      <p:pic>
        <p:nvPicPr>
          <p:cNvPr id="6" name="Picture 5"/>
          <p:cNvPicPr>
            <a:picLocks noChangeAspect="1"/>
          </p:cNvPicPr>
          <p:nvPr userDrawn="1"/>
        </p:nvPicPr>
        <p:blipFill>
          <a:blip r:embed="rId4"/>
          <a:stretch>
            <a:fillRect/>
          </a:stretch>
        </p:blipFill>
        <p:spPr>
          <a:xfrm>
            <a:off x="11059794" y="0"/>
            <a:ext cx="1362075" cy="695325"/>
          </a:xfrm>
          <a:prstGeom prst="rect">
            <a:avLst/>
          </a:prstGeom>
        </p:spPr>
      </p:pic>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_Content">
    <p:bg>
      <p:bgPr>
        <a:solidFill>
          <a:schemeClr val="bg1"/>
        </a:solidFill>
        <a:effectLst/>
      </p:bgPr>
    </p:bg>
    <p:spTree>
      <p:nvGrpSpPr>
        <p:cNvPr id="1" name=""/>
        <p:cNvGrpSpPr/>
        <p:nvPr/>
      </p:nvGrpSpPr>
      <p:grpSpPr>
        <a:xfrm>
          <a:off x="0" y="0"/>
          <a:ext cx="0" cy="0"/>
          <a:chOff x="0" y="0"/>
          <a:chExt cx="0" cy="0"/>
        </a:xfrm>
      </p:grpSpPr>
      <p:sp>
        <p:nvSpPr>
          <p:cNvPr id="2" name="TextBox 1"/>
          <p:cNvSpPr txBox="1"/>
          <p:nvPr userDrawn="1"/>
        </p:nvSpPr>
        <p:spPr>
          <a:xfrm>
            <a:off x="3001903" y="8593488"/>
            <a:ext cx="1445305"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endParaRPr kumimoji="0" lang="en-US" sz="1199" b="0" i="0" u="none" strike="noStrike" kern="0" cap="none" spc="0" normalizeH="0" baseline="0" noProof="0">
              <a:ln>
                <a:noFill/>
              </a:ln>
              <a:solidFill>
                <a:srgbClr val="FFFFFF"/>
              </a:solidFill>
              <a:effectLst/>
              <a:uLnTx/>
              <a:uFillTx/>
              <a:latin typeface="Segoe UI Light"/>
              <a:ea typeface="Segoe UI" pitchFamily="34" charset="0"/>
              <a:cs typeface="Segoe UI Light" panose="020B0502040204020203" pitchFamily="34" charset="0"/>
            </a:endParaRPr>
          </a:p>
        </p:txBody>
      </p:sp>
      <p:sp>
        <p:nvSpPr>
          <p:cNvPr id="3" name="Rectangle 2" descr="Bounce Left:  Rectangle 17"/>
          <p:cNvSpPr/>
          <p:nvPr userDrawn="1"/>
        </p:nvSpPr>
        <p:spPr bwMode="auto">
          <a:xfrm>
            <a:off x="1517" y="6948316"/>
            <a:ext cx="12434076" cy="45713"/>
          </a:xfrm>
          <a:prstGeom prst="rect">
            <a:avLst/>
          </a:prstGeom>
          <a:solidFill>
            <a:srgbClr val="0078D7"/>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 name="Rectangle 3" descr="Bounce Left:  Rectangle 17"/>
          <p:cNvSpPr/>
          <p:nvPr userDrawn="1"/>
        </p:nvSpPr>
        <p:spPr bwMode="auto">
          <a:xfrm flipV="1">
            <a:off x="1517" y="-63797"/>
            <a:ext cx="12434076" cy="1423195"/>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Text Placeholder 13"/>
          <p:cNvSpPr>
            <a:spLocks noGrp="1"/>
          </p:cNvSpPr>
          <p:nvPr>
            <p:ph type="body" sz="quarter" idx="10" hasCustomPrompt="1"/>
          </p:nvPr>
        </p:nvSpPr>
        <p:spPr>
          <a:xfrm>
            <a:off x="1309688" y="319935"/>
            <a:ext cx="9799637" cy="738664"/>
          </a:xfrm>
        </p:spPr>
        <p:txBody>
          <a:bodyPr/>
          <a:lstStyle>
            <a:lvl1pPr algn="ctr">
              <a:defRPr lang="en-US" sz="4000" kern="1200" spc="-100" baseline="0" dirty="0" smtClean="0">
                <a:solidFill>
                  <a:schemeClr val="bg1"/>
                </a:solidFill>
                <a:latin typeface="+mj-lt"/>
                <a:ea typeface="Segoe UI Semibold" panose="020B0702040204020203" pitchFamily="34" charset="0"/>
                <a:cs typeface="Segoe UI Semibold" panose="020B0702040204020203" pitchFamily="34" charset="0"/>
              </a:defRPr>
            </a:lvl1pPr>
            <a:lvl2pPr marL="336145" indent="0">
              <a:buNone/>
              <a:defRPr/>
            </a:lvl2pPr>
          </a:lstStyle>
          <a:p>
            <a:pPr lvl="0"/>
            <a:r>
              <a:rPr lang="en-US"/>
              <a:t>TITLE</a:t>
            </a:r>
          </a:p>
        </p:txBody>
      </p:sp>
      <p:sp>
        <p:nvSpPr>
          <p:cNvPr id="6" name="Text Placeholder 5"/>
          <p:cNvSpPr>
            <a:spLocks noGrp="1"/>
          </p:cNvSpPr>
          <p:nvPr>
            <p:ph type="body" sz="quarter" idx="11"/>
          </p:nvPr>
        </p:nvSpPr>
        <p:spPr>
          <a:xfrm>
            <a:off x="550068" y="1725776"/>
            <a:ext cx="11318875" cy="4856162"/>
          </a:xfrm>
        </p:spPr>
        <p:txBody>
          <a:bodyPr/>
          <a:lstStyle>
            <a:lvl1pPr marL="457200" indent="-457200">
              <a:buClr>
                <a:schemeClr val="bg2"/>
              </a:buClr>
              <a:buFont typeface="Arial" panose="020B0604020202020204" pitchFamily="34" charset="0"/>
              <a:buChar char="•"/>
              <a:defRPr/>
            </a:lvl1pPr>
            <a:lvl2pPr marL="809198" indent="-342900">
              <a:buClr>
                <a:schemeClr val="bg2"/>
              </a:buClr>
              <a:buFont typeface="Arial" panose="020B0604020202020204" pitchFamily="34" charset="0"/>
              <a:buChar char="•"/>
              <a:defRPr/>
            </a:lvl2pPr>
            <a:lvl3pPr marL="1275497" indent="-342900">
              <a:buClr>
                <a:schemeClr val="bg2"/>
              </a:buClr>
              <a:buFont typeface="Arial" panose="020B0604020202020204" pitchFamily="34" charset="0"/>
              <a:buChar char="•"/>
              <a:defRPr/>
            </a:lvl3pPr>
            <a:lvl4pPr marL="1741795" indent="-342900">
              <a:buClr>
                <a:schemeClr val="bg2"/>
              </a:buClr>
              <a:buFont typeface="Arial" panose="020B0604020202020204" pitchFamily="34" charset="0"/>
              <a:buChar char="•"/>
              <a:defRPr/>
            </a:lvl4pPr>
            <a:lvl5pPr marL="2208093" indent="-342900">
              <a:buClr>
                <a:schemeClr val="bg2"/>
              </a:buClr>
              <a:buFont typeface="Arial" panose="020B0604020202020204" pitchFamily="34" charset="0"/>
              <a:buChar cha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2324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74640" y="1212850"/>
            <a:ext cx="11887200" cy="1711238"/>
          </a:xfrm>
        </p:spPr>
        <p:txBody>
          <a:bodyPr/>
          <a:lstStyle>
            <a:lvl1pPr marL="0" indent="0">
              <a:buNone/>
              <a:defRPr>
                <a:solidFill>
                  <a:schemeClr val="tx1"/>
                </a:solidFill>
              </a:defRPr>
            </a:lvl1pPr>
            <a:lvl2pPr marL="0" indent="0">
              <a:buFontTx/>
              <a:buNone/>
              <a:defRPr sz="2000"/>
            </a:lvl2pPr>
            <a:lvl3pPr marL="228513" indent="0">
              <a:buNone/>
              <a:defRPr/>
            </a:lvl3pPr>
            <a:lvl4pPr marL="457024" indent="0">
              <a:buNone/>
              <a:defRPr/>
            </a:lvl4pPr>
            <a:lvl5pPr marL="685537"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687063"/>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_Section Slide Blue">
    <p:bg>
      <p:bgPr>
        <a:solidFill>
          <a:srgbClr val="0078D7"/>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bwMode="auto">
          <a:xfrm>
            <a:off x="274702" y="2138228"/>
            <a:ext cx="6402388" cy="1828800"/>
          </a:xfrm>
          <a:noFill/>
        </p:spPr>
        <p:txBody>
          <a:bodyPr lIns="146304" tIns="91440" rIns="146304" bIns="91440" anchor="t" anchorCtr="0">
            <a:normAutofit/>
          </a:bodyPr>
          <a:lstStyle>
            <a:lvl1pPr>
              <a:defRPr kumimoji="0" lang="en-US" sz="5506" b="0" i="0" u="none" strike="noStrike" kern="1200" cap="none" spc="-100" normalizeH="0" baseline="0" dirty="0">
                <a:ln w="3175">
                  <a:noFill/>
                </a:ln>
                <a:solidFill>
                  <a:schemeClr val="bg1"/>
                </a:solidFill>
                <a:effectLst/>
                <a:uLnTx/>
                <a:uFillTx/>
                <a:latin typeface="Segoe UI Black" panose="020B0A02040204020203" pitchFamily="34" charset="0"/>
                <a:ea typeface="Segoe UI Black" panose="020B0A02040204020203" pitchFamily="34" charset="0"/>
                <a:cs typeface="Segoe UI Black" panose="020B0A02040204020203" pitchFamily="34" charset="0"/>
              </a:defRPr>
            </a:lvl1pPr>
          </a:lstStyle>
          <a:p>
            <a:r>
              <a:rPr lang="en-US" dirty="0"/>
              <a:t>SECTION</a:t>
            </a:r>
          </a:p>
        </p:txBody>
      </p:sp>
      <p:pic>
        <p:nvPicPr>
          <p:cNvPr id="7" name="Picture 6" hidden="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457582" y="6243966"/>
            <a:ext cx="1280160" cy="273038"/>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bwMode="black">
          <a:xfrm>
            <a:off x="457582" y="6194255"/>
            <a:ext cx="1463409" cy="320845"/>
          </a:xfrm>
          <a:prstGeom prst="rect">
            <a:avLst/>
          </a:prstGeom>
        </p:spPr>
      </p:pic>
    </p:spTree>
    <p:extLst>
      <p:ext uri="{BB962C8B-B14F-4D97-AF65-F5344CB8AC3E}">
        <p14:creationId xmlns:p14="http://schemas.microsoft.com/office/powerpoint/2010/main" val="2830320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74702" y="2500432"/>
            <a:ext cx="9143936" cy="1828786"/>
          </a:xfrm>
          <a:noFill/>
        </p:spPr>
        <p:txBody>
          <a:bodyPr lIns="146304" tIns="91440" rIns="146304" bIns="91440" anchor="t" anchorCtr="0"/>
          <a:lstStyle>
            <a:lvl1pPr algn="l" defTabSz="914367" rtl="0" eaLnBrk="1" latinLnBrk="0" hangingPunct="1">
              <a:lnSpc>
                <a:spcPct val="90000"/>
              </a:lnSpc>
              <a:spcBef>
                <a:spcPct val="0"/>
              </a:spcBef>
              <a:buNone/>
              <a:defRPr lang="en-US" sz="4800" b="0" kern="1200" cap="all" spc="-147" baseline="0" dirty="0">
                <a:ln w="3175">
                  <a:noFill/>
                </a:ln>
                <a:gradFill>
                  <a:gsLst>
                    <a:gs pos="76768">
                      <a:srgbClr val="FFFFFF"/>
                    </a:gs>
                    <a:gs pos="53000">
                      <a:srgbClr val="FFFFFF"/>
                    </a:gs>
                  </a:gsLst>
                  <a:lin ang="5400000" scaled="0"/>
                </a:gradFill>
                <a:effectLst/>
                <a:latin typeface="+mj-lt"/>
                <a:ea typeface="+mn-ea"/>
                <a:cs typeface="Segoe UI Semibold" panose="020B0702040204020203" pitchFamily="34" charset="0"/>
              </a:defRPr>
            </a:lvl1pPr>
          </a:lstStyle>
          <a:p>
            <a:r>
              <a:rPr lang="en-US" dirty="0"/>
              <a:t>Presentation title</a:t>
            </a:r>
          </a:p>
        </p:txBody>
      </p:sp>
      <p:sp>
        <p:nvSpPr>
          <p:cNvPr id="5" name="Text Placeholder 4"/>
          <p:cNvSpPr>
            <a:spLocks noGrp="1"/>
          </p:cNvSpPr>
          <p:nvPr>
            <p:ph type="body" sz="quarter" idx="12" hasCustomPrompt="1"/>
          </p:nvPr>
        </p:nvSpPr>
        <p:spPr>
          <a:xfrm>
            <a:off x="274702" y="4330541"/>
            <a:ext cx="7315137" cy="1125880"/>
          </a:xfrm>
          <a:noFill/>
        </p:spPr>
        <p:txBody>
          <a:bodyPr lIns="146304" tIns="109728" rIns="146304" bIns="109728">
            <a:noAutofit/>
          </a:bodyPr>
          <a:lstStyle>
            <a:lvl1pPr marL="0" indent="0">
              <a:spcBef>
                <a:spcPts val="0"/>
              </a:spcBef>
              <a:buNone/>
              <a:defRPr lang="en-US" sz="2400" kern="1200" spc="-49" baseline="0" dirty="0" smtClean="0">
                <a:gradFill>
                  <a:gsLst>
                    <a:gs pos="76768">
                      <a:srgbClr val="FFFFFF"/>
                    </a:gs>
                    <a:gs pos="53000">
                      <a:srgbClr val="FFFFFF"/>
                    </a:gs>
                  </a:gsLst>
                  <a:lin ang="5400000" scaled="0"/>
                </a:gradFill>
                <a:latin typeface="+mn-lt"/>
                <a:ea typeface="+mn-ea"/>
                <a:cs typeface="+mn-cs"/>
              </a:defRPr>
            </a:lvl1pPr>
          </a:lstStyle>
          <a:p>
            <a:pPr marL="0" marR="0" lvl="0" indent="0" algn="l" defTabSz="914367"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
        <p:nvSpPr>
          <p:cNvPr id="8" name="Windows 10"/>
          <p:cNvSpPr>
            <a:spLocks noChangeAspect="1" noEditPoints="1"/>
          </p:cNvSpPr>
          <p:nvPr userDrawn="1"/>
        </p:nvSpPr>
        <p:spPr bwMode="auto">
          <a:xfrm>
            <a:off x="502171" y="490420"/>
            <a:ext cx="2836799" cy="530062"/>
          </a:xfrm>
          <a:custGeom>
            <a:avLst/>
            <a:gdLst>
              <a:gd name="T0" fmla="*/ 295 w 3590"/>
              <a:gd name="T1" fmla="*/ 329 h 668"/>
              <a:gd name="T2" fmla="*/ 0 w 3590"/>
              <a:gd name="T3" fmla="*/ 94 h 668"/>
              <a:gd name="T4" fmla="*/ 295 w 3590"/>
              <a:gd name="T5" fmla="*/ 616 h 668"/>
              <a:gd name="T6" fmla="*/ 284 w 3590"/>
              <a:gd name="T7" fmla="*/ 340 h 668"/>
              <a:gd name="T8" fmla="*/ 284 w 3590"/>
              <a:gd name="T9" fmla="*/ 340 h 668"/>
              <a:gd name="T10" fmla="*/ 3196 w 3590"/>
              <a:gd name="T11" fmla="*/ 160 h 668"/>
              <a:gd name="T12" fmla="*/ 3158 w 3590"/>
              <a:gd name="T13" fmla="*/ 224 h 668"/>
              <a:gd name="T14" fmla="*/ 3223 w 3590"/>
              <a:gd name="T15" fmla="*/ 531 h 668"/>
              <a:gd name="T16" fmla="*/ 3407 w 3590"/>
              <a:gd name="T17" fmla="*/ 139 h 668"/>
              <a:gd name="T18" fmla="*/ 3339 w 3590"/>
              <a:gd name="T19" fmla="*/ 424 h 668"/>
              <a:gd name="T20" fmla="*/ 3513 w 3590"/>
              <a:gd name="T21" fmla="*/ 524 h 668"/>
              <a:gd name="T22" fmla="*/ 3465 w 3590"/>
              <a:gd name="T23" fmla="*/ 125 h 668"/>
              <a:gd name="T24" fmla="*/ 3544 w 3590"/>
              <a:gd name="T25" fmla="*/ 334 h 668"/>
              <a:gd name="T26" fmla="*/ 1215 w 3590"/>
              <a:gd name="T27" fmla="*/ 532 h 668"/>
              <a:gd name="T28" fmla="*/ 1118 w 3590"/>
              <a:gd name="T29" fmla="*/ 240 h 668"/>
              <a:gd name="T30" fmla="*/ 916 w 3590"/>
              <a:gd name="T31" fmla="*/ 133 h 668"/>
              <a:gd name="T32" fmla="*/ 1017 w 3590"/>
              <a:gd name="T33" fmla="*/ 439 h 668"/>
              <a:gd name="T34" fmla="*/ 1242 w 3590"/>
              <a:gd name="T35" fmla="*/ 478 h 668"/>
              <a:gd name="T36" fmla="*/ 1382 w 3590"/>
              <a:gd name="T37" fmla="*/ 133 h 668"/>
              <a:gd name="T38" fmla="*/ 1424 w 3590"/>
              <a:gd name="T39" fmla="*/ 175 h 668"/>
              <a:gd name="T40" fmla="*/ 1467 w 3590"/>
              <a:gd name="T41" fmla="*/ 132 h 668"/>
              <a:gd name="T42" fmla="*/ 1422 w 3590"/>
              <a:gd name="T43" fmla="*/ 247 h 668"/>
              <a:gd name="T44" fmla="*/ 1726 w 3590"/>
              <a:gd name="T45" fmla="*/ 532 h 668"/>
              <a:gd name="T46" fmla="*/ 1581 w 3590"/>
              <a:gd name="T47" fmla="*/ 369 h 668"/>
              <a:gd name="T48" fmla="*/ 1581 w 3590"/>
              <a:gd name="T49" fmla="*/ 247 h 668"/>
              <a:gd name="T50" fmla="*/ 1747 w 3590"/>
              <a:gd name="T51" fmla="*/ 271 h 668"/>
              <a:gd name="T52" fmla="*/ 2041 w 3590"/>
              <a:gd name="T53" fmla="*/ 532 h 668"/>
              <a:gd name="T54" fmla="*/ 1856 w 3590"/>
              <a:gd name="T55" fmla="*/ 500 h 668"/>
              <a:gd name="T56" fmla="*/ 2040 w 3590"/>
              <a:gd name="T57" fmla="*/ 286 h 668"/>
              <a:gd name="T58" fmla="*/ 2087 w 3590"/>
              <a:gd name="T59" fmla="*/ 532 h 668"/>
              <a:gd name="T60" fmla="*/ 1960 w 3590"/>
              <a:gd name="T61" fmla="*/ 279 h 668"/>
              <a:gd name="T62" fmla="*/ 1955 w 3590"/>
              <a:gd name="T63" fmla="*/ 500 h 668"/>
              <a:gd name="T64" fmla="*/ 2387 w 3590"/>
              <a:gd name="T65" fmla="*/ 497 h 668"/>
              <a:gd name="T66" fmla="*/ 2184 w 3590"/>
              <a:gd name="T67" fmla="*/ 281 h 668"/>
              <a:gd name="T68" fmla="*/ 2379 w 3590"/>
              <a:gd name="T69" fmla="*/ 390 h 668"/>
              <a:gd name="T70" fmla="*/ 2192 w 3590"/>
              <a:gd name="T71" fmla="*/ 391 h 668"/>
              <a:gd name="T72" fmla="*/ 2379 w 3590"/>
              <a:gd name="T73" fmla="*/ 390 h 668"/>
              <a:gd name="T74" fmla="*/ 2651 w 3590"/>
              <a:gd name="T75" fmla="*/ 328 h 668"/>
              <a:gd name="T76" fmla="*/ 2576 w 3590"/>
              <a:gd name="T77" fmla="*/ 532 h 668"/>
              <a:gd name="T78" fmla="*/ 2551 w 3590"/>
              <a:gd name="T79" fmla="*/ 461 h 668"/>
              <a:gd name="T80" fmla="*/ 2628 w 3590"/>
              <a:gd name="T81" fmla="*/ 247 h 668"/>
              <a:gd name="T82" fmla="*/ 2735 w 3590"/>
              <a:gd name="T83" fmla="*/ 487 h 668"/>
              <a:gd name="T84" fmla="*/ 3039 w 3590"/>
              <a:gd name="T85" fmla="*/ 456 h 668"/>
              <a:gd name="T86" fmla="*/ 2864 w 3590"/>
              <a:gd name="T87" fmla="*/ 473 h 668"/>
              <a:gd name="T88" fmla="*/ 2934 w 3590"/>
              <a:gd name="T89" fmla="*/ 406 h 668"/>
              <a:gd name="T90" fmla="*/ 2965 w 3590"/>
              <a:gd name="T91" fmla="*/ 240 h 668"/>
              <a:gd name="T92" fmla="*/ 2925 w 3590"/>
              <a:gd name="T93" fmla="*/ 290 h 668"/>
              <a:gd name="T94" fmla="*/ 3022 w 3590"/>
              <a:gd name="T95" fmla="*/ 408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90" h="668">
                <a:moveTo>
                  <a:pt x="295" y="52"/>
                </a:moveTo>
                <a:cubicBezTo>
                  <a:pt x="667" y="0"/>
                  <a:pt x="667" y="0"/>
                  <a:pt x="667" y="0"/>
                </a:cubicBezTo>
                <a:cubicBezTo>
                  <a:pt x="667" y="329"/>
                  <a:pt x="667" y="329"/>
                  <a:pt x="667" y="329"/>
                </a:cubicBezTo>
                <a:cubicBezTo>
                  <a:pt x="295" y="329"/>
                  <a:pt x="295" y="329"/>
                  <a:pt x="295" y="329"/>
                </a:cubicBezTo>
                <a:lnTo>
                  <a:pt x="295" y="52"/>
                </a:lnTo>
                <a:close/>
                <a:moveTo>
                  <a:pt x="284" y="329"/>
                </a:moveTo>
                <a:cubicBezTo>
                  <a:pt x="284" y="54"/>
                  <a:pt x="284" y="54"/>
                  <a:pt x="284" y="54"/>
                </a:cubicBezTo>
                <a:cubicBezTo>
                  <a:pt x="0" y="94"/>
                  <a:pt x="0" y="94"/>
                  <a:pt x="0" y="94"/>
                </a:cubicBezTo>
                <a:cubicBezTo>
                  <a:pt x="0" y="329"/>
                  <a:pt x="0" y="329"/>
                  <a:pt x="0" y="329"/>
                </a:cubicBezTo>
                <a:lnTo>
                  <a:pt x="284" y="329"/>
                </a:lnTo>
                <a:close/>
                <a:moveTo>
                  <a:pt x="295" y="340"/>
                </a:moveTo>
                <a:cubicBezTo>
                  <a:pt x="295" y="616"/>
                  <a:pt x="295" y="616"/>
                  <a:pt x="295" y="616"/>
                </a:cubicBezTo>
                <a:cubicBezTo>
                  <a:pt x="667" y="668"/>
                  <a:pt x="667" y="668"/>
                  <a:pt x="667" y="668"/>
                </a:cubicBezTo>
                <a:cubicBezTo>
                  <a:pt x="667" y="340"/>
                  <a:pt x="667" y="340"/>
                  <a:pt x="667" y="340"/>
                </a:cubicBezTo>
                <a:lnTo>
                  <a:pt x="295" y="340"/>
                </a:lnTo>
                <a:close/>
                <a:moveTo>
                  <a:pt x="284" y="340"/>
                </a:moveTo>
                <a:cubicBezTo>
                  <a:pt x="0" y="340"/>
                  <a:pt x="0" y="340"/>
                  <a:pt x="0" y="340"/>
                </a:cubicBezTo>
                <a:cubicBezTo>
                  <a:pt x="0" y="575"/>
                  <a:pt x="0" y="575"/>
                  <a:pt x="0" y="575"/>
                </a:cubicBezTo>
                <a:cubicBezTo>
                  <a:pt x="284" y="615"/>
                  <a:pt x="284" y="615"/>
                  <a:pt x="284" y="615"/>
                </a:cubicBezTo>
                <a:lnTo>
                  <a:pt x="284" y="340"/>
                </a:lnTo>
                <a:close/>
                <a:moveTo>
                  <a:pt x="3269" y="123"/>
                </a:moveTo>
                <a:cubicBezTo>
                  <a:pt x="3252" y="123"/>
                  <a:pt x="3252" y="123"/>
                  <a:pt x="3252" y="123"/>
                </a:cubicBezTo>
                <a:cubicBezTo>
                  <a:pt x="3245" y="129"/>
                  <a:pt x="3236" y="136"/>
                  <a:pt x="3227" y="142"/>
                </a:cubicBezTo>
                <a:cubicBezTo>
                  <a:pt x="3217" y="148"/>
                  <a:pt x="3207" y="154"/>
                  <a:pt x="3196" y="160"/>
                </a:cubicBezTo>
                <a:cubicBezTo>
                  <a:pt x="3185" y="166"/>
                  <a:pt x="3174" y="171"/>
                  <a:pt x="3163" y="176"/>
                </a:cubicBezTo>
                <a:cubicBezTo>
                  <a:pt x="3152" y="181"/>
                  <a:pt x="3141" y="185"/>
                  <a:pt x="3131" y="187"/>
                </a:cubicBezTo>
                <a:cubicBezTo>
                  <a:pt x="3131" y="234"/>
                  <a:pt x="3131" y="234"/>
                  <a:pt x="3131" y="234"/>
                </a:cubicBezTo>
                <a:cubicBezTo>
                  <a:pt x="3140" y="231"/>
                  <a:pt x="3149" y="228"/>
                  <a:pt x="3158" y="224"/>
                </a:cubicBezTo>
                <a:cubicBezTo>
                  <a:pt x="3168" y="221"/>
                  <a:pt x="3177" y="216"/>
                  <a:pt x="3185" y="212"/>
                </a:cubicBezTo>
                <a:cubicBezTo>
                  <a:pt x="3194" y="207"/>
                  <a:pt x="3201" y="203"/>
                  <a:pt x="3208" y="198"/>
                </a:cubicBezTo>
                <a:cubicBezTo>
                  <a:pt x="3215" y="194"/>
                  <a:pt x="3220" y="190"/>
                  <a:pt x="3223" y="186"/>
                </a:cubicBezTo>
                <a:cubicBezTo>
                  <a:pt x="3223" y="531"/>
                  <a:pt x="3223" y="531"/>
                  <a:pt x="3223" y="531"/>
                </a:cubicBezTo>
                <a:cubicBezTo>
                  <a:pt x="3269" y="531"/>
                  <a:pt x="3269" y="531"/>
                  <a:pt x="3269" y="531"/>
                </a:cubicBezTo>
                <a:lnTo>
                  <a:pt x="3269" y="123"/>
                </a:lnTo>
                <a:close/>
                <a:moveTo>
                  <a:pt x="3465" y="125"/>
                </a:moveTo>
                <a:cubicBezTo>
                  <a:pt x="3443" y="125"/>
                  <a:pt x="3424" y="130"/>
                  <a:pt x="3407" y="139"/>
                </a:cubicBezTo>
                <a:cubicBezTo>
                  <a:pt x="3390" y="148"/>
                  <a:pt x="3376" y="162"/>
                  <a:pt x="3365" y="180"/>
                </a:cubicBezTo>
                <a:cubicBezTo>
                  <a:pt x="3354" y="198"/>
                  <a:pt x="3345" y="221"/>
                  <a:pt x="3339" y="247"/>
                </a:cubicBezTo>
                <a:cubicBezTo>
                  <a:pt x="3333" y="274"/>
                  <a:pt x="3331" y="305"/>
                  <a:pt x="3331" y="340"/>
                </a:cubicBezTo>
                <a:cubicBezTo>
                  <a:pt x="3331" y="371"/>
                  <a:pt x="3333" y="399"/>
                  <a:pt x="3339" y="424"/>
                </a:cubicBezTo>
                <a:cubicBezTo>
                  <a:pt x="3344" y="448"/>
                  <a:pt x="3353" y="469"/>
                  <a:pt x="3363" y="486"/>
                </a:cubicBezTo>
                <a:cubicBezTo>
                  <a:pt x="3374" y="503"/>
                  <a:pt x="3387" y="516"/>
                  <a:pt x="3403" y="525"/>
                </a:cubicBezTo>
                <a:cubicBezTo>
                  <a:pt x="3419" y="533"/>
                  <a:pt x="3436" y="538"/>
                  <a:pt x="3456" y="538"/>
                </a:cubicBezTo>
                <a:cubicBezTo>
                  <a:pt x="3478" y="538"/>
                  <a:pt x="3496" y="533"/>
                  <a:pt x="3513" y="524"/>
                </a:cubicBezTo>
                <a:cubicBezTo>
                  <a:pt x="3530" y="515"/>
                  <a:pt x="3544" y="501"/>
                  <a:pt x="3555" y="484"/>
                </a:cubicBezTo>
                <a:cubicBezTo>
                  <a:pt x="3566" y="466"/>
                  <a:pt x="3575" y="444"/>
                  <a:pt x="3581" y="418"/>
                </a:cubicBezTo>
                <a:cubicBezTo>
                  <a:pt x="3587" y="393"/>
                  <a:pt x="3590" y="363"/>
                  <a:pt x="3590" y="330"/>
                </a:cubicBezTo>
                <a:cubicBezTo>
                  <a:pt x="3590" y="194"/>
                  <a:pt x="3548" y="125"/>
                  <a:pt x="3465" y="125"/>
                </a:cubicBezTo>
                <a:close/>
                <a:moveTo>
                  <a:pt x="3461" y="499"/>
                </a:moveTo>
                <a:cubicBezTo>
                  <a:pt x="3405" y="499"/>
                  <a:pt x="3377" y="445"/>
                  <a:pt x="3377" y="337"/>
                </a:cubicBezTo>
                <a:cubicBezTo>
                  <a:pt x="3377" y="222"/>
                  <a:pt x="3406" y="164"/>
                  <a:pt x="3463" y="164"/>
                </a:cubicBezTo>
                <a:cubicBezTo>
                  <a:pt x="3517" y="164"/>
                  <a:pt x="3544" y="221"/>
                  <a:pt x="3544" y="334"/>
                </a:cubicBezTo>
                <a:cubicBezTo>
                  <a:pt x="3544" y="444"/>
                  <a:pt x="3516" y="499"/>
                  <a:pt x="3461" y="499"/>
                </a:cubicBezTo>
                <a:close/>
                <a:moveTo>
                  <a:pt x="1382" y="133"/>
                </a:moveTo>
                <a:cubicBezTo>
                  <a:pt x="1270" y="532"/>
                  <a:pt x="1270" y="532"/>
                  <a:pt x="1270" y="532"/>
                </a:cubicBezTo>
                <a:cubicBezTo>
                  <a:pt x="1215" y="532"/>
                  <a:pt x="1215" y="532"/>
                  <a:pt x="1215" y="532"/>
                </a:cubicBezTo>
                <a:cubicBezTo>
                  <a:pt x="1133" y="240"/>
                  <a:pt x="1133" y="240"/>
                  <a:pt x="1133" y="240"/>
                </a:cubicBezTo>
                <a:cubicBezTo>
                  <a:pt x="1130" y="229"/>
                  <a:pt x="1128" y="216"/>
                  <a:pt x="1127" y="200"/>
                </a:cubicBezTo>
                <a:cubicBezTo>
                  <a:pt x="1126" y="200"/>
                  <a:pt x="1126" y="200"/>
                  <a:pt x="1126" y="200"/>
                </a:cubicBezTo>
                <a:cubicBezTo>
                  <a:pt x="1124" y="214"/>
                  <a:pt x="1122" y="227"/>
                  <a:pt x="1118" y="240"/>
                </a:cubicBezTo>
                <a:cubicBezTo>
                  <a:pt x="1036" y="532"/>
                  <a:pt x="1036" y="532"/>
                  <a:pt x="1036" y="532"/>
                </a:cubicBezTo>
                <a:cubicBezTo>
                  <a:pt x="981" y="532"/>
                  <a:pt x="981" y="532"/>
                  <a:pt x="981" y="532"/>
                </a:cubicBezTo>
                <a:cubicBezTo>
                  <a:pt x="865" y="133"/>
                  <a:pt x="865" y="133"/>
                  <a:pt x="865" y="133"/>
                </a:cubicBezTo>
                <a:cubicBezTo>
                  <a:pt x="916" y="133"/>
                  <a:pt x="916" y="133"/>
                  <a:pt x="916" y="133"/>
                </a:cubicBezTo>
                <a:cubicBezTo>
                  <a:pt x="1001" y="439"/>
                  <a:pt x="1001" y="439"/>
                  <a:pt x="1001" y="439"/>
                </a:cubicBezTo>
                <a:cubicBezTo>
                  <a:pt x="1004" y="452"/>
                  <a:pt x="1007" y="466"/>
                  <a:pt x="1008" y="479"/>
                </a:cubicBezTo>
                <a:cubicBezTo>
                  <a:pt x="1009" y="479"/>
                  <a:pt x="1009" y="479"/>
                  <a:pt x="1009" y="479"/>
                </a:cubicBezTo>
                <a:cubicBezTo>
                  <a:pt x="1010" y="468"/>
                  <a:pt x="1013" y="454"/>
                  <a:pt x="1017" y="439"/>
                </a:cubicBezTo>
                <a:cubicBezTo>
                  <a:pt x="1106" y="133"/>
                  <a:pt x="1106" y="133"/>
                  <a:pt x="1106" y="133"/>
                </a:cubicBezTo>
                <a:cubicBezTo>
                  <a:pt x="1151" y="133"/>
                  <a:pt x="1151" y="133"/>
                  <a:pt x="1151" y="133"/>
                </a:cubicBezTo>
                <a:cubicBezTo>
                  <a:pt x="1235" y="441"/>
                  <a:pt x="1235" y="441"/>
                  <a:pt x="1235" y="441"/>
                </a:cubicBezTo>
                <a:cubicBezTo>
                  <a:pt x="1238" y="453"/>
                  <a:pt x="1240" y="465"/>
                  <a:pt x="1242" y="478"/>
                </a:cubicBezTo>
                <a:cubicBezTo>
                  <a:pt x="1243" y="478"/>
                  <a:pt x="1243" y="478"/>
                  <a:pt x="1243" y="478"/>
                </a:cubicBezTo>
                <a:cubicBezTo>
                  <a:pt x="1244" y="469"/>
                  <a:pt x="1246" y="456"/>
                  <a:pt x="1250" y="440"/>
                </a:cubicBezTo>
                <a:cubicBezTo>
                  <a:pt x="1332" y="133"/>
                  <a:pt x="1332" y="133"/>
                  <a:pt x="1332" y="133"/>
                </a:cubicBezTo>
                <a:lnTo>
                  <a:pt x="1382" y="133"/>
                </a:lnTo>
                <a:close/>
                <a:moveTo>
                  <a:pt x="1475" y="153"/>
                </a:moveTo>
                <a:cubicBezTo>
                  <a:pt x="1475" y="162"/>
                  <a:pt x="1472" y="169"/>
                  <a:pt x="1466" y="174"/>
                </a:cubicBezTo>
                <a:cubicBezTo>
                  <a:pt x="1461" y="180"/>
                  <a:pt x="1453" y="183"/>
                  <a:pt x="1445" y="183"/>
                </a:cubicBezTo>
                <a:cubicBezTo>
                  <a:pt x="1437" y="183"/>
                  <a:pt x="1430" y="180"/>
                  <a:pt x="1424" y="175"/>
                </a:cubicBezTo>
                <a:cubicBezTo>
                  <a:pt x="1418" y="169"/>
                  <a:pt x="1416" y="162"/>
                  <a:pt x="1416" y="153"/>
                </a:cubicBezTo>
                <a:cubicBezTo>
                  <a:pt x="1416" y="145"/>
                  <a:pt x="1418" y="138"/>
                  <a:pt x="1424" y="132"/>
                </a:cubicBezTo>
                <a:cubicBezTo>
                  <a:pt x="1430" y="127"/>
                  <a:pt x="1437" y="124"/>
                  <a:pt x="1445" y="124"/>
                </a:cubicBezTo>
                <a:cubicBezTo>
                  <a:pt x="1454" y="124"/>
                  <a:pt x="1461" y="127"/>
                  <a:pt x="1467" y="132"/>
                </a:cubicBezTo>
                <a:cubicBezTo>
                  <a:pt x="1472" y="138"/>
                  <a:pt x="1475" y="145"/>
                  <a:pt x="1475" y="153"/>
                </a:cubicBezTo>
                <a:close/>
                <a:moveTo>
                  <a:pt x="1468" y="532"/>
                </a:moveTo>
                <a:cubicBezTo>
                  <a:pt x="1422" y="532"/>
                  <a:pt x="1422" y="532"/>
                  <a:pt x="1422" y="532"/>
                </a:cubicBezTo>
                <a:cubicBezTo>
                  <a:pt x="1422" y="247"/>
                  <a:pt x="1422" y="247"/>
                  <a:pt x="1422" y="247"/>
                </a:cubicBezTo>
                <a:cubicBezTo>
                  <a:pt x="1468" y="247"/>
                  <a:pt x="1468" y="247"/>
                  <a:pt x="1468" y="247"/>
                </a:cubicBezTo>
                <a:lnTo>
                  <a:pt x="1468" y="532"/>
                </a:lnTo>
                <a:close/>
                <a:moveTo>
                  <a:pt x="1772" y="532"/>
                </a:moveTo>
                <a:cubicBezTo>
                  <a:pt x="1726" y="532"/>
                  <a:pt x="1726" y="532"/>
                  <a:pt x="1726" y="532"/>
                </a:cubicBezTo>
                <a:cubicBezTo>
                  <a:pt x="1726" y="369"/>
                  <a:pt x="1726" y="369"/>
                  <a:pt x="1726" y="369"/>
                </a:cubicBezTo>
                <a:cubicBezTo>
                  <a:pt x="1726" y="309"/>
                  <a:pt x="1704" y="279"/>
                  <a:pt x="1660" y="279"/>
                </a:cubicBezTo>
                <a:cubicBezTo>
                  <a:pt x="1638" y="279"/>
                  <a:pt x="1619" y="288"/>
                  <a:pt x="1604" y="305"/>
                </a:cubicBezTo>
                <a:cubicBezTo>
                  <a:pt x="1589" y="322"/>
                  <a:pt x="1581" y="343"/>
                  <a:pt x="1581" y="369"/>
                </a:cubicBezTo>
                <a:cubicBezTo>
                  <a:pt x="1581" y="532"/>
                  <a:pt x="1581" y="532"/>
                  <a:pt x="1581" y="532"/>
                </a:cubicBezTo>
                <a:cubicBezTo>
                  <a:pt x="1536" y="532"/>
                  <a:pt x="1536" y="532"/>
                  <a:pt x="1536" y="532"/>
                </a:cubicBezTo>
                <a:cubicBezTo>
                  <a:pt x="1536" y="247"/>
                  <a:pt x="1536" y="247"/>
                  <a:pt x="1536" y="247"/>
                </a:cubicBezTo>
                <a:cubicBezTo>
                  <a:pt x="1581" y="247"/>
                  <a:pt x="1581" y="247"/>
                  <a:pt x="1581" y="247"/>
                </a:cubicBezTo>
                <a:cubicBezTo>
                  <a:pt x="1581" y="294"/>
                  <a:pt x="1581" y="294"/>
                  <a:pt x="1581" y="294"/>
                </a:cubicBezTo>
                <a:cubicBezTo>
                  <a:pt x="1583" y="294"/>
                  <a:pt x="1583" y="294"/>
                  <a:pt x="1583" y="294"/>
                </a:cubicBezTo>
                <a:cubicBezTo>
                  <a:pt x="1604" y="258"/>
                  <a:pt x="1635" y="240"/>
                  <a:pt x="1676" y="240"/>
                </a:cubicBezTo>
                <a:cubicBezTo>
                  <a:pt x="1707" y="240"/>
                  <a:pt x="1731" y="250"/>
                  <a:pt x="1747" y="271"/>
                </a:cubicBezTo>
                <a:cubicBezTo>
                  <a:pt x="1764" y="291"/>
                  <a:pt x="1772" y="320"/>
                  <a:pt x="1772" y="358"/>
                </a:cubicBezTo>
                <a:lnTo>
                  <a:pt x="1772" y="532"/>
                </a:lnTo>
                <a:close/>
                <a:moveTo>
                  <a:pt x="2087" y="532"/>
                </a:moveTo>
                <a:cubicBezTo>
                  <a:pt x="2041" y="532"/>
                  <a:pt x="2041" y="532"/>
                  <a:pt x="2041" y="532"/>
                </a:cubicBezTo>
                <a:cubicBezTo>
                  <a:pt x="2041" y="483"/>
                  <a:pt x="2041" y="483"/>
                  <a:pt x="2041" y="483"/>
                </a:cubicBezTo>
                <a:cubicBezTo>
                  <a:pt x="2040" y="483"/>
                  <a:pt x="2040" y="483"/>
                  <a:pt x="2040" y="483"/>
                </a:cubicBezTo>
                <a:cubicBezTo>
                  <a:pt x="2019" y="520"/>
                  <a:pt x="1986" y="539"/>
                  <a:pt x="1942" y="539"/>
                </a:cubicBezTo>
                <a:cubicBezTo>
                  <a:pt x="1906" y="539"/>
                  <a:pt x="1878" y="526"/>
                  <a:pt x="1856" y="500"/>
                </a:cubicBezTo>
                <a:cubicBezTo>
                  <a:pt x="1835" y="474"/>
                  <a:pt x="1824" y="440"/>
                  <a:pt x="1824" y="396"/>
                </a:cubicBezTo>
                <a:cubicBezTo>
                  <a:pt x="1824" y="349"/>
                  <a:pt x="1836" y="312"/>
                  <a:pt x="1860" y="283"/>
                </a:cubicBezTo>
                <a:cubicBezTo>
                  <a:pt x="1883" y="255"/>
                  <a:pt x="1915" y="240"/>
                  <a:pt x="1955" y="240"/>
                </a:cubicBezTo>
                <a:cubicBezTo>
                  <a:pt x="1993" y="240"/>
                  <a:pt x="2022" y="256"/>
                  <a:pt x="2040" y="286"/>
                </a:cubicBezTo>
                <a:cubicBezTo>
                  <a:pt x="2041" y="286"/>
                  <a:pt x="2041" y="286"/>
                  <a:pt x="2041" y="286"/>
                </a:cubicBezTo>
                <a:cubicBezTo>
                  <a:pt x="2041" y="110"/>
                  <a:pt x="2041" y="110"/>
                  <a:pt x="2041" y="110"/>
                </a:cubicBezTo>
                <a:cubicBezTo>
                  <a:pt x="2087" y="110"/>
                  <a:pt x="2087" y="110"/>
                  <a:pt x="2087" y="110"/>
                </a:cubicBezTo>
                <a:lnTo>
                  <a:pt x="2087" y="532"/>
                </a:lnTo>
                <a:close/>
                <a:moveTo>
                  <a:pt x="2041" y="403"/>
                </a:moveTo>
                <a:cubicBezTo>
                  <a:pt x="2041" y="361"/>
                  <a:pt x="2041" y="361"/>
                  <a:pt x="2041" y="361"/>
                </a:cubicBezTo>
                <a:cubicBezTo>
                  <a:pt x="2041" y="338"/>
                  <a:pt x="2033" y="318"/>
                  <a:pt x="2018" y="303"/>
                </a:cubicBezTo>
                <a:cubicBezTo>
                  <a:pt x="2002" y="287"/>
                  <a:pt x="1983" y="279"/>
                  <a:pt x="1960" y="279"/>
                </a:cubicBezTo>
                <a:cubicBezTo>
                  <a:pt x="1933" y="279"/>
                  <a:pt x="1911" y="289"/>
                  <a:pt x="1895" y="310"/>
                </a:cubicBezTo>
                <a:cubicBezTo>
                  <a:pt x="1879" y="330"/>
                  <a:pt x="1871" y="358"/>
                  <a:pt x="1871" y="394"/>
                </a:cubicBezTo>
                <a:cubicBezTo>
                  <a:pt x="1871" y="427"/>
                  <a:pt x="1879" y="452"/>
                  <a:pt x="1894" y="471"/>
                </a:cubicBezTo>
                <a:cubicBezTo>
                  <a:pt x="1909" y="490"/>
                  <a:pt x="1929" y="500"/>
                  <a:pt x="1955" y="500"/>
                </a:cubicBezTo>
                <a:cubicBezTo>
                  <a:pt x="1980" y="500"/>
                  <a:pt x="2001" y="491"/>
                  <a:pt x="2017" y="473"/>
                </a:cubicBezTo>
                <a:cubicBezTo>
                  <a:pt x="2033" y="454"/>
                  <a:pt x="2041" y="431"/>
                  <a:pt x="2041" y="403"/>
                </a:cubicBezTo>
                <a:close/>
                <a:moveTo>
                  <a:pt x="2425" y="388"/>
                </a:moveTo>
                <a:cubicBezTo>
                  <a:pt x="2425" y="434"/>
                  <a:pt x="2412" y="470"/>
                  <a:pt x="2387" y="497"/>
                </a:cubicBezTo>
                <a:cubicBezTo>
                  <a:pt x="2361" y="525"/>
                  <a:pt x="2327" y="539"/>
                  <a:pt x="2284" y="539"/>
                </a:cubicBezTo>
                <a:cubicBezTo>
                  <a:pt x="2242" y="539"/>
                  <a:pt x="2208" y="525"/>
                  <a:pt x="2183" y="499"/>
                </a:cubicBezTo>
                <a:cubicBezTo>
                  <a:pt x="2158" y="472"/>
                  <a:pt x="2145" y="437"/>
                  <a:pt x="2145" y="393"/>
                </a:cubicBezTo>
                <a:cubicBezTo>
                  <a:pt x="2145" y="346"/>
                  <a:pt x="2158" y="309"/>
                  <a:pt x="2184" y="281"/>
                </a:cubicBezTo>
                <a:cubicBezTo>
                  <a:pt x="2210" y="254"/>
                  <a:pt x="2245" y="240"/>
                  <a:pt x="2290" y="240"/>
                </a:cubicBezTo>
                <a:cubicBezTo>
                  <a:pt x="2332" y="240"/>
                  <a:pt x="2366" y="253"/>
                  <a:pt x="2389" y="280"/>
                </a:cubicBezTo>
                <a:cubicBezTo>
                  <a:pt x="2413" y="306"/>
                  <a:pt x="2425" y="342"/>
                  <a:pt x="2425" y="388"/>
                </a:cubicBezTo>
                <a:close/>
                <a:moveTo>
                  <a:pt x="2379" y="390"/>
                </a:moveTo>
                <a:cubicBezTo>
                  <a:pt x="2379" y="354"/>
                  <a:pt x="2371" y="327"/>
                  <a:pt x="2355" y="308"/>
                </a:cubicBezTo>
                <a:cubicBezTo>
                  <a:pt x="2339" y="289"/>
                  <a:pt x="2316" y="279"/>
                  <a:pt x="2287" y="279"/>
                </a:cubicBezTo>
                <a:cubicBezTo>
                  <a:pt x="2258" y="279"/>
                  <a:pt x="2234" y="289"/>
                  <a:pt x="2217" y="308"/>
                </a:cubicBezTo>
                <a:cubicBezTo>
                  <a:pt x="2200" y="328"/>
                  <a:pt x="2192" y="356"/>
                  <a:pt x="2192" y="391"/>
                </a:cubicBezTo>
                <a:cubicBezTo>
                  <a:pt x="2192" y="425"/>
                  <a:pt x="2200" y="452"/>
                  <a:pt x="2218" y="471"/>
                </a:cubicBezTo>
                <a:cubicBezTo>
                  <a:pt x="2235" y="490"/>
                  <a:pt x="2258" y="500"/>
                  <a:pt x="2287" y="500"/>
                </a:cubicBezTo>
                <a:cubicBezTo>
                  <a:pt x="2317" y="500"/>
                  <a:pt x="2339" y="490"/>
                  <a:pt x="2355" y="471"/>
                </a:cubicBezTo>
                <a:cubicBezTo>
                  <a:pt x="2371" y="453"/>
                  <a:pt x="2379" y="425"/>
                  <a:pt x="2379" y="390"/>
                </a:cubicBezTo>
                <a:close/>
                <a:moveTo>
                  <a:pt x="2842" y="247"/>
                </a:moveTo>
                <a:cubicBezTo>
                  <a:pt x="2757" y="532"/>
                  <a:pt x="2757" y="532"/>
                  <a:pt x="2757" y="532"/>
                </a:cubicBezTo>
                <a:cubicBezTo>
                  <a:pt x="2710" y="532"/>
                  <a:pt x="2710" y="532"/>
                  <a:pt x="2710" y="532"/>
                </a:cubicBezTo>
                <a:cubicBezTo>
                  <a:pt x="2651" y="328"/>
                  <a:pt x="2651" y="328"/>
                  <a:pt x="2651" y="328"/>
                </a:cubicBezTo>
                <a:cubicBezTo>
                  <a:pt x="2649" y="321"/>
                  <a:pt x="2648" y="312"/>
                  <a:pt x="2647" y="302"/>
                </a:cubicBezTo>
                <a:cubicBezTo>
                  <a:pt x="2646" y="302"/>
                  <a:pt x="2646" y="302"/>
                  <a:pt x="2646" y="302"/>
                </a:cubicBezTo>
                <a:cubicBezTo>
                  <a:pt x="2645" y="308"/>
                  <a:pt x="2643" y="317"/>
                  <a:pt x="2640" y="328"/>
                </a:cubicBezTo>
                <a:cubicBezTo>
                  <a:pt x="2576" y="532"/>
                  <a:pt x="2576" y="532"/>
                  <a:pt x="2576" y="532"/>
                </a:cubicBezTo>
                <a:cubicBezTo>
                  <a:pt x="2531" y="532"/>
                  <a:pt x="2531" y="532"/>
                  <a:pt x="2531" y="532"/>
                </a:cubicBezTo>
                <a:cubicBezTo>
                  <a:pt x="2445" y="247"/>
                  <a:pt x="2445" y="247"/>
                  <a:pt x="2445" y="247"/>
                </a:cubicBezTo>
                <a:cubicBezTo>
                  <a:pt x="2493" y="247"/>
                  <a:pt x="2493" y="247"/>
                  <a:pt x="2493" y="247"/>
                </a:cubicBezTo>
                <a:cubicBezTo>
                  <a:pt x="2551" y="461"/>
                  <a:pt x="2551" y="461"/>
                  <a:pt x="2551" y="461"/>
                </a:cubicBezTo>
                <a:cubicBezTo>
                  <a:pt x="2553" y="469"/>
                  <a:pt x="2554" y="477"/>
                  <a:pt x="2555" y="487"/>
                </a:cubicBezTo>
                <a:cubicBezTo>
                  <a:pt x="2557" y="487"/>
                  <a:pt x="2557" y="487"/>
                  <a:pt x="2557" y="487"/>
                </a:cubicBezTo>
                <a:cubicBezTo>
                  <a:pt x="2558" y="480"/>
                  <a:pt x="2559" y="471"/>
                  <a:pt x="2563" y="461"/>
                </a:cubicBezTo>
                <a:cubicBezTo>
                  <a:pt x="2628" y="247"/>
                  <a:pt x="2628" y="247"/>
                  <a:pt x="2628" y="247"/>
                </a:cubicBezTo>
                <a:cubicBezTo>
                  <a:pt x="2670" y="247"/>
                  <a:pt x="2670" y="247"/>
                  <a:pt x="2670" y="247"/>
                </a:cubicBezTo>
                <a:cubicBezTo>
                  <a:pt x="2729" y="462"/>
                  <a:pt x="2729" y="462"/>
                  <a:pt x="2729" y="462"/>
                </a:cubicBezTo>
                <a:cubicBezTo>
                  <a:pt x="2731" y="469"/>
                  <a:pt x="2732" y="477"/>
                  <a:pt x="2733" y="487"/>
                </a:cubicBezTo>
                <a:cubicBezTo>
                  <a:pt x="2735" y="487"/>
                  <a:pt x="2735" y="487"/>
                  <a:pt x="2735" y="487"/>
                </a:cubicBezTo>
                <a:cubicBezTo>
                  <a:pt x="2735" y="478"/>
                  <a:pt x="2737" y="470"/>
                  <a:pt x="2739" y="462"/>
                </a:cubicBezTo>
                <a:cubicBezTo>
                  <a:pt x="2797" y="247"/>
                  <a:pt x="2797" y="247"/>
                  <a:pt x="2797" y="247"/>
                </a:cubicBezTo>
                <a:lnTo>
                  <a:pt x="2842" y="247"/>
                </a:lnTo>
                <a:close/>
                <a:moveTo>
                  <a:pt x="3039" y="456"/>
                </a:moveTo>
                <a:cubicBezTo>
                  <a:pt x="3039" y="480"/>
                  <a:pt x="3029" y="500"/>
                  <a:pt x="3010" y="516"/>
                </a:cubicBezTo>
                <a:cubicBezTo>
                  <a:pt x="2991" y="531"/>
                  <a:pt x="2966" y="539"/>
                  <a:pt x="2935" y="539"/>
                </a:cubicBezTo>
                <a:cubicBezTo>
                  <a:pt x="2908" y="539"/>
                  <a:pt x="2884" y="533"/>
                  <a:pt x="2864" y="521"/>
                </a:cubicBezTo>
                <a:cubicBezTo>
                  <a:pt x="2864" y="473"/>
                  <a:pt x="2864" y="473"/>
                  <a:pt x="2864" y="473"/>
                </a:cubicBezTo>
                <a:cubicBezTo>
                  <a:pt x="2886" y="491"/>
                  <a:pt x="2911" y="500"/>
                  <a:pt x="2938" y="500"/>
                </a:cubicBezTo>
                <a:cubicBezTo>
                  <a:pt x="2974" y="500"/>
                  <a:pt x="2992" y="487"/>
                  <a:pt x="2992" y="460"/>
                </a:cubicBezTo>
                <a:cubicBezTo>
                  <a:pt x="2992" y="449"/>
                  <a:pt x="2989" y="441"/>
                  <a:pt x="2982" y="434"/>
                </a:cubicBezTo>
                <a:cubicBezTo>
                  <a:pt x="2975" y="427"/>
                  <a:pt x="2959" y="418"/>
                  <a:pt x="2934" y="406"/>
                </a:cubicBezTo>
                <a:cubicBezTo>
                  <a:pt x="2908" y="396"/>
                  <a:pt x="2891" y="384"/>
                  <a:pt x="2880" y="372"/>
                </a:cubicBezTo>
                <a:cubicBezTo>
                  <a:pt x="2870" y="360"/>
                  <a:pt x="2865" y="343"/>
                  <a:pt x="2865" y="323"/>
                </a:cubicBezTo>
                <a:cubicBezTo>
                  <a:pt x="2865" y="299"/>
                  <a:pt x="2874" y="280"/>
                  <a:pt x="2893" y="264"/>
                </a:cubicBezTo>
                <a:cubicBezTo>
                  <a:pt x="2912" y="248"/>
                  <a:pt x="2936" y="240"/>
                  <a:pt x="2965" y="240"/>
                </a:cubicBezTo>
                <a:cubicBezTo>
                  <a:pt x="2987" y="240"/>
                  <a:pt x="3008" y="245"/>
                  <a:pt x="3026" y="254"/>
                </a:cubicBezTo>
                <a:cubicBezTo>
                  <a:pt x="3026" y="299"/>
                  <a:pt x="3026" y="299"/>
                  <a:pt x="3026" y="299"/>
                </a:cubicBezTo>
                <a:cubicBezTo>
                  <a:pt x="3007" y="286"/>
                  <a:pt x="2986" y="279"/>
                  <a:pt x="2961" y="279"/>
                </a:cubicBezTo>
                <a:cubicBezTo>
                  <a:pt x="2946" y="279"/>
                  <a:pt x="2934" y="283"/>
                  <a:pt x="2925" y="290"/>
                </a:cubicBezTo>
                <a:cubicBezTo>
                  <a:pt x="2916" y="298"/>
                  <a:pt x="2911" y="307"/>
                  <a:pt x="2911" y="319"/>
                </a:cubicBezTo>
                <a:cubicBezTo>
                  <a:pt x="2911" y="332"/>
                  <a:pt x="2915" y="341"/>
                  <a:pt x="2922" y="348"/>
                </a:cubicBezTo>
                <a:cubicBezTo>
                  <a:pt x="2929" y="355"/>
                  <a:pt x="2943" y="363"/>
                  <a:pt x="2965" y="372"/>
                </a:cubicBezTo>
                <a:cubicBezTo>
                  <a:pt x="2993" y="383"/>
                  <a:pt x="3012" y="396"/>
                  <a:pt x="3022" y="408"/>
                </a:cubicBezTo>
                <a:cubicBezTo>
                  <a:pt x="3033" y="421"/>
                  <a:pt x="3039" y="437"/>
                  <a:pt x="3039" y="4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6" name="Rectangle 5"/>
          <p:cNvSpPr/>
          <p:nvPr userDrawn="1"/>
        </p:nvSpPr>
        <p:spPr bwMode="auto">
          <a:xfrm>
            <a:off x="274702" y="6063903"/>
            <a:ext cx="2836800" cy="612105"/>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l" defTabSz="913927" rtl="0" eaLnBrk="1" fontAlgn="base" latinLnBrk="0" hangingPunct="1">
              <a:lnSpc>
                <a:spcPct val="90000"/>
              </a:lnSpc>
              <a:spcBef>
                <a:spcPct val="0"/>
              </a:spcBef>
              <a:spcAft>
                <a:spcPct val="0"/>
              </a:spcAft>
              <a:buClrTx/>
              <a:buSzTx/>
              <a:buFont typeface="Arial" panose="020B0604020202020204" pitchFamily="34" charset="0"/>
              <a:buNone/>
              <a:tabLst/>
              <a:defRPr/>
            </a:pPr>
            <a:r>
              <a:rPr kumimoji="0" lang="en-US" sz="1175" b="0" i="0" u="none" strike="noStrike" kern="0" cap="none" spc="0" normalizeH="0" baseline="0" noProof="0" dirty="0">
                <a:ln>
                  <a:noFill/>
                </a:ln>
                <a:solidFill>
                  <a:srgbClr val="505050"/>
                </a:solidFill>
                <a:effectLst/>
                <a:uLnTx/>
                <a:uFillTx/>
                <a:latin typeface="Segoe UI"/>
                <a:ea typeface="Segoe UI" pitchFamily="34" charset="0"/>
                <a:cs typeface="Segoe UI" pitchFamily="34" charset="0"/>
              </a:rPr>
              <a:t>Place partner logo and/or Microsoft Partner Program logo here </a:t>
            </a:r>
          </a:p>
        </p:txBody>
      </p:sp>
    </p:spTree>
    <p:extLst>
      <p:ext uri="{BB962C8B-B14F-4D97-AF65-F5344CB8AC3E}">
        <p14:creationId xmlns:p14="http://schemas.microsoft.com/office/powerpoint/2010/main" val="268794709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7730515"/>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Blank">
    <p:bg>
      <p:bgPr>
        <a:solidFill>
          <a:srgbClr val="0078D7"/>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69620" y="3060973"/>
            <a:ext cx="4497233" cy="845941"/>
          </a:xfrm>
          <a:prstGeom prst="rect">
            <a:avLst/>
          </a:prstGeom>
        </p:spPr>
      </p:pic>
    </p:spTree>
    <p:extLst>
      <p:ext uri="{BB962C8B-B14F-4D97-AF65-F5344CB8AC3E}">
        <p14:creationId xmlns:p14="http://schemas.microsoft.com/office/powerpoint/2010/main" val="2942615469"/>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 id="2147484569" r:id="rId15"/>
    <p:sldLayoutId id="2147484570" r:id="rId16"/>
    <p:sldLayoutId id="2147484571" r:id="rId17"/>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5"/>
            <a:ext cx="11889564" cy="917575"/>
          </a:xfrm>
          <a:prstGeom prst="rect">
            <a:avLst/>
          </a:prstGeom>
        </p:spPr>
        <p:txBody>
          <a:bodyPr vert="horz" wrap="square" lIns="146304" tIns="91440" rIns="146304" bIns="91440" rtlCol="0" anchor="t">
            <a:noAutofit/>
          </a:bodyPr>
          <a:lstStyle/>
          <a:p>
            <a:r>
              <a:rPr lang="en-US" dirty="0"/>
              <a:t>Click to edit Master title style</a:t>
            </a:r>
          </a:p>
        </p:txBody>
      </p:sp>
      <p:sp>
        <p:nvSpPr>
          <p:cNvPr id="4" name="Text Placeholder 3"/>
          <p:cNvSpPr>
            <a:spLocks noGrp="1"/>
          </p:cNvSpPr>
          <p:nvPr>
            <p:ph type="body" idx="1"/>
          </p:nvPr>
        </p:nvSpPr>
        <p:spPr>
          <a:xfrm>
            <a:off x="274641" y="1212851"/>
            <a:ext cx="11887198" cy="1868204"/>
          </a:xfrm>
          <a:prstGeom prst="rect">
            <a:avLst/>
          </a:prstGeom>
        </p:spPr>
        <p:txBody>
          <a:bodyPr vert="horz" wrap="square" lIns="146304" tIns="91440" rIns="146304" bIns="91440" rtlCol="0">
            <a:spAutoFit/>
          </a:bodyPr>
          <a:lstStyle/>
          <a:p>
            <a:pPr marL="0" marR="0" lvl="0" indent="0" algn="l" defTabSz="914367" rtl="0" eaLnBrk="1" fontAlgn="auto" latinLnBrk="0" hangingPunct="1">
              <a:lnSpc>
                <a:spcPct val="90000"/>
              </a:lnSpc>
              <a:spcBef>
                <a:spcPct val="20000"/>
              </a:spcBef>
              <a:spcAft>
                <a:spcPts val="0"/>
              </a:spcAft>
              <a:buClrTx/>
              <a:buSzPct val="90000"/>
              <a:tabLst/>
            </a:pPr>
            <a:r>
              <a:rPr lang="en-US" dirty="0"/>
              <a:t>Click to edit Master text styles</a:t>
            </a:r>
          </a:p>
          <a:p>
            <a:pPr marL="0" marR="0" lvl="1" indent="0" algn="l" defTabSz="914367" rtl="0" eaLnBrk="1" fontAlgn="auto" latinLnBrk="0" hangingPunct="1">
              <a:lnSpc>
                <a:spcPct val="90000"/>
              </a:lnSpc>
              <a:spcBef>
                <a:spcPct val="20000"/>
              </a:spcBef>
              <a:spcAft>
                <a:spcPts val="0"/>
              </a:spcAft>
              <a:buClrTx/>
              <a:buSzPct val="90000"/>
              <a:tabLst/>
            </a:pPr>
            <a:r>
              <a:rPr lang="en-US" dirty="0"/>
              <a:t>Second level</a:t>
            </a:r>
          </a:p>
          <a:p>
            <a:pPr marL="0" marR="0" lvl="2" indent="0" algn="l" defTabSz="914367" rtl="0" eaLnBrk="1" fontAlgn="auto" latinLnBrk="0" hangingPunct="1">
              <a:lnSpc>
                <a:spcPct val="90000"/>
              </a:lnSpc>
              <a:spcBef>
                <a:spcPct val="20000"/>
              </a:spcBef>
              <a:spcAft>
                <a:spcPts val="0"/>
              </a:spcAft>
              <a:buClrTx/>
              <a:buSzPct val="90000"/>
              <a:tabLst/>
            </a:pPr>
            <a:r>
              <a:rPr lang="en-US" dirty="0"/>
              <a:t>Third level</a:t>
            </a:r>
          </a:p>
          <a:p>
            <a:pPr marL="0" marR="0" lvl="3" indent="0" algn="l" defTabSz="914367" rtl="0" eaLnBrk="1" fontAlgn="auto" latinLnBrk="0" hangingPunct="1">
              <a:lnSpc>
                <a:spcPct val="90000"/>
              </a:lnSpc>
              <a:spcBef>
                <a:spcPct val="20000"/>
              </a:spcBef>
              <a:spcAft>
                <a:spcPts val="0"/>
              </a:spcAft>
              <a:buClrTx/>
              <a:buSzPct val="90000"/>
              <a:tabLst/>
            </a:pPr>
            <a:r>
              <a:rPr lang="en-US" dirty="0"/>
              <a:t>Fourth level</a:t>
            </a:r>
          </a:p>
          <a:p>
            <a:pPr marL="0" marR="0" lvl="4" indent="0" algn="l" defTabSz="914367" rtl="0" eaLnBrk="1" fontAlgn="auto" latinLnBrk="0" hangingPunct="1">
              <a:lnSpc>
                <a:spcPct val="90000"/>
              </a:lnSpc>
              <a:spcBef>
                <a:spcPct val="20000"/>
              </a:spcBef>
              <a:spcAft>
                <a:spcPts val="0"/>
              </a:spcAft>
              <a:buClrTx/>
              <a:buSzPct val="90000"/>
              <a:tabLst/>
            </a:pPr>
            <a:r>
              <a:rPr lang="en-US" dirty="0"/>
              <a:t>Fifth level</a:t>
            </a:r>
          </a:p>
        </p:txBody>
      </p:sp>
      <p:grpSp>
        <p:nvGrpSpPr>
          <p:cNvPr id="5" name="Group 4"/>
          <p:cNvGrpSpPr/>
          <p:nvPr userDrawn="1"/>
        </p:nvGrpSpPr>
        <p:grpSpPr>
          <a:xfrm>
            <a:off x="12571426" y="0"/>
            <a:ext cx="1368837" cy="3000652"/>
            <a:chOff x="0" y="0"/>
            <a:chExt cx="5486399" cy="5486400"/>
          </a:xfrm>
        </p:grpSpPr>
        <p:sp>
          <p:nvSpPr>
            <p:cNvPr id="6" name="Rectangle 5"/>
            <p:cNvSpPr/>
            <p:nvPr userDrawn="1"/>
          </p:nvSpPr>
          <p:spPr bwMode="auto">
            <a:xfrm>
              <a:off x="0" y="0"/>
              <a:ext cx="1828800" cy="1828800"/>
            </a:xfrm>
            <a:prstGeom prst="rect">
              <a:avLst/>
            </a:prstGeom>
            <a:solidFill>
              <a:srgbClr val="FFFFFF"/>
            </a:solidFill>
            <a:ln>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8" name="Right Triangle 7"/>
            <p:cNvSpPr/>
            <p:nvPr userDrawn="1"/>
          </p:nvSpPr>
          <p:spPr bwMode="auto">
            <a:xfrm flipH="1">
              <a:off x="0" y="0"/>
              <a:ext cx="1828800" cy="1828800"/>
            </a:xfrm>
            <a:prstGeom prst="rtTriangle">
              <a:avLst/>
            </a:prstGeom>
            <a:solidFill>
              <a:srgbClr val="D2D2D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p:cNvSpPr/>
            <p:nvPr userDrawn="1"/>
          </p:nvSpPr>
          <p:spPr bwMode="auto">
            <a:xfrm>
              <a:off x="1828799" y="0"/>
              <a:ext cx="1828800" cy="1828800"/>
            </a:xfrm>
            <a:prstGeom prst="rect">
              <a:avLst/>
            </a:prstGeom>
            <a:solidFill>
              <a:srgbClr val="505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0" name="Right Triangle 9"/>
            <p:cNvSpPr/>
            <p:nvPr userDrawn="1"/>
          </p:nvSpPr>
          <p:spPr bwMode="auto">
            <a:xfrm flipH="1">
              <a:off x="1828799" y="0"/>
              <a:ext cx="1828800" cy="1828800"/>
            </a:xfrm>
            <a:prstGeom prst="rtTriangle">
              <a:avLst/>
            </a:pr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r>
                <a:rPr lang="en-US" sz="2353" dirty="0">
                  <a:gradFill>
                    <a:gsLst>
                      <a:gs pos="0">
                        <a:srgbClr val="FFFFFF"/>
                      </a:gs>
                      <a:gs pos="100000">
                        <a:srgbClr val="FFFFFF"/>
                      </a:gs>
                    </a:gsLst>
                    <a:lin ang="5400000" scaled="0"/>
                  </a:gradFill>
                  <a:ea typeface="Segoe UI" pitchFamily="34" charset="0"/>
                  <a:cs typeface="Segoe UI" pitchFamily="34" charset="0"/>
                </a:rPr>
                <a:t>         </a:t>
              </a:r>
            </a:p>
          </p:txBody>
        </p:sp>
        <p:sp>
          <p:nvSpPr>
            <p:cNvPr id="11" name="Rectangle 10"/>
            <p:cNvSpPr/>
            <p:nvPr userDrawn="1"/>
          </p:nvSpPr>
          <p:spPr bwMode="auto">
            <a:xfrm>
              <a:off x="3657599" y="0"/>
              <a:ext cx="1828800" cy="1828800"/>
            </a:xfrm>
            <a:prstGeom prst="rect">
              <a:avLst/>
            </a:prstGeom>
            <a:solidFill>
              <a:srgbClr val="32145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2" name="Right Triangle 11"/>
            <p:cNvSpPr/>
            <p:nvPr userDrawn="1"/>
          </p:nvSpPr>
          <p:spPr bwMode="auto">
            <a:xfrm flipH="1">
              <a:off x="3657599" y="0"/>
              <a:ext cx="1828800" cy="1828800"/>
            </a:xfrm>
            <a:prstGeom prst="rtTriangle">
              <a:avLst/>
            </a:prstGeom>
            <a:solidFill>
              <a:srgbClr val="5C2D9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3" name="Rectangle 12"/>
            <p:cNvSpPr/>
            <p:nvPr userDrawn="1"/>
          </p:nvSpPr>
          <p:spPr bwMode="auto">
            <a:xfrm>
              <a:off x="0" y="1828800"/>
              <a:ext cx="1828800" cy="1828800"/>
            </a:xfrm>
            <a:prstGeom prst="rect">
              <a:avLst/>
            </a:prstGeom>
            <a:solidFill>
              <a:srgbClr val="96969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4" name="Right Triangle 13"/>
            <p:cNvSpPr/>
            <p:nvPr userDrawn="1"/>
          </p:nvSpPr>
          <p:spPr bwMode="auto">
            <a:xfrm flipH="1">
              <a:off x="0" y="1828800"/>
              <a:ext cx="1828800" cy="1828800"/>
            </a:xfrm>
            <a:prstGeom prst="rtTriangle">
              <a:avLst/>
            </a:prstGeom>
            <a:solidFill>
              <a:srgbClr val="FFB9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p:cNvSpPr/>
            <p:nvPr userDrawn="1"/>
          </p:nvSpPr>
          <p:spPr bwMode="auto">
            <a:xfrm>
              <a:off x="1828799" y="1828800"/>
              <a:ext cx="1828800" cy="1828800"/>
            </a:xfrm>
            <a:prstGeom prst="rect">
              <a:avLst/>
            </a:prstGeom>
            <a:solidFill>
              <a:srgbClr val="5C005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6" name="Right Triangle 15"/>
            <p:cNvSpPr/>
            <p:nvPr userDrawn="1"/>
          </p:nvSpPr>
          <p:spPr bwMode="auto">
            <a:xfrm flipH="1">
              <a:off x="1828799" y="1828800"/>
              <a:ext cx="1828800" cy="1828800"/>
            </a:xfrm>
            <a:prstGeom prst="rtTriangle">
              <a:avLst/>
            </a:prstGeom>
            <a:solidFill>
              <a:srgbClr val="B4009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7" name="Rectangle 16"/>
            <p:cNvSpPr/>
            <p:nvPr userDrawn="1"/>
          </p:nvSpPr>
          <p:spPr bwMode="auto">
            <a:xfrm>
              <a:off x="3657599" y="1828800"/>
              <a:ext cx="1828800" cy="1828800"/>
            </a:xfrm>
            <a:prstGeom prst="rect">
              <a:avLst/>
            </a:prstGeom>
            <a:solidFill>
              <a:srgbClr val="004B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8" name="Right Triangle 17"/>
            <p:cNvSpPr/>
            <p:nvPr userDrawn="1"/>
          </p:nvSpPr>
          <p:spPr bwMode="auto">
            <a:xfrm flipH="1">
              <a:off x="3657599" y="1828800"/>
              <a:ext cx="1828800" cy="1828800"/>
            </a:xfrm>
            <a:prstGeom prst="rtTriangle">
              <a:avLst/>
            </a:prstGeom>
            <a:solidFill>
              <a:srgbClr val="00827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p:cNvSpPr/>
            <p:nvPr userDrawn="1"/>
          </p:nvSpPr>
          <p:spPr bwMode="auto">
            <a:xfrm>
              <a:off x="0" y="3657600"/>
              <a:ext cx="1828800" cy="1828800"/>
            </a:xfrm>
            <a:prstGeom prst="rect">
              <a:avLst/>
            </a:prstGeom>
            <a:solidFill>
              <a:srgbClr val="A8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0" name="Right Triangle 19"/>
            <p:cNvSpPr/>
            <p:nvPr userDrawn="1"/>
          </p:nvSpPr>
          <p:spPr bwMode="auto">
            <a:xfrm flipH="1">
              <a:off x="0" y="3657600"/>
              <a:ext cx="1828800" cy="1828800"/>
            </a:xfrm>
            <a:prstGeom prst="rtTriangle">
              <a:avLst/>
            </a:prstGeom>
            <a:solidFill>
              <a:srgbClr val="E8112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p:cNvSpPr/>
            <p:nvPr userDrawn="1"/>
          </p:nvSpPr>
          <p:spPr bwMode="auto">
            <a:xfrm>
              <a:off x="1828799" y="3657600"/>
              <a:ext cx="1828800" cy="1828800"/>
            </a:xfrm>
            <a:prstGeom prst="rect">
              <a:avLst/>
            </a:prstGeom>
            <a:solidFill>
              <a:srgbClr val="002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2" name="Right Triangle 21"/>
            <p:cNvSpPr/>
            <p:nvPr userDrawn="1"/>
          </p:nvSpPr>
          <p:spPr bwMode="auto">
            <a:xfrm flipH="1">
              <a:off x="1828799" y="3657600"/>
              <a:ext cx="1828800" cy="1828800"/>
            </a:xfrm>
            <a:prstGeom prst="rtTriangle">
              <a:avLst/>
            </a:pr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3" name="Rectangle 22"/>
            <p:cNvSpPr/>
            <p:nvPr userDrawn="1"/>
          </p:nvSpPr>
          <p:spPr bwMode="auto">
            <a:xfrm>
              <a:off x="3657599" y="3657600"/>
              <a:ext cx="1828800" cy="1828800"/>
            </a:xfrm>
            <a:prstGeom prst="rect">
              <a:avLst/>
            </a:prstGeom>
            <a:solidFill>
              <a:srgbClr val="004B1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4" name="Right Triangle 23"/>
            <p:cNvSpPr/>
            <p:nvPr userDrawn="1"/>
          </p:nvSpPr>
          <p:spPr bwMode="auto">
            <a:xfrm flipH="1">
              <a:off x="3657599" y="3657600"/>
              <a:ext cx="1828800" cy="1828800"/>
            </a:xfrm>
            <a:prstGeom prst="rtTriangle">
              <a:avLst/>
            </a:prstGeom>
            <a:solidFill>
              <a:srgbClr val="107C1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grpSp>
      <p:pic>
        <p:nvPicPr>
          <p:cNvPr id="25" name="Picture 24"/>
          <p:cNvPicPr>
            <a:picLocks noChangeAspect="1"/>
          </p:cNvPicPr>
          <p:nvPr userDrawn="1"/>
        </p:nvPicPr>
        <p:blipFill>
          <a:blip r:embed="rId5"/>
          <a:stretch>
            <a:fillRect/>
          </a:stretch>
        </p:blipFill>
        <p:spPr>
          <a:xfrm>
            <a:off x="12571426" y="3162570"/>
            <a:ext cx="1368837" cy="782194"/>
          </a:xfrm>
          <a:prstGeom prst="rect">
            <a:avLst/>
          </a:prstGeom>
        </p:spPr>
      </p:pic>
      <p:pic>
        <p:nvPicPr>
          <p:cNvPr id="26" name="Picture 25"/>
          <p:cNvPicPr>
            <a:picLocks noChangeAspect="1"/>
          </p:cNvPicPr>
          <p:nvPr userDrawn="1"/>
        </p:nvPicPr>
        <p:blipFill rotWithShape="1">
          <a:blip r:embed="rId6"/>
          <a:srcRect r="23219" b="82653"/>
          <a:stretch/>
        </p:blipFill>
        <p:spPr>
          <a:xfrm rot="5400000">
            <a:off x="12671834" y="1384985"/>
            <a:ext cx="3000652" cy="230681"/>
          </a:xfrm>
          <a:prstGeom prst="rect">
            <a:avLst/>
          </a:prstGeom>
        </p:spPr>
      </p:pic>
      <p:sp>
        <p:nvSpPr>
          <p:cNvPr id="27" name="Rectangle 26"/>
          <p:cNvSpPr/>
          <p:nvPr userDrawn="1"/>
        </p:nvSpPr>
        <p:spPr bwMode="auto">
          <a:xfrm>
            <a:off x="14287501" y="295275"/>
            <a:ext cx="225597" cy="300761"/>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1154529347"/>
      </p:ext>
    </p:extLst>
  </p:cSld>
  <p:clrMap bg1="dk1" tx1="lt1" bg2="dk2" tx2="lt2" accent1="accent1" accent2="accent2" accent3="accent3" accent4="accent4" accent5="accent5" accent6="accent6" hlink="hlink" folHlink="folHlink"/>
  <p:sldLayoutIdLst>
    <p:sldLayoutId id="2147484565" r:id="rId1"/>
    <p:sldLayoutId id="2147484566" r:id="rId2"/>
    <p:sldLayoutId id="2147484567" r:id="rId3"/>
  </p:sldLayoutIdLst>
  <p:transition>
    <p:fade/>
  </p:transition>
  <p:txStyles>
    <p:titleStyle>
      <a:lvl1pPr algn="ctr" defTabSz="914367" rtl="0" eaLnBrk="1" latinLnBrk="0" hangingPunct="1">
        <a:lnSpc>
          <a:spcPct val="90000"/>
        </a:lnSpc>
        <a:spcBef>
          <a:spcPct val="0"/>
        </a:spcBef>
        <a:buNone/>
        <a:defRPr lang="en-US" sz="4000" b="0" kern="1200" cap="all" spc="-98" baseline="0" dirty="0">
          <a:ln w="3175">
            <a:noFill/>
          </a:ln>
          <a:gradFill>
            <a:gsLst>
              <a:gs pos="76768">
                <a:srgbClr val="FFFFFF"/>
              </a:gs>
              <a:gs pos="53000">
                <a:srgbClr val="FFFFFF"/>
              </a:gs>
            </a:gsLst>
            <a:lin ang="5400000" scaled="0"/>
          </a:gradFill>
          <a:effectLst/>
          <a:latin typeface="+mj-lt"/>
          <a:ea typeface="+mn-ea"/>
          <a:cs typeface="Segoe UI Semibold" panose="020B0702040204020203" pitchFamily="34" charset="0"/>
        </a:defRPr>
      </a:lvl1pPr>
    </p:titleStyle>
    <p:bodyStyle>
      <a:lvl1pPr marL="336145" marR="0" indent="-336145" algn="l" defTabSz="914367" rtl="0" eaLnBrk="1" fontAlgn="auto" latinLnBrk="0" hangingPunct="1">
        <a:lnSpc>
          <a:spcPct val="90000"/>
        </a:lnSpc>
        <a:spcBef>
          <a:spcPct val="20000"/>
        </a:spcBef>
        <a:spcAft>
          <a:spcPts val="0"/>
        </a:spcAft>
        <a:buClrTx/>
        <a:buSzPct val="90000"/>
        <a:buFont typeface="Arial" pitchFamily="34" charset="0"/>
        <a:buNone/>
        <a:tabLst/>
        <a:defRPr lang="en-US" sz="3600" kern="1200" spc="-98" baseline="0" dirty="0" smtClean="0">
          <a:gradFill>
            <a:gsLst>
              <a:gs pos="1250">
                <a:schemeClr val="tx1"/>
              </a:gs>
              <a:gs pos="99000">
                <a:schemeClr val="tx1"/>
              </a:gs>
            </a:gsLst>
            <a:lin ang="5400000" scaled="0"/>
          </a:gradFill>
          <a:latin typeface="+mn-lt"/>
          <a:ea typeface="+mn-ea"/>
          <a:cs typeface="+mn-cs"/>
        </a:defRPr>
      </a:lvl1pPr>
      <a:lvl2pPr marL="572691" marR="0" indent="-236546" algn="l" defTabSz="914367"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2pPr>
      <a:lvl3pPr marL="784338"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1008435"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232531" marR="0" indent="-224097" algn="l" defTabSz="914367"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91">
          <p15:clr>
            <a:srgbClr val="5ACBF0"/>
          </p15:clr>
        </p15:guide>
        <p15:guide id="2" pos="176">
          <p15:clr>
            <a:srgbClr val="5ACBF0"/>
          </p15:clr>
        </p15:guide>
        <p15:guide id="3" pos="764">
          <p15:clr>
            <a:srgbClr val="5ACBF0"/>
          </p15:clr>
        </p15:guide>
        <p15:guide id="4" pos="1352">
          <p15:clr>
            <a:srgbClr val="5ACBF0"/>
          </p15:clr>
        </p15:guide>
        <p15:guide id="5" pos="1939">
          <p15:clr>
            <a:srgbClr val="5ACBF0"/>
          </p15:clr>
        </p15:guide>
        <p15:guide id="6" pos="2527">
          <p15:clr>
            <a:srgbClr val="5ACBF0"/>
          </p15:clr>
        </p15:guide>
        <p15:guide id="7" pos="3114">
          <p15:clr>
            <a:srgbClr val="5ACBF0"/>
          </p15:clr>
        </p15:guide>
        <p15:guide id="8" pos="3702">
          <p15:clr>
            <a:srgbClr val="5ACBF0"/>
          </p15:clr>
        </p15:guide>
        <p15:guide id="9" pos="4289">
          <p15:clr>
            <a:srgbClr val="5ACBF0"/>
          </p15:clr>
        </p15:guide>
        <p15:guide id="10" pos="4877">
          <p15:clr>
            <a:srgbClr val="5ACBF0"/>
          </p15:clr>
        </p15:guide>
        <p15:guide id="11" pos="5464">
          <p15:clr>
            <a:srgbClr val="5ACBF0"/>
          </p15:clr>
        </p15:guide>
        <p15:guide id="12" pos="6052">
          <p15:clr>
            <a:srgbClr val="5ACBF0"/>
          </p15:clr>
        </p15:guide>
        <p15:guide id="13" pos="6640">
          <p15:clr>
            <a:srgbClr val="5ACBF0"/>
          </p15:clr>
        </p15:guide>
        <p15:guide id="14" pos="7227">
          <p15:clr>
            <a:srgbClr val="5ACBF0"/>
          </p15:clr>
        </p15:guide>
        <p15:guide id="15" pos="7815">
          <p15:clr>
            <a:srgbClr val="5ACBF0"/>
          </p15:clr>
        </p15:guide>
        <p15:guide id="16" pos="294">
          <p15:clr>
            <a:srgbClr val="C35EA4"/>
          </p15:clr>
        </p15:guide>
        <p15:guide id="17" pos="7697">
          <p15:clr>
            <a:srgbClr val="C35EA4"/>
          </p15:clr>
        </p15:guide>
        <p15:guide id="18" orient="horz" pos="778">
          <p15:clr>
            <a:srgbClr val="5ACBF0"/>
          </p15:clr>
        </p15:guide>
        <p15:guide id="19" orient="horz" pos="1366">
          <p15:clr>
            <a:srgbClr val="5ACBF0"/>
          </p15:clr>
        </p15:guide>
        <p15:guide id="20" orient="horz" pos="1953">
          <p15:clr>
            <a:srgbClr val="5ACBF0"/>
          </p15:clr>
        </p15:guide>
        <p15:guide id="21" orient="horz" pos="2541">
          <p15:clr>
            <a:srgbClr val="5ACBF0"/>
          </p15:clr>
        </p15:guide>
        <p15:guide id="22" orient="horz" pos="3128">
          <p15:clr>
            <a:srgbClr val="5ACBF0"/>
          </p15:clr>
        </p15:guide>
        <p15:guide id="23" orient="horz" pos="3716">
          <p15:clr>
            <a:srgbClr val="5ACBF0"/>
          </p15:clr>
        </p15:guide>
        <p15:guide id="24" orient="horz" pos="4303">
          <p15:clr>
            <a:srgbClr val="5ACBF0"/>
          </p15:clr>
        </p15:guide>
        <p15:guide id="25" orient="horz" pos="308">
          <p15:clr>
            <a:srgbClr val="C35EA4"/>
          </p15:clr>
        </p15:guide>
        <p15:guide id="26" orient="horz" pos="4186">
          <p15:clr>
            <a:srgbClr val="C35E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emf"/><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13" Type="http://schemas.microsoft.com/office/2007/relationships/hdphoto" Target="../media/hdphoto3.wdp"/><Relationship Id="rId3" Type="http://schemas.openxmlformats.org/officeDocument/2006/relationships/image" Target="../media/image21.png"/><Relationship Id="rId7" Type="http://schemas.openxmlformats.org/officeDocument/2006/relationships/image" Target="../media/image25.emf"/><Relationship Id="rId12"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24.png"/><Relationship Id="rId11" Type="http://schemas.microsoft.com/office/2007/relationships/hdphoto" Target="../media/hdphoto2.wdp"/><Relationship Id="rId5" Type="http://schemas.openxmlformats.org/officeDocument/2006/relationships/image" Target="../media/image23.png"/><Relationship Id="rId15" Type="http://schemas.microsoft.com/office/2007/relationships/hdphoto" Target="../media/hdphoto4.wdp"/><Relationship Id="rId10" Type="http://schemas.openxmlformats.org/officeDocument/2006/relationships/image" Target="../media/image27.png"/><Relationship Id="rId4" Type="http://schemas.openxmlformats.org/officeDocument/2006/relationships/image" Target="../media/image22.png"/><Relationship Id="rId9" Type="http://schemas.microsoft.com/office/2007/relationships/hdphoto" Target="../media/hdphoto1.wdp"/><Relationship Id="rId14" Type="http://schemas.openxmlformats.org/officeDocument/2006/relationships/image" Target="../media/image2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3.emf"/><Relationship Id="rId5" Type="http://schemas.openxmlformats.org/officeDocument/2006/relationships/image" Target="../media/image32.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40.png"/><Relationship Id="rId7" Type="http://schemas.microsoft.com/office/2007/relationships/hdphoto" Target="../media/hdphoto5.wdp"/><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 Id="rId9"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46.gif"/><Relationship Id="rId4" Type="http://schemas.microsoft.com/office/2007/relationships/hdphoto" Target="../media/hdphoto6.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27.xml"/><Relationship Id="rId1" Type="http://schemas.openxmlformats.org/officeDocument/2006/relationships/slideLayout" Target="../slideLayouts/slideLayout16.xml"/><Relationship Id="rId6" Type="http://schemas.openxmlformats.org/officeDocument/2006/relationships/image" Target="../media/image50.emf"/><Relationship Id="rId5" Type="http://schemas.openxmlformats.org/officeDocument/2006/relationships/image" Target="../media/image49.png"/><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8.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8" Type="http://schemas.openxmlformats.org/officeDocument/2006/relationships/image" Target="../media/image59.svg"/><Relationship Id="rId13" Type="http://schemas.openxmlformats.org/officeDocument/2006/relationships/image" Target="../media/image64.png"/><Relationship Id="rId18" Type="http://schemas.openxmlformats.org/officeDocument/2006/relationships/image" Target="../media/image69.svg"/><Relationship Id="rId3" Type="http://schemas.openxmlformats.org/officeDocument/2006/relationships/image" Target="../media/image54.png"/><Relationship Id="rId21" Type="http://schemas.openxmlformats.org/officeDocument/2006/relationships/image" Target="../media/image72.png"/><Relationship Id="rId7" Type="http://schemas.openxmlformats.org/officeDocument/2006/relationships/image" Target="../media/image58.png"/><Relationship Id="rId12" Type="http://schemas.openxmlformats.org/officeDocument/2006/relationships/image" Target="../media/image63.svg"/><Relationship Id="rId17" Type="http://schemas.openxmlformats.org/officeDocument/2006/relationships/image" Target="../media/image68.png"/><Relationship Id="rId2" Type="http://schemas.openxmlformats.org/officeDocument/2006/relationships/notesSlide" Target="../notesSlides/notesSlide30.xml"/><Relationship Id="rId16" Type="http://schemas.openxmlformats.org/officeDocument/2006/relationships/image" Target="../media/image67.svg"/><Relationship Id="rId20" Type="http://schemas.openxmlformats.org/officeDocument/2006/relationships/image" Target="../media/image71.svg"/><Relationship Id="rId1" Type="http://schemas.openxmlformats.org/officeDocument/2006/relationships/slideLayout" Target="../slideLayouts/slideLayout4.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5" Type="http://schemas.openxmlformats.org/officeDocument/2006/relationships/image" Target="../media/image66.png"/><Relationship Id="rId10" Type="http://schemas.openxmlformats.org/officeDocument/2006/relationships/image" Target="../media/image61.svg"/><Relationship Id="rId19" Type="http://schemas.openxmlformats.org/officeDocument/2006/relationships/image" Target="../media/image70.png"/><Relationship Id="rId4" Type="http://schemas.openxmlformats.org/officeDocument/2006/relationships/image" Target="../media/image55.png"/><Relationship Id="rId9" Type="http://schemas.openxmlformats.org/officeDocument/2006/relationships/image" Target="../media/image60.png"/><Relationship Id="rId14" Type="http://schemas.openxmlformats.org/officeDocument/2006/relationships/image" Target="../media/image65.svg"/><Relationship Id="rId22" Type="http://schemas.openxmlformats.org/officeDocument/2006/relationships/image" Target="../media/image73.svg"/></Relationships>
</file>

<file path=ppt/slides/_rels/slide3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82.svg"/><Relationship Id="rId18" Type="http://schemas.openxmlformats.org/officeDocument/2006/relationships/image" Target="../media/image87.png"/><Relationship Id="rId3" Type="http://schemas.openxmlformats.org/officeDocument/2006/relationships/image" Target="../media/image74.png"/><Relationship Id="rId21" Type="http://schemas.openxmlformats.org/officeDocument/2006/relationships/image" Target="../media/image90.svg"/><Relationship Id="rId7" Type="http://schemas.openxmlformats.org/officeDocument/2006/relationships/image" Target="../media/image78.svg"/><Relationship Id="rId12" Type="http://schemas.openxmlformats.org/officeDocument/2006/relationships/image" Target="../media/image81.png"/><Relationship Id="rId17" Type="http://schemas.openxmlformats.org/officeDocument/2006/relationships/image" Target="../media/image86.svg"/><Relationship Id="rId2" Type="http://schemas.openxmlformats.org/officeDocument/2006/relationships/notesSlide" Target="../notesSlides/notesSlide31.xml"/><Relationship Id="rId16" Type="http://schemas.openxmlformats.org/officeDocument/2006/relationships/image" Target="../media/image85.png"/><Relationship Id="rId20" Type="http://schemas.openxmlformats.org/officeDocument/2006/relationships/image" Target="../media/image89.png"/><Relationship Id="rId1" Type="http://schemas.openxmlformats.org/officeDocument/2006/relationships/slideLayout" Target="../slideLayouts/slideLayout15.xml"/><Relationship Id="rId6" Type="http://schemas.openxmlformats.org/officeDocument/2006/relationships/image" Target="../media/image77.png"/><Relationship Id="rId11" Type="http://schemas.openxmlformats.org/officeDocument/2006/relationships/image" Target="../media/image80.svg"/><Relationship Id="rId5" Type="http://schemas.openxmlformats.org/officeDocument/2006/relationships/image" Target="../media/image76.svg"/><Relationship Id="rId15" Type="http://schemas.openxmlformats.org/officeDocument/2006/relationships/image" Target="../media/image84.svg"/><Relationship Id="rId10" Type="http://schemas.openxmlformats.org/officeDocument/2006/relationships/image" Target="../media/image79.png"/><Relationship Id="rId19" Type="http://schemas.openxmlformats.org/officeDocument/2006/relationships/image" Target="../media/image88.svg"/><Relationship Id="rId4" Type="http://schemas.openxmlformats.org/officeDocument/2006/relationships/image" Target="../media/image75.png"/><Relationship Id="rId9" Type="http://schemas.openxmlformats.org/officeDocument/2006/relationships/image" Target="../media/image65.svg"/><Relationship Id="rId14" Type="http://schemas.openxmlformats.org/officeDocument/2006/relationships/image" Target="../media/image83.png"/><Relationship Id="rId22"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notesSlide" Target="../notesSlides/notesSlide35.xml"/><Relationship Id="rId1" Type="http://schemas.openxmlformats.org/officeDocument/2006/relationships/slideLayout" Target="../slideLayouts/slideLayout15.xml"/><Relationship Id="rId6" Type="http://schemas.openxmlformats.org/officeDocument/2006/relationships/image" Target="../media/image95.svg"/><Relationship Id="rId11" Type="http://schemas.openxmlformats.org/officeDocument/2006/relationships/image" Target="../media/image12.png"/><Relationship Id="rId5" Type="http://schemas.openxmlformats.org/officeDocument/2006/relationships/image" Target="../media/image94.png"/><Relationship Id="rId10" Type="http://schemas.openxmlformats.org/officeDocument/2006/relationships/image" Target="../media/image99.svg"/><Relationship Id="rId4" Type="http://schemas.openxmlformats.org/officeDocument/2006/relationships/image" Target="../media/image93.svg"/><Relationship Id="rId9" Type="http://schemas.openxmlformats.org/officeDocument/2006/relationships/image" Target="../media/image98.png"/></Relationships>
</file>

<file path=ppt/slides/_rels/slide36.xml.rels><?xml version="1.0" encoding="UTF-8" standalone="yes"?>
<Relationships xmlns="http://schemas.openxmlformats.org/package/2006/relationships"><Relationship Id="rId8" Type="http://schemas.openxmlformats.org/officeDocument/2006/relationships/image" Target="../media/image105.svg"/><Relationship Id="rId13" Type="http://schemas.openxmlformats.org/officeDocument/2006/relationships/image" Target="../media/image64.png"/><Relationship Id="rId3" Type="http://schemas.openxmlformats.org/officeDocument/2006/relationships/image" Target="../media/image100.png"/><Relationship Id="rId7" Type="http://schemas.openxmlformats.org/officeDocument/2006/relationships/image" Target="../media/image104.png"/><Relationship Id="rId12" Type="http://schemas.openxmlformats.org/officeDocument/2006/relationships/image" Target="../media/image107.svg"/><Relationship Id="rId17" Type="http://schemas.openxmlformats.org/officeDocument/2006/relationships/image" Target="../media/image12.png"/><Relationship Id="rId2" Type="http://schemas.openxmlformats.org/officeDocument/2006/relationships/notesSlide" Target="../notesSlides/notesSlide36.xml"/><Relationship Id="rId16" Type="http://schemas.openxmlformats.org/officeDocument/2006/relationships/image" Target="../media/image109.svg"/><Relationship Id="rId1" Type="http://schemas.openxmlformats.org/officeDocument/2006/relationships/slideLayout" Target="../slideLayouts/slideLayout15.xml"/><Relationship Id="rId6" Type="http://schemas.openxmlformats.org/officeDocument/2006/relationships/image" Target="../media/image103.svg"/><Relationship Id="rId11" Type="http://schemas.openxmlformats.org/officeDocument/2006/relationships/image" Target="../media/image106.png"/><Relationship Id="rId5" Type="http://schemas.openxmlformats.org/officeDocument/2006/relationships/image" Target="../media/image102.png"/><Relationship Id="rId15" Type="http://schemas.openxmlformats.org/officeDocument/2006/relationships/image" Target="../media/image108.png"/><Relationship Id="rId10" Type="http://schemas.openxmlformats.org/officeDocument/2006/relationships/image" Target="../media/image80.svg"/><Relationship Id="rId4" Type="http://schemas.openxmlformats.org/officeDocument/2006/relationships/image" Target="../media/image101.svg"/><Relationship Id="rId9" Type="http://schemas.openxmlformats.org/officeDocument/2006/relationships/image" Target="../media/image79.png"/><Relationship Id="rId14" Type="http://schemas.openxmlformats.org/officeDocument/2006/relationships/image" Target="../media/image65.svg"/></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110.jp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38.xml"/><Relationship Id="rId1" Type="http://schemas.openxmlformats.org/officeDocument/2006/relationships/slideLayout" Target="../slideLayouts/slideLayout10.xml"/><Relationship Id="rId5" Type="http://schemas.openxmlformats.org/officeDocument/2006/relationships/image" Target="../media/image19.png"/><Relationship Id="rId4" Type="http://schemas.openxmlformats.org/officeDocument/2006/relationships/hyperlink" Target="https://t.co/paX7MQhezU"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6709" y="833046"/>
            <a:ext cx="1200001" cy="720000"/>
          </a:xfrm>
          <a:prstGeom prst="rect">
            <a:avLst/>
          </a:prstGeom>
        </p:spPr>
      </p:pic>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01" y="2814105"/>
            <a:ext cx="7671727" cy="1835285"/>
          </a:xfrm>
        </p:spPr>
        <p:txBody>
          <a:bodyPr/>
          <a:lstStyle/>
          <a:p>
            <a:r>
              <a:rPr lang="en-GB" dirty="0"/>
              <a:t>Windows Defender ATP</a:t>
            </a:r>
            <a:endParaRPr lang="hr-HR" dirty="0"/>
          </a:p>
        </p:txBody>
      </p:sp>
      <p:sp>
        <p:nvSpPr>
          <p:cNvPr id="3" name="Text Placeholder 2"/>
          <p:cNvSpPr>
            <a:spLocks noGrp="1"/>
          </p:cNvSpPr>
          <p:nvPr>
            <p:ph type="body" sz="quarter" idx="14"/>
          </p:nvPr>
        </p:nvSpPr>
        <p:spPr>
          <a:xfrm>
            <a:off x="273049" y="3954462"/>
            <a:ext cx="5153099" cy="1559023"/>
          </a:xfrm>
        </p:spPr>
        <p:txBody>
          <a:bodyPr/>
          <a:lstStyle/>
          <a:p>
            <a:r>
              <a:rPr lang="en-GB" dirty="0"/>
              <a:t>Robert Turnšek, NIL</a:t>
            </a:r>
          </a:p>
          <a:p>
            <a:r>
              <a:rPr lang="en-GB" dirty="0"/>
              <a:t>IT Architect</a:t>
            </a:r>
          </a:p>
          <a:p>
            <a:r>
              <a:rPr lang="en-GB" dirty="0"/>
              <a:t>Microsoft p-seller</a:t>
            </a:r>
          </a:p>
        </p:txBody>
      </p:sp>
      <p:grpSp>
        <p:nvGrpSpPr>
          <p:cNvPr id="7" name="Group 6"/>
          <p:cNvGrpSpPr/>
          <p:nvPr/>
        </p:nvGrpSpPr>
        <p:grpSpPr>
          <a:xfrm>
            <a:off x="5282133" y="4289350"/>
            <a:ext cx="2319915" cy="2219050"/>
            <a:chOff x="5448547" y="110046"/>
            <a:chExt cx="7312456" cy="6994525"/>
          </a:xfrm>
        </p:grpSpPr>
        <p:sp>
          <p:nvSpPr>
            <p:cNvPr id="8" name="Freeform: Shape 7"/>
            <p:cNvSpPr/>
            <p:nvPr/>
          </p:nvSpPr>
          <p:spPr>
            <a:xfrm>
              <a:off x="6727612" y="594804"/>
              <a:ext cx="1004838" cy="905522"/>
            </a:xfrm>
            <a:custGeom>
              <a:avLst/>
              <a:gdLst>
                <a:gd name="connsiteX0" fmla="*/ 1662 w 1004838"/>
                <a:gd name="connsiteY0" fmla="*/ 319596 h 905522"/>
                <a:gd name="connsiteX1" fmla="*/ 134827 w 1004838"/>
                <a:gd name="connsiteY1" fmla="*/ 292963 h 905522"/>
                <a:gd name="connsiteX2" fmla="*/ 170338 w 1004838"/>
                <a:gd name="connsiteY2" fmla="*/ 266330 h 905522"/>
                <a:gd name="connsiteX3" fmla="*/ 196971 w 1004838"/>
                <a:gd name="connsiteY3" fmla="*/ 248575 h 905522"/>
                <a:gd name="connsiteX4" fmla="*/ 241359 w 1004838"/>
                <a:gd name="connsiteY4" fmla="*/ 221942 h 905522"/>
                <a:gd name="connsiteX5" fmla="*/ 312380 w 1004838"/>
                <a:gd name="connsiteY5" fmla="*/ 204186 h 905522"/>
                <a:gd name="connsiteX6" fmla="*/ 330136 w 1004838"/>
                <a:gd name="connsiteY6" fmla="*/ 186431 h 905522"/>
                <a:gd name="connsiteX7" fmla="*/ 347891 w 1004838"/>
                <a:gd name="connsiteY7" fmla="*/ 159798 h 905522"/>
                <a:gd name="connsiteX8" fmla="*/ 374524 w 1004838"/>
                <a:gd name="connsiteY8" fmla="*/ 142043 h 905522"/>
                <a:gd name="connsiteX9" fmla="*/ 410035 w 1004838"/>
                <a:gd name="connsiteY9" fmla="*/ 88777 h 905522"/>
                <a:gd name="connsiteX10" fmla="*/ 427790 w 1004838"/>
                <a:gd name="connsiteY10" fmla="*/ 71021 h 905522"/>
                <a:gd name="connsiteX11" fmla="*/ 463301 w 1004838"/>
                <a:gd name="connsiteY11" fmla="*/ 62144 h 905522"/>
                <a:gd name="connsiteX12" fmla="*/ 507689 w 1004838"/>
                <a:gd name="connsiteY12" fmla="*/ 44388 h 905522"/>
                <a:gd name="connsiteX13" fmla="*/ 552077 w 1004838"/>
                <a:gd name="connsiteY13" fmla="*/ 35511 h 905522"/>
                <a:gd name="connsiteX14" fmla="*/ 649732 w 1004838"/>
                <a:gd name="connsiteY14" fmla="*/ 0 h 905522"/>
                <a:gd name="connsiteX15" fmla="*/ 827285 w 1004838"/>
                <a:gd name="connsiteY15" fmla="*/ 26633 h 905522"/>
                <a:gd name="connsiteX16" fmla="*/ 880551 w 1004838"/>
                <a:gd name="connsiteY16" fmla="*/ 88777 h 905522"/>
                <a:gd name="connsiteX17" fmla="*/ 978205 w 1004838"/>
                <a:gd name="connsiteY17" fmla="*/ 195309 h 905522"/>
                <a:gd name="connsiteX18" fmla="*/ 987083 w 1004838"/>
                <a:gd name="connsiteY18" fmla="*/ 337351 h 905522"/>
                <a:gd name="connsiteX19" fmla="*/ 1004838 w 1004838"/>
                <a:gd name="connsiteY19" fmla="*/ 443883 h 905522"/>
                <a:gd name="connsiteX20" fmla="*/ 978205 w 1004838"/>
                <a:gd name="connsiteY20" fmla="*/ 621437 h 905522"/>
                <a:gd name="connsiteX21" fmla="*/ 960450 w 1004838"/>
                <a:gd name="connsiteY21" fmla="*/ 674703 h 905522"/>
                <a:gd name="connsiteX22" fmla="*/ 951572 w 1004838"/>
                <a:gd name="connsiteY22" fmla="*/ 701336 h 905522"/>
                <a:gd name="connsiteX23" fmla="*/ 916062 w 1004838"/>
                <a:gd name="connsiteY23" fmla="*/ 745724 h 905522"/>
                <a:gd name="connsiteX24" fmla="*/ 871673 w 1004838"/>
                <a:gd name="connsiteY24" fmla="*/ 798990 h 905522"/>
                <a:gd name="connsiteX25" fmla="*/ 818407 w 1004838"/>
                <a:gd name="connsiteY25" fmla="*/ 834501 h 905522"/>
                <a:gd name="connsiteX26" fmla="*/ 756264 w 1004838"/>
                <a:gd name="connsiteY26" fmla="*/ 843379 h 905522"/>
                <a:gd name="connsiteX27" fmla="*/ 729631 w 1004838"/>
                <a:gd name="connsiteY27" fmla="*/ 861134 h 905522"/>
                <a:gd name="connsiteX28" fmla="*/ 676365 w 1004838"/>
                <a:gd name="connsiteY28" fmla="*/ 870012 h 905522"/>
                <a:gd name="connsiteX29" fmla="*/ 631976 w 1004838"/>
                <a:gd name="connsiteY29" fmla="*/ 878889 h 905522"/>
                <a:gd name="connsiteX30" fmla="*/ 578710 w 1004838"/>
                <a:gd name="connsiteY30" fmla="*/ 905522 h 905522"/>
                <a:gd name="connsiteX31" fmla="*/ 401157 w 1004838"/>
                <a:gd name="connsiteY31" fmla="*/ 887767 h 905522"/>
                <a:gd name="connsiteX32" fmla="*/ 347891 w 1004838"/>
                <a:gd name="connsiteY32" fmla="*/ 870012 h 905522"/>
                <a:gd name="connsiteX33" fmla="*/ 330136 w 1004838"/>
                <a:gd name="connsiteY33" fmla="*/ 852256 h 905522"/>
                <a:gd name="connsiteX34" fmla="*/ 312380 w 1004838"/>
                <a:gd name="connsiteY34" fmla="*/ 825623 h 905522"/>
                <a:gd name="connsiteX35" fmla="*/ 276870 w 1004838"/>
                <a:gd name="connsiteY35" fmla="*/ 798990 h 905522"/>
                <a:gd name="connsiteX36" fmla="*/ 267992 w 1004838"/>
                <a:gd name="connsiteY36" fmla="*/ 763479 h 905522"/>
                <a:gd name="connsiteX37" fmla="*/ 223604 w 1004838"/>
                <a:gd name="connsiteY37" fmla="*/ 692458 h 905522"/>
                <a:gd name="connsiteX38" fmla="*/ 196971 w 1004838"/>
                <a:gd name="connsiteY38" fmla="*/ 639192 h 905522"/>
                <a:gd name="connsiteX39" fmla="*/ 152582 w 1004838"/>
                <a:gd name="connsiteY39" fmla="*/ 559293 h 905522"/>
                <a:gd name="connsiteX40" fmla="*/ 143705 w 1004838"/>
                <a:gd name="connsiteY40" fmla="*/ 506027 h 905522"/>
                <a:gd name="connsiteX41" fmla="*/ 134827 w 1004838"/>
                <a:gd name="connsiteY41" fmla="*/ 461639 h 905522"/>
                <a:gd name="connsiteX42" fmla="*/ 108194 w 1004838"/>
                <a:gd name="connsiteY42" fmla="*/ 426128 h 905522"/>
                <a:gd name="connsiteX43" fmla="*/ 63805 w 1004838"/>
                <a:gd name="connsiteY43" fmla="*/ 363984 h 905522"/>
                <a:gd name="connsiteX44" fmla="*/ 1662 w 1004838"/>
                <a:gd name="connsiteY44" fmla="*/ 319596 h 90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04838" h="905522">
                  <a:moveTo>
                    <a:pt x="1662" y="319596"/>
                  </a:moveTo>
                  <a:cubicBezTo>
                    <a:pt x="13499" y="307759"/>
                    <a:pt x="74041" y="313226"/>
                    <a:pt x="134827" y="292963"/>
                  </a:cubicBezTo>
                  <a:cubicBezTo>
                    <a:pt x="146664" y="284085"/>
                    <a:pt x="158298" y="274930"/>
                    <a:pt x="170338" y="266330"/>
                  </a:cubicBezTo>
                  <a:cubicBezTo>
                    <a:pt x="179020" y="260128"/>
                    <a:pt x="188640" y="255240"/>
                    <a:pt x="196971" y="248575"/>
                  </a:cubicBezTo>
                  <a:cubicBezTo>
                    <a:pt x="227036" y="224522"/>
                    <a:pt x="200420" y="233107"/>
                    <a:pt x="241359" y="221942"/>
                  </a:cubicBezTo>
                  <a:cubicBezTo>
                    <a:pt x="264901" y="215521"/>
                    <a:pt x="312380" y="204186"/>
                    <a:pt x="312380" y="204186"/>
                  </a:cubicBezTo>
                  <a:cubicBezTo>
                    <a:pt x="318299" y="198268"/>
                    <a:pt x="324907" y="192967"/>
                    <a:pt x="330136" y="186431"/>
                  </a:cubicBezTo>
                  <a:cubicBezTo>
                    <a:pt x="336801" y="178100"/>
                    <a:pt x="340346" y="167343"/>
                    <a:pt x="347891" y="159798"/>
                  </a:cubicBezTo>
                  <a:cubicBezTo>
                    <a:pt x="355436" y="152253"/>
                    <a:pt x="365646" y="147961"/>
                    <a:pt x="374524" y="142043"/>
                  </a:cubicBezTo>
                  <a:cubicBezTo>
                    <a:pt x="386361" y="124288"/>
                    <a:pt x="394946" y="103867"/>
                    <a:pt x="410035" y="88777"/>
                  </a:cubicBezTo>
                  <a:cubicBezTo>
                    <a:pt x="415953" y="82858"/>
                    <a:pt x="420304" y="74764"/>
                    <a:pt x="427790" y="71021"/>
                  </a:cubicBezTo>
                  <a:cubicBezTo>
                    <a:pt x="438703" y="65564"/>
                    <a:pt x="451726" y="66002"/>
                    <a:pt x="463301" y="62144"/>
                  </a:cubicBezTo>
                  <a:cubicBezTo>
                    <a:pt x="478419" y="57105"/>
                    <a:pt x="492425" y="48967"/>
                    <a:pt x="507689" y="44388"/>
                  </a:cubicBezTo>
                  <a:cubicBezTo>
                    <a:pt x="522142" y="40052"/>
                    <a:pt x="537520" y="39481"/>
                    <a:pt x="552077" y="35511"/>
                  </a:cubicBezTo>
                  <a:cubicBezTo>
                    <a:pt x="587887" y="25744"/>
                    <a:pt x="615702" y="13612"/>
                    <a:pt x="649732" y="0"/>
                  </a:cubicBezTo>
                  <a:cubicBezTo>
                    <a:pt x="708916" y="8878"/>
                    <a:pt x="771428" y="5149"/>
                    <a:pt x="827285" y="26633"/>
                  </a:cubicBezTo>
                  <a:cubicBezTo>
                    <a:pt x="852749" y="36427"/>
                    <a:pt x="863347" y="67602"/>
                    <a:pt x="880551" y="88777"/>
                  </a:cubicBezTo>
                  <a:cubicBezTo>
                    <a:pt x="959919" y="186460"/>
                    <a:pt x="912133" y="145754"/>
                    <a:pt x="978205" y="195309"/>
                  </a:cubicBezTo>
                  <a:cubicBezTo>
                    <a:pt x="981164" y="242656"/>
                    <a:pt x="982973" y="290090"/>
                    <a:pt x="987083" y="337351"/>
                  </a:cubicBezTo>
                  <a:cubicBezTo>
                    <a:pt x="990471" y="376309"/>
                    <a:pt x="997355" y="406467"/>
                    <a:pt x="1004838" y="443883"/>
                  </a:cubicBezTo>
                  <a:cubicBezTo>
                    <a:pt x="995610" y="563852"/>
                    <a:pt x="1005834" y="531642"/>
                    <a:pt x="978205" y="621437"/>
                  </a:cubicBezTo>
                  <a:cubicBezTo>
                    <a:pt x="972701" y="639325"/>
                    <a:pt x="966368" y="656948"/>
                    <a:pt x="960450" y="674703"/>
                  </a:cubicBezTo>
                  <a:cubicBezTo>
                    <a:pt x="957491" y="683581"/>
                    <a:pt x="957418" y="694029"/>
                    <a:pt x="951572" y="701336"/>
                  </a:cubicBezTo>
                  <a:cubicBezTo>
                    <a:pt x="939735" y="716132"/>
                    <a:pt x="927431" y="730566"/>
                    <a:pt x="916062" y="745724"/>
                  </a:cubicBezTo>
                  <a:cubicBezTo>
                    <a:pt x="895546" y="773079"/>
                    <a:pt x="900904" y="776255"/>
                    <a:pt x="871673" y="798990"/>
                  </a:cubicBezTo>
                  <a:cubicBezTo>
                    <a:pt x="854829" y="812091"/>
                    <a:pt x="839532" y="831483"/>
                    <a:pt x="818407" y="834501"/>
                  </a:cubicBezTo>
                  <a:lnTo>
                    <a:pt x="756264" y="843379"/>
                  </a:lnTo>
                  <a:cubicBezTo>
                    <a:pt x="747386" y="849297"/>
                    <a:pt x="739753" y="857760"/>
                    <a:pt x="729631" y="861134"/>
                  </a:cubicBezTo>
                  <a:cubicBezTo>
                    <a:pt x="712554" y="866826"/>
                    <a:pt x="694075" y="866792"/>
                    <a:pt x="676365" y="870012"/>
                  </a:cubicBezTo>
                  <a:cubicBezTo>
                    <a:pt x="661519" y="872711"/>
                    <a:pt x="646615" y="875229"/>
                    <a:pt x="631976" y="878889"/>
                  </a:cubicBezTo>
                  <a:cubicBezTo>
                    <a:pt x="602574" y="886239"/>
                    <a:pt x="604746" y="888165"/>
                    <a:pt x="578710" y="905522"/>
                  </a:cubicBezTo>
                  <a:cubicBezTo>
                    <a:pt x="548151" y="903171"/>
                    <a:pt x="444165" y="897692"/>
                    <a:pt x="401157" y="887767"/>
                  </a:cubicBezTo>
                  <a:cubicBezTo>
                    <a:pt x="382921" y="883559"/>
                    <a:pt x="347891" y="870012"/>
                    <a:pt x="347891" y="870012"/>
                  </a:cubicBezTo>
                  <a:cubicBezTo>
                    <a:pt x="341973" y="864093"/>
                    <a:pt x="335365" y="858792"/>
                    <a:pt x="330136" y="852256"/>
                  </a:cubicBezTo>
                  <a:cubicBezTo>
                    <a:pt x="323471" y="843924"/>
                    <a:pt x="319925" y="833168"/>
                    <a:pt x="312380" y="825623"/>
                  </a:cubicBezTo>
                  <a:cubicBezTo>
                    <a:pt x="301918" y="815161"/>
                    <a:pt x="288707" y="807868"/>
                    <a:pt x="276870" y="798990"/>
                  </a:cubicBezTo>
                  <a:cubicBezTo>
                    <a:pt x="273911" y="787153"/>
                    <a:pt x="273449" y="774392"/>
                    <a:pt x="267992" y="763479"/>
                  </a:cubicBezTo>
                  <a:cubicBezTo>
                    <a:pt x="255507" y="738509"/>
                    <a:pt x="232432" y="718942"/>
                    <a:pt x="223604" y="692458"/>
                  </a:cubicBezTo>
                  <a:cubicBezTo>
                    <a:pt x="211352" y="655703"/>
                    <a:pt x="219917" y="673611"/>
                    <a:pt x="196971" y="639192"/>
                  </a:cubicBezTo>
                  <a:cubicBezTo>
                    <a:pt x="168837" y="526659"/>
                    <a:pt x="218482" y="704274"/>
                    <a:pt x="152582" y="559293"/>
                  </a:cubicBezTo>
                  <a:cubicBezTo>
                    <a:pt x="145133" y="542906"/>
                    <a:pt x="146925" y="523737"/>
                    <a:pt x="143705" y="506027"/>
                  </a:cubicBezTo>
                  <a:cubicBezTo>
                    <a:pt x="141006" y="491181"/>
                    <a:pt x="140955" y="475428"/>
                    <a:pt x="134827" y="461639"/>
                  </a:cubicBezTo>
                  <a:cubicBezTo>
                    <a:pt x="128818" y="448118"/>
                    <a:pt x="117072" y="437965"/>
                    <a:pt x="108194" y="426128"/>
                  </a:cubicBezTo>
                  <a:cubicBezTo>
                    <a:pt x="87479" y="363984"/>
                    <a:pt x="108193" y="378781"/>
                    <a:pt x="63805" y="363984"/>
                  </a:cubicBezTo>
                  <a:cubicBezTo>
                    <a:pt x="44408" y="334889"/>
                    <a:pt x="-10175" y="331433"/>
                    <a:pt x="1662" y="31959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7" tIns="91427" rIns="91427" bIns="91427" numCol="1" spcCol="0" rtlCol="0" fromWordArt="0" anchor="b" anchorCtr="0" forceAA="0" compatLnSpc="1">
              <a:prstTxWarp prst="textNoShape">
                <a:avLst/>
              </a:prstTxWarp>
              <a:noAutofit/>
            </a:bodyPr>
            <a:lstStyle/>
            <a:p>
              <a:pPr marL="0" marR="0" lvl="0" indent="0" algn="r" defTabSz="932563" rtl="0" eaLnBrk="1" fontAlgn="auto" latinLnBrk="0" hangingPunct="1">
                <a:lnSpc>
                  <a:spcPct val="100000"/>
                </a:lnSpc>
                <a:spcBef>
                  <a:spcPts val="0"/>
                </a:spcBef>
                <a:spcAft>
                  <a:spcPts val="0"/>
                </a:spcAft>
                <a:buClrTx/>
                <a:buSzTx/>
                <a:buFontTx/>
                <a:buNone/>
                <a:tabLst/>
                <a:defRPr/>
              </a:pPr>
              <a:endParaRPr kumimoji="0" lang="en-US" sz="1199" b="0" i="0" u="none" strike="noStrike" kern="1200" cap="none" spc="0" normalizeH="0" baseline="0" noProof="0" dirty="0" err="1">
                <a:ln>
                  <a:noFill/>
                </a:ln>
                <a:solidFill>
                  <a:prstClr val="white"/>
                </a:solidFill>
                <a:effectLst/>
                <a:uLnTx/>
                <a:uFillTx/>
                <a:latin typeface="Segoe UI"/>
                <a:ea typeface="+mn-ea"/>
                <a:cs typeface="+mn-cs"/>
              </a:endParaRPr>
            </a:p>
          </p:txBody>
        </p:sp>
        <p:pic>
          <p:nvPicPr>
            <p:cNvPr id="9" name="Picture 8"/>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448547" y="110046"/>
              <a:ext cx="7312456" cy="6994525"/>
            </a:xfrm>
            <a:prstGeom prst="rect">
              <a:avLst/>
            </a:prstGeom>
          </p:spPr>
        </p:pic>
      </p:gr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66709" y="833046"/>
            <a:ext cx="1200001" cy="720000"/>
          </a:xfrm>
          <a:prstGeom prst="rect">
            <a:avLst/>
          </a:prstGeom>
        </p:spPr>
      </p:pic>
    </p:spTree>
    <p:extLst>
      <p:ext uri="{BB962C8B-B14F-4D97-AF65-F5344CB8AC3E}">
        <p14:creationId xmlns:p14="http://schemas.microsoft.com/office/powerpoint/2010/main" val="218760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 Placeholder 64"/>
          <p:cNvSpPr txBox="1">
            <a:spLocks/>
          </p:cNvSpPr>
          <p:nvPr/>
        </p:nvSpPr>
        <p:spPr>
          <a:xfrm>
            <a:off x="958849" y="761424"/>
            <a:ext cx="10518775" cy="2108269"/>
          </a:xfrm>
          <a:prstGeom prst="rect">
            <a:avLst/>
          </a:prstGeom>
        </p:spPr>
        <p:txBody>
          <a:bodyPr vert="horz" wrap="square" lIns="146304" tIns="91440" rIns="146304" bIns="91440" rtlCol="0">
            <a:spAutoFit/>
          </a:bodyPr>
          <a:lstStyle>
            <a:lvl1pPr marL="342900" marR="0" indent="-342900" algn="l" defTabSz="932742" rtl="0" eaLnBrk="1" fontAlgn="auto" latinLnBrk="0" hangingPunct="1">
              <a:lnSpc>
                <a:spcPct val="90000"/>
              </a:lnSpc>
              <a:spcBef>
                <a:spcPct val="20000"/>
              </a:spcBef>
              <a:spcAft>
                <a:spcPts val="0"/>
              </a:spcAft>
              <a:buClrTx/>
              <a:buSzPct val="90000"/>
              <a:buFont typeface="Arial" pitchFamily="34" charset="0"/>
              <a:buChar char="•"/>
              <a:tabLst/>
              <a:defRPr sz="36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90000"/>
              </a:lnSpc>
              <a:spcBef>
                <a:spcPct val="20000"/>
              </a:spcBef>
              <a:spcAft>
                <a:spcPts val="0"/>
              </a:spcAft>
              <a:buClrTx/>
              <a:buSzPct val="90000"/>
              <a:buFont typeface="Arial" pitchFamily="34" charset="0"/>
              <a:buNone/>
              <a:tabLst/>
              <a:defRPr/>
            </a:pPr>
            <a:r>
              <a:rPr kumimoji="0" lang="en-US" sz="3000" b="0" i="0" u="none" strike="noStrike" kern="1200" cap="all" spc="300" normalizeH="0" baseline="0" noProof="0" dirty="0">
                <a:ln w="3175">
                  <a:noFill/>
                </a:ln>
                <a:solidFill>
                  <a:srgbClr val="737373"/>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“There are two kinds of big companies, those who’ve been hacked, and those who don’t know they’ve been hacked.”</a:t>
            </a:r>
          </a:p>
          <a:p>
            <a:pPr marL="0" marR="0" lvl="0" indent="0" algn="ctr" defTabSz="932742" rtl="0" eaLnBrk="1" fontAlgn="auto" latinLnBrk="0" hangingPunct="1">
              <a:lnSpc>
                <a:spcPct val="90000"/>
              </a:lnSpc>
              <a:spcBef>
                <a:spcPct val="20000"/>
              </a:spcBef>
              <a:spcAft>
                <a:spcPts val="0"/>
              </a:spcAft>
              <a:buClrTx/>
              <a:buSzPct val="90000"/>
              <a:buFont typeface="Arial" pitchFamily="34" charset="0"/>
              <a:buNone/>
              <a:tabLst/>
              <a:defRPr/>
            </a:pPr>
            <a:endParaRPr kumimoji="0" lang="en-US" sz="2000" b="0" i="0" u="none" strike="noStrike" kern="1200" cap="all" spc="300" normalizeH="0" baseline="0" noProof="0" dirty="0">
              <a:ln w="3175">
                <a:noFill/>
              </a:ln>
              <a:solidFill>
                <a:srgbClr val="525252"/>
              </a:solidFill>
              <a:effectLst/>
              <a:uLnTx/>
              <a:uFillTx/>
              <a:latin typeface="Segoe UI Black" panose="020B0A02040204020203" pitchFamily="34" charset="0"/>
              <a:ea typeface="Segoe UI Black" panose="020B0A02040204020203" pitchFamily="34" charset="0"/>
              <a:cs typeface="Segoe UI Black" panose="020B0A02040204020203" pitchFamily="34" charset="0"/>
            </a:endParaRPr>
          </a:p>
          <a:p>
            <a:pPr marL="0" marR="0" lvl="0" indent="0" algn="ctr" defTabSz="932742" rtl="0" eaLnBrk="1" fontAlgn="auto" latinLnBrk="0" hangingPunct="1">
              <a:lnSpc>
                <a:spcPct val="90000"/>
              </a:lnSpc>
              <a:spcBef>
                <a:spcPct val="20000"/>
              </a:spcBef>
              <a:spcAft>
                <a:spcPts val="0"/>
              </a:spcAft>
              <a:buClrTx/>
              <a:buSzPct val="90000"/>
              <a:buFont typeface="Arial" pitchFamily="34" charset="0"/>
              <a:buNone/>
              <a:tabLst/>
              <a:defRPr/>
            </a:pPr>
            <a:r>
              <a:rPr kumimoji="0" lang="en-US" sz="2000" b="0" i="0" u="none" strike="noStrike" kern="1200" cap="all" spc="300" normalizeH="0" baseline="0" noProof="0" dirty="0">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James </a:t>
            </a:r>
            <a:r>
              <a:rPr kumimoji="0" lang="en-US" sz="2000" b="0" i="0" u="none" strike="noStrike" kern="1200" cap="all" spc="300" normalizeH="0" baseline="0" noProof="0" dirty="0" err="1">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Comey</a:t>
            </a:r>
            <a:endParaRPr kumimoji="0" lang="en-US" sz="2000" b="0" i="0" u="none" strike="noStrike" kern="1200" cap="all" spc="300" normalizeH="0" baseline="0" noProof="0" dirty="0">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endParaRPr>
          </a:p>
        </p:txBody>
      </p:sp>
      <p:sp>
        <p:nvSpPr>
          <p:cNvPr id="50" name="Rectangle 49" descr="Bounce Left:  Rectangle 4"/>
          <p:cNvSpPr/>
          <p:nvPr/>
        </p:nvSpPr>
        <p:spPr bwMode="auto">
          <a:xfrm>
            <a:off x="635" y="3292193"/>
            <a:ext cx="12435840" cy="18288"/>
          </a:xfrm>
          <a:prstGeom prst="rect">
            <a:avLst/>
          </a:prstGeom>
          <a:solidFill>
            <a:srgbClr val="E81123"/>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 name="Rectangle 52"/>
          <p:cNvSpPr/>
          <p:nvPr/>
        </p:nvSpPr>
        <p:spPr bwMode="auto">
          <a:xfrm>
            <a:off x="409444" y="3732981"/>
            <a:ext cx="2830211" cy="2092570"/>
          </a:xfrm>
          <a:prstGeom prst="rect">
            <a:avLst/>
          </a:prstGeom>
          <a:solidFill>
            <a:srgbClr val="C0C0C0"/>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54" name="TextBox 53"/>
          <p:cNvSpPr txBox="1"/>
          <p:nvPr/>
        </p:nvSpPr>
        <p:spPr>
          <a:xfrm>
            <a:off x="435023" y="4689372"/>
            <a:ext cx="2779052" cy="1187660"/>
          </a:xfrm>
          <a:prstGeom prst="rect">
            <a:avLst/>
          </a:prstGeom>
          <a:noFill/>
        </p:spPr>
        <p:txBody>
          <a:bodyPr wrap="square" lIns="186468" tIns="149175" rIns="186468" bIns="149175" rtlCol="0">
            <a:spAutoFit/>
          </a:bodyPr>
          <a:lstStyle/>
          <a:p>
            <a:pPr marL="0" marR="0" lvl="0" indent="0" algn="ctr" defTabSz="932239" rtl="0" eaLnBrk="1" fontAlgn="auto" latinLnBrk="0" hangingPunct="1">
              <a:lnSpc>
                <a:spcPct val="90000"/>
              </a:lnSpc>
              <a:spcBef>
                <a:spcPts val="0"/>
              </a:spcBef>
              <a:spcAft>
                <a:spcPts val="60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Segoe UI"/>
                <a:ea typeface="Segoe UI" pitchFamily="34" charset="0"/>
                <a:cs typeface="Segoe UI Semibold" panose="020B0702040204020203" pitchFamily="34" charset="0"/>
              </a:rPr>
              <a:t>Median number of days attackers are present on a victims network before detection</a:t>
            </a:r>
          </a:p>
        </p:txBody>
      </p:sp>
      <p:sp>
        <p:nvSpPr>
          <p:cNvPr id="55" name="TextBox 54"/>
          <p:cNvSpPr txBox="1"/>
          <p:nvPr/>
        </p:nvSpPr>
        <p:spPr>
          <a:xfrm>
            <a:off x="677400" y="3940457"/>
            <a:ext cx="2294298" cy="1043235"/>
          </a:xfrm>
          <a:prstGeom prst="rect">
            <a:avLst/>
          </a:prstGeom>
          <a:noFill/>
        </p:spPr>
        <p:txBody>
          <a:bodyPr wrap="square" lIns="182802" tIns="146241" rIns="182802" bIns="146241" rtlCol="0">
            <a:spAutoFit/>
          </a:bodyPr>
          <a:lstStyle/>
          <a:p>
            <a:pPr marL="0" marR="0" lvl="0" indent="0" algn="ctr" defTabSz="932239" rtl="0" eaLnBrk="1" fontAlgn="auto" latinLnBrk="0" hangingPunct="1">
              <a:lnSpc>
                <a:spcPct val="90000"/>
              </a:lnSpc>
              <a:spcBef>
                <a:spcPts val="0"/>
              </a:spcBef>
              <a:spcAft>
                <a:spcPts val="600"/>
              </a:spcAft>
              <a:buClrTx/>
              <a:buSzTx/>
              <a:buFontTx/>
              <a:buNone/>
              <a:tabLst/>
              <a:defRPr/>
            </a:pPr>
            <a:r>
              <a:rPr kumimoji="0" lang="en-US" sz="5400" b="0" i="0" u="none" strike="noStrike" kern="0" cap="all" spc="0" normalizeH="0" baseline="0" noProof="0" dirty="0">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200+</a:t>
            </a:r>
          </a:p>
        </p:txBody>
      </p:sp>
      <p:sp>
        <p:nvSpPr>
          <p:cNvPr id="57" name="Rectangle 56"/>
          <p:cNvSpPr/>
          <p:nvPr/>
        </p:nvSpPr>
        <p:spPr bwMode="auto">
          <a:xfrm>
            <a:off x="3335175" y="3732981"/>
            <a:ext cx="2830211" cy="2092570"/>
          </a:xfrm>
          <a:prstGeom prst="rect">
            <a:avLst/>
          </a:prstGeom>
          <a:solidFill>
            <a:srgbClr val="C0C0C0"/>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58" name="TextBox 57"/>
          <p:cNvSpPr txBox="1"/>
          <p:nvPr/>
        </p:nvSpPr>
        <p:spPr>
          <a:xfrm>
            <a:off x="3502445" y="4902429"/>
            <a:ext cx="2461434" cy="744462"/>
          </a:xfrm>
          <a:prstGeom prst="rect">
            <a:avLst/>
          </a:prstGeom>
          <a:noFill/>
        </p:spPr>
        <p:txBody>
          <a:bodyPr wrap="square" lIns="186468" tIns="149175" rIns="186468" bIns="149175" rtlCol="0">
            <a:spAutoFit/>
          </a:bodyPr>
          <a:lstStyle/>
          <a:p>
            <a:pPr marL="0" marR="0" lvl="0" indent="0" algn="ctr" defTabSz="932239" rtl="0" eaLnBrk="1" fontAlgn="auto" latinLnBrk="0" hangingPunct="1">
              <a:lnSpc>
                <a:spcPct val="90000"/>
              </a:lnSpc>
              <a:spcBef>
                <a:spcPts val="0"/>
              </a:spcBef>
              <a:spcAft>
                <a:spcPts val="60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Segoe UI"/>
                <a:ea typeface="Segoe UI" pitchFamily="34" charset="0"/>
                <a:cs typeface="Segoe UI Semibold" panose="020B0702040204020203" pitchFamily="34" charset="0"/>
              </a:rPr>
              <a:t>Days after detection to full recovery</a:t>
            </a:r>
          </a:p>
        </p:txBody>
      </p:sp>
      <p:sp>
        <p:nvSpPr>
          <p:cNvPr id="59" name="TextBox 58"/>
          <p:cNvSpPr txBox="1"/>
          <p:nvPr/>
        </p:nvSpPr>
        <p:spPr>
          <a:xfrm>
            <a:off x="3703691" y="3940457"/>
            <a:ext cx="2058943" cy="1057886"/>
          </a:xfrm>
          <a:prstGeom prst="rect">
            <a:avLst/>
          </a:prstGeom>
          <a:noFill/>
        </p:spPr>
        <p:txBody>
          <a:bodyPr wrap="square" lIns="182802" tIns="146241" rIns="182802" bIns="146241" rtlCol="0">
            <a:spAutoFit/>
          </a:bodyPr>
          <a:lstStyle/>
          <a:p>
            <a:pPr marL="0" marR="0" lvl="0" indent="0" algn="ctr" defTabSz="932239" rtl="0" eaLnBrk="1" fontAlgn="auto" latinLnBrk="0" hangingPunct="1">
              <a:lnSpc>
                <a:spcPct val="90000"/>
              </a:lnSpc>
              <a:spcBef>
                <a:spcPts val="0"/>
              </a:spcBef>
              <a:spcAft>
                <a:spcPts val="600"/>
              </a:spcAft>
              <a:buClrTx/>
              <a:buSzTx/>
              <a:buFontTx/>
              <a:buNone/>
              <a:tabLst/>
              <a:defRPr/>
            </a:pPr>
            <a:r>
              <a:rPr kumimoji="0" lang="en-US" sz="5400" b="0" i="0" u="none" strike="noStrike" kern="0" cap="all" spc="0" normalizeH="0" baseline="0" noProof="0" dirty="0">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80</a:t>
            </a:r>
          </a:p>
        </p:txBody>
      </p:sp>
      <p:sp>
        <p:nvSpPr>
          <p:cNvPr id="61" name="Rectangle 60"/>
          <p:cNvSpPr/>
          <p:nvPr/>
        </p:nvSpPr>
        <p:spPr bwMode="auto">
          <a:xfrm>
            <a:off x="6260906" y="3732981"/>
            <a:ext cx="2830211" cy="2092570"/>
          </a:xfrm>
          <a:prstGeom prst="rect">
            <a:avLst/>
          </a:prstGeom>
          <a:solidFill>
            <a:srgbClr val="C0C0C0"/>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62" name="TextBox 61"/>
          <p:cNvSpPr txBox="1"/>
          <p:nvPr/>
        </p:nvSpPr>
        <p:spPr>
          <a:xfrm>
            <a:off x="6272833" y="4902429"/>
            <a:ext cx="2779052" cy="744462"/>
          </a:xfrm>
          <a:prstGeom prst="rect">
            <a:avLst/>
          </a:prstGeom>
          <a:noFill/>
        </p:spPr>
        <p:txBody>
          <a:bodyPr wrap="square" lIns="186468" tIns="149175" rIns="186468" bIns="149175" rtlCol="0">
            <a:spAutoFit/>
          </a:bodyPr>
          <a:lstStyle/>
          <a:p>
            <a:pPr marL="0" marR="0" lvl="0" indent="0" algn="ctr" defTabSz="932239" rtl="0" eaLnBrk="1" fontAlgn="auto" latinLnBrk="0" hangingPunct="1">
              <a:lnSpc>
                <a:spcPct val="90000"/>
              </a:lnSpc>
              <a:spcBef>
                <a:spcPts val="0"/>
              </a:spcBef>
              <a:spcAft>
                <a:spcPts val="60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Segoe UI"/>
                <a:ea typeface="Segoe UI" pitchFamily="34" charset="0"/>
                <a:cs typeface="Segoe UI Semibold" panose="020B0702040204020203" pitchFamily="34" charset="0"/>
              </a:rPr>
              <a:t>Impact of lost productivity and growth</a:t>
            </a:r>
          </a:p>
        </p:txBody>
      </p:sp>
      <p:sp>
        <p:nvSpPr>
          <p:cNvPr id="63" name="TextBox 62"/>
          <p:cNvSpPr txBox="1"/>
          <p:nvPr/>
        </p:nvSpPr>
        <p:spPr>
          <a:xfrm>
            <a:off x="6226670" y="3940457"/>
            <a:ext cx="2871379" cy="1043235"/>
          </a:xfrm>
          <a:prstGeom prst="rect">
            <a:avLst/>
          </a:prstGeom>
          <a:noFill/>
        </p:spPr>
        <p:txBody>
          <a:bodyPr wrap="square" lIns="182802" tIns="146241" rIns="182802" bIns="146241" rtlCol="0">
            <a:spAutoFit/>
          </a:bodyPr>
          <a:lstStyle/>
          <a:p>
            <a:pPr marL="0" marR="0" lvl="0" indent="0" algn="ctr" defTabSz="932239" rtl="0" eaLnBrk="1" fontAlgn="auto" latinLnBrk="0" hangingPunct="1">
              <a:lnSpc>
                <a:spcPct val="90000"/>
              </a:lnSpc>
              <a:spcBef>
                <a:spcPts val="0"/>
              </a:spcBef>
              <a:spcAft>
                <a:spcPts val="600"/>
              </a:spcAft>
              <a:buClrTx/>
              <a:buSzTx/>
              <a:buFontTx/>
              <a:buNone/>
              <a:tabLst/>
              <a:defRPr/>
            </a:pPr>
            <a:r>
              <a:rPr kumimoji="0" lang="en-US" sz="4400" b="0" i="0" u="none" strike="noStrike" kern="0" cap="all" spc="0" normalizeH="0" baseline="0" noProof="0" dirty="0">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a:t>
            </a:r>
            <a:r>
              <a:rPr kumimoji="0" lang="en-US" sz="5400" b="0" i="0" u="none" strike="noStrike" kern="0" cap="all" spc="0" normalizeH="0" baseline="0" noProof="0" dirty="0">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3</a:t>
            </a:r>
            <a:r>
              <a:rPr kumimoji="0" lang="en-US" sz="2800" b="0" i="0" u="none" strike="noStrike" kern="0" cap="all" spc="0" normalizeH="0" baseline="0" noProof="0" dirty="0">
                <a:ln w="3175">
                  <a:noFill/>
                </a:ln>
                <a:solidFill>
                  <a:srgbClr val="FF0000"/>
                </a:solidFill>
                <a:effectLst/>
                <a:uLnTx/>
                <a:uFillTx/>
                <a:latin typeface="Segoe UI Light" panose="020B0502040204020203" pitchFamily="34" charset="0"/>
                <a:ea typeface="+mn-ea"/>
                <a:cs typeface="Arial" panose="020B0604020202020204" pitchFamily="34" charset="0"/>
              </a:rPr>
              <a:t>Trillion</a:t>
            </a:r>
            <a:endParaRPr kumimoji="0" lang="en-US" sz="3200" b="0" i="0" u="none" strike="noStrike" kern="0" cap="all" spc="0" normalizeH="0" baseline="0" noProof="0" dirty="0">
              <a:ln w="3175">
                <a:noFill/>
              </a:ln>
              <a:solidFill>
                <a:srgbClr val="FF0000"/>
              </a:solidFill>
              <a:effectLst/>
              <a:uLnTx/>
              <a:uFillTx/>
              <a:latin typeface="Segoe UI Light" panose="020B0502040204020203" pitchFamily="34" charset="0"/>
              <a:ea typeface="+mn-ea"/>
              <a:cs typeface="Arial" panose="020B0604020202020204" pitchFamily="34" charset="0"/>
            </a:endParaRPr>
          </a:p>
        </p:txBody>
      </p:sp>
      <p:sp>
        <p:nvSpPr>
          <p:cNvPr id="65" name="Rectangle 64"/>
          <p:cNvSpPr/>
          <p:nvPr/>
        </p:nvSpPr>
        <p:spPr bwMode="auto">
          <a:xfrm>
            <a:off x="9186636" y="3732981"/>
            <a:ext cx="2830211" cy="2092570"/>
          </a:xfrm>
          <a:prstGeom prst="rect">
            <a:avLst/>
          </a:prstGeom>
          <a:solidFill>
            <a:srgbClr val="C0C0C0"/>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66" name="TextBox 65"/>
          <p:cNvSpPr txBox="1"/>
          <p:nvPr/>
        </p:nvSpPr>
        <p:spPr>
          <a:xfrm>
            <a:off x="9212215" y="4902429"/>
            <a:ext cx="2779052" cy="744462"/>
          </a:xfrm>
          <a:prstGeom prst="rect">
            <a:avLst/>
          </a:prstGeom>
          <a:noFill/>
        </p:spPr>
        <p:txBody>
          <a:bodyPr wrap="square" lIns="186468" tIns="149175" rIns="186468" bIns="149175" rtlCol="0">
            <a:spAutoFit/>
          </a:bodyPr>
          <a:lstStyle/>
          <a:p>
            <a:pPr marL="0" marR="0" lvl="0" indent="0" algn="ctr" defTabSz="932239" rtl="0" eaLnBrk="1" fontAlgn="auto" latinLnBrk="0" hangingPunct="1">
              <a:lnSpc>
                <a:spcPct val="90000"/>
              </a:lnSpc>
              <a:spcBef>
                <a:spcPts val="0"/>
              </a:spcBef>
              <a:spcAft>
                <a:spcPts val="60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Segoe UI"/>
                <a:ea typeface="Segoe UI" pitchFamily="34" charset="0"/>
                <a:cs typeface="Segoe UI Semibold" panose="020B0702040204020203" pitchFamily="34" charset="0"/>
              </a:rPr>
              <a:t>Average cost of a data breach (15% YoY increase)</a:t>
            </a:r>
          </a:p>
        </p:txBody>
      </p:sp>
      <p:sp>
        <p:nvSpPr>
          <p:cNvPr id="67" name="TextBox 66"/>
          <p:cNvSpPr txBox="1"/>
          <p:nvPr/>
        </p:nvSpPr>
        <p:spPr>
          <a:xfrm>
            <a:off x="9176452" y="3940457"/>
            <a:ext cx="2850578" cy="1043235"/>
          </a:xfrm>
          <a:prstGeom prst="rect">
            <a:avLst/>
          </a:prstGeom>
          <a:noFill/>
        </p:spPr>
        <p:txBody>
          <a:bodyPr wrap="square" lIns="0" tIns="146241" rIns="0" bIns="146241" rtlCol="0">
            <a:spAutoFit/>
          </a:bodyPr>
          <a:lstStyle/>
          <a:p>
            <a:pPr marL="0" marR="0" lvl="0" indent="0" algn="ctr" defTabSz="932239" rtl="0" eaLnBrk="1" fontAlgn="auto" latinLnBrk="0" hangingPunct="1">
              <a:lnSpc>
                <a:spcPct val="90000"/>
              </a:lnSpc>
              <a:spcBef>
                <a:spcPts val="0"/>
              </a:spcBef>
              <a:spcAft>
                <a:spcPts val="600"/>
              </a:spcAft>
              <a:buClrTx/>
              <a:buSzTx/>
              <a:buFontTx/>
              <a:buNone/>
              <a:tabLst/>
              <a:defRPr/>
            </a:pPr>
            <a:r>
              <a:rPr kumimoji="0" lang="en-US" sz="4400" b="0" i="0" u="none" strike="noStrike" kern="0" cap="all" spc="-30" normalizeH="0" baseline="0" noProof="0" dirty="0">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a:t>
            </a:r>
            <a:r>
              <a:rPr kumimoji="0" lang="en-US" sz="5400" b="0" i="0" u="none" strike="noStrike" kern="0" cap="all" spc="-30" normalizeH="0" baseline="0" noProof="0" dirty="0">
                <a:ln w="3175">
                  <a:noFill/>
                </a:ln>
                <a:solidFill>
                  <a:srgbClr val="FF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3.5</a:t>
            </a:r>
            <a:r>
              <a:rPr kumimoji="0" lang="en-US" sz="2800" b="0" i="0" u="none" strike="noStrike" kern="0" cap="all" spc="0" normalizeH="0" baseline="0" noProof="0" dirty="0">
                <a:ln w="3175">
                  <a:noFill/>
                </a:ln>
                <a:solidFill>
                  <a:srgbClr val="FF0000"/>
                </a:solidFill>
                <a:effectLst/>
                <a:uLnTx/>
                <a:uFillTx/>
                <a:latin typeface="Segoe UI Light" panose="020B0502040204020203" pitchFamily="34" charset="0"/>
                <a:ea typeface="+mn-ea"/>
                <a:cs typeface="Arial" panose="020B0604020202020204" pitchFamily="34" charset="0"/>
              </a:rPr>
              <a:t>Million</a:t>
            </a:r>
          </a:p>
        </p:txBody>
      </p:sp>
    </p:spTree>
    <p:extLst>
      <p:ext uri="{BB962C8B-B14F-4D97-AF65-F5344CB8AC3E}">
        <p14:creationId xmlns:p14="http://schemas.microsoft.com/office/powerpoint/2010/main" val="1703986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second half"/>
          <p:cNvGrpSpPr/>
          <p:nvPr/>
        </p:nvGrpSpPr>
        <p:grpSpPr>
          <a:xfrm>
            <a:off x="4265939" y="1534654"/>
            <a:ext cx="3920293" cy="3920288"/>
            <a:chOff x="1655681" y="1702136"/>
            <a:chExt cx="3163063" cy="3163062"/>
          </a:xfrm>
        </p:grpSpPr>
        <p:sp>
          <p:nvSpPr>
            <p:cNvPr id="16" name="Oval 15"/>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7" name="Freeform 16"/>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nvGrpSpPr>
          <p:cNvPr id="18" name="first half"/>
          <p:cNvGrpSpPr/>
          <p:nvPr/>
        </p:nvGrpSpPr>
        <p:grpSpPr>
          <a:xfrm rot="10800000">
            <a:off x="4265939" y="1534654"/>
            <a:ext cx="3920293" cy="3920288"/>
            <a:chOff x="1655681" y="1702136"/>
            <a:chExt cx="3163063" cy="3163062"/>
          </a:xfrm>
        </p:grpSpPr>
        <p:sp>
          <p:nvSpPr>
            <p:cNvPr id="19" name="Oval 18"/>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0" name="Freeform 19"/>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useBgFill="1">
        <p:nvSpPr>
          <p:cNvPr id="21" name="left mask"/>
          <p:cNvSpPr/>
          <p:nvPr/>
        </p:nvSpPr>
        <p:spPr bwMode="auto">
          <a:xfrm>
            <a:off x="4059333" y="1408314"/>
            <a:ext cx="2176738" cy="4186931"/>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22" name="dummy"/>
          <p:cNvGrpSpPr/>
          <p:nvPr/>
        </p:nvGrpSpPr>
        <p:grpSpPr>
          <a:xfrm rot="10800000">
            <a:off x="4265939" y="1534654"/>
            <a:ext cx="3920293" cy="3920288"/>
            <a:chOff x="1655681" y="1702136"/>
            <a:chExt cx="3163063" cy="3163062"/>
          </a:xfrm>
        </p:grpSpPr>
        <p:sp>
          <p:nvSpPr>
            <p:cNvPr id="23" name="Oval 2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4" name="Freeform 2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useBgFill="1">
        <p:nvSpPr>
          <p:cNvPr id="25" name="inner mask"/>
          <p:cNvSpPr/>
          <p:nvPr/>
        </p:nvSpPr>
        <p:spPr>
          <a:xfrm>
            <a:off x="4510032" y="1776261"/>
            <a:ext cx="3434589" cy="343458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6" name="Rectangle 25"/>
          <p:cNvSpPr/>
          <p:nvPr/>
        </p:nvSpPr>
        <p:spPr>
          <a:xfrm>
            <a:off x="5708425" y="3036678"/>
            <a:ext cx="1044517" cy="461665"/>
          </a:xfrm>
          <a:prstGeom prst="rect">
            <a:avLst/>
          </a:prstGeom>
        </p:spPr>
        <p:txBody>
          <a:bodyPr wrap="none">
            <a:spAutoFit/>
          </a:bodyPr>
          <a:lstStyle/>
          <a:p>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YOUR</a:t>
            </a:r>
            <a:endParaRPr lang="en-US" dirty="0"/>
          </a:p>
        </p:txBody>
      </p:sp>
      <p:sp>
        <p:nvSpPr>
          <p:cNvPr id="27" name="Rectangle 26"/>
          <p:cNvSpPr/>
          <p:nvPr/>
        </p:nvSpPr>
        <p:spPr>
          <a:xfrm>
            <a:off x="4630368" y="3413071"/>
            <a:ext cx="3191435" cy="424732"/>
          </a:xfrm>
          <a:prstGeom prst="rect">
            <a:avLst/>
          </a:prstGeom>
        </p:spPr>
        <p:txBody>
          <a:bodyPr wrap="square">
            <a:spAutoFit/>
          </a:bodyPr>
          <a:lstStyle/>
          <a:p>
            <a:pPr algn="ct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IT ENVIRONMENT</a:t>
            </a:r>
          </a:p>
        </p:txBody>
      </p:sp>
    </p:spTree>
    <p:extLst>
      <p:ext uri="{BB962C8B-B14F-4D97-AF65-F5344CB8AC3E}">
        <p14:creationId xmlns:p14="http://schemas.microsoft.com/office/powerpoint/2010/main" val="85261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xit" presetSubtype="0" fill="hold" nodeType="withEffect">
                                  <p:stCondLst>
                                    <p:cond delay="250"/>
                                  </p:stCondLst>
                                  <p:childTnLst>
                                    <p:set>
                                      <p:cBhvr>
                                        <p:cTn id="8" dur="1" fill="hold">
                                          <p:stCondLst>
                                            <p:cond delay="0"/>
                                          </p:stCondLst>
                                        </p:cTn>
                                        <p:tgtEl>
                                          <p:spTgt spid="22"/>
                                        </p:tgtEl>
                                        <p:attrNameLst>
                                          <p:attrName>style.visibility</p:attrName>
                                        </p:attrNameLst>
                                      </p:cBhvr>
                                      <p:to>
                                        <p:strVal val="hidden"/>
                                      </p:to>
                                    </p:set>
                                  </p:childTnLst>
                                </p:cTn>
                              </p:par>
                              <p:par>
                                <p:cTn id="9" presetID="8" presetClass="emph" presetSubtype="0" accel="100000" fill="hold" nodeType="withEffect">
                                  <p:stCondLst>
                                    <p:cond delay="250"/>
                                  </p:stCondLst>
                                  <p:childTnLst>
                                    <p:animRot by="10800000">
                                      <p:cBhvr>
                                        <p:cTn id="10" dur="650" fill="hold"/>
                                        <p:tgtEl>
                                          <p:spTgt spid="18"/>
                                        </p:tgtEl>
                                        <p:attrNameLst>
                                          <p:attrName>r</p:attrName>
                                        </p:attrNameLst>
                                      </p:cBhvr>
                                    </p:animRot>
                                  </p:childTnLst>
                                </p:cTn>
                              </p:par>
                              <p:par>
                                <p:cTn id="11" presetID="1" presetClass="entr" presetSubtype="0" fill="hold" nodeType="withEffect">
                                  <p:stCondLst>
                                    <p:cond delay="90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xit" presetSubtype="0" fill="hold" grpId="0" nodeType="withEffect">
                                  <p:stCondLst>
                                    <p:cond delay="900"/>
                                  </p:stCondLst>
                                  <p:childTnLst>
                                    <p:set>
                                      <p:cBhvr>
                                        <p:cTn id="14" dur="1" fill="hold">
                                          <p:stCondLst>
                                            <p:cond delay="0"/>
                                          </p:stCondLst>
                                        </p:cTn>
                                        <p:tgtEl>
                                          <p:spTgt spid="21"/>
                                        </p:tgtEl>
                                        <p:attrNameLst>
                                          <p:attrName>style.visibility</p:attrName>
                                        </p:attrNameLst>
                                      </p:cBhvr>
                                      <p:to>
                                        <p:strVal val="hidden"/>
                                      </p:to>
                                    </p:set>
                                  </p:childTnLst>
                                </p:cTn>
                              </p:par>
                              <p:par>
                                <p:cTn id="15" presetID="8" presetClass="emph" presetSubtype="0" decel="100000" fill="hold" nodeType="withEffect">
                                  <p:stCondLst>
                                    <p:cond delay="900"/>
                                  </p:stCondLst>
                                  <p:childTnLst>
                                    <p:animRot by="10800000">
                                      <p:cBhvr>
                                        <p:cTn id="16" dur="750" fill="hold"/>
                                        <p:tgtEl>
                                          <p:spTgt spid="15"/>
                                        </p:tgtEl>
                                        <p:attrNameLst>
                                          <p:attrName>r</p:attrName>
                                        </p:attrNameLst>
                                      </p:cBhvr>
                                    </p:animRot>
                                  </p:childTnLst>
                                </p:cTn>
                              </p:par>
                            </p:childTnLst>
                          </p:cTn>
                        </p:par>
                        <p:par>
                          <p:cTn id="17" fill="hold">
                            <p:stCondLst>
                              <p:cond delay="1650"/>
                            </p:stCondLst>
                            <p:childTnLst>
                              <p:par>
                                <p:cTn id="18" presetID="10" presetClass="entr" presetSubtype="0" fill="hold" grpId="0" nodeType="afterEffect">
                                  <p:stCondLst>
                                    <p:cond delay="25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2794" y="3413071"/>
            <a:ext cx="2561237"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OPPORTUNITY</a:t>
            </a:r>
          </a:p>
        </p:txBody>
      </p:sp>
      <p:grpSp>
        <p:nvGrpSpPr>
          <p:cNvPr id="3" name="Group 2"/>
          <p:cNvGrpSpPr/>
          <p:nvPr/>
        </p:nvGrpSpPr>
        <p:grpSpPr>
          <a:xfrm>
            <a:off x="4050120" y="1408314"/>
            <a:ext cx="4136838" cy="4186931"/>
            <a:chOff x="3922394" y="1052714"/>
            <a:chExt cx="4136838" cy="4186931"/>
          </a:xfrm>
        </p:grpSpPr>
        <p:grpSp>
          <p:nvGrpSpPr>
            <p:cNvPr id="4" name="second half"/>
            <p:cNvGrpSpPr/>
            <p:nvPr/>
          </p:nvGrpSpPr>
          <p:grpSpPr>
            <a:xfrm>
              <a:off x="4138939" y="1179054"/>
              <a:ext cx="3920293" cy="3920288"/>
              <a:chOff x="1655681" y="1702136"/>
              <a:chExt cx="3163063" cy="3163062"/>
            </a:xfrm>
          </p:grpSpPr>
          <p:sp>
            <p:nvSpPr>
              <p:cNvPr id="13" name="Oval 1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Freeform 1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nvGrpSpPr>
            <p:cNvPr id="5" name="first half"/>
            <p:cNvGrpSpPr/>
            <p:nvPr/>
          </p:nvGrpSpPr>
          <p:grpSpPr>
            <a:xfrm rot="10800000">
              <a:off x="4138939" y="1179054"/>
              <a:ext cx="3920293" cy="3920288"/>
              <a:chOff x="1655681" y="1702136"/>
              <a:chExt cx="3163063" cy="3163062"/>
            </a:xfrm>
          </p:grpSpPr>
          <p:sp>
            <p:nvSpPr>
              <p:cNvPr id="11" name="Oval 10"/>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Freeform 11"/>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useBgFill="1">
          <p:nvSpPr>
            <p:cNvPr id="6" name="left mask"/>
            <p:cNvSpPr/>
            <p:nvPr/>
          </p:nvSpPr>
          <p:spPr bwMode="auto">
            <a:xfrm>
              <a:off x="3922394" y="1052714"/>
              <a:ext cx="2176738" cy="4186931"/>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7" name="dummy"/>
            <p:cNvGrpSpPr/>
            <p:nvPr/>
          </p:nvGrpSpPr>
          <p:grpSpPr>
            <a:xfrm rot="10800000">
              <a:off x="4138939" y="1179054"/>
              <a:ext cx="3920293" cy="3920288"/>
              <a:chOff x="1655681" y="1702136"/>
              <a:chExt cx="3163063" cy="3163062"/>
            </a:xfrm>
          </p:grpSpPr>
          <p:sp>
            <p:nvSpPr>
              <p:cNvPr id="9" name="Oval 8"/>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Freeform 9"/>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useBgFill="1">
          <p:nvSpPr>
            <p:cNvPr id="8" name="inner mask"/>
            <p:cNvSpPr/>
            <p:nvPr/>
          </p:nvSpPr>
          <p:spPr>
            <a:xfrm>
              <a:off x="4383032" y="1420661"/>
              <a:ext cx="3434589" cy="343458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15" name="Rectangle 14"/>
          <p:cNvSpPr/>
          <p:nvPr/>
        </p:nvSpPr>
        <p:spPr>
          <a:xfrm>
            <a:off x="5709151" y="3036678"/>
            <a:ext cx="1044517" cy="461665"/>
          </a:xfrm>
          <a:prstGeom prst="rect">
            <a:avLst/>
          </a:prstGeom>
        </p:spPr>
        <p:txBody>
          <a:bodyPr wrap="none">
            <a:spAutoFit/>
          </a:bodyPr>
          <a:lstStyle/>
          <a:p>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YOUR</a:t>
            </a:r>
            <a:endParaRPr lang="en-US" dirty="0"/>
          </a:p>
        </p:txBody>
      </p:sp>
      <p:sp>
        <p:nvSpPr>
          <p:cNvPr id="16" name="Rectangle 15"/>
          <p:cNvSpPr/>
          <p:nvPr/>
        </p:nvSpPr>
        <p:spPr>
          <a:xfrm>
            <a:off x="5709151" y="3036678"/>
            <a:ext cx="1044517" cy="461665"/>
          </a:xfrm>
          <a:prstGeom prst="rect">
            <a:avLst/>
          </a:prstGeom>
        </p:spPr>
        <p:txBody>
          <a:bodyPr wrap="none">
            <a:spAutoFit/>
          </a:bodyPr>
          <a:lstStyle/>
          <a:p>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YOUR</a:t>
            </a:r>
            <a:endParaRPr lang="en-US" dirty="0"/>
          </a:p>
        </p:txBody>
      </p:sp>
      <p:sp>
        <p:nvSpPr>
          <p:cNvPr id="17" name="Rectangle 16"/>
          <p:cNvSpPr/>
          <p:nvPr/>
        </p:nvSpPr>
        <p:spPr>
          <a:xfrm>
            <a:off x="4628819" y="3413071"/>
            <a:ext cx="3191435" cy="424732"/>
          </a:xfrm>
          <a:prstGeom prst="rect">
            <a:avLst/>
          </a:prstGeom>
        </p:spPr>
        <p:txBody>
          <a:bodyPr wrap="square">
            <a:spAutoFit/>
          </a:bodyPr>
          <a:lstStyle/>
          <a:p>
            <a:pPr algn="ct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IT ENVIRONMENT</a:t>
            </a:r>
          </a:p>
        </p:txBody>
      </p:sp>
      <p:sp>
        <p:nvSpPr>
          <p:cNvPr id="24" name="Oval 23"/>
          <p:cNvSpPr/>
          <p:nvPr/>
        </p:nvSpPr>
        <p:spPr>
          <a:xfrm rot="10800000">
            <a:off x="2229365" y="1534654"/>
            <a:ext cx="3920292" cy="392028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42663090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1.86878E-6 -8.89696E-7 L -0.16722 -8.89696E-7 " pathEditMode="relative" rAng="0" ptsTypes="AA">
                                      <p:cBhvr>
                                        <p:cTn id="6" dur="1000" fill="hold"/>
                                        <p:tgtEl>
                                          <p:spTgt spid="3"/>
                                        </p:tgtEl>
                                        <p:attrNameLst>
                                          <p:attrName>ppt_x</p:attrName>
                                          <p:attrName>ppt_y</p:attrName>
                                        </p:attrNameLst>
                                      </p:cBhvr>
                                      <p:rCtr x="-8361" y="0"/>
                                    </p:animMotion>
                                  </p:childTnLst>
                                </p:cTn>
                              </p:par>
                              <p:par>
                                <p:cTn id="7" presetID="35" presetClass="path" presetSubtype="0" accel="50000" decel="50000" fill="hold" grpId="0" nodeType="withEffect">
                                  <p:stCondLst>
                                    <p:cond delay="0"/>
                                  </p:stCondLst>
                                  <p:childTnLst>
                                    <p:animMotion origin="layout" path="M -1.18969E-6 -3.31366E-7 L -0.08846 -3.31366E-7 " pathEditMode="relative" rAng="0" ptsTypes="AA">
                                      <p:cBhvr>
                                        <p:cTn id="8" dur="1000" fill="hold"/>
                                        <p:tgtEl>
                                          <p:spTgt spid="15"/>
                                        </p:tgtEl>
                                        <p:attrNameLst>
                                          <p:attrName>ppt_x</p:attrName>
                                          <p:attrName>ppt_y</p:attrName>
                                        </p:attrNameLst>
                                      </p:cBhvr>
                                      <p:rCtr x="-4429" y="0"/>
                                    </p:animMotion>
                                  </p:childTnLst>
                                </p:cTn>
                              </p:par>
                              <p:par>
                                <p:cTn id="9" presetID="35" presetClass="path" presetSubtype="0" accel="50000" decel="50000" fill="hold" grpId="0" nodeType="withEffect">
                                  <p:stCondLst>
                                    <p:cond delay="0"/>
                                  </p:stCondLst>
                                  <p:childTnLst>
                                    <p:animMotion origin="layout" path="M -5.94843E-7 -4.02179E-6 L -0.1676 -4.02179E-6 " pathEditMode="relative" rAng="0" ptsTypes="AA">
                                      <p:cBhvr>
                                        <p:cTn id="10" dur="1000" fill="hold"/>
                                        <p:tgtEl>
                                          <p:spTgt spid="17"/>
                                        </p:tgtEl>
                                        <p:attrNameLst>
                                          <p:attrName>ppt_x</p:attrName>
                                          <p:attrName>ppt_y</p:attrName>
                                        </p:attrNameLst>
                                      </p:cBhvr>
                                      <p:rCtr x="-8387" y="0"/>
                                    </p:animMotion>
                                  </p:childTnLst>
                                </p:cTn>
                              </p:par>
                              <p:par>
                                <p:cTn id="11" presetID="63" presetClass="path" presetSubtype="0" accel="50000" decel="50000" fill="hold" grpId="0" nodeType="withEffect">
                                  <p:stCondLst>
                                    <p:cond delay="0"/>
                                  </p:stCondLst>
                                  <p:childTnLst>
                                    <p:animMotion origin="layout" path="M -1.18969E-6 -3.31366E-7 L 0.05195 -3.31366E-7 " pathEditMode="relative" rAng="0" ptsTypes="AA">
                                      <p:cBhvr>
                                        <p:cTn id="12" dur="1000" fill="hold"/>
                                        <p:tgtEl>
                                          <p:spTgt spid="16"/>
                                        </p:tgtEl>
                                        <p:attrNameLst>
                                          <p:attrName>ppt_x</p:attrName>
                                          <p:attrName>ppt_y</p:attrName>
                                        </p:attrNameLst>
                                      </p:cBhvr>
                                      <p:rCtr x="2591" y="0"/>
                                    </p:animMotion>
                                  </p:childTnLst>
                                </p:cTn>
                              </p:par>
                              <p:par>
                                <p:cTn id="13" presetID="63" presetClass="path" presetSubtype="0" accel="50000" decel="50000" fill="hold" grpId="0" nodeType="withEffect">
                                  <p:stCondLst>
                                    <p:cond delay="0"/>
                                  </p:stCondLst>
                                  <p:childTnLst>
                                    <p:animMotion origin="layout" path="M 4.24815E-6 -4.02179E-6 L 0.12318 -4.02179E-6 " pathEditMode="relative" rAng="0" ptsTypes="AA">
                                      <p:cBhvr>
                                        <p:cTn id="14" dur="1000" fill="hold"/>
                                        <p:tgtEl>
                                          <p:spTgt spid="2"/>
                                        </p:tgtEl>
                                        <p:attrNameLst>
                                          <p:attrName>ppt_x</p:attrName>
                                          <p:attrName>ppt_y</p:attrName>
                                        </p:attrNameLst>
                                      </p:cBhvr>
                                      <p:rCtr x="615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Energy text"/>
          <p:cNvSpPr/>
          <p:nvPr/>
        </p:nvSpPr>
        <p:spPr>
          <a:xfrm>
            <a:off x="4030378" y="1836498"/>
            <a:ext cx="1399166" cy="307777"/>
          </a:xfrm>
          <a:prstGeom prst="rect">
            <a:avLst/>
          </a:prstGeom>
        </p:spPr>
        <p:txBody>
          <a:bodyPr wrap="non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rPr>
              <a:t>Energy systems</a:t>
            </a:r>
          </a:p>
        </p:txBody>
      </p:sp>
      <p:sp>
        <p:nvSpPr>
          <p:cNvPr id="64" name="Supply text"/>
          <p:cNvSpPr/>
          <p:nvPr/>
        </p:nvSpPr>
        <p:spPr>
          <a:xfrm>
            <a:off x="6151685" y="5641500"/>
            <a:ext cx="1510499" cy="307777"/>
          </a:xfrm>
          <a:prstGeom prst="rect">
            <a:avLst/>
          </a:prstGeom>
        </p:spPr>
        <p:txBody>
          <a:bodyPr wrap="squar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latin typeface="Segoe UI Semilight"/>
              </a:rPr>
              <a:t>Supply Chains</a:t>
            </a:r>
          </a:p>
        </p:txBody>
      </p:sp>
      <p:sp>
        <p:nvSpPr>
          <p:cNvPr id="65" name="Citizen text"/>
          <p:cNvSpPr/>
          <p:nvPr/>
        </p:nvSpPr>
        <p:spPr>
          <a:xfrm>
            <a:off x="9705052" y="5086698"/>
            <a:ext cx="1510499" cy="307777"/>
          </a:xfrm>
          <a:prstGeom prst="rect">
            <a:avLst/>
          </a:prstGeom>
        </p:spPr>
        <p:txBody>
          <a:bodyPr wrap="squar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latin typeface="Segoe UI Semilight"/>
              </a:rPr>
              <a:t>Citizens</a:t>
            </a:r>
          </a:p>
        </p:txBody>
      </p:sp>
      <p:sp>
        <p:nvSpPr>
          <p:cNvPr id="66" name="Sensor text"/>
          <p:cNvSpPr/>
          <p:nvPr/>
        </p:nvSpPr>
        <p:spPr>
          <a:xfrm>
            <a:off x="7197222" y="998707"/>
            <a:ext cx="1510499" cy="307777"/>
          </a:xfrm>
          <a:prstGeom prst="rect">
            <a:avLst/>
          </a:prstGeom>
        </p:spPr>
        <p:txBody>
          <a:bodyPr wrap="squar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latin typeface="Segoe UI Semilight"/>
              </a:rPr>
              <a:t>Sensors</a:t>
            </a:r>
          </a:p>
        </p:txBody>
      </p:sp>
      <p:sp>
        <p:nvSpPr>
          <p:cNvPr id="67" name="Cloud text"/>
          <p:cNvSpPr/>
          <p:nvPr/>
        </p:nvSpPr>
        <p:spPr>
          <a:xfrm>
            <a:off x="6532337" y="1931893"/>
            <a:ext cx="639919" cy="307777"/>
          </a:xfrm>
          <a:prstGeom prst="rect">
            <a:avLst/>
          </a:prstGeom>
        </p:spPr>
        <p:txBody>
          <a:bodyPr wrap="non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latin typeface="Segoe UI Semilight"/>
              </a:rPr>
              <a:t>Cloud</a:t>
            </a:r>
          </a:p>
        </p:txBody>
      </p:sp>
      <p:sp>
        <p:nvSpPr>
          <p:cNvPr id="68" name="Mobile text"/>
          <p:cNvSpPr/>
          <p:nvPr/>
        </p:nvSpPr>
        <p:spPr>
          <a:xfrm>
            <a:off x="6387206" y="4104643"/>
            <a:ext cx="1510499" cy="307777"/>
          </a:xfrm>
          <a:prstGeom prst="rect">
            <a:avLst/>
          </a:prstGeom>
        </p:spPr>
        <p:txBody>
          <a:bodyPr wrap="squar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latin typeface="Segoe UI Semilight"/>
              </a:rPr>
              <a:t>Mobile devices</a:t>
            </a:r>
          </a:p>
        </p:txBody>
      </p:sp>
      <p:sp>
        <p:nvSpPr>
          <p:cNvPr id="69" name="On-premise text"/>
          <p:cNvSpPr/>
          <p:nvPr/>
        </p:nvSpPr>
        <p:spPr>
          <a:xfrm>
            <a:off x="9073823" y="2894109"/>
            <a:ext cx="1177758" cy="264688"/>
          </a:xfrm>
          <a:prstGeom prst="rect">
            <a:avLst/>
          </a:prstGeom>
        </p:spPr>
        <p:txBody>
          <a:bodyPr wrap="none">
            <a:spAutoFit/>
          </a:bodyPr>
          <a:lstStyle/>
          <a:p>
            <a:pPr defTabSz="914102" fontAlgn="base">
              <a:lnSpc>
                <a:spcPct val="80000"/>
              </a:lnSpc>
              <a:spcBef>
                <a:spcPct val="0"/>
              </a:spcBef>
              <a:spcAft>
                <a:spcPct val="0"/>
              </a:spcAft>
              <a:defRPr/>
            </a:pPr>
            <a:r>
              <a:rPr lang="en-US" sz="1400" dirty="0">
                <a:gradFill>
                  <a:gsLst>
                    <a:gs pos="0">
                      <a:srgbClr val="4B4B4B"/>
                    </a:gs>
                    <a:gs pos="100000">
                      <a:srgbClr val="4B4B4B"/>
                    </a:gs>
                  </a:gsLst>
                  <a:lin ang="5400000" scaled="0"/>
                </a:gradFill>
                <a:latin typeface="Segoe UI Semilight"/>
              </a:rPr>
              <a:t>On-premises</a:t>
            </a:r>
          </a:p>
        </p:txBody>
      </p:sp>
      <p:sp>
        <p:nvSpPr>
          <p:cNvPr id="70" name="Partners text"/>
          <p:cNvSpPr/>
          <p:nvPr/>
        </p:nvSpPr>
        <p:spPr>
          <a:xfrm>
            <a:off x="10403842" y="1628015"/>
            <a:ext cx="924337" cy="307777"/>
          </a:xfrm>
          <a:prstGeom prst="rect">
            <a:avLst/>
          </a:prstGeom>
        </p:spPr>
        <p:txBody>
          <a:bodyPr wrap="squar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latin typeface="Segoe UI Semilight"/>
              </a:rPr>
              <a:t>Partners</a:t>
            </a:r>
          </a:p>
        </p:txBody>
      </p:sp>
      <p:sp>
        <p:nvSpPr>
          <p:cNvPr id="71" name="City text"/>
          <p:cNvSpPr/>
          <p:nvPr/>
        </p:nvSpPr>
        <p:spPr>
          <a:xfrm>
            <a:off x="5043836" y="713128"/>
            <a:ext cx="1077924" cy="307777"/>
          </a:xfrm>
          <a:prstGeom prst="rect">
            <a:avLst/>
          </a:prstGeom>
        </p:spPr>
        <p:txBody>
          <a:bodyPr wrap="non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rPr>
              <a:t>Smart cities</a:t>
            </a:r>
          </a:p>
        </p:txBody>
      </p:sp>
      <p:sp>
        <p:nvSpPr>
          <p:cNvPr id="72" name="Customer text"/>
          <p:cNvSpPr/>
          <p:nvPr/>
        </p:nvSpPr>
        <p:spPr>
          <a:xfrm>
            <a:off x="3299167" y="5986517"/>
            <a:ext cx="1006814" cy="307777"/>
          </a:xfrm>
          <a:prstGeom prst="rect">
            <a:avLst/>
          </a:prstGeom>
        </p:spPr>
        <p:txBody>
          <a:bodyPr wrap="non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rPr>
              <a:t>Customers</a:t>
            </a:r>
          </a:p>
        </p:txBody>
      </p:sp>
      <p:sp>
        <p:nvSpPr>
          <p:cNvPr id="73" name="Factory text"/>
          <p:cNvSpPr/>
          <p:nvPr/>
        </p:nvSpPr>
        <p:spPr>
          <a:xfrm>
            <a:off x="2062452" y="4655479"/>
            <a:ext cx="1328056" cy="307777"/>
          </a:xfrm>
          <a:prstGeom prst="rect">
            <a:avLst/>
          </a:prstGeom>
        </p:spPr>
        <p:txBody>
          <a:bodyPr wrap="non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rPr>
              <a:t>Manufacturers</a:t>
            </a:r>
          </a:p>
        </p:txBody>
      </p:sp>
      <p:sp>
        <p:nvSpPr>
          <p:cNvPr id="74" name="Market text"/>
          <p:cNvSpPr/>
          <p:nvPr/>
        </p:nvSpPr>
        <p:spPr>
          <a:xfrm>
            <a:off x="4934743" y="4592377"/>
            <a:ext cx="1203791" cy="307777"/>
          </a:xfrm>
          <a:prstGeom prst="rect">
            <a:avLst/>
          </a:prstGeom>
        </p:spPr>
        <p:txBody>
          <a:bodyPr wrap="non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rPr>
              <a:t>Marketplaces</a:t>
            </a:r>
          </a:p>
        </p:txBody>
      </p:sp>
      <p:sp>
        <p:nvSpPr>
          <p:cNvPr id="75" name="Equipment text"/>
          <p:cNvSpPr/>
          <p:nvPr/>
        </p:nvSpPr>
        <p:spPr>
          <a:xfrm>
            <a:off x="735258" y="2750793"/>
            <a:ext cx="1019831" cy="307777"/>
          </a:xfrm>
          <a:prstGeom prst="rect">
            <a:avLst/>
          </a:prstGeom>
        </p:spPr>
        <p:txBody>
          <a:bodyPr wrap="non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rPr>
              <a:t>Equipment</a:t>
            </a:r>
          </a:p>
        </p:txBody>
      </p:sp>
      <p:sp>
        <p:nvSpPr>
          <p:cNvPr id="76" name="Vehicles text"/>
          <p:cNvSpPr/>
          <p:nvPr/>
        </p:nvSpPr>
        <p:spPr>
          <a:xfrm>
            <a:off x="1965273" y="1419337"/>
            <a:ext cx="804964" cy="307777"/>
          </a:xfrm>
          <a:prstGeom prst="rect">
            <a:avLst/>
          </a:prstGeom>
        </p:spPr>
        <p:txBody>
          <a:bodyPr wrap="none">
            <a:spAutoFit/>
          </a:bodyPr>
          <a:lstStyle/>
          <a:p>
            <a:pPr algn="ctr" defTabSz="914102" fontAlgn="base">
              <a:spcBef>
                <a:spcPct val="0"/>
              </a:spcBef>
              <a:spcAft>
                <a:spcPct val="0"/>
              </a:spcAft>
              <a:defRPr/>
            </a:pPr>
            <a:r>
              <a:rPr lang="en-US" sz="1400" dirty="0">
                <a:gradFill>
                  <a:gsLst>
                    <a:gs pos="0">
                      <a:srgbClr val="4B4B4B"/>
                    </a:gs>
                    <a:gs pos="100000">
                      <a:srgbClr val="4B4B4B"/>
                    </a:gs>
                  </a:gsLst>
                  <a:lin ang="5400000" scaled="0"/>
                </a:gradFill>
              </a:rPr>
              <a:t>Vehicles</a:t>
            </a:r>
          </a:p>
        </p:txBody>
      </p:sp>
      <p:sp>
        <p:nvSpPr>
          <p:cNvPr id="78" name="Supply mask"/>
          <p:cNvSpPr/>
          <p:nvPr/>
        </p:nvSpPr>
        <p:spPr bwMode="auto">
          <a:xfrm>
            <a:off x="6092499" y="5498342"/>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79" name="Citizen mask"/>
          <p:cNvSpPr/>
          <p:nvPr/>
        </p:nvSpPr>
        <p:spPr bwMode="auto">
          <a:xfrm>
            <a:off x="9390682" y="4917187"/>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0" name="Sensor mask"/>
          <p:cNvSpPr/>
          <p:nvPr/>
        </p:nvSpPr>
        <p:spPr bwMode="auto">
          <a:xfrm>
            <a:off x="6854499" y="823561"/>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useBgFill="1">
        <p:nvSpPr>
          <p:cNvPr id="81" name="Cloud mask"/>
          <p:cNvSpPr/>
          <p:nvPr/>
        </p:nvSpPr>
        <p:spPr bwMode="auto">
          <a:xfrm>
            <a:off x="5659765" y="1764272"/>
            <a:ext cx="1465218" cy="645090"/>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2" name="Mobile mask"/>
          <p:cNvSpPr/>
          <p:nvPr/>
        </p:nvSpPr>
        <p:spPr bwMode="auto">
          <a:xfrm>
            <a:off x="6370548" y="3946096"/>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3" name="On-premise mask"/>
          <p:cNvSpPr/>
          <p:nvPr/>
        </p:nvSpPr>
        <p:spPr bwMode="auto">
          <a:xfrm>
            <a:off x="8908459" y="2708790"/>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4" name="Partners mask"/>
          <p:cNvSpPr/>
          <p:nvPr/>
        </p:nvSpPr>
        <p:spPr bwMode="auto">
          <a:xfrm>
            <a:off x="9794907" y="1457769"/>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5" name="City mask"/>
          <p:cNvSpPr/>
          <p:nvPr/>
        </p:nvSpPr>
        <p:spPr bwMode="auto">
          <a:xfrm>
            <a:off x="4999578" y="576838"/>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6" name="Market mask"/>
          <p:cNvSpPr/>
          <p:nvPr/>
        </p:nvSpPr>
        <p:spPr bwMode="auto">
          <a:xfrm>
            <a:off x="4989984" y="4461076"/>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7" name="Customer mask"/>
          <p:cNvSpPr/>
          <p:nvPr/>
        </p:nvSpPr>
        <p:spPr bwMode="auto">
          <a:xfrm>
            <a:off x="3242144" y="5819449"/>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8" name="Factory mask"/>
          <p:cNvSpPr/>
          <p:nvPr/>
        </p:nvSpPr>
        <p:spPr bwMode="auto">
          <a:xfrm>
            <a:off x="2090872" y="4499212"/>
            <a:ext cx="1547586"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89" name="Equipmet mask"/>
          <p:cNvSpPr/>
          <p:nvPr/>
        </p:nvSpPr>
        <p:spPr bwMode="auto">
          <a:xfrm>
            <a:off x="379411" y="2580547"/>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90" name="Vehicles mask"/>
          <p:cNvSpPr/>
          <p:nvPr/>
        </p:nvSpPr>
        <p:spPr bwMode="auto">
          <a:xfrm>
            <a:off x="1945346" y="1252269"/>
            <a:ext cx="1127620" cy="645090"/>
          </a:xfrm>
          <a:prstGeom prst="roundRect">
            <a:avLst>
              <a:gd name="adj" fmla="val 48332"/>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sp>
        <p:nvSpPr>
          <p:cNvPr id="91" name="energy mask"/>
          <p:cNvSpPr/>
          <p:nvPr/>
        </p:nvSpPr>
        <p:spPr bwMode="auto">
          <a:xfrm>
            <a:off x="4008133" y="1666252"/>
            <a:ext cx="1465218" cy="645090"/>
          </a:xfrm>
          <a:prstGeom prst="roundRect">
            <a:avLst>
              <a:gd name="adj" fmla="val 50000"/>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b="1" dirty="0">
              <a:gradFill>
                <a:gsLst>
                  <a:gs pos="0">
                    <a:srgbClr val="FFFFFF"/>
                  </a:gs>
                  <a:gs pos="100000">
                    <a:srgbClr val="FFFFFF"/>
                  </a:gs>
                </a:gsLst>
                <a:lin ang="5400000" scaled="0"/>
              </a:gradFill>
            </a:endParaRPr>
          </a:p>
        </p:txBody>
      </p:sp>
      <p:cxnSp>
        <p:nvCxnSpPr>
          <p:cNvPr id="92" name="Mobile On-premise line"/>
          <p:cNvCxnSpPr/>
          <p:nvPr/>
        </p:nvCxnSpPr>
        <p:spPr>
          <a:xfrm flipV="1">
            <a:off x="7500938" y="3002569"/>
            <a:ext cx="2568871" cy="1250344"/>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3" name="Cloud On-premise line"/>
          <p:cNvCxnSpPr/>
          <p:nvPr/>
        </p:nvCxnSpPr>
        <p:spPr>
          <a:xfrm>
            <a:off x="6803924" y="2097701"/>
            <a:ext cx="3227696" cy="962167"/>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4" name="Cloud Mobile line"/>
          <p:cNvCxnSpPr/>
          <p:nvPr/>
        </p:nvCxnSpPr>
        <p:spPr>
          <a:xfrm>
            <a:off x="6764938" y="2087069"/>
            <a:ext cx="721712" cy="2165844"/>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5" name="Sensor Cloud line"/>
          <p:cNvCxnSpPr/>
          <p:nvPr/>
        </p:nvCxnSpPr>
        <p:spPr>
          <a:xfrm flipV="1">
            <a:off x="6831220" y="1067295"/>
            <a:ext cx="1241946" cy="989463"/>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6" name="Citizien Mobile line"/>
          <p:cNvCxnSpPr/>
          <p:nvPr/>
        </p:nvCxnSpPr>
        <p:spPr>
          <a:xfrm flipH="1" flipV="1">
            <a:off x="7491413" y="4252913"/>
            <a:ext cx="3058579" cy="1008154"/>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7" name="Sensor Citizen line"/>
          <p:cNvCxnSpPr/>
          <p:nvPr/>
        </p:nvCxnSpPr>
        <p:spPr>
          <a:xfrm flipH="1" flipV="1">
            <a:off x="8101958" y="1297940"/>
            <a:ext cx="2487110" cy="3955312"/>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8" name="Supply Mobile line"/>
          <p:cNvCxnSpPr/>
          <p:nvPr/>
        </p:nvCxnSpPr>
        <p:spPr>
          <a:xfrm flipV="1">
            <a:off x="7223536" y="4254955"/>
            <a:ext cx="283046" cy="1551468"/>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9" name="Sensor Partner Line"/>
          <p:cNvCxnSpPr/>
          <p:nvPr/>
        </p:nvCxnSpPr>
        <p:spPr>
          <a:xfrm flipH="1" flipV="1">
            <a:off x="7994041" y="1197546"/>
            <a:ext cx="2948474" cy="59715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0" name="On-premise Partner Line"/>
          <p:cNvCxnSpPr/>
          <p:nvPr/>
        </p:nvCxnSpPr>
        <p:spPr>
          <a:xfrm flipV="1">
            <a:off x="10085952" y="1794944"/>
            <a:ext cx="844062" cy="1230924"/>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1" name="City Cloud line"/>
          <p:cNvCxnSpPr/>
          <p:nvPr/>
        </p:nvCxnSpPr>
        <p:spPr>
          <a:xfrm flipH="1" flipV="1">
            <a:off x="5320522" y="880544"/>
            <a:ext cx="1494692" cy="121333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2" name="City Sensor line"/>
          <p:cNvCxnSpPr/>
          <p:nvPr/>
        </p:nvCxnSpPr>
        <p:spPr>
          <a:xfrm flipH="1" flipV="1">
            <a:off x="5311730" y="924507"/>
            <a:ext cx="2661050" cy="218494"/>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3" name="Market Mobile line"/>
          <p:cNvCxnSpPr/>
          <p:nvPr/>
        </p:nvCxnSpPr>
        <p:spPr>
          <a:xfrm flipH="1">
            <a:off x="5356225" y="4252913"/>
            <a:ext cx="2154239" cy="512762"/>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4" name="Market Supply line"/>
          <p:cNvCxnSpPr/>
          <p:nvPr/>
        </p:nvCxnSpPr>
        <p:spPr>
          <a:xfrm flipH="1" flipV="1">
            <a:off x="5324475" y="4756150"/>
            <a:ext cx="1914706" cy="116231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5" name="Customer Mobile line"/>
          <p:cNvCxnSpPr/>
          <p:nvPr/>
        </p:nvCxnSpPr>
        <p:spPr>
          <a:xfrm flipV="1">
            <a:off x="3578668" y="4250252"/>
            <a:ext cx="3914136" cy="1886138"/>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6" name="Customer Market line"/>
          <p:cNvCxnSpPr/>
          <p:nvPr/>
        </p:nvCxnSpPr>
        <p:spPr>
          <a:xfrm flipV="1">
            <a:off x="3578668" y="4762500"/>
            <a:ext cx="1745807" cy="1373891"/>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7" name="Factory Supply line"/>
          <p:cNvCxnSpPr/>
          <p:nvPr/>
        </p:nvCxnSpPr>
        <p:spPr>
          <a:xfrm flipH="1" flipV="1">
            <a:off x="2540794" y="4838700"/>
            <a:ext cx="4681361" cy="992311"/>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8" name="Equipment Facotry line"/>
          <p:cNvCxnSpPr/>
          <p:nvPr/>
        </p:nvCxnSpPr>
        <p:spPr>
          <a:xfrm flipH="1" flipV="1">
            <a:off x="1523417" y="2906293"/>
            <a:ext cx="980266" cy="1942983"/>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9" name="Equipment Vehicles line"/>
          <p:cNvCxnSpPr/>
          <p:nvPr/>
        </p:nvCxnSpPr>
        <p:spPr>
          <a:xfrm flipV="1">
            <a:off x="1523417" y="1572792"/>
            <a:ext cx="739140" cy="134112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0" name="City Vehicle line"/>
          <p:cNvCxnSpPr/>
          <p:nvPr/>
        </p:nvCxnSpPr>
        <p:spPr>
          <a:xfrm flipV="1">
            <a:off x="2460677" y="925152"/>
            <a:ext cx="2926754" cy="62478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1" name="Energy Vehicle line"/>
          <p:cNvCxnSpPr/>
          <p:nvPr/>
        </p:nvCxnSpPr>
        <p:spPr>
          <a:xfrm flipH="1" flipV="1">
            <a:off x="2224461" y="1572792"/>
            <a:ext cx="1958336" cy="30480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2" name="Facotory Market line"/>
          <p:cNvCxnSpPr/>
          <p:nvPr/>
        </p:nvCxnSpPr>
        <p:spPr>
          <a:xfrm flipV="1">
            <a:off x="2366090" y="4762500"/>
            <a:ext cx="2955210" cy="4448"/>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3" name="Equipment Energy line"/>
          <p:cNvCxnSpPr>
            <a:endCxn id="211" idx="4"/>
          </p:cNvCxnSpPr>
          <p:nvPr/>
        </p:nvCxnSpPr>
        <p:spPr>
          <a:xfrm flipV="1">
            <a:off x="1593162" y="2018168"/>
            <a:ext cx="2729580" cy="85725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4" name="Energy Sensor line"/>
          <p:cNvCxnSpPr/>
          <p:nvPr/>
        </p:nvCxnSpPr>
        <p:spPr>
          <a:xfrm flipV="1">
            <a:off x="4350437" y="1191793"/>
            <a:ext cx="3649980" cy="80009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5" name="Energy City line"/>
          <p:cNvCxnSpPr>
            <a:stCxn id="211" idx="4"/>
          </p:cNvCxnSpPr>
          <p:nvPr/>
        </p:nvCxnSpPr>
        <p:spPr>
          <a:xfrm flipV="1">
            <a:off x="4322742" y="932712"/>
            <a:ext cx="995435" cy="1085456"/>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6" name="Supply node 2 line"/>
          <p:cNvCxnSpPr/>
          <p:nvPr/>
        </p:nvCxnSpPr>
        <p:spPr>
          <a:xfrm flipV="1">
            <a:off x="7224266" y="5303153"/>
            <a:ext cx="1092376" cy="512528"/>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7" name="Supply node 1 line"/>
          <p:cNvCxnSpPr/>
          <p:nvPr/>
        </p:nvCxnSpPr>
        <p:spPr>
          <a:xfrm flipV="1">
            <a:off x="6011597" y="5815682"/>
            <a:ext cx="1209040" cy="20719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8" name="Mobile node 2 line"/>
          <p:cNvCxnSpPr/>
          <p:nvPr/>
        </p:nvCxnSpPr>
        <p:spPr>
          <a:xfrm>
            <a:off x="6507672" y="3794424"/>
            <a:ext cx="964691" cy="444201"/>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9" name="Mobile node 1 line"/>
          <p:cNvCxnSpPr/>
          <p:nvPr/>
        </p:nvCxnSpPr>
        <p:spPr>
          <a:xfrm flipV="1">
            <a:off x="7515225" y="2895499"/>
            <a:ext cx="286996" cy="132883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0" name="Citizen node 2 line"/>
          <p:cNvCxnSpPr>
            <a:endCxn id="137" idx="1"/>
          </p:cNvCxnSpPr>
          <p:nvPr/>
        </p:nvCxnSpPr>
        <p:spPr>
          <a:xfrm flipV="1">
            <a:off x="9372017" y="5253543"/>
            <a:ext cx="1230893" cy="63216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1" name="Partner node 2 line"/>
          <p:cNvCxnSpPr/>
          <p:nvPr/>
        </p:nvCxnSpPr>
        <p:spPr>
          <a:xfrm>
            <a:off x="10598837" y="917473"/>
            <a:ext cx="373380" cy="87629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2" name="Partner node 1 line"/>
          <p:cNvCxnSpPr/>
          <p:nvPr/>
        </p:nvCxnSpPr>
        <p:spPr>
          <a:xfrm flipV="1">
            <a:off x="9684437" y="1786153"/>
            <a:ext cx="1234440" cy="35051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3" name="Energy node 1 line"/>
          <p:cNvCxnSpPr/>
          <p:nvPr/>
        </p:nvCxnSpPr>
        <p:spPr>
          <a:xfrm>
            <a:off x="4289477" y="1969032"/>
            <a:ext cx="1234440" cy="44196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24" name="Mobile node 2"/>
          <p:cNvSpPr/>
          <p:nvPr/>
        </p:nvSpPr>
        <p:spPr bwMode="auto">
          <a:xfrm>
            <a:off x="6380432" y="3656155"/>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125" name="Mobile node 1"/>
          <p:cNvSpPr/>
          <p:nvPr/>
        </p:nvSpPr>
        <p:spPr bwMode="auto">
          <a:xfrm>
            <a:off x="7673732" y="276390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126" name="Supply node 2"/>
          <p:cNvSpPr/>
          <p:nvPr/>
        </p:nvSpPr>
        <p:spPr bwMode="auto">
          <a:xfrm>
            <a:off x="8166394" y="519183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127" name="Supply node 1"/>
          <p:cNvSpPr/>
          <p:nvPr/>
        </p:nvSpPr>
        <p:spPr bwMode="auto">
          <a:xfrm>
            <a:off x="5878415" y="5892654"/>
            <a:ext cx="266072" cy="265176"/>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128" name="Energy node 1"/>
          <p:cNvSpPr/>
          <p:nvPr/>
        </p:nvSpPr>
        <p:spPr bwMode="auto">
          <a:xfrm>
            <a:off x="5392128" y="227806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129" name="Citizen node 2"/>
          <p:cNvSpPr/>
          <p:nvPr/>
        </p:nvSpPr>
        <p:spPr bwMode="auto">
          <a:xfrm>
            <a:off x="9240228" y="575278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130" name="Partner node 2"/>
          <p:cNvSpPr/>
          <p:nvPr/>
        </p:nvSpPr>
        <p:spPr bwMode="auto">
          <a:xfrm>
            <a:off x="10467048" y="77692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131" name="Partner node 1"/>
          <p:cNvSpPr/>
          <p:nvPr/>
        </p:nvSpPr>
        <p:spPr bwMode="auto">
          <a:xfrm>
            <a:off x="9575167" y="200863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grpSp>
        <p:nvGrpSpPr>
          <p:cNvPr id="132" name="Citizens"/>
          <p:cNvGrpSpPr/>
          <p:nvPr/>
        </p:nvGrpSpPr>
        <p:grpSpPr>
          <a:xfrm>
            <a:off x="10216018" y="4916452"/>
            <a:ext cx="648268" cy="648268"/>
            <a:chOff x="9615012" y="4500923"/>
            <a:chExt cx="648268" cy="648268"/>
          </a:xfrm>
        </p:grpSpPr>
        <p:sp>
          <p:nvSpPr>
            <p:cNvPr id="133" name="Oval 132"/>
            <p:cNvSpPr/>
            <p:nvPr/>
          </p:nvSpPr>
          <p:spPr bwMode="auto">
            <a:xfrm>
              <a:off x="9615012" y="4500923"/>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grpSp>
          <p:nvGrpSpPr>
            <p:cNvPr id="134" name="Group 133"/>
            <p:cNvGrpSpPr/>
            <p:nvPr/>
          </p:nvGrpSpPr>
          <p:grpSpPr>
            <a:xfrm>
              <a:off x="9741553" y="4639577"/>
              <a:ext cx="400050" cy="350837"/>
              <a:chOff x="6996113" y="2255838"/>
              <a:chExt cx="400050" cy="350837"/>
            </a:xfrm>
          </p:grpSpPr>
          <p:sp>
            <p:nvSpPr>
              <p:cNvPr id="135" name="Oval 121"/>
              <p:cNvSpPr>
                <a:spLocks noChangeArrowheads="1"/>
              </p:cNvSpPr>
              <p:nvPr/>
            </p:nvSpPr>
            <p:spPr bwMode="auto">
              <a:xfrm>
                <a:off x="7048501" y="2327275"/>
                <a:ext cx="152400" cy="149225"/>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36" name="Freeform 122"/>
              <p:cNvSpPr>
                <a:spLocks/>
              </p:cNvSpPr>
              <p:nvPr/>
            </p:nvSpPr>
            <p:spPr bwMode="auto">
              <a:xfrm>
                <a:off x="6996113" y="2479675"/>
                <a:ext cx="257175" cy="127000"/>
              </a:xfrm>
              <a:custGeom>
                <a:avLst/>
                <a:gdLst>
                  <a:gd name="T0" fmla="*/ 0 w 83"/>
                  <a:gd name="T1" fmla="*/ 41 h 41"/>
                  <a:gd name="T2" fmla="*/ 41 w 83"/>
                  <a:gd name="T3" fmla="*/ 0 h 41"/>
                  <a:gd name="T4" fmla="*/ 83 w 83"/>
                  <a:gd name="T5" fmla="*/ 41 h 41"/>
                </a:gdLst>
                <a:ahLst/>
                <a:cxnLst>
                  <a:cxn ang="0">
                    <a:pos x="T0" y="T1"/>
                  </a:cxn>
                  <a:cxn ang="0">
                    <a:pos x="T2" y="T3"/>
                  </a:cxn>
                  <a:cxn ang="0">
                    <a:pos x="T4" y="T5"/>
                  </a:cxn>
                </a:cxnLst>
                <a:rect l="0" t="0" r="r" b="b"/>
                <a:pathLst>
                  <a:path w="83" h="41">
                    <a:moveTo>
                      <a:pt x="0" y="41"/>
                    </a:moveTo>
                    <a:cubicBezTo>
                      <a:pt x="0" y="18"/>
                      <a:pt x="19" y="0"/>
                      <a:pt x="41" y="0"/>
                    </a:cubicBezTo>
                    <a:cubicBezTo>
                      <a:pt x="64" y="0"/>
                      <a:pt x="83" y="18"/>
                      <a:pt x="83" y="41"/>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37" name="Line 123"/>
              <p:cNvSpPr>
                <a:spLocks noChangeShapeType="1"/>
              </p:cNvSpPr>
              <p:nvPr/>
            </p:nvSpPr>
            <p:spPr bwMode="auto">
              <a:xfrm>
                <a:off x="7256463" y="2262188"/>
                <a:ext cx="0" cy="19208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38" name="Freeform 124"/>
              <p:cNvSpPr>
                <a:spLocks/>
              </p:cNvSpPr>
              <p:nvPr/>
            </p:nvSpPr>
            <p:spPr bwMode="auto">
              <a:xfrm>
                <a:off x="7256463" y="2255838"/>
                <a:ext cx="139700" cy="130175"/>
              </a:xfrm>
              <a:custGeom>
                <a:avLst/>
                <a:gdLst>
                  <a:gd name="T0" fmla="*/ 45 w 45"/>
                  <a:gd name="T1" fmla="*/ 35 h 42"/>
                  <a:gd name="T2" fmla="*/ 0 w 45"/>
                  <a:gd name="T3" fmla="*/ 35 h 42"/>
                  <a:gd name="T4" fmla="*/ 0 w 45"/>
                  <a:gd name="T5" fmla="*/ 6 h 42"/>
                  <a:gd name="T6" fmla="*/ 45 w 45"/>
                  <a:gd name="T7" fmla="*/ 6 h 42"/>
                  <a:gd name="T8" fmla="*/ 45 w 45"/>
                  <a:gd name="T9" fmla="*/ 35 h 42"/>
                </a:gdLst>
                <a:ahLst/>
                <a:cxnLst>
                  <a:cxn ang="0">
                    <a:pos x="T0" y="T1"/>
                  </a:cxn>
                  <a:cxn ang="0">
                    <a:pos x="T2" y="T3"/>
                  </a:cxn>
                  <a:cxn ang="0">
                    <a:pos x="T4" y="T5"/>
                  </a:cxn>
                  <a:cxn ang="0">
                    <a:pos x="T6" y="T7"/>
                  </a:cxn>
                  <a:cxn ang="0">
                    <a:pos x="T8" y="T9"/>
                  </a:cxn>
                </a:cxnLst>
                <a:rect l="0" t="0" r="r" b="b"/>
                <a:pathLst>
                  <a:path w="45" h="42">
                    <a:moveTo>
                      <a:pt x="45" y="35"/>
                    </a:moveTo>
                    <a:cubicBezTo>
                      <a:pt x="30" y="29"/>
                      <a:pt x="15" y="42"/>
                      <a:pt x="0" y="35"/>
                    </a:cubicBezTo>
                    <a:cubicBezTo>
                      <a:pt x="0" y="31"/>
                      <a:pt x="0" y="11"/>
                      <a:pt x="0" y="6"/>
                    </a:cubicBezTo>
                    <a:cubicBezTo>
                      <a:pt x="15" y="13"/>
                      <a:pt x="30" y="0"/>
                      <a:pt x="45" y="6"/>
                    </a:cubicBezTo>
                    <a:cubicBezTo>
                      <a:pt x="45" y="11"/>
                      <a:pt x="45" y="31"/>
                      <a:pt x="45" y="35"/>
                    </a:cubicBez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139" name="Mobile"/>
          <p:cNvGrpSpPr/>
          <p:nvPr/>
        </p:nvGrpSpPr>
        <p:grpSpPr>
          <a:xfrm>
            <a:off x="7191064" y="3934397"/>
            <a:ext cx="648268" cy="648268"/>
            <a:chOff x="3103446" y="3910351"/>
            <a:chExt cx="648268" cy="648268"/>
          </a:xfrm>
        </p:grpSpPr>
        <p:sp>
          <p:nvSpPr>
            <p:cNvPr id="140" name="Oval 139"/>
            <p:cNvSpPr/>
            <p:nvPr/>
          </p:nvSpPr>
          <p:spPr bwMode="auto">
            <a:xfrm>
              <a:off x="3103446" y="3910351"/>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pic>
          <p:nvPicPr>
            <p:cNvPr id="141" name="Picture 14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86940" y="4106650"/>
              <a:ext cx="484632" cy="243821"/>
            </a:xfrm>
            <a:prstGeom prst="rect">
              <a:avLst/>
            </a:prstGeom>
          </p:spPr>
        </p:pic>
      </p:grpSp>
      <p:grpSp>
        <p:nvGrpSpPr>
          <p:cNvPr id="142" name="Cloud"/>
          <p:cNvGrpSpPr/>
          <p:nvPr/>
        </p:nvGrpSpPr>
        <p:grpSpPr>
          <a:xfrm>
            <a:off x="6478930" y="1761647"/>
            <a:ext cx="648268" cy="648268"/>
            <a:chOff x="1455950" y="2494303"/>
            <a:chExt cx="648268" cy="648268"/>
          </a:xfrm>
        </p:grpSpPr>
        <p:sp>
          <p:nvSpPr>
            <p:cNvPr id="143" name="Oval 142"/>
            <p:cNvSpPr/>
            <p:nvPr/>
          </p:nvSpPr>
          <p:spPr bwMode="auto">
            <a:xfrm>
              <a:off x="1455950" y="2494303"/>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144" name="Freeform 5"/>
            <p:cNvSpPr>
              <a:spLocks/>
            </p:cNvSpPr>
            <p:nvPr/>
          </p:nvSpPr>
          <p:spPr bwMode="auto">
            <a:xfrm>
              <a:off x="1560166" y="2686982"/>
              <a:ext cx="439836" cy="229354"/>
            </a:xfrm>
            <a:custGeom>
              <a:avLst/>
              <a:gdLst>
                <a:gd name="T0" fmla="*/ 74 w 188"/>
                <a:gd name="T1" fmla="*/ 97 h 97"/>
                <a:gd name="T2" fmla="*/ 149 w 188"/>
                <a:gd name="T3" fmla="*/ 97 h 97"/>
                <a:gd name="T4" fmla="*/ 152 w 188"/>
                <a:gd name="T5" fmla="*/ 97 h 97"/>
                <a:gd name="T6" fmla="*/ 188 w 188"/>
                <a:gd name="T7" fmla="*/ 62 h 97"/>
                <a:gd name="T8" fmla="*/ 152 w 188"/>
                <a:gd name="T9" fmla="*/ 26 h 97"/>
                <a:gd name="T10" fmla="*/ 127 w 188"/>
                <a:gd name="T11" fmla="*/ 36 h 97"/>
                <a:gd name="T12" fmla="*/ 126 w 188"/>
                <a:gd name="T13" fmla="*/ 37 h 97"/>
                <a:gd name="T14" fmla="*/ 124 w 188"/>
                <a:gd name="T15" fmla="*/ 30 h 97"/>
                <a:gd name="T16" fmla="*/ 79 w 188"/>
                <a:gd name="T17" fmla="*/ 0 h 97"/>
                <a:gd name="T18" fmla="*/ 79 w 188"/>
                <a:gd name="T19" fmla="*/ 0 h 97"/>
                <a:gd name="T20" fmla="*/ 32 w 188"/>
                <a:gd name="T21" fmla="*/ 39 h 97"/>
                <a:gd name="T22" fmla="*/ 31 w 188"/>
                <a:gd name="T23" fmla="*/ 46 h 97"/>
                <a:gd name="T24" fmla="*/ 26 w 188"/>
                <a:gd name="T25" fmla="*/ 45 h 97"/>
                <a:gd name="T26" fmla="*/ 0 w 188"/>
                <a:gd name="T27" fmla="*/ 71 h 97"/>
                <a:gd name="T28" fmla="*/ 21 w 188"/>
                <a:gd name="T29" fmla="*/ 97 h 97"/>
                <a:gd name="T30" fmla="*/ 26 w 188"/>
                <a:gd name="T31" fmla="*/ 97 h 97"/>
                <a:gd name="T32" fmla="*/ 26 w 188"/>
                <a:gd name="T33" fmla="*/ 97 h 97"/>
                <a:gd name="T34" fmla="*/ 76 w 188"/>
                <a:gd name="T35"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8" h="97">
                  <a:moveTo>
                    <a:pt x="74" y="97"/>
                  </a:moveTo>
                  <a:cubicBezTo>
                    <a:pt x="149" y="97"/>
                    <a:pt x="149" y="97"/>
                    <a:pt x="149" y="97"/>
                  </a:cubicBezTo>
                  <a:cubicBezTo>
                    <a:pt x="152" y="97"/>
                    <a:pt x="152" y="97"/>
                    <a:pt x="152" y="97"/>
                  </a:cubicBezTo>
                  <a:cubicBezTo>
                    <a:pt x="172" y="97"/>
                    <a:pt x="188" y="81"/>
                    <a:pt x="188" y="62"/>
                  </a:cubicBezTo>
                  <a:cubicBezTo>
                    <a:pt x="188" y="42"/>
                    <a:pt x="172" y="26"/>
                    <a:pt x="152" y="26"/>
                  </a:cubicBezTo>
                  <a:cubicBezTo>
                    <a:pt x="142" y="26"/>
                    <a:pt x="133" y="30"/>
                    <a:pt x="127" y="36"/>
                  </a:cubicBezTo>
                  <a:cubicBezTo>
                    <a:pt x="126" y="37"/>
                    <a:pt x="126" y="37"/>
                    <a:pt x="126" y="37"/>
                  </a:cubicBezTo>
                  <a:cubicBezTo>
                    <a:pt x="124" y="30"/>
                    <a:pt x="124" y="30"/>
                    <a:pt x="124" y="30"/>
                  </a:cubicBezTo>
                  <a:cubicBezTo>
                    <a:pt x="117" y="13"/>
                    <a:pt x="99" y="0"/>
                    <a:pt x="79" y="0"/>
                  </a:cubicBezTo>
                  <a:cubicBezTo>
                    <a:pt x="79" y="0"/>
                    <a:pt x="79" y="0"/>
                    <a:pt x="79" y="0"/>
                  </a:cubicBezTo>
                  <a:cubicBezTo>
                    <a:pt x="56" y="0"/>
                    <a:pt x="36" y="17"/>
                    <a:pt x="32" y="39"/>
                  </a:cubicBezTo>
                  <a:cubicBezTo>
                    <a:pt x="31" y="46"/>
                    <a:pt x="31" y="46"/>
                    <a:pt x="31" y="46"/>
                  </a:cubicBezTo>
                  <a:cubicBezTo>
                    <a:pt x="26" y="45"/>
                    <a:pt x="26" y="45"/>
                    <a:pt x="26" y="45"/>
                  </a:cubicBezTo>
                  <a:cubicBezTo>
                    <a:pt x="12" y="45"/>
                    <a:pt x="0" y="57"/>
                    <a:pt x="0" y="71"/>
                  </a:cubicBezTo>
                  <a:cubicBezTo>
                    <a:pt x="0" y="84"/>
                    <a:pt x="9" y="94"/>
                    <a:pt x="21" y="97"/>
                  </a:cubicBezTo>
                  <a:cubicBezTo>
                    <a:pt x="26" y="97"/>
                    <a:pt x="26" y="97"/>
                    <a:pt x="26" y="97"/>
                  </a:cubicBezTo>
                  <a:cubicBezTo>
                    <a:pt x="26" y="97"/>
                    <a:pt x="26" y="97"/>
                    <a:pt x="26" y="97"/>
                  </a:cubicBezTo>
                  <a:cubicBezTo>
                    <a:pt x="76" y="97"/>
                    <a:pt x="76" y="97"/>
                    <a:pt x="76" y="97"/>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grpSp>
      <p:grpSp>
        <p:nvGrpSpPr>
          <p:cNvPr id="145" name="Supply"/>
          <p:cNvGrpSpPr/>
          <p:nvPr/>
        </p:nvGrpSpPr>
        <p:grpSpPr>
          <a:xfrm>
            <a:off x="6900011" y="5496905"/>
            <a:ext cx="648268" cy="648268"/>
            <a:chOff x="5049485" y="5425253"/>
            <a:chExt cx="648268" cy="648268"/>
          </a:xfrm>
        </p:grpSpPr>
        <p:sp>
          <p:nvSpPr>
            <p:cNvPr id="146" name="Oval 145"/>
            <p:cNvSpPr/>
            <p:nvPr/>
          </p:nvSpPr>
          <p:spPr bwMode="auto">
            <a:xfrm>
              <a:off x="5049485" y="5425253"/>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pic>
          <p:nvPicPr>
            <p:cNvPr id="147" name="Picture 1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60792" y="5575651"/>
              <a:ext cx="425654" cy="347472"/>
            </a:xfrm>
            <a:prstGeom prst="rect">
              <a:avLst/>
            </a:prstGeom>
          </p:spPr>
        </p:pic>
      </p:grpSp>
      <p:grpSp>
        <p:nvGrpSpPr>
          <p:cNvPr id="148" name="Sensors"/>
          <p:cNvGrpSpPr/>
          <p:nvPr/>
        </p:nvGrpSpPr>
        <p:grpSpPr>
          <a:xfrm>
            <a:off x="7670557" y="828461"/>
            <a:ext cx="648268" cy="648268"/>
            <a:chOff x="7053920" y="756809"/>
            <a:chExt cx="648268" cy="648268"/>
          </a:xfrm>
        </p:grpSpPr>
        <p:sp>
          <p:nvSpPr>
            <p:cNvPr id="149" name="Oval 148"/>
            <p:cNvSpPr/>
            <p:nvPr/>
          </p:nvSpPr>
          <p:spPr bwMode="auto">
            <a:xfrm>
              <a:off x="7053920" y="756809"/>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grpSp>
          <p:nvGrpSpPr>
            <p:cNvPr id="150" name="Group 77"/>
            <p:cNvGrpSpPr>
              <a:grpSpLocks noChangeAspect="1"/>
            </p:cNvGrpSpPr>
            <p:nvPr/>
          </p:nvGrpSpPr>
          <p:grpSpPr bwMode="auto">
            <a:xfrm>
              <a:off x="7183694" y="870735"/>
              <a:ext cx="407192" cy="395786"/>
              <a:chOff x="4759" y="491"/>
              <a:chExt cx="357" cy="347"/>
            </a:xfrm>
          </p:grpSpPr>
          <p:sp>
            <p:nvSpPr>
              <p:cNvPr id="151" name="Freeform 78"/>
              <p:cNvSpPr>
                <a:spLocks/>
              </p:cNvSpPr>
              <p:nvPr/>
            </p:nvSpPr>
            <p:spPr bwMode="auto">
              <a:xfrm>
                <a:off x="4789" y="629"/>
                <a:ext cx="180" cy="179"/>
              </a:xfrm>
              <a:custGeom>
                <a:avLst/>
                <a:gdLst>
                  <a:gd name="T0" fmla="*/ 75 w 83"/>
                  <a:gd name="T1" fmla="*/ 83 h 83"/>
                  <a:gd name="T2" fmla="*/ 8 w 83"/>
                  <a:gd name="T3" fmla="*/ 83 h 83"/>
                  <a:gd name="T4" fmla="*/ 0 w 83"/>
                  <a:gd name="T5" fmla="*/ 75 h 83"/>
                  <a:gd name="T6" fmla="*/ 0 w 83"/>
                  <a:gd name="T7" fmla="*/ 8 h 83"/>
                  <a:gd name="T8" fmla="*/ 8 w 83"/>
                  <a:gd name="T9" fmla="*/ 0 h 83"/>
                  <a:gd name="T10" fmla="*/ 75 w 83"/>
                  <a:gd name="T11" fmla="*/ 0 h 83"/>
                  <a:gd name="T12" fmla="*/ 83 w 83"/>
                  <a:gd name="T13" fmla="*/ 8 h 83"/>
                  <a:gd name="T14" fmla="*/ 83 w 83"/>
                  <a:gd name="T15" fmla="*/ 75 h 83"/>
                  <a:gd name="T16" fmla="*/ 75 w 83"/>
                  <a:gd name="T17"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83">
                    <a:moveTo>
                      <a:pt x="75" y="83"/>
                    </a:moveTo>
                    <a:cubicBezTo>
                      <a:pt x="8" y="83"/>
                      <a:pt x="8" y="83"/>
                      <a:pt x="8" y="83"/>
                    </a:cubicBezTo>
                    <a:cubicBezTo>
                      <a:pt x="4" y="83"/>
                      <a:pt x="0" y="79"/>
                      <a:pt x="0" y="75"/>
                    </a:cubicBezTo>
                    <a:cubicBezTo>
                      <a:pt x="0" y="8"/>
                      <a:pt x="0" y="8"/>
                      <a:pt x="0" y="8"/>
                    </a:cubicBezTo>
                    <a:cubicBezTo>
                      <a:pt x="0" y="3"/>
                      <a:pt x="4" y="0"/>
                      <a:pt x="8" y="0"/>
                    </a:cubicBezTo>
                    <a:cubicBezTo>
                      <a:pt x="75" y="0"/>
                      <a:pt x="75" y="0"/>
                      <a:pt x="75" y="0"/>
                    </a:cubicBezTo>
                    <a:cubicBezTo>
                      <a:pt x="80" y="0"/>
                      <a:pt x="83" y="3"/>
                      <a:pt x="83" y="8"/>
                    </a:cubicBezTo>
                    <a:cubicBezTo>
                      <a:pt x="83" y="75"/>
                      <a:pt x="83" y="75"/>
                      <a:pt x="83" y="75"/>
                    </a:cubicBezTo>
                    <a:cubicBezTo>
                      <a:pt x="83" y="79"/>
                      <a:pt x="80" y="83"/>
                      <a:pt x="75" y="83"/>
                    </a:cubicBez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52" name="Line 79"/>
              <p:cNvSpPr>
                <a:spLocks noChangeShapeType="1"/>
              </p:cNvSpPr>
              <p:nvPr/>
            </p:nvSpPr>
            <p:spPr bwMode="auto">
              <a:xfrm>
                <a:off x="4818" y="597"/>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53" name="Line 80"/>
              <p:cNvSpPr>
                <a:spLocks noChangeShapeType="1"/>
              </p:cNvSpPr>
              <p:nvPr/>
            </p:nvSpPr>
            <p:spPr bwMode="auto">
              <a:xfrm>
                <a:off x="4848" y="597"/>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54" name="Line 81"/>
              <p:cNvSpPr>
                <a:spLocks noChangeShapeType="1"/>
              </p:cNvSpPr>
              <p:nvPr/>
            </p:nvSpPr>
            <p:spPr bwMode="auto">
              <a:xfrm>
                <a:off x="4880" y="597"/>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55" name="Line 82"/>
              <p:cNvSpPr>
                <a:spLocks noChangeShapeType="1"/>
              </p:cNvSpPr>
              <p:nvPr/>
            </p:nvSpPr>
            <p:spPr bwMode="auto">
              <a:xfrm>
                <a:off x="4910" y="597"/>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56" name="Line 83"/>
              <p:cNvSpPr>
                <a:spLocks noChangeShapeType="1"/>
              </p:cNvSpPr>
              <p:nvPr/>
            </p:nvSpPr>
            <p:spPr bwMode="auto">
              <a:xfrm>
                <a:off x="4941" y="597"/>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57" name="Line 84"/>
              <p:cNvSpPr>
                <a:spLocks noChangeShapeType="1"/>
              </p:cNvSpPr>
              <p:nvPr/>
            </p:nvSpPr>
            <p:spPr bwMode="auto">
              <a:xfrm flipH="1">
                <a:off x="4973" y="655"/>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58" name="Line 85"/>
              <p:cNvSpPr>
                <a:spLocks noChangeShapeType="1"/>
              </p:cNvSpPr>
              <p:nvPr/>
            </p:nvSpPr>
            <p:spPr bwMode="auto">
              <a:xfrm flipH="1">
                <a:off x="4973" y="687"/>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59" name="Line 86"/>
              <p:cNvSpPr>
                <a:spLocks noChangeShapeType="1"/>
              </p:cNvSpPr>
              <p:nvPr/>
            </p:nvSpPr>
            <p:spPr bwMode="auto">
              <a:xfrm flipH="1">
                <a:off x="4973" y="717"/>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0" name="Line 87"/>
              <p:cNvSpPr>
                <a:spLocks noChangeShapeType="1"/>
              </p:cNvSpPr>
              <p:nvPr/>
            </p:nvSpPr>
            <p:spPr bwMode="auto">
              <a:xfrm flipH="1">
                <a:off x="4973" y="748"/>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1" name="Line 88"/>
              <p:cNvSpPr>
                <a:spLocks noChangeShapeType="1"/>
              </p:cNvSpPr>
              <p:nvPr/>
            </p:nvSpPr>
            <p:spPr bwMode="auto">
              <a:xfrm flipH="1">
                <a:off x="4973" y="780"/>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2" name="Line 89"/>
              <p:cNvSpPr>
                <a:spLocks noChangeShapeType="1"/>
              </p:cNvSpPr>
              <p:nvPr/>
            </p:nvSpPr>
            <p:spPr bwMode="auto">
              <a:xfrm flipH="1">
                <a:off x="4759" y="655"/>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3" name="Line 90"/>
              <p:cNvSpPr>
                <a:spLocks noChangeShapeType="1"/>
              </p:cNvSpPr>
              <p:nvPr/>
            </p:nvSpPr>
            <p:spPr bwMode="auto">
              <a:xfrm flipH="1">
                <a:off x="4759" y="687"/>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4" name="Line 91"/>
              <p:cNvSpPr>
                <a:spLocks noChangeShapeType="1"/>
              </p:cNvSpPr>
              <p:nvPr/>
            </p:nvSpPr>
            <p:spPr bwMode="auto">
              <a:xfrm flipH="1">
                <a:off x="4759" y="717"/>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5" name="Line 92"/>
              <p:cNvSpPr>
                <a:spLocks noChangeShapeType="1"/>
              </p:cNvSpPr>
              <p:nvPr/>
            </p:nvSpPr>
            <p:spPr bwMode="auto">
              <a:xfrm flipH="1">
                <a:off x="4759" y="748"/>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6" name="Line 93"/>
              <p:cNvSpPr>
                <a:spLocks noChangeShapeType="1"/>
              </p:cNvSpPr>
              <p:nvPr/>
            </p:nvSpPr>
            <p:spPr bwMode="auto">
              <a:xfrm flipH="1">
                <a:off x="4759" y="780"/>
                <a:ext cx="2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7" name="Line 94"/>
              <p:cNvSpPr>
                <a:spLocks noChangeShapeType="1"/>
              </p:cNvSpPr>
              <p:nvPr/>
            </p:nvSpPr>
            <p:spPr bwMode="auto">
              <a:xfrm>
                <a:off x="4818" y="810"/>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8" name="Line 95"/>
              <p:cNvSpPr>
                <a:spLocks noChangeShapeType="1"/>
              </p:cNvSpPr>
              <p:nvPr/>
            </p:nvSpPr>
            <p:spPr bwMode="auto">
              <a:xfrm>
                <a:off x="4848" y="810"/>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69" name="Line 96"/>
              <p:cNvSpPr>
                <a:spLocks noChangeShapeType="1"/>
              </p:cNvSpPr>
              <p:nvPr/>
            </p:nvSpPr>
            <p:spPr bwMode="auto">
              <a:xfrm>
                <a:off x="4880" y="810"/>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70" name="Line 97"/>
              <p:cNvSpPr>
                <a:spLocks noChangeShapeType="1"/>
              </p:cNvSpPr>
              <p:nvPr/>
            </p:nvSpPr>
            <p:spPr bwMode="auto">
              <a:xfrm>
                <a:off x="4910" y="810"/>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71" name="Line 98"/>
              <p:cNvSpPr>
                <a:spLocks noChangeShapeType="1"/>
              </p:cNvSpPr>
              <p:nvPr/>
            </p:nvSpPr>
            <p:spPr bwMode="auto">
              <a:xfrm>
                <a:off x="4941" y="810"/>
                <a:ext cx="0" cy="28"/>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72" name="Freeform 99"/>
              <p:cNvSpPr>
                <a:spLocks/>
              </p:cNvSpPr>
              <p:nvPr/>
            </p:nvSpPr>
            <p:spPr bwMode="auto">
              <a:xfrm>
                <a:off x="4949" y="558"/>
                <a:ext cx="100" cy="101"/>
              </a:xfrm>
              <a:custGeom>
                <a:avLst/>
                <a:gdLst>
                  <a:gd name="T0" fmla="*/ 0 w 46"/>
                  <a:gd name="T1" fmla="*/ 0 h 47"/>
                  <a:gd name="T2" fmla="*/ 46 w 46"/>
                  <a:gd name="T3" fmla="*/ 47 h 47"/>
                </a:gdLst>
                <a:ahLst/>
                <a:cxnLst>
                  <a:cxn ang="0">
                    <a:pos x="T0" y="T1"/>
                  </a:cxn>
                  <a:cxn ang="0">
                    <a:pos x="T2" y="T3"/>
                  </a:cxn>
                </a:cxnLst>
                <a:rect l="0" t="0" r="r" b="b"/>
                <a:pathLst>
                  <a:path w="46" h="47">
                    <a:moveTo>
                      <a:pt x="0" y="0"/>
                    </a:moveTo>
                    <a:cubicBezTo>
                      <a:pt x="25" y="0"/>
                      <a:pt x="46" y="21"/>
                      <a:pt x="46" y="47"/>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73" name="Freeform 100"/>
              <p:cNvSpPr>
                <a:spLocks/>
              </p:cNvSpPr>
              <p:nvPr/>
            </p:nvSpPr>
            <p:spPr bwMode="auto">
              <a:xfrm>
                <a:off x="4949" y="526"/>
                <a:ext cx="134" cy="133"/>
              </a:xfrm>
              <a:custGeom>
                <a:avLst/>
                <a:gdLst>
                  <a:gd name="T0" fmla="*/ 0 w 62"/>
                  <a:gd name="T1" fmla="*/ 0 h 62"/>
                  <a:gd name="T2" fmla="*/ 62 w 62"/>
                  <a:gd name="T3" fmla="*/ 62 h 62"/>
                </a:gdLst>
                <a:ahLst/>
                <a:cxnLst>
                  <a:cxn ang="0">
                    <a:pos x="T0" y="T1"/>
                  </a:cxn>
                  <a:cxn ang="0">
                    <a:pos x="T2" y="T3"/>
                  </a:cxn>
                </a:cxnLst>
                <a:rect l="0" t="0" r="r" b="b"/>
                <a:pathLst>
                  <a:path w="62" h="62">
                    <a:moveTo>
                      <a:pt x="0" y="0"/>
                    </a:moveTo>
                    <a:cubicBezTo>
                      <a:pt x="34" y="0"/>
                      <a:pt x="62" y="27"/>
                      <a:pt x="62" y="62"/>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174" name="Freeform 101"/>
              <p:cNvSpPr>
                <a:spLocks/>
              </p:cNvSpPr>
              <p:nvPr/>
            </p:nvSpPr>
            <p:spPr bwMode="auto">
              <a:xfrm>
                <a:off x="4949" y="491"/>
                <a:ext cx="167" cy="168"/>
              </a:xfrm>
              <a:custGeom>
                <a:avLst/>
                <a:gdLst>
                  <a:gd name="T0" fmla="*/ 0 w 77"/>
                  <a:gd name="T1" fmla="*/ 0 h 78"/>
                  <a:gd name="T2" fmla="*/ 77 w 77"/>
                  <a:gd name="T3" fmla="*/ 78 h 78"/>
                </a:gdLst>
                <a:ahLst/>
                <a:cxnLst>
                  <a:cxn ang="0">
                    <a:pos x="T0" y="T1"/>
                  </a:cxn>
                  <a:cxn ang="0">
                    <a:pos x="T2" y="T3"/>
                  </a:cxn>
                </a:cxnLst>
                <a:rect l="0" t="0" r="r" b="b"/>
                <a:pathLst>
                  <a:path w="77" h="78">
                    <a:moveTo>
                      <a:pt x="0" y="0"/>
                    </a:moveTo>
                    <a:cubicBezTo>
                      <a:pt x="42" y="0"/>
                      <a:pt x="77" y="35"/>
                      <a:pt x="77" y="78"/>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grpSp>
      </p:grpSp>
      <p:grpSp>
        <p:nvGrpSpPr>
          <p:cNvPr id="175" name="On Premise"/>
          <p:cNvGrpSpPr/>
          <p:nvPr/>
        </p:nvGrpSpPr>
        <p:grpSpPr>
          <a:xfrm>
            <a:off x="9727223" y="2712296"/>
            <a:ext cx="648268" cy="648268"/>
            <a:chOff x="10123177" y="1394851"/>
            <a:chExt cx="648268" cy="648268"/>
          </a:xfrm>
        </p:grpSpPr>
        <p:sp>
          <p:nvSpPr>
            <p:cNvPr id="176" name="Oval 175"/>
            <p:cNvSpPr/>
            <p:nvPr/>
          </p:nvSpPr>
          <p:spPr bwMode="auto">
            <a:xfrm>
              <a:off x="10123177" y="1394851"/>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177" name="Picture 17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78147" y="1549821"/>
              <a:ext cx="338328" cy="338328"/>
            </a:xfrm>
            <a:prstGeom prst="rect">
              <a:avLst/>
            </a:prstGeom>
          </p:spPr>
        </p:pic>
      </p:grpSp>
      <p:grpSp>
        <p:nvGrpSpPr>
          <p:cNvPr id="178" name="Partners"/>
          <p:cNvGrpSpPr/>
          <p:nvPr/>
        </p:nvGrpSpPr>
        <p:grpSpPr>
          <a:xfrm>
            <a:off x="10611857" y="1457769"/>
            <a:ext cx="648268" cy="648268"/>
            <a:chOff x="10331122" y="944467"/>
            <a:chExt cx="648268" cy="648268"/>
          </a:xfrm>
        </p:grpSpPr>
        <p:sp>
          <p:nvSpPr>
            <p:cNvPr id="179" name="Oval 178"/>
            <p:cNvSpPr/>
            <p:nvPr/>
          </p:nvSpPr>
          <p:spPr bwMode="auto">
            <a:xfrm>
              <a:off x="10331122" y="944467"/>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pic>
          <p:nvPicPr>
            <p:cNvPr id="180" name="Picture 17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69187" y="1159245"/>
              <a:ext cx="372139" cy="256032"/>
            </a:xfrm>
            <a:prstGeom prst="rect">
              <a:avLst/>
            </a:prstGeom>
          </p:spPr>
        </p:pic>
      </p:grpSp>
      <p:grpSp>
        <p:nvGrpSpPr>
          <p:cNvPr id="181" name="City"/>
          <p:cNvGrpSpPr/>
          <p:nvPr/>
        </p:nvGrpSpPr>
        <p:grpSpPr>
          <a:xfrm>
            <a:off x="4999578" y="573660"/>
            <a:ext cx="648268" cy="648268"/>
            <a:chOff x="4382941" y="502008"/>
            <a:chExt cx="648268" cy="648268"/>
          </a:xfrm>
        </p:grpSpPr>
        <p:sp>
          <p:nvSpPr>
            <p:cNvPr id="182" name="Oval 181"/>
            <p:cNvSpPr/>
            <p:nvPr/>
          </p:nvSpPr>
          <p:spPr bwMode="auto">
            <a:xfrm>
              <a:off x="4382941" y="502008"/>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grpSp>
          <p:nvGrpSpPr>
            <p:cNvPr id="183" name="Group 182"/>
            <p:cNvGrpSpPr/>
            <p:nvPr/>
          </p:nvGrpSpPr>
          <p:grpSpPr>
            <a:xfrm>
              <a:off x="4552862" y="652734"/>
              <a:ext cx="308426" cy="322184"/>
              <a:chOff x="8453437" y="3398838"/>
              <a:chExt cx="427038" cy="446087"/>
            </a:xfrm>
          </p:grpSpPr>
          <p:sp>
            <p:nvSpPr>
              <p:cNvPr id="184" name="Line 68"/>
              <p:cNvSpPr>
                <a:spLocks noChangeShapeType="1"/>
              </p:cNvSpPr>
              <p:nvPr/>
            </p:nvSpPr>
            <p:spPr bwMode="auto">
              <a:xfrm>
                <a:off x="8453437" y="3844925"/>
                <a:ext cx="427038"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85" name="Freeform 69"/>
              <p:cNvSpPr>
                <a:spLocks/>
              </p:cNvSpPr>
              <p:nvPr/>
            </p:nvSpPr>
            <p:spPr bwMode="auto">
              <a:xfrm>
                <a:off x="8483600" y="3603625"/>
                <a:ext cx="222250" cy="241300"/>
              </a:xfrm>
              <a:custGeom>
                <a:avLst/>
                <a:gdLst>
                  <a:gd name="T0" fmla="*/ 0 w 140"/>
                  <a:gd name="T1" fmla="*/ 152 h 152"/>
                  <a:gd name="T2" fmla="*/ 0 w 140"/>
                  <a:gd name="T3" fmla="*/ 0 h 152"/>
                  <a:gd name="T4" fmla="*/ 140 w 140"/>
                  <a:gd name="T5" fmla="*/ 0 h 152"/>
                  <a:gd name="T6" fmla="*/ 140 w 140"/>
                  <a:gd name="T7" fmla="*/ 152 h 152"/>
                </a:gdLst>
                <a:ahLst/>
                <a:cxnLst>
                  <a:cxn ang="0">
                    <a:pos x="T0" y="T1"/>
                  </a:cxn>
                  <a:cxn ang="0">
                    <a:pos x="T2" y="T3"/>
                  </a:cxn>
                  <a:cxn ang="0">
                    <a:pos x="T4" y="T5"/>
                  </a:cxn>
                  <a:cxn ang="0">
                    <a:pos x="T6" y="T7"/>
                  </a:cxn>
                </a:cxnLst>
                <a:rect l="0" t="0" r="r" b="b"/>
                <a:pathLst>
                  <a:path w="140" h="152">
                    <a:moveTo>
                      <a:pt x="0" y="152"/>
                    </a:moveTo>
                    <a:lnTo>
                      <a:pt x="0" y="0"/>
                    </a:lnTo>
                    <a:lnTo>
                      <a:pt x="140" y="0"/>
                    </a:lnTo>
                    <a:lnTo>
                      <a:pt x="140" y="152"/>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86" name="Freeform 70"/>
              <p:cNvSpPr>
                <a:spLocks/>
              </p:cNvSpPr>
              <p:nvPr/>
            </p:nvSpPr>
            <p:spPr bwMode="auto">
              <a:xfrm>
                <a:off x="8642350" y="3511550"/>
                <a:ext cx="209550" cy="333375"/>
              </a:xfrm>
              <a:custGeom>
                <a:avLst/>
                <a:gdLst>
                  <a:gd name="T0" fmla="*/ 0 w 132"/>
                  <a:gd name="T1" fmla="*/ 45 h 210"/>
                  <a:gd name="T2" fmla="*/ 0 w 132"/>
                  <a:gd name="T3" fmla="*/ 0 h 210"/>
                  <a:gd name="T4" fmla="*/ 132 w 132"/>
                  <a:gd name="T5" fmla="*/ 0 h 210"/>
                  <a:gd name="T6" fmla="*/ 132 w 132"/>
                  <a:gd name="T7" fmla="*/ 210 h 210"/>
                </a:gdLst>
                <a:ahLst/>
                <a:cxnLst>
                  <a:cxn ang="0">
                    <a:pos x="T0" y="T1"/>
                  </a:cxn>
                  <a:cxn ang="0">
                    <a:pos x="T2" y="T3"/>
                  </a:cxn>
                  <a:cxn ang="0">
                    <a:pos x="T4" y="T5"/>
                  </a:cxn>
                  <a:cxn ang="0">
                    <a:pos x="T6" y="T7"/>
                  </a:cxn>
                </a:cxnLst>
                <a:rect l="0" t="0" r="r" b="b"/>
                <a:pathLst>
                  <a:path w="132" h="210">
                    <a:moveTo>
                      <a:pt x="0" y="45"/>
                    </a:moveTo>
                    <a:lnTo>
                      <a:pt x="0" y="0"/>
                    </a:lnTo>
                    <a:lnTo>
                      <a:pt x="132" y="0"/>
                    </a:lnTo>
                    <a:lnTo>
                      <a:pt x="132" y="210"/>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87" name="Freeform 71"/>
              <p:cNvSpPr>
                <a:spLocks/>
              </p:cNvSpPr>
              <p:nvPr/>
            </p:nvSpPr>
            <p:spPr bwMode="auto">
              <a:xfrm>
                <a:off x="8601075" y="3398838"/>
                <a:ext cx="112713" cy="174625"/>
              </a:xfrm>
              <a:custGeom>
                <a:avLst/>
                <a:gdLst>
                  <a:gd name="T0" fmla="*/ 0 w 71"/>
                  <a:gd name="T1" fmla="*/ 110 h 110"/>
                  <a:gd name="T2" fmla="*/ 0 w 71"/>
                  <a:gd name="T3" fmla="*/ 53 h 110"/>
                  <a:gd name="T4" fmla="*/ 71 w 71"/>
                  <a:gd name="T5" fmla="*/ 0 h 110"/>
                  <a:gd name="T6" fmla="*/ 71 w 71"/>
                  <a:gd name="T7" fmla="*/ 53 h 110"/>
                </a:gdLst>
                <a:ahLst/>
                <a:cxnLst>
                  <a:cxn ang="0">
                    <a:pos x="T0" y="T1"/>
                  </a:cxn>
                  <a:cxn ang="0">
                    <a:pos x="T2" y="T3"/>
                  </a:cxn>
                  <a:cxn ang="0">
                    <a:pos x="T4" y="T5"/>
                  </a:cxn>
                  <a:cxn ang="0">
                    <a:pos x="T6" y="T7"/>
                  </a:cxn>
                </a:cxnLst>
                <a:rect l="0" t="0" r="r" b="b"/>
                <a:pathLst>
                  <a:path w="71" h="110">
                    <a:moveTo>
                      <a:pt x="0" y="110"/>
                    </a:moveTo>
                    <a:lnTo>
                      <a:pt x="0" y="53"/>
                    </a:lnTo>
                    <a:lnTo>
                      <a:pt x="71" y="0"/>
                    </a:lnTo>
                    <a:lnTo>
                      <a:pt x="71" y="53"/>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88" name="Freeform 72"/>
              <p:cNvSpPr>
                <a:spLocks/>
              </p:cNvSpPr>
              <p:nvPr/>
            </p:nvSpPr>
            <p:spPr bwMode="auto">
              <a:xfrm>
                <a:off x="8729663" y="3765550"/>
                <a:ext cx="50800" cy="69850"/>
              </a:xfrm>
              <a:custGeom>
                <a:avLst/>
                <a:gdLst>
                  <a:gd name="T0" fmla="*/ 0 w 32"/>
                  <a:gd name="T1" fmla="*/ 0 h 44"/>
                  <a:gd name="T2" fmla="*/ 32 w 32"/>
                  <a:gd name="T3" fmla="*/ 0 h 44"/>
                  <a:gd name="T4" fmla="*/ 32 w 32"/>
                  <a:gd name="T5" fmla="*/ 44 h 44"/>
                </a:gdLst>
                <a:ahLst/>
                <a:cxnLst>
                  <a:cxn ang="0">
                    <a:pos x="T0" y="T1"/>
                  </a:cxn>
                  <a:cxn ang="0">
                    <a:pos x="T2" y="T3"/>
                  </a:cxn>
                  <a:cxn ang="0">
                    <a:pos x="T4" y="T5"/>
                  </a:cxn>
                </a:cxnLst>
                <a:rect l="0" t="0" r="r" b="b"/>
                <a:pathLst>
                  <a:path w="32" h="44">
                    <a:moveTo>
                      <a:pt x="0" y="0"/>
                    </a:moveTo>
                    <a:lnTo>
                      <a:pt x="32" y="0"/>
                    </a:lnTo>
                    <a:lnTo>
                      <a:pt x="32" y="44"/>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89" name="Freeform 73"/>
              <p:cNvSpPr>
                <a:spLocks/>
              </p:cNvSpPr>
              <p:nvPr/>
            </p:nvSpPr>
            <p:spPr bwMode="auto">
              <a:xfrm>
                <a:off x="8558213" y="3765550"/>
                <a:ext cx="71438" cy="79375"/>
              </a:xfrm>
              <a:custGeom>
                <a:avLst/>
                <a:gdLst>
                  <a:gd name="T0" fmla="*/ 0 w 45"/>
                  <a:gd name="T1" fmla="*/ 47 h 50"/>
                  <a:gd name="T2" fmla="*/ 0 w 45"/>
                  <a:gd name="T3" fmla="*/ 0 h 50"/>
                  <a:gd name="T4" fmla="*/ 45 w 45"/>
                  <a:gd name="T5" fmla="*/ 0 h 50"/>
                  <a:gd name="T6" fmla="*/ 45 w 45"/>
                  <a:gd name="T7" fmla="*/ 50 h 50"/>
                </a:gdLst>
                <a:ahLst/>
                <a:cxnLst>
                  <a:cxn ang="0">
                    <a:pos x="T0" y="T1"/>
                  </a:cxn>
                  <a:cxn ang="0">
                    <a:pos x="T2" y="T3"/>
                  </a:cxn>
                  <a:cxn ang="0">
                    <a:pos x="T4" y="T5"/>
                  </a:cxn>
                  <a:cxn ang="0">
                    <a:pos x="T6" y="T7"/>
                  </a:cxn>
                </a:cxnLst>
                <a:rect l="0" t="0" r="r" b="b"/>
                <a:pathLst>
                  <a:path w="45" h="50">
                    <a:moveTo>
                      <a:pt x="0" y="47"/>
                    </a:moveTo>
                    <a:lnTo>
                      <a:pt x="0" y="0"/>
                    </a:lnTo>
                    <a:lnTo>
                      <a:pt x="45" y="0"/>
                    </a:lnTo>
                    <a:lnTo>
                      <a:pt x="45" y="50"/>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90" name="Line 74"/>
              <p:cNvSpPr>
                <a:spLocks noChangeShapeType="1"/>
              </p:cNvSpPr>
              <p:nvPr/>
            </p:nvSpPr>
            <p:spPr bwMode="auto">
              <a:xfrm>
                <a:off x="8872538" y="3706813"/>
                <a:ext cx="0"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191" name="Market"/>
          <p:cNvGrpSpPr/>
          <p:nvPr/>
        </p:nvGrpSpPr>
        <p:grpSpPr>
          <a:xfrm>
            <a:off x="5002336" y="4441322"/>
            <a:ext cx="648268" cy="648268"/>
            <a:chOff x="4046126" y="4296959"/>
            <a:chExt cx="648268" cy="648268"/>
          </a:xfrm>
        </p:grpSpPr>
        <p:sp>
          <p:nvSpPr>
            <p:cNvPr id="192" name="Oval 191"/>
            <p:cNvSpPr/>
            <p:nvPr/>
          </p:nvSpPr>
          <p:spPr bwMode="auto">
            <a:xfrm>
              <a:off x="4046126" y="4296959"/>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grpSp>
          <p:nvGrpSpPr>
            <p:cNvPr id="193" name="Group 192"/>
            <p:cNvGrpSpPr/>
            <p:nvPr/>
          </p:nvGrpSpPr>
          <p:grpSpPr>
            <a:xfrm>
              <a:off x="4164733" y="4500034"/>
              <a:ext cx="386831" cy="278455"/>
              <a:chOff x="5337907" y="4693239"/>
              <a:chExt cx="537723" cy="387073"/>
            </a:xfrm>
          </p:grpSpPr>
          <p:sp>
            <p:nvSpPr>
              <p:cNvPr id="194" name="Freeform 9"/>
              <p:cNvSpPr>
                <a:spLocks/>
              </p:cNvSpPr>
              <p:nvPr/>
            </p:nvSpPr>
            <p:spPr bwMode="auto">
              <a:xfrm>
                <a:off x="5337907" y="4693239"/>
                <a:ext cx="451807" cy="264477"/>
              </a:xfrm>
              <a:custGeom>
                <a:avLst/>
                <a:gdLst>
                  <a:gd name="T0" fmla="*/ 0 w 328"/>
                  <a:gd name="T1" fmla="*/ 0 h 192"/>
                  <a:gd name="T2" fmla="*/ 54 w 328"/>
                  <a:gd name="T3" fmla="*/ 0 h 192"/>
                  <a:gd name="T4" fmla="*/ 137 w 328"/>
                  <a:gd name="T5" fmla="*/ 192 h 192"/>
                  <a:gd name="T6" fmla="*/ 328 w 328"/>
                  <a:gd name="T7" fmla="*/ 192 h 192"/>
                </a:gdLst>
                <a:ahLst/>
                <a:cxnLst>
                  <a:cxn ang="0">
                    <a:pos x="T0" y="T1"/>
                  </a:cxn>
                  <a:cxn ang="0">
                    <a:pos x="T2" y="T3"/>
                  </a:cxn>
                  <a:cxn ang="0">
                    <a:pos x="T4" y="T5"/>
                  </a:cxn>
                  <a:cxn ang="0">
                    <a:pos x="T6" y="T7"/>
                  </a:cxn>
                </a:cxnLst>
                <a:rect l="0" t="0" r="r" b="b"/>
                <a:pathLst>
                  <a:path w="328" h="192">
                    <a:moveTo>
                      <a:pt x="0" y="0"/>
                    </a:moveTo>
                    <a:lnTo>
                      <a:pt x="54" y="0"/>
                    </a:lnTo>
                    <a:lnTo>
                      <a:pt x="137" y="192"/>
                    </a:lnTo>
                    <a:lnTo>
                      <a:pt x="328" y="192"/>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95" name="Freeform 10"/>
              <p:cNvSpPr>
                <a:spLocks/>
              </p:cNvSpPr>
              <p:nvPr/>
            </p:nvSpPr>
            <p:spPr bwMode="auto">
              <a:xfrm>
                <a:off x="5491317" y="4733361"/>
                <a:ext cx="384313" cy="166675"/>
              </a:xfrm>
              <a:custGeom>
                <a:avLst/>
                <a:gdLst>
                  <a:gd name="T0" fmla="*/ 0 w 279"/>
                  <a:gd name="T1" fmla="*/ 0 h 121"/>
                  <a:gd name="T2" fmla="*/ 48 w 279"/>
                  <a:gd name="T3" fmla="*/ 121 h 121"/>
                  <a:gd name="T4" fmla="*/ 225 w 279"/>
                  <a:gd name="T5" fmla="*/ 121 h 121"/>
                  <a:gd name="T6" fmla="*/ 279 w 279"/>
                  <a:gd name="T7" fmla="*/ 0 h 121"/>
                  <a:gd name="T8" fmla="*/ 0 w 279"/>
                  <a:gd name="T9" fmla="*/ 0 h 121"/>
                </a:gdLst>
                <a:ahLst/>
                <a:cxnLst>
                  <a:cxn ang="0">
                    <a:pos x="T0" y="T1"/>
                  </a:cxn>
                  <a:cxn ang="0">
                    <a:pos x="T2" y="T3"/>
                  </a:cxn>
                  <a:cxn ang="0">
                    <a:pos x="T4" y="T5"/>
                  </a:cxn>
                  <a:cxn ang="0">
                    <a:pos x="T6" y="T7"/>
                  </a:cxn>
                  <a:cxn ang="0">
                    <a:pos x="T8" y="T9"/>
                  </a:cxn>
                </a:cxnLst>
                <a:rect l="0" t="0" r="r" b="b"/>
                <a:pathLst>
                  <a:path w="279" h="121">
                    <a:moveTo>
                      <a:pt x="0" y="0"/>
                    </a:moveTo>
                    <a:lnTo>
                      <a:pt x="48" y="121"/>
                    </a:lnTo>
                    <a:lnTo>
                      <a:pt x="225" y="121"/>
                    </a:lnTo>
                    <a:lnTo>
                      <a:pt x="279" y="0"/>
                    </a:lnTo>
                    <a:lnTo>
                      <a:pt x="0" y="0"/>
                    </a:ln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96" name="Oval 11"/>
              <p:cNvSpPr>
                <a:spLocks noChangeArrowheads="1"/>
              </p:cNvSpPr>
              <p:nvPr/>
            </p:nvSpPr>
            <p:spPr bwMode="auto">
              <a:xfrm>
                <a:off x="5533506" y="5010060"/>
                <a:ext cx="71628" cy="70252"/>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97" name="Oval 12"/>
              <p:cNvSpPr>
                <a:spLocks noChangeArrowheads="1"/>
              </p:cNvSpPr>
              <p:nvPr/>
            </p:nvSpPr>
            <p:spPr bwMode="auto">
              <a:xfrm>
                <a:off x="5708444" y="5010060"/>
                <a:ext cx="73005" cy="70252"/>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198" name="Customer"/>
          <p:cNvGrpSpPr/>
          <p:nvPr/>
        </p:nvGrpSpPr>
        <p:grpSpPr>
          <a:xfrm>
            <a:off x="3242144" y="5816271"/>
            <a:ext cx="648268" cy="648268"/>
            <a:chOff x="2734923" y="5189727"/>
            <a:chExt cx="648268" cy="648268"/>
          </a:xfrm>
        </p:grpSpPr>
        <p:sp>
          <p:nvSpPr>
            <p:cNvPr id="199" name="Oval 198"/>
            <p:cNvSpPr/>
            <p:nvPr/>
          </p:nvSpPr>
          <p:spPr bwMode="auto">
            <a:xfrm>
              <a:off x="2734923" y="5189727"/>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grpSp>
          <p:nvGrpSpPr>
            <p:cNvPr id="200" name="Group 199"/>
            <p:cNvGrpSpPr/>
            <p:nvPr/>
          </p:nvGrpSpPr>
          <p:grpSpPr>
            <a:xfrm>
              <a:off x="2857031" y="5339135"/>
              <a:ext cx="404053" cy="330979"/>
              <a:chOff x="7842406" y="2246290"/>
              <a:chExt cx="447676" cy="366713"/>
            </a:xfrm>
          </p:grpSpPr>
          <p:sp>
            <p:nvSpPr>
              <p:cNvPr id="201" name="Oval 113"/>
              <p:cNvSpPr>
                <a:spLocks noChangeArrowheads="1"/>
              </p:cNvSpPr>
              <p:nvPr/>
            </p:nvSpPr>
            <p:spPr bwMode="auto">
              <a:xfrm>
                <a:off x="7901144" y="2303440"/>
                <a:ext cx="168275" cy="165100"/>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202" name="Freeform 114"/>
              <p:cNvSpPr>
                <a:spLocks/>
              </p:cNvSpPr>
              <p:nvPr/>
            </p:nvSpPr>
            <p:spPr bwMode="auto">
              <a:xfrm>
                <a:off x="7842406" y="2471715"/>
                <a:ext cx="284163" cy="141288"/>
              </a:xfrm>
              <a:custGeom>
                <a:avLst/>
                <a:gdLst>
                  <a:gd name="T0" fmla="*/ 0 w 83"/>
                  <a:gd name="T1" fmla="*/ 41 h 41"/>
                  <a:gd name="T2" fmla="*/ 41 w 83"/>
                  <a:gd name="T3" fmla="*/ 0 h 41"/>
                  <a:gd name="T4" fmla="*/ 83 w 83"/>
                  <a:gd name="T5" fmla="*/ 41 h 41"/>
                </a:gdLst>
                <a:ahLst/>
                <a:cxnLst>
                  <a:cxn ang="0">
                    <a:pos x="T0" y="T1"/>
                  </a:cxn>
                  <a:cxn ang="0">
                    <a:pos x="T2" y="T3"/>
                  </a:cxn>
                  <a:cxn ang="0">
                    <a:pos x="T4" y="T5"/>
                  </a:cxn>
                </a:cxnLst>
                <a:rect l="0" t="0" r="r" b="b"/>
                <a:pathLst>
                  <a:path w="83" h="41">
                    <a:moveTo>
                      <a:pt x="0" y="41"/>
                    </a:moveTo>
                    <a:cubicBezTo>
                      <a:pt x="0" y="18"/>
                      <a:pt x="19" y="0"/>
                      <a:pt x="41" y="0"/>
                    </a:cubicBezTo>
                    <a:cubicBezTo>
                      <a:pt x="64" y="0"/>
                      <a:pt x="83" y="18"/>
                      <a:pt x="83" y="41"/>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203" name="Line 115"/>
              <p:cNvSpPr>
                <a:spLocks noChangeShapeType="1"/>
              </p:cNvSpPr>
              <p:nvPr/>
            </p:nvSpPr>
            <p:spPr bwMode="auto">
              <a:xfrm>
                <a:off x="8205944" y="2300265"/>
                <a:ext cx="0"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204" name="Freeform 116"/>
              <p:cNvSpPr>
                <a:spLocks/>
              </p:cNvSpPr>
              <p:nvPr/>
            </p:nvSpPr>
            <p:spPr bwMode="auto">
              <a:xfrm>
                <a:off x="8171019" y="2246290"/>
                <a:ext cx="71438" cy="85725"/>
              </a:xfrm>
              <a:custGeom>
                <a:avLst/>
                <a:gdLst>
                  <a:gd name="T0" fmla="*/ 0 w 21"/>
                  <a:gd name="T1" fmla="*/ 25 h 25"/>
                  <a:gd name="T2" fmla="*/ 0 w 21"/>
                  <a:gd name="T3" fmla="*/ 10 h 25"/>
                  <a:gd name="T4" fmla="*/ 10 w 21"/>
                  <a:gd name="T5" fmla="*/ 0 h 25"/>
                  <a:gd name="T6" fmla="*/ 21 w 21"/>
                  <a:gd name="T7" fmla="*/ 10 h 25"/>
                  <a:gd name="T8" fmla="*/ 21 w 21"/>
                  <a:gd name="T9" fmla="*/ 25 h 25"/>
                </a:gdLst>
                <a:ahLst/>
                <a:cxnLst>
                  <a:cxn ang="0">
                    <a:pos x="T0" y="T1"/>
                  </a:cxn>
                  <a:cxn ang="0">
                    <a:pos x="T2" y="T3"/>
                  </a:cxn>
                  <a:cxn ang="0">
                    <a:pos x="T4" y="T5"/>
                  </a:cxn>
                  <a:cxn ang="0">
                    <a:pos x="T6" y="T7"/>
                  </a:cxn>
                  <a:cxn ang="0">
                    <a:pos x="T8" y="T9"/>
                  </a:cxn>
                </a:cxnLst>
                <a:rect l="0" t="0" r="r" b="b"/>
                <a:pathLst>
                  <a:path w="21" h="25">
                    <a:moveTo>
                      <a:pt x="0" y="25"/>
                    </a:moveTo>
                    <a:cubicBezTo>
                      <a:pt x="0" y="10"/>
                      <a:pt x="0" y="10"/>
                      <a:pt x="0" y="10"/>
                    </a:cubicBezTo>
                    <a:cubicBezTo>
                      <a:pt x="0" y="4"/>
                      <a:pt x="4" y="0"/>
                      <a:pt x="10" y="0"/>
                    </a:cubicBezTo>
                    <a:cubicBezTo>
                      <a:pt x="16" y="0"/>
                      <a:pt x="21" y="4"/>
                      <a:pt x="21" y="10"/>
                    </a:cubicBezTo>
                    <a:cubicBezTo>
                      <a:pt x="21" y="25"/>
                      <a:pt x="21" y="25"/>
                      <a:pt x="21" y="25"/>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205" name="Freeform 117"/>
              <p:cNvSpPr>
                <a:spLocks/>
              </p:cNvSpPr>
              <p:nvPr/>
            </p:nvSpPr>
            <p:spPr bwMode="auto">
              <a:xfrm>
                <a:off x="8123394" y="2297090"/>
                <a:ext cx="166688" cy="153988"/>
              </a:xfrm>
              <a:custGeom>
                <a:avLst/>
                <a:gdLst>
                  <a:gd name="T0" fmla="*/ 105 w 105"/>
                  <a:gd name="T1" fmla="*/ 97 h 97"/>
                  <a:gd name="T2" fmla="*/ 0 w 105"/>
                  <a:gd name="T3" fmla="*/ 97 h 97"/>
                  <a:gd name="T4" fmla="*/ 6 w 105"/>
                  <a:gd name="T5" fmla="*/ 0 h 97"/>
                  <a:gd name="T6" fmla="*/ 99 w 105"/>
                  <a:gd name="T7" fmla="*/ 0 h 97"/>
                  <a:gd name="T8" fmla="*/ 105 w 105"/>
                  <a:gd name="T9" fmla="*/ 97 h 97"/>
                </a:gdLst>
                <a:ahLst/>
                <a:cxnLst>
                  <a:cxn ang="0">
                    <a:pos x="T0" y="T1"/>
                  </a:cxn>
                  <a:cxn ang="0">
                    <a:pos x="T2" y="T3"/>
                  </a:cxn>
                  <a:cxn ang="0">
                    <a:pos x="T4" y="T5"/>
                  </a:cxn>
                  <a:cxn ang="0">
                    <a:pos x="T6" y="T7"/>
                  </a:cxn>
                  <a:cxn ang="0">
                    <a:pos x="T8" y="T9"/>
                  </a:cxn>
                </a:cxnLst>
                <a:rect l="0" t="0" r="r" b="b"/>
                <a:pathLst>
                  <a:path w="105" h="97">
                    <a:moveTo>
                      <a:pt x="105" y="97"/>
                    </a:moveTo>
                    <a:lnTo>
                      <a:pt x="0" y="97"/>
                    </a:lnTo>
                    <a:lnTo>
                      <a:pt x="6" y="0"/>
                    </a:lnTo>
                    <a:lnTo>
                      <a:pt x="99" y="0"/>
                    </a:lnTo>
                    <a:lnTo>
                      <a:pt x="105" y="97"/>
                    </a:ln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206" name="Factory"/>
          <p:cNvGrpSpPr/>
          <p:nvPr/>
        </p:nvGrpSpPr>
        <p:grpSpPr>
          <a:xfrm>
            <a:off x="2199987" y="4483174"/>
            <a:ext cx="648268" cy="648268"/>
            <a:chOff x="2154470" y="1265017"/>
            <a:chExt cx="648268" cy="648268"/>
          </a:xfrm>
        </p:grpSpPr>
        <p:sp>
          <p:nvSpPr>
            <p:cNvPr id="207" name="Oval 206"/>
            <p:cNvSpPr/>
            <p:nvPr/>
          </p:nvSpPr>
          <p:spPr bwMode="auto">
            <a:xfrm>
              <a:off x="2154470" y="1265017"/>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208" name="Freeform 5"/>
            <p:cNvSpPr>
              <a:spLocks/>
            </p:cNvSpPr>
            <p:nvPr/>
          </p:nvSpPr>
          <p:spPr bwMode="auto">
            <a:xfrm>
              <a:off x="2306960" y="1442321"/>
              <a:ext cx="331177" cy="275492"/>
            </a:xfrm>
            <a:custGeom>
              <a:avLst/>
              <a:gdLst>
                <a:gd name="T0" fmla="*/ 0 w 113"/>
                <a:gd name="T1" fmla="*/ 46 h 94"/>
                <a:gd name="T2" fmla="*/ 0 w 113"/>
                <a:gd name="T3" fmla="*/ 94 h 94"/>
                <a:gd name="T4" fmla="*/ 113 w 113"/>
                <a:gd name="T5" fmla="*/ 94 h 94"/>
                <a:gd name="T6" fmla="*/ 113 w 113"/>
                <a:gd name="T7" fmla="*/ 45 h 94"/>
                <a:gd name="T8" fmla="*/ 106 w 113"/>
                <a:gd name="T9" fmla="*/ 45 h 94"/>
                <a:gd name="T10" fmla="*/ 104 w 113"/>
                <a:gd name="T11" fmla="*/ 0 h 94"/>
                <a:gd name="T12" fmla="*/ 95 w 113"/>
                <a:gd name="T13" fmla="*/ 0 h 94"/>
                <a:gd name="T14" fmla="*/ 92 w 113"/>
                <a:gd name="T15" fmla="*/ 45 h 94"/>
                <a:gd name="T16" fmla="*/ 71 w 113"/>
                <a:gd name="T17" fmla="*/ 45 h 94"/>
                <a:gd name="T18" fmla="*/ 71 w 113"/>
                <a:gd name="T19" fmla="*/ 20 h 94"/>
                <a:gd name="T20" fmla="*/ 36 w 113"/>
                <a:gd name="T21" fmla="*/ 43 h 94"/>
                <a:gd name="T22" fmla="*/ 36 w 113"/>
                <a:gd name="T23" fmla="*/ 22 h 94"/>
                <a:gd name="T24" fmla="*/ 0 w 113"/>
                <a:gd name="T25" fmla="*/ 4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94">
                  <a:moveTo>
                    <a:pt x="0" y="46"/>
                  </a:moveTo>
                  <a:lnTo>
                    <a:pt x="0" y="94"/>
                  </a:lnTo>
                  <a:lnTo>
                    <a:pt x="113" y="94"/>
                  </a:lnTo>
                  <a:lnTo>
                    <a:pt x="113" y="45"/>
                  </a:lnTo>
                  <a:lnTo>
                    <a:pt x="106" y="45"/>
                  </a:lnTo>
                  <a:lnTo>
                    <a:pt x="104" y="0"/>
                  </a:lnTo>
                  <a:lnTo>
                    <a:pt x="95" y="0"/>
                  </a:lnTo>
                  <a:lnTo>
                    <a:pt x="92" y="45"/>
                  </a:lnTo>
                  <a:lnTo>
                    <a:pt x="71" y="45"/>
                  </a:lnTo>
                  <a:lnTo>
                    <a:pt x="71" y="20"/>
                  </a:lnTo>
                  <a:lnTo>
                    <a:pt x="36" y="43"/>
                  </a:lnTo>
                  <a:lnTo>
                    <a:pt x="36" y="22"/>
                  </a:lnTo>
                  <a:lnTo>
                    <a:pt x="0" y="46"/>
                  </a:ln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grpSp>
      <p:grpSp>
        <p:nvGrpSpPr>
          <p:cNvPr id="209" name="Energy"/>
          <p:cNvGrpSpPr/>
          <p:nvPr/>
        </p:nvGrpSpPr>
        <p:grpSpPr>
          <a:xfrm>
            <a:off x="4008133" y="1666252"/>
            <a:ext cx="648268" cy="648268"/>
            <a:chOff x="3049441" y="1431648"/>
            <a:chExt cx="648268" cy="648268"/>
          </a:xfrm>
        </p:grpSpPr>
        <p:sp>
          <p:nvSpPr>
            <p:cNvPr id="210" name="Oval 209"/>
            <p:cNvSpPr/>
            <p:nvPr/>
          </p:nvSpPr>
          <p:spPr bwMode="auto">
            <a:xfrm>
              <a:off x="3049441" y="1431648"/>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sp>
          <p:nvSpPr>
            <p:cNvPr id="211" name="Freeform 11"/>
            <p:cNvSpPr>
              <a:spLocks/>
            </p:cNvSpPr>
            <p:nvPr/>
          </p:nvSpPr>
          <p:spPr bwMode="auto">
            <a:xfrm>
              <a:off x="3268800" y="1585126"/>
              <a:ext cx="209550" cy="341313"/>
            </a:xfrm>
            <a:custGeom>
              <a:avLst/>
              <a:gdLst>
                <a:gd name="T0" fmla="*/ 132 w 132"/>
                <a:gd name="T1" fmla="*/ 89 h 215"/>
                <a:gd name="T2" fmla="*/ 71 w 132"/>
                <a:gd name="T3" fmla="*/ 89 h 215"/>
                <a:gd name="T4" fmla="*/ 104 w 132"/>
                <a:gd name="T5" fmla="*/ 0 h 215"/>
                <a:gd name="T6" fmla="*/ 0 w 132"/>
                <a:gd name="T7" fmla="*/ 125 h 215"/>
                <a:gd name="T8" fmla="*/ 60 w 132"/>
                <a:gd name="T9" fmla="*/ 125 h 215"/>
                <a:gd name="T10" fmla="*/ 27 w 132"/>
                <a:gd name="T11" fmla="*/ 215 h 215"/>
                <a:gd name="T12" fmla="*/ 132 w 132"/>
                <a:gd name="T13" fmla="*/ 89 h 215"/>
              </a:gdLst>
              <a:ahLst/>
              <a:cxnLst>
                <a:cxn ang="0">
                  <a:pos x="T0" y="T1"/>
                </a:cxn>
                <a:cxn ang="0">
                  <a:pos x="T2" y="T3"/>
                </a:cxn>
                <a:cxn ang="0">
                  <a:pos x="T4" y="T5"/>
                </a:cxn>
                <a:cxn ang="0">
                  <a:pos x="T6" y="T7"/>
                </a:cxn>
                <a:cxn ang="0">
                  <a:pos x="T8" y="T9"/>
                </a:cxn>
                <a:cxn ang="0">
                  <a:pos x="T10" y="T11"/>
                </a:cxn>
                <a:cxn ang="0">
                  <a:pos x="T12" y="T13"/>
                </a:cxn>
              </a:cxnLst>
              <a:rect l="0" t="0" r="r" b="b"/>
              <a:pathLst>
                <a:path w="132" h="215">
                  <a:moveTo>
                    <a:pt x="132" y="89"/>
                  </a:moveTo>
                  <a:lnTo>
                    <a:pt x="71" y="89"/>
                  </a:lnTo>
                  <a:lnTo>
                    <a:pt x="104" y="0"/>
                  </a:lnTo>
                  <a:lnTo>
                    <a:pt x="0" y="125"/>
                  </a:lnTo>
                  <a:lnTo>
                    <a:pt x="60" y="125"/>
                  </a:lnTo>
                  <a:lnTo>
                    <a:pt x="27" y="215"/>
                  </a:lnTo>
                  <a:lnTo>
                    <a:pt x="132" y="89"/>
                  </a:ln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grpSp>
      <p:grpSp>
        <p:nvGrpSpPr>
          <p:cNvPr id="212" name="Equipment"/>
          <p:cNvGrpSpPr/>
          <p:nvPr/>
        </p:nvGrpSpPr>
        <p:grpSpPr>
          <a:xfrm>
            <a:off x="1196361" y="2580547"/>
            <a:ext cx="648268" cy="648268"/>
            <a:chOff x="1226816" y="2333635"/>
            <a:chExt cx="648268" cy="648268"/>
          </a:xfrm>
        </p:grpSpPr>
        <p:sp>
          <p:nvSpPr>
            <p:cNvPr id="213" name="Oval 212"/>
            <p:cNvSpPr/>
            <p:nvPr/>
          </p:nvSpPr>
          <p:spPr bwMode="auto">
            <a:xfrm>
              <a:off x="1226816" y="2333635"/>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grpSp>
          <p:nvGrpSpPr>
            <p:cNvPr id="214" name="Group 16"/>
            <p:cNvGrpSpPr>
              <a:grpSpLocks noChangeAspect="1"/>
            </p:cNvGrpSpPr>
            <p:nvPr/>
          </p:nvGrpSpPr>
          <p:grpSpPr bwMode="auto">
            <a:xfrm>
              <a:off x="1326670" y="2475494"/>
              <a:ext cx="394377" cy="351005"/>
              <a:chOff x="1315" y="581"/>
              <a:chExt cx="391" cy="348"/>
            </a:xfrm>
          </p:grpSpPr>
          <p:sp>
            <p:nvSpPr>
              <p:cNvPr id="215" name="Oval 17"/>
              <p:cNvSpPr>
                <a:spLocks noChangeArrowheads="1"/>
              </p:cNvSpPr>
              <p:nvPr/>
            </p:nvSpPr>
            <p:spPr bwMode="auto">
              <a:xfrm>
                <a:off x="1481" y="863"/>
                <a:ext cx="68" cy="66"/>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216" name="Oval 18"/>
              <p:cNvSpPr>
                <a:spLocks noChangeArrowheads="1"/>
              </p:cNvSpPr>
              <p:nvPr/>
            </p:nvSpPr>
            <p:spPr bwMode="auto">
              <a:xfrm>
                <a:off x="1606" y="863"/>
                <a:ext cx="68" cy="66"/>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217" name="Freeform 19"/>
              <p:cNvSpPr>
                <a:spLocks/>
              </p:cNvSpPr>
              <p:nvPr/>
            </p:nvSpPr>
            <p:spPr bwMode="auto">
              <a:xfrm>
                <a:off x="1315" y="581"/>
                <a:ext cx="175" cy="302"/>
              </a:xfrm>
              <a:custGeom>
                <a:avLst/>
                <a:gdLst>
                  <a:gd name="T0" fmla="*/ 175 w 175"/>
                  <a:gd name="T1" fmla="*/ 0 h 302"/>
                  <a:gd name="T2" fmla="*/ 87 w 175"/>
                  <a:gd name="T3" fmla="*/ 302 h 302"/>
                  <a:gd name="T4" fmla="*/ 0 w 175"/>
                  <a:gd name="T5" fmla="*/ 273 h 302"/>
                </a:gdLst>
                <a:ahLst/>
                <a:cxnLst>
                  <a:cxn ang="0">
                    <a:pos x="T0" y="T1"/>
                  </a:cxn>
                  <a:cxn ang="0">
                    <a:pos x="T2" y="T3"/>
                  </a:cxn>
                  <a:cxn ang="0">
                    <a:pos x="T4" y="T5"/>
                  </a:cxn>
                </a:cxnLst>
                <a:rect l="0" t="0" r="r" b="b"/>
                <a:pathLst>
                  <a:path w="175" h="302">
                    <a:moveTo>
                      <a:pt x="175" y="0"/>
                    </a:moveTo>
                    <a:lnTo>
                      <a:pt x="87" y="302"/>
                    </a:lnTo>
                    <a:lnTo>
                      <a:pt x="0" y="273"/>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218" name="Line 20"/>
              <p:cNvSpPr>
                <a:spLocks noChangeShapeType="1"/>
              </p:cNvSpPr>
              <p:nvPr/>
            </p:nvSpPr>
            <p:spPr bwMode="auto">
              <a:xfrm>
                <a:off x="1547" y="886"/>
                <a:ext cx="61"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219" name="Freeform 21"/>
              <p:cNvSpPr>
                <a:spLocks/>
              </p:cNvSpPr>
              <p:nvPr/>
            </p:nvSpPr>
            <p:spPr bwMode="auto">
              <a:xfrm>
                <a:off x="1445" y="779"/>
                <a:ext cx="261" cy="109"/>
              </a:xfrm>
              <a:custGeom>
                <a:avLst/>
                <a:gdLst>
                  <a:gd name="T0" fmla="*/ 229 w 261"/>
                  <a:gd name="T1" fmla="*/ 109 h 109"/>
                  <a:gd name="T2" fmla="*/ 261 w 261"/>
                  <a:gd name="T3" fmla="*/ 109 h 109"/>
                  <a:gd name="T4" fmla="*/ 261 w 261"/>
                  <a:gd name="T5" fmla="*/ 0 h 109"/>
                  <a:gd name="T6" fmla="*/ 201 w 261"/>
                  <a:gd name="T7" fmla="*/ 0 h 109"/>
                  <a:gd name="T8" fmla="*/ 201 w 261"/>
                  <a:gd name="T9" fmla="*/ 25 h 109"/>
                  <a:gd name="T10" fmla="*/ 23 w 261"/>
                  <a:gd name="T11" fmla="*/ 25 h 109"/>
                  <a:gd name="T12" fmla="*/ 0 w 261"/>
                  <a:gd name="T13" fmla="*/ 107 h 109"/>
                  <a:gd name="T14" fmla="*/ 36 w 261"/>
                  <a:gd name="T15" fmla="*/ 107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109">
                    <a:moveTo>
                      <a:pt x="229" y="109"/>
                    </a:moveTo>
                    <a:lnTo>
                      <a:pt x="261" y="109"/>
                    </a:lnTo>
                    <a:lnTo>
                      <a:pt x="261" y="0"/>
                    </a:lnTo>
                    <a:lnTo>
                      <a:pt x="201" y="0"/>
                    </a:lnTo>
                    <a:lnTo>
                      <a:pt x="201" y="25"/>
                    </a:lnTo>
                    <a:lnTo>
                      <a:pt x="23" y="25"/>
                    </a:lnTo>
                    <a:lnTo>
                      <a:pt x="0" y="107"/>
                    </a:lnTo>
                    <a:lnTo>
                      <a:pt x="36" y="107"/>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sp>
            <p:nvSpPr>
              <p:cNvPr id="220" name="Freeform 22"/>
              <p:cNvSpPr>
                <a:spLocks/>
              </p:cNvSpPr>
              <p:nvPr/>
            </p:nvSpPr>
            <p:spPr bwMode="auto">
              <a:xfrm>
                <a:off x="1504" y="642"/>
                <a:ext cx="177" cy="160"/>
              </a:xfrm>
              <a:custGeom>
                <a:avLst/>
                <a:gdLst>
                  <a:gd name="T0" fmla="*/ 177 w 177"/>
                  <a:gd name="T1" fmla="*/ 134 h 160"/>
                  <a:gd name="T2" fmla="*/ 177 w 177"/>
                  <a:gd name="T3" fmla="*/ 0 h 160"/>
                  <a:gd name="T4" fmla="*/ 49 w 177"/>
                  <a:gd name="T5" fmla="*/ 0 h 160"/>
                  <a:gd name="T6" fmla="*/ 0 w 177"/>
                  <a:gd name="T7" fmla="*/ 160 h 160"/>
                </a:gdLst>
                <a:ahLst/>
                <a:cxnLst>
                  <a:cxn ang="0">
                    <a:pos x="T0" y="T1"/>
                  </a:cxn>
                  <a:cxn ang="0">
                    <a:pos x="T2" y="T3"/>
                  </a:cxn>
                  <a:cxn ang="0">
                    <a:pos x="T4" y="T5"/>
                  </a:cxn>
                  <a:cxn ang="0">
                    <a:pos x="T6" y="T7"/>
                  </a:cxn>
                </a:cxnLst>
                <a:rect l="0" t="0" r="r" b="b"/>
                <a:pathLst>
                  <a:path w="177" h="160">
                    <a:moveTo>
                      <a:pt x="177" y="134"/>
                    </a:moveTo>
                    <a:lnTo>
                      <a:pt x="177" y="0"/>
                    </a:lnTo>
                    <a:lnTo>
                      <a:pt x="49" y="0"/>
                    </a:lnTo>
                    <a:lnTo>
                      <a:pt x="0" y="160"/>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srgbClr val="505050"/>
                  </a:solidFill>
                  <a:latin typeface="Segoe UI Semilight"/>
                </a:endParaRPr>
              </a:p>
            </p:txBody>
          </p:sp>
        </p:grpSp>
      </p:grpSp>
      <p:grpSp>
        <p:nvGrpSpPr>
          <p:cNvPr id="221" name="Vehicles"/>
          <p:cNvGrpSpPr/>
          <p:nvPr/>
        </p:nvGrpSpPr>
        <p:grpSpPr>
          <a:xfrm>
            <a:off x="1945346" y="1249091"/>
            <a:ext cx="648268" cy="648268"/>
            <a:chOff x="994515" y="3023136"/>
            <a:chExt cx="648268" cy="648268"/>
          </a:xfrm>
        </p:grpSpPr>
        <p:sp>
          <p:nvSpPr>
            <p:cNvPr id="222" name="Oval 221"/>
            <p:cNvSpPr/>
            <p:nvPr/>
          </p:nvSpPr>
          <p:spPr bwMode="auto">
            <a:xfrm>
              <a:off x="994515" y="3023136"/>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dirty="0">
                <a:gradFill>
                  <a:gsLst>
                    <a:gs pos="0">
                      <a:srgbClr val="FFFFFF"/>
                    </a:gs>
                    <a:gs pos="100000">
                      <a:srgbClr val="FFFFFF"/>
                    </a:gs>
                  </a:gsLst>
                  <a:lin ang="5400000" scaled="0"/>
                </a:gradFill>
                <a:latin typeface="Segoe UI Semilight"/>
              </a:endParaRPr>
            </a:p>
          </p:txBody>
        </p:sp>
        <p:pic>
          <p:nvPicPr>
            <p:cNvPr id="223" name="Picture 222"/>
            <p:cNvPicPr>
              <a:picLocks noChangeAspect="1"/>
            </p:cNvPicPr>
            <p:nvPr/>
          </p:nvPicPr>
          <p:blipFill>
            <a:blip r:embed="rId7"/>
            <a:stretch>
              <a:fillRect/>
            </a:stretch>
          </p:blipFill>
          <p:spPr>
            <a:xfrm>
              <a:off x="1088542" y="3225325"/>
              <a:ext cx="460215" cy="243891"/>
            </a:xfrm>
            <a:prstGeom prst="rect">
              <a:avLst/>
            </a:prstGeom>
          </p:spPr>
        </p:pic>
      </p:grpSp>
      <p:grpSp>
        <p:nvGrpSpPr>
          <p:cNvPr id="24" name="Filled Circle shape"/>
          <p:cNvGrpSpPr/>
          <p:nvPr/>
        </p:nvGrpSpPr>
        <p:grpSpPr>
          <a:xfrm>
            <a:off x="2193888" y="1537403"/>
            <a:ext cx="3921245" cy="3921244"/>
            <a:chOff x="1655681" y="1702136"/>
            <a:chExt cx="3163063" cy="3163062"/>
          </a:xfrm>
          <a:solidFill>
            <a:schemeClr val="tx2"/>
          </a:solidFill>
        </p:grpSpPr>
        <p:grpSp>
          <p:nvGrpSpPr>
            <p:cNvPr id="25" name="second half"/>
            <p:cNvGrpSpPr/>
            <p:nvPr/>
          </p:nvGrpSpPr>
          <p:grpSpPr>
            <a:xfrm>
              <a:off x="1655681" y="1702136"/>
              <a:ext cx="3163063" cy="3163062"/>
              <a:chOff x="1655681" y="1702136"/>
              <a:chExt cx="3163063" cy="3163062"/>
            </a:xfrm>
            <a:grpFill/>
          </p:grpSpPr>
          <p:sp>
            <p:nvSpPr>
              <p:cNvPr id="29" name="Oval 28"/>
              <p:cNvSpPr/>
              <p:nvPr/>
            </p:nvSpPr>
            <p:spPr>
              <a:xfrm>
                <a:off x="1655681" y="1702136"/>
                <a:ext cx="3163062" cy="31630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0" name="Freeform 29"/>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nvGrpSpPr>
            <p:cNvPr id="26" name="first half"/>
            <p:cNvGrpSpPr/>
            <p:nvPr/>
          </p:nvGrpSpPr>
          <p:grpSpPr>
            <a:xfrm rot="10800000">
              <a:off x="1655681" y="1702136"/>
              <a:ext cx="3163063" cy="3163062"/>
              <a:chOff x="1655681" y="1702136"/>
              <a:chExt cx="3163063" cy="3163062"/>
            </a:xfrm>
            <a:grpFill/>
          </p:grpSpPr>
          <p:sp>
            <p:nvSpPr>
              <p:cNvPr id="27" name="Oval 26"/>
              <p:cNvSpPr/>
              <p:nvPr/>
            </p:nvSpPr>
            <p:spPr>
              <a:xfrm>
                <a:off x="1655681" y="1702136"/>
                <a:ext cx="3163062" cy="31630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8" name="Freeform 27"/>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sp useBgFill="1">
        <p:nvSpPr>
          <p:cNvPr id="31" name="Filled Circle inner shape mask"/>
          <p:cNvSpPr/>
          <p:nvPr/>
        </p:nvSpPr>
        <p:spPr>
          <a:xfrm>
            <a:off x="2436798" y="1780314"/>
            <a:ext cx="3435423" cy="34354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2" name="Circle full ring"/>
          <p:cNvSpPr/>
          <p:nvPr/>
        </p:nvSpPr>
        <p:spPr bwMode="auto">
          <a:xfrm>
            <a:off x="2193885" y="1537401"/>
            <a:ext cx="3902267" cy="3902267"/>
          </a:xfrm>
          <a:custGeom>
            <a:avLst/>
            <a:gdLst>
              <a:gd name="connsiteX0" fmla="*/ 1581532 w 3147754"/>
              <a:gd name="connsiteY0" fmla="*/ 195944 h 3147754"/>
              <a:gd name="connsiteX1" fmla="*/ 195944 w 3147754"/>
              <a:gd name="connsiteY1" fmla="*/ 1581532 h 3147754"/>
              <a:gd name="connsiteX2" fmla="*/ 1581532 w 3147754"/>
              <a:gd name="connsiteY2" fmla="*/ 2967120 h 3147754"/>
              <a:gd name="connsiteX3" fmla="*/ 2967120 w 3147754"/>
              <a:gd name="connsiteY3" fmla="*/ 1581532 h 3147754"/>
              <a:gd name="connsiteX4" fmla="*/ 1581532 w 3147754"/>
              <a:gd name="connsiteY4" fmla="*/ 195944 h 3147754"/>
              <a:gd name="connsiteX5" fmla="*/ 1573877 w 3147754"/>
              <a:gd name="connsiteY5" fmla="*/ 0 h 3147754"/>
              <a:gd name="connsiteX6" fmla="*/ 3147754 w 3147754"/>
              <a:gd name="connsiteY6" fmla="*/ 1573877 h 3147754"/>
              <a:gd name="connsiteX7" fmla="*/ 1573877 w 3147754"/>
              <a:gd name="connsiteY7" fmla="*/ 3147754 h 3147754"/>
              <a:gd name="connsiteX8" fmla="*/ 0 w 3147754"/>
              <a:gd name="connsiteY8" fmla="*/ 1573877 h 3147754"/>
              <a:gd name="connsiteX9" fmla="*/ 1573877 w 3147754"/>
              <a:gd name="connsiteY9" fmla="*/ 0 h 3147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47754" h="3147754">
                <a:moveTo>
                  <a:pt x="1581532" y="195944"/>
                </a:moveTo>
                <a:cubicBezTo>
                  <a:pt x="816293" y="195944"/>
                  <a:pt x="195944" y="816293"/>
                  <a:pt x="195944" y="1581532"/>
                </a:cubicBezTo>
                <a:cubicBezTo>
                  <a:pt x="195944" y="2346771"/>
                  <a:pt x="816293" y="2967120"/>
                  <a:pt x="1581532" y="2967120"/>
                </a:cubicBezTo>
                <a:cubicBezTo>
                  <a:pt x="2346771" y="2967120"/>
                  <a:pt x="2967120" y="2346771"/>
                  <a:pt x="2967120" y="1581532"/>
                </a:cubicBezTo>
                <a:cubicBezTo>
                  <a:pt x="2967120" y="816293"/>
                  <a:pt x="2346771" y="195944"/>
                  <a:pt x="1581532" y="195944"/>
                </a:cubicBezTo>
                <a:close/>
                <a:moveTo>
                  <a:pt x="1573877" y="0"/>
                </a:moveTo>
                <a:cubicBezTo>
                  <a:pt x="2443105" y="0"/>
                  <a:pt x="3147754" y="704649"/>
                  <a:pt x="3147754" y="1573877"/>
                </a:cubicBezTo>
                <a:cubicBezTo>
                  <a:pt x="3147754" y="2443105"/>
                  <a:pt x="2443105" y="3147754"/>
                  <a:pt x="1573877" y="3147754"/>
                </a:cubicBezTo>
                <a:cubicBezTo>
                  <a:pt x="704649" y="3147754"/>
                  <a:pt x="0" y="2443105"/>
                  <a:pt x="0" y="1573877"/>
                </a:cubicBezTo>
                <a:cubicBezTo>
                  <a:pt x="0" y="704649"/>
                  <a:pt x="704649" y="0"/>
                  <a:pt x="1573877" y="0"/>
                </a:cubicBezTo>
                <a:close/>
              </a:path>
            </a:pathLst>
          </a:cu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33" name="second half mask"/>
          <p:cNvGrpSpPr/>
          <p:nvPr/>
        </p:nvGrpSpPr>
        <p:grpSpPr>
          <a:xfrm>
            <a:off x="2193888" y="1537403"/>
            <a:ext cx="3921245" cy="3921244"/>
            <a:chOff x="1655681" y="1702136"/>
            <a:chExt cx="3163063" cy="3163062"/>
          </a:xfrm>
        </p:grpSpPr>
        <p:sp>
          <p:nvSpPr>
            <p:cNvPr id="34" name="Oval 33"/>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useBgFill="1">
          <p:nvSpPr>
            <p:cNvPr id="35" name="Rectangle 34"/>
            <p:cNvSpPr/>
            <p:nvPr/>
          </p:nvSpPr>
          <p:spPr>
            <a:xfrm>
              <a:off x="3234291" y="1702136"/>
              <a:ext cx="1584453" cy="31630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nvGrpSpPr>
          <p:cNvPr id="36" name="first half mask"/>
          <p:cNvGrpSpPr/>
          <p:nvPr/>
        </p:nvGrpSpPr>
        <p:grpSpPr>
          <a:xfrm rot="10800000">
            <a:off x="2193888" y="1537403"/>
            <a:ext cx="3921245" cy="3921244"/>
            <a:chOff x="1655681" y="1702136"/>
            <a:chExt cx="3163063" cy="3163062"/>
          </a:xfrm>
        </p:grpSpPr>
        <p:sp>
          <p:nvSpPr>
            <p:cNvPr id="37" name="Oval 36"/>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useBgFill="1">
          <p:nvSpPr>
            <p:cNvPr id="38" name="Rectangle 37"/>
            <p:cNvSpPr/>
            <p:nvPr/>
          </p:nvSpPr>
          <p:spPr>
            <a:xfrm>
              <a:off x="3234291" y="1702136"/>
              <a:ext cx="1584453" cy="31630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nvGrpSpPr>
          <p:cNvPr id="39" name="Left circle"/>
          <p:cNvGrpSpPr/>
          <p:nvPr/>
        </p:nvGrpSpPr>
        <p:grpSpPr>
          <a:xfrm>
            <a:off x="1973622" y="1411032"/>
            <a:ext cx="2184510" cy="4187952"/>
            <a:chOff x="1478004" y="1600199"/>
            <a:chExt cx="1762130" cy="3378201"/>
          </a:xfrm>
        </p:grpSpPr>
        <p:sp useBgFill="1">
          <p:nvSpPr>
            <p:cNvPr id="40" name="left mask"/>
            <p:cNvSpPr/>
            <p:nvPr/>
          </p:nvSpPr>
          <p:spPr bwMode="auto">
            <a:xfrm>
              <a:off x="1478004" y="1600199"/>
              <a:ext cx="1761050" cy="3378201"/>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1" name="Freeform 40"/>
            <p:cNvSpPr/>
            <p:nvPr/>
          </p:nvSpPr>
          <p:spPr>
            <a:xfrm rot="10800000">
              <a:off x="1655681" y="1702136"/>
              <a:ext cx="1584453" cy="3163062"/>
            </a:xfrm>
            <a:custGeom>
              <a:avLst/>
              <a:gdLst>
                <a:gd name="connsiteX0" fmla="*/ 2922 w 1584453"/>
                <a:gd name="connsiteY0" fmla="*/ 3163062 h 3163062"/>
                <a:gd name="connsiteX1" fmla="*/ 0 w 1584453"/>
                <a:gd name="connsiteY1" fmla="*/ 3162768 h 3163062"/>
                <a:gd name="connsiteX2" fmla="*/ 0 w 1584453"/>
                <a:gd name="connsiteY2" fmla="*/ 2966971 h 3163062"/>
                <a:gd name="connsiteX3" fmla="*/ 2922 w 1584453"/>
                <a:gd name="connsiteY3" fmla="*/ 2967119 h 3163062"/>
                <a:gd name="connsiteX4" fmla="*/ 1388510 w 1584453"/>
                <a:gd name="connsiteY4" fmla="*/ 1581531 h 3163062"/>
                <a:gd name="connsiteX5" fmla="*/ 2922 w 1584453"/>
                <a:gd name="connsiteY5" fmla="*/ 195943 h 3163062"/>
                <a:gd name="connsiteX6" fmla="*/ 0 w 1584453"/>
                <a:gd name="connsiteY6" fmla="*/ 196091 h 3163062"/>
                <a:gd name="connsiteX7" fmla="*/ 0 w 1584453"/>
                <a:gd name="connsiteY7" fmla="*/ 295 h 3163062"/>
                <a:gd name="connsiteX8" fmla="*/ 2922 w 1584453"/>
                <a:gd name="connsiteY8" fmla="*/ 0 h 3163062"/>
                <a:gd name="connsiteX9" fmla="*/ 1584453 w 1584453"/>
                <a:gd name="connsiteY9" fmla="*/ 1581531 h 3163062"/>
                <a:gd name="connsiteX10" fmla="*/ 2922 w 1584453"/>
                <a:gd name="connsiteY10" fmla="*/ 3163062 h 3163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84453" h="3163062">
                  <a:moveTo>
                    <a:pt x="2922" y="3163062"/>
                  </a:moveTo>
                  <a:lnTo>
                    <a:pt x="0" y="3162768"/>
                  </a:lnTo>
                  <a:lnTo>
                    <a:pt x="0" y="2966971"/>
                  </a:lnTo>
                  <a:lnTo>
                    <a:pt x="2922" y="2967119"/>
                  </a:lnTo>
                  <a:cubicBezTo>
                    <a:pt x="768161" y="2967119"/>
                    <a:pt x="1388510" y="2346770"/>
                    <a:pt x="1388510" y="1581531"/>
                  </a:cubicBezTo>
                  <a:cubicBezTo>
                    <a:pt x="1388510" y="816292"/>
                    <a:pt x="768161" y="195943"/>
                    <a:pt x="2922" y="195943"/>
                  </a:cubicBezTo>
                  <a:lnTo>
                    <a:pt x="0" y="196091"/>
                  </a:lnTo>
                  <a:lnTo>
                    <a:pt x="0" y="295"/>
                  </a:lnTo>
                  <a:lnTo>
                    <a:pt x="2922" y="0"/>
                  </a:lnTo>
                  <a:cubicBezTo>
                    <a:pt x="876377" y="0"/>
                    <a:pt x="1584453" y="708076"/>
                    <a:pt x="1584453" y="1581531"/>
                  </a:cubicBezTo>
                  <a:cubicBezTo>
                    <a:pt x="1584453" y="2454986"/>
                    <a:pt x="876377" y="3163062"/>
                    <a:pt x="2922" y="3163062"/>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ndParaRPr>
            </a:p>
          </p:txBody>
        </p:sp>
      </p:grpSp>
      <p:sp>
        <p:nvSpPr>
          <p:cNvPr id="50" name="YOUR 2"/>
          <p:cNvSpPr/>
          <p:nvPr/>
        </p:nvSpPr>
        <p:spPr>
          <a:xfrm>
            <a:off x="4604736" y="3036360"/>
            <a:ext cx="1044517" cy="461665"/>
          </a:xfrm>
          <a:prstGeom prst="rect">
            <a:avLst/>
          </a:prstGeom>
        </p:spPr>
        <p:txBody>
          <a:bodyPr wrap="none">
            <a:spAutoFit/>
          </a:bodyPr>
          <a:lstStyle/>
          <a:p>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YOUR</a:t>
            </a:r>
            <a:endParaRPr lang="en-US" dirty="0"/>
          </a:p>
        </p:txBody>
      </p:sp>
      <p:sp>
        <p:nvSpPr>
          <p:cNvPr id="51" name="IT ENVIRONMENT"/>
          <p:cNvSpPr/>
          <p:nvPr/>
        </p:nvSpPr>
        <p:spPr>
          <a:xfrm>
            <a:off x="2544073" y="3412753"/>
            <a:ext cx="3191435" cy="424732"/>
          </a:xfrm>
          <a:prstGeom prst="rect">
            <a:avLst/>
          </a:prstGeom>
        </p:spPr>
        <p:txBody>
          <a:bodyPr wrap="square">
            <a:spAutoFit/>
          </a:bodyPr>
          <a:lstStyle/>
          <a:p>
            <a:pPr algn="ct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IT ENVIRONMENT</a:t>
            </a:r>
          </a:p>
        </p:txBody>
      </p:sp>
      <p:sp>
        <p:nvSpPr>
          <p:cNvPr id="52" name="YOUR"/>
          <p:cNvSpPr/>
          <p:nvPr/>
        </p:nvSpPr>
        <p:spPr>
          <a:xfrm>
            <a:off x="6353676" y="3036360"/>
            <a:ext cx="1044517" cy="461665"/>
          </a:xfrm>
          <a:prstGeom prst="rect">
            <a:avLst/>
          </a:prstGeom>
        </p:spPr>
        <p:txBody>
          <a:bodyPr wrap="none">
            <a:spAutoFit/>
          </a:bodyPr>
          <a:lstStyle/>
          <a:p>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YOUR</a:t>
            </a:r>
          </a:p>
        </p:txBody>
      </p:sp>
      <p:sp>
        <p:nvSpPr>
          <p:cNvPr id="53" name="O"/>
          <p:cNvSpPr/>
          <p:nvPr/>
        </p:nvSpPr>
        <p:spPr>
          <a:xfrm>
            <a:off x="6345820"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O</a:t>
            </a:r>
          </a:p>
        </p:txBody>
      </p:sp>
      <p:sp>
        <p:nvSpPr>
          <p:cNvPr id="54" name="P"/>
          <p:cNvSpPr/>
          <p:nvPr/>
        </p:nvSpPr>
        <p:spPr>
          <a:xfrm>
            <a:off x="6592504"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P</a:t>
            </a:r>
          </a:p>
        </p:txBody>
      </p:sp>
      <p:sp>
        <p:nvSpPr>
          <p:cNvPr id="55" name="P"/>
          <p:cNvSpPr/>
          <p:nvPr/>
        </p:nvSpPr>
        <p:spPr>
          <a:xfrm>
            <a:off x="6794674"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P</a:t>
            </a:r>
          </a:p>
        </p:txBody>
      </p:sp>
      <p:sp>
        <p:nvSpPr>
          <p:cNvPr id="56" name="O"/>
          <p:cNvSpPr/>
          <p:nvPr/>
        </p:nvSpPr>
        <p:spPr>
          <a:xfrm>
            <a:off x="6998698"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O</a:t>
            </a:r>
          </a:p>
        </p:txBody>
      </p:sp>
      <p:sp>
        <p:nvSpPr>
          <p:cNvPr id="57" name="R"/>
          <p:cNvSpPr/>
          <p:nvPr/>
        </p:nvSpPr>
        <p:spPr>
          <a:xfrm>
            <a:off x="7245383"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R</a:t>
            </a:r>
          </a:p>
        </p:txBody>
      </p:sp>
      <p:sp>
        <p:nvSpPr>
          <p:cNvPr id="58" name="T"/>
          <p:cNvSpPr/>
          <p:nvPr/>
        </p:nvSpPr>
        <p:spPr>
          <a:xfrm>
            <a:off x="7458682"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T</a:t>
            </a:r>
          </a:p>
        </p:txBody>
      </p:sp>
      <p:sp>
        <p:nvSpPr>
          <p:cNvPr id="59" name="U"/>
          <p:cNvSpPr/>
          <p:nvPr/>
        </p:nvSpPr>
        <p:spPr>
          <a:xfrm>
            <a:off x="7653433"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U</a:t>
            </a:r>
          </a:p>
        </p:txBody>
      </p:sp>
      <p:sp>
        <p:nvSpPr>
          <p:cNvPr id="60" name="N"/>
          <p:cNvSpPr/>
          <p:nvPr/>
        </p:nvSpPr>
        <p:spPr>
          <a:xfrm>
            <a:off x="7888989"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N</a:t>
            </a:r>
          </a:p>
        </p:txBody>
      </p:sp>
      <p:sp>
        <p:nvSpPr>
          <p:cNvPr id="61" name="I"/>
          <p:cNvSpPr/>
          <p:nvPr/>
        </p:nvSpPr>
        <p:spPr>
          <a:xfrm>
            <a:off x="8144948"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I</a:t>
            </a:r>
          </a:p>
        </p:txBody>
      </p:sp>
      <p:sp>
        <p:nvSpPr>
          <p:cNvPr id="62" name="T"/>
          <p:cNvSpPr/>
          <p:nvPr/>
        </p:nvSpPr>
        <p:spPr>
          <a:xfrm>
            <a:off x="8258089"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T</a:t>
            </a:r>
          </a:p>
        </p:txBody>
      </p:sp>
      <p:sp>
        <p:nvSpPr>
          <p:cNvPr id="63" name="Y"/>
          <p:cNvSpPr/>
          <p:nvPr/>
        </p:nvSpPr>
        <p:spPr>
          <a:xfrm>
            <a:off x="8452839" y="3413330"/>
            <a:ext cx="393945" cy="424732"/>
          </a:xfrm>
          <a:prstGeom prst="rect">
            <a:avLst/>
          </a:prstGeom>
        </p:spPr>
        <p:txBody>
          <a:bodyPr wrap="square">
            <a:spAutoFit/>
          </a:bodyPr>
          <a:lstStyle/>
          <a:p>
            <a:pP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Y</a:t>
            </a:r>
          </a:p>
        </p:txBody>
      </p:sp>
      <p:sp>
        <p:nvSpPr>
          <p:cNvPr id="2" name="Oval 1"/>
          <p:cNvSpPr/>
          <p:nvPr/>
        </p:nvSpPr>
        <p:spPr bwMode="auto">
          <a:xfrm>
            <a:off x="8017044" y="-927279"/>
            <a:ext cx="690677" cy="690677"/>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75172850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100000" fill="hold" nodeType="withEffect">
                                  <p:stCondLst>
                                    <p:cond delay="0"/>
                                  </p:stCondLst>
                                  <p:childTnLst>
                                    <p:animRot by="10800000">
                                      <p:cBhvr>
                                        <p:cTn id="6" dur="650" fill="hold"/>
                                        <p:tgtEl>
                                          <p:spTgt spid="36"/>
                                        </p:tgtEl>
                                        <p:attrNameLst>
                                          <p:attrName>r</p:attrName>
                                        </p:attrNameLst>
                                      </p:cBhvr>
                                    </p:animRot>
                                  </p:childTnLst>
                                </p:cTn>
                              </p:par>
                              <p:par>
                                <p:cTn id="7" presetID="1" presetClass="entr" presetSubtype="0" fill="hold" nodeType="withEffect">
                                  <p:stCondLst>
                                    <p:cond delay="650"/>
                                  </p:stCondLst>
                                  <p:childTnLst>
                                    <p:set>
                                      <p:cBhvr>
                                        <p:cTn id="8" dur="1" fill="hold">
                                          <p:stCondLst>
                                            <p:cond delay="0"/>
                                          </p:stCondLst>
                                        </p:cTn>
                                        <p:tgtEl>
                                          <p:spTgt spid="33"/>
                                        </p:tgtEl>
                                        <p:attrNameLst>
                                          <p:attrName>style.visibility</p:attrName>
                                        </p:attrNameLst>
                                      </p:cBhvr>
                                      <p:to>
                                        <p:strVal val="visible"/>
                                      </p:to>
                                    </p:set>
                                  </p:childTnLst>
                                </p:cTn>
                              </p:par>
                              <p:par>
                                <p:cTn id="9" presetID="8" presetClass="emph" presetSubtype="0" decel="100000" fill="hold" nodeType="withEffect">
                                  <p:stCondLst>
                                    <p:cond delay="650"/>
                                  </p:stCondLst>
                                  <p:childTnLst>
                                    <p:animRot by="10800000">
                                      <p:cBhvr>
                                        <p:cTn id="10" dur="750" fill="hold"/>
                                        <p:tgtEl>
                                          <p:spTgt spid="33"/>
                                        </p:tgtEl>
                                        <p:attrNameLst>
                                          <p:attrName>r</p:attrName>
                                        </p:attrNameLst>
                                      </p:cBhvr>
                                    </p:animRot>
                                  </p:childTnLst>
                                </p:cTn>
                              </p:par>
                              <p:par>
                                <p:cTn id="11" presetID="1" presetClass="exit" presetSubtype="0" fill="hold" nodeType="withEffect">
                                  <p:stCondLst>
                                    <p:cond delay="650"/>
                                  </p:stCondLst>
                                  <p:childTnLst>
                                    <p:set>
                                      <p:cBhvr>
                                        <p:cTn id="12" dur="1" fill="hold">
                                          <p:stCondLst>
                                            <p:cond delay="0"/>
                                          </p:stCondLst>
                                        </p:cTn>
                                        <p:tgtEl>
                                          <p:spTgt spid="39"/>
                                        </p:tgtEl>
                                        <p:attrNameLst>
                                          <p:attrName>style.visibility</p:attrName>
                                        </p:attrNameLst>
                                      </p:cBhvr>
                                      <p:to>
                                        <p:strVal val="hidden"/>
                                      </p:to>
                                    </p:set>
                                  </p:childTnLst>
                                </p:cTn>
                              </p:par>
                              <p:par>
                                <p:cTn id="13" presetID="1" presetClass="exit" presetSubtype="0" fill="hold" nodeType="withEffect">
                                  <p:stCondLst>
                                    <p:cond delay="1800"/>
                                  </p:stCondLst>
                                  <p:childTnLst>
                                    <p:set>
                                      <p:cBhvr>
                                        <p:cTn id="14" dur="1" fill="hold">
                                          <p:stCondLst>
                                            <p:cond delay="0"/>
                                          </p:stCondLst>
                                        </p:cTn>
                                        <p:tgtEl>
                                          <p:spTgt spid="39"/>
                                        </p:tgtEl>
                                        <p:attrNameLst>
                                          <p:attrName>style.visibility</p:attrName>
                                        </p:attrNameLst>
                                      </p:cBhvr>
                                      <p:to>
                                        <p:strVal val="hidden"/>
                                      </p:to>
                                    </p:set>
                                  </p:childTnLst>
                                </p:cTn>
                              </p:par>
                              <p:par>
                                <p:cTn id="15" presetID="1" presetClass="exit" presetSubtype="0" fill="hold" nodeType="withEffect">
                                  <p:stCondLst>
                                    <p:cond delay="1800"/>
                                  </p:stCondLst>
                                  <p:childTnLst>
                                    <p:set>
                                      <p:cBhvr>
                                        <p:cTn id="16" dur="1" fill="hold">
                                          <p:stCondLst>
                                            <p:cond delay="0"/>
                                          </p:stCondLst>
                                        </p:cTn>
                                        <p:tgtEl>
                                          <p:spTgt spid="33"/>
                                        </p:tgtEl>
                                        <p:attrNameLst>
                                          <p:attrName>style.visibility</p:attrName>
                                        </p:attrNameLst>
                                      </p:cBhvr>
                                      <p:to>
                                        <p:strVal val="hidden"/>
                                      </p:to>
                                    </p:set>
                                  </p:childTnLst>
                                </p:cTn>
                              </p:par>
                              <p:par>
                                <p:cTn id="17" presetID="1" presetClass="exit" presetSubtype="0" fill="hold" nodeType="withEffect">
                                  <p:stCondLst>
                                    <p:cond delay="1800"/>
                                  </p:stCondLst>
                                  <p:childTnLst>
                                    <p:set>
                                      <p:cBhvr>
                                        <p:cTn id="18" dur="1" fill="hold">
                                          <p:stCondLst>
                                            <p:cond delay="0"/>
                                          </p:stCondLst>
                                        </p:cTn>
                                        <p:tgtEl>
                                          <p:spTgt spid="36"/>
                                        </p:tgtEl>
                                        <p:attrNameLst>
                                          <p:attrName>style.visibility</p:attrName>
                                        </p:attrNameLst>
                                      </p:cBhvr>
                                      <p:to>
                                        <p:strVal val="hidden"/>
                                      </p:to>
                                    </p:set>
                                  </p:childTnLst>
                                </p:cTn>
                              </p:par>
                              <p:par>
                                <p:cTn id="19" presetID="1" presetClass="exit" presetSubtype="0" fill="hold" nodeType="withEffect">
                                  <p:stCondLst>
                                    <p:cond delay="1800"/>
                                  </p:stCondLst>
                                  <p:childTnLst>
                                    <p:set>
                                      <p:cBhvr>
                                        <p:cTn id="20" dur="1" fill="hold">
                                          <p:stCondLst>
                                            <p:cond delay="0"/>
                                          </p:stCondLst>
                                        </p:cTn>
                                        <p:tgtEl>
                                          <p:spTgt spid="24"/>
                                        </p:tgtEl>
                                        <p:attrNameLst>
                                          <p:attrName>style.visibility</p:attrName>
                                        </p:attrNameLst>
                                      </p:cBhvr>
                                      <p:to>
                                        <p:strVal val="hidden"/>
                                      </p:to>
                                    </p:set>
                                  </p:childTnLst>
                                </p:cTn>
                              </p:par>
                              <p:par>
                                <p:cTn id="21" presetID="1" presetClass="exit" presetSubtype="0" fill="hold" grpId="0" nodeType="withEffect">
                                  <p:stCondLst>
                                    <p:cond delay="1800"/>
                                  </p:stCondLst>
                                  <p:childTnLst>
                                    <p:set>
                                      <p:cBhvr>
                                        <p:cTn id="22" dur="1" fill="hold">
                                          <p:stCondLst>
                                            <p:cond delay="0"/>
                                          </p:stCondLst>
                                        </p:cTn>
                                        <p:tgtEl>
                                          <p:spTgt spid="31"/>
                                        </p:tgtEl>
                                        <p:attrNameLst>
                                          <p:attrName>style.visibility</p:attrName>
                                        </p:attrNameLst>
                                      </p:cBhvr>
                                      <p:to>
                                        <p:strVal val="hidden"/>
                                      </p:to>
                                    </p:set>
                                  </p:childTnLst>
                                </p:cTn>
                              </p:par>
                              <p:par>
                                <p:cTn id="23" presetID="1" presetClass="exit" presetSubtype="0" fill="hold" grpId="0" nodeType="withEffect">
                                  <p:stCondLst>
                                    <p:cond delay="1800"/>
                                  </p:stCondLst>
                                  <p:childTnLst>
                                    <p:set>
                                      <p:cBhvr>
                                        <p:cTn id="24" dur="1" fill="hold">
                                          <p:stCondLst>
                                            <p:cond delay="0"/>
                                          </p:stCondLst>
                                        </p:cTn>
                                        <p:tgtEl>
                                          <p:spTgt spid="32"/>
                                        </p:tgtEl>
                                        <p:attrNameLst>
                                          <p:attrName>style.visibility</p:attrName>
                                        </p:attrNameLst>
                                      </p:cBhvr>
                                      <p:to>
                                        <p:strVal val="hidden"/>
                                      </p:to>
                                    </p:set>
                                  </p:childTnLst>
                                </p:cTn>
                              </p:par>
                              <p:par>
                                <p:cTn id="25" presetID="3" presetClass="emph" presetSubtype="2" fill="hold" grpId="1" nodeType="withEffect">
                                  <p:stCondLst>
                                    <p:cond delay="0"/>
                                  </p:stCondLst>
                                  <p:childTnLst>
                                    <p:animClr clrSpc="rgb" dir="cw">
                                      <p:cBhvr override="childStyle">
                                        <p:cTn id="26" dur="1250" fill="hold"/>
                                        <p:tgtEl>
                                          <p:spTgt spid="53"/>
                                        </p:tgtEl>
                                        <p:attrNameLst>
                                          <p:attrName>style.color</p:attrName>
                                        </p:attrNameLst>
                                      </p:cBhvr>
                                      <p:to>
                                        <a:srgbClr val="0078D7"/>
                                      </p:to>
                                    </p:animClr>
                                  </p:childTnLst>
                                </p:cTn>
                              </p:par>
                              <p:par>
                                <p:cTn id="27" presetID="3" presetClass="emph" presetSubtype="2" fill="hold" grpId="1" nodeType="withEffect">
                                  <p:stCondLst>
                                    <p:cond delay="0"/>
                                  </p:stCondLst>
                                  <p:childTnLst>
                                    <p:animClr clrSpc="rgb" dir="cw">
                                      <p:cBhvr override="childStyle">
                                        <p:cTn id="28" dur="1250" fill="hold"/>
                                        <p:tgtEl>
                                          <p:spTgt spid="56"/>
                                        </p:tgtEl>
                                        <p:attrNameLst>
                                          <p:attrName>style.color</p:attrName>
                                        </p:attrNameLst>
                                      </p:cBhvr>
                                      <p:to>
                                        <a:srgbClr val="0078D7"/>
                                      </p:to>
                                    </p:animClr>
                                  </p:childTnLst>
                                </p:cTn>
                              </p:par>
                              <p:par>
                                <p:cTn id="29" presetID="3" presetClass="emph" presetSubtype="2" fill="hold" grpId="1" nodeType="withEffect">
                                  <p:stCondLst>
                                    <p:cond delay="0"/>
                                  </p:stCondLst>
                                  <p:childTnLst>
                                    <p:animClr clrSpc="rgb" dir="cw">
                                      <p:cBhvr override="childStyle">
                                        <p:cTn id="30" dur="1250" fill="hold"/>
                                        <p:tgtEl>
                                          <p:spTgt spid="57"/>
                                        </p:tgtEl>
                                        <p:attrNameLst>
                                          <p:attrName>style.color</p:attrName>
                                        </p:attrNameLst>
                                      </p:cBhvr>
                                      <p:to>
                                        <a:srgbClr val="0078D7"/>
                                      </p:to>
                                    </p:animClr>
                                  </p:childTnLst>
                                </p:cTn>
                              </p:par>
                              <p:par>
                                <p:cTn id="31" presetID="3" presetClass="emph" presetSubtype="2" fill="hold" grpId="1" nodeType="withEffect">
                                  <p:stCondLst>
                                    <p:cond delay="0"/>
                                  </p:stCondLst>
                                  <p:childTnLst>
                                    <p:animClr clrSpc="rgb" dir="cw">
                                      <p:cBhvr override="childStyle">
                                        <p:cTn id="32" dur="1250" fill="hold"/>
                                        <p:tgtEl>
                                          <p:spTgt spid="58"/>
                                        </p:tgtEl>
                                        <p:attrNameLst>
                                          <p:attrName>style.color</p:attrName>
                                        </p:attrNameLst>
                                      </p:cBhvr>
                                      <p:to>
                                        <a:srgbClr val="0078D7"/>
                                      </p:to>
                                    </p:animClr>
                                  </p:childTnLst>
                                </p:cTn>
                              </p:par>
                              <p:par>
                                <p:cTn id="33" presetID="3" presetClass="emph" presetSubtype="2" fill="hold" grpId="1" nodeType="withEffect">
                                  <p:stCondLst>
                                    <p:cond delay="0"/>
                                  </p:stCondLst>
                                  <p:childTnLst>
                                    <p:animClr clrSpc="rgb" dir="cw">
                                      <p:cBhvr override="childStyle">
                                        <p:cTn id="34" dur="1250" fill="hold"/>
                                        <p:tgtEl>
                                          <p:spTgt spid="60"/>
                                        </p:tgtEl>
                                        <p:attrNameLst>
                                          <p:attrName>style.color</p:attrName>
                                        </p:attrNameLst>
                                      </p:cBhvr>
                                      <p:to>
                                        <a:srgbClr val="0078D7"/>
                                      </p:to>
                                    </p:animClr>
                                  </p:childTnLst>
                                </p:cTn>
                              </p:par>
                              <p:par>
                                <p:cTn id="35" presetID="3" presetClass="emph" presetSubtype="2" fill="hold" grpId="1" nodeType="withEffect">
                                  <p:stCondLst>
                                    <p:cond delay="0"/>
                                  </p:stCondLst>
                                  <p:childTnLst>
                                    <p:animClr clrSpc="rgb" dir="cw">
                                      <p:cBhvr override="childStyle">
                                        <p:cTn id="36" dur="1250" fill="hold"/>
                                        <p:tgtEl>
                                          <p:spTgt spid="61"/>
                                        </p:tgtEl>
                                        <p:attrNameLst>
                                          <p:attrName>style.color</p:attrName>
                                        </p:attrNameLst>
                                      </p:cBhvr>
                                      <p:to>
                                        <a:srgbClr val="0078D7"/>
                                      </p:to>
                                    </p:animClr>
                                  </p:childTnLst>
                                </p:cTn>
                              </p:par>
                              <p:par>
                                <p:cTn id="37" presetID="3" presetClass="emph" presetSubtype="2" fill="hold" grpId="1" nodeType="withEffect">
                                  <p:stCondLst>
                                    <p:cond delay="0"/>
                                  </p:stCondLst>
                                  <p:childTnLst>
                                    <p:animClr clrSpc="rgb" dir="cw">
                                      <p:cBhvr override="childStyle">
                                        <p:cTn id="38" dur="1250" fill="hold"/>
                                        <p:tgtEl>
                                          <p:spTgt spid="62"/>
                                        </p:tgtEl>
                                        <p:attrNameLst>
                                          <p:attrName>style.color</p:attrName>
                                        </p:attrNameLst>
                                      </p:cBhvr>
                                      <p:to>
                                        <a:srgbClr val="0078D7"/>
                                      </p:to>
                                    </p:animClr>
                                  </p:childTnLst>
                                </p:cTn>
                              </p:par>
                              <p:par>
                                <p:cTn id="39" presetID="3" presetClass="emph" presetSubtype="2" fill="hold" grpId="2" nodeType="withEffect">
                                  <p:stCondLst>
                                    <p:cond delay="0"/>
                                  </p:stCondLst>
                                  <p:childTnLst>
                                    <p:animClr clrSpc="rgb" dir="cw">
                                      <p:cBhvr override="childStyle">
                                        <p:cTn id="40" dur="1250" fill="hold"/>
                                        <p:tgtEl>
                                          <p:spTgt spid="54"/>
                                        </p:tgtEl>
                                        <p:attrNameLst>
                                          <p:attrName>style.color</p:attrName>
                                        </p:attrNameLst>
                                      </p:cBhvr>
                                      <p:to>
                                        <a:srgbClr val="0078D7"/>
                                      </p:to>
                                    </p:animClr>
                                  </p:childTnLst>
                                </p:cTn>
                              </p:par>
                              <p:par>
                                <p:cTn id="41" presetID="3" presetClass="emph" presetSubtype="2" fill="hold" grpId="2" nodeType="withEffect">
                                  <p:stCondLst>
                                    <p:cond delay="0"/>
                                  </p:stCondLst>
                                  <p:childTnLst>
                                    <p:animClr clrSpc="rgb" dir="cw">
                                      <p:cBhvr override="childStyle">
                                        <p:cTn id="42" dur="1250" fill="hold"/>
                                        <p:tgtEl>
                                          <p:spTgt spid="55"/>
                                        </p:tgtEl>
                                        <p:attrNameLst>
                                          <p:attrName>style.color</p:attrName>
                                        </p:attrNameLst>
                                      </p:cBhvr>
                                      <p:to>
                                        <a:srgbClr val="0078D7"/>
                                      </p:to>
                                    </p:animClr>
                                  </p:childTnLst>
                                </p:cTn>
                              </p:par>
                              <p:par>
                                <p:cTn id="43" presetID="3" presetClass="emph" presetSubtype="2" fill="hold" grpId="2" nodeType="withEffect">
                                  <p:stCondLst>
                                    <p:cond delay="0"/>
                                  </p:stCondLst>
                                  <p:childTnLst>
                                    <p:animClr clrSpc="rgb" dir="cw">
                                      <p:cBhvr override="childStyle">
                                        <p:cTn id="44" dur="1250" fill="hold"/>
                                        <p:tgtEl>
                                          <p:spTgt spid="59"/>
                                        </p:tgtEl>
                                        <p:attrNameLst>
                                          <p:attrName>style.color</p:attrName>
                                        </p:attrNameLst>
                                      </p:cBhvr>
                                      <p:to>
                                        <a:srgbClr val="0078D7"/>
                                      </p:to>
                                    </p:animClr>
                                  </p:childTnLst>
                                </p:cTn>
                              </p:par>
                              <p:par>
                                <p:cTn id="45" presetID="3" presetClass="emph" presetSubtype="2" fill="hold" grpId="2" nodeType="withEffect">
                                  <p:stCondLst>
                                    <p:cond delay="0"/>
                                  </p:stCondLst>
                                  <p:childTnLst>
                                    <p:animClr clrSpc="rgb" dir="cw">
                                      <p:cBhvr override="childStyle">
                                        <p:cTn id="46" dur="1250" fill="hold"/>
                                        <p:tgtEl>
                                          <p:spTgt spid="63"/>
                                        </p:tgtEl>
                                        <p:attrNameLst>
                                          <p:attrName>style.color</p:attrName>
                                        </p:attrNameLst>
                                      </p:cBhvr>
                                      <p:to>
                                        <a:srgbClr val="0078D7"/>
                                      </p:to>
                                    </p:animClr>
                                  </p:childTnLst>
                                </p:cTn>
                              </p:par>
                              <p:par>
                                <p:cTn id="47" presetID="3" presetClass="emph" presetSubtype="2" fill="hold" grpId="1" nodeType="withEffect">
                                  <p:stCondLst>
                                    <p:cond delay="0"/>
                                  </p:stCondLst>
                                  <p:childTnLst>
                                    <p:animClr clrSpc="rgb" dir="cw">
                                      <p:cBhvr override="childStyle">
                                        <p:cTn id="48" dur="1250" fill="hold"/>
                                        <p:tgtEl>
                                          <p:spTgt spid="52"/>
                                        </p:tgtEl>
                                        <p:attrNameLst>
                                          <p:attrName>style.color</p:attrName>
                                        </p:attrNameLst>
                                      </p:cBhvr>
                                      <p:to>
                                        <a:srgbClr val="0078D7"/>
                                      </p:to>
                                    </p:animClr>
                                  </p:childTnLst>
                                </p:cTn>
                              </p:par>
                              <p:par>
                                <p:cTn id="49" presetID="35" presetClass="path" presetSubtype="0" accel="50000" decel="50000" fill="hold" grpId="0" nodeType="withEffect">
                                  <p:stCondLst>
                                    <p:cond delay="250"/>
                                  </p:stCondLst>
                                  <p:childTnLst>
                                    <p:animMotion origin="layout" path="M -3.36993E-7 -4.02179E-6 L -0.16773 -4.02179E-6 " pathEditMode="relative" rAng="0" ptsTypes="AA">
                                      <p:cBhvr>
                                        <p:cTn id="50" dur="1750" fill="hold"/>
                                        <p:tgtEl>
                                          <p:spTgt spid="53"/>
                                        </p:tgtEl>
                                        <p:attrNameLst>
                                          <p:attrName>ppt_x</p:attrName>
                                          <p:attrName>ppt_y</p:attrName>
                                        </p:attrNameLst>
                                      </p:cBhvr>
                                      <p:rCtr x="-8387" y="0"/>
                                    </p:animMotion>
                                  </p:childTnLst>
                                </p:cTn>
                              </p:par>
                              <p:par>
                                <p:cTn id="51" presetID="35" presetClass="path" presetSubtype="0" accel="50000" decel="50000" fill="hold" grpId="0" nodeType="withEffect">
                                  <p:stCondLst>
                                    <p:cond delay="250"/>
                                  </p:stCondLst>
                                  <p:childTnLst>
                                    <p:animMotion origin="layout" path="M -1.60582E-6 -4.02179E-6 L -0.23947 -4.02179E-6 " pathEditMode="relative" rAng="0" ptsTypes="AA">
                                      <p:cBhvr>
                                        <p:cTn id="52" dur="1750" fill="hold"/>
                                        <p:tgtEl>
                                          <p:spTgt spid="56"/>
                                        </p:tgtEl>
                                        <p:attrNameLst>
                                          <p:attrName>ppt_x</p:attrName>
                                          <p:attrName>ppt_y</p:attrName>
                                        </p:attrNameLst>
                                      </p:cBhvr>
                                      <p:rCtr x="-11973" y="0"/>
                                    </p:animMotion>
                                  </p:childTnLst>
                                </p:cTn>
                              </p:par>
                              <p:par>
                                <p:cTn id="53" presetID="35" presetClass="path" presetSubtype="0" accel="50000" decel="50000" fill="hold" grpId="0" nodeType="withEffect">
                                  <p:stCondLst>
                                    <p:cond delay="250"/>
                                  </p:stCondLst>
                                  <p:childTnLst>
                                    <p:animMotion origin="layout" path="M 2.84401E-6 -4.02179E-6 L -0.27662 -4.02179E-6 " pathEditMode="relative" rAng="0" ptsTypes="AA">
                                      <p:cBhvr>
                                        <p:cTn id="54" dur="1750" fill="hold"/>
                                        <p:tgtEl>
                                          <p:spTgt spid="57"/>
                                        </p:tgtEl>
                                        <p:attrNameLst>
                                          <p:attrName>ppt_x</p:attrName>
                                          <p:attrName>ppt_y</p:attrName>
                                        </p:attrNameLst>
                                      </p:cBhvr>
                                      <p:rCtr x="-13837" y="0"/>
                                    </p:animMotion>
                                  </p:childTnLst>
                                </p:cTn>
                              </p:par>
                              <p:par>
                                <p:cTn id="55" presetID="35" presetClass="path" presetSubtype="0" accel="50000" decel="50000" fill="hold" grpId="0" nodeType="withEffect">
                                  <p:stCondLst>
                                    <p:cond delay="250"/>
                                  </p:stCondLst>
                                  <p:childTnLst>
                                    <p:animMotion origin="layout" path="M -2.08323E-6 -4.02179E-6 L -0.37873 -4.02179E-6 " pathEditMode="relative" rAng="0" ptsTypes="AA">
                                      <p:cBhvr>
                                        <p:cTn id="56" dur="1750" fill="hold"/>
                                        <p:tgtEl>
                                          <p:spTgt spid="58"/>
                                        </p:tgtEl>
                                        <p:attrNameLst>
                                          <p:attrName>ppt_x</p:attrName>
                                          <p:attrName>ppt_y</p:attrName>
                                        </p:attrNameLst>
                                      </p:cBhvr>
                                      <p:rCtr x="-18943" y="0"/>
                                    </p:animMotion>
                                  </p:childTnLst>
                                </p:cTn>
                              </p:par>
                              <p:par>
                                <p:cTn id="57" presetID="35" presetClass="path" presetSubtype="0" accel="50000" decel="50000" fill="hold" grpId="0" nodeType="withEffect">
                                  <p:stCondLst>
                                    <p:cond delay="250"/>
                                  </p:stCondLst>
                                  <p:childTnLst>
                                    <p:animMotion origin="layout" path="M -4.88384E-6 -4.02179E-6 L -0.23155 -4.02179E-6 " pathEditMode="relative" rAng="0" ptsTypes="AA">
                                      <p:cBhvr>
                                        <p:cTn id="58" dur="1750" fill="hold"/>
                                        <p:tgtEl>
                                          <p:spTgt spid="60"/>
                                        </p:tgtEl>
                                        <p:attrNameLst>
                                          <p:attrName>ppt_x</p:attrName>
                                          <p:attrName>ppt_y</p:attrName>
                                        </p:attrNameLst>
                                      </p:cBhvr>
                                      <p:rCtr x="-11578" y="0"/>
                                    </p:animMotion>
                                  </p:childTnLst>
                                </p:cTn>
                              </p:par>
                              <p:par>
                                <p:cTn id="59" presetID="35" presetClass="path" presetSubtype="0" accel="50000" decel="50000" fill="hold" grpId="0" nodeType="withEffect">
                                  <p:stCondLst>
                                    <p:cond delay="250"/>
                                  </p:stCondLst>
                                  <p:childTnLst>
                                    <p:animMotion origin="layout" path="M -3.97498E-6 -4.02179E-6 L -0.3578 -4.02179E-6 " pathEditMode="relative" rAng="0" ptsTypes="AA">
                                      <p:cBhvr>
                                        <p:cTn id="60" dur="1750" fill="hold"/>
                                        <p:tgtEl>
                                          <p:spTgt spid="61"/>
                                        </p:tgtEl>
                                        <p:attrNameLst>
                                          <p:attrName>ppt_x</p:attrName>
                                          <p:attrName>ppt_y</p:attrName>
                                        </p:attrNameLst>
                                      </p:cBhvr>
                                      <p:rCtr x="-17896" y="0"/>
                                    </p:animMotion>
                                  </p:childTnLst>
                                </p:cTn>
                              </p:par>
                              <p:par>
                                <p:cTn id="61" presetID="35" presetClass="path" presetSubtype="0" accel="50000" decel="50000" fill="hold" grpId="0" nodeType="withEffect">
                                  <p:stCondLst>
                                    <p:cond delay="250"/>
                                  </p:stCondLst>
                                  <p:childTnLst>
                                    <p:animMotion origin="layout" path="M 2.96656E-6 -4.02179E-6 L -0.24062 -4.02179E-6 " pathEditMode="relative" rAng="0" ptsTypes="AA">
                                      <p:cBhvr>
                                        <p:cTn id="62" dur="1750" fill="hold"/>
                                        <p:tgtEl>
                                          <p:spTgt spid="62"/>
                                        </p:tgtEl>
                                        <p:attrNameLst>
                                          <p:attrName>ppt_x</p:attrName>
                                          <p:attrName>ppt_y</p:attrName>
                                        </p:attrNameLst>
                                      </p:cBhvr>
                                      <p:rCtr x="-12037" y="0"/>
                                    </p:animMotion>
                                  </p:childTnLst>
                                </p:cTn>
                              </p:par>
                              <p:par>
                                <p:cTn id="63" presetID="35" presetClass="path" presetSubtype="0" accel="50000" decel="50000" fill="hold" grpId="1" nodeType="withEffect">
                                  <p:stCondLst>
                                    <p:cond delay="250"/>
                                  </p:stCondLst>
                                  <p:childTnLst>
                                    <p:animMotion origin="layout" path="M -3.53587E-6 -4.02179E-6 L -0.24993 -4.02179E-6 " pathEditMode="relative" rAng="0" ptsTypes="AA">
                                      <p:cBhvr>
                                        <p:cTn id="64" dur="1750" fill="hold"/>
                                        <p:tgtEl>
                                          <p:spTgt spid="54"/>
                                        </p:tgtEl>
                                        <p:attrNameLst>
                                          <p:attrName>ppt_x</p:attrName>
                                          <p:attrName>ppt_y</p:attrName>
                                        </p:attrNameLst>
                                      </p:cBhvr>
                                      <p:rCtr x="-12497" y="0"/>
                                    </p:animMotion>
                                  </p:childTnLst>
                                </p:cTn>
                              </p:par>
                              <p:par>
                                <p:cTn id="65" presetID="35" presetClass="path" presetSubtype="0" accel="50000" decel="50000" fill="hold" grpId="1" nodeType="withEffect">
                                  <p:stCondLst>
                                    <p:cond delay="250"/>
                                  </p:stCondLst>
                                  <p:childTnLst>
                                    <p:animMotion origin="layout" path="M -4.92213E-6 -4.02179E-6 L -0.24993 -4.02179E-6 " pathEditMode="relative" rAng="0" ptsTypes="AA">
                                      <p:cBhvr>
                                        <p:cTn id="66" dur="1750" fill="hold"/>
                                        <p:tgtEl>
                                          <p:spTgt spid="55"/>
                                        </p:tgtEl>
                                        <p:attrNameLst>
                                          <p:attrName>ppt_x</p:attrName>
                                          <p:attrName>ppt_y</p:attrName>
                                        </p:attrNameLst>
                                      </p:cBhvr>
                                      <p:rCtr x="-12497" y="0"/>
                                    </p:animMotion>
                                  </p:childTnLst>
                                </p:cTn>
                              </p:par>
                              <p:par>
                                <p:cTn id="67" presetID="35" presetClass="path" presetSubtype="0" accel="50000" decel="50000" fill="hold" grpId="1" nodeType="withEffect">
                                  <p:stCondLst>
                                    <p:cond delay="250"/>
                                  </p:stCondLst>
                                  <p:childTnLst>
                                    <p:animMotion origin="layout" path="M -2.87465E-6 -4.02179E-6 L -0.24993 -4.02179E-6 " pathEditMode="relative" rAng="0" ptsTypes="AA">
                                      <p:cBhvr>
                                        <p:cTn id="68" dur="1750" fill="hold"/>
                                        <p:tgtEl>
                                          <p:spTgt spid="59"/>
                                        </p:tgtEl>
                                        <p:attrNameLst>
                                          <p:attrName>ppt_x</p:attrName>
                                          <p:attrName>ppt_y</p:attrName>
                                        </p:attrNameLst>
                                      </p:cBhvr>
                                      <p:rCtr x="-12497" y="0"/>
                                    </p:animMotion>
                                  </p:childTnLst>
                                </p:cTn>
                              </p:par>
                              <p:par>
                                <p:cTn id="69" presetID="35" presetClass="path" presetSubtype="0" accel="50000" decel="50000" fill="hold" grpId="1" nodeType="withEffect">
                                  <p:stCondLst>
                                    <p:cond delay="250"/>
                                  </p:stCondLst>
                                  <p:childTnLst>
                                    <p:animMotion origin="layout" path="M 2.17513E-6 -4.02179E-6 L -0.24994 -4.02179E-6 " pathEditMode="relative" rAng="0" ptsTypes="AA">
                                      <p:cBhvr>
                                        <p:cTn id="70" dur="1750" fill="hold"/>
                                        <p:tgtEl>
                                          <p:spTgt spid="63"/>
                                        </p:tgtEl>
                                        <p:attrNameLst>
                                          <p:attrName>ppt_x</p:attrName>
                                          <p:attrName>ppt_y</p:attrName>
                                        </p:attrNameLst>
                                      </p:cBhvr>
                                      <p:rCtr x="-12497" y="0"/>
                                    </p:animMotion>
                                  </p:childTnLst>
                                </p:cTn>
                              </p:par>
                              <p:par>
                                <p:cTn id="71" presetID="35" presetClass="path" presetSubtype="0" accel="50000" decel="50000" fill="hold" grpId="0" nodeType="withEffect">
                                  <p:stCondLst>
                                    <p:cond delay="250"/>
                                  </p:stCondLst>
                                  <p:childTnLst>
                                    <p:animMotion origin="layout" path="M 4.66428E-6 -3.31366E-7 L -0.0794 -3.31366E-7 " pathEditMode="relative" rAng="0" ptsTypes="AA">
                                      <p:cBhvr>
                                        <p:cTn id="72" dur="1750" fill="hold"/>
                                        <p:tgtEl>
                                          <p:spTgt spid="50"/>
                                        </p:tgtEl>
                                        <p:attrNameLst>
                                          <p:attrName>ppt_x</p:attrName>
                                          <p:attrName>ppt_y</p:attrName>
                                        </p:attrNameLst>
                                      </p:cBhvr>
                                      <p:rCtr x="-3970" y="0"/>
                                    </p:animMotion>
                                  </p:childTnLst>
                                </p:cTn>
                              </p:par>
                              <p:par>
                                <p:cTn id="73" presetID="35" presetClass="path" presetSubtype="0" accel="50000" decel="50000" fill="hold" grpId="0" nodeType="withEffect">
                                  <p:stCondLst>
                                    <p:cond delay="250"/>
                                  </p:stCondLst>
                                  <p:childTnLst>
                                    <p:animMotion origin="layout" path="M 3.43375E-6 -3.31366E-7 L -0.14054 -3.31366E-7 " pathEditMode="relative" rAng="0" ptsTypes="AA">
                                      <p:cBhvr>
                                        <p:cTn id="74" dur="1750" fill="hold"/>
                                        <p:tgtEl>
                                          <p:spTgt spid="52"/>
                                        </p:tgtEl>
                                        <p:attrNameLst>
                                          <p:attrName>ppt_x</p:attrName>
                                          <p:attrName>ppt_y</p:attrName>
                                        </p:attrNameLst>
                                      </p:cBhvr>
                                      <p:rCtr x="-7033" y="0"/>
                                    </p:animMotion>
                                  </p:childTnLst>
                                </p:cTn>
                              </p:par>
                              <p:par>
                                <p:cTn id="75" presetID="35" presetClass="path" presetSubtype="0" accel="50000" decel="50000" fill="hold" grpId="2" nodeType="withEffect">
                                  <p:stCondLst>
                                    <p:cond delay="250"/>
                                  </p:stCondLst>
                                  <p:childTnLst>
                                    <p:animMotion origin="layout" path="M 3.43375E-6 -3.31366E-7 L -0.21969 -3.31366E-7 " pathEditMode="relative" rAng="0" ptsTypes="AA">
                                      <p:cBhvr>
                                        <p:cTn id="76" dur="1750" fill="hold"/>
                                        <p:tgtEl>
                                          <p:spTgt spid="52"/>
                                        </p:tgtEl>
                                        <p:attrNameLst>
                                          <p:attrName>ppt_x</p:attrName>
                                          <p:attrName>ppt_y</p:attrName>
                                        </p:attrNameLst>
                                      </p:cBhvr>
                                      <p:rCtr x="-10991" y="0"/>
                                    </p:animMotion>
                                  </p:childTnLst>
                                </p:cTn>
                              </p:par>
                              <p:par>
                                <p:cTn id="77" presetID="10" presetClass="exit" presetSubtype="0" fill="hold" grpId="0" nodeType="withEffect">
                                  <p:stCondLst>
                                    <p:cond delay="250"/>
                                  </p:stCondLst>
                                  <p:childTnLst>
                                    <p:animEffect transition="out" filter="fade">
                                      <p:cBhvr>
                                        <p:cTn id="78" dur="750"/>
                                        <p:tgtEl>
                                          <p:spTgt spid="54"/>
                                        </p:tgtEl>
                                      </p:cBhvr>
                                    </p:animEffect>
                                    <p:set>
                                      <p:cBhvr>
                                        <p:cTn id="79" dur="1" fill="hold">
                                          <p:stCondLst>
                                            <p:cond delay="749"/>
                                          </p:stCondLst>
                                        </p:cTn>
                                        <p:tgtEl>
                                          <p:spTgt spid="54"/>
                                        </p:tgtEl>
                                        <p:attrNameLst>
                                          <p:attrName>style.visibility</p:attrName>
                                        </p:attrNameLst>
                                      </p:cBhvr>
                                      <p:to>
                                        <p:strVal val="hidden"/>
                                      </p:to>
                                    </p:set>
                                  </p:childTnLst>
                                </p:cTn>
                              </p:par>
                              <p:par>
                                <p:cTn id="80" presetID="10" presetClass="exit" presetSubtype="0" fill="hold" grpId="0" nodeType="withEffect">
                                  <p:stCondLst>
                                    <p:cond delay="250"/>
                                  </p:stCondLst>
                                  <p:childTnLst>
                                    <p:animEffect transition="out" filter="fade">
                                      <p:cBhvr>
                                        <p:cTn id="81" dur="750"/>
                                        <p:tgtEl>
                                          <p:spTgt spid="55"/>
                                        </p:tgtEl>
                                      </p:cBhvr>
                                    </p:animEffect>
                                    <p:set>
                                      <p:cBhvr>
                                        <p:cTn id="82" dur="1" fill="hold">
                                          <p:stCondLst>
                                            <p:cond delay="749"/>
                                          </p:stCondLst>
                                        </p:cTn>
                                        <p:tgtEl>
                                          <p:spTgt spid="55"/>
                                        </p:tgtEl>
                                        <p:attrNameLst>
                                          <p:attrName>style.visibility</p:attrName>
                                        </p:attrNameLst>
                                      </p:cBhvr>
                                      <p:to>
                                        <p:strVal val="hidden"/>
                                      </p:to>
                                    </p:set>
                                  </p:childTnLst>
                                </p:cTn>
                              </p:par>
                              <p:par>
                                <p:cTn id="83" presetID="10" presetClass="exit" presetSubtype="0" fill="hold" grpId="0" nodeType="withEffect">
                                  <p:stCondLst>
                                    <p:cond delay="250"/>
                                  </p:stCondLst>
                                  <p:childTnLst>
                                    <p:animEffect transition="out" filter="fade">
                                      <p:cBhvr>
                                        <p:cTn id="84" dur="750"/>
                                        <p:tgtEl>
                                          <p:spTgt spid="59"/>
                                        </p:tgtEl>
                                      </p:cBhvr>
                                    </p:animEffect>
                                    <p:set>
                                      <p:cBhvr>
                                        <p:cTn id="85" dur="1" fill="hold">
                                          <p:stCondLst>
                                            <p:cond delay="749"/>
                                          </p:stCondLst>
                                        </p:cTn>
                                        <p:tgtEl>
                                          <p:spTgt spid="59"/>
                                        </p:tgtEl>
                                        <p:attrNameLst>
                                          <p:attrName>style.visibility</p:attrName>
                                        </p:attrNameLst>
                                      </p:cBhvr>
                                      <p:to>
                                        <p:strVal val="hidden"/>
                                      </p:to>
                                    </p:set>
                                  </p:childTnLst>
                                </p:cTn>
                              </p:par>
                              <p:par>
                                <p:cTn id="86" presetID="10" presetClass="exit" presetSubtype="0" fill="hold" grpId="0" nodeType="withEffect">
                                  <p:stCondLst>
                                    <p:cond delay="250"/>
                                  </p:stCondLst>
                                  <p:childTnLst>
                                    <p:animEffect transition="out" filter="fade">
                                      <p:cBhvr>
                                        <p:cTn id="87" dur="750"/>
                                        <p:tgtEl>
                                          <p:spTgt spid="63"/>
                                        </p:tgtEl>
                                      </p:cBhvr>
                                    </p:animEffect>
                                    <p:set>
                                      <p:cBhvr>
                                        <p:cTn id="88" dur="1" fill="hold">
                                          <p:stCondLst>
                                            <p:cond delay="749"/>
                                          </p:stCondLst>
                                        </p:cTn>
                                        <p:tgtEl>
                                          <p:spTgt spid="63"/>
                                        </p:tgtEl>
                                        <p:attrNameLst>
                                          <p:attrName>style.visibility</p:attrName>
                                        </p:attrNameLst>
                                      </p:cBhvr>
                                      <p:to>
                                        <p:strVal val="hidden"/>
                                      </p:to>
                                    </p:set>
                                  </p:childTnLst>
                                </p:cTn>
                              </p:par>
                              <p:par>
                                <p:cTn id="89" presetID="10" presetClass="exit" presetSubtype="0" fill="hold" grpId="3" nodeType="withEffect">
                                  <p:stCondLst>
                                    <p:cond delay="250"/>
                                  </p:stCondLst>
                                  <p:childTnLst>
                                    <p:animEffect transition="out" filter="fade">
                                      <p:cBhvr>
                                        <p:cTn id="90" dur="750"/>
                                        <p:tgtEl>
                                          <p:spTgt spid="53"/>
                                        </p:tgtEl>
                                      </p:cBhvr>
                                    </p:animEffect>
                                    <p:set>
                                      <p:cBhvr>
                                        <p:cTn id="91" dur="1" fill="hold">
                                          <p:stCondLst>
                                            <p:cond delay="749"/>
                                          </p:stCondLst>
                                        </p:cTn>
                                        <p:tgtEl>
                                          <p:spTgt spid="53"/>
                                        </p:tgtEl>
                                        <p:attrNameLst>
                                          <p:attrName>style.visibility</p:attrName>
                                        </p:attrNameLst>
                                      </p:cBhvr>
                                      <p:to>
                                        <p:strVal val="hidden"/>
                                      </p:to>
                                    </p:set>
                                  </p:childTnLst>
                                </p:cTn>
                              </p:par>
                            </p:childTnLst>
                          </p:cTn>
                        </p:par>
                        <p:par>
                          <p:cTn id="92" fill="hold">
                            <p:stCondLst>
                              <p:cond delay="2000"/>
                            </p:stCondLst>
                            <p:childTnLst>
                              <p:par>
                                <p:cTn id="93" presetID="3" presetClass="emph" presetSubtype="2" fill="hold" grpId="1" nodeType="afterEffect">
                                  <p:stCondLst>
                                    <p:cond delay="0"/>
                                  </p:stCondLst>
                                  <p:childTnLst>
                                    <p:animClr clrSpc="rgb" dir="cw">
                                      <p:cBhvr override="childStyle">
                                        <p:cTn id="94" dur="500" fill="hold"/>
                                        <p:tgtEl>
                                          <p:spTgt spid="50"/>
                                        </p:tgtEl>
                                        <p:attrNameLst>
                                          <p:attrName>style.color</p:attrName>
                                        </p:attrNameLst>
                                      </p:cBhvr>
                                      <p:to>
                                        <a:srgbClr val="0078D7"/>
                                      </p:to>
                                    </p:animClr>
                                  </p:childTnLst>
                                </p:cTn>
                              </p:par>
                              <p:par>
                                <p:cTn id="95" presetID="3" presetClass="emph" presetSubtype="2" fill="hold" grpId="0" nodeType="withEffect">
                                  <p:stCondLst>
                                    <p:cond delay="0"/>
                                  </p:stCondLst>
                                  <p:childTnLst>
                                    <p:animClr clrSpc="rgb" dir="cw">
                                      <p:cBhvr override="childStyle">
                                        <p:cTn id="96" dur="500" fill="hold"/>
                                        <p:tgtEl>
                                          <p:spTgt spid="51"/>
                                        </p:tgtEl>
                                        <p:attrNameLst>
                                          <p:attrName>style.color</p:attrName>
                                        </p:attrNameLst>
                                      </p:cBhvr>
                                      <p:to>
                                        <a:srgbClr val="0078D7"/>
                                      </p:to>
                                    </p:animClr>
                                  </p:childTnLst>
                                </p:cTn>
                              </p:par>
                            </p:childTnLst>
                          </p:cTn>
                        </p:par>
                        <p:par>
                          <p:cTn id="97" fill="hold">
                            <p:stCondLst>
                              <p:cond delay="2500"/>
                            </p:stCondLst>
                            <p:childTnLst>
                              <p:par>
                                <p:cTn id="98" presetID="1" presetClass="exit" presetSubtype="0" fill="hold" grpId="2" nodeType="afterEffect">
                                  <p:stCondLst>
                                    <p:cond delay="0"/>
                                  </p:stCondLst>
                                  <p:childTnLst>
                                    <p:set>
                                      <p:cBhvr>
                                        <p:cTn id="99" dur="1" fill="hold">
                                          <p:stCondLst>
                                            <p:cond delay="0"/>
                                          </p:stCondLst>
                                        </p:cTn>
                                        <p:tgtEl>
                                          <p:spTgt spid="53"/>
                                        </p:tgtEl>
                                        <p:attrNameLst>
                                          <p:attrName>style.visibility</p:attrName>
                                        </p:attrNameLst>
                                      </p:cBhvr>
                                      <p:to>
                                        <p:strVal val="hidden"/>
                                      </p:to>
                                    </p:set>
                                  </p:childTnLst>
                                </p:cTn>
                              </p:par>
                              <p:par>
                                <p:cTn id="100" presetID="1" presetClass="exit" presetSubtype="0" fill="hold" grpId="2" nodeType="withEffect">
                                  <p:stCondLst>
                                    <p:cond delay="0"/>
                                  </p:stCondLst>
                                  <p:childTnLst>
                                    <p:set>
                                      <p:cBhvr>
                                        <p:cTn id="101" dur="1" fill="hold">
                                          <p:stCondLst>
                                            <p:cond delay="0"/>
                                          </p:stCondLst>
                                        </p:cTn>
                                        <p:tgtEl>
                                          <p:spTgt spid="56"/>
                                        </p:tgtEl>
                                        <p:attrNameLst>
                                          <p:attrName>style.visibility</p:attrName>
                                        </p:attrNameLst>
                                      </p:cBhvr>
                                      <p:to>
                                        <p:strVal val="hidden"/>
                                      </p:to>
                                    </p:set>
                                  </p:childTnLst>
                                </p:cTn>
                              </p:par>
                              <p:par>
                                <p:cTn id="102" presetID="1" presetClass="exit" presetSubtype="0" fill="hold" grpId="2" nodeType="withEffect">
                                  <p:stCondLst>
                                    <p:cond delay="0"/>
                                  </p:stCondLst>
                                  <p:childTnLst>
                                    <p:set>
                                      <p:cBhvr>
                                        <p:cTn id="103" dur="1" fill="hold">
                                          <p:stCondLst>
                                            <p:cond delay="0"/>
                                          </p:stCondLst>
                                        </p:cTn>
                                        <p:tgtEl>
                                          <p:spTgt spid="57"/>
                                        </p:tgtEl>
                                        <p:attrNameLst>
                                          <p:attrName>style.visibility</p:attrName>
                                        </p:attrNameLst>
                                      </p:cBhvr>
                                      <p:to>
                                        <p:strVal val="hidden"/>
                                      </p:to>
                                    </p:set>
                                  </p:childTnLst>
                                </p:cTn>
                              </p:par>
                              <p:par>
                                <p:cTn id="104" presetID="1" presetClass="exit" presetSubtype="0" fill="hold" grpId="2" nodeType="withEffect">
                                  <p:stCondLst>
                                    <p:cond delay="0"/>
                                  </p:stCondLst>
                                  <p:childTnLst>
                                    <p:set>
                                      <p:cBhvr>
                                        <p:cTn id="105" dur="1" fill="hold">
                                          <p:stCondLst>
                                            <p:cond delay="0"/>
                                          </p:stCondLst>
                                        </p:cTn>
                                        <p:tgtEl>
                                          <p:spTgt spid="58"/>
                                        </p:tgtEl>
                                        <p:attrNameLst>
                                          <p:attrName>style.visibility</p:attrName>
                                        </p:attrNameLst>
                                      </p:cBhvr>
                                      <p:to>
                                        <p:strVal val="hidden"/>
                                      </p:to>
                                    </p:set>
                                  </p:childTnLst>
                                </p:cTn>
                              </p:par>
                              <p:par>
                                <p:cTn id="106" presetID="1" presetClass="exit" presetSubtype="0" fill="hold" grpId="2" nodeType="withEffect">
                                  <p:stCondLst>
                                    <p:cond delay="0"/>
                                  </p:stCondLst>
                                  <p:childTnLst>
                                    <p:set>
                                      <p:cBhvr>
                                        <p:cTn id="107" dur="1" fill="hold">
                                          <p:stCondLst>
                                            <p:cond delay="0"/>
                                          </p:stCondLst>
                                        </p:cTn>
                                        <p:tgtEl>
                                          <p:spTgt spid="60"/>
                                        </p:tgtEl>
                                        <p:attrNameLst>
                                          <p:attrName>style.visibility</p:attrName>
                                        </p:attrNameLst>
                                      </p:cBhvr>
                                      <p:to>
                                        <p:strVal val="hidden"/>
                                      </p:to>
                                    </p:set>
                                  </p:childTnLst>
                                </p:cTn>
                              </p:par>
                              <p:par>
                                <p:cTn id="108" presetID="1" presetClass="exit" presetSubtype="0" fill="hold" grpId="2" nodeType="withEffect">
                                  <p:stCondLst>
                                    <p:cond delay="0"/>
                                  </p:stCondLst>
                                  <p:childTnLst>
                                    <p:set>
                                      <p:cBhvr>
                                        <p:cTn id="109" dur="1" fill="hold">
                                          <p:stCondLst>
                                            <p:cond delay="0"/>
                                          </p:stCondLst>
                                        </p:cTn>
                                        <p:tgtEl>
                                          <p:spTgt spid="61"/>
                                        </p:tgtEl>
                                        <p:attrNameLst>
                                          <p:attrName>style.visibility</p:attrName>
                                        </p:attrNameLst>
                                      </p:cBhvr>
                                      <p:to>
                                        <p:strVal val="hidden"/>
                                      </p:to>
                                    </p:set>
                                  </p:childTnLst>
                                </p:cTn>
                              </p:par>
                              <p:par>
                                <p:cTn id="110" presetID="1" presetClass="exit" presetSubtype="0" fill="hold" grpId="2" nodeType="withEffect">
                                  <p:stCondLst>
                                    <p:cond delay="0"/>
                                  </p:stCondLst>
                                  <p:childTnLst>
                                    <p:set>
                                      <p:cBhvr>
                                        <p:cTn id="111" dur="1" fill="hold">
                                          <p:stCondLst>
                                            <p:cond delay="0"/>
                                          </p:stCondLst>
                                        </p:cTn>
                                        <p:tgtEl>
                                          <p:spTgt spid="62"/>
                                        </p:tgtEl>
                                        <p:attrNameLst>
                                          <p:attrName>style.visibility</p:attrName>
                                        </p:attrNameLst>
                                      </p:cBhvr>
                                      <p:to>
                                        <p:strVal val="hidden"/>
                                      </p:to>
                                    </p:set>
                                  </p:childTnLst>
                                </p:cTn>
                              </p:par>
                              <p:par>
                                <p:cTn id="112" presetID="1" presetClass="exit" presetSubtype="0" fill="hold" grpId="3" nodeType="withEffect">
                                  <p:stCondLst>
                                    <p:cond delay="0"/>
                                  </p:stCondLst>
                                  <p:childTnLst>
                                    <p:set>
                                      <p:cBhvr>
                                        <p:cTn id="113" dur="1" fill="hold">
                                          <p:stCondLst>
                                            <p:cond delay="0"/>
                                          </p:stCondLst>
                                        </p:cTn>
                                        <p:tgtEl>
                                          <p:spTgt spid="54"/>
                                        </p:tgtEl>
                                        <p:attrNameLst>
                                          <p:attrName>style.visibility</p:attrName>
                                        </p:attrNameLst>
                                      </p:cBhvr>
                                      <p:to>
                                        <p:strVal val="hidden"/>
                                      </p:to>
                                    </p:set>
                                  </p:childTnLst>
                                </p:cTn>
                              </p:par>
                              <p:par>
                                <p:cTn id="114" presetID="1" presetClass="exit" presetSubtype="0" fill="hold" grpId="3" nodeType="withEffect">
                                  <p:stCondLst>
                                    <p:cond delay="0"/>
                                  </p:stCondLst>
                                  <p:childTnLst>
                                    <p:set>
                                      <p:cBhvr>
                                        <p:cTn id="115" dur="1" fill="hold">
                                          <p:stCondLst>
                                            <p:cond delay="0"/>
                                          </p:stCondLst>
                                        </p:cTn>
                                        <p:tgtEl>
                                          <p:spTgt spid="55"/>
                                        </p:tgtEl>
                                        <p:attrNameLst>
                                          <p:attrName>style.visibility</p:attrName>
                                        </p:attrNameLst>
                                      </p:cBhvr>
                                      <p:to>
                                        <p:strVal val="hidden"/>
                                      </p:to>
                                    </p:set>
                                  </p:childTnLst>
                                </p:cTn>
                              </p:par>
                              <p:par>
                                <p:cTn id="116" presetID="1" presetClass="exit" presetSubtype="0" fill="hold" grpId="3" nodeType="withEffect">
                                  <p:stCondLst>
                                    <p:cond delay="0"/>
                                  </p:stCondLst>
                                  <p:childTnLst>
                                    <p:set>
                                      <p:cBhvr>
                                        <p:cTn id="117" dur="1" fill="hold">
                                          <p:stCondLst>
                                            <p:cond delay="0"/>
                                          </p:stCondLst>
                                        </p:cTn>
                                        <p:tgtEl>
                                          <p:spTgt spid="59"/>
                                        </p:tgtEl>
                                        <p:attrNameLst>
                                          <p:attrName>style.visibility</p:attrName>
                                        </p:attrNameLst>
                                      </p:cBhvr>
                                      <p:to>
                                        <p:strVal val="hidden"/>
                                      </p:to>
                                    </p:set>
                                  </p:childTnLst>
                                </p:cTn>
                              </p:par>
                              <p:par>
                                <p:cTn id="118" presetID="1" presetClass="exit" presetSubtype="0" fill="hold" grpId="3" nodeType="withEffect">
                                  <p:stCondLst>
                                    <p:cond delay="0"/>
                                  </p:stCondLst>
                                  <p:childTnLst>
                                    <p:set>
                                      <p:cBhvr>
                                        <p:cTn id="119" dur="1" fill="hold">
                                          <p:stCondLst>
                                            <p:cond delay="0"/>
                                          </p:stCondLst>
                                        </p:cTn>
                                        <p:tgtEl>
                                          <p:spTgt spid="63"/>
                                        </p:tgtEl>
                                        <p:attrNameLst>
                                          <p:attrName>style.visibility</p:attrName>
                                        </p:attrNameLst>
                                      </p:cBhvr>
                                      <p:to>
                                        <p:strVal val="hidden"/>
                                      </p:to>
                                    </p:set>
                                  </p:childTnLst>
                                </p:cTn>
                              </p:par>
                              <p:par>
                                <p:cTn id="120" presetID="1" presetClass="exit" presetSubtype="0" fill="hold" grpId="3" nodeType="withEffect">
                                  <p:stCondLst>
                                    <p:cond delay="0"/>
                                  </p:stCondLst>
                                  <p:childTnLst>
                                    <p:set>
                                      <p:cBhvr>
                                        <p:cTn id="121" dur="1" fill="hold">
                                          <p:stCondLst>
                                            <p:cond delay="0"/>
                                          </p:stCondLst>
                                        </p:cTn>
                                        <p:tgtEl>
                                          <p:spTgt spid="52"/>
                                        </p:tgtEl>
                                        <p:attrNameLst>
                                          <p:attrName>style.visibility</p:attrName>
                                        </p:attrNameLst>
                                      </p:cBhvr>
                                      <p:to>
                                        <p:strVal val="hidden"/>
                                      </p:to>
                                    </p:set>
                                  </p:childTnLst>
                                </p:cTn>
                              </p:par>
                              <p:par>
                                <p:cTn id="122" presetID="1" presetClass="entr" presetSubtype="0" fill="hold" nodeType="withEffect">
                                  <p:stCondLst>
                                    <p:cond delay="50"/>
                                  </p:stCondLst>
                                  <p:childTnLst>
                                    <p:set>
                                      <p:cBhvr>
                                        <p:cTn id="123" dur="1" fill="hold">
                                          <p:stCondLst>
                                            <p:cond delay="799"/>
                                          </p:stCondLst>
                                        </p:cTn>
                                        <p:tgtEl>
                                          <p:spTgt spid="139"/>
                                        </p:tgtEl>
                                        <p:attrNameLst>
                                          <p:attrName>style.visibility</p:attrName>
                                        </p:attrNameLst>
                                      </p:cBhvr>
                                      <p:to>
                                        <p:strVal val="visible"/>
                                      </p:to>
                                    </p:set>
                                  </p:childTnLst>
                                </p:cTn>
                              </p:par>
                              <p:par>
                                <p:cTn id="124" presetID="6" presetClass="emph" presetSubtype="0" accel="100000" autoRev="1" fill="hold" nodeType="withEffect">
                                  <p:stCondLst>
                                    <p:cond delay="50"/>
                                  </p:stCondLst>
                                  <p:childTnLst>
                                    <p:animScale>
                                      <p:cBhvr>
                                        <p:cTn id="125" dur="800" fill="hold"/>
                                        <p:tgtEl>
                                          <p:spTgt spid="139"/>
                                        </p:tgtEl>
                                      </p:cBhvr>
                                      <p:by x="0" y="0"/>
                                    </p:animScale>
                                  </p:childTnLst>
                                </p:cTn>
                              </p:par>
                              <p:par>
                                <p:cTn id="126" presetID="63" presetClass="path" presetSubtype="0" accel="50000" decel="50000" fill="hold" grpId="0" nodeType="withEffect">
                                  <p:stCondLst>
                                    <p:cond delay="1350"/>
                                  </p:stCondLst>
                                  <p:childTnLst>
                                    <p:animMotion origin="layout" path="M -1.54966E-6 4.61189E-6 L 0.1094 4.61189E-6 " pathEditMode="relative" rAng="0" ptsTypes="AA">
                                      <p:cBhvr>
                                        <p:cTn id="127" dur="800" fill="hold"/>
                                        <p:tgtEl>
                                          <p:spTgt spid="68"/>
                                        </p:tgtEl>
                                        <p:attrNameLst>
                                          <p:attrName>ppt_x</p:attrName>
                                          <p:attrName>ppt_y</p:attrName>
                                        </p:attrNameLst>
                                      </p:cBhvr>
                                      <p:rCtr x="5463" y="0"/>
                                    </p:animMotion>
                                  </p:childTnLst>
                                </p:cTn>
                              </p:par>
                              <p:par>
                                <p:cTn id="128" presetID="1" presetClass="entr" presetSubtype="0" fill="hold" nodeType="withEffect">
                                  <p:stCondLst>
                                    <p:cond delay="500"/>
                                  </p:stCondLst>
                                  <p:childTnLst>
                                    <p:set>
                                      <p:cBhvr>
                                        <p:cTn id="129" dur="1" fill="hold">
                                          <p:stCondLst>
                                            <p:cond delay="799"/>
                                          </p:stCondLst>
                                        </p:cTn>
                                        <p:tgtEl>
                                          <p:spTgt spid="142"/>
                                        </p:tgtEl>
                                        <p:attrNameLst>
                                          <p:attrName>style.visibility</p:attrName>
                                        </p:attrNameLst>
                                      </p:cBhvr>
                                      <p:to>
                                        <p:strVal val="visible"/>
                                      </p:to>
                                    </p:set>
                                  </p:childTnLst>
                                </p:cTn>
                              </p:par>
                              <p:par>
                                <p:cTn id="130" presetID="6" presetClass="emph" presetSubtype="0" accel="100000" autoRev="1" fill="hold" nodeType="withEffect">
                                  <p:stCondLst>
                                    <p:cond delay="500"/>
                                  </p:stCondLst>
                                  <p:childTnLst>
                                    <p:animScale>
                                      <p:cBhvr>
                                        <p:cTn id="131" dur="800" fill="hold"/>
                                        <p:tgtEl>
                                          <p:spTgt spid="142"/>
                                        </p:tgtEl>
                                      </p:cBhvr>
                                      <p:by x="0" y="0"/>
                                    </p:animScale>
                                  </p:childTnLst>
                                </p:cTn>
                              </p:par>
                              <p:par>
                                <p:cTn id="132" presetID="10" presetClass="entr" presetSubtype="0" fill="hold" nodeType="withEffect">
                                  <p:stCondLst>
                                    <p:cond delay="1300"/>
                                  </p:stCondLst>
                                  <p:childTnLst>
                                    <p:set>
                                      <p:cBhvr>
                                        <p:cTn id="133" dur="1" fill="hold">
                                          <p:stCondLst>
                                            <p:cond delay="0"/>
                                          </p:stCondLst>
                                        </p:cTn>
                                        <p:tgtEl>
                                          <p:spTgt spid="94"/>
                                        </p:tgtEl>
                                        <p:attrNameLst>
                                          <p:attrName>style.visibility</p:attrName>
                                        </p:attrNameLst>
                                      </p:cBhvr>
                                      <p:to>
                                        <p:strVal val="visible"/>
                                      </p:to>
                                    </p:set>
                                    <p:animEffect transition="in" filter="fade">
                                      <p:cBhvr>
                                        <p:cTn id="134" dur="800"/>
                                        <p:tgtEl>
                                          <p:spTgt spid="94"/>
                                        </p:tgtEl>
                                      </p:cBhvr>
                                    </p:animEffect>
                                  </p:childTnLst>
                                </p:cTn>
                              </p:par>
                              <p:par>
                                <p:cTn id="135" presetID="63" presetClass="path" presetSubtype="0" decel="100000" fill="hold" grpId="0" nodeType="withEffect">
                                  <p:stCondLst>
                                    <p:cond delay="1800"/>
                                  </p:stCondLst>
                                  <p:childTnLst>
                                    <p:animMotion origin="layout" path="M -1.83559E-6 3.13209E-7 L 0.04557 3.13209E-7 " pathEditMode="relative" rAng="0" ptsTypes="AA">
                                      <p:cBhvr>
                                        <p:cTn id="136" dur="800" fill="hold"/>
                                        <p:tgtEl>
                                          <p:spTgt spid="67"/>
                                        </p:tgtEl>
                                        <p:attrNameLst>
                                          <p:attrName>ppt_x</p:attrName>
                                          <p:attrName>ppt_y</p:attrName>
                                        </p:attrNameLst>
                                      </p:cBhvr>
                                      <p:rCtr x="2272" y="0"/>
                                    </p:animMotion>
                                  </p:childTnLst>
                                </p:cTn>
                              </p:par>
                              <p:par>
                                <p:cTn id="137" presetID="1" presetClass="entr" presetSubtype="0" fill="hold" nodeType="withEffect">
                                  <p:stCondLst>
                                    <p:cond delay="1000"/>
                                  </p:stCondLst>
                                  <p:childTnLst>
                                    <p:set>
                                      <p:cBhvr>
                                        <p:cTn id="138" dur="1" fill="hold">
                                          <p:stCondLst>
                                            <p:cond delay="799"/>
                                          </p:stCondLst>
                                        </p:cTn>
                                        <p:tgtEl>
                                          <p:spTgt spid="175"/>
                                        </p:tgtEl>
                                        <p:attrNameLst>
                                          <p:attrName>style.visibility</p:attrName>
                                        </p:attrNameLst>
                                      </p:cBhvr>
                                      <p:to>
                                        <p:strVal val="visible"/>
                                      </p:to>
                                    </p:set>
                                  </p:childTnLst>
                                </p:cTn>
                              </p:par>
                              <p:par>
                                <p:cTn id="139" presetID="6" presetClass="emph" presetSubtype="0" accel="100000" autoRev="1" fill="hold" nodeType="withEffect">
                                  <p:stCondLst>
                                    <p:cond delay="1000"/>
                                  </p:stCondLst>
                                  <p:childTnLst>
                                    <p:animScale>
                                      <p:cBhvr>
                                        <p:cTn id="140" dur="800" fill="hold"/>
                                        <p:tgtEl>
                                          <p:spTgt spid="175"/>
                                        </p:tgtEl>
                                      </p:cBhvr>
                                      <p:by x="0" y="0"/>
                                    </p:animScale>
                                  </p:childTnLst>
                                </p:cTn>
                              </p:par>
                              <p:par>
                                <p:cTn id="141" presetID="10" presetClass="entr" presetSubtype="0" fill="hold" nodeType="withEffect">
                                  <p:stCondLst>
                                    <p:cond delay="1800"/>
                                  </p:stCondLst>
                                  <p:childTnLst>
                                    <p:set>
                                      <p:cBhvr>
                                        <p:cTn id="142" dur="1" fill="hold">
                                          <p:stCondLst>
                                            <p:cond delay="0"/>
                                          </p:stCondLst>
                                        </p:cTn>
                                        <p:tgtEl>
                                          <p:spTgt spid="92"/>
                                        </p:tgtEl>
                                        <p:attrNameLst>
                                          <p:attrName>style.visibility</p:attrName>
                                        </p:attrNameLst>
                                      </p:cBhvr>
                                      <p:to>
                                        <p:strVal val="visible"/>
                                      </p:to>
                                    </p:set>
                                    <p:animEffect transition="in" filter="fade">
                                      <p:cBhvr>
                                        <p:cTn id="143" dur="800"/>
                                        <p:tgtEl>
                                          <p:spTgt spid="92"/>
                                        </p:tgtEl>
                                      </p:cBhvr>
                                    </p:animEffect>
                                  </p:childTnLst>
                                </p:cTn>
                              </p:par>
                              <p:par>
                                <p:cTn id="144" presetID="10" presetClass="entr" presetSubtype="0" fill="hold" nodeType="withEffect">
                                  <p:stCondLst>
                                    <p:cond delay="1800"/>
                                  </p:stCondLst>
                                  <p:childTnLst>
                                    <p:set>
                                      <p:cBhvr>
                                        <p:cTn id="145" dur="1" fill="hold">
                                          <p:stCondLst>
                                            <p:cond delay="0"/>
                                          </p:stCondLst>
                                        </p:cTn>
                                        <p:tgtEl>
                                          <p:spTgt spid="93"/>
                                        </p:tgtEl>
                                        <p:attrNameLst>
                                          <p:attrName>style.visibility</p:attrName>
                                        </p:attrNameLst>
                                      </p:cBhvr>
                                      <p:to>
                                        <p:strVal val="visible"/>
                                      </p:to>
                                    </p:set>
                                    <p:animEffect transition="in" filter="fade">
                                      <p:cBhvr>
                                        <p:cTn id="146" dur="800"/>
                                        <p:tgtEl>
                                          <p:spTgt spid="93"/>
                                        </p:tgtEl>
                                      </p:cBhvr>
                                    </p:animEffect>
                                  </p:childTnLst>
                                </p:cTn>
                              </p:par>
                              <p:par>
                                <p:cTn id="147" presetID="63" presetClass="path" presetSubtype="0" decel="100000" fill="hold" grpId="0" nodeType="withEffect">
                                  <p:stCondLst>
                                    <p:cond delay="2300"/>
                                  </p:stCondLst>
                                  <p:childTnLst>
                                    <p:animMotion origin="layout" path="M -4.18943E-6 -3.6995E-6 L 0.10672 -3.6995E-6 " pathEditMode="relative" rAng="0" ptsTypes="AA">
                                      <p:cBhvr>
                                        <p:cTn id="148" dur="800" fill="hold"/>
                                        <p:tgtEl>
                                          <p:spTgt spid="69"/>
                                        </p:tgtEl>
                                        <p:attrNameLst>
                                          <p:attrName>ppt_x</p:attrName>
                                          <p:attrName>ppt_y</p:attrName>
                                        </p:attrNameLst>
                                      </p:cBhvr>
                                      <p:rCtr x="5336" y="0"/>
                                    </p:animMotion>
                                  </p:childTnLst>
                                </p:cTn>
                              </p:par>
                              <p:par>
                                <p:cTn id="149" presetID="1" presetClass="entr" presetSubtype="0" fill="hold" nodeType="withEffect">
                                  <p:stCondLst>
                                    <p:cond delay="1500"/>
                                  </p:stCondLst>
                                  <p:childTnLst>
                                    <p:set>
                                      <p:cBhvr>
                                        <p:cTn id="150" dur="1" fill="hold">
                                          <p:stCondLst>
                                            <p:cond delay="799"/>
                                          </p:stCondLst>
                                        </p:cTn>
                                        <p:tgtEl>
                                          <p:spTgt spid="148"/>
                                        </p:tgtEl>
                                        <p:attrNameLst>
                                          <p:attrName>style.visibility</p:attrName>
                                        </p:attrNameLst>
                                      </p:cBhvr>
                                      <p:to>
                                        <p:strVal val="visible"/>
                                      </p:to>
                                    </p:set>
                                  </p:childTnLst>
                                </p:cTn>
                              </p:par>
                              <p:par>
                                <p:cTn id="151" presetID="6" presetClass="emph" presetSubtype="0" accel="100000" autoRev="1" fill="hold" nodeType="withEffect">
                                  <p:stCondLst>
                                    <p:cond delay="1500"/>
                                  </p:stCondLst>
                                  <p:childTnLst>
                                    <p:animScale>
                                      <p:cBhvr>
                                        <p:cTn id="152" dur="800" fill="hold"/>
                                        <p:tgtEl>
                                          <p:spTgt spid="148"/>
                                        </p:tgtEl>
                                      </p:cBhvr>
                                      <p:by x="0" y="0"/>
                                    </p:animScale>
                                  </p:childTnLst>
                                </p:cTn>
                              </p:par>
                              <p:par>
                                <p:cTn id="153" presetID="10" presetClass="entr" presetSubtype="0" fill="hold" nodeType="withEffect">
                                  <p:stCondLst>
                                    <p:cond delay="2300"/>
                                  </p:stCondLst>
                                  <p:childTnLst>
                                    <p:set>
                                      <p:cBhvr>
                                        <p:cTn id="154" dur="1" fill="hold">
                                          <p:stCondLst>
                                            <p:cond delay="0"/>
                                          </p:stCondLst>
                                        </p:cTn>
                                        <p:tgtEl>
                                          <p:spTgt spid="95"/>
                                        </p:tgtEl>
                                        <p:attrNameLst>
                                          <p:attrName>style.visibility</p:attrName>
                                        </p:attrNameLst>
                                      </p:cBhvr>
                                      <p:to>
                                        <p:strVal val="visible"/>
                                      </p:to>
                                    </p:set>
                                    <p:animEffect transition="in" filter="fade">
                                      <p:cBhvr>
                                        <p:cTn id="155" dur="800"/>
                                        <p:tgtEl>
                                          <p:spTgt spid="95"/>
                                        </p:tgtEl>
                                      </p:cBhvr>
                                    </p:animEffect>
                                  </p:childTnLst>
                                </p:cTn>
                              </p:par>
                              <p:par>
                                <p:cTn id="156" presetID="63" presetClass="path" presetSubtype="0" accel="50000" decel="50000" fill="hold" grpId="0" nodeType="withEffect">
                                  <p:stCondLst>
                                    <p:cond delay="2800"/>
                                  </p:stCondLst>
                                  <p:childTnLst>
                                    <p:animMotion origin="layout" path="M -2.39214E-6 4.6936E-6 L 0.05923 4.6936E-6 " pathEditMode="relative" rAng="0" ptsTypes="AA">
                                      <p:cBhvr>
                                        <p:cTn id="157" dur="800" fill="hold"/>
                                        <p:tgtEl>
                                          <p:spTgt spid="66"/>
                                        </p:tgtEl>
                                        <p:attrNameLst>
                                          <p:attrName>ppt_x</p:attrName>
                                          <p:attrName>ppt_y</p:attrName>
                                        </p:attrNameLst>
                                      </p:cBhvr>
                                      <p:rCtr x="2961" y="0"/>
                                    </p:animMotion>
                                  </p:childTnLst>
                                </p:cTn>
                              </p:par>
                              <p:par>
                                <p:cTn id="158" presetID="1" presetClass="entr" presetSubtype="0" fill="hold" nodeType="withEffect">
                                  <p:stCondLst>
                                    <p:cond delay="2000"/>
                                  </p:stCondLst>
                                  <p:childTnLst>
                                    <p:set>
                                      <p:cBhvr>
                                        <p:cTn id="159" dur="1" fill="hold">
                                          <p:stCondLst>
                                            <p:cond delay="799"/>
                                          </p:stCondLst>
                                        </p:cTn>
                                        <p:tgtEl>
                                          <p:spTgt spid="132"/>
                                        </p:tgtEl>
                                        <p:attrNameLst>
                                          <p:attrName>style.visibility</p:attrName>
                                        </p:attrNameLst>
                                      </p:cBhvr>
                                      <p:to>
                                        <p:strVal val="visible"/>
                                      </p:to>
                                    </p:set>
                                  </p:childTnLst>
                                </p:cTn>
                              </p:par>
                              <p:par>
                                <p:cTn id="160" presetID="6" presetClass="emph" presetSubtype="0" accel="100000" autoRev="1" fill="hold" nodeType="withEffect">
                                  <p:stCondLst>
                                    <p:cond delay="2000"/>
                                  </p:stCondLst>
                                  <p:childTnLst>
                                    <p:animScale>
                                      <p:cBhvr>
                                        <p:cTn id="161" dur="800" fill="hold"/>
                                        <p:tgtEl>
                                          <p:spTgt spid="132"/>
                                        </p:tgtEl>
                                      </p:cBhvr>
                                      <p:by x="0" y="0"/>
                                    </p:animScale>
                                  </p:childTnLst>
                                </p:cTn>
                              </p:par>
                              <p:par>
                                <p:cTn id="162" presetID="10" presetClass="entr" presetSubtype="0" fill="hold" nodeType="withEffect">
                                  <p:stCondLst>
                                    <p:cond delay="2800"/>
                                  </p:stCondLst>
                                  <p:childTnLst>
                                    <p:set>
                                      <p:cBhvr>
                                        <p:cTn id="163" dur="1" fill="hold">
                                          <p:stCondLst>
                                            <p:cond delay="0"/>
                                          </p:stCondLst>
                                        </p:cTn>
                                        <p:tgtEl>
                                          <p:spTgt spid="97"/>
                                        </p:tgtEl>
                                        <p:attrNameLst>
                                          <p:attrName>style.visibility</p:attrName>
                                        </p:attrNameLst>
                                      </p:cBhvr>
                                      <p:to>
                                        <p:strVal val="visible"/>
                                      </p:to>
                                    </p:set>
                                    <p:animEffect transition="in" filter="fade">
                                      <p:cBhvr>
                                        <p:cTn id="164" dur="800"/>
                                        <p:tgtEl>
                                          <p:spTgt spid="97"/>
                                        </p:tgtEl>
                                      </p:cBhvr>
                                    </p:animEffect>
                                  </p:childTnLst>
                                </p:cTn>
                              </p:par>
                              <p:par>
                                <p:cTn id="165" presetID="10" presetClass="entr" presetSubtype="0" fill="hold" nodeType="withEffect">
                                  <p:stCondLst>
                                    <p:cond delay="2800"/>
                                  </p:stCondLst>
                                  <p:childTnLst>
                                    <p:set>
                                      <p:cBhvr>
                                        <p:cTn id="166" dur="1" fill="hold">
                                          <p:stCondLst>
                                            <p:cond delay="0"/>
                                          </p:stCondLst>
                                        </p:cTn>
                                        <p:tgtEl>
                                          <p:spTgt spid="96"/>
                                        </p:tgtEl>
                                        <p:attrNameLst>
                                          <p:attrName>style.visibility</p:attrName>
                                        </p:attrNameLst>
                                      </p:cBhvr>
                                      <p:to>
                                        <p:strVal val="visible"/>
                                      </p:to>
                                    </p:set>
                                    <p:animEffect transition="in" filter="fade">
                                      <p:cBhvr>
                                        <p:cTn id="167" dur="800"/>
                                        <p:tgtEl>
                                          <p:spTgt spid="96"/>
                                        </p:tgtEl>
                                      </p:cBhvr>
                                    </p:animEffect>
                                  </p:childTnLst>
                                </p:cTn>
                              </p:par>
                              <p:par>
                                <p:cTn id="168" presetID="63" presetClass="path" presetSubtype="0" accel="50000" decel="50000" fill="hold" grpId="0" nodeType="withEffect">
                                  <p:stCondLst>
                                    <p:cond delay="3300"/>
                                  </p:stCondLst>
                                  <p:childTnLst>
                                    <p:animMotion origin="layout" path="M 2.64488E-6 4.37131E-6 L 0.06242 4.37131E-6 " pathEditMode="relative" rAng="0" ptsTypes="AA">
                                      <p:cBhvr>
                                        <p:cTn id="169" dur="800" fill="hold"/>
                                        <p:tgtEl>
                                          <p:spTgt spid="65"/>
                                        </p:tgtEl>
                                        <p:attrNameLst>
                                          <p:attrName>ppt_x</p:attrName>
                                          <p:attrName>ppt_y</p:attrName>
                                        </p:attrNameLst>
                                      </p:cBhvr>
                                      <p:rCtr x="3115" y="0"/>
                                    </p:animMotion>
                                  </p:childTnLst>
                                </p:cTn>
                              </p:par>
                              <p:par>
                                <p:cTn id="170" presetID="1" presetClass="entr" presetSubtype="0" fill="hold" nodeType="withEffect">
                                  <p:stCondLst>
                                    <p:cond delay="2500"/>
                                  </p:stCondLst>
                                  <p:childTnLst>
                                    <p:set>
                                      <p:cBhvr>
                                        <p:cTn id="171" dur="1" fill="hold">
                                          <p:stCondLst>
                                            <p:cond delay="799"/>
                                          </p:stCondLst>
                                        </p:cTn>
                                        <p:tgtEl>
                                          <p:spTgt spid="145"/>
                                        </p:tgtEl>
                                        <p:attrNameLst>
                                          <p:attrName>style.visibility</p:attrName>
                                        </p:attrNameLst>
                                      </p:cBhvr>
                                      <p:to>
                                        <p:strVal val="visible"/>
                                      </p:to>
                                    </p:set>
                                  </p:childTnLst>
                                </p:cTn>
                              </p:par>
                              <p:par>
                                <p:cTn id="172" presetID="6" presetClass="emph" presetSubtype="0" accel="100000" autoRev="1" fill="hold" nodeType="withEffect">
                                  <p:stCondLst>
                                    <p:cond delay="2500"/>
                                  </p:stCondLst>
                                  <p:childTnLst>
                                    <p:animScale>
                                      <p:cBhvr>
                                        <p:cTn id="173" dur="800" fill="hold"/>
                                        <p:tgtEl>
                                          <p:spTgt spid="145"/>
                                        </p:tgtEl>
                                      </p:cBhvr>
                                      <p:by x="0" y="0"/>
                                    </p:animScale>
                                  </p:childTnLst>
                                </p:cTn>
                              </p:par>
                              <p:par>
                                <p:cTn id="174" presetID="10" presetClass="entr" presetSubtype="0" fill="hold" nodeType="withEffect">
                                  <p:stCondLst>
                                    <p:cond delay="3300"/>
                                  </p:stCondLst>
                                  <p:childTnLst>
                                    <p:set>
                                      <p:cBhvr>
                                        <p:cTn id="175" dur="1" fill="hold">
                                          <p:stCondLst>
                                            <p:cond delay="0"/>
                                          </p:stCondLst>
                                        </p:cTn>
                                        <p:tgtEl>
                                          <p:spTgt spid="98"/>
                                        </p:tgtEl>
                                        <p:attrNameLst>
                                          <p:attrName>style.visibility</p:attrName>
                                        </p:attrNameLst>
                                      </p:cBhvr>
                                      <p:to>
                                        <p:strVal val="visible"/>
                                      </p:to>
                                    </p:set>
                                    <p:animEffect transition="in" filter="fade">
                                      <p:cBhvr>
                                        <p:cTn id="176" dur="800"/>
                                        <p:tgtEl>
                                          <p:spTgt spid="98"/>
                                        </p:tgtEl>
                                      </p:cBhvr>
                                    </p:animEffect>
                                  </p:childTnLst>
                                </p:cTn>
                              </p:par>
                              <p:par>
                                <p:cTn id="177" presetID="63" presetClass="path" presetSubtype="0" accel="50000" decel="50000" fill="hold" grpId="0" nodeType="withEffect">
                                  <p:stCondLst>
                                    <p:cond delay="3800"/>
                                  </p:stCondLst>
                                  <p:childTnLst>
                                    <p:animMotion origin="layout" path="M 4.59535E-7 -2.75987E-6 L 0.10186 -2.75987E-6 " pathEditMode="relative" rAng="0" ptsTypes="AA">
                                      <p:cBhvr>
                                        <p:cTn id="178" dur="800" fill="hold"/>
                                        <p:tgtEl>
                                          <p:spTgt spid="64"/>
                                        </p:tgtEl>
                                        <p:attrNameLst>
                                          <p:attrName>ppt_x</p:attrName>
                                          <p:attrName>ppt_y</p:attrName>
                                        </p:attrNameLst>
                                      </p:cBhvr>
                                      <p:rCtr x="5093" y="0"/>
                                    </p:animMotion>
                                  </p:childTnLst>
                                </p:cTn>
                              </p:par>
                              <p:par>
                                <p:cTn id="179" presetID="1" presetClass="entr" presetSubtype="0" fill="hold" grpId="0" nodeType="withEffect">
                                  <p:stCondLst>
                                    <p:cond delay="3000"/>
                                  </p:stCondLst>
                                  <p:childTnLst>
                                    <p:set>
                                      <p:cBhvr>
                                        <p:cTn id="180" dur="1" fill="hold">
                                          <p:stCondLst>
                                            <p:cond delay="799"/>
                                          </p:stCondLst>
                                        </p:cTn>
                                        <p:tgtEl>
                                          <p:spTgt spid="126"/>
                                        </p:tgtEl>
                                        <p:attrNameLst>
                                          <p:attrName>style.visibility</p:attrName>
                                        </p:attrNameLst>
                                      </p:cBhvr>
                                      <p:to>
                                        <p:strVal val="visible"/>
                                      </p:to>
                                    </p:set>
                                  </p:childTnLst>
                                </p:cTn>
                              </p:par>
                              <p:par>
                                <p:cTn id="181" presetID="6" presetClass="emph" presetSubtype="0" accel="100000" autoRev="1" fill="hold" grpId="1" nodeType="withEffect">
                                  <p:stCondLst>
                                    <p:cond delay="3000"/>
                                  </p:stCondLst>
                                  <p:childTnLst>
                                    <p:animScale>
                                      <p:cBhvr>
                                        <p:cTn id="182" dur="800" fill="hold"/>
                                        <p:tgtEl>
                                          <p:spTgt spid="126"/>
                                        </p:tgtEl>
                                      </p:cBhvr>
                                      <p:by x="0" y="0"/>
                                    </p:animScale>
                                  </p:childTnLst>
                                </p:cTn>
                              </p:par>
                              <p:par>
                                <p:cTn id="183" presetID="10" presetClass="entr" presetSubtype="0" fill="hold" nodeType="withEffect">
                                  <p:stCondLst>
                                    <p:cond delay="3800"/>
                                  </p:stCondLst>
                                  <p:childTnLst>
                                    <p:set>
                                      <p:cBhvr>
                                        <p:cTn id="184" dur="1" fill="hold">
                                          <p:stCondLst>
                                            <p:cond delay="0"/>
                                          </p:stCondLst>
                                        </p:cTn>
                                        <p:tgtEl>
                                          <p:spTgt spid="116"/>
                                        </p:tgtEl>
                                        <p:attrNameLst>
                                          <p:attrName>style.visibility</p:attrName>
                                        </p:attrNameLst>
                                      </p:cBhvr>
                                      <p:to>
                                        <p:strVal val="visible"/>
                                      </p:to>
                                    </p:set>
                                    <p:animEffect transition="in" filter="fade">
                                      <p:cBhvr>
                                        <p:cTn id="185" dur="800"/>
                                        <p:tgtEl>
                                          <p:spTgt spid="116"/>
                                        </p:tgtEl>
                                      </p:cBhvr>
                                    </p:animEffect>
                                  </p:childTnLst>
                                </p:cTn>
                              </p:par>
                              <p:par>
                                <p:cTn id="186" presetID="1" presetClass="entr" presetSubtype="0" fill="hold" grpId="0" nodeType="withEffect">
                                  <p:stCondLst>
                                    <p:cond delay="3500"/>
                                  </p:stCondLst>
                                  <p:childTnLst>
                                    <p:set>
                                      <p:cBhvr>
                                        <p:cTn id="187" dur="1" fill="hold">
                                          <p:stCondLst>
                                            <p:cond delay="799"/>
                                          </p:stCondLst>
                                        </p:cTn>
                                        <p:tgtEl>
                                          <p:spTgt spid="127"/>
                                        </p:tgtEl>
                                        <p:attrNameLst>
                                          <p:attrName>style.visibility</p:attrName>
                                        </p:attrNameLst>
                                      </p:cBhvr>
                                      <p:to>
                                        <p:strVal val="visible"/>
                                      </p:to>
                                    </p:set>
                                  </p:childTnLst>
                                </p:cTn>
                              </p:par>
                              <p:par>
                                <p:cTn id="188" presetID="6" presetClass="emph" presetSubtype="0" accel="100000" autoRev="1" fill="hold" grpId="1" nodeType="withEffect">
                                  <p:stCondLst>
                                    <p:cond delay="3500"/>
                                  </p:stCondLst>
                                  <p:childTnLst>
                                    <p:animScale>
                                      <p:cBhvr>
                                        <p:cTn id="189" dur="800" fill="hold"/>
                                        <p:tgtEl>
                                          <p:spTgt spid="127"/>
                                        </p:tgtEl>
                                      </p:cBhvr>
                                      <p:by x="0" y="0"/>
                                    </p:animScale>
                                  </p:childTnLst>
                                </p:cTn>
                              </p:par>
                              <p:par>
                                <p:cTn id="190" presetID="10" presetClass="entr" presetSubtype="0" fill="hold" nodeType="withEffect">
                                  <p:stCondLst>
                                    <p:cond delay="4300"/>
                                  </p:stCondLst>
                                  <p:childTnLst>
                                    <p:set>
                                      <p:cBhvr>
                                        <p:cTn id="191" dur="1" fill="hold">
                                          <p:stCondLst>
                                            <p:cond delay="0"/>
                                          </p:stCondLst>
                                        </p:cTn>
                                        <p:tgtEl>
                                          <p:spTgt spid="117"/>
                                        </p:tgtEl>
                                        <p:attrNameLst>
                                          <p:attrName>style.visibility</p:attrName>
                                        </p:attrNameLst>
                                      </p:cBhvr>
                                      <p:to>
                                        <p:strVal val="visible"/>
                                      </p:to>
                                    </p:set>
                                    <p:animEffect transition="in" filter="fade">
                                      <p:cBhvr>
                                        <p:cTn id="192" dur="800"/>
                                        <p:tgtEl>
                                          <p:spTgt spid="117"/>
                                        </p:tgtEl>
                                      </p:cBhvr>
                                    </p:animEffect>
                                  </p:childTnLst>
                                </p:cTn>
                              </p:par>
                              <p:par>
                                <p:cTn id="193" presetID="1" presetClass="entr" presetSubtype="0" fill="hold" nodeType="withEffect">
                                  <p:stCondLst>
                                    <p:cond delay="4000"/>
                                  </p:stCondLst>
                                  <p:childTnLst>
                                    <p:set>
                                      <p:cBhvr>
                                        <p:cTn id="194" dur="1" fill="hold">
                                          <p:stCondLst>
                                            <p:cond delay="799"/>
                                          </p:stCondLst>
                                        </p:cTn>
                                        <p:tgtEl>
                                          <p:spTgt spid="178"/>
                                        </p:tgtEl>
                                        <p:attrNameLst>
                                          <p:attrName>style.visibility</p:attrName>
                                        </p:attrNameLst>
                                      </p:cBhvr>
                                      <p:to>
                                        <p:strVal val="visible"/>
                                      </p:to>
                                    </p:set>
                                  </p:childTnLst>
                                </p:cTn>
                              </p:par>
                              <p:par>
                                <p:cTn id="195" presetID="6" presetClass="emph" presetSubtype="0" accel="100000" autoRev="1" fill="hold" nodeType="withEffect">
                                  <p:stCondLst>
                                    <p:cond delay="4000"/>
                                  </p:stCondLst>
                                  <p:childTnLst>
                                    <p:animScale>
                                      <p:cBhvr>
                                        <p:cTn id="196" dur="800" fill="hold"/>
                                        <p:tgtEl>
                                          <p:spTgt spid="178"/>
                                        </p:tgtEl>
                                      </p:cBhvr>
                                      <p:by x="0" y="0"/>
                                    </p:animScale>
                                  </p:childTnLst>
                                </p:cTn>
                              </p:par>
                              <p:par>
                                <p:cTn id="197" presetID="10" presetClass="entr" presetSubtype="0" fill="hold" nodeType="withEffect">
                                  <p:stCondLst>
                                    <p:cond delay="4800"/>
                                  </p:stCondLst>
                                  <p:childTnLst>
                                    <p:set>
                                      <p:cBhvr>
                                        <p:cTn id="198" dur="1" fill="hold">
                                          <p:stCondLst>
                                            <p:cond delay="0"/>
                                          </p:stCondLst>
                                        </p:cTn>
                                        <p:tgtEl>
                                          <p:spTgt spid="99"/>
                                        </p:tgtEl>
                                        <p:attrNameLst>
                                          <p:attrName>style.visibility</p:attrName>
                                        </p:attrNameLst>
                                      </p:cBhvr>
                                      <p:to>
                                        <p:strVal val="visible"/>
                                      </p:to>
                                    </p:set>
                                    <p:animEffect transition="in" filter="fade">
                                      <p:cBhvr>
                                        <p:cTn id="199" dur="800"/>
                                        <p:tgtEl>
                                          <p:spTgt spid="99"/>
                                        </p:tgtEl>
                                      </p:cBhvr>
                                    </p:animEffect>
                                  </p:childTnLst>
                                </p:cTn>
                              </p:par>
                              <p:par>
                                <p:cTn id="200" presetID="10" presetClass="entr" presetSubtype="0" fill="hold" nodeType="withEffect">
                                  <p:stCondLst>
                                    <p:cond delay="4800"/>
                                  </p:stCondLst>
                                  <p:childTnLst>
                                    <p:set>
                                      <p:cBhvr>
                                        <p:cTn id="201" dur="1" fill="hold">
                                          <p:stCondLst>
                                            <p:cond delay="0"/>
                                          </p:stCondLst>
                                        </p:cTn>
                                        <p:tgtEl>
                                          <p:spTgt spid="100"/>
                                        </p:tgtEl>
                                        <p:attrNameLst>
                                          <p:attrName>style.visibility</p:attrName>
                                        </p:attrNameLst>
                                      </p:cBhvr>
                                      <p:to>
                                        <p:strVal val="visible"/>
                                      </p:to>
                                    </p:set>
                                    <p:animEffect transition="in" filter="fade">
                                      <p:cBhvr>
                                        <p:cTn id="202" dur="800"/>
                                        <p:tgtEl>
                                          <p:spTgt spid="100"/>
                                        </p:tgtEl>
                                      </p:cBhvr>
                                    </p:animEffect>
                                  </p:childTnLst>
                                </p:cTn>
                              </p:par>
                              <p:par>
                                <p:cTn id="203" presetID="63" presetClass="path" presetSubtype="0" accel="50000" decel="50000" fill="hold" grpId="0" nodeType="withEffect">
                                  <p:stCondLst>
                                    <p:cond delay="5300"/>
                                  </p:stCondLst>
                                  <p:childTnLst>
                                    <p:animMotion origin="layout" path="M 4.57493E-6 -2.74626E-6 L 0.06139 -2.74626E-6 " pathEditMode="relative" rAng="0" ptsTypes="AA">
                                      <p:cBhvr>
                                        <p:cTn id="204" dur="800" fill="hold"/>
                                        <p:tgtEl>
                                          <p:spTgt spid="70"/>
                                        </p:tgtEl>
                                        <p:attrNameLst>
                                          <p:attrName>ppt_x</p:attrName>
                                          <p:attrName>ppt_y</p:attrName>
                                        </p:attrNameLst>
                                      </p:cBhvr>
                                      <p:rCtr x="3064" y="0"/>
                                    </p:animMotion>
                                  </p:childTnLst>
                                </p:cTn>
                              </p:par>
                              <p:par>
                                <p:cTn id="205" presetID="1" presetClass="entr" presetSubtype="0" fill="hold" nodeType="withEffect">
                                  <p:stCondLst>
                                    <p:cond delay="4500"/>
                                  </p:stCondLst>
                                  <p:childTnLst>
                                    <p:set>
                                      <p:cBhvr>
                                        <p:cTn id="206" dur="1" fill="hold">
                                          <p:stCondLst>
                                            <p:cond delay="799"/>
                                          </p:stCondLst>
                                        </p:cTn>
                                        <p:tgtEl>
                                          <p:spTgt spid="181"/>
                                        </p:tgtEl>
                                        <p:attrNameLst>
                                          <p:attrName>style.visibility</p:attrName>
                                        </p:attrNameLst>
                                      </p:cBhvr>
                                      <p:to>
                                        <p:strVal val="visible"/>
                                      </p:to>
                                    </p:set>
                                  </p:childTnLst>
                                </p:cTn>
                              </p:par>
                              <p:par>
                                <p:cTn id="207" presetID="6" presetClass="emph" presetSubtype="0" accel="100000" autoRev="1" fill="hold" nodeType="withEffect">
                                  <p:stCondLst>
                                    <p:cond delay="4500"/>
                                  </p:stCondLst>
                                  <p:childTnLst>
                                    <p:animScale>
                                      <p:cBhvr>
                                        <p:cTn id="208" dur="800" fill="hold"/>
                                        <p:tgtEl>
                                          <p:spTgt spid="181"/>
                                        </p:tgtEl>
                                      </p:cBhvr>
                                      <p:by x="0" y="0"/>
                                    </p:animScale>
                                  </p:childTnLst>
                                </p:cTn>
                              </p:par>
                              <p:par>
                                <p:cTn id="209" presetID="10" presetClass="entr" presetSubtype="0" fill="hold" nodeType="withEffect">
                                  <p:stCondLst>
                                    <p:cond delay="5300"/>
                                  </p:stCondLst>
                                  <p:childTnLst>
                                    <p:set>
                                      <p:cBhvr>
                                        <p:cTn id="210" dur="1" fill="hold">
                                          <p:stCondLst>
                                            <p:cond delay="0"/>
                                          </p:stCondLst>
                                        </p:cTn>
                                        <p:tgtEl>
                                          <p:spTgt spid="101"/>
                                        </p:tgtEl>
                                        <p:attrNameLst>
                                          <p:attrName>style.visibility</p:attrName>
                                        </p:attrNameLst>
                                      </p:cBhvr>
                                      <p:to>
                                        <p:strVal val="visible"/>
                                      </p:to>
                                    </p:set>
                                    <p:animEffect transition="in" filter="fade">
                                      <p:cBhvr>
                                        <p:cTn id="211" dur="800"/>
                                        <p:tgtEl>
                                          <p:spTgt spid="101"/>
                                        </p:tgtEl>
                                      </p:cBhvr>
                                    </p:animEffect>
                                  </p:childTnLst>
                                </p:cTn>
                              </p:par>
                              <p:par>
                                <p:cTn id="212" presetID="10" presetClass="entr" presetSubtype="0" fill="hold" nodeType="withEffect">
                                  <p:stCondLst>
                                    <p:cond delay="5300"/>
                                  </p:stCondLst>
                                  <p:childTnLst>
                                    <p:set>
                                      <p:cBhvr>
                                        <p:cTn id="213" dur="1" fill="hold">
                                          <p:stCondLst>
                                            <p:cond delay="0"/>
                                          </p:stCondLst>
                                        </p:cTn>
                                        <p:tgtEl>
                                          <p:spTgt spid="102"/>
                                        </p:tgtEl>
                                        <p:attrNameLst>
                                          <p:attrName>style.visibility</p:attrName>
                                        </p:attrNameLst>
                                      </p:cBhvr>
                                      <p:to>
                                        <p:strVal val="visible"/>
                                      </p:to>
                                    </p:set>
                                    <p:animEffect transition="in" filter="fade">
                                      <p:cBhvr>
                                        <p:cTn id="214" dur="800"/>
                                        <p:tgtEl>
                                          <p:spTgt spid="102"/>
                                        </p:tgtEl>
                                      </p:cBhvr>
                                    </p:animEffect>
                                  </p:childTnLst>
                                </p:cTn>
                              </p:par>
                              <p:par>
                                <p:cTn id="215" presetID="35" presetClass="path" presetSubtype="0" accel="50000" decel="50000" fill="hold" grpId="0" nodeType="withEffect">
                                  <p:stCondLst>
                                    <p:cond delay="5800"/>
                                  </p:stCondLst>
                                  <p:childTnLst>
                                    <p:animMotion origin="layout" path="M -2.86699E-6 -1.92465E-6 L -0.08961 -1.92465E-6 " pathEditMode="relative" rAng="0" ptsTypes="AA">
                                      <p:cBhvr>
                                        <p:cTn id="216" dur="800" fill="hold"/>
                                        <p:tgtEl>
                                          <p:spTgt spid="71"/>
                                        </p:tgtEl>
                                        <p:attrNameLst>
                                          <p:attrName>ppt_x</p:attrName>
                                          <p:attrName>ppt_y</p:attrName>
                                        </p:attrNameLst>
                                      </p:cBhvr>
                                      <p:rCtr x="-4480" y="0"/>
                                    </p:animMotion>
                                  </p:childTnLst>
                                </p:cTn>
                              </p:par>
                              <p:par>
                                <p:cTn id="217" presetID="1" presetClass="entr" presetSubtype="0" fill="hold" grpId="0" nodeType="withEffect">
                                  <p:stCondLst>
                                    <p:cond delay="5000"/>
                                  </p:stCondLst>
                                  <p:childTnLst>
                                    <p:set>
                                      <p:cBhvr>
                                        <p:cTn id="218" dur="1" fill="hold">
                                          <p:stCondLst>
                                            <p:cond delay="799"/>
                                          </p:stCondLst>
                                        </p:cTn>
                                        <p:tgtEl>
                                          <p:spTgt spid="124"/>
                                        </p:tgtEl>
                                        <p:attrNameLst>
                                          <p:attrName>style.visibility</p:attrName>
                                        </p:attrNameLst>
                                      </p:cBhvr>
                                      <p:to>
                                        <p:strVal val="visible"/>
                                      </p:to>
                                    </p:set>
                                  </p:childTnLst>
                                </p:cTn>
                              </p:par>
                              <p:par>
                                <p:cTn id="219" presetID="6" presetClass="emph" presetSubtype="0" accel="100000" autoRev="1" fill="hold" grpId="1" nodeType="withEffect">
                                  <p:stCondLst>
                                    <p:cond delay="5000"/>
                                  </p:stCondLst>
                                  <p:childTnLst>
                                    <p:animScale>
                                      <p:cBhvr>
                                        <p:cTn id="220" dur="800" fill="hold"/>
                                        <p:tgtEl>
                                          <p:spTgt spid="124"/>
                                        </p:tgtEl>
                                      </p:cBhvr>
                                      <p:by x="0" y="0"/>
                                    </p:animScale>
                                  </p:childTnLst>
                                </p:cTn>
                              </p:par>
                              <p:par>
                                <p:cTn id="221" presetID="10" presetClass="entr" presetSubtype="0" fill="hold" nodeType="withEffect">
                                  <p:stCondLst>
                                    <p:cond delay="5800"/>
                                  </p:stCondLst>
                                  <p:childTnLst>
                                    <p:set>
                                      <p:cBhvr>
                                        <p:cTn id="222" dur="1" fill="hold">
                                          <p:stCondLst>
                                            <p:cond delay="0"/>
                                          </p:stCondLst>
                                        </p:cTn>
                                        <p:tgtEl>
                                          <p:spTgt spid="118"/>
                                        </p:tgtEl>
                                        <p:attrNameLst>
                                          <p:attrName>style.visibility</p:attrName>
                                        </p:attrNameLst>
                                      </p:cBhvr>
                                      <p:to>
                                        <p:strVal val="visible"/>
                                      </p:to>
                                    </p:set>
                                    <p:animEffect transition="in" filter="fade">
                                      <p:cBhvr>
                                        <p:cTn id="223" dur="800"/>
                                        <p:tgtEl>
                                          <p:spTgt spid="118"/>
                                        </p:tgtEl>
                                      </p:cBhvr>
                                    </p:animEffect>
                                  </p:childTnLst>
                                </p:cTn>
                              </p:par>
                              <p:par>
                                <p:cTn id="224" presetID="1" presetClass="entr" presetSubtype="0" fill="hold" grpId="0" nodeType="withEffect">
                                  <p:stCondLst>
                                    <p:cond delay="5500"/>
                                  </p:stCondLst>
                                  <p:childTnLst>
                                    <p:set>
                                      <p:cBhvr>
                                        <p:cTn id="225" dur="1" fill="hold">
                                          <p:stCondLst>
                                            <p:cond delay="799"/>
                                          </p:stCondLst>
                                        </p:cTn>
                                        <p:tgtEl>
                                          <p:spTgt spid="125"/>
                                        </p:tgtEl>
                                        <p:attrNameLst>
                                          <p:attrName>style.visibility</p:attrName>
                                        </p:attrNameLst>
                                      </p:cBhvr>
                                      <p:to>
                                        <p:strVal val="visible"/>
                                      </p:to>
                                    </p:set>
                                  </p:childTnLst>
                                </p:cTn>
                              </p:par>
                              <p:par>
                                <p:cTn id="226" presetID="6" presetClass="emph" presetSubtype="0" accel="100000" autoRev="1" fill="hold" grpId="1" nodeType="withEffect">
                                  <p:stCondLst>
                                    <p:cond delay="5500"/>
                                  </p:stCondLst>
                                  <p:childTnLst>
                                    <p:animScale>
                                      <p:cBhvr>
                                        <p:cTn id="227" dur="800" fill="hold"/>
                                        <p:tgtEl>
                                          <p:spTgt spid="125"/>
                                        </p:tgtEl>
                                      </p:cBhvr>
                                      <p:by x="0" y="0"/>
                                    </p:animScale>
                                  </p:childTnLst>
                                </p:cTn>
                              </p:par>
                              <p:par>
                                <p:cTn id="228" presetID="10" presetClass="entr" presetSubtype="0" fill="hold" nodeType="withEffect">
                                  <p:stCondLst>
                                    <p:cond delay="6300"/>
                                  </p:stCondLst>
                                  <p:childTnLst>
                                    <p:set>
                                      <p:cBhvr>
                                        <p:cTn id="229" dur="1" fill="hold">
                                          <p:stCondLst>
                                            <p:cond delay="0"/>
                                          </p:stCondLst>
                                        </p:cTn>
                                        <p:tgtEl>
                                          <p:spTgt spid="119"/>
                                        </p:tgtEl>
                                        <p:attrNameLst>
                                          <p:attrName>style.visibility</p:attrName>
                                        </p:attrNameLst>
                                      </p:cBhvr>
                                      <p:to>
                                        <p:strVal val="visible"/>
                                      </p:to>
                                    </p:set>
                                    <p:animEffect transition="in" filter="fade">
                                      <p:cBhvr>
                                        <p:cTn id="230" dur="800"/>
                                        <p:tgtEl>
                                          <p:spTgt spid="119"/>
                                        </p:tgtEl>
                                      </p:cBhvr>
                                    </p:animEffect>
                                  </p:childTnLst>
                                </p:cTn>
                              </p:par>
                              <p:par>
                                <p:cTn id="231" presetID="1" presetClass="entr" presetSubtype="0" fill="hold" nodeType="withEffect">
                                  <p:stCondLst>
                                    <p:cond delay="6000"/>
                                  </p:stCondLst>
                                  <p:childTnLst>
                                    <p:set>
                                      <p:cBhvr>
                                        <p:cTn id="232" dur="1" fill="hold">
                                          <p:stCondLst>
                                            <p:cond delay="799"/>
                                          </p:stCondLst>
                                        </p:cTn>
                                        <p:tgtEl>
                                          <p:spTgt spid="191"/>
                                        </p:tgtEl>
                                        <p:attrNameLst>
                                          <p:attrName>style.visibility</p:attrName>
                                        </p:attrNameLst>
                                      </p:cBhvr>
                                      <p:to>
                                        <p:strVal val="visible"/>
                                      </p:to>
                                    </p:set>
                                  </p:childTnLst>
                                </p:cTn>
                              </p:par>
                              <p:par>
                                <p:cTn id="233" presetID="6" presetClass="emph" presetSubtype="0" accel="100000" autoRev="1" fill="hold" nodeType="withEffect">
                                  <p:stCondLst>
                                    <p:cond delay="6000"/>
                                  </p:stCondLst>
                                  <p:childTnLst>
                                    <p:animScale>
                                      <p:cBhvr>
                                        <p:cTn id="234" dur="800" fill="hold"/>
                                        <p:tgtEl>
                                          <p:spTgt spid="191"/>
                                        </p:tgtEl>
                                      </p:cBhvr>
                                      <p:by x="0" y="0"/>
                                    </p:animScale>
                                  </p:childTnLst>
                                </p:cTn>
                              </p:par>
                              <p:par>
                                <p:cTn id="235" presetID="10" presetClass="entr" presetSubtype="0" fill="hold" nodeType="withEffect">
                                  <p:stCondLst>
                                    <p:cond delay="6800"/>
                                  </p:stCondLst>
                                  <p:childTnLst>
                                    <p:set>
                                      <p:cBhvr>
                                        <p:cTn id="236" dur="1" fill="hold">
                                          <p:stCondLst>
                                            <p:cond delay="0"/>
                                          </p:stCondLst>
                                        </p:cTn>
                                        <p:tgtEl>
                                          <p:spTgt spid="103"/>
                                        </p:tgtEl>
                                        <p:attrNameLst>
                                          <p:attrName>style.visibility</p:attrName>
                                        </p:attrNameLst>
                                      </p:cBhvr>
                                      <p:to>
                                        <p:strVal val="visible"/>
                                      </p:to>
                                    </p:set>
                                    <p:animEffect transition="in" filter="fade">
                                      <p:cBhvr>
                                        <p:cTn id="237" dur="800"/>
                                        <p:tgtEl>
                                          <p:spTgt spid="103"/>
                                        </p:tgtEl>
                                      </p:cBhvr>
                                    </p:animEffect>
                                  </p:childTnLst>
                                </p:cTn>
                              </p:par>
                              <p:par>
                                <p:cTn id="238" presetID="10" presetClass="entr" presetSubtype="0" fill="hold" nodeType="withEffect">
                                  <p:stCondLst>
                                    <p:cond delay="6800"/>
                                  </p:stCondLst>
                                  <p:childTnLst>
                                    <p:set>
                                      <p:cBhvr>
                                        <p:cTn id="239" dur="1" fill="hold">
                                          <p:stCondLst>
                                            <p:cond delay="0"/>
                                          </p:stCondLst>
                                        </p:cTn>
                                        <p:tgtEl>
                                          <p:spTgt spid="104"/>
                                        </p:tgtEl>
                                        <p:attrNameLst>
                                          <p:attrName>style.visibility</p:attrName>
                                        </p:attrNameLst>
                                      </p:cBhvr>
                                      <p:to>
                                        <p:strVal val="visible"/>
                                      </p:to>
                                    </p:set>
                                    <p:animEffect transition="in" filter="fade">
                                      <p:cBhvr>
                                        <p:cTn id="240" dur="800"/>
                                        <p:tgtEl>
                                          <p:spTgt spid="104"/>
                                        </p:tgtEl>
                                      </p:cBhvr>
                                    </p:animEffect>
                                  </p:childTnLst>
                                </p:cTn>
                              </p:par>
                              <p:par>
                                <p:cTn id="241" presetID="35" presetClass="path" presetSubtype="0" accel="50000" decel="50000" fill="hold" grpId="0" nodeType="withEffect">
                                  <p:stCondLst>
                                    <p:cond delay="7300"/>
                                  </p:stCondLst>
                                  <p:childTnLst>
                                    <p:animMotion origin="layout" path="M -1.05438E-6 -6.35497E-8 L -0.09395 -6.35497E-8 " pathEditMode="relative" rAng="0" ptsTypes="AA">
                                      <p:cBhvr>
                                        <p:cTn id="242" dur="800" fill="hold"/>
                                        <p:tgtEl>
                                          <p:spTgt spid="74"/>
                                        </p:tgtEl>
                                        <p:attrNameLst>
                                          <p:attrName>ppt_x</p:attrName>
                                          <p:attrName>ppt_y</p:attrName>
                                        </p:attrNameLst>
                                      </p:cBhvr>
                                      <p:rCtr x="-4697" y="0"/>
                                    </p:animMotion>
                                  </p:childTnLst>
                                </p:cTn>
                              </p:par>
                              <p:par>
                                <p:cTn id="243" presetID="1" presetClass="entr" presetSubtype="0" fill="hold" grpId="0" nodeType="withEffect">
                                  <p:stCondLst>
                                    <p:cond delay="6500"/>
                                  </p:stCondLst>
                                  <p:childTnLst>
                                    <p:set>
                                      <p:cBhvr>
                                        <p:cTn id="244" dur="1" fill="hold">
                                          <p:stCondLst>
                                            <p:cond delay="799"/>
                                          </p:stCondLst>
                                        </p:cTn>
                                        <p:tgtEl>
                                          <p:spTgt spid="131"/>
                                        </p:tgtEl>
                                        <p:attrNameLst>
                                          <p:attrName>style.visibility</p:attrName>
                                        </p:attrNameLst>
                                      </p:cBhvr>
                                      <p:to>
                                        <p:strVal val="visible"/>
                                      </p:to>
                                    </p:set>
                                  </p:childTnLst>
                                </p:cTn>
                              </p:par>
                              <p:par>
                                <p:cTn id="245" presetID="6" presetClass="emph" presetSubtype="0" accel="100000" autoRev="1" fill="hold" grpId="1" nodeType="withEffect">
                                  <p:stCondLst>
                                    <p:cond delay="6500"/>
                                  </p:stCondLst>
                                  <p:childTnLst>
                                    <p:animScale>
                                      <p:cBhvr>
                                        <p:cTn id="246" dur="800" fill="hold"/>
                                        <p:tgtEl>
                                          <p:spTgt spid="131"/>
                                        </p:tgtEl>
                                      </p:cBhvr>
                                      <p:by x="0" y="0"/>
                                    </p:animScale>
                                  </p:childTnLst>
                                </p:cTn>
                              </p:par>
                              <p:par>
                                <p:cTn id="247" presetID="10" presetClass="entr" presetSubtype="0" fill="hold" nodeType="withEffect">
                                  <p:stCondLst>
                                    <p:cond delay="7300"/>
                                  </p:stCondLst>
                                  <p:childTnLst>
                                    <p:set>
                                      <p:cBhvr>
                                        <p:cTn id="248" dur="1" fill="hold">
                                          <p:stCondLst>
                                            <p:cond delay="0"/>
                                          </p:stCondLst>
                                        </p:cTn>
                                        <p:tgtEl>
                                          <p:spTgt spid="122"/>
                                        </p:tgtEl>
                                        <p:attrNameLst>
                                          <p:attrName>style.visibility</p:attrName>
                                        </p:attrNameLst>
                                      </p:cBhvr>
                                      <p:to>
                                        <p:strVal val="visible"/>
                                      </p:to>
                                    </p:set>
                                    <p:animEffect transition="in" filter="fade">
                                      <p:cBhvr>
                                        <p:cTn id="249" dur="800"/>
                                        <p:tgtEl>
                                          <p:spTgt spid="122"/>
                                        </p:tgtEl>
                                      </p:cBhvr>
                                    </p:animEffect>
                                  </p:childTnLst>
                                </p:cTn>
                              </p:par>
                              <p:par>
                                <p:cTn id="250" presetID="1" presetClass="entr" presetSubtype="0" fill="hold" nodeType="withEffect">
                                  <p:stCondLst>
                                    <p:cond delay="7000"/>
                                  </p:stCondLst>
                                  <p:childTnLst>
                                    <p:set>
                                      <p:cBhvr>
                                        <p:cTn id="251" dur="1" fill="hold">
                                          <p:stCondLst>
                                            <p:cond delay="799"/>
                                          </p:stCondLst>
                                        </p:cTn>
                                        <p:tgtEl>
                                          <p:spTgt spid="198"/>
                                        </p:tgtEl>
                                        <p:attrNameLst>
                                          <p:attrName>style.visibility</p:attrName>
                                        </p:attrNameLst>
                                      </p:cBhvr>
                                      <p:to>
                                        <p:strVal val="visible"/>
                                      </p:to>
                                    </p:set>
                                  </p:childTnLst>
                                </p:cTn>
                              </p:par>
                              <p:par>
                                <p:cTn id="252" presetID="6" presetClass="emph" presetSubtype="0" accel="100000" autoRev="1" fill="hold" nodeType="withEffect">
                                  <p:stCondLst>
                                    <p:cond delay="7000"/>
                                  </p:stCondLst>
                                  <p:childTnLst>
                                    <p:animScale>
                                      <p:cBhvr>
                                        <p:cTn id="253" dur="800" fill="hold"/>
                                        <p:tgtEl>
                                          <p:spTgt spid="198"/>
                                        </p:tgtEl>
                                      </p:cBhvr>
                                      <p:by x="0" y="0"/>
                                    </p:animScale>
                                  </p:childTnLst>
                                </p:cTn>
                              </p:par>
                              <p:par>
                                <p:cTn id="254" presetID="10" presetClass="entr" presetSubtype="0" fill="hold" nodeType="withEffect">
                                  <p:stCondLst>
                                    <p:cond delay="7800"/>
                                  </p:stCondLst>
                                  <p:childTnLst>
                                    <p:set>
                                      <p:cBhvr>
                                        <p:cTn id="255" dur="1" fill="hold">
                                          <p:stCondLst>
                                            <p:cond delay="0"/>
                                          </p:stCondLst>
                                        </p:cTn>
                                        <p:tgtEl>
                                          <p:spTgt spid="105"/>
                                        </p:tgtEl>
                                        <p:attrNameLst>
                                          <p:attrName>style.visibility</p:attrName>
                                        </p:attrNameLst>
                                      </p:cBhvr>
                                      <p:to>
                                        <p:strVal val="visible"/>
                                      </p:to>
                                    </p:set>
                                    <p:animEffect transition="in" filter="fade">
                                      <p:cBhvr>
                                        <p:cTn id="256" dur="800"/>
                                        <p:tgtEl>
                                          <p:spTgt spid="105"/>
                                        </p:tgtEl>
                                      </p:cBhvr>
                                    </p:animEffect>
                                  </p:childTnLst>
                                </p:cTn>
                              </p:par>
                              <p:par>
                                <p:cTn id="257" presetID="10" presetClass="entr" presetSubtype="0" fill="hold" nodeType="withEffect">
                                  <p:stCondLst>
                                    <p:cond delay="7800"/>
                                  </p:stCondLst>
                                  <p:childTnLst>
                                    <p:set>
                                      <p:cBhvr>
                                        <p:cTn id="258" dur="1" fill="hold">
                                          <p:stCondLst>
                                            <p:cond delay="0"/>
                                          </p:stCondLst>
                                        </p:cTn>
                                        <p:tgtEl>
                                          <p:spTgt spid="106"/>
                                        </p:tgtEl>
                                        <p:attrNameLst>
                                          <p:attrName>style.visibility</p:attrName>
                                        </p:attrNameLst>
                                      </p:cBhvr>
                                      <p:to>
                                        <p:strVal val="visible"/>
                                      </p:to>
                                    </p:set>
                                    <p:animEffect transition="in" filter="fade">
                                      <p:cBhvr>
                                        <p:cTn id="259" dur="800"/>
                                        <p:tgtEl>
                                          <p:spTgt spid="106"/>
                                        </p:tgtEl>
                                      </p:cBhvr>
                                    </p:animEffect>
                                  </p:childTnLst>
                                </p:cTn>
                              </p:par>
                              <p:par>
                                <p:cTn id="260" presetID="35" presetClass="path" presetSubtype="0" accel="50000" decel="50000" fill="hold" grpId="0" nodeType="withEffect">
                                  <p:stCondLst>
                                    <p:cond delay="8300"/>
                                  </p:stCondLst>
                                  <p:childTnLst>
                                    <p:animMotion origin="layout" path="M 1.33776E-6 -3.78121E-6 L -0.08489 -3.78121E-6 " pathEditMode="relative" rAng="0" ptsTypes="AA">
                                      <p:cBhvr>
                                        <p:cTn id="261" dur="800" fill="hold"/>
                                        <p:tgtEl>
                                          <p:spTgt spid="72"/>
                                        </p:tgtEl>
                                        <p:attrNameLst>
                                          <p:attrName>ppt_x</p:attrName>
                                          <p:attrName>ppt_y</p:attrName>
                                        </p:attrNameLst>
                                      </p:cBhvr>
                                      <p:rCtr x="-4251" y="0"/>
                                    </p:animMotion>
                                  </p:childTnLst>
                                </p:cTn>
                              </p:par>
                              <p:par>
                                <p:cTn id="262" presetID="1" presetClass="entr" presetSubtype="0" fill="hold" nodeType="withEffect">
                                  <p:stCondLst>
                                    <p:cond delay="7500"/>
                                  </p:stCondLst>
                                  <p:childTnLst>
                                    <p:set>
                                      <p:cBhvr>
                                        <p:cTn id="263" dur="1" fill="hold">
                                          <p:stCondLst>
                                            <p:cond delay="799"/>
                                          </p:stCondLst>
                                        </p:cTn>
                                        <p:tgtEl>
                                          <p:spTgt spid="206"/>
                                        </p:tgtEl>
                                        <p:attrNameLst>
                                          <p:attrName>style.visibility</p:attrName>
                                        </p:attrNameLst>
                                      </p:cBhvr>
                                      <p:to>
                                        <p:strVal val="visible"/>
                                      </p:to>
                                    </p:set>
                                  </p:childTnLst>
                                </p:cTn>
                              </p:par>
                              <p:par>
                                <p:cTn id="264" presetID="6" presetClass="emph" presetSubtype="0" accel="100000" autoRev="1" fill="hold" nodeType="withEffect">
                                  <p:stCondLst>
                                    <p:cond delay="7500"/>
                                  </p:stCondLst>
                                  <p:childTnLst>
                                    <p:animScale>
                                      <p:cBhvr>
                                        <p:cTn id="265" dur="800" fill="hold"/>
                                        <p:tgtEl>
                                          <p:spTgt spid="206"/>
                                        </p:tgtEl>
                                      </p:cBhvr>
                                      <p:by x="0" y="0"/>
                                    </p:animScale>
                                  </p:childTnLst>
                                </p:cTn>
                              </p:par>
                              <p:par>
                                <p:cTn id="266" presetID="10" presetClass="entr" presetSubtype="0" fill="hold" nodeType="withEffect">
                                  <p:stCondLst>
                                    <p:cond delay="8300"/>
                                  </p:stCondLst>
                                  <p:childTnLst>
                                    <p:set>
                                      <p:cBhvr>
                                        <p:cTn id="267" dur="1" fill="hold">
                                          <p:stCondLst>
                                            <p:cond delay="0"/>
                                          </p:stCondLst>
                                        </p:cTn>
                                        <p:tgtEl>
                                          <p:spTgt spid="107"/>
                                        </p:tgtEl>
                                        <p:attrNameLst>
                                          <p:attrName>style.visibility</p:attrName>
                                        </p:attrNameLst>
                                      </p:cBhvr>
                                      <p:to>
                                        <p:strVal val="visible"/>
                                      </p:to>
                                    </p:set>
                                    <p:animEffect transition="in" filter="fade">
                                      <p:cBhvr>
                                        <p:cTn id="268" dur="800"/>
                                        <p:tgtEl>
                                          <p:spTgt spid="107"/>
                                        </p:tgtEl>
                                      </p:cBhvr>
                                    </p:animEffect>
                                  </p:childTnLst>
                                </p:cTn>
                              </p:par>
                              <p:par>
                                <p:cTn id="269" presetID="10" presetClass="entr" presetSubtype="0" fill="hold" nodeType="withEffect">
                                  <p:stCondLst>
                                    <p:cond delay="8300"/>
                                  </p:stCondLst>
                                  <p:childTnLst>
                                    <p:set>
                                      <p:cBhvr>
                                        <p:cTn id="270" dur="1" fill="hold">
                                          <p:stCondLst>
                                            <p:cond delay="0"/>
                                          </p:stCondLst>
                                        </p:cTn>
                                        <p:tgtEl>
                                          <p:spTgt spid="112"/>
                                        </p:tgtEl>
                                        <p:attrNameLst>
                                          <p:attrName>style.visibility</p:attrName>
                                        </p:attrNameLst>
                                      </p:cBhvr>
                                      <p:to>
                                        <p:strVal val="visible"/>
                                      </p:to>
                                    </p:set>
                                    <p:animEffect transition="in" filter="fade">
                                      <p:cBhvr>
                                        <p:cTn id="271" dur="800"/>
                                        <p:tgtEl>
                                          <p:spTgt spid="112"/>
                                        </p:tgtEl>
                                      </p:cBhvr>
                                    </p:animEffect>
                                  </p:childTnLst>
                                </p:cTn>
                              </p:par>
                              <p:par>
                                <p:cTn id="272" presetID="35" presetClass="path" presetSubtype="0" accel="50000" decel="50000" fill="hold" grpId="0" nodeType="withEffect">
                                  <p:stCondLst>
                                    <p:cond delay="8800"/>
                                  </p:stCondLst>
                                  <p:childTnLst>
                                    <p:animMotion origin="layout" path="M 0.00498 -1.6296E-6 L -0.09624 -1.6296E-6 " pathEditMode="relative" rAng="0" ptsTypes="AA">
                                      <p:cBhvr>
                                        <p:cTn id="273" dur="800" fill="hold"/>
                                        <p:tgtEl>
                                          <p:spTgt spid="73"/>
                                        </p:tgtEl>
                                        <p:attrNameLst>
                                          <p:attrName>ppt_x</p:attrName>
                                          <p:attrName>ppt_y</p:attrName>
                                        </p:attrNameLst>
                                      </p:cBhvr>
                                      <p:rCtr x="-5068" y="0"/>
                                    </p:animMotion>
                                  </p:childTnLst>
                                </p:cTn>
                              </p:par>
                              <p:par>
                                <p:cTn id="274" presetID="1" presetClass="entr" presetSubtype="0" fill="hold" nodeType="withEffect">
                                  <p:stCondLst>
                                    <p:cond delay="8000"/>
                                  </p:stCondLst>
                                  <p:childTnLst>
                                    <p:set>
                                      <p:cBhvr>
                                        <p:cTn id="275" dur="1" fill="hold">
                                          <p:stCondLst>
                                            <p:cond delay="799"/>
                                          </p:stCondLst>
                                        </p:cTn>
                                        <p:tgtEl>
                                          <p:spTgt spid="212"/>
                                        </p:tgtEl>
                                        <p:attrNameLst>
                                          <p:attrName>style.visibility</p:attrName>
                                        </p:attrNameLst>
                                      </p:cBhvr>
                                      <p:to>
                                        <p:strVal val="visible"/>
                                      </p:to>
                                    </p:set>
                                  </p:childTnLst>
                                </p:cTn>
                              </p:par>
                              <p:par>
                                <p:cTn id="276" presetID="6" presetClass="emph" presetSubtype="0" accel="100000" autoRev="1" fill="hold" nodeType="withEffect">
                                  <p:stCondLst>
                                    <p:cond delay="8000"/>
                                  </p:stCondLst>
                                  <p:childTnLst>
                                    <p:animScale>
                                      <p:cBhvr>
                                        <p:cTn id="277" dur="800" fill="hold"/>
                                        <p:tgtEl>
                                          <p:spTgt spid="212"/>
                                        </p:tgtEl>
                                      </p:cBhvr>
                                      <p:by x="0" y="0"/>
                                    </p:animScale>
                                  </p:childTnLst>
                                </p:cTn>
                              </p:par>
                              <p:par>
                                <p:cTn id="278" presetID="10" presetClass="entr" presetSubtype="0" fill="hold" nodeType="withEffect">
                                  <p:stCondLst>
                                    <p:cond delay="8800"/>
                                  </p:stCondLst>
                                  <p:childTnLst>
                                    <p:set>
                                      <p:cBhvr>
                                        <p:cTn id="279" dur="1" fill="hold">
                                          <p:stCondLst>
                                            <p:cond delay="0"/>
                                          </p:stCondLst>
                                        </p:cTn>
                                        <p:tgtEl>
                                          <p:spTgt spid="108"/>
                                        </p:tgtEl>
                                        <p:attrNameLst>
                                          <p:attrName>style.visibility</p:attrName>
                                        </p:attrNameLst>
                                      </p:cBhvr>
                                      <p:to>
                                        <p:strVal val="visible"/>
                                      </p:to>
                                    </p:set>
                                    <p:animEffect transition="in" filter="fade">
                                      <p:cBhvr>
                                        <p:cTn id="280" dur="800"/>
                                        <p:tgtEl>
                                          <p:spTgt spid="108"/>
                                        </p:tgtEl>
                                      </p:cBhvr>
                                    </p:animEffect>
                                  </p:childTnLst>
                                </p:cTn>
                              </p:par>
                              <p:par>
                                <p:cTn id="281" presetID="63" presetClass="path" presetSubtype="0" accel="50000" decel="50000" fill="hold" grpId="0" nodeType="withEffect">
                                  <p:stCondLst>
                                    <p:cond delay="9300"/>
                                  </p:stCondLst>
                                  <p:childTnLst>
                                    <p:animMotion origin="layout" path="M 3.41077E-6 -2.71448E-6 L 0.08693 -2.71448E-6 " pathEditMode="relative" rAng="0" ptsTypes="AA">
                                      <p:cBhvr>
                                        <p:cTn id="282" dur="800" fill="hold"/>
                                        <p:tgtEl>
                                          <p:spTgt spid="75"/>
                                        </p:tgtEl>
                                        <p:attrNameLst>
                                          <p:attrName>ppt_x</p:attrName>
                                          <p:attrName>ppt_y</p:attrName>
                                        </p:attrNameLst>
                                      </p:cBhvr>
                                      <p:rCtr x="4340" y="0"/>
                                    </p:animMotion>
                                  </p:childTnLst>
                                </p:cTn>
                              </p:par>
                              <p:par>
                                <p:cTn id="283" presetID="1" presetClass="entr" presetSubtype="0" fill="hold" nodeType="withEffect">
                                  <p:stCondLst>
                                    <p:cond delay="8500"/>
                                  </p:stCondLst>
                                  <p:childTnLst>
                                    <p:set>
                                      <p:cBhvr>
                                        <p:cTn id="284" dur="1" fill="hold">
                                          <p:stCondLst>
                                            <p:cond delay="799"/>
                                          </p:stCondLst>
                                        </p:cTn>
                                        <p:tgtEl>
                                          <p:spTgt spid="221"/>
                                        </p:tgtEl>
                                        <p:attrNameLst>
                                          <p:attrName>style.visibility</p:attrName>
                                        </p:attrNameLst>
                                      </p:cBhvr>
                                      <p:to>
                                        <p:strVal val="visible"/>
                                      </p:to>
                                    </p:set>
                                  </p:childTnLst>
                                </p:cTn>
                              </p:par>
                              <p:par>
                                <p:cTn id="285" presetID="6" presetClass="emph" presetSubtype="0" accel="100000" autoRev="1" fill="hold" nodeType="withEffect">
                                  <p:stCondLst>
                                    <p:cond delay="8500"/>
                                  </p:stCondLst>
                                  <p:childTnLst>
                                    <p:animScale>
                                      <p:cBhvr>
                                        <p:cTn id="286" dur="800" fill="hold"/>
                                        <p:tgtEl>
                                          <p:spTgt spid="221"/>
                                        </p:tgtEl>
                                      </p:cBhvr>
                                      <p:by x="0" y="0"/>
                                    </p:animScale>
                                  </p:childTnLst>
                                </p:cTn>
                              </p:par>
                              <p:par>
                                <p:cTn id="287" presetID="10" presetClass="entr" presetSubtype="0" fill="hold" nodeType="withEffect">
                                  <p:stCondLst>
                                    <p:cond delay="9300"/>
                                  </p:stCondLst>
                                  <p:childTnLst>
                                    <p:set>
                                      <p:cBhvr>
                                        <p:cTn id="288" dur="1" fill="hold">
                                          <p:stCondLst>
                                            <p:cond delay="0"/>
                                          </p:stCondLst>
                                        </p:cTn>
                                        <p:tgtEl>
                                          <p:spTgt spid="109"/>
                                        </p:tgtEl>
                                        <p:attrNameLst>
                                          <p:attrName>style.visibility</p:attrName>
                                        </p:attrNameLst>
                                      </p:cBhvr>
                                      <p:to>
                                        <p:strVal val="visible"/>
                                      </p:to>
                                    </p:set>
                                    <p:animEffect transition="in" filter="fade">
                                      <p:cBhvr>
                                        <p:cTn id="289" dur="800"/>
                                        <p:tgtEl>
                                          <p:spTgt spid="109"/>
                                        </p:tgtEl>
                                      </p:cBhvr>
                                    </p:animEffect>
                                  </p:childTnLst>
                                </p:cTn>
                              </p:par>
                              <p:par>
                                <p:cTn id="290" presetID="10" presetClass="entr" presetSubtype="0" fill="hold" nodeType="withEffect">
                                  <p:stCondLst>
                                    <p:cond delay="9300"/>
                                  </p:stCondLst>
                                  <p:childTnLst>
                                    <p:set>
                                      <p:cBhvr>
                                        <p:cTn id="291" dur="1" fill="hold">
                                          <p:stCondLst>
                                            <p:cond delay="0"/>
                                          </p:stCondLst>
                                        </p:cTn>
                                        <p:tgtEl>
                                          <p:spTgt spid="110"/>
                                        </p:tgtEl>
                                        <p:attrNameLst>
                                          <p:attrName>style.visibility</p:attrName>
                                        </p:attrNameLst>
                                      </p:cBhvr>
                                      <p:to>
                                        <p:strVal val="visible"/>
                                      </p:to>
                                    </p:set>
                                    <p:animEffect transition="in" filter="fade">
                                      <p:cBhvr>
                                        <p:cTn id="292" dur="800"/>
                                        <p:tgtEl>
                                          <p:spTgt spid="110"/>
                                        </p:tgtEl>
                                      </p:cBhvr>
                                    </p:animEffect>
                                  </p:childTnLst>
                                </p:cTn>
                              </p:par>
                              <p:par>
                                <p:cTn id="293" presetID="35" presetClass="path" presetSubtype="0" accel="50000" decel="50000" fill="hold" grpId="0" nodeType="withEffect">
                                  <p:stCondLst>
                                    <p:cond delay="9800"/>
                                  </p:stCondLst>
                                  <p:childTnLst>
                                    <p:animMotion origin="layout" path="M -4.22773E-6 -5.62869E-7 L -0.06446 -5.62869E-7 " pathEditMode="relative" rAng="0" ptsTypes="AA">
                                      <p:cBhvr>
                                        <p:cTn id="294" dur="800" fill="hold"/>
                                        <p:tgtEl>
                                          <p:spTgt spid="76"/>
                                        </p:tgtEl>
                                        <p:attrNameLst>
                                          <p:attrName>ppt_x</p:attrName>
                                          <p:attrName>ppt_y</p:attrName>
                                        </p:attrNameLst>
                                      </p:cBhvr>
                                      <p:rCtr x="-3230" y="0"/>
                                    </p:animMotion>
                                  </p:childTnLst>
                                </p:cTn>
                              </p:par>
                              <p:par>
                                <p:cTn id="295" presetID="1" presetClass="entr" presetSubtype="0" fill="hold" nodeType="withEffect">
                                  <p:stCondLst>
                                    <p:cond delay="9000"/>
                                  </p:stCondLst>
                                  <p:childTnLst>
                                    <p:set>
                                      <p:cBhvr>
                                        <p:cTn id="296" dur="1" fill="hold">
                                          <p:stCondLst>
                                            <p:cond delay="799"/>
                                          </p:stCondLst>
                                        </p:cTn>
                                        <p:tgtEl>
                                          <p:spTgt spid="209"/>
                                        </p:tgtEl>
                                        <p:attrNameLst>
                                          <p:attrName>style.visibility</p:attrName>
                                        </p:attrNameLst>
                                      </p:cBhvr>
                                      <p:to>
                                        <p:strVal val="visible"/>
                                      </p:to>
                                    </p:set>
                                  </p:childTnLst>
                                </p:cTn>
                              </p:par>
                              <p:par>
                                <p:cTn id="297" presetID="6" presetClass="emph" presetSubtype="0" accel="100000" autoRev="1" fill="hold" nodeType="withEffect">
                                  <p:stCondLst>
                                    <p:cond delay="9000"/>
                                  </p:stCondLst>
                                  <p:childTnLst>
                                    <p:animScale>
                                      <p:cBhvr>
                                        <p:cTn id="298" dur="800" fill="hold"/>
                                        <p:tgtEl>
                                          <p:spTgt spid="209"/>
                                        </p:tgtEl>
                                      </p:cBhvr>
                                      <p:by x="0" y="0"/>
                                    </p:animScale>
                                  </p:childTnLst>
                                </p:cTn>
                              </p:par>
                              <p:par>
                                <p:cTn id="299" presetID="10" presetClass="entr" presetSubtype="0" fill="hold" nodeType="withEffect">
                                  <p:stCondLst>
                                    <p:cond delay="9800"/>
                                  </p:stCondLst>
                                  <p:childTnLst>
                                    <p:set>
                                      <p:cBhvr>
                                        <p:cTn id="300" dur="1" fill="hold">
                                          <p:stCondLst>
                                            <p:cond delay="0"/>
                                          </p:stCondLst>
                                        </p:cTn>
                                        <p:tgtEl>
                                          <p:spTgt spid="113"/>
                                        </p:tgtEl>
                                        <p:attrNameLst>
                                          <p:attrName>style.visibility</p:attrName>
                                        </p:attrNameLst>
                                      </p:cBhvr>
                                      <p:to>
                                        <p:strVal val="visible"/>
                                      </p:to>
                                    </p:set>
                                    <p:animEffect transition="in" filter="fade">
                                      <p:cBhvr>
                                        <p:cTn id="301" dur="800"/>
                                        <p:tgtEl>
                                          <p:spTgt spid="113"/>
                                        </p:tgtEl>
                                      </p:cBhvr>
                                    </p:animEffect>
                                  </p:childTnLst>
                                </p:cTn>
                              </p:par>
                              <p:par>
                                <p:cTn id="302" presetID="10" presetClass="entr" presetSubtype="0" fill="hold" nodeType="withEffect">
                                  <p:stCondLst>
                                    <p:cond delay="9800"/>
                                  </p:stCondLst>
                                  <p:childTnLst>
                                    <p:set>
                                      <p:cBhvr>
                                        <p:cTn id="303" dur="1" fill="hold">
                                          <p:stCondLst>
                                            <p:cond delay="0"/>
                                          </p:stCondLst>
                                        </p:cTn>
                                        <p:tgtEl>
                                          <p:spTgt spid="111"/>
                                        </p:tgtEl>
                                        <p:attrNameLst>
                                          <p:attrName>style.visibility</p:attrName>
                                        </p:attrNameLst>
                                      </p:cBhvr>
                                      <p:to>
                                        <p:strVal val="visible"/>
                                      </p:to>
                                    </p:set>
                                    <p:animEffect transition="in" filter="fade">
                                      <p:cBhvr>
                                        <p:cTn id="304" dur="800"/>
                                        <p:tgtEl>
                                          <p:spTgt spid="111"/>
                                        </p:tgtEl>
                                      </p:cBhvr>
                                    </p:animEffect>
                                  </p:childTnLst>
                                </p:cTn>
                              </p:par>
                              <p:par>
                                <p:cTn id="305" presetID="10" presetClass="entr" presetSubtype="0" fill="hold" nodeType="withEffect">
                                  <p:stCondLst>
                                    <p:cond delay="9800"/>
                                  </p:stCondLst>
                                  <p:childTnLst>
                                    <p:set>
                                      <p:cBhvr>
                                        <p:cTn id="306" dur="1" fill="hold">
                                          <p:stCondLst>
                                            <p:cond delay="0"/>
                                          </p:stCondLst>
                                        </p:cTn>
                                        <p:tgtEl>
                                          <p:spTgt spid="114"/>
                                        </p:tgtEl>
                                        <p:attrNameLst>
                                          <p:attrName>style.visibility</p:attrName>
                                        </p:attrNameLst>
                                      </p:cBhvr>
                                      <p:to>
                                        <p:strVal val="visible"/>
                                      </p:to>
                                    </p:set>
                                    <p:animEffect transition="in" filter="fade">
                                      <p:cBhvr>
                                        <p:cTn id="307" dur="800"/>
                                        <p:tgtEl>
                                          <p:spTgt spid="114"/>
                                        </p:tgtEl>
                                      </p:cBhvr>
                                    </p:animEffect>
                                  </p:childTnLst>
                                </p:cTn>
                              </p:par>
                              <p:par>
                                <p:cTn id="308" presetID="10" presetClass="entr" presetSubtype="0" fill="hold" nodeType="withEffect">
                                  <p:stCondLst>
                                    <p:cond delay="9800"/>
                                  </p:stCondLst>
                                  <p:childTnLst>
                                    <p:set>
                                      <p:cBhvr>
                                        <p:cTn id="309" dur="1" fill="hold">
                                          <p:stCondLst>
                                            <p:cond delay="0"/>
                                          </p:stCondLst>
                                        </p:cTn>
                                        <p:tgtEl>
                                          <p:spTgt spid="115"/>
                                        </p:tgtEl>
                                        <p:attrNameLst>
                                          <p:attrName>style.visibility</p:attrName>
                                        </p:attrNameLst>
                                      </p:cBhvr>
                                      <p:to>
                                        <p:strVal val="visible"/>
                                      </p:to>
                                    </p:set>
                                    <p:animEffect transition="in" filter="fade">
                                      <p:cBhvr>
                                        <p:cTn id="310" dur="800"/>
                                        <p:tgtEl>
                                          <p:spTgt spid="115"/>
                                        </p:tgtEl>
                                      </p:cBhvr>
                                    </p:animEffect>
                                  </p:childTnLst>
                                </p:cTn>
                              </p:par>
                              <p:par>
                                <p:cTn id="311" presetID="35" presetClass="path" presetSubtype="0" accel="50000" decel="50000" fill="hold" grpId="0" nodeType="withEffect">
                                  <p:stCondLst>
                                    <p:cond delay="10300"/>
                                  </p:stCondLst>
                                  <p:childTnLst>
                                    <p:animMotion origin="layout" path="M 4.49068E-6 -1.89287E-6 L -0.11004 -1.89287E-6 " pathEditMode="relative" rAng="0" ptsTypes="AA">
                                      <p:cBhvr>
                                        <p:cTn id="312" dur="800" fill="hold"/>
                                        <p:tgtEl>
                                          <p:spTgt spid="77"/>
                                        </p:tgtEl>
                                        <p:attrNameLst>
                                          <p:attrName>ppt_x</p:attrName>
                                          <p:attrName>ppt_y</p:attrName>
                                        </p:attrNameLst>
                                      </p:cBhvr>
                                      <p:rCtr x="-5502" y="0"/>
                                    </p:animMotion>
                                  </p:childTnLst>
                                </p:cTn>
                              </p:par>
                              <p:par>
                                <p:cTn id="313" presetID="1" presetClass="entr" presetSubtype="0" fill="hold" grpId="0" nodeType="withEffect">
                                  <p:stCondLst>
                                    <p:cond delay="9500"/>
                                  </p:stCondLst>
                                  <p:childTnLst>
                                    <p:set>
                                      <p:cBhvr>
                                        <p:cTn id="314" dur="1" fill="hold">
                                          <p:stCondLst>
                                            <p:cond delay="799"/>
                                          </p:stCondLst>
                                        </p:cTn>
                                        <p:tgtEl>
                                          <p:spTgt spid="129"/>
                                        </p:tgtEl>
                                        <p:attrNameLst>
                                          <p:attrName>style.visibility</p:attrName>
                                        </p:attrNameLst>
                                      </p:cBhvr>
                                      <p:to>
                                        <p:strVal val="visible"/>
                                      </p:to>
                                    </p:set>
                                  </p:childTnLst>
                                </p:cTn>
                              </p:par>
                              <p:par>
                                <p:cTn id="315" presetID="6" presetClass="emph" presetSubtype="0" accel="100000" autoRev="1" fill="hold" grpId="1" nodeType="withEffect">
                                  <p:stCondLst>
                                    <p:cond delay="9500"/>
                                  </p:stCondLst>
                                  <p:childTnLst>
                                    <p:animScale>
                                      <p:cBhvr>
                                        <p:cTn id="316" dur="800" fill="hold"/>
                                        <p:tgtEl>
                                          <p:spTgt spid="129"/>
                                        </p:tgtEl>
                                      </p:cBhvr>
                                      <p:by x="0" y="0"/>
                                    </p:animScale>
                                  </p:childTnLst>
                                </p:cTn>
                              </p:par>
                              <p:par>
                                <p:cTn id="317" presetID="10" presetClass="entr" presetSubtype="0" fill="hold" nodeType="withEffect">
                                  <p:stCondLst>
                                    <p:cond delay="10300"/>
                                  </p:stCondLst>
                                  <p:childTnLst>
                                    <p:set>
                                      <p:cBhvr>
                                        <p:cTn id="318" dur="1" fill="hold">
                                          <p:stCondLst>
                                            <p:cond delay="0"/>
                                          </p:stCondLst>
                                        </p:cTn>
                                        <p:tgtEl>
                                          <p:spTgt spid="120"/>
                                        </p:tgtEl>
                                        <p:attrNameLst>
                                          <p:attrName>style.visibility</p:attrName>
                                        </p:attrNameLst>
                                      </p:cBhvr>
                                      <p:to>
                                        <p:strVal val="visible"/>
                                      </p:to>
                                    </p:set>
                                    <p:animEffect transition="in" filter="fade">
                                      <p:cBhvr>
                                        <p:cTn id="319" dur="800"/>
                                        <p:tgtEl>
                                          <p:spTgt spid="120"/>
                                        </p:tgtEl>
                                      </p:cBhvr>
                                    </p:animEffect>
                                  </p:childTnLst>
                                </p:cTn>
                              </p:par>
                              <p:par>
                                <p:cTn id="320" presetID="1" presetClass="entr" presetSubtype="0" fill="hold" grpId="0" nodeType="withEffect">
                                  <p:stCondLst>
                                    <p:cond delay="9750"/>
                                  </p:stCondLst>
                                  <p:childTnLst>
                                    <p:set>
                                      <p:cBhvr>
                                        <p:cTn id="321" dur="1" fill="hold">
                                          <p:stCondLst>
                                            <p:cond delay="799"/>
                                          </p:stCondLst>
                                        </p:cTn>
                                        <p:tgtEl>
                                          <p:spTgt spid="130"/>
                                        </p:tgtEl>
                                        <p:attrNameLst>
                                          <p:attrName>style.visibility</p:attrName>
                                        </p:attrNameLst>
                                      </p:cBhvr>
                                      <p:to>
                                        <p:strVal val="visible"/>
                                      </p:to>
                                    </p:set>
                                  </p:childTnLst>
                                </p:cTn>
                              </p:par>
                              <p:par>
                                <p:cTn id="322" presetID="6" presetClass="emph" presetSubtype="0" accel="100000" autoRev="1" fill="hold" grpId="1" nodeType="withEffect">
                                  <p:stCondLst>
                                    <p:cond delay="9750"/>
                                  </p:stCondLst>
                                  <p:childTnLst>
                                    <p:animScale>
                                      <p:cBhvr>
                                        <p:cTn id="323" dur="800" fill="hold"/>
                                        <p:tgtEl>
                                          <p:spTgt spid="130"/>
                                        </p:tgtEl>
                                      </p:cBhvr>
                                      <p:by x="0" y="0"/>
                                    </p:animScale>
                                  </p:childTnLst>
                                </p:cTn>
                              </p:par>
                              <p:par>
                                <p:cTn id="324" presetID="10" presetClass="entr" presetSubtype="0" fill="hold" nodeType="withEffect">
                                  <p:stCondLst>
                                    <p:cond delay="10500"/>
                                  </p:stCondLst>
                                  <p:childTnLst>
                                    <p:set>
                                      <p:cBhvr>
                                        <p:cTn id="325" dur="1" fill="hold">
                                          <p:stCondLst>
                                            <p:cond delay="0"/>
                                          </p:stCondLst>
                                        </p:cTn>
                                        <p:tgtEl>
                                          <p:spTgt spid="121"/>
                                        </p:tgtEl>
                                        <p:attrNameLst>
                                          <p:attrName>style.visibility</p:attrName>
                                        </p:attrNameLst>
                                      </p:cBhvr>
                                      <p:to>
                                        <p:strVal val="visible"/>
                                      </p:to>
                                    </p:set>
                                    <p:animEffect transition="in" filter="fade">
                                      <p:cBhvr>
                                        <p:cTn id="326" dur="800"/>
                                        <p:tgtEl>
                                          <p:spTgt spid="121"/>
                                        </p:tgtEl>
                                      </p:cBhvr>
                                    </p:animEffect>
                                  </p:childTnLst>
                                </p:cTn>
                              </p:par>
                              <p:par>
                                <p:cTn id="327" presetID="1" presetClass="entr" presetSubtype="0" fill="hold" grpId="0" nodeType="withEffect">
                                  <p:stCondLst>
                                    <p:cond delay="10000"/>
                                  </p:stCondLst>
                                  <p:childTnLst>
                                    <p:set>
                                      <p:cBhvr>
                                        <p:cTn id="328" dur="1" fill="hold">
                                          <p:stCondLst>
                                            <p:cond delay="799"/>
                                          </p:stCondLst>
                                        </p:cTn>
                                        <p:tgtEl>
                                          <p:spTgt spid="128"/>
                                        </p:tgtEl>
                                        <p:attrNameLst>
                                          <p:attrName>style.visibility</p:attrName>
                                        </p:attrNameLst>
                                      </p:cBhvr>
                                      <p:to>
                                        <p:strVal val="visible"/>
                                      </p:to>
                                    </p:set>
                                  </p:childTnLst>
                                </p:cTn>
                              </p:par>
                              <p:par>
                                <p:cTn id="329" presetID="6" presetClass="emph" presetSubtype="0" accel="100000" autoRev="1" fill="hold" grpId="1" nodeType="withEffect">
                                  <p:stCondLst>
                                    <p:cond delay="10000"/>
                                  </p:stCondLst>
                                  <p:childTnLst>
                                    <p:animScale>
                                      <p:cBhvr>
                                        <p:cTn id="330" dur="800" fill="hold"/>
                                        <p:tgtEl>
                                          <p:spTgt spid="128"/>
                                        </p:tgtEl>
                                      </p:cBhvr>
                                      <p:by x="0" y="0"/>
                                    </p:animScale>
                                  </p:childTnLst>
                                </p:cTn>
                              </p:par>
                              <p:par>
                                <p:cTn id="331" presetID="10" presetClass="entr" presetSubtype="0" fill="hold" nodeType="withEffect">
                                  <p:stCondLst>
                                    <p:cond delay="10750"/>
                                  </p:stCondLst>
                                  <p:childTnLst>
                                    <p:set>
                                      <p:cBhvr>
                                        <p:cTn id="332" dur="1" fill="hold">
                                          <p:stCondLst>
                                            <p:cond delay="0"/>
                                          </p:stCondLst>
                                        </p:cTn>
                                        <p:tgtEl>
                                          <p:spTgt spid="123"/>
                                        </p:tgtEl>
                                        <p:attrNameLst>
                                          <p:attrName>style.visibility</p:attrName>
                                        </p:attrNameLst>
                                      </p:cBhvr>
                                      <p:to>
                                        <p:strVal val="visible"/>
                                      </p:to>
                                    </p:set>
                                    <p:animEffect transition="in" filter="fade">
                                      <p:cBhvr>
                                        <p:cTn id="333" dur="800"/>
                                        <p:tgtEl>
                                          <p:spTgt spid="123"/>
                                        </p:tgtEl>
                                      </p:cBhvr>
                                    </p:animEffect>
                                  </p:childTnLst>
                                </p:cTn>
                              </p:par>
                              <p:par>
                                <p:cTn id="334" presetID="10" presetClass="exit" presetSubtype="0" fill="hold" grpId="1" nodeType="withEffect">
                                  <p:stCondLst>
                                    <p:cond delay="4250"/>
                                  </p:stCondLst>
                                  <p:childTnLst>
                                    <p:animEffect transition="out" filter="fade">
                                      <p:cBhvr>
                                        <p:cTn id="335" dur="1750"/>
                                        <p:tgtEl>
                                          <p:spTgt spid="68"/>
                                        </p:tgtEl>
                                      </p:cBhvr>
                                    </p:animEffect>
                                    <p:set>
                                      <p:cBhvr>
                                        <p:cTn id="336" dur="1" fill="hold">
                                          <p:stCondLst>
                                            <p:cond delay="1749"/>
                                          </p:stCondLst>
                                        </p:cTn>
                                        <p:tgtEl>
                                          <p:spTgt spid="68"/>
                                        </p:tgtEl>
                                        <p:attrNameLst>
                                          <p:attrName>style.visibility</p:attrName>
                                        </p:attrNameLst>
                                      </p:cBhvr>
                                      <p:to>
                                        <p:strVal val="hidden"/>
                                      </p:to>
                                    </p:set>
                                  </p:childTnLst>
                                </p:cTn>
                              </p:par>
                              <p:par>
                                <p:cTn id="337" presetID="10" presetClass="exit" presetSubtype="0" fill="hold" grpId="1" nodeType="withEffect">
                                  <p:stCondLst>
                                    <p:cond delay="5000"/>
                                  </p:stCondLst>
                                  <p:childTnLst>
                                    <p:animEffect transition="out" filter="fade">
                                      <p:cBhvr>
                                        <p:cTn id="338" dur="1750"/>
                                        <p:tgtEl>
                                          <p:spTgt spid="67"/>
                                        </p:tgtEl>
                                      </p:cBhvr>
                                    </p:animEffect>
                                    <p:set>
                                      <p:cBhvr>
                                        <p:cTn id="339" dur="1" fill="hold">
                                          <p:stCondLst>
                                            <p:cond delay="1749"/>
                                          </p:stCondLst>
                                        </p:cTn>
                                        <p:tgtEl>
                                          <p:spTgt spid="67"/>
                                        </p:tgtEl>
                                        <p:attrNameLst>
                                          <p:attrName>style.visibility</p:attrName>
                                        </p:attrNameLst>
                                      </p:cBhvr>
                                      <p:to>
                                        <p:strVal val="hidden"/>
                                      </p:to>
                                    </p:set>
                                  </p:childTnLst>
                                </p:cTn>
                              </p:par>
                              <p:par>
                                <p:cTn id="340" presetID="10" presetClass="exit" presetSubtype="0" fill="hold" grpId="1" nodeType="withEffect">
                                  <p:stCondLst>
                                    <p:cond delay="5750"/>
                                  </p:stCondLst>
                                  <p:childTnLst>
                                    <p:animEffect transition="out" filter="fade">
                                      <p:cBhvr>
                                        <p:cTn id="341" dur="1750"/>
                                        <p:tgtEl>
                                          <p:spTgt spid="69"/>
                                        </p:tgtEl>
                                      </p:cBhvr>
                                    </p:animEffect>
                                    <p:set>
                                      <p:cBhvr>
                                        <p:cTn id="342" dur="1" fill="hold">
                                          <p:stCondLst>
                                            <p:cond delay="1749"/>
                                          </p:stCondLst>
                                        </p:cTn>
                                        <p:tgtEl>
                                          <p:spTgt spid="69"/>
                                        </p:tgtEl>
                                        <p:attrNameLst>
                                          <p:attrName>style.visibility</p:attrName>
                                        </p:attrNameLst>
                                      </p:cBhvr>
                                      <p:to>
                                        <p:strVal val="hidden"/>
                                      </p:to>
                                    </p:set>
                                  </p:childTnLst>
                                </p:cTn>
                              </p:par>
                              <p:par>
                                <p:cTn id="343" presetID="10" presetClass="exit" presetSubtype="0" fill="hold" grpId="1" nodeType="withEffect">
                                  <p:stCondLst>
                                    <p:cond delay="6500"/>
                                  </p:stCondLst>
                                  <p:childTnLst>
                                    <p:animEffect transition="out" filter="fade">
                                      <p:cBhvr>
                                        <p:cTn id="344" dur="1750"/>
                                        <p:tgtEl>
                                          <p:spTgt spid="66"/>
                                        </p:tgtEl>
                                      </p:cBhvr>
                                    </p:animEffect>
                                    <p:set>
                                      <p:cBhvr>
                                        <p:cTn id="345" dur="1" fill="hold">
                                          <p:stCondLst>
                                            <p:cond delay="1749"/>
                                          </p:stCondLst>
                                        </p:cTn>
                                        <p:tgtEl>
                                          <p:spTgt spid="66"/>
                                        </p:tgtEl>
                                        <p:attrNameLst>
                                          <p:attrName>style.visibility</p:attrName>
                                        </p:attrNameLst>
                                      </p:cBhvr>
                                      <p:to>
                                        <p:strVal val="hidden"/>
                                      </p:to>
                                    </p:set>
                                  </p:childTnLst>
                                </p:cTn>
                              </p:par>
                              <p:par>
                                <p:cTn id="346" presetID="10" presetClass="exit" presetSubtype="0" fill="hold" grpId="1" nodeType="withEffect">
                                  <p:stCondLst>
                                    <p:cond delay="7500"/>
                                  </p:stCondLst>
                                  <p:childTnLst>
                                    <p:animEffect transition="out" filter="fade">
                                      <p:cBhvr>
                                        <p:cTn id="347" dur="1750"/>
                                        <p:tgtEl>
                                          <p:spTgt spid="74"/>
                                        </p:tgtEl>
                                      </p:cBhvr>
                                    </p:animEffect>
                                    <p:set>
                                      <p:cBhvr>
                                        <p:cTn id="348" dur="1" fill="hold">
                                          <p:stCondLst>
                                            <p:cond delay="1749"/>
                                          </p:stCondLst>
                                        </p:cTn>
                                        <p:tgtEl>
                                          <p:spTgt spid="74"/>
                                        </p:tgtEl>
                                        <p:attrNameLst>
                                          <p:attrName>style.visibility</p:attrName>
                                        </p:attrNameLst>
                                      </p:cBhvr>
                                      <p:to>
                                        <p:strVal val="hidden"/>
                                      </p:to>
                                    </p:set>
                                  </p:childTnLst>
                                </p:cTn>
                              </p:par>
                              <p:par>
                                <p:cTn id="349" presetID="10" presetClass="exit" presetSubtype="0" fill="hold" grpId="1" nodeType="withEffect">
                                  <p:stCondLst>
                                    <p:cond delay="8000"/>
                                  </p:stCondLst>
                                  <p:childTnLst>
                                    <p:animEffect transition="out" filter="fade">
                                      <p:cBhvr>
                                        <p:cTn id="350" dur="1750"/>
                                        <p:tgtEl>
                                          <p:spTgt spid="65"/>
                                        </p:tgtEl>
                                      </p:cBhvr>
                                    </p:animEffect>
                                    <p:set>
                                      <p:cBhvr>
                                        <p:cTn id="351" dur="1" fill="hold">
                                          <p:stCondLst>
                                            <p:cond delay="1749"/>
                                          </p:stCondLst>
                                        </p:cTn>
                                        <p:tgtEl>
                                          <p:spTgt spid="65"/>
                                        </p:tgtEl>
                                        <p:attrNameLst>
                                          <p:attrName>style.visibility</p:attrName>
                                        </p:attrNameLst>
                                      </p:cBhvr>
                                      <p:to>
                                        <p:strVal val="hidden"/>
                                      </p:to>
                                    </p:set>
                                  </p:childTnLst>
                                </p:cTn>
                              </p:par>
                              <p:par>
                                <p:cTn id="352" presetID="10" presetClass="exit" presetSubtype="0" fill="hold" grpId="1" nodeType="withEffect">
                                  <p:stCondLst>
                                    <p:cond delay="8750"/>
                                  </p:stCondLst>
                                  <p:childTnLst>
                                    <p:animEffect transition="out" filter="fade">
                                      <p:cBhvr>
                                        <p:cTn id="353" dur="1750"/>
                                        <p:tgtEl>
                                          <p:spTgt spid="64"/>
                                        </p:tgtEl>
                                      </p:cBhvr>
                                    </p:animEffect>
                                    <p:set>
                                      <p:cBhvr>
                                        <p:cTn id="354" dur="1" fill="hold">
                                          <p:stCondLst>
                                            <p:cond delay="1749"/>
                                          </p:stCondLst>
                                        </p:cTn>
                                        <p:tgtEl>
                                          <p:spTgt spid="64"/>
                                        </p:tgtEl>
                                        <p:attrNameLst>
                                          <p:attrName>style.visibility</p:attrName>
                                        </p:attrNameLst>
                                      </p:cBhvr>
                                      <p:to>
                                        <p:strVal val="hidden"/>
                                      </p:to>
                                    </p:set>
                                  </p:childTnLst>
                                </p:cTn>
                              </p:par>
                              <p:par>
                                <p:cTn id="355" presetID="10" presetClass="exit" presetSubtype="0" fill="hold" grpId="1" nodeType="withEffect">
                                  <p:stCondLst>
                                    <p:cond delay="9250"/>
                                  </p:stCondLst>
                                  <p:childTnLst>
                                    <p:animEffect transition="out" filter="fade">
                                      <p:cBhvr>
                                        <p:cTn id="356" dur="1750"/>
                                        <p:tgtEl>
                                          <p:spTgt spid="70"/>
                                        </p:tgtEl>
                                      </p:cBhvr>
                                    </p:animEffect>
                                    <p:set>
                                      <p:cBhvr>
                                        <p:cTn id="357" dur="1" fill="hold">
                                          <p:stCondLst>
                                            <p:cond delay="1749"/>
                                          </p:stCondLst>
                                        </p:cTn>
                                        <p:tgtEl>
                                          <p:spTgt spid="70"/>
                                        </p:tgtEl>
                                        <p:attrNameLst>
                                          <p:attrName>style.visibility</p:attrName>
                                        </p:attrNameLst>
                                      </p:cBhvr>
                                      <p:to>
                                        <p:strVal val="hidden"/>
                                      </p:to>
                                    </p:set>
                                  </p:childTnLst>
                                </p:cTn>
                              </p:par>
                              <p:par>
                                <p:cTn id="358" presetID="10" presetClass="exit" presetSubtype="0" fill="hold" grpId="1" nodeType="withEffect">
                                  <p:stCondLst>
                                    <p:cond delay="9750"/>
                                  </p:stCondLst>
                                  <p:childTnLst>
                                    <p:animEffect transition="out" filter="fade">
                                      <p:cBhvr>
                                        <p:cTn id="359" dur="1750"/>
                                        <p:tgtEl>
                                          <p:spTgt spid="71"/>
                                        </p:tgtEl>
                                      </p:cBhvr>
                                    </p:animEffect>
                                    <p:set>
                                      <p:cBhvr>
                                        <p:cTn id="360" dur="1" fill="hold">
                                          <p:stCondLst>
                                            <p:cond delay="1749"/>
                                          </p:stCondLst>
                                        </p:cTn>
                                        <p:tgtEl>
                                          <p:spTgt spid="71"/>
                                        </p:tgtEl>
                                        <p:attrNameLst>
                                          <p:attrName>style.visibility</p:attrName>
                                        </p:attrNameLst>
                                      </p:cBhvr>
                                      <p:to>
                                        <p:strVal val="hidden"/>
                                      </p:to>
                                    </p:set>
                                  </p:childTnLst>
                                </p:cTn>
                              </p:par>
                              <p:par>
                                <p:cTn id="361" presetID="10" presetClass="exit" presetSubtype="0" fill="hold" grpId="1" nodeType="withEffect">
                                  <p:stCondLst>
                                    <p:cond delay="10250"/>
                                  </p:stCondLst>
                                  <p:childTnLst>
                                    <p:animEffect transition="out" filter="fade">
                                      <p:cBhvr>
                                        <p:cTn id="362" dur="1750"/>
                                        <p:tgtEl>
                                          <p:spTgt spid="72"/>
                                        </p:tgtEl>
                                      </p:cBhvr>
                                    </p:animEffect>
                                    <p:set>
                                      <p:cBhvr>
                                        <p:cTn id="363" dur="1" fill="hold">
                                          <p:stCondLst>
                                            <p:cond delay="1749"/>
                                          </p:stCondLst>
                                        </p:cTn>
                                        <p:tgtEl>
                                          <p:spTgt spid="72"/>
                                        </p:tgtEl>
                                        <p:attrNameLst>
                                          <p:attrName>style.visibility</p:attrName>
                                        </p:attrNameLst>
                                      </p:cBhvr>
                                      <p:to>
                                        <p:strVal val="hidden"/>
                                      </p:to>
                                    </p:set>
                                  </p:childTnLst>
                                </p:cTn>
                              </p:par>
                              <p:par>
                                <p:cTn id="364" presetID="10" presetClass="exit" presetSubtype="0" fill="hold" grpId="1" nodeType="withEffect">
                                  <p:stCondLst>
                                    <p:cond delay="10500"/>
                                  </p:stCondLst>
                                  <p:childTnLst>
                                    <p:animEffect transition="out" filter="fade">
                                      <p:cBhvr>
                                        <p:cTn id="365" dur="1750"/>
                                        <p:tgtEl>
                                          <p:spTgt spid="73"/>
                                        </p:tgtEl>
                                      </p:cBhvr>
                                    </p:animEffect>
                                    <p:set>
                                      <p:cBhvr>
                                        <p:cTn id="366" dur="1" fill="hold">
                                          <p:stCondLst>
                                            <p:cond delay="1749"/>
                                          </p:stCondLst>
                                        </p:cTn>
                                        <p:tgtEl>
                                          <p:spTgt spid="73"/>
                                        </p:tgtEl>
                                        <p:attrNameLst>
                                          <p:attrName>style.visibility</p:attrName>
                                        </p:attrNameLst>
                                      </p:cBhvr>
                                      <p:to>
                                        <p:strVal val="hidden"/>
                                      </p:to>
                                    </p:set>
                                  </p:childTnLst>
                                </p:cTn>
                              </p:par>
                              <p:par>
                                <p:cTn id="367" presetID="10" presetClass="exit" presetSubtype="0" fill="hold" grpId="1" nodeType="withEffect">
                                  <p:stCondLst>
                                    <p:cond delay="10750"/>
                                  </p:stCondLst>
                                  <p:childTnLst>
                                    <p:animEffect transition="out" filter="fade">
                                      <p:cBhvr>
                                        <p:cTn id="368" dur="1750"/>
                                        <p:tgtEl>
                                          <p:spTgt spid="75"/>
                                        </p:tgtEl>
                                      </p:cBhvr>
                                    </p:animEffect>
                                    <p:set>
                                      <p:cBhvr>
                                        <p:cTn id="369" dur="1" fill="hold">
                                          <p:stCondLst>
                                            <p:cond delay="1749"/>
                                          </p:stCondLst>
                                        </p:cTn>
                                        <p:tgtEl>
                                          <p:spTgt spid="75"/>
                                        </p:tgtEl>
                                        <p:attrNameLst>
                                          <p:attrName>style.visibility</p:attrName>
                                        </p:attrNameLst>
                                      </p:cBhvr>
                                      <p:to>
                                        <p:strVal val="hidden"/>
                                      </p:to>
                                    </p:set>
                                  </p:childTnLst>
                                </p:cTn>
                              </p:par>
                              <p:par>
                                <p:cTn id="370" presetID="10" presetClass="exit" presetSubtype="0" fill="hold" grpId="1" nodeType="withEffect">
                                  <p:stCondLst>
                                    <p:cond delay="11000"/>
                                  </p:stCondLst>
                                  <p:childTnLst>
                                    <p:animEffect transition="out" filter="fade">
                                      <p:cBhvr>
                                        <p:cTn id="371" dur="1750"/>
                                        <p:tgtEl>
                                          <p:spTgt spid="76"/>
                                        </p:tgtEl>
                                      </p:cBhvr>
                                    </p:animEffect>
                                    <p:set>
                                      <p:cBhvr>
                                        <p:cTn id="372" dur="1" fill="hold">
                                          <p:stCondLst>
                                            <p:cond delay="1749"/>
                                          </p:stCondLst>
                                        </p:cTn>
                                        <p:tgtEl>
                                          <p:spTgt spid="76"/>
                                        </p:tgtEl>
                                        <p:attrNameLst>
                                          <p:attrName>style.visibility</p:attrName>
                                        </p:attrNameLst>
                                      </p:cBhvr>
                                      <p:to>
                                        <p:strVal val="hidden"/>
                                      </p:to>
                                    </p:set>
                                  </p:childTnLst>
                                </p:cTn>
                              </p:par>
                              <p:par>
                                <p:cTn id="373" presetID="10" presetClass="exit" presetSubtype="0" fill="hold" grpId="1" nodeType="withEffect">
                                  <p:stCondLst>
                                    <p:cond delay="11250"/>
                                  </p:stCondLst>
                                  <p:childTnLst>
                                    <p:animEffect transition="out" filter="fade">
                                      <p:cBhvr>
                                        <p:cTn id="374" dur="1750"/>
                                        <p:tgtEl>
                                          <p:spTgt spid="77"/>
                                        </p:tgtEl>
                                      </p:cBhvr>
                                    </p:animEffect>
                                    <p:set>
                                      <p:cBhvr>
                                        <p:cTn id="375" dur="1" fill="hold">
                                          <p:stCondLst>
                                            <p:cond delay="1749"/>
                                          </p:stCondLst>
                                        </p:cTn>
                                        <p:tgtEl>
                                          <p:spTgt spid="7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64" grpId="0"/>
      <p:bldP spid="64" grpId="1"/>
      <p:bldP spid="65" grpId="0"/>
      <p:bldP spid="65" grpId="1"/>
      <p:bldP spid="66" grpId="0"/>
      <p:bldP spid="66" grpId="1"/>
      <p:bldP spid="67" grpId="0"/>
      <p:bldP spid="67" grpId="1"/>
      <p:bldP spid="68" grpId="0"/>
      <p:bldP spid="68" grpId="1"/>
      <p:bldP spid="69" grpId="0"/>
      <p:bldP spid="69" grpId="1"/>
      <p:bldP spid="70" grpId="0"/>
      <p:bldP spid="70" grpId="1"/>
      <p:bldP spid="71" grpId="0"/>
      <p:bldP spid="71" grpId="1"/>
      <p:bldP spid="72" grpId="0"/>
      <p:bldP spid="72" grpId="1"/>
      <p:bldP spid="73" grpId="0"/>
      <p:bldP spid="73" grpId="1"/>
      <p:bldP spid="74" grpId="0"/>
      <p:bldP spid="74" grpId="1"/>
      <p:bldP spid="75" grpId="0"/>
      <p:bldP spid="75" grpId="1"/>
      <p:bldP spid="76" grpId="0"/>
      <p:bldP spid="76" grpId="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31" grpId="0" animBg="1"/>
      <p:bldP spid="32" grpId="0" animBg="1"/>
      <p:bldP spid="50" grpId="0"/>
      <p:bldP spid="50" grpId="1"/>
      <p:bldP spid="51" grpId="0"/>
      <p:bldP spid="52" grpId="0"/>
      <p:bldP spid="52" grpId="1"/>
      <p:bldP spid="52" grpId="2"/>
      <p:bldP spid="52" grpId="3"/>
      <p:bldP spid="53" grpId="0"/>
      <p:bldP spid="53" grpId="1"/>
      <p:bldP spid="53" grpId="2"/>
      <p:bldP spid="53" grpId="3"/>
      <p:bldP spid="54" grpId="0"/>
      <p:bldP spid="54" grpId="1"/>
      <p:bldP spid="54" grpId="2"/>
      <p:bldP spid="54" grpId="3"/>
      <p:bldP spid="55" grpId="0"/>
      <p:bldP spid="55" grpId="1"/>
      <p:bldP spid="55" grpId="2"/>
      <p:bldP spid="55" grpId="3"/>
      <p:bldP spid="56" grpId="0"/>
      <p:bldP spid="56" grpId="1"/>
      <p:bldP spid="56" grpId="2"/>
      <p:bldP spid="57" grpId="0"/>
      <p:bldP spid="57" grpId="1"/>
      <p:bldP spid="57" grpId="2"/>
      <p:bldP spid="58" grpId="0"/>
      <p:bldP spid="58" grpId="1"/>
      <p:bldP spid="58" grpId="2"/>
      <p:bldP spid="59" grpId="0"/>
      <p:bldP spid="59" grpId="1"/>
      <p:bldP spid="59" grpId="2"/>
      <p:bldP spid="59" grpId="3"/>
      <p:bldP spid="60" grpId="0"/>
      <p:bldP spid="60" grpId="1"/>
      <p:bldP spid="60" grpId="2"/>
      <p:bldP spid="61" grpId="0"/>
      <p:bldP spid="61" grpId="1"/>
      <p:bldP spid="61" grpId="2"/>
      <p:bldP spid="62" grpId="0"/>
      <p:bldP spid="62" grpId="1"/>
      <p:bldP spid="62" grpId="2"/>
      <p:bldP spid="63" grpId="0"/>
      <p:bldP spid="63" grpId="1"/>
      <p:bldP spid="63" grpId="2"/>
      <p:bldP spid="63" grpId="3"/>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347" name="Cloud On-premise line"/>
          <p:cNvCxnSpPr/>
          <p:nvPr/>
        </p:nvCxnSpPr>
        <p:spPr>
          <a:xfrm>
            <a:off x="6803924" y="2097701"/>
            <a:ext cx="3227696" cy="962167"/>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48" name="Cloud Mobile line"/>
          <p:cNvCxnSpPr/>
          <p:nvPr/>
        </p:nvCxnSpPr>
        <p:spPr>
          <a:xfrm>
            <a:off x="6764938" y="2087069"/>
            <a:ext cx="683612" cy="2056306"/>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49" name="Sensor Cloud line"/>
          <p:cNvCxnSpPr/>
          <p:nvPr/>
        </p:nvCxnSpPr>
        <p:spPr>
          <a:xfrm flipV="1">
            <a:off x="6831220" y="1067295"/>
            <a:ext cx="1241946" cy="989463"/>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0" name="Citizien Mobile line"/>
          <p:cNvCxnSpPr/>
          <p:nvPr/>
        </p:nvCxnSpPr>
        <p:spPr>
          <a:xfrm flipH="1" flipV="1">
            <a:off x="7700963" y="4324350"/>
            <a:ext cx="2849029" cy="936717"/>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1" name="Sensor Citizen line"/>
          <p:cNvCxnSpPr/>
          <p:nvPr/>
        </p:nvCxnSpPr>
        <p:spPr>
          <a:xfrm flipH="1" flipV="1">
            <a:off x="8101958" y="1297940"/>
            <a:ext cx="2487110" cy="3955312"/>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2" name="Supply Mobile line"/>
          <p:cNvCxnSpPr/>
          <p:nvPr/>
        </p:nvCxnSpPr>
        <p:spPr>
          <a:xfrm flipV="1">
            <a:off x="7223536" y="4395788"/>
            <a:ext cx="253589" cy="1410635"/>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3" name="Sensor Partner Line"/>
          <p:cNvCxnSpPr/>
          <p:nvPr/>
        </p:nvCxnSpPr>
        <p:spPr>
          <a:xfrm flipH="1" flipV="1">
            <a:off x="7994041" y="1197546"/>
            <a:ext cx="2948474" cy="59715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4" name="On-premise Partner Line"/>
          <p:cNvCxnSpPr/>
          <p:nvPr/>
        </p:nvCxnSpPr>
        <p:spPr>
          <a:xfrm flipV="1">
            <a:off x="10085952" y="1794944"/>
            <a:ext cx="844062" cy="1230924"/>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5" name="City Cloud line"/>
          <p:cNvCxnSpPr/>
          <p:nvPr/>
        </p:nvCxnSpPr>
        <p:spPr>
          <a:xfrm flipH="1" flipV="1">
            <a:off x="5320522" y="880544"/>
            <a:ext cx="1494692" cy="121333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6" name="City Sensor line"/>
          <p:cNvCxnSpPr/>
          <p:nvPr/>
        </p:nvCxnSpPr>
        <p:spPr>
          <a:xfrm flipH="1" flipV="1">
            <a:off x="5311730" y="924507"/>
            <a:ext cx="2661050" cy="218494"/>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7" name="Mobile On-premise line"/>
          <p:cNvCxnSpPr/>
          <p:nvPr/>
        </p:nvCxnSpPr>
        <p:spPr>
          <a:xfrm flipV="1">
            <a:off x="7672388" y="3002569"/>
            <a:ext cx="2397421" cy="116461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8" name="Market Mobile line"/>
          <p:cNvCxnSpPr/>
          <p:nvPr/>
        </p:nvCxnSpPr>
        <p:spPr>
          <a:xfrm flipH="1">
            <a:off x="5550694" y="4273550"/>
            <a:ext cx="1878807" cy="443706"/>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9" name="Market Supply line"/>
          <p:cNvCxnSpPr/>
          <p:nvPr/>
        </p:nvCxnSpPr>
        <p:spPr>
          <a:xfrm flipH="1" flipV="1">
            <a:off x="5461001" y="4838700"/>
            <a:ext cx="1689099" cy="102235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0" name="Customer Market line"/>
          <p:cNvCxnSpPr/>
          <p:nvPr/>
        </p:nvCxnSpPr>
        <p:spPr>
          <a:xfrm flipV="1">
            <a:off x="3578668" y="4781550"/>
            <a:ext cx="1723582" cy="135484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1" name="Factory Supply line"/>
          <p:cNvCxnSpPr/>
          <p:nvPr/>
        </p:nvCxnSpPr>
        <p:spPr>
          <a:xfrm flipH="1" flipV="1">
            <a:off x="2643188" y="4857750"/>
            <a:ext cx="4578967" cy="973261"/>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2" name="Equipment Facotry line"/>
          <p:cNvCxnSpPr/>
          <p:nvPr/>
        </p:nvCxnSpPr>
        <p:spPr>
          <a:xfrm flipH="1" flipV="1">
            <a:off x="1523417" y="2906293"/>
            <a:ext cx="1010233" cy="1999082"/>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3" name="Equipment Vehicles line"/>
          <p:cNvCxnSpPr/>
          <p:nvPr/>
        </p:nvCxnSpPr>
        <p:spPr>
          <a:xfrm flipV="1">
            <a:off x="1523417" y="1572792"/>
            <a:ext cx="739140" cy="134112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4" name="City Vehicle line"/>
          <p:cNvCxnSpPr/>
          <p:nvPr/>
        </p:nvCxnSpPr>
        <p:spPr>
          <a:xfrm flipV="1">
            <a:off x="2460677" y="925152"/>
            <a:ext cx="2926754" cy="62478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5" name="Energy Vehicle line"/>
          <p:cNvCxnSpPr/>
          <p:nvPr/>
        </p:nvCxnSpPr>
        <p:spPr>
          <a:xfrm flipH="1" flipV="1">
            <a:off x="2224461" y="1572792"/>
            <a:ext cx="1958336" cy="30480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6" name="Facotory Market line"/>
          <p:cNvCxnSpPr/>
          <p:nvPr/>
        </p:nvCxnSpPr>
        <p:spPr>
          <a:xfrm flipV="1">
            <a:off x="2647950" y="4762500"/>
            <a:ext cx="2645569" cy="9526"/>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7" name="Equipment Energy line"/>
          <p:cNvCxnSpPr>
            <a:endCxn id="435" idx="4"/>
          </p:cNvCxnSpPr>
          <p:nvPr/>
        </p:nvCxnSpPr>
        <p:spPr>
          <a:xfrm flipV="1">
            <a:off x="1593162" y="2018168"/>
            <a:ext cx="2729580" cy="85725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8" name="Energy Sensor line"/>
          <p:cNvCxnSpPr/>
          <p:nvPr/>
        </p:nvCxnSpPr>
        <p:spPr>
          <a:xfrm flipV="1">
            <a:off x="4350437" y="1191793"/>
            <a:ext cx="3649980" cy="80009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9" name="Customer Mobile line"/>
          <p:cNvCxnSpPr/>
          <p:nvPr/>
        </p:nvCxnSpPr>
        <p:spPr>
          <a:xfrm flipV="1">
            <a:off x="3578668" y="4318000"/>
            <a:ext cx="3780982" cy="181839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0" name="Energy City line"/>
          <p:cNvCxnSpPr>
            <a:stCxn id="435" idx="4"/>
          </p:cNvCxnSpPr>
          <p:nvPr/>
        </p:nvCxnSpPr>
        <p:spPr>
          <a:xfrm flipV="1">
            <a:off x="4322742" y="932712"/>
            <a:ext cx="995435" cy="1085456"/>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1" name="Supply node 2 line"/>
          <p:cNvCxnSpPr/>
          <p:nvPr/>
        </p:nvCxnSpPr>
        <p:spPr>
          <a:xfrm flipV="1">
            <a:off x="7224266" y="5303153"/>
            <a:ext cx="1092376" cy="512528"/>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4" name="Mobile node 1 line"/>
          <p:cNvCxnSpPr/>
          <p:nvPr/>
        </p:nvCxnSpPr>
        <p:spPr>
          <a:xfrm flipV="1">
            <a:off x="7517976" y="2894251"/>
            <a:ext cx="284160" cy="136602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6" name="Partner node 2 line"/>
          <p:cNvCxnSpPr/>
          <p:nvPr/>
        </p:nvCxnSpPr>
        <p:spPr>
          <a:xfrm>
            <a:off x="10598837" y="917473"/>
            <a:ext cx="373380" cy="87629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7" name="Partner node 1 line"/>
          <p:cNvCxnSpPr/>
          <p:nvPr/>
        </p:nvCxnSpPr>
        <p:spPr>
          <a:xfrm flipV="1">
            <a:off x="9684437" y="1786153"/>
            <a:ext cx="1234440" cy="35051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8" name="Energy node 1 line"/>
          <p:cNvCxnSpPr/>
          <p:nvPr/>
        </p:nvCxnSpPr>
        <p:spPr>
          <a:xfrm>
            <a:off x="4289477" y="1969032"/>
            <a:ext cx="1234440" cy="44196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9" name="On-premise node 1 line"/>
          <p:cNvCxnSpPr/>
          <p:nvPr/>
        </p:nvCxnSpPr>
        <p:spPr>
          <a:xfrm>
            <a:off x="10090837" y="3023981"/>
            <a:ext cx="591234" cy="663068"/>
          </a:xfrm>
          <a:prstGeom prst="line">
            <a:avLst/>
          </a:prstGeom>
          <a:ln w="19050">
            <a:solidFill>
              <a:srgbClr val="FE5548"/>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80" name="Sensor node 2 line"/>
          <p:cNvCxnSpPr/>
          <p:nvPr/>
        </p:nvCxnSpPr>
        <p:spPr>
          <a:xfrm flipH="1" flipV="1">
            <a:off x="7240958" y="491600"/>
            <a:ext cx="765386" cy="643465"/>
          </a:xfrm>
          <a:prstGeom prst="line">
            <a:avLst/>
          </a:prstGeom>
          <a:ln w="19050">
            <a:solidFill>
              <a:srgbClr val="FE5548"/>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81" name="Sensor node 2 line"/>
          <p:cNvCxnSpPr/>
          <p:nvPr/>
        </p:nvCxnSpPr>
        <p:spPr>
          <a:xfrm flipV="1">
            <a:off x="2276625" y="725800"/>
            <a:ext cx="977704" cy="851096"/>
          </a:xfrm>
          <a:prstGeom prst="line">
            <a:avLst/>
          </a:prstGeom>
          <a:ln w="19050">
            <a:solidFill>
              <a:srgbClr val="FE5548"/>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83" name="Mobile node 1"/>
          <p:cNvSpPr/>
          <p:nvPr/>
        </p:nvSpPr>
        <p:spPr bwMode="auto">
          <a:xfrm>
            <a:off x="7673647" y="2762660"/>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84" name="Supply node 2"/>
          <p:cNvSpPr/>
          <p:nvPr/>
        </p:nvSpPr>
        <p:spPr bwMode="auto">
          <a:xfrm>
            <a:off x="8166394" y="519183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86" name="Energy node 1"/>
          <p:cNvSpPr/>
          <p:nvPr/>
        </p:nvSpPr>
        <p:spPr bwMode="auto">
          <a:xfrm>
            <a:off x="5392128" y="227806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88" name="Partner node 2"/>
          <p:cNvSpPr/>
          <p:nvPr/>
        </p:nvSpPr>
        <p:spPr bwMode="auto">
          <a:xfrm>
            <a:off x="10467048" y="77692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89" name="Partner node 1"/>
          <p:cNvSpPr/>
          <p:nvPr/>
        </p:nvSpPr>
        <p:spPr bwMode="auto">
          <a:xfrm>
            <a:off x="9575167" y="2008638"/>
            <a:ext cx="266072" cy="266072"/>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90" name="Sensor node 2"/>
          <p:cNvSpPr/>
          <p:nvPr/>
        </p:nvSpPr>
        <p:spPr bwMode="auto">
          <a:xfrm>
            <a:off x="7102901" y="362718"/>
            <a:ext cx="266072" cy="266072"/>
          </a:xfrm>
          <a:prstGeom prst="ellipse">
            <a:avLst/>
          </a:prstGeom>
          <a:solidFill>
            <a:srgbClr val="FE554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91" name="On-premise node 1"/>
          <p:cNvSpPr/>
          <p:nvPr/>
        </p:nvSpPr>
        <p:spPr bwMode="auto">
          <a:xfrm>
            <a:off x="10548183" y="3557125"/>
            <a:ext cx="266072" cy="266072"/>
          </a:xfrm>
          <a:prstGeom prst="ellipse">
            <a:avLst/>
          </a:prstGeom>
          <a:solidFill>
            <a:srgbClr val="FE554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92" name="Vehicle node 1"/>
          <p:cNvSpPr/>
          <p:nvPr/>
        </p:nvSpPr>
        <p:spPr bwMode="auto">
          <a:xfrm>
            <a:off x="3113407" y="595876"/>
            <a:ext cx="266072" cy="266072"/>
          </a:xfrm>
          <a:prstGeom prst="ellipse">
            <a:avLst/>
          </a:prstGeom>
          <a:solidFill>
            <a:srgbClr val="FE554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93" name="Citizen circle"/>
          <p:cNvSpPr/>
          <p:nvPr/>
        </p:nvSpPr>
        <p:spPr bwMode="auto">
          <a:xfrm>
            <a:off x="10216018" y="4916452"/>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94" name="Mobile circle"/>
          <p:cNvSpPr/>
          <p:nvPr/>
        </p:nvSpPr>
        <p:spPr bwMode="auto">
          <a:xfrm>
            <a:off x="7190979" y="3933149"/>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395" name="Picture 39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74473" y="4129448"/>
            <a:ext cx="484632" cy="243821"/>
          </a:xfrm>
          <a:prstGeom prst="rect">
            <a:avLst/>
          </a:prstGeom>
        </p:spPr>
      </p:pic>
      <p:sp>
        <p:nvSpPr>
          <p:cNvPr id="396" name="Cloud circle"/>
          <p:cNvSpPr/>
          <p:nvPr/>
        </p:nvSpPr>
        <p:spPr bwMode="auto">
          <a:xfrm>
            <a:off x="6478930" y="1761647"/>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97" name="Freeform 5"/>
          <p:cNvSpPr>
            <a:spLocks/>
          </p:cNvSpPr>
          <p:nvPr/>
        </p:nvSpPr>
        <p:spPr bwMode="auto">
          <a:xfrm>
            <a:off x="6583146" y="1954326"/>
            <a:ext cx="439836" cy="229354"/>
          </a:xfrm>
          <a:custGeom>
            <a:avLst/>
            <a:gdLst>
              <a:gd name="T0" fmla="*/ 74 w 188"/>
              <a:gd name="T1" fmla="*/ 97 h 97"/>
              <a:gd name="T2" fmla="*/ 149 w 188"/>
              <a:gd name="T3" fmla="*/ 97 h 97"/>
              <a:gd name="T4" fmla="*/ 152 w 188"/>
              <a:gd name="T5" fmla="*/ 97 h 97"/>
              <a:gd name="T6" fmla="*/ 188 w 188"/>
              <a:gd name="T7" fmla="*/ 62 h 97"/>
              <a:gd name="T8" fmla="*/ 152 w 188"/>
              <a:gd name="T9" fmla="*/ 26 h 97"/>
              <a:gd name="T10" fmla="*/ 127 w 188"/>
              <a:gd name="T11" fmla="*/ 36 h 97"/>
              <a:gd name="T12" fmla="*/ 126 w 188"/>
              <a:gd name="T13" fmla="*/ 37 h 97"/>
              <a:gd name="T14" fmla="*/ 124 w 188"/>
              <a:gd name="T15" fmla="*/ 30 h 97"/>
              <a:gd name="T16" fmla="*/ 79 w 188"/>
              <a:gd name="T17" fmla="*/ 0 h 97"/>
              <a:gd name="T18" fmla="*/ 79 w 188"/>
              <a:gd name="T19" fmla="*/ 0 h 97"/>
              <a:gd name="T20" fmla="*/ 32 w 188"/>
              <a:gd name="T21" fmla="*/ 39 h 97"/>
              <a:gd name="T22" fmla="*/ 31 w 188"/>
              <a:gd name="T23" fmla="*/ 46 h 97"/>
              <a:gd name="T24" fmla="*/ 26 w 188"/>
              <a:gd name="T25" fmla="*/ 45 h 97"/>
              <a:gd name="T26" fmla="*/ 0 w 188"/>
              <a:gd name="T27" fmla="*/ 71 h 97"/>
              <a:gd name="T28" fmla="*/ 21 w 188"/>
              <a:gd name="T29" fmla="*/ 97 h 97"/>
              <a:gd name="T30" fmla="*/ 26 w 188"/>
              <a:gd name="T31" fmla="*/ 97 h 97"/>
              <a:gd name="T32" fmla="*/ 26 w 188"/>
              <a:gd name="T33" fmla="*/ 97 h 97"/>
              <a:gd name="T34" fmla="*/ 76 w 188"/>
              <a:gd name="T35"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8" h="97">
                <a:moveTo>
                  <a:pt x="74" y="97"/>
                </a:moveTo>
                <a:cubicBezTo>
                  <a:pt x="149" y="97"/>
                  <a:pt x="149" y="97"/>
                  <a:pt x="149" y="97"/>
                </a:cubicBezTo>
                <a:cubicBezTo>
                  <a:pt x="152" y="97"/>
                  <a:pt x="152" y="97"/>
                  <a:pt x="152" y="97"/>
                </a:cubicBezTo>
                <a:cubicBezTo>
                  <a:pt x="172" y="97"/>
                  <a:pt x="188" y="81"/>
                  <a:pt x="188" y="62"/>
                </a:cubicBezTo>
                <a:cubicBezTo>
                  <a:pt x="188" y="42"/>
                  <a:pt x="172" y="26"/>
                  <a:pt x="152" y="26"/>
                </a:cubicBezTo>
                <a:cubicBezTo>
                  <a:pt x="142" y="26"/>
                  <a:pt x="133" y="30"/>
                  <a:pt x="127" y="36"/>
                </a:cubicBezTo>
                <a:cubicBezTo>
                  <a:pt x="126" y="37"/>
                  <a:pt x="126" y="37"/>
                  <a:pt x="126" y="37"/>
                </a:cubicBezTo>
                <a:cubicBezTo>
                  <a:pt x="124" y="30"/>
                  <a:pt x="124" y="30"/>
                  <a:pt x="124" y="30"/>
                </a:cubicBezTo>
                <a:cubicBezTo>
                  <a:pt x="117" y="13"/>
                  <a:pt x="99" y="0"/>
                  <a:pt x="79" y="0"/>
                </a:cubicBezTo>
                <a:cubicBezTo>
                  <a:pt x="79" y="0"/>
                  <a:pt x="79" y="0"/>
                  <a:pt x="79" y="0"/>
                </a:cubicBezTo>
                <a:cubicBezTo>
                  <a:pt x="56" y="0"/>
                  <a:pt x="36" y="17"/>
                  <a:pt x="32" y="39"/>
                </a:cubicBezTo>
                <a:cubicBezTo>
                  <a:pt x="31" y="46"/>
                  <a:pt x="31" y="46"/>
                  <a:pt x="31" y="46"/>
                </a:cubicBezTo>
                <a:cubicBezTo>
                  <a:pt x="26" y="45"/>
                  <a:pt x="26" y="45"/>
                  <a:pt x="26" y="45"/>
                </a:cubicBezTo>
                <a:cubicBezTo>
                  <a:pt x="12" y="45"/>
                  <a:pt x="0" y="57"/>
                  <a:pt x="0" y="71"/>
                </a:cubicBezTo>
                <a:cubicBezTo>
                  <a:pt x="0" y="84"/>
                  <a:pt x="9" y="94"/>
                  <a:pt x="21" y="97"/>
                </a:cubicBezTo>
                <a:cubicBezTo>
                  <a:pt x="26" y="97"/>
                  <a:pt x="26" y="97"/>
                  <a:pt x="26" y="97"/>
                </a:cubicBezTo>
                <a:cubicBezTo>
                  <a:pt x="26" y="97"/>
                  <a:pt x="26" y="97"/>
                  <a:pt x="26" y="97"/>
                </a:cubicBezTo>
                <a:cubicBezTo>
                  <a:pt x="76" y="97"/>
                  <a:pt x="76" y="97"/>
                  <a:pt x="76" y="97"/>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398" name="Supply"/>
          <p:cNvSpPr/>
          <p:nvPr/>
        </p:nvSpPr>
        <p:spPr bwMode="auto">
          <a:xfrm>
            <a:off x="6900011" y="5496905"/>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399" name="Picture 39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11318" y="5647303"/>
            <a:ext cx="425654" cy="347472"/>
          </a:xfrm>
          <a:prstGeom prst="rect">
            <a:avLst/>
          </a:prstGeom>
        </p:spPr>
      </p:pic>
      <p:sp>
        <p:nvSpPr>
          <p:cNvPr id="400" name="Sensor circle"/>
          <p:cNvSpPr/>
          <p:nvPr/>
        </p:nvSpPr>
        <p:spPr bwMode="auto">
          <a:xfrm>
            <a:off x="7670557" y="828461"/>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401" name="Freeform 78"/>
          <p:cNvSpPr>
            <a:spLocks/>
          </p:cNvSpPr>
          <p:nvPr/>
        </p:nvSpPr>
        <p:spPr bwMode="auto">
          <a:xfrm>
            <a:off x="7834549" y="1099789"/>
            <a:ext cx="205307" cy="204166"/>
          </a:xfrm>
          <a:custGeom>
            <a:avLst/>
            <a:gdLst>
              <a:gd name="T0" fmla="*/ 75 w 83"/>
              <a:gd name="T1" fmla="*/ 83 h 83"/>
              <a:gd name="T2" fmla="*/ 8 w 83"/>
              <a:gd name="T3" fmla="*/ 83 h 83"/>
              <a:gd name="T4" fmla="*/ 0 w 83"/>
              <a:gd name="T5" fmla="*/ 75 h 83"/>
              <a:gd name="T6" fmla="*/ 0 w 83"/>
              <a:gd name="T7" fmla="*/ 8 h 83"/>
              <a:gd name="T8" fmla="*/ 8 w 83"/>
              <a:gd name="T9" fmla="*/ 0 h 83"/>
              <a:gd name="T10" fmla="*/ 75 w 83"/>
              <a:gd name="T11" fmla="*/ 0 h 83"/>
              <a:gd name="T12" fmla="*/ 83 w 83"/>
              <a:gd name="T13" fmla="*/ 8 h 83"/>
              <a:gd name="T14" fmla="*/ 83 w 83"/>
              <a:gd name="T15" fmla="*/ 75 h 83"/>
              <a:gd name="T16" fmla="*/ 75 w 83"/>
              <a:gd name="T17"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83">
                <a:moveTo>
                  <a:pt x="75" y="83"/>
                </a:moveTo>
                <a:cubicBezTo>
                  <a:pt x="8" y="83"/>
                  <a:pt x="8" y="83"/>
                  <a:pt x="8" y="83"/>
                </a:cubicBezTo>
                <a:cubicBezTo>
                  <a:pt x="4" y="83"/>
                  <a:pt x="0" y="79"/>
                  <a:pt x="0" y="75"/>
                </a:cubicBezTo>
                <a:cubicBezTo>
                  <a:pt x="0" y="8"/>
                  <a:pt x="0" y="8"/>
                  <a:pt x="0" y="8"/>
                </a:cubicBezTo>
                <a:cubicBezTo>
                  <a:pt x="0" y="3"/>
                  <a:pt x="4" y="0"/>
                  <a:pt x="8" y="0"/>
                </a:cubicBezTo>
                <a:cubicBezTo>
                  <a:pt x="75" y="0"/>
                  <a:pt x="75" y="0"/>
                  <a:pt x="75" y="0"/>
                </a:cubicBezTo>
                <a:cubicBezTo>
                  <a:pt x="80" y="0"/>
                  <a:pt x="83" y="3"/>
                  <a:pt x="83" y="8"/>
                </a:cubicBezTo>
                <a:cubicBezTo>
                  <a:pt x="83" y="75"/>
                  <a:pt x="83" y="75"/>
                  <a:pt x="83" y="75"/>
                </a:cubicBezTo>
                <a:cubicBezTo>
                  <a:pt x="83" y="79"/>
                  <a:pt x="80" y="83"/>
                  <a:pt x="75" y="83"/>
                </a:cubicBez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02" name="Line 79"/>
          <p:cNvSpPr>
            <a:spLocks noChangeShapeType="1"/>
          </p:cNvSpPr>
          <p:nvPr/>
        </p:nvSpPr>
        <p:spPr bwMode="auto">
          <a:xfrm>
            <a:off x="7867626" y="1063290"/>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03" name="Line 80"/>
          <p:cNvSpPr>
            <a:spLocks noChangeShapeType="1"/>
          </p:cNvSpPr>
          <p:nvPr/>
        </p:nvSpPr>
        <p:spPr bwMode="auto">
          <a:xfrm>
            <a:off x="7901844" y="1063290"/>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04" name="Line 81"/>
          <p:cNvSpPr>
            <a:spLocks noChangeShapeType="1"/>
          </p:cNvSpPr>
          <p:nvPr/>
        </p:nvSpPr>
        <p:spPr bwMode="auto">
          <a:xfrm>
            <a:off x="7938343" y="1063290"/>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05" name="Line 82"/>
          <p:cNvSpPr>
            <a:spLocks noChangeShapeType="1"/>
          </p:cNvSpPr>
          <p:nvPr/>
        </p:nvSpPr>
        <p:spPr bwMode="auto">
          <a:xfrm>
            <a:off x="7972561" y="1063290"/>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06" name="Line 83"/>
          <p:cNvSpPr>
            <a:spLocks noChangeShapeType="1"/>
          </p:cNvSpPr>
          <p:nvPr/>
        </p:nvSpPr>
        <p:spPr bwMode="auto">
          <a:xfrm>
            <a:off x="8007919" y="1063290"/>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07" name="Line 84"/>
          <p:cNvSpPr>
            <a:spLocks noChangeShapeType="1"/>
          </p:cNvSpPr>
          <p:nvPr/>
        </p:nvSpPr>
        <p:spPr bwMode="auto">
          <a:xfrm flipH="1">
            <a:off x="8044418" y="1129444"/>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08" name="Line 85"/>
          <p:cNvSpPr>
            <a:spLocks noChangeShapeType="1"/>
          </p:cNvSpPr>
          <p:nvPr/>
        </p:nvSpPr>
        <p:spPr bwMode="auto">
          <a:xfrm flipH="1">
            <a:off x="8044418" y="1165943"/>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09" name="Line 86"/>
          <p:cNvSpPr>
            <a:spLocks noChangeShapeType="1"/>
          </p:cNvSpPr>
          <p:nvPr/>
        </p:nvSpPr>
        <p:spPr bwMode="auto">
          <a:xfrm flipH="1">
            <a:off x="8044418" y="1200161"/>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0" name="Line 87"/>
          <p:cNvSpPr>
            <a:spLocks noChangeShapeType="1"/>
          </p:cNvSpPr>
          <p:nvPr/>
        </p:nvSpPr>
        <p:spPr bwMode="auto">
          <a:xfrm flipH="1">
            <a:off x="8044418" y="1235520"/>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1" name="Line 88"/>
          <p:cNvSpPr>
            <a:spLocks noChangeShapeType="1"/>
          </p:cNvSpPr>
          <p:nvPr/>
        </p:nvSpPr>
        <p:spPr bwMode="auto">
          <a:xfrm flipH="1">
            <a:off x="8044418" y="1272019"/>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2" name="Line 89"/>
          <p:cNvSpPr>
            <a:spLocks noChangeShapeType="1"/>
          </p:cNvSpPr>
          <p:nvPr/>
        </p:nvSpPr>
        <p:spPr bwMode="auto">
          <a:xfrm flipH="1">
            <a:off x="7800331" y="1129444"/>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3" name="Line 90"/>
          <p:cNvSpPr>
            <a:spLocks noChangeShapeType="1"/>
          </p:cNvSpPr>
          <p:nvPr/>
        </p:nvSpPr>
        <p:spPr bwMode="auto">
          <a:xfrm flipH="1">
            <a:off x="7800331" y="1165943"/>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4" name="Line 91"/>
          <p:cNvSpPr>
            <a:spLocks noChangeShapeType="1"/>
          </p:cNvSpPr>
          <p:nvPr/>
        </p:nvSpPr>
        <p:spPr bwMode="auto">
          <a:xfrm flipH="1">
            <a:off x="7800331" y="1200161"/>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5" name="Line 92"/>
          <p:cNvSpPr>
            <a:spLocks noChangeShapeType="1"/>
          </p:cNvSpPr>
          <p:nvPr/>
        </p:nvSpPr>
        <p:spPr bwMode="auto">
          <a:xfrm flipH="1">
            <a:off x="7800331" y="1235520"/>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6" name="Line 93"/>
          <p:cNvSpPr>
            <a:spLocks noChangeShapeType="1"/>
          </p:cNvSpPr>
          <p:nvPr/>
        </p:nvSpPr>
        <p:spPr bwMode="auto">
          <a:xfrm flipH="1">
            <a:off x="7800331" y="1272019"/>
            <a:ext cx="3193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7" name="Line 94"/>
          <p:cNvSpPr>
            <a:spLocks noChangeShapeType="1"/>
          </p:cNvSpPr>
          <p:nvPr/>
        </p:nvSpPr>
        <p:spPr bwMode="auto">
          <a:xfrm>
            <a:off x="7867626" y="1306236"/>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8" name="Line 95"/>
          <p:cNvSpPr>
            <a:spLocks noChangeShapeType="1"/>
          </p:cNvSpPr>
          <p:nvPr/>
        </p:nvSpPr>
        <p:spPr bwMode="auto">
          <a:xfrm>
            <a:off x="7901844" y="1306236"/>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19" name="Line 96"/>
          <p:cNvSpPr>
            <a:spLocks noChangeShapeType="1"/>
          </p:cNvSpPr>
          <p:nvPr/>
        </p:nvSpPr>
        <p:spPr bwMode="auto">
          <a:xfrm>
            <a:off x="7938343" y="1306236"/>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20" name="Line 97"/>
          <p:cNvSpPr>
            <a:spLocks noChangeShapeType="1"/>
          </p:cNvSpPr>
          <p:nvPr/>
        </p:nvSpPr>
        <p:spPr bwMode="auto">
          <a:xfrm>
            <a:off x="7972561" y="1306236"/>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21" name="Line 98"/>
          <p:cNvSpPr>
            <a:spLocks noChangeShapeType="1"/>
          </p:cNvSpPr>
          <p:nvPr/>
        </p:nvSpPr>
        <p:spPr bwMode="auto">
          <a:xfrm>
            <a:off x="8007919" y="1306236"/>
            <a:ext cx="0" cy="3193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22" name="Freeform 99"/>
          <p:cNvSpPr>
            <a:spLocks/>
          </p:cNvSpPr>
          <p:nvPr/>
        </p:nvSpPr>
        <p:spPr bwMode="auto">
          <a:xfrm>
            <a:off x="8017044" y="1018807"/>
            <a:ext cx="114059" cy="115200"/>
          </a:xfrm>
          <a:custGeom>
            <a:avLst/>
            <a:gdLst>
              <a:gd name="T0" fmla="*/ 0 w 46"/>
              <a:gd name="T1" fmla="*/ 0 h 47"/>
              <a:gd name="T2" fmla="*/ 46 w 46"/>
              <a:gd name="T3" fmla="*/ 47 h 47"/>
            </a:gdLst>
            <a:ahLst/>
            <a:cxnLst>
              <a:cxn ang="0">
                <a:pos x="T0" y="T1"/>
              </a:cxn>
              <a:cxn ang="0">
                <a:pos x="T2" y="T3"/>
              </a:cxn>
            </a:cxnLst>
            <a:rect l="0" t="0" r="r" b="b"/>
            <a:pathLst>
              <a:path w="46" h="47">
                <a:moveTo>
                  <a:pt x="0" y="0"/>
                </a:moveTo>
                <a:cubicBezTo>
                  <a:pt x="25" y="0"/>
                  <a:pt x="46" y="21"/>
                  <a:pt x="46" y="47"/>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23" name="Freeform 100"/>
          <p:cNvSpPr>
            <a:spLocks/>
          </p:cNvSpPr>
          <p:nvPr/>
        </p:nvSpPr>
        <p:spPr bwMode="auto">
          <a:xfrm>
            <a:off x="8017044" y="982308"/>
            <a:ext cx="152840" cy="151699"/>
          </a:xfrm>
          <a:custGeom>
            <a:avLst/>
            <a:gdLst>
              <a:gd name="T0" fmla="*/ 0 w 62"/>
              <a:gd name="T1" fmla="*/ 0 h 62"/>
              <a:gd name="T2" fmla="*/ 62 w 62"/>
              <a:gd name="T3" fmla="*/ 62 h 62"/>
            </a:gdLst>
            <a:ahLst/>
            <a:cxnLst>
              <a:cxn ang="0">
                <a:pos x="T0" y="T1"/>
              </a:cxn>
              <a:cxn ang="0">
                <a:pos x="T2" y="T3"/>
              </a:cxn>
            </a:cxnLst>
            <a:rect l="0" t="0" r="r" b="b"/>
            <a:pathLst>
              <a:path w="62" h="62">
                <a:moveTo>
                  <a:pt x="0" y="0"/>
                </a:moveTo>
                <a:cubicBezTo>
                  <a:pt x="34" y="0"/>
                  <a:pt x="62" y="27"/>
                  <a:pt x="62" y="62"/>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24" name="Freeform 101"/>
          <p:cNvSpPr>
            <a:spLocks/>
          </p:cNvSpPr>
          <p:nvPr/>
        </p:nvSpPr>
        <p:spPr bwMode="auto">
          <a:xfrm>
            <a:off x="8017044" y="942387"/>
            <a:ext cx="190479" cy="191620"/>
          </a:xfrm>
          <a:custGeom>
            <a:avLst/>
            <a:gdLst>
              <a:gd name="T0" fmla="*/ 0 w 77"/>
              <a:gd name="T1" fmla="*/ 0 h 78"/>
              <a:gd name="T2" fmla="*/ 77 w 77"/>
              <a:gd name="T3" fmla="*/ 78 h 78"/>
            </a:gdLst>
            <a:ahLst/>
            <a:cxnLst>
              <a:cxn ang="0">
                <a:pos x="T0" y="T1"/>
              </a:cxn>
              <a:cxn ang="0">
                <a:pos x="T2" y="T3"/>
              </a:cxn>
            </a:cxnLst>
            <a:rect l="0" t="0" r="r" b="b"/>
            <a:pathLst>
              <a:path w="77" h="78">
                <a:moveTo>
                  <a:pt x="0" y="0"/>
                </a:moveTo>
                <a:cubicBezTo>
                  <a:pt x="42" y="0"/>
                  <a:pt x="77" y="35"/>
                  <a:pt x="77" y="78"/>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25" name="On-prem circle"/>
          <p:cNvSpPr/>
          <p:nvPr/>
        </p:nvSpPr>
        <p:spPr bwMode="auto">
          <a:xfrm>
            <a:off x="9727223" y="2712296"/>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426" name="Picture 4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882193" y="2867266"/>
            <a:ext cx="338328" cy="338328"/>
          </a:xfrm>
          <a:prstGeom prst="rect">
            <a:avLst/>
          </a:prstGeom>
        </p:spPr>
      </p:pic>
      <p:sp>
        <p:nvSpPr>
          <p:cNvPr id="427" name="Partner circle"/>
          <p:cNvSpPr/>
          <p:nvPr/>
        </p:nvSpPr>
        <p:spPr bwMode="auto">
          <a:xfrm>
            <a:off x="10611857" y="1457769"/>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428" name="Picture 42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49922" y="1672547"/>
            <a:ext cx="372139" cy="256032"/>
          </a:xfrm>
          <a:prstGeom prst="rect">
            <a:avLst/>
          </a:prstGeom>
        </p:spPr>
      </p:pic>
      <p:sp>
        <p:nvSpPr>
          <p:cNvPr id="429" name="City circle"/>
          <p:cNvSpPr/>
          <p:nvPr/>
        </p:nvSpPr>
        <p:spPr bwMode="auto">
          <a:xfrm>
            <a:off x="4999578" y="573660"/>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430" name="Marketplace"/>
          <p:cNvSpPr/>
          <p:nvPr/>
        </p:nvSpPr>
        <p:spPr bwMode="auto">
          <a:xfrm>
            <a:off x="5003211" y="4440879"/>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431" name="Customer circle"/>
          <p:cNvSpPr/>
          <p:nvPr/>
        </p:nvSpPr>
        <p:spPr bwMode="auto">
          <a:xfrm>
            <a:off x="3242144" y="5816271"/>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432" name="Manufacture circle"/>
          <p:cNvSpPr/>
          <p:nvPr/>
        </p:nvSpPr>
        <p:spPr bwMode="auto">
          <a:xfrm>
            <a:off x="2198239" y="4483174"/>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433" name="Freeform 5"/>
          <p:cNvSpPr>
            <a:spLocks/>
          </p:cNvSpPr>
          <p:nvPr/>
        </p:nvSpPr>
        <p:spPr bwMode="auto">
          <a:xfrm>
            <a:off x="2350729" y="4660478"/>
            <a:ext cx="331177" cy="275492"/>
          </a:xfrm>
          <a:custGeom>
            <a:avLst/>
            <a:gdLst>
              <a:gd name="T0" fmla="*/ 0 w 113"/>
              <a:gd name="T1" fmla="*/ 46 h 94"/>
              <a:gd name="T2" fmla="*/ 0 w 113"/>
              <a:gd name="T3" fmla="*/ 94 h 94"/>
              <a:gd name="T4" fmla="*/ 113 w 113"/>
              <a:gd name="T5" fmla="*/ 94 h 94"/>
              <a:gd name="T6" fmla="*/ 113 w 113"/>
              <a:gd name="T7" fmla="*/ 45 h 94"/>
              <a:gd name="T8" fmla="*/ 106 w 113"/>
              <a:gd name="T9" fmla="*/ 45 h 94"/>
              <a:gd name="T10" fmla="*/ 104 w 113"/>
              <a:gd name="T11" fmla="*/ 0 h 94"/>
              <a:gd name="T12" fmla="*/ 95 w 113"/>
              <a:gd name="T13" fmla="*/ 0 h 94"/>
              <a:gd name="T14" fmla="*/ 92 w 113"/>
              <a:gd name="T15" fmla="*/ 45 h 94"/>
              <a:gd name="T16" fmla="*/ 71 w 113"/>
              <a:gd name="T17" fmla="*/ 45 h 94"/>
              <a:gd name="T18" fmla="*/ 71 w 113"/>
              <a:gd name="T19" fmla="*/ 20 h 94"/>
              <a:gd name="T20" fmla="*/ 36 w 113"/>
              <a:gd name="T21" fmla="*/ 43 h 94"/>
              <a:gd name="T22" fmla="*/ 36 w 113"/>
              <a:gd name="T23" fmla="*/ 22 h 94"/>
              <a:gd name="T24" fmla="*/ 0 w 113"/>
              <a:gd name="T25" fmla="*/ 4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94">
                <a:moveTo>
                  <a:pt x="0" y="46"/>
                </a:moveTo>
                <a:lnTo>
                  <a:pt x="0" y="94"/>
                </a:lnTo>
                <a:lnTo>
                  <a:pt x="113" y="94"/>
                </a:lnTo>
                <a:lnTo>
                  <a:pt x="113" y="45"/>
                </a:lnTo>
                <a:lnTo>
                  <a:pt x="106" y="45"/>
                </a:lnTo>
                <a:lnTo>
                  <a:pt x="104" y="0"/>
                </a:lnTo>
                <a:lnTo>
                  <a:pt x="95" y="0"/>
                </a:lnTo>
                <a:lnTo>
                  <a:pt x="92" y="45"/>
                </a:lnTo>
                <a:lnTo>
                  <a:pt x="71" y="45"/>
                </a:lnTo>
                <a:lnTo>
                  <a:pt x="71" y="20"/>
                </a:lnTo>
                <a:lnTo>
                  <a:pt x="36" y="43"/>
                </a:lnTo>
                <a:lnTo>
                  <a:pt x="36" y="22"/>
                </a:lnTo>
                <a:lnTo>
                  <a:pt x="0" y="46"/>
                </a:ln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34" name="Energy"/>
          <p:cNvSpPr/>
          <p:nvPr/>
        </p:nvSpPr>
        <p:spPr bwMode="auto">
          <a:xfrm>
            <a:off x="4008133" y="1666252"/>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435" name="Freeform 11"/>
          <p:cNvSpPr>
            <a:spLocks/>
          </p:cNvSpPr>
          <p:nvPr/>
        </p:nvSpPr>
        <p:spPr bwMode="auto">
          <a:xfrm>
            <a:off x="4227492" y="1819730"/>
            <a:ext cx="209550" cy="341313"/>
          </a:xfrm>
          <a:custGeom>
            <a:avLst/>
            <a:gdLst>
              <a:gd name="T0" fmla="*/ 132 w 132"/>
              <a:gd name="T1" fmla="*/ 89 h 215"/>
              <a:gd name="T2" fmla="*/ 71 w 132"/>
              <a:gd name="T3" fmla="*/ 89 h 215"/>
              <a:gd name="T4" fmla="*/ 104 w 132"/>
              <a:gd name="T5" fmla="*/ 0 h 215"/>
              <a:gd name="T6" fmla="*/ 0 w 132"/>
              <a:gd name="T7" fmla="*/ 125 h 215"/>
              <a:gd name="T8" fmla="*/ 60 w 132"/>
              <a:gd name="T9" fmla="*/ 125 h 215"/>
              <a:gd name="T10" fmla="*/ 27 w 132"/>
              <a:gd name="T11" fmla="*/ 215 h 215"/>
              <a:gd name="T12" fmla="*/ 132 w 132"/>
              <a:gd name="T13" fmla="*/ 89 h 215"/>
            </a:gdLst>
            <a:ahLst/>
            <a:cxnLst>
              <a:cxn ang="0">
                <a:pos x="T0" y="T1"/>
              </a:cxn>
              <a:cxn ang="0">
                <a:pos x="T2" y="T3"/>
              </a:cxn>
              <a:cxn ang="0">
                <a:pos x="T4" y="T5"/>
              </a:cxn>
              <a:cxn ang="0">
                <a:pos x="T6" y="T7"/>
              </a:cxn>
              <a:cxn ang="0">
                <a:pos x="T8" y="T9"/>
              </a:cxn>
              <a:cxn ang="0">
                <a:pos x="T10" y="T11"/>
              </a:cxn>
              <a:cxn ang="0">
                <a:pos x="T12" y="T13"/>
              </a:cxn>
            </a:cxnLst>
            <a:rect l="0" t="0" r="r" b="b"/>
            <a:pathLst>
              <a:path w="132" h="215">
                <a:moveTo>
                  <a:pt x="132" y="89"/>
                </a:moveTo>
                <a:lnTo>
                  <a:pt x="71" y="89"/>
                </a:lnTo>
                <a:lnTo>
                  <a:pt x="104" y="0"/>
                </a:lnTo>
                <a:lnTo>
                  <a:pt x="0" y="125"/>
                </a:lnTo>
                <a:lnTo>
                  <a:pt x="60" y="125"/>
                </a:lnTo>
                <a:lnTo>
                  <a:pt x="27" y="215"/>
                </a:lnTo>
                <a:lnTo>
                  <a:pt x="132" y="89"/>
                </a:ln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36" name="Equipment circle"/>
          <p:cNvSpPr/>
          <p:nvPr/>
        </p:nvSpPr>
        <p:spPr bwMode="auto">
          <a:xfrm>
            <a:off x="1196361" y="2580547"/>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437" name="Vehicle circle"/>
          <p:cNvSpPr/>
          <p:nvPr/>
        </p:nvSpPr>
        <p:spPr bwMode="auto">
          <a:xfrm>
            <a:off x="1945346" y="1249091"/>
            <a:ext cx="648268" cy="648268"/>
          </a:xfrm>
          <a:prstGeom prst="ellipse">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pic>
        <p:nvPicPr>
          <p:cNvPr id="438" name="Picture 437"/>
          <p:cNvPicPr>
            <a:picLocks noChangeAspect="1"/>
          </p:cNvPicPr>
          <p:nvPr/>
        </p:nvPicPr>
        <p:blipFill>
          <a:blip r:embed="rId7"/>
          <a:stretch>
            <a:fillRect/>
          </a:stretch>
        </p:blipFill>
        <p:spPr>
          <a:xfrm>
            <a:off x="2039373" y="1451280"/>
            <a:ext cx="460215" cy="243891"/>
          </a:xfrm>
          <a:prstGeom prst="rect">
            <a:avLst/>
          </a:prstGeom>
        </p:spPr>
      </p:pic>
      <p:sp>
        <p:nvSpPr>
          <p:cNvPr id="439" name="Line 68"/>
          <p:cNvSpPr>
            <a:spLocks noChangeShapeType="1"/>
          </p:cNvSpPr>
          <p:nvPr/>
        </p:nvSpPr>
        <p:spPr bwMode="auto">
          <a:xfrm>
            <a:off x="5169499" y="1046570"/>
            <a:ext cx="308426"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0" name="Freeform 69"/>
          <p:cNvSpPr>
            <a:spLocks/>
          </p:cNvSpPr>
          <p:nvPr/>
        </p:nvSpPr>
        <p:spPr bwMode="auto">
          <a:xfrm>
            <a:off x="5191284" y="872292"/>
            <a:ext cx="160519" cy="174278"/>
          </a:xfrm>
          <a:custGeom>
            <a:avLst/>
            <a:gdLst>
              <a:gd name="T0" fmla="*/ 0 w 140"/>
              <a:gd name="T1" fmla="*/ 152 h 152"/>
              <a:gd name="T2" fmla="*/ 0 w 140"/>
              <a:gd name="T3" fmla="*/ 0 h 152"/>
              <a:gd name="T4" fmla="*/ 140 w 140"/>
              <a:gd name="T5" fmla="*/ 0 h 152"/>
              <a:gd name="T6" fmla="*/ 140 w 140"/>
              <a:gd name="T7" fmla="*/ 152 h 152"/>
            </a:gdLst>
            <a:ahLst/>
            <a:cxnLst>
              <a:cxn ang="0">
                <a:pos x="T0" y="T1"/>
              </a:cxn>
              <a:cxn ang="0">
                <a:pos x="T2" y="T3"/>
              </a:cxn>
              <a:cxn ang="0">
                <a:pos x="T4" y="T5"/>
              </a:cxn>
              <a:cxn ang="0">
                <a:pos x="T6" y="T7"/>
              </a:cxn>
            </a:cxnLst>
            <a:rect l="0" t="0" r="r" b="b"/>
            <a:pathLst>
              <a:path w="140" h="152">
                <a:moveTo>
                  <a:pt x="0" y="152"/>
                </a:moveTo>
                <a:lnTo>
                  <a:pt x="0" y="0"/>
                </a:lnTo>
                <a:lnTo>
                  <a:pt x="140" y="0"/>
                </a:lnTo>
                <a:lnTo>
                  <a:pt x="140" y="152"/>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1" name="Freeform 70"/>
          <p:cNvSpPr>
            <a:spLocks/>
          </p:cNvSpPr>
          <p:nvPr/>
        </p:nvSpPr>
        <p:spPr bwMode="auto">
          <a:xfrm>
            <a:off x="5305940" y="805792"/>
            <a:ext cx="151346" cy="240778"/>
          </a:xfrm>
          <a:custGeom>
            <a:avLst/>
            <a:gdLst>
              <a:gd name="T0" fmla="*/ 0 w 132"/>
              <a:gd name="T1" fmla="*/ 45 h 210"/>
              <a:gd name="T2" fmla="*/ 0 w 132"/>
              <a:gd name="T3" fmla="*/ 0 h 210"/>
              <a:gd name="T4" fmla="*/ 132 w 132"/>
              <a:gd name="T5" fmla="*/ 0 h 210"/>
              <a:gd name="T6" fmla="*/ 132 w 132"/>
              <a:gd name="T7" fmla="*/ 210 h 210"/>
            </a:gdLst>
            <a:ahLst/>
            <a:cxnLst>
              <a:cxn ang="0">
                <a:pos x="T0" y="T1"/>
              </a:cxn>
              <a:cxn ang="0">
                <a:pos x="T2" y="T3"/>
              </a:cxn>
              <a:cxn ang="0">
                <a:pos x="T4" y="T5"/>
              </a:cxn>
              <a:cxn ang="0">
                <a:pos x="T6" y="T7"/>
              </a:cxn>
            </a:cxnLst>
            <a:rect l="0" t="0" r="r" b="b"/>
            <a:pathLst>
              <a:path w="132" h="210">
                <a:moveTo>
                  <a:pt x="0" y="45"/>
                </a:moveTo>
                <a:lnTo>
                  <a:pt x="0" y="0"/>
                </a:lnTo>
                <a:lnTo>
                  <a:pt x="132" y="0"/>
                </a:lnTo>
                <a:lnTo>
                  <a:pt x="132" y="210"/>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2" name="Freeform 71"/>
          <p:cNvSpPr>
            <a:spLocks/>
          </p:cNvSpPr>
          <p:nvPr/>
        </p:nvSpPr>
        <p:spPr bwMode="auto">
          <a:xfrm>
            <a:off x="5276130" y="724386"/>
            <a:ext cx="81406" cy="126122"/>
          </a:xfrm>
          <a:custGeom>
            <a:avLst/>
            <a:gdLst>
              <a:gd name="T0" fmla="*/ 0 w 71"/>
              <a:gd name="T1" fmla="*/ 110 h 110"/>
              <a:gd name="T2" fmla="*/ 0 w 71"/>
              <a:gd name="T3" fmla="*/ 53 h 110"/>
              <a:gd name="T4" fmla="*/ 71 w 71"/>
              <a:gd name="T5" fmla="*/ 0 h 110"/>
              <a:gd name="T6" fmla="*/ 71 w 71"/>
              <a:gd name="T7" fmla="*/ 53 h 110"/>
            </a:gdLst>
            <a:ahLst/>
            <a:cxnLst>
              <a:cxn ang="0">
                <a:pos x="T0" y="T1"/>
              </a:cxn>
              <a:cxn ang="0">
                <a:pos x="T2" y="T3"/>
              </a:cxn>
              <a:cxn ang="0">
                <a:pos x="T4" y="T5"/>
              </a:cxn>
              <a:cxn ang="0">
                <a:pos x="T6" y="T7"/>
              </a:cxn>
            </a:cxnLst>
            <a:rect l="0" t="0" r="r" b="b"/>
            <a:pathLst>
              <a:path w="71" h="110">
                <a:moveTo>
                  <a:pt x="0" y="110"/>
                </a:moveTo>
                <a:lnTo>
                  <a:pt x="0" y="53"/>
                </a:lnTo>
                <a:lnTo>
                  <a:pt x="71" y="0"/>
                </a:lnTo>
                <a:lnTo>
                  <a:pt x="71" y="53"/>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3" name="Freeform 72"/>
          <p:cNvSpPr>
            <a:spLocks/>
          </p:cNvSpPr>
          <p:nvPr/>
        </p:nvSpPr>
        <p:spPr bwMode="auto">
          <a:xfrm>
            <a:off x="5369002" y="989242"/>
            <a:ext cx="36690" cy="50449"/>
          </a:xfrm>
          <a:custGeom>
            <a:avLst/>
            <a:gdLst>
              <a:gd name="T0" fmla="*/ 0 w 32"/>
              <a:gd name="T1" fmla="*/ 0 h 44"/>
              <a:gd name="T2" fmla="*/ 32 w 32"/>
              <a:gd name="T3" fmla="*/ 0 h 44"/>
              <a:gd name="T4" fmla="*/ 32 w 32"/>
              <a:gd name="T5" fmla="*/ 44 h 44"/>
            </a:gdLst>
            <a:ahLst/>
            <a:cxnLst>
              <a:cxn ang="0">
                <a:pos x="T0" y="T1"/>
              </a:cxn>
              <a:cxn ang="0">
                <a:pos x="T2" y="T3"/>
              </a:cxn>
              <a:cxn ang="0">
                <a:pos x="T4" y="T5"/>
              </a:cxn>
            </a:cxnLst>
            <a:rect l="0" t="0" r="r" b="b"/>
            <a:pathLst>
              <a:path w="32" h="44">
                <a:moveTo>
                  <a:pt x="0" y="0"/>
                </a:moveTo>
                <a:lnTo>
                  <a:pt x="32" y="0"/>
                </a:lnTo>
                <a:lnTo>
                  <a:pt x="32" y="44"/>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4" name="Freeform 73"/>
          <p:cNvSpPr>
            <a:spLocks/>
          </p:cNvSpPr>
          <p:nvPr/>
        </p:nvSpPr>
        <p:spPr bwMode="auto">
          <a:xfrm>
            <a:off x="5245173" y="989242"/>
            <a:ext cx="51596" cy="57328"/>
          </a:xfrm>
          <a:custGeom>
            <a:avLst/>
            <a:gdLst>
              <a:gd name="T0" fmla="*/ 0 w 45"/>
              <a:gd name="T1" fmla="*/ 47 h 50"/>
              <a:gd name="T2" fmla="*/ 0 w 45"/>
              <a:gd name="T3" fmla="*/ 0 h 50"/>
              <a:gd name="T4" fmla="*/ 45 w 45"/>
              <a:gd name="T5" fmla="*/ 0 h 50"/>
              <a:gd name="T6" fmla="*/ 45 w 45"/>
              <a:gd name="T7" fmla="*/ 50 h 50"/>
            </a:gdLst>
            <a:ahLst/>
            <a:cxnLst>
              <a:cxn ang="0">
                <a:pos x="T0" y="T1"/>
              </a:cxn>
              <a:cxn ang="0">
                <a:pos x="T2" y="T3"/>
              </a:cxn>
              <a:cxn ang="0">
                <a:pos x="T4" y="T5"/>
              </a:cxn>
              <a:cxn ang="0">
                <a:pos x="T6" y="T7"/>
              </a:cxn>
            </a:cxnLst>
            <a:rect l="0" t="0" r="r" b="b"/>
            <a:pathLst>
              <a:path w="45" h="50">
                <a:moveTo>
                  <a:pt x="0" y="47"/>
                </a:moveTo>
                <a:lnTo>
                  <a:pt x="0" y="0"/>
                </a:lnTo>
                <a:lnTo>
                  <a:pt x="45" y="0"/>
                </a:lnTo>
                <a:lnTo>
                  <a:pt x="45" y="50"/>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5" name="Line 74"/>
          <p:cNvSpPr>
            <a:spLocks noChangeShapeType="1"/>
          </p:cNvSpPr>
          <p:nvPr/>
        </p:nvSpPr>
        <p:spPr bwMode="auto">
          <a:xfrm>
            <a:off x="5472193" y="946819"/>
            <a:ext cx="0"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6" name="Freeform 9"/>
          <p:cNvSpPr>
            <a:spLocks/>
          </p:cNvSpPr>
          <p:nvPr/>
        </p:nvSpPr>
        <p:spPr bwMode="auto">
          <a:xfrm>
            <a:off x="5121818" y="4643954"/>
            <a:ext cx="325024" cy="190261"/>
          </a:xfrm>
          <a:custGeom>
            <a:avLst/>
            <a:gdLst>
              <a:gd name="T0" fmla="*/ 0 w 328"/>
              <a:gd name="T1" fmla="*/ 0 h 192"/>
              <a:gd name="T2" fmla="*/ 54 w 328"/>
              <a:gd name="T3" fmla="*/ 0 h 192"/>
              <a:gd name="T4" fmla="*/ 137 w 328"/>
              <a:gd name="T5" fmla="*/ 192 h 192"/>
              <a:gd name="T6" fmla="*/ 328 w 328"/>
              <a:gd name="T7" fmla="*/ 192 h 192"/>
            </a:gdLst>
            <a:ahLst/>
            <a:cxnLst>
              <a:cxn ang="0">
                <a:pos x="T0" y="T1"/>
              </a:cxn>
              <a:cxn ang="0">
                <a:pos x="T2" y="T3"/>
              </a:cxn>
              <a:cxn ang="0">
                <a:pos x="T4" y="T5"/>
              </a:cxn>
              <a:cxn ang="0">
                <a:pos x="T6" y="T7"/>
              </a:cxn>
            </a:cxnLst>
            <a:rect l="0" t="0" r="r" b="b"/>
            <a:pathLst>
              <a:path w="328" h="192">
                <a:moveTo>
                  <a:pt x="0" y="0"/>
                </a:moveTo>
                <a:lnTo>
                  <a:pt x="54" y="0"/>
                </a:lnTo>
                <a:lnTo>
                  <a:pt x="137" y="192"/>
                </a:lnTo>
                <a:lnTo>
                  <a:pt x="328" y="192"/>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7" name="Freeform 10"/>
          <p:cNvSpPr>
            <a:spLocks/>
          </p:cNvSpPr>
          <p:nvPr/>
        </p:nvSpPr>
        <p:spPr bwMode="auto">
          <a:xfrm>
            <a:off x="5232179" y="4672817"/>
            <a:ext cx="276470" cy="119904"/>
          </a:xfrm>
          <a:custGeom>
            <a:avLst/>
            <a:gdLst>
              <a:gd name="T0" fmla="*/ 0 w 279"/>
              <a:gd name="T1" fmla="*/ 0 h 121"/>
              <a:gd name="T2" fmla="*/ 48 w 279"/>
              <a:gd name="T3" fmla="*/ 121 h 121"/>
              <a:gd name="T4" fmla="*/ 225 w 279"/>
              <a:gd name="T5" fmla="*/ 121 h 121"/>
              <a:gd name="T6" fmla="*/ 279 w 279"/>
              <a:gd name="T7" fmla="*/ 0 h 121"/>
              <a:gd name="T8" fmla="*/ 0 w 279"/>
              <a:gd name="T9" fmla="*/ 0 h 121"/>
            </a:gdLst>
            <a:ahLst/>
            <a:cxnLst>
              <a:cxn ang="0">
                <a:pos x="T0" y="T1"/>
              </a:cxn>
              <a:cxn ang="0">
                <a:pos x="T2" y="T3"/>
              </a:cxn>
              <a:cxn ang="0">
                <a:pos x="T4" y="T5"/>
              </a:cxn>
              <a:cxn ang="0">
                <a:pos x="T6" y="T7"/>
              </a:cxn>
              <a:cxn ang="0">
                <a:pos x="T8" y="T9"/>
              </a:cxn>
            </a:cxnLst>
            <a:rect l="0" t="0" r="r" b="b"/>
            <a:pathLst>
              <a:path w="279" h="121">
                <a:moveTo>
                  <a:pt x="0" y="0"/>
                </a:moveTo>
                <a:lnTo>
                  <a:pt x="48" y="121"/>
                </a:lnTo>
                <a:lnTo>
                  <a:pt x="225" y="121"/>
                </a:lnTo>
                <a:lnTo>
                  <a:pt x="279" y="0"/>
                </a:lnTo>
                <a:lnTo>
                  <a:pt x="0" y="0"/>
                </a:ln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8" name="Oval 11"/>
          <p:cNvSpPr>
            <a:spLocks noChangeArrowheads="1"/>
          </p:cNvSpPr>
          <p:nvPr/>
        </p:nvSpPr>
        <p:spPr bwMode="auto">
          <a:xfrm>
            <a:off x="5262529" y="4871871"/>
            <a:ext cx="51528" cy="50538"/>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49" name="Oval 12"/>
          <p:cNvSpPr>
            <a:spLocks noChangeArrowheads="1"/>
          </p:cNvSpPr>
          <p:nvPr/>
        </p:nvSpPr>
        <p:spPr bwMode="auto">
          <a:xfrm>
            <a:off x="5388378" y="4871871"/>
            <a:ext cx="52519" cy="50538"/>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0" name="Oval 113"/>
          <p:cNvSpPr>
            <a:spLocks noChangeArrowheads="1"/>
          </p:cNvSpPr>
          <p:nvPr/>
        </p:nvSpPr>
        <p:spPr bwMode="auto">
          <a:xfrm>
            <a:off x="3417266" y="6017260"/>
            <a:ext cx="151878" cy="149012"/>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1" name="Freeform 114"/>
          <p:cNvSpPr>
            <a:spLocks/>
          </p:cNvSpPr>
          <p:nvPr/>
        </p:nvSpPr>
        <p:spPr bwMode="auto">
          <a:xfrm>
            <a:off x="3364252" y="6169138"/>
            <a:ext cx="256473" cy="127520"/>
          </a:xfrm>
          <a:custGeom>
            <a:avLst/>
            <a:gdLst>
              <a:gd name="T0" fmla="*/ 0 w 83"/>
              <a:gd name="T1" fmla="*/ 41 h 41"/>
              <a:gd name="T2" fmla="*/ 41 w 83"/>
              <a:gd name="T3" fmla="*/ 0 h 41"/>
              <a:gd name="T4" fmla="*/ 83 w 83"/>
              <a:gd name="T5" fmla="*/ 41 h 41"/>
            </a:gdLst>
            <a:ahLst/>
            <a:cxnLst>
              <a:cxn ang="0">
                <a:pos x="T0" y="T1"/>
              </a:cxn>
              <a:cxn ang="0">
                <a:pos x="T2" y="T3"/>
              </a:cxn>
              <a:cxn ang="0">
                <a:pos x="T4" y="T5"/>
              </a:cxn>
            </a:cxnLst>
            <a:rect l="0" t="0" r="r" b="b"/>
            <a:pathLst>
              <a:path w="83" h="41">
                <a:moveTo>
                  <a:pt x="0" y="41"/>
                </a:moveTo>
                <a:cubicBezTo>
                  <a:pt x="0" y="18"/>
                  <a:pt x="19" y="0"/>
                  <a:pt x="41" y="0"/>
                </a:cubicBezTo>
                <a:cubicBezTo>
                  <a:pt x="64" y="0"/>
                  <a:pt x="83" y="18"/>
                  <a:pt x="83" y="41"/>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2" name="Line 115"/>
          <p:cNvSpPr>
            <a:spLocks noChangeShapeType="1"/>
          </p:cNvSpPr>
          <p:nvPr/>
        </p:nvSpPr>
        <p:spPr bwMode="auto">
          <a:xfrm>
            <a:off x="3692366" y="6014394"/>
            <a:ext cx="0"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3" name="Freeform 116"/>
          <p:cNvSpPr>
            <a:spLocks/>
          </p:cNvSpPr>
          <p:nvPr/>
        </p:nvSpPr>
        <p:spPr bwMode="auto">
          <a:xfrm>
            <a:off x="3660844" y="5965679"/>
            <a:ext cx="64477" cy="77372"/>
          </a:xfrm>
          <a:custGeom>
            <a:avLst/>
            <a:gdLst>
              <a:gd name="T0" fmla="*/ 0 w 21"/>
              <a:gd name="T1" fmla="*/ 25 h 25"/>
              <a:gd name="T2" fmla="*/ 0 w 21"/>
              <a:gd name="T3" fmla="*/ 10 h 25"/>
              <a:gd name="T4" fmla="*/ 10 w 21"/>
              <a:gd name="T5" fmla="*/ 0 h 25"/>
              <a:gd name="T6" fmla="*/ 21 w 21"/>
              <a:gd name="T7" fmla="*/ 10 h 25"/>
              <a:gd name="T8" fmla="*/ 21 w 21"/>
              <a:gd name="T9" fmla="*/ 25 h 25"/>
            </a:gdLst>
            <a:ahLst/>
            <a:cxnLst>
              <a:cxn ang="0">
                <a:pos x="T0" y="T1"/>
              </a:cxn>
              <a:cxn ang="0">
                <a:pos x="T2" y="T3"/>
              </a:cxn>
              <a:cxn ang="0">
                <a:pos x="T4" y="T5"/>
              </a:cxn>
              <a:cxn ang="0">
                <a:pos x="T6" y="T7"/>
              </a:cxn>
              <a:cxn ang="0">
                <a:pos x="T8" y="T9"/>
              </a:cxn>
            </a:cxnLst>
            <a:rect l="0" t="0" r="r" b="b"/>
            <a:pathLst>
              <a:path w="21" h="25">
                <a:moveTo>
                  <a:pt x="0" y="25"/>
                </a:moveTo>
                <a:cubicBezTo>
                  <a:pt x="0" y="10"/>
                  <a:pt x="0" y="10"/>
                  <a:pt x="0" y="10"/>
                </a:cubicBezTo>
                <a:cubicBezTo>
                  <a:pt x="0" y="4"/>
                  <a:pt x="4" y="0"/>
                  <a:pt x="10" y="0"/>
                </a:cubicBezTo>
                <a:cubicBezTo>
                  <a:pt x="16" y="0"/>
                  <a:pt x="21" y="4"/>
                  <a:pt x="21" y="10"/>
                </a:cubicBezTo>
                <a:cubicBezTo>
                  <a:pt x="21" y="25"/>
                  <a:pt x="21" y="25"/>
                  <a:pt x="21" y="25"/>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4" name="Freeform 117"/>
          <p:cNvSpPr>
            <a:spLocks/>
          </p:cNvSpPr>
          <p:nvPr/>
        </p:nvSpPr>
        <p:spPr bwMode="auto">
          <a:xfrm>
            <a:off x="3617860" y="6011529"/>
            <a:ext cx="150445" cy="138983"/>
          </a:xfrm>
          <a:custGeom>
            <a:avLst/>
            <a:gdLst>
              <a:gd name="T0" fmla="*/ 105 w 105"/>
              <a:gd name="T1" fmla="*/ 97 h 97"/>
              <a:gd name="T2" fmla="*/ 0 w 105"/>
              <a:gd name="T3" fmla="*/ 97 h 97"/>
              <a:gd name="T4" fmla="*/ 6 w 105"/>
              <a:gd name="T5" fmla="*/ 0 h 97"/>
              <a:gd name="T6" fmla="*/ 99 w 105"/>
              <a:gd name="T7" fmla="*/ 0 h 97"/>
              <a:gd name="T8" fmla="*/ 105 w 105"/>
              <a:gd name="T9" fmla="*/ 97 h 97"/>
            </a:gdLst>
            <a:ahLst/>
            <a:cxnLst>
              <a:cxn ang="0">
                <a:pos x="T0" y="T1"/>
              </a:cxn>
              <a:cxn ang="0">
                <a:pos x="T2" y="T3"/>
              </a:cxn>
              <a:cxn ang="0">
                <a:pos x="T4" y="T5"/>
              </a:cxn>
              <a:cxn ang="0">
                <a:pos x="T6" y="T7"/>
              </a:cxn>
              <a:cxn ang="0">
                <a:pos x="T8" y="T9"/>
              </a:cxn>
            </a:cxnLst>
            <a:rect l="0" t="0" r="r" b="b"/>
            <a:pathLst>
              <a:path w="105" h="97">
                <a:moveTo>
                  <a:pt x="105" y="97"/>
                </a:moveTo>
                <a:lnTo>
                  <a:pt x="0" y="97"/>
                </a:lnTo>
                <a:lnTo>
                  <a:pt x="6" y="0"/>
                </a:lnTo>
                <a:lnTo>
                  <a:pt x="99" y="0"/>
                </a:lnTo>
                <a:lnTo>
                  <a:pt x="105" y="97"/>
                </a:ln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5" name="Oval 17"/>
          <p:cNvSpPr>
            <a:spLocks noChangeArrowheads="1"/>
          </p:cNvSpPr>
          <p:nvPr/>
        </p:nvSpPr>
        <p:spPr bwMode="auto">
          <a:xfrm>
            <a:off x="1463649" y="3006841"/>
            <a:ext cx="68587" cy="66570"/>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6" name="Oval 18"/>
          <p:cNvSpPr>
            <a:spLocks noChangeArrowheads="1"/>
          </p:cNvSpPr>
          <p:nvPr/>
        </p:nvSpPr>
        <p:spPr bwMode="auto">
          <a:xfrm>
            <a:off x="1589728" y="3006841"/>
            <a:ext cx="68587" cy="66570"/>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7" name="Freeform 19"/>
          <p:cNvSpPr>
            <a:spLocks/>
          </p:cNvSpPr>
          <p:nvPr/>
        </p:nvSpPr>
        <p:spPr bwMode="auto">
          <a:xfrm>
            <a:off x="1296215" y="2722406"/>
            <a:ext cx="176511" cy="304608"/>
          </a:xfrm>
          <a:custGeom>
            <a:avLst/>
            <a:gdLst>
              <a:gd name="T0" fmla="*/ 175 w 175"/>
              <a:gd name="T1" fmla="*/ 0 h 302"/>
              <a:gd name="T2" fmla="*/ 87 w 175"/>
              <a:gd name="T3" fmla="*/ 302 h 302"/>
              <a:gd name="T4" fmla="*/ 0 w 175"/>
              <a:gd name="T5" fmla="*/ 273 h 302"/>
            </a:gdLst>
            <a:ahLst/>
            <a:cxnLst>
              <a:cxn ang="0">
                <a:pos x="T0" y="T1"/>
              </a:cxn>
              <a:cxn ang="0">
                <a:pos x="T2" y="T3"/>
              </a:cxn>
              <a:cxn ang="0">
                <a:pos x="T4" y="T5"/>
              </a:cxn>
            </a:cxnLst>
            <a:rect l="0" t="0" r="r" b="b"/>
            <a:pathLst>
              <a:path w="175" h="302">
                <a:moveTo>
                  <a:pt x="175" y="0"/>
                </a:moveTo>
                <a:lnTo>
                  <a:pt x="87" y="302"/>
                </a:lnTo>
                <a:lnTo>
                  <a:pt x="0" y="273"/>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8" name="Line 20"/>
          <p:cNvSpPr>
            <a:spLocks noChangeShapeType="1"/>
          </p:cNvSpPr>
          <p:nvPr/>
        </p:nvSpPr>
        <p:spPr bwMode="auto">
          <a:xfrm>
            <a:off x="1530219" y="3030040"/>
            <a:ext cx="61527" cy="0"/>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59" name="Freeform 21"/>
          <p:cNvSpPr>
            <a:spLocks/>
          </p:cNvSpPr>
          <p:nvPr/>
        </p:nvSpPr>
        <p:spPr bwMode="auto">
          <a:xfrm>
            <a:off x="1427338" y="2922116"/>
            <a:ext cx="263254" cy="109941"/>
          </a:xfrm>
          <a:custGeom>
            <a:avLst/>
            <a:gdLst>
              <a:gd name="T0" fmla="*/ 229 w 261"/>
              <a:gd name="T1" fmla="*/ 109 h 109"/>
              <a:gd name="T2" fmla="*/ 261 w 261"/>
              <a:gd name="T3" fmla="*/ 109 h 109"/>
              <a:gd name="T4" fmla="*/ 261 w 261"/>
              <a:gd name="T5" fmla="*/ 0 h 109"/>
              <a:gd name="T6" fmla="*/ 201 w 261"/>
              <a:gd name="T7" fmla="*/ 0 h 109"/>
              <a:gd name="T8" fmla="*/ 201 w 261"/>
              <a:gd name="T9" fmla="*/ 25 h 109"/>
              <a:gd name="T10" fmla="*/ 23 w 261"/>
              <a:gd name="T11" fmla="*/ 25 h 109"/>
              <a:gd name="T12" fmla="*/ 0 w 261"/>
              <a:gd name="T13" fmla="*/ 107 h 109"/>
              <a:gd name="T14" fmla="*/ 36 w 261"/>
              <a:gd name="T15" fmla="*/ 107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109">
                <a:moveTo>
                  <a:pt x="229" y="109"/>
                </a:moveTo>
                <a:lnTo>
                  <a:pt x="261" y="109"/>
                </a:lnTo>
                <a:lnTo>
                  <a:pt x="261" y="0"/>
                </a:lnTo>
                <a:lnTo>
                  <a:pt x="201" y="0"/>
                </a:lnTo>
                <a:lnTo>
                  <a:pt x="201" y="25"/>
                </a:lnTo>
                <a:lnTo>
                  <a:pt x="23" y="25"/>
                </a:lnTo>
                <a:lnTo>
                  <a:pt x="0" y="107"/>
                </a:lnTo>
                <a:lnTo>
                  <a:pt x="36" y="107"/>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60" name="Freeform 22"/>
          <p:cNvSpPr>
            <a:spLocks/>
          </p:cNvSpPr>
          <p:nvPr/>
        </p:nvSpPr>
        <p:spPr bwMode="auto">
          <a:xfrm>
            <a:off x="1486847" y="2783933"/>
            <a:ext cx="178529" cy="161382"/>
          </a:xfrm>
          <a:custGeom>
            <a:avLst/>
            <a:gdLst>
              <a:gd name="T0" fmla="*/ 177 w 177"/>
              <a:gd name="T1" fmla="*/ 134 h 160"/>
              <a:gd name="T2" fmla="*/ 177 w 177"/>
              <a:gd name="T3" fmla="*/ 0 h 160"/>
              <a:gd name="T4" fmla="*/ 49 w 177"/>
              <a:gd name="T5" fmla="*/ 0 h 160"/>
              <a:gd name="T6" fmla="*/ 0 w 177"/>
              <a:gd name="T7" fmla="*/ 160 h 160"/>
            </a:gdLst>
            <a:ahLst/>
            <a:cxnLst>
              <a:cxn ang="0">
                <a:pos x="T0" y="T1"/>
              </a:cxn>
              <a:cxn ang="0">
                <a:pos x="T2" y="T3"/>
              </a:cxn>
              <a:cxn ang="0">
                <a:pos x="T4" y="T5"/>
              </a:cxn>
              <a:cxn ang="0">
                <a:pos x="T6" y="T7"/>
              </a:cxn>
            </a:cxnLst>
            <a:rect l="0" t="0" r="r" b="b"/>
            <a:pathLst>
              <a:path w="177" h="160">
                <a:moveTo>
                  <a:pt x="177" y="134"/>
                </a:moveTo>
                <a:lnTo>
                  <a:pt x="177" y="0"/>
                </a:lnTo>
                <a:lnTo>
                  <a:pt x="49" y="0"/>
                </a:lnTo>
                <a:lnTo>
                  <a:pt x="0" y="160"/>
                </a:ln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61" name="Oval 121"/>
          <p:cNvSpPr>
            <a:spLocks noChangeArrowheads="1"/>
          </p:cNvSpPr>
          <p:nvPr/>
        </p:nvSpPr>
        <p:spPr bwMode="auto">
          <a:xfrm>
            <a:off x="10394947" y="5126543"/>
            <a:ext cx="152400" cy="149225"/>
          </a:xfrm>
          <a:prstGeom prst="ellips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62" name="Freeform 122"/>
          <p:cNvSpPr>
            <a:spLocks/>
          </p:cNvSpPr>
          <p:nvPr/>
        </p:nvSpPr>
        <p:spPr bwMode="auto">
          <a:xfrm>
            <a:off x="10342559" y="5278943"/>
            <a:ext cx="257175" cy="127000"/>
          </a:xfrm>
          <a:custGeom>
            <a:avLst/>
            <a:gdLst>
              <a:gd name="T0" fmla="*/ 0 w 83"/>
              <a:gd name="T1" fmla="*/ 41 h 41"/>
              <a:gd name="T2" fmla="*/ 41 w 83"/>
              <a:gd name="T3" fmla="*/ 0 h 41"/>
              <a:gd name="T4" fmla="*/ 83 w 83"/>
              <a:gd name="T5" fmla="*/ 41 h 41"/>
            </a:gdLst>
            <a:ahLst/>
            <a:cxnLst>
              <a:cxn ang="0">
                <a:pos x="T0" y="T1"/>
              </a:cxn>
              <a:cxn ang="0">
                <a:pos x="T2" y="T3"/>
              </a:cxn>
              <a:cxn ang="0">
                <a:pos x="T4" y="T5"/>
              </a:cxn>
            </a:cxnLst>
            <a:rect l="0" t="0" r="r" b="b"/>
            <a:pathLst>
              <a:path w="83" h="41">
                <a:moveTo>
                  <a:pt x="0" y="41"/>
                </a:moveTo>
                <a:cubicBezTo>
                  <a:pt x="0" y="18"/>
                  <a:pt x="19" y="0"/>
                  <a:pt x="41" y="0"/>
                </a:cubicBezTo>
                <a:cubicBezTo>
                  <a:pt x="64" y="0"/>
                  <a:pt x="83" y="18"/>
                  <a:pt x="83" y="41"/>
                </a:cubicBezTo>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63" name="Line 123"/>
          <p:cNvSpPr>
            <a:spLocks noChangeShapeType="1"/>
          </p:cNvSpPr>
          <p:nvPr/>
        </p:nvSpPr>
        <p:spPr bwMode="auto">
          <a:xfrm>
            <a:off x="10602909" y="5061456"/>
            <a:ext cx="0" cy="192087"/>
          </a:xfrm>
          <a:prstGeom prst="line">
            <a:avLst/>
          </a:pr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464" name="Freeform 124"/>
          <p:cNvSpPr>
            <a:spLocks/>
          </p:cNvSpPr>
          <p:nvPr/>
        </p:nvSpPr>
        <p:spPr bwMode="auto">
          <a:xfrm>
            <a:off x="10602909" y="5055106"/>
            <a:ext cx="139700" cy="130175"/>
          </a:xfrm>
          <a:custGeom>
            <a:avLst/>
            <a:gdLst>
              <a:gd name="T0" fmla="*/ 45 w 45"/>
              <a:gd name="T1" fmla="*/ 35 h 42"/>
              <a:gd name="T2" fmla="*/ 0 w 45"/>
              <a:gd name="T3" fmla="*/ 35 h 42"/>
              <a:gd name="T4" fmla="*/ 0 w 45"/>
              <a:gd name="T5" fmla="*/ 6 h 42"/>
              <a:gd name="T6" fmla="*/ 45 w 45"/>
              <a:gd name="T7" fmla="*/ 6 h 42"/>
              <a:gd name="T8" fmla="*/ 45 w 45"/>
              <a:gd name="T9" fmla="*/ 35 h 42"/>
            </a:gdLst>
            <a:ahLst/>
            <a:cxnLst>
              <a:cxn ang="0">
                <a:pos x="T0" y="T1"/>
              </a:cxn>
              <a:cxn ang="0">
                <a:pos x="T2" y="T3"/>
              </a:cxn>
              <a:cxn ang="0">
                <a:pos x="T4" y="T5"/>
              </a:cxn>
              <a:cxn ang="0">
                <a:pos x="T6" y="T7"/>
              </a:cxn>
              <a:cxn ang="0">
                <a:pos x="T8" y="T9"/>
              </a:cxn>
            </a:cxnLst>
            <a:rect l="0" t="0" r="r" b="b"/>
            <a:pathLst>
              <a:path w="45" h="42">
                <a:moveTo>
                  <a:pt x="45" y="35"/>
                </a:moveTo>
                <a:cubicBezTo>
                  <a:pt x="30" y="29"/>
                  <a:pt x="15" y="42"/>
                  <a:pt x="0" y="35"/>
                </a:cubicBezTo>
                <a:cubicBezTo>
                  <a:pt x="0" y="31"/>
                  <a:pt x="0" y="11"/>
                  <a:pt x="0" y="6"/>
                </a:cubicBezTo>
                <a:cubicBezTo>
                  <a:pt x="15" y="13"/>
                  <a:pt x="30" y="0"/>
                  <a:pt x="45" y="6"/>
                </a:cubicBezTo>
                <a:cubicBezTo>
                  <a:pt x="45" y="11"/>
                  <a:pt x="45" y="31"/>
                  <a:pt x="45" y="35"/>
                </a:cubicBezTo>
                <a:close/>
              </a:path>
            </a:pathLst>
          </a:custGeom>
          <a:noFill/>
          <a:ln w="12700" cap="flat">
            <a:solidFill>
              <a:srgbClr val="4B4B4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Semilight"/>
              <a:ea typeface="+mn-ea"/>
              <a:cs typeface="+mn-cs"/>
            </a:endParaRPr>
          </a:p>
        </p:txBody>
      </p:sp>
      <p:pic>
        <p:nvPicPr>
          <p:cNvPr id="465" name="Picture 464"/>
          <p:cNvPicPr>
            <a:picLocks noChangeAspect="1"/>
          </p:cNvPicPr>
          <p:nvPr/>
        </p:nvPicPr>
        <p:blipFill>
          <a:blip r:embed="rId7">
            <a:lum bright="100000"/>
          </a:blip>
          <a:stretch>
            <a:fillRect/>
          </a:stretch>
        </p:blipFill>
        <p:spPr>
          <a:xfrm>
            <a:off x="2039373" y="1451280"/>
            <a:ext cx="460215" cy="243891"/>
          </a:xfrm>
          <a:prstGeom prst="rect">
            <a:avLst/>
          </a:prstGeom>
        </p:spPr>
      </p:pic>
      <p:pic>
        <p:nvPicPr>
          <p:cNvPr id="466" name="Picture 465"/>
          <p:cNvPicPr>
            <a:picLocks noChangeAspect="1"/>
          </p:cNvPicPr>
          <p:nvPr/>
        </p:nvPicPr>
        <p:blipFill>
          <a:blip r:embed="rId8" cstate="print">
            <a:extLst>
              <a:ext uri="{BEBA8EAE-BF5A-486C-A8C5-ECC9F3942E4B}">
                <a14:imgProps xmlns:a14="http://schemas.microsoft.com/office/drawing/2010/main">
                  <a14:imgLayer r:embed="rId9">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7011318" y="5647303"/>
            <a:ext cx="425654" cy="347472"/>
          </a:xfrm>
          <a:prstGeom prst="rect">
            <a:avLst/>
          </a:prstGeom>
        </p:spPr>
      </p:pic>
      <p:pic>
        <p:nvPicPr>
          <p:cNvPr id="467" name="Picture 466"/>
          <p:cNvPicPr>
            <a:picLocks noChangeAspect="1"/>
          </p:cNvPicPr>
          <p:nvPr/>
        </p:nvPicPr>
        <p:blipFill>
          <a:blip r:embed="rId10" cstate="print">
            <a:extLst>
              <a:ext uri="{BEBA8EAE-BF5A-486C-A8C5-ECC9F3942E4B}">
                <a14:imgProps xmlns:a14="http://schemas.microsoft.com/office/drawing/2010/main">
                  <a14:imgLayer r:embed="rId11">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10749922" y="1672547"/>
            <a:ext cx="372139" cy="256032"/>
          </a:xfrm>
          <a:prstGeom prst="rect">
            <a:avLst/>
          </a:prstGeom>
        </p:spPr>
      </p:pic>
      <p:pic>
        <p:nvPicPr>
          <p:cNvPr id="468" name="Picture 467"/>
          <p:cNvPicPr>
            <a:picLocks noChangeAspect="1"/>
          </p:cNvPicPr>
          <p:nvPr/>
        </p:nvPicPr>
        <p:blipFill>
          <a:blip r:embed="rId12" cstate="print">
            <a:extLst>
              <a:ext uri="{BEBA8EAE-BF5A-486C-A8C5-ECC9F3942E4B}">
                <a14:imgProps xmlns:a14="http://schemas.microsoft.com/office/drawing/2010/main">
                  <a14:imgLayer r:embed="rId1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7274473" y="4129448"/>
            <a:ext cx="484632" cy="243821"/>
          </a:xfrm>
          <a:prstGeom prst="rect">
            <a:avLst/>
          </a:prstGeom>
        </p:spPr>
      </p:pic>
      <p:pic>
        <p:nvPicPr>
          <p:cNvPr id="469" name="Picture 468"/>
          <p:cNvPicPr>
            <a:picLocks noChangeAspect="1"/>
          </p:cNvPicPr>
          <p:nvPr/>
        </p:nvPicPr>
        <p:blipFill>
          <a:blip r:embed="rId14" cstate="print">
            <a:extLst>
              <a:ext uri="{BEBA8EAE-BF5A-486C-A8C5-ECC9F3942E4B}">
                <a14:imgProps xmlns:a14="http://schemas.microsoft.com/office/drawing/2010/main">
                  <a14:imgLayer r:embed="rId15">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882193" y="2867266"/>
            <a:ext cx="338328" cy="338328"/>
          </a:xfrm>
          <a:prstGeom prst="rect">
            <a:avLst/>
          </a:prstGeom>
        </p:spPr>
      </p:pic>
      <p:sp>
        <p:nvSpPr>
          <p:cNvPr id="470" name="YOUR 2"/>
          <p:cNvSpPr/>
          <p:nvPr/>
        </p:nvSpPr>
        <p:spPr>
          <a:xfrm>
            <a:off x="3617532" y="3036360"/>
            <a:ext cx="1044517" cy="461665"/>
          </a:xfrm>
          <a:prstGeom prst="rect">
            <a:avLst/>
          </a:prstGeom>
        </p:spPr>
        <p:txBody>
          <a:bodyPr wrap="none">
            <a:spAutoFit/>
          </a:bodyPr>
          <a:lstStyle/>
          <a:p>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YOUR</a:t>
            </a:r>
            <a:endParaRPr lang="en-US" dirty="0"/>
          </a:p>
        </p:txBody>
      </p:sp>
      <p:sp>
        <p:nvSpPr>
          <p:cNvPr id="471" name="IT ENVIRONMENT"/>
          <p:cNvSpPr/>
          <p:nvPr/>
        </p:nvSpPr>
        <p:spPr>
          <a:xfrm>
            <a:off x="2544073" y="3412753"/>
            <a:ext cx="3191435" cy="424732"/>
          </a:xfrm>
          <a:prstGeom prst="rect">
            <a:avLst/>
          </a:prstGeom>
        </p:spPr>
        <p:txBody>
          <a:bodyPr wrap="square">
            <a:spAutoFit/>
          </a:bodyPr>
          <a:lstStyle/>
          <a:p>
            <a:pPr algn="ctr" defTabSz="914367">
              <a:lnSpc>
                <a:spcPct val="90000"/>
              </a:lnSpc>
              <a:spcAft>
                <a:spcPts val="588"/>
              </a:spcAft>
            </a:pP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IT ENVIRONMENT</a:t>
            </a:r>
          </a:p>
        </p:txBody>
      </p:sp>
    </p:spTree>
    <p:extLst>
      <p:ext uri="{BB962C8B-B14F-4D97-AF65-F5344CB8AC3E}">
        <p14:creationId xmlns:p14="http://schemas.microsoft.com/office/powerpoint/2010/main" val="344640965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799"/>
                                          </p:stCondLst>
                                        </p:cTn>
                                        <p:tgtEl>
                                          <p:spTgt spid="391"/>
                                        </p:tgtEl>
                                        <p:attrNameLst>
                                          <p:attrName>style.visibility</p:attrName>
                                        </p:attrNameLst>
                                      </p:cBhvr>
                                      <p:to>
                                        <p:strVal val="visible"/>
                                      </p:to>
                                    </p:set>
                                  </p:childTnLst>
                                </p:cTn>
                              </p:par>
                              <p:par>
                                <p:cTn id="7" presetID="6" presetClass="emph" presetSubtype="0" accel="100000" autoRev="1" fill="hold" grpId="1" nodeType="withEffect">
                                  <p:stCondLst>
                                    <p:cond delay="0"/>
                                  </p:stCondLst>
                                  <p:childTnLst>
                                    <p:animScale>
                                      <p:cBhvr>
                                        <p:cTn id="8" dur="800" fill="hold"/>
                                        <p:tgtEl>
                                          <p:spTgt spid="391"/>
                                        </p:tgtEl>
                                      </p:cBhvr>
                                      <p:by x="0" y="0"/>
                                    </p:animScale>
                                  </p:childTnLst>
                                </p:cTn>
                              </p:par>
                              <p:par>
                                <p:cTn id="9" presetID="10" presetClass="entr" presetSubtype="0" fill="hold" nodeType="withEffect">
                                  <p:stCondLst>
                                    <p:cond delay="1100"/>
                                  </p:stCondLst>
                                  <p:childTnLst>
                                    <p:set>
                                      <p:cBhvr>
                                        <p:cTn id="10" dur="1" fill="hold">
                                          <p:stCondLst>
                                            <p:cond delay="0"/>
                                          </p:stCondLst>
                                        </p:cTn>
                                        <p:tgtEl>
                                          <p:spTgt spid="379"/>
                                        </p:tgtEl>
                                        <p:attrNameLst>
                                          <p:attrName>style.visibility</p:attrName>
                                        </p:attrNameLst>
                                      </p:cBhvr>
                                      <p:to>
                                        <p:strVal val="visible"/>
                                      </p:to>
                                    </p:set>
                                    <p:animEffect transition="in" filter="fade">
                                      <p:cBhvr>
                                        <p:cTn id="11" dur="800"/>
                                        <p:tgtEl>
                                          <p:spTgt spid="379"/>
                                        </p:tgtEl>
                                      </p:cBhvr>
                                    </p:animEffect>
                                  </p:childTnLst>
                                </p:cTn>
                              </p:par>
                              <p:par>
                                <p:cTn id="12" presetID="1" presetClass="entr" presetSubtype="0" fill="hold" grpId="0" nodeType="withEffect">
                                  <p:stCondLst>
                                    <p:cond delay="250"/>
                                  </p:stCondLst>
                                  <p:childTnLst>
                                    <p:set>
                                      <p:cBhvr>
                                        <p:cTn id="13" dur="1" fill="hold">
                                          <p:stCondLst>
                                            <p:cond delay="799"/>
                                          </p:stCondLst>
                                        </p:cTn>
                                        <p:tgtEl>
                                          <p:spTgt spid="390"/>
                                        </p:tgtEl>
                                        <p:attrNameLst>
                                          <p:attrName>style.visibility</p:attrName>
                                        </p:attrNameLst>
                                      </p:cBhvr>
                                      <p:to>
                                        <p:strVal val="visible"/>
                                      </p:to>
                                    </p:set>
                                  </p:childTnLst>
                                </p:cTn>
                              </p:par>
                              <p:par>
                                <p:cTn id="14" presetID="6" presetClass="emph" presetSubtype="0" accel="100000" autoRev="1" fill="hold" grpId="1" nodeType="withEffect">
                                  <p:stCondLst>
                                    <p:cond delay="250"/>
                                  </p:stCondLst>
                                  <p:childTnLst>
                                    <p:animScale>
                                      <p:cBhvr>
                                        <p:cTn id="15" dur="800" fill="hold"/>
                                        <p:tgtEl>
                                          <p:spTgt spid="390"/>
                                        </p:tgtEl>
                                      </p:cBhvr>
                                      <p:by x="0" y="0"/>
                                    </p:animScale>
                                  </p:childTnLst>
                                </p:cTn>
                              </p:par>
                              <p:par>
                                <p:cTn id="16" presetID="10" presetClass="entr" presetSubtype="0" fill="hold" nodeType="withEffect">
                                  <p:stCondLst>
                                    <p:cond delay="1500"/>
                                  </p:stCondLst>
                                  <p:childTnLst>
                                    <p:set>
                                      <p:cBhvr>
                                        <p:cTn id="17" dur="1" fill="hold">
                                          <p:stCondLst>
                                            <p:cond delay="0"/>
                                          </p:stCondLst>
                                        </p:cTn>
                                        <p:tgtEl>
                                          <p:spTgt spid="380"/>
                                        </p:tgtEl>
                                        <p:attrNameLst>
                                          <p:attrName>style.visibility</p:attrName>
                                        </p:attrNameLst>
                                      </p:cBhvr>
                                      <p:to>
                                        <p:strVal val="visible"/>
                                      </p:to>
                                    </p:set>
                                    <p:animEffect transition="in" filter="fade">
                                      <p:cBhvr>
                                        <p:cTn id="18" dur="1000"/>
                                        <p:tgtEl>
                                          <p:spTgt spid="380"/>
                                        </p:tgtEl>
                                      </p:cBhvr>
                                    </p:animEffect>
                                  </p:childTnLst>
                                </p:cTn>
                              </p:par>
                              <p:par>
                                <p:cTn id="19" presetID="1" presetClass="entr" presetSubtype="0" fill="hold" grpId="0" nodeType="withEffect">
                                  <p:stCondLst>
                                    <p:cond delay="1500"/>
                                  </p:stCondLst>
                                  <p:childTnLst>
                                    <p:set>
                                      <p:cBhvr>
                                        <p:cTn id="20" dur="1" fill="hold">
                                          <p:stCondLst>
                                            <p:cond delay="799"/>
                                          </p:stCondLst>
                                        </p:cTn>
                                        <p:tgtEl>
                                          <p:spTgt spid="392"/>
                                        </p:tgtEl>
                                        <p:attrNameLst>
                                          <p:attrName>style.visibility</p:attrName>
                                        </p:attrNameLst>
                                      </p:cBhvr>
                                      <p:to>
                                        <p:strVal val="visible"/>
                                      </p:to>
                                    </p:set>
                                  </p:childTnLst>
                                </p:cTn>
                              </p:par>
                              <p:par>
                                <p:cTn id="21" presetID="6" presetClass="emph" presetSubtype="0" accel="100000" autoRev="1" fill="hold" grpId="1" nodeType="withEffect">
                                  <p:stCondLst>
                                    <p:cond delay="1500"/>
                                  </p:stCondLst>
                                  <p:childTnLst>
                                    <p:animScale>
                                      <p:cBhvr>
                                        <p:cTn id="22" dur="800" fill="hold"/>
                                        <p:tgtEl>
                                          <p:spTgt spid="392"/>
                                        </p:tgtEl>
                                      </p:cBhvr>
                                      <p:by x="0" y="0"/>
                                    </p:animScale>
                                  </p:childTnLst>
                                </p:cTn>
                              </p:par>
                              <p:par>
                                <p:cTn id="23" presetID="10" presetClass="entr" presetSubtype="0" fill="hold" nodeType="withEffect">
                                  <p:stCondLst>
                                    <p:cond delay="1250"/>
                                  </p:stCondLst>
                                  <p:childTnLst>
                                    <p:set>
                                      <p:cBhvr>
                                        <p:cTn id="24" dur="1" fill="hold">
                                          <p:stCondLst>
                                            <p:cond delay="0"/>
                                          </p:stCondLst>
                                        </p:cTn>
                                        <p:tgtEl>
                                          <p:spTgt spid="381"/>
                                        </p:tgtEl>
                                        <p:attrNameLst>
                                          <p:attrName>style.visibility</p:attrName>
                                        </p:attrNameLst>
                                      </p:cBhvr>
                                      <p:to>
                                        <p:strVal val="visible"/>
                                      </p:to>
                                    </p:set>
                                    <p:animEffect transition="in" filter="fade">
                                      <p:cBhvr>
                                        <p:cTn id="25" dur="1000"/>
                                        <p:tgtEl>
                                          <p:spTgt spid="381"/>
                                        </p:tgtEl>
                                      </p:cBhvr>
                                    </p:animEffect>
                                  </p:childTnLst>
                                </p:cTn>
                              </p:par>
                              <p:par>
                                <p:cTn id="26" presetID="7" presetClass="emph" presetSubtype="2" fill="hold" nodeType="withEffect">
                                  <p:stCondLst>
                                    <p:cond delay="1250"/>
                                  </p:stCondLst>
                                  <p:childTnLst>
                                    <p:animClr clrSpc="rgb" dir="cw">
                                      <p:cBhvr>
                                        <p:cTn id="27" dur="1000" fill="hold"/>
                                        <p:tgtEl>
                                          <p:spTgt spid="357"/>
                                        </p:tgtEl>
                                        <p:attrNameLst>
                                          <p:attrName>stroke.color</p:attrName>
                                        </p:attrNameLst>
                                      </p:cBhvr>
                                      <p:to>
                                        <a:srgbClr val="FE5548"/>
                                      </p:to>
                                    </p:animClr>
                                    <p:set>
                                      <p:cBhvr>
                                        <p:cTn id="28" dur="1000" fill="hold"/>
                                        <p:tgtEl>
                                          <p:spTgt spid="357"/>
                                        </p:tgtEl>
                                        <p:attrNameLst>
                                          <p:attrName>stroke.on</p:attrName>
                                        </p:attrNameLst>
                                      </p:cBhvr>
                                      <p:to>
                                        <p:strVal val="true"/>
                                      </p:to>
                                    </p:set>
                                  </p:childTnLst>
                                </p:cTn>
                              </p:par>
                              <p:par>
                                <p:cTn id="29" presetID="19" presetClass="emph" presetSubtype="0" fill="hold" grpId="0" nodeType="withEffect">
                                  <p:stCondLst>
                                    <p:cond delay="1250"/>
                                  </p:stCondLst>
                                  <p:childTnLst>
                                    <p:animClr clrSpc="rgb" dir="cw">
                                      <p:cBhvr override="childStyle">
                                        <p:cTn id="30" dur="1000" fill="hold"/>
                                        <p:tgtEl>
                                          <p:spTgt spid="400"/>
                                        </p:tgtEl>
                                        <p:attrNameLst>
                                          <p:attrName>style.color</p:attrName>
                                        </p:attrNameLst>
                                      </p:cBhvr>
                                      <p:to>
                                        <a:srgbClr val="FE5548"/>
                                      </p:to>
                                    </p:animClr>
                                    <p:animClr clrSpc="rgb" dir="cw">
                                      <p:cBhvr>
                                        <p:cTn id="31" dur="1000" fill="hold"/>
                                        <p:tgtEl>
                                          <p:spTgt spid="400"/>
                                        </p:tgtEl>
                                        <p:attrNameLst>
                                          <p:attrName>fillcolor</p:attrName>
                                        </p:attrNameLst>
                                      </p:cBhvr>
                                      <p:to>
                                        <a:srgbClr val="FE5548"/>
                                      </p:to>
                                    </p:animClr>
                                    <p:set>
                                      <p:cBhvr>
                                        <p:cTn id="32" dur="1000" fill="hold"/>
                                        <p:tgtEl>
                                          <p:spTgt spid="400"/>
                                        </p:tgtEl>
                                        <p:attrNameLst>
                                          <p:attrName>fill.type</p:attrName>
                                        </p:attrNameLst>
                                      </p:cBhvr>
                                      <p:to>
                                        <p:strVal val="solid"/>
                                      </p:to>
                                    </p:set>
                                    <p:set>
                                      <p:cBhvr>
                                        <p:cTn id="33" dur="1000" fill="hold"/>
                                        <p:tgtEl>
                                          <p:spTgt spid="400"/>
                                        </p:tgtEl>
                                        <p:attrNameLst>
                                          <p:attrName>fill.on</p:attrName>
                                        </p:attrNameLst>
                                      </p:cBhvr>
                                      <p:to>
                                        <p:strVal val="true"/>
                                      </p:to>
                                    </p:set>
                                  </p:childTnLst>
                                </p:cTn>
                              </p:par>
                              <p:par>
                                <p:cTn id="34" presetID="7" presetClass="emph" presetSubtype="2" fill="hold" nodeType="withEffect">
                                  <p:stCondLst>
                                    <p:cond delay="1250"/>
                                  </p:stCondLst>
                                  <p:childTnLst>
                                    <p:animClr clrSpc="rgb" dir="cw">
                                      <p:cBhvr>
                                        <p:cTn id="35" dur="1000" fill="hold"/>
                                        <p:tgtEl>
                                          <p:spTgt spid="401"/>
                                        </p:tgtEl>
                                        <p:attrNameLst>
                                          <p:attrName>stroke.color</p:attrName>
                                        </p:attrNameLst>
                                      </p:cBhvr>
                                      <p:to>
                                        <a:srgbClr val="FFFFFF"/>
                                      </p:to>
                                    </p:animClr>
                                    <p:set>
                                      <p:cBhvr>
                                        <p:cTn id="36" dur="1000" fill="hold"/>
                                        <p:tgtEl>
                                          <p:spTgt spid="401"/>
                                        </p:tgtEl>
                                        <p:attrNameLst>
                                          <p:attrName>stroke.on</p:attrName>
                                        </p:attrNameLst>
                                      </p:cBhvr>
                                      <p:to>
                                        <p:strVal val="true"/>
                                      </p:to>
                                    </p:set>
                                  </p:childTnLst>
                                </p:cTn>
                              </p:par>
                              <p:par>
                                <p:cTn id="37" presetID="7" presetClass="emph" presetSubtype="2" fill="hold" nodeType="withEffect">
                                  <p:stCondLst>
                                    <p:cond delay="1250"/>
                                  </p:stCondLst>
                                  <p:childTnLst>
                                    <p:animClr clrSpc="rgb" dir="cw">
                                      <p:cBhvr>
                                        <p:cTn id="38" dur="1000" fill="hold"/>
                                        <p:tgtEl>
                                          <p:spTgt spid="402"/>
                                        </p:tgtEl>
                                        <p:attrNameLst>
                                          <p:attrName>stroke.color</p:attrName>
                                        </p:attrNameLst>
                                      </p:cBhvr>
                                      <p:to>
                                        <a:srgbClr val="FFFFFF"/>
                                      </p:to>
                                    </p:animClr>
                                    <p:set>
                                      <p:cBhvr>
                                        <p:cTn id="39" dur="1000" fill="hold"/>
                                        <p:tgtEl>
                                          <p:spTgt spid="402"/>
                                        </p:tgtEl>
                                        <p:attrNameLst>
                                          <p:attrName>stroke.on</p:attrName>
                                        </p:attrNameLst>
                                      </p:cBhvr>
                                      <p:to>
                                        <p:strVal val="true"/>
                                      </p:to>
                                    </p:set>
                                  </p:childTnLst>
                                </p:cTn>
                              </p:par>
                              <p:par>
                                <p:cTn id="40" presetID="7" presetClass="emph" presetSubtype="2" fill="hold" nodeType="withEffect">
                                  <p:stCondLst>
                                    <p:cond delay="1250"/>
                                  </p:stCondLst>
                                  <p:childTnLst>
                                    <p:animClr clrSpc="rgb" dir="cw">
                                      <p:cBhvr>
                                        <p:cTn id="41" dur="1000" fill="hold"/>
                                        <p:tgtEl>
                                          <p:spTgt spid="403"/>
                                        </p:tgtEl>
                                        <p:attrNameLst>
                                          <p:attrName>stroke.color</p:attrName>
                                        </p:attrNameLst>
                                      </p:cBhvr>
                                      <p:to>
                                        <a:srgbClr val="FFFFFF"/>
                                      </p:to>
                                    </p:animClr>
                                    <p:set>
                                      <p:cBhvr>
                                        <p:cTn id="42" dur="1000" fill="hold"/>
                                        <p:tgtEl>
                                          <p:spTgt spid="403"/>
                                        </p:tgtEl>
                                        <p:attrNameLst>
                                          <p:attrName>stroke.on</p:attrName>
                                        </p:attrNameLst>
                                      </p:cBhvr>
                                      <p:to>
                                        <p:strVal val="true"/>
                                      </p:to>
                                    </p:set>
                                  </p:childTnLst>
                                </p:cTn>
                              </p:par>
                              <p:par>
                                <p:cTn id="43" presetID="7" presetClass="emph" presetSubtype="2" fill="hold" nodeType="withEffect">
                                  <p:stCondLst>
                                    <p:cond delay="1250"/>
                                  </p:stCondLst>
                                  <p:childTnLst>
                                    <p:animClr clrSpc="rgb" dir="cw">
                                      <p:cBhvr>
                                        <p:cTn id="44" dur="1000" fill="hold"/>
                                        <p:tgtEl>
                                          <p:spTgt spid="404"/>
                                        </p:tgtEl>
                                        <p:attrNameLst>
                                          <p:attrName>stroke.color</p:attrName>
                                        </p:attrNameLst>
                                      </p:cBhvr>
                                      <p:to>
                                        <a:srgbClr val="FFFFFF"/>
                                      </p:to>
                                    </p:animClr>
                                    <p:set>
                                      <p:cBhvr>
                                        <p:cTn id="45" dur="1000" fill="hold"/>
                                        <p:tgtEl>
                                          <p:spTgt spid="404"/>
                                        </p:tgtEl>
                                        <p:attrNameLst>
                                          <p:attrName>stroke.on</p:attrName>
                                        </p:attrNameLst>
                                      </p:cBhvr>
                                      <p:to>
                                        <p:strVal val="true"/>
                                      </p:to>
                                    </p:set>
                                  </p:childTnLst>
                                </p:cTn>
                              </p:par>
                              <p:par>
                                <p:cTn id="46" presetID="7" presetClass="emph" presetSubtype="2" fill="hold" nodeType="withEffect">
                                  <p:stCondLst>
                                    <p:cond delay="1250"/>
                                  </p:stCondLst>
                                  <p:childTnLst>
                                    <p:animClr clrSpc="rgb" dir="cw">
                                      <p:cBhvr>
                                        <p:cTn id="47" dur="1000" fill="hold"/>
                                        <p:tgtEl>
                                          <p:spTgt spid="405"/>
                                        </p:tgtEl>
                                        <p:attrNameLst>
                                          <p:attrName>stroke.color</p:attrName>
                                        </p:attrNameLst>
                                      </p:cBhvr>
                                      <p:to>
                                        <a:srgbClr val="FFFFFF"/>
                                      </p:to>
                                    </p:animClr>
                                    <p:set>
                                      <p:cBhvr>
                                        <p:cTn id="48" dur="1000" fill="hold"/>
                                        <p:tgtEl>
                                          <p:spTgt spid="405"/>
                                        </p:tgtEl>
                                        <p:attrNameLst>
                                          <p:attrName>stroke.on</p:attrName>
                                        </p:attrNameLst>
                                      </p:cBhvr>
                                      <p:to>
                                        <p:strVal val="true"/>
                                      </p:to>
                                    </p:set>
                                  </p:childTnLst>
                                </p:cTn>
                              </p:par>
                              <p:par>
                                <p:cTn id="49" presetID="7" presetClass="emph" presetSubtype="2" fill="hold" nodeType="withEffect">
                                  <p:stCondLst>
                                    <p:cond delay="1250"/>
                                  </p:stCondLst>
                                  <p:childTnLst>
                                    <p:animClr clrSpc="rgb" dir="cw">
                                      <p:cBhvr>
                                        <p:cTn id="50" dur="1000" fill="hold"/>
                                        <p:tgtEl>
                                          <p:spTgt spid="406"/>
                                        </p:tgtEl>
                                        <p:attrNameLst>
                                          <p:attrName>stroke.color</p:attrName>
                                        </p:attrNameLst>
                                      </p:cBhvr>
                                      <p:to>
                                        <a:srgbClr val="FFFFFF"/>
                                      </p:to>
                                    </p:animClr>
                                    <p:set>
                                      <p:cBhvr>
                                        <p:cTn id="51" dur="1000" fill="hold"/>
                                        <p:tgtEl>
                                          <p:spTgt spid="406"/>
                                        </p:tgtEl>
                                        <p:attrNameLst>
                                          <p:attrName>stroke.on</p:attrName>
                                        </p:attrNameLst>
                                      </p:cBhvr>
                                      <p:to>
                                        <p:strVal val="true"/>
                                      </p:to>
                                    </p:set>
                                  </p:childTnLst>
                                </p:cTn>
                              </p:par>
                              <p:par>
                                <p:cTn id="52" presetID="7" presetClass="emph" presetSubtype="2" fill="hold" nodeType="withEffect">
                                  <p:stCondLst>
                                    <p:cond delay="1250"/>
                                  </p:stCondLst>
                                  <p:childTnLst>
                                    <p:animClr clrSpc="rgb" dir="cw">
                                      <p:cBhvr>
                                        <p:cTn id="53" dur="1000" fill="hold"/>
                                        <p:tgtEl>
                                          <p:spTgt spid="407"/>
                                        </p:tgtEl>
                                        <p:attrNameLst>
                                          <p:attrName>stroke.color</p:attrName>
                                        </p:attrNameLst>
                                      </p:cBhvr>
                                      <p:to>
                                        <a:srgbClr val="FFFFFF"/>
                                      </p:to>
                                    </p:animClr>
                                    <p:set>
                                      <p:cBhvr>
                                        <p:cTn id="54" dur="1000" fill="hold"/>
                                        <p:tgtEl>
                                          <p:spTgt spid="407"/>
                                        </p:tgtEl>
                                        <p:attrNameLst>
                                          <p:attrName>stroke.on</p:attrName>
                                        </p:attrNameLst>
                                      </p:cBhvr>
                                      <p:to>
                                        <p:strVal val="true"/>
                                      </p:to>
                                    </p:set>
                                  </p:childTnLst>
                                </p:cTn>
                              </p:par>
                              <p:par>
                                <p:cTn id="55" presetID="7" presetClass="emph" presetSubtype="2" fill="hold" nodeType="withEffect">
                                  <p:stCondLst>
                                    <p:cond delay="1250"/>
                                  </p:stCondLst>
                                  <p:childTnLst>
                                    <p:animClr clrSpc="rgb" dir="cw">
                                      <p:cBhvr>
                                        <p:cTn id="56" dur="1000" fill="hold"/>
                                        <p:tgtEl>
                                          <p:spTgt spid="408"/>
                                        </p:tgtEl>
                                        <p:attrNameLst>
                                          <p:attrName>stroke.color</p:attrName>
                                        </p:attrNameLst>
                                      </p:cBhvr>
                                      <p:to>
                                        <a:srgbClr val="FFFFFF"/>
                                      </p:to>
                                    </p:animClr>
                                    <p:set>
                                      <p:cBhvr>
                                        <p:cTn id="57" dur="1000" fill="hold"/>
                                        <p:tgtEl>
                                          <p:spTgt spid="408"/>
                                        </p:tgtEl>
                                        <p:attrNameLst>
                                          <p:attrName>stroke.on</p:attrName>
                                        </p:attrNameLst>
                                      </p:cBhvr>
                                      <p:to>
                                        <p:strVal val="true"/>
                                      </p:to>
                                    </p:set>
                                  </p:childTnLst>
                                </p:cTn>
                              </p:par>
                              <p:par>
                                <p:cTn id="58" presetID="7" presetClass="emph" presetSubtype="2" fill="hold" nodeType="withEffect">
                                  <p:stCondLst>
                                    <p:cond delay="1250"/>
                                  </p:stCondLst>
                                  <p:childTnLst>
                                    <p:animClr clrSpc="rgb" dir="cw">
                                      <p:cBhvr>
                                        <p:cTn id="59" dur="1000" fill="hold"/>
                                        <p:tgtEl>
                                          <p:spTgt spid="409"/>
                                        </p:tgtEl>
                                        <p:attrNameLst>
                                          <p:attrName>stroke.color</p:attrName>
                                        </p:attrNameLst>
                                      </p:cBhvr>
                                      <p:to>
                                        <a:srgbClr val="FFFFFF"/>
                                      </p:to>
                                    </p:animClr>
                                    <p:set>
                                      <p:cBhvr>
                                        <p:cTn id="60" dur="1000" fill="hold"/>
                                        <p:tgtEl>
                                          <p:spTgt spid="409"/>
                                        </p:tgtEl>
                                        <p:attrNameLst>
                                          <p:attrName>stroke.on</p:attrName>
                                        </p:attrNameLst>
                                      </p:cBhvr>
                                      <p:to>
                                        <p:strVal val="true"/>
                                      </p:to>
                                    </p:set>
                                  </p:childTnLst>
                                </p:cTn>
                              </p:par>
                              <p:par>
                                <p:cTn id="61" presetID="7" presetClass="emph" presetSubtype="2" fill="hold" nodeType="withEffect">
                                  <p:stCondLst>
                                    <p:cond delay="1250"/>
                                  </p:stCondLst>
                                  <p:childTnLst>
                                    <p:animClr clrSpc="rgb" dir="cw">
                                      <p:cBhvr>
                                        <p:cTn id="62" dur="1000" fill="hold"/>
                                        <p:tgtEl>
                                          <p:spTgt spid="410"/>
                                        </p:tgtEl>
                                        <p:attrNameLst>
                                          <p:attrName>stroke.color</p:attrName>
                                        </p:attrNameLst>
                                      </p:cBhvr>
                                      <p:to>
                                        <a:srgbClr val="FFFFFF"/>
                                      </p:to>
                                    </p:animClr>
                                    <p:set>
                                      <p:cBhvr>
                                        <p:cTn id="63" dur="1000" fill="hold"/>
                                        <p:tgtEl>
                                          <p:spTgt spid="410"/>
                                        </p:tgtEl>
                                        <p:attrNameLst>
                                          <p:attrName>stroke.on</p:attrName>
                                        </p:attrNameLst>
                                      </p:cBhvr>
                                      <p:to>
                                        <p:strVal val="true"/>
                                      </p:to>
                                    </p:set>
                                  </p:childTnLst>
                                </p:cTn>
                              </p:par>
                              <p:par>
                                <p:cTn id="64" presetID="7" presetClass="emph" presetSubtype="2" fill="hold" nodeType="withEffect">
                                  <p:stCondLst>
                                    <p:cond delay="1250"/>
                                  </p:stCondLst>
                                  <p:childTnLst>
                                    <p:animClr clrSpc="rgb" dir="cw">
                                      <p:cBhvr>
                                        <p:cTn id="65" dur="1000" fill="hold"/>
                                        <p:tgtEl>
                                          <p:spTgt spid="411"/>
                                        </p:tgtEl>
                                        <p:attrNameLst>
                                          <p:attrName>stroke.color</p:attrName>
                                        </p:attrNameLst>
                                      </p:cBhvr>
                                      <p:to>
                                        <a:srgbClr val="FFFFFF"/>
                                      </p:to>
                                    </p:animClr>
                                    <p:set>
                                      <p:cBhvr>
                                        <p:cTn id="66" dur="1000" fill="hold"/>
                                        <p:tgtEl>
                                          <p:spTgt spid="411"/>
                                        </p:tgtEl>
                                        <p:attrNameLst>
                                          <p:attrName>stroke.on</p:attrName>
                                        </p:attrNameLst>
                                      </p:cBhvr>
                                      <p:to>
                                        <p:strVal val="true"/>
                                      </p:to>
                                    </p:set>
                                  </p:childTnLst>
                                </p:cTn>
                              </p:par>
                              <p:par>
                                <p:cTn id="67" presetID="7" presetClass="emph" presetSubtype="2" fill="hold" nodeType="withEffect">
                                  <p:stCondLst>
                                    <p:cond delay="1250"/>
                                  </p:stCondLst>
                                  <p:childTnLst>
                                    <p:animClr clrSpc="rgb" dir="cw">
                                      <p:cBhvr>
                                        <p:cTn id="68" dur="1000" fill="hold"/>
                                        <p:tgtEl>
                                          <p:spTgt spid="412"/>
                                        </p:tgtEl>
                                        <p:attrNameLst>
                                          <p:attrName>stroke.color</p:attrName>
                                        </p:attrNameLst>
                                      </p:cBhvr>
                                      <p:to>
                                        <a:srgbClr val="FFFFFF"/>
                                      </p:to>
                                    </p:animClr>
                                    <p:set>
                                      <p:cBhvr>
                                        <p:cTn id="69" dur="1000" fill="hold"/>
                                        <p:tgtEl>
                                          <p:spTgt spid="412"/>
                                        </p:tgtEl>
                                        <p:attrNameLst>
                                          <p:attrName>stroke.on</p:attrName>
                                        </p:attrNameLst>
                                      </p:cBhvr>
                                      <p:to>
                                        <p:strVal val="true"/>
                                      </p:to>
                                    </p:set>
                                  </p:childTnLst>
                                </p:cTn>
                              </p:par>
                              <p:par>
                                <p:cTn id="70" presetID="7" presetClass="emph" presetSubtype="2" fill="hold" nodeType="withEffect">
                                  <p:stCondLst>
                                    <p:cond delay="1250"/>
                                  </p:stCondLst>
                                  <p:childTnLst>
                                    <p:animClr clrSpc="rgb" dir="cw">
                                      <p:cBhvr>
                                        <p:cTn id="71" dur="1000" fill="hold"/>
                                        <p:tgtEl>
                                          <p:spTgt spid="413"/>
                                        </p:tgtEl>
                                        <p:attrNameLst>
                                          <p:attrName>stroke.color</p:attrName>
                                        </p:attrNameLst>
                                      </p:cBhvr>
                                      <p:to>
                                        <a:srgbClr val="FFFFFF"/>
                                      </p:to>
                                    </p:animClr>
                                    <p:set>
                                      <p:cBhvr>
                                        <p:cTn id="72" dur="1000" fill="hold"/>
                                        <p:tgtEl>
                                          <p:spTgt spid="413"/>
                                        </p:tgtEl>
                                        <p:attrNameLst>
                                          <p:attrName>stroke.on</p:attrName>
                                        </p:attrNameLst>
                                      </p:cBhvr>
                                      <p:to>
                                        <p:strVal val="true"/>
                                      </p:to>
                                    </p:set>
                                  </p:childTnLst>
                                </p:cTn>
                              </p:par>
                              <p:par>
                                <p:cTn id="73" presetID="7" presetClass="emph" presetSubtype="2" fill="hold" nodeType="withEffect">
                                  <p:stCondLst>
                                    <p:cond delay="1250"/>
                                  </p:stCondLst>
                                  <p:childTnLst>
                                    <p:animClr clrSpc="rgb" dir="cw">
                                      <p:cBhvr>
                                        <p:cTn id="74" dur="1000" fill="hold"/>
                                        <p:tgtEl>
                                          <p:spTgt spid="414"/>
                                        </p:tgtEl>
                                        <p:attrNameLst>
                                          <p:attrName>stroke.color</p:attrName>
                                        </p:attrNameLst>
                                      </p:cBhvr>
                                      <p:to>
                                        <a:srgbClr val="FFFFFF"/>
                                      </p:to>
                                    </p:animClr>
                                    <p:set>
                                      <p:cBhvr>
                                        <p:cTn id="75" dur="1000" fill="hold"/>
                                        <p:tgtEl>
                                          <p:spTgt spid="414"/>
                                        </p:tgtEl>
                                        <p:attrNameLst>
                                          <p:attrName>stroke.on</p:attrName>
                                        </p:attrNameLst>
                                      </p:cBhvr>
                                      <p:to>
                                        <p:strVal val="true"/>
                                      </p:to>
                                    </p:set>
                                  </p:childTnLst>
                                </p:cTn>
                              </p:par>
                              <p:par>
                                <p:cTn id="76" presetID="7" presetClass="emph" presetSubtype="2" fill="hold" nodeType="withEffect">
                                  <p:stCondLst>
                                    <p:cond delay="1250"/>
                                  </p:stCondLst>
                                  <p:childTnLst>
                                    <p:animClr clrSpc="rgb" dir="cw">
                                      <p:cBhvr>
                                        <p:cTn id="77" dur="1000" fill="hold"/>
                                        <p:tgtEl>
                                          <p:spTgt spid="415"/>
                                        </p:tgtEl>
                                        <p:attrNameLst>
                                          <p:attrName>stroke.color</p:attrName>
                                        </p:attrNameLst>
                                      </p:cBhvr>
                                      <p:to>
                                        <a:srgbClr val="FFFFFF"/>
                                      </p:to>
                                    </p:animClr>
                                    <p:set>
                                      <p:cBhvr>
                                        <p:cTn id="78" dur="1000" fill="hold"/>
                                        <p:tgtEl>
                                          <p:spTgt spid="415"/>
                                        </p:tgtEl>
                                        <p:attrNameLst>
                                          <p:attrName>stroke.on</p:attrName>
                                        </p:attrNameLst>
                                      </p:cBhvr>
                                      <p:to>
                                        <p:strVal val="true"/>
                                      </p:to>
                                    </p:set>
                                  </p:childTnLst>
                                </p:cTn>
                              </p:par>
                              <p:par>
                                <p:cTn id="79" presetID="7" presetClass="emph" presetSubtype="2" fill="hold" nodeType="withEffect">
                                  <p:stCondLst>
                                    <p:cond delay="1250"/>
                                  </p:stCondLst>
                                  <p:childTnLst>
                                    <p:animClr clrSpc="rgb" dir="cw">
                                      <p:cBhvr>
                                        <p:cTn id="80" dur="1000" fill="hold"/>
                                        <p:tgtEl>
                                          <p:spTgt spid="416"/>
                                        </p:tgtEl>
                                        <p:attrNameLst>
                                          <p:attrName>stroke.color</p:attrName>
                                        </p:attrNameLst>
                                      </p:cBhvr>
                                      <p:to>
                                        <a:srgbClr val="FFFFFF"/>
                                      </p:to>
                                    </p:animClr>
                                    <p:set>
                                      <p:cBhvr>
                                        <p:cTn id="81" dur="1000" fill="hold"/>
                                        <p:tgtEl>
                                          <p:spTgt spid="416"/>
                                        </p:tgtEl>
                                        <p:attrNameLst>
                                          <p:attrName>stroke.on</p:attrName>
                                        </p:attrNameLst>
                                      </p:cBhvr>
                                      <p:to>
                                        <p:strVal val="true"/>
                                      </p:to>
                                    </p:set>
                                  </p:childTnLst>
                                </p:cTn>
                              </p:par>
                              <p:par>
                                <p:cTn id="82" presetID="7" presetClass="emph" presetSubtype="2" fill="hold" nodeType="withEffect">
                                  <p:stCondLst>
                                    <p:cond delay="1250"/>
                                  </p:stCondLst>
                                  <p:childTnLst>
                                    <p:animClr clrSpc="rgb" dir="cw">
                                      <p:cBhvr>
                                        <p:cTn id="83" dur="1000" fill="hold"/>
                                        <p:tgtEl>
                                          <p:spTgt spid="417"/>
                                        </p:tgtEl>
                                        <p:attrNameLst>
                                          <p:attrName>stroke.color</p:attrName>
                                        </p:attrNameLst>
                                      </p:cBhvr>
                                      <p:to>
                                        <a:srgbClr val="FFFFFF"/>
                                      </p:to>
                                    </p:animClr>
                                    <p:set>
                                      <p:cBhvr>
                                        <p:cTn id="84" dur="1000" fill="hold"/>
                                        <p:tgtEl>
                                          <p:spTgt spid="417"/>
                                        </p:tgtEl>
                                        <p:attrNameLst>
                                          <p:attrName>stroke.on</p:attrName>
                                        </p:attrNameLst>
                                      </p:cBhvr>
                                      <p:to>
                                        <p:strVal val="true"/>
                                      </p:to>
                                    </p:set>
                                  </p:childTnLst>
                                </p:cTn>
                              </p:par>
                              <p:par>
                                <p:cTn id="85" presetID="7" presetClass="emph" presetSubtype="2" fill="hold" nodeType="withEffect">
                                  <p:stCondLst>
                                    <p:cond delay="1250"/>
                                  </p:stCondLst>
                                  <p:childTnLst>
                                    <p:animClr clrSpc="rgb" dir="cw">
                                      <p:cBhvr>
                                        <p:cTn id="86" dur="1000" fill="hold"/>
                                        <p:tgtEl>
                                          <p:spTgt spid="418"/>
                                        </p:tgtEl>
                                        <p:attrNameLst>
                                          <p:attrName>stroke.color</p:attrName>
                                        </p:attrNameLst>
                                      </p:cBhvr>
                                      <p:to>
                                        <a:srgbClr val="FFFFFF"/>
                                      </p:to>
                                    </p:animClr>
                                    <p:set>
                                      <p:cBhvr>
                                        <p:cTn id="87" dur="1000" fill="hold"/>
                                        <p:tgtEl>
                                          <p:spTgt spid="418"/>
                                        </p:tgtEl>
                                        <p:attrNameLst>
                                          <p:attrName>stroke.on</p:attrName>
                                        </p:attrNameLst>
                                      </p:cBhvr>
                                      <p:to>
                                        <p:strVal val="true"/>
                                      </p:to>
                                    </p:set>
                                  </p:childTnLst>
                                </p:cTn>
                              </p:par>
                              <p:par>
                                <p:cTn id="88" presetID="7" presetClass="emph" presetSubtype="2" fill="hold" nodeType="withEffect">
                                  <p:stCondLst>
                                    <p:cond delay="1250"/>
                                  </p:stCondLst>
                                  <p:childTnLst>
                                    <p:animClr clrSpc="rgb" dir="cw">
                                      <p:cBhvr>
                                        <p:cTn id="89" dur="1000" fill="hold"/>
                                        <p:tgtEl>
                                          <p:spTgt spid="419"/>
                                        </p:tgtEl>
                                        <p:attrNameLst>
                                          <p:attrName>stroke.color</p:attrName>
                                        </p:attrNameLst>
                                      </p:cBhvr>
                                      <p:to>
                                        <a:srgbClr val="FFFFFF"/>
                                      </p:to>
                                    </p:animClr>
                                    <p:set>
                                      <p:cBhvr>
                                        <p:cTn id="90" dur="1000" fill="hold"/>
                                        <p:tgtEl>
                                          <p:spTgt spid="419"/>
                                        </p:tgtEl>
                                        <p:attrNameLst>
                                          <p:attrName>stroke.on</p:attrName>
                                        </p:attrNameLst>
                                      </p:cBhvr>
                                      <p:to>
                                        <p:strVal val="true"/>
                                      </p:to>
                                    </p:set>
                                  </p:childTnLst>
                                </p:cTn>
                              </p:par>
                              <p:par>
                                <p:cTn id="91" presetID="7" presetClass="emph" presetSubtype="2" fill="hold" nodeType="withEffect">
                                  <p:stCondLst>
                                    <p:cond delay="1250"/>
                                  </p:stCondLst>
                                  <p:childTnLst>
                                    <p:animClr clrSpc="rgb" dir="cw">
                                      <p:cBhvr>
                                        <p:cTn id="92" dur="1000" fill="hold"/>
                                        <p:tgtEl>
                                          <p:spTgt spid="420"/>
                                        </p:tgtEl>
                                        <p:attrNameLst>
                                          <p:attrName>stroke.color</p:attrName>
                                        </p:attrNameLst>
                                      </p:cBhvr>
                                      <p:to>
                                        <a:srgbClr val="FFFFFF"/>
                                      </p:to>
                                    </p:animClr>
                                    <p:set>
                                      <p:cBhvr>
                                        <p:cTn id="93" dur="1000" fill="hold"/>
                                        <p:tgtEl>
                                          <p:spTgt spid="420"/>
                                        </p:tgtEl>
                                        <p:attrNameLst>
                                          <p:attrName>stroke.on</p:attrName>
                                        </p:attrNameLst>
                                      </p:cBhvr>
                                      <p:to>
                                        <p:strVal val="true"/>
                                      </p:to>
                                    </p:set>
                                  </p:childTnLst>
                                </p:cTn>
                              </p:par>
                              <p:par>
                                <p:cTn id="94" presetID="7" presetClass="emph" presetSubtype="2" fill="hold" nodeType="withEffect">
                                  <p:stCondLst>
                                    <p:cond delay="1250"/>
                                  </p:stCondLst>
                                  <p:childTnLst>
                                    <p:animClr clrSpc="rgb" dir="cw">
                                      <p:cBhvr>
                                        <p:cTn id="95" dur="1000" fill="hold"/>
                                        <p:tgtEl>
                                          <p:spTgt spid="421"/>
                                        </p:tgtEl>
                                        <p:attrNameLst>
                                          <p:attrName>stroke.color</p:attrName>
                                        </p:attrNameLst>
                                      </p:cBhvr>
                                      <p:to>
                                        <a:srgbClr val="FFFFFF"/>
                                      </p:to>
                                    </p:animClr>
                                    <p:set>
                                      <p:cBhvr>
                                        <p:cTn id="96" dur="1000" fill="hold"/>
                                        <p:tgtEl>
                                          <p:spTgt spid="421"/>
                                        </p:tgtEl>
                                        <p:attrNameLst>
                                          <p:attrName>stroke.on</p:attrName>
                                        </p:attrNameLst>
                                      </p:cBhvr>
                                      <p:to>
                                        <p:strVal val="true"/>
                                      </p:to>
                                    </p:set>
                                  </p:childTnLst>
                                </p:cTn>
                              </p:par>
                              <p:par>
                                <p:cTn id="97" presetID="7" presetClass="emph" presetSubtype="2" fill="hold" nodeType="withEffect">
                                  <p:stCondLst>
                                    <p:cond delay="1250"/>
                                  </p:stCondLst>
                                  <p:childTnLst>
                                    <p:animClr clrSpc="rgb" dir="cw">
                                      <p:cBhvr>
                                        <p:cTn id="98" dur="1000" fill="hold"/>
                                        <p:tgtEl>
                                          <p:spTgt spid="422"/>
                                        </p:tgtEl>
                                        <p:attrNameLst>
                                          <p:attrName>stroke.color</p:attrName>
                                        </p:attrNameLst>
                                      </p:cBhvr>
                                      <p:to>
                                        <a:srgbClr val="FFFFFF"/>
                                      </p:to>
                                    </p:animClr>
                                    <p:set>
                                      <p:cBhvr>
                                        <p:cTn id="99" dur="1000" fill="hold"/>
                                        <p:tgtEl>
                                          <p:spTgt spid="422"/>
                                        </p:tgtEl>
                                        <p:attrNameLst>
                                          <p:attrName>stroke.on</p:attrName>
                                        </p:attrNameLst>
                                      </p:cBhvr>
                                      <p:to>
                                        <p:strVal val="true"/>
                                      </p:to>
                                    </p:set>
                                  </p:childTnLst>
                                </p:cTn>
                              </p:par>
                              <p:par>
                                <p:cTn id="100" presetID="7" presetClass="emph" presetSubtype="2" fill="hold" nodeType="withEffect">
                                  <p:stCondLst>
                                    <p:cond delay="1250"/>
                                  </p:stCondLst>
                                  <p:childTnLst>
                                    <p:animClr clrSpc="rgb" dir="cw">
                                      <p:cBhvr>
                                        <p:cTn id="101" dur="1000" fill="hold"/>
                                        <p:tgtEl>
                                          <p:spTgt spid="423"/>
                                        </p:tgtEl>
                                        <p:attrNameLst>
                                          <p:attrName>stroke.color</p:attrName>
                                        </p:attrNameLst>
                                      </p:cBhvr>
                                      <p:to>
                                        <a:srgbClr val="FFFFFF"/>
                                      </p:to>
                                    </p:animClr>
                                    <p:set>
                                      <p:cBhvr>
                                        <p:cTn id="102" dur="1000" fill="hold"/>
                                        <p:tgtEl>
                                          <p:spTgt spid="423"/>
                                        </p:tgtEl>
                                        <p:attrNameLst>
                                          <p:attrName>stroke.on</p:attrName>
                                        </p:attrNameLst>
                                      </p:cBhvr>
                                      <p:to>
                                        <p:strVal val="true"/>
                                      </p:to>
                                    </p:set>
                                  </p:childTnLst>
                                </p:cTn>
                              </p:par>
                              <p:par>
                                <p:cTn id="103" presetID="7" presetClass="emph" presetSubtype="2" fill="hold" nodeType="withEffect">
                                  <p:stCondLst>
                                    <p:cond delay="1250"/>
                                  </p:stCondLst>
                                  <p:childTnLst>
                                    <p:animClr clrSpc="rgb" dir="cw">
                                      <p:cBhvr>
                                        <p:cTn id="104" dur="1000" fill="hold"/>
                                        <p:tgtEl>
                                          <p:spTgt spid="424"/>
                                        </p:tgtEl>
                                        <p:attrNameLst>
                                          <p:attrName>stroke.color</p:attrName>
                                        </p:attrNameLst>
                                      </p:cBhvr>
                                      <p:to>
                                        <a:srgbClr val="FFFFFF"/>
                                      </p:to>
                                    </p:animClr>
                                    <p:set>
                                      <p:cBhvr>
                                        <p:cTn id="105" dur="1000" fill="hold"/>
                                        <p:tgtEl>
                                          <p:spTgt spid="424"/>
                                        </p:tgtEl>
                                        <p:attrNameLst>
                                          <p:attrName>stroke.on</p:attrName>
                                        </p:attrNameLst>
                                      </p:cBhvr>
                                      <p:to>
                                        <p:strVal val="true"/>
                                      </p:to>
                                    </p:set>
                                  </p:childTnLst>
                                </p:cTn>
                              </p:par>
                              <p:par>
                                <p:cTn id="106" presetID="19" presetClass="emph" presetSubtype="0" fill="hold" grpId="0" nodeType="withEffect">
                                  <p:stCondLst>
                                    <p:cond delay="1500"/>
                                  </p:stCondLst>
                                  <p:childTnLst>
                                    <p:animClr clrSpc="rgb" dir="cw">
                                      <p:cBhvr override="childStyle">
                                        <p:cTn id="107" dur="1000" fill="hold"/>
                                        <p:tgtEl>
                                          <p:spTgt spid="425"/>
                                        </p:tgtEl>
                                        <p:attrNameLst>
                                          <p:attrName>style.color</p:attrName>
                                        </p:attrNameLst>
                                      </p:cBhvr>
                                      <p:to>
                                        <a:srgbClr val="FE5548"/>
                                      </p:to>
                                    </p:animClr>
                                    <p:animClr clrSpc="rgb" dir="cw">
                                      <p:cBhvr>
                                        <p:cTn id="108" dur="1000" fill="hold"/>
                                        <p:tgtEl>
                                          <p:spTgt spid="425"/>
                                        </p:tgtEl>
                                        <p:attrNameLst>
                                          <p:attrName>fillcolor</p:attrName>
                                        </p:attrNameLst>
                                      </p:cBhvr>
                                      <p:to>
                                        <a:srgbClr val="FE5548"/>
                                      </p:to>
                                    </p:animClr>
                                    <p:set>
                                      <p:cBhvr>
                                        <p:cTn id="109" dur="1000" fill="hold"/>
                                        <p:tgtEl>
                                          <p:spTgt spid="425"/>
                                        </p:tgtEl>
                                        <p:attrNameLst>
                                          <p:attrName>fill.type</p:attrName>
                                        </p:attrNameLst>
                                      </p:cBhvr>
                                      <p:to>
                                        <p:strVal val="solid"/>
                                      </p:to>
                                    </p:set>
                                    <p:set>
                                      <p:cBhvr>
                                        <p:cTn id="110" dur="1000" fill="hold"/>
                                        <p:tgtEl>
                                          <p:spTgt spid="425"/>
                                        </p:tgtEl>
                                        <p:attrNameLst>
                                          <p:attrName>fill.on</p:attrName>
                                        </p:attrNameLst>
                                      </p:cBhvr>
                                      <p:to>
                                        <p:strVal val="true"/>
                                      </p:to>
                                    </p:set>
                                  </p:childTnLst>
                                </p:cTn>
                              </p:par>
                              <p:par>
                                <p:cTn id="111" presetID="10" presetClass="entr" presetSubtype="0" fill="hold" nodeType="withEffect">
                                  <p:stCondLst>
                                    <p:cond delay="1500"/>
                                  </p:stCondLst>
                                  <p:childTnLst>
                                    <p:set>
                                      <p:cBhvr>
                                        <p:cTn id="112" dur="1" fill="hold">
                                          <p:stCondLst>
                                            <p:cond delay="0"/>
                                          </p:stCondLst>
                                        </p:cTn>
                                        <p:tgtEl>
                                          <p:spTgt spid="469"/>
                                        </p:tgtEl>
                                        <p:attrNameLst>
                                          <p:attrName>style.visibility</p:attrName>
                                        </p:attrNameLst>
                                      </p:cBhvr>
                                      <p:to>
                                        <p:strVal val="visible"/>
                                      </p:to>
                                    </p:set>
                                    <p:animEffect transition="in" filter="fade">
                                      <p:cBhvr>
                                        <p:cTn id="113" dur="1000"/>
                                        <p:tgtEl>
                                          <p:spTgt spid="469"/>
                                        </p:tgtEl>
                                      </p:cBhvr>
                                    </p:animEffect>
                                  </p:childTnLst>
                                </p:cTn>
                              </p:par>
                              <p:par>
                                <p:cTn id="114" presetID="1" presetClass="exit" presetSubtype="0" fill="hold" nodeType="withEffect">
                                  <p:stCondLst>
                                    <p:cond delay="2500"/>
                                  </p:stCondLst>
                                  <p:childTnLst>
                                    <p:set>
                                      <p:cBhvr>
                                        <p:cTn id="115" dur="1" fill="hold">
                                          <p:stCondLst>
                                            <p:cond delay="0"/>
                                          </p:stCondLst>
                                        </p:cTn>
                                        <p:tgtEl>
                                          <p:spTgt spid="426"/>
                                        </p:tgtEl>
                                        <p:attrNameLst>
                                          <p:attrName>style.visibility</p:attrName>
                                        </p:attrNameLst>
                                      </p:cBhvr>
                                      <p:to>
                                        <p:strVal val="hidden"/>
                                      </p:to>
                                    </p:set>
                                  </p:childTnLst>
                                </p:cTn>
                              </p:par>
                              <p:par>
                                <p:cTn id="116" presetID="19" presetClass="emph" presetSubtype="0" fill="hold" grpId="0" nodeType="withEffect">
                                  <p:stCondLst>
                                    <p:cond delay="2250"/>
                                  </p:stCondLst>
                                  <p:childTnLst>
                                    <p:animClr clrSpc="rgb" dir="cw">
                                      <p:cBhvr override="childStyle">
                                        <p:cTn id="117" dur="1000" fill="hold"/>
                                        <p:tgtEl>
                                          <p:spTgt spid="437"/>
                                        </p:tgtEl>
                                        <p:attrNameLst>
                                          <p:attrName>style.color</p:attrName>
                                        </p:attrNameLst>
                                      </p:cBhvr>
                                      <p:to>
                                        <a:srgbClr val="FE5548"/>
                                      </p:to>
                                    </p:animClr>
                                    <p:animClr clrSpc="rgb" dir="cw">
                                      <p:cBhvr>
                                        <p:cTn id="118" dur="1000" fill="hold"/>
                                        <p:tgtEl>
                                          <p:spTgt spid="437"/>
                                        </p:tgtEl>
                                        <p:attrNameLst>
                                          <p:attrName>fillcolor</p:attrName>
                                        </p:attrNameLst>
                                      </p:cBhvr>
                                      <p:to>
                                        <a:srgbClr val="FE5548"/>
                                      </p:to>
                                    </p:animClr>
                                    <p:set>
                                      <p:cBhvr>
                                        <p:cTn id="119" dur="1000" fill="hold"/>
                                        <p:tgtEl>
                                          <p:spTgt spid="437"/>
                                        </p:tgtEl>
                                        <p:attrNameLst>
                                          <p:attrName>fill.type</p:attrName>
                                        </p:attrNameLst>
                                      </p:cBhvr>
                                      <p:to>
                                        <p:strVal val="solid"/>
                                      </p:to>
                                    </p:set>
                                    <p:set>
                                      <p:cBhvr>
                                        <p:cTn id="120" dur="1000" fill="hold"/>
                                        <p:tgtEl>
                                          <p:spTgt spid="437"/>
                                        </p:tgtEl>
                                        <p:attrNameLst>
                                          <p:attrName>fill.on</p:attrName>
                                        </p:attrNameLst>
                                      </p:cBhvr>
                                      <p:to>
                                        <p:strVal val="true"/>
                                      </p:to>
                                    </p:set>
                                  </p:childTnLst>
                                </p:cTn>
                              </p:par>
                              <p:par>
                                <p:cTn id="121" presetID="10" presetClass="entr" presetSubtype="0" fill="hold" nodeType="withEffect">
                                  <p:stCondLst>
                                    <p:cond delay="2250"/>
                                  </p:stCondLst>
                                  <p:childTnLst>
                                    <p:set>
                                      <p:cBhvr>
                                        <p:cTn id="122" dur="1" fill="hold">
                                          <p:stCondLst>
                                            <p:cond delay="0"/>
                                          </p:stCondLst>
                                        </p:cTn>
                                        <p:tgtEl>
                                          <p:spTgt spid="465"/>
                                        </p:tgtEl>
                                        <p:attrNameLst>
                                          <p:attrName>style.visibility</p:attrName>
                                        </p:attrNameLst>
                                      </p:cBhvr>
                                      <p:to>
                                        <p:strVal val="visible"/>
                                      </p:to>
                                    </p:set>
                                    <p:animEffect transition="in" filter="fade">
                                      <p:cBhvr>
                                        <p:cTn id="123" dur="1000"/>
                                        <p:tgtEl>
                                          <p:spTgt spid="465"/>
                                        </p:tgtEl>
                                      </p:cBhvr>
                                    </p:animEffect>
                                  </p:childTnLst>
                                </p:cTn>
                              </p:par>
                              <p:par>
                                <p:cTn id="124" presetID="1" presetClass="exit" presetSubtype="0" fill="hold" nodeType="withEffect">
                                  <p:stCondLst>
                                    <p:cond delay="3250"/>
                                  </p:stCondLst>
                                  <p:childTnLst>
                                    <p:set>
                                      <p:cBhvr>
                                        <p:cTn id="125" dur="1" fill="hold">
                                          <p:stCondLst>
                                            <p:cond delay="0"/>
                                          </p:stCondLst>
                                        </p:cTn>
                                        <p:tgtEl>
                                          <p:spTgt spid="438"/>
                                        </p:tgtEl>
                                        <p:attrNameLst>
                                          <p:attrName>style.visibility</p:attrName>
                                        </p:attrNameLst>
                                      </p:cBhvr>
                                      <p:to>
                                        <p:strVal val="hidden"/>
                                      </p:to>
                                    </p:set>
                                  </p:childTnLst>
                                </p:cTn>
                              </p:par>
                              <p:par>
                                <p:cTn id="126" presetID="7" presetClass="emph" presetSubtype="2" fill="hold" nodeType="withEffect">
                                  <p:stCondLst>
                                    <p:cond delay="2500"/>
                                  </p:stCondLst>
                                  <p:childTnLst>
                                    <p:animClr clrSpc="rgb" dir="cw">
                                      <p:cBhvr>
                                        <p:cTn id="127" dur="1000" fill="hold"/>
                                        <p:tgtEl>
                                          <p:spTgt spid="347"/>
                                        </p:tgtEl>
                                        <p:attrNameLst>
                                          <p:attrName>stroke.color</p:attrName>
                                        </p:attrNameLst>
                                      </p:cBhvr>
                                      <p:to>
                                        <a:srgbClr val="FE5548"/>
                                      </p:to>
                                    </p:animClr>
                                    <p:set>
                                      <p:cBhvr>
                                        <p:cTn id="128" dur="1000" fill="hold"/>
                                        <p:tgtEl>
                                          <p:spTgt spid="347"/>
                                        </p:tgtEl>
                                        <p:attrNameLst>
                                          <p:attrName>stroke.on</p:attrName>
                                        </p:attrNameLst>
                                      </p:cBhvr>
                                      <p:to>
                                        <p:strVal val="true"/>
                                      </p:to>
                                    </p:set>
                                  </p:childTnLst>
                                </p:cTn>
                              </p:par>
                              <p:par>
                                <p:cTn id="129" presetID="7" presetClass="emph" presetSubtype="2" fill="hold" nodeType="withEffect">
                                  <p:stCondLst>
                                    <p:cond delay="2500"/>
                                  </p:stCondLst>
                                  <p:childTnLst>
                                    <p:animClr clrSpc="rgb" dir="cw">
                                      <p:cBhvr>
                                        <p:cTn id="130" dur="1000" fill="hold"/>
                                        <p:tgtEl>
                                          <p:spTgt spid="397"/>
                                        </p:tgtEl>
                                        <p:attrNameLst>
                                          <p:attrName>stroke.color</p:attrName>
                                        </p:attrNameLst>
                                      </p:cBhvr>
                                      <p:to>
                                        <a:srgbClr val="FFFFFF"/>
                                      </p:to>
                                    </p:animClr>
                                    <p:set>
                                      <p:cBhvr>
                                        <p:cTn id="131" dur="1000" fill="hold"/>
                                        <p:tgtEl>
                                          <p:spTgt spid="397"/>
                                        </p:tgtEl>
                                        <p:attrNameLst>
                                          <p:attrName>stroke.on</p:attrName>
                                        </p:attrNameLst>
                                      </p:cBhvr>
                                      <p:to>
                                        <p:strVal val="true"/>
                                      </p:to>
                                    </p:set>
                                  </p:childTnLst>
                                </p:cTn>
                              </p:par>
                              <p:par>
                                <p:cTn id="132" presetID="7" presetClass="emph" presetSubtype="2" fill="hold" nodeType="withEffect">
                                  <p:stCondLst>
                                    <p:cond delay="2750"/>
                                  </p:stCondLst>
                                  <p:childTnLst>
                                    <p:animClr clrSpc="rgb" dir="cw">
                                      <p:cBhvr>
                                        <p:cTn id="133" dur="1000" fill="hold"/>
                                        <p:tgtEl>
                                          <p:spTgt spid="349"/>
                                        </p:tgtEl>
                                        <p:attrNameLst>
                                          <p:attrName>stroke.color</p:attrName>
                                        </p:attrNameLst>
                                      </p:cBhvr>
                                      <p:to>
                                        <a:srgbClr val="FE5548"/>
                                      </p:to>
                                    </p:animClr>
                                    <p:set>
                                      <p:cBhvr>
                                        <p:cTn id="134" dur="1000" fill="hold"/>
                                        <p:tgtEl>
                                          <p:spTgt spid="349"/>
                                        </p:tgtEl>
                                        <p:attrNameLst>
                                          <p:attrName>stroke.on</p:attrName>
                                        </p:attrNameLst>
                                      </p:cBhvr>
                                      <p:to>
                                        <p:strVal val="true"/>
                                      </p:to>
                                    </p:set>
                                  </p:childTnLst>
                                </p:cTn>
                              </p:par>
                              <p:par>
                                <p:cTn id="135" presetID="7" presetClass="emph" presetSubtype="2" fill="hold" nodeType="withEffect">
                                  <p:stCondLst>
                                    <p:cond delay="2750"/>
                                  </p:stCondLst>
                                  <p:childTnLst>
                                    <p:animClr clrSpc="rgb" dir="cw">
                                      <p:cBhvr>
                                        <p:cTn id="136" dur="1000" fill="hold"/>
                                        <p:tgtEl>
                                          <p:spTgt spid="351"/>
                                        </p:tgtEl>
                                        <p:attrNameLst>
                                          <p:attrName>stroke.color</p:attrName>
                                        </p:attrNameLst>
                                      </p:cBhvr>
                                      <p:to>
                                        <a:srgbClr val="FE5548"/>
                                      </p:to>
                                    </p:animClr>
                                    <p:set>
                                      <p:cBhvr>
                                        <p:cTn id="137" dur="1000" fill="hold"/>
                                        <p:tgtEl>
                                          <p:spTgt spid="351"/>
                                        </p:tgtEl>
                                        <p:attrNameLst>
                                          <p:attrName>stroke.on</p:attrName>
                                        </p:attrNameLst>
                                      </p:cBhvr>
                                      <p:to>
                                        <p:strVal val="true"/>
                                      </p:to>
                                    </p:set>
                                  </p:childTnLst>
                                </p:cTn>
                              </p:par>
                              <p:par>
                                <p:cTn id="138" presetID="7" presetClass="emph" presetSubtype="2" fill="hold" nodeType="withEffect">
                                  <p:stCondLst>
                                    <p:cond delay="2750"/>
                                  </p:stCondLst>
                                  <p:childTnLst>
                                    <p:animClr clrSpc="rgb" dir="cw">
                                      <p:cBhvr>
                                        <p:cTn id="139" dur="1000" fill="hold"/>
                                        <p:tgtEl>
                                          <p:spTgt spid="354"/>
                                        </p:tgtEl>
                                        <p:attrNameLst>
                                          <p:attrName>stroke.color</p:attrName>
                                        </p:attrNameLst>
                                      </p:cBhvr>
                                      <p:to>
                                        <a:srgbClr val="FE5548"/>
                                      </p:to>
                                    </p:animClr>
                                    <p:set>
                                      <p:cBhvr>
                                        <p:cTn id="140" dur="1000" fill="hold"/>
                                        <p:tgtEl>
                                          <p:spTgt spid="354"/>
                                        </p:tgtEl>
                                        <p:attrNameLst>
                                          <p:attrName>stroke.on</p:attrName>
                                        </p:attrNameLst>
                                      </p:cBhvr>
                                      <p:to>
                                        <p:strVal val="true"/>
                                      </p:to>
                                    </p:set>
                                  </p:childTnLst>
                                </p:cTn>
                              </p:par>
                              <p:par>
                                <p:cTn id="141" presetID="7" presetClass="emph" presetSubtype="2" fill="hold" nodeType="withEffect">
                                  <p:stCondLst>
                                    <p:cond delay="2750"/>
                                  </p:stCondLst>
                                  <p:childTnLst>
                                    <p:animClr clrSpc="rgb" dir="cw">
                                      <p:cBhvr>
                                        <p:cTn id="142" dur="1000" fill="hold"/>
                                        <p:tgtEl>
                                          <p:spTgt spid="353"/>
                                        </p:tgtEl>
                                        <p:attrNameLst>
                                          <p:attrName>stroke.color</p:attrName>
                                        </p:attrNameLst>
                                      </p:cBhvr>
                                      <p:to>
                                        <a:srgbClr val="FE5548"/>
                                      </p:to>
                                    </p:animClr>
                                    <p:set>
                                      <p:cBhvr>
                                        <p:cTn id="143" dur="1000" fill="hold"/>
                                        <p:tgtEl>
                                          <p:spTgt spid="353"/>
                                        </p:tgtEl>
                                        <p:attrNameLst>
                                          <p:attrName>stroke.on</p:attrName>
                                        </p:attrNameLst>
                                      </p:cBhvr>
                                      <p:to>
                                        <p:strVal val="true"/>
                                      </p:to>
                                    </p:set>
                                  </p:childTnLst>
                                </p:cTn>
                              </p:par>
                              <p:par>
                                <p:cTn id="144" presetID="7" presetClass="emph" presetSubtype="2" fill="hold" nodeType="withEffect">
                                  <p:stCondLst>
                                    <p:cond delay="2750"/>
                                  </p:stCondLst>
                                  <p:childTnLst>
                                    <p:animClr clrSpc="rgb" dir="cw">
                                      <p:cBhvr>
                                        <p:cTn id="145" dur="1000" fill="hold"/>
                                        <p:tgtEl>
                                          <p:spTgt spid="348"/>
                                        </p:tgtEl>
                                        <p:attrNameLst>
                                          <p:attrName>stroke.color</p:attrName>
                                        </p:attrNameLst>
                                      </p:cBhvr>
                                      <p:to>
                                        <a:srgbClr val="FE5548"/>
                                      </p:to>
                                    </p:animClr>
                                    <p:set>
                                      <p:cBhvr>
                                        <p:cTn id="146" dur="1000" fill="hold"/>
                                        <p:tgtEl>
                                          <p:spTgt spid="348"/>
                                        </p:tgtEl>
                                        <p:attrNameLst>
                                          <p:attrName>stroke.on</p:attrName>
                                        </p:attrNameLst>
                                      </p:cBhvr>
                                      <p:to>
                                        <p:strVal val="true"/>
                                      </p:to>
                                    </p:set>
                                  </p:childTnLst>
                                </p:cTn>
                              </p:par>
                              <p:par>
                                <p:cTn id="147" presetID="19" presetClass="emph" presetSubtype="0" fill="hold" grpId="0" nodeType="withEffect">
                                  <p:stCondLst>
                                    <p:cond delay="3500"/>
                                  </p:stCondLst>
                                  <p:childTnLst>
                                    <p:animClr clrSpc="rgb" dir="cw">
                                      <p:cBhvr override="childStyle">
                                        <p:cTn id="148" dur="1000" fill="hold"/>
                                        <p:tgtEl>
                                          <p:spTgt spid="396"/>
                                        </p:tgtEl>
                                        <p:attrNameLst>
                                          <p:attrName>style.color</p:attrName>
                                        </p:attrNameLst>
                                      </p:cBhvr>
                                      <p:to>
                                        <a:srgbClr val="FE5548"/>
                                      </p:to>
                                    </p:animClr>
                                    <p:animClr clrSpc="rgb" dir="cw">
                                      <p:cBhvr>
                                        <p:cTn id="149" dur="1000" fill="hold"/>
                                        <p:tgtEl>
                                          <p:spTgt spid="396"/>
                                        </p:tgtEl>
                                        <p:attrNameLst>
                                          <p:attrName>fillcolor</p:attrName>
                                        </p:attrNameLst>
                                      </p:cBhvr>
                                      <p:to>
                                        <a:srgbClr val="FE5548"/>
                                      </p:to>
                                    </p:animClr>
                                    <p:set>
                                      <p:cBhvr>
                                        <p:cTn id="150" dur="1000" fill="hold"/>
                                        <p:tgtEl>
                                          <p:spTgt spid="396"/>
                                        </p:tgtEl>
                                        <p:attrNameLst>
                                          <p:attrName>fill.type</p:attrName>
                                        </p:attrNameLst>
                                      </p:cBhvr>
                                      <p:to>
                                        <p:strVal val="solid"/>
                                      </p:to>
                                    </p:set>
                                    <p:set>
                                      <p:cBhvr>
                                        <p:cTn id="151" dur="1000" fill="hold"/>
                                        <p:tgtEl>
                                          <p:spTgt spid="396"/>
                                        </p:tgtEl>
                                        <p:attrNameLst>
                                          <p:attrName>fill.on</p:attrName>
                                        </p:attrNameLst>
                                      </p:cBhvr>
                                      <p:to>
                                        <p:strVal val="true"/>
                                      </p:to>
                                    </p:set>
                                  </p:childTnLst>
                                </p:cTn>
                              </p:par>
                              <p:par>
                                <p:cTn id="152" presetID="19" presetClass="emph" presetSubtype="0" fill="hold" grpId="0" nodeType="withEffect">
                                  <p:stCondLst>
                                    <p:cond delay="3500"/>
                                  </p:stCondLst>
                                  <p:childTnLst>
                                    <p:animClr clrSpc="rgb" dir="cw">
                                      <p:cBhvr override="childStyle">
                                        <p:cTn id="153" dur="1000" fill="hold"/>
                                        <p:tgtEl>
                                          <p:spTgt spid="394"/>
                                        </p:tgtEl>
                                        <p:attrNameLst>
                                          <p:attrName>style.color</p:attrName>
                                        </p:attrNameLst>
                                      </p:cBhvr>
                                      <p:to>
                                        <a:srgbClr val="FE5548"/>
                                      </p:to>
                                    </p:animClr>
                                    <p:animClr clrSpc="rgb" dir="cw">
                                      <p:cBhvr>
                                        <p:cTn id="154" dur="1000" fill="hold"/>
                                        <p:tgtEl>
                                          <p:spTgt spid="394"/>
                                        </p:tgtEl>
                                        <p:attrNameLst>
                                          <p:attrName>fillcolor</p:attrName>
                                        </p:attrNameLst>
                                      </p:cBhvr>
                                      <p:to>
                                        <a:srgbClr val="FE5548"/>
                                      </p:to>
                                    </p:animClr>
                                    <p:set>
                                      <p:cBhvr>
                                        <p:cTn id="155" dur="1000" fill="hold"/>
                                        <p:tgtEl>
                                          <p:spTgt spid="394"/>
                                        </p:tgtEl>
                                        <p:attrNameLst>
                                          <p:attrName>fill.type</p:attrName>
                                        </p:attrNameLst>
                                      </p:cBhvr>
                                      <p:to>
                                        <p:strVal val="solid"/>
                                      </p:to>
                                    </p:set>
                                    <p:set>
                                      <p:cBhvr>
                                        <p:cTn id="156" dur="1000" fill="hold"/>
                                        <p:tgtEl>
                                          <p:spTgt spid="394"/>
                                        </p:tgtEl>
                                        <p:attrNameLst>
                                          <p:attrName>fill.on</p:attrName>
                                        </p:attrNameLst>
                                      </p:cBhvr>
                                      <p:to>
                                        <p:strVal val="true"/>
                                      </p:to>
                                    </p:set>
                                  </p:childTnLst>
                                </p:cTn>
                              </p:par>
                              <p:par>
                                <p:cTn id="157" presetID="10" presetClass="entr" presetSubtype="0" fill="hold" nodeType="withEffect">
                                  <p:stCondLst>
                                    <p:cond delay="3500"/>
                                  </p:stCondLst>
                                  <p:childTnLst>
                                    <p:set>
                                      <p:cBhvr>
                                        <p:cTn id="158" dur="1" fill="hold">
                                          <p:stCondLst>
                                            <p:cond delay="0"/>
                                          </p:stCondLst>
                                        </p:cTn>
                                        <p:tgtEl>
                                          <p:spTgt spid="468"/>
                                        </p:tgtEl>
                                        <p:attrNameLst>
                                          <p:attrName>style.visibility</p:attrName>
                                        </p:attrNameLst>
                                      </p:cBhvr>
                                      <p:to>
                                        <p:strVal val="visible"/>
                                      </p:to>
                                    </p:set>
                                    <p:animEffect transition="in" filter="fade">
                                      <p:cBhvr>
                                        <p:cTn id="159" dur="1000"/>
                                        <p:tgtEl>
                                          <p:spTgt spid="468"/>
                                        </p:tgtEl>
                                      </p:cBhvr>
                                    </p:animEffect>
                                  </p:childTnLst>
                                </p:cTn>
                              </p:par>
                              <p:par>
                                <p:cTn id="160" presetID="1" presetClass="exit" presetSubtype="0" fill="hold" nodeType="withEffect">
                                  <p:stCondLst>
                                    <p:cond delay="4250"/>
                                  </p:stCondLst>
                                  <p:childTnLst>
                                    <p:set>
                                      <p:cBhvr>
                                        <p:cTn id="161" dur="1" fill="hold">
                                          <p:stCondLst>
                                            <p:cond delay="0"/>
                                          </p:stCondLst>
                                        </p:cTn>
                                        <p:tgtEl>
                                          <p:spTgt spid="395"/>
                                        </p:tgtEl>
                                        <p:attrNameLst>
                                          <p:attrName>style.visibility</p:attrName>
                                        </p:attrNameLst>
                                      </p:cBhvr>
                                      <p:to>
                                        <p:strVal val="hidden"/>
                                      </p:to>
                                    </p:set>
                                  </p:childTnLst>
                                </p:cTn>
                              </p:par>
                              <p:par>
                                <p:cTn id="162" presetID="19" presetClass="emph" presetSubtype="0" fill="hold" grpId="0" nodeType="withEffect">
                                  <p:stCondLst>
                                    <p:cond delay="3500"/>
                                  </p:stCondLst>
                                  <p:childTnLst>
                                    <p:animClr clrSpc="rgb" dir="cw">
                                      <p:cBhvr override="childStyle">
                                        <p:cTn id="163" dur="1000" fill="hold"/>
                                        <p:tgtEl>
                                          <p:spTgt spid="427"/>
                                        </p:tgtEl>
                                        <p:attrNameLst>
                                          <p:attrName>style.color</p:attrName>
                                        </p:attrNameLst>
                                      </p:cBhvr>
                                      <p:to>
                                        <a:srgbClr val="FE5548"/>
                                      </p:to>
                                    </p:animClr>
                                    <p:animClr clrSpc="rgb" dir="cw">
                                      <p:cBhvr>
                                        <p:cTn id="164" dur="1000" fill="hold"/>
                                        <p:tgtEl>
                                          <p:spTgt spid="427"/>
                                        </p:tgtEl>
                                        <p:attrNameLst>
                                          <p:attrName>fillcolor</p:attrName>
                                        </p:attrNameLst>
                                      </p:cBhvr>
                                      <p:to>
                                        <a:srgbClr val="FE5548"/>
                                      </p:to>
                                    </p:animClr>
                                    <p:set>
                                      <p:cBhvr>
                                        <p:cTn id="165" dur="1000" fill="hold"/>
                                        <p:tgtEl>
                                          <p:spTgt spid="427"/>
                                        </p:tgtEl>
                                        <p:attrNameLst>
                                          <p:attrName>fill.type</p:attrName>
                                        </p:attrNameLst>
                                      </p:cBhvr>
                                      <p:to>
                                        <p:strVal val="solid"/>
                                      </p:to>
                                    </p:set>
                                    <p:set>
                                      <p:cBhvr>
                                        <p:cTn id="166" dur="1000" fill="hold"/>
                                        <p:tgtEl>
                                          <p:spTgt spid="427"/>
                                        </p:tgtEl>
                                        <p:attrNameLst>
                                          <p:attrName>fill.on</p:attrName>
                                        </p:attrNameLst>
                                      </p:cBhvr>
                                      <p:to>
                                        <p:strVal val="true"/>
                                      </p:to>
                                    </p:set>
                                  </p:childTnLst>
                                </p:cTn>
                              </p:par>
                              <p:par>
                                <p:cTn id="167" presetID="10" presetClass="entr" presetSubtype="0" fill="hold" nodeType="withEffect">
                                  <p:stCondLst>
                                    <p:cond delay="3500"/>
                                  </p:stCondLst>
                                  <p:childTnLst>
                                    <p:set>
                                      <p:cBhvr>
                                        <p:cTn id="168" dur="1" fill="hold">
                                          <p:stCondLst>
                                            <p:cond delay="0"/>
                                          </p:stCondLst>
                                        </p:cTn>
                                        <p:tgtEl>
                                          <p:spTgt spid="467"/>
                                        </p:tgtEl>
                                        <p:attrNameLst>
                                          <p:attrName>style.visibility</p:attrName>
                                        </p:attrNameLst>
                                      </p:cBhvr>
                                      <p:to>
                                        <p:strVal val="visible"/>
                                      </p:to>
                                    </p:set>
                                    <p:animEffect transition="in" filter="fade">
                                      <p:cBhvr>
                                        <p:cTn id="169" dur="1000"/>
                                        <p:tgtEl>
                                          <p:spTgt spid="467"/>
                                        </p:tgtEl>
                                      </p:cBhvr>
                                    </p:animEffect>
                                  </p:childTnLst>
                                </p:cTn>
                              </p:par>
                              <p:par>
                                <p:cTn id="170" presetID="1" presetClass="exit" presetSubtype="0" fill="hold" nodeType="withEffect">
                                  <p:stCondLst>
                                    <p:cond delay="4500"/>
                                  </p:stCondLst>
                                  <p:childTnLst>
                                    <p:set>
                                      <p:cBhvr>
                                        <p:cTn id="171" dur="1" fill="hold">
                                          <p:stCondLst>
                                            <p:cond delay="0"/>
                                          </p:stCondLst>
                                        </p:cTn>
                                        <p:tgtEl>
                                          <p:spTgt spid="428"/>
                                        </p:tgtEl>
                                        <p:attrNameLst>
                                          <p:attrName>style.visibility</p:attrName>
                                        </p:attrNameLst>
                                      </p:cBhvr>
                                      <p:to>
                                        <p:strVal val="hidden"/>
                                      </p:to>
                                    </p:set>
                                  </p:childTnLst>
                                </p:cTn>
                              </p:par>
                              <p:par>
                                <p:cTn id="172" presetID="7" presetClass="emph" presetSubtype="2" fill="hold" nodeType="withEffect">
                                  <p:stCondLst>
                                    <p:cond delay="3750"/>
                                  </p:stCondLst>
                                  <p:childTnLst>
                                    <p:animClr clrSpc="rgb" dir="cw">
                                      <p:cBhvr>
                                        <p:cTn id="173" dur="1000" fill="hold"/>
                                        <p:tgtEl>
                                          <p:spTgt spid="374"/>
                                        </p:tgtEl>
                                        <p:attrNameLst>
                                          <p:attrName>stroke.color</p:attrName>
                                        </p:attrNameLst>
                                      </p:cBhvr>
                                      <p:to>
                                        <a:srgbClr val="FE5548"/>
                                      </p:to>
                                    </p:animClr>
                                    <p:set>
                                      <p:cBhvr>
                                        <p:cTn id="174" dur="1000" fill="hold"/>
                                        <p:tgtEl>
                                          <p:spTgt spid="374"/>
                                        </p:tgtEl>
                                        <p:attrNameLst>
                                          <p:attrName>stroke.on</p:attrName>
                                        </p:attrNameLst>
                                      </p:cBhvr>
                                      <p:to>
                                        <p:strVal val="true"/>
                                      </p:to>
                                    </p:set>
                                  </p:childTnLst>
                                </p:cTn>
                              </p:par>
                              <p:par>
                                <p:cTn id="175" presetID="7" presetClass="emph" presetSubtype="2" fill="hold" nodeType="withEffect">
                                  <p:stCondLst>
                                    <p:cond delay="3750"/>
                                  </p:stCondLst>
                                  <p:childTnLst>
                                    <p:animClr clrSpc="rgb" dir="cw">
                                      <p:cBhvr>
                                        <p:cTn id="176" dur="1000" fill="hold"/>
                                        <p:tgtEl>
                                          <p:spTgt spid="377"/>
                                        </p:tgtEl>
                                        <p:attrNameLst>
                                          <p:attrName>stroke.color</p:attrName>
                                        </p:attrNameLst>
                                      </p:cBhvr>
                                      <p:to>
                                        <a:srgbClr val="FE5548"/>
                                      </p:to>
                                    </p:animClr>
                                    <p:set>
                                      <p:cBhvr>
                                        <p:cTn id="177" dur="1000" fill="hold"/>
                                        <p:tgtEl>
                                          <p:spTgt spid="377"/>
                                        </p:tgtEl>
                                        <p:attrNameLst>
                                          <p:attrName>stroke.on</p:attrName>
                                        </p:attrNameLst>
                                      </p:cBhvr>
                                      <p:to>
                                        <p:strVal val="true"/>
                                      </p:to>
                                    </p:set>
                                  </p:childTnLst>
                                </p:cTn>
                              </p:par>
                              <p:par>
                                <p:cTn id="178" presetID="7" presetClass="emph" presetSubtype="2" fill="hold" nodeType="withEffect">
                                  <p:stCondLst>
                                    <p:cond delay="3750"/>
                                  </p:stCondLst>
                                  <p:childTnLst>
                                    <p:animClr clrSpc="rgb" dir="cw">
                                      <p:cBhvr>
                                        <p:cTn id="179" dur="1000" fill="hold"/>
                                        <p:tgtEl>
                                          <p:spTgt spid="376"/>
                                        </p:tgtEl>
                                        <p:attrNameLst>
                                          <p:attrName>stroke.color</p:attrName>
                                        </p:attrNameLst>
                                      </p:cBhvr>
                                      <p:to>
                                        <a:srgbClr val="FE5548"/>
                                      </p:to>
                                    </p:animClr>
                                    <p:set>
                                      <p:cBhvr>
                                        <p:cTn id="180" dur="1000" fill="hold"/>
                                        <p:tgtEl>
                                          <p:spTgt spid="376"/>
                                        </p:tgtEl>
                                        <p:attrNameLst>
                                          <p:attrName>stroke.on</p:attrName>
                                        </p:attrNameLst>
                                      </p:cBhvr>
                                      <p:to>
                                        <p:strVal val="true"/>
                                      </p:to>
                                    </p:set>
                                  </p:childTnLst>
                                </p:cTn>
                              </p:par>
                              <p:par>
                                <p:cTn id="181" presetID="7" presetClass="emph" presetSubtype="2" fill="hold" nodeType="withEffect">
                                  <p:stCondLst>
                                    <p:cond delay="3750"/>
                                  </p:stCondLst>
                                  <p:childTnLst>
                                    <p:animClr clrSpc="rgb" dir="cw">
                                      <p:cBhvr>
                                        <p:cTn id="182" dur="1000" fill="hold"/>
                                        <p:tgtEl>
                                          <p:spTgt spid="350"/>
                                        </p:tgtEl>
                                        <p:attrNameLst>
                                          <p:attrName>stroke.color</p:attrName>
                                        </p:attrNameLst>
                                      </p:cBhvr>
                                      <p:to>
                                        <a:srgbClr val="FE5548"/>
                                      </p:to>
                                    </p:animClr>
                                    <p:set>
                                      <p:cBhvr>
                                        <p:cTn id="183" dur="1000" fill="hold"/>
                                        <p:tgtEl>
                                          <p:spTgt spid="350"/>
                                        </p:tgtEl>
                                        <p:attrNameLst>
                                          <p:attrName>stroke.on</p:attrName>
                                        </p:attrNameLst>
                                      </p:cBhvr>
                                      <p:to>
                                        <p:strVal val="true"/>
                                      </p:to>
                                    </p:set>
                                  </p:childTnLst>
                                </p:cTn>
                              </p:par>
                              <p:par>
                                <p:cTn id="184" presetID="19" presetClass="emph" presetSubtype="0" fill="hold" grpId="0" nodeType="withEffect">
                                  <p:stCondLst>
                                    <p:cond delay="4000"/>
                                  </p:stCondLst>
                                  <p:childTnLst>
                                    <p:animClr clrSpc="rgb" dir="cw">
                                      <p:cBhvr override="childStyle">
                                        <p:cTn id="185" dur="1000" fill="hold"/>
                                        <p:tgtEl>
                                          <p:spTgt spid="388"/>
                                        </p:tgtEl>
                                        <p:attrNameLst>
                                          <p:attrName>style.color</p:attrName>
                                        </p:attrNameLst>
                                      </p:cBhvr>
                                      <p:to>
                                        <a:srgbClr val="FE5548"/>
                                      </p:to>
                                    </p:animClr>
                                    <p:animClr clrSpc="rgb" dir="cw">
                                      <p:cBhvr>
                                        <p:cTn id="186" dur="1000" fill="hold"/>
                                        <p:tgtEl>
                                          <p:spTgt spid="388"/>
                                        </p:tgtEl>
                                        <p:attrNameLst>
                                          <p:attrName>fillcolor</p:attrName>
                                        </p:attrNameLst>
                                      </p:cBhvr>
                                      <p:to>
                                        <a:srgbClr val="FE5548"/>
                                      </p:to>
                                    </p:animClr>
                                    <p:set>
                                      <p:cBhvr>
                                        <p:cTn id="187" dur="1000" fill="hold"/>
                                        <p:tgtEl>
                                          <p:spTgt spid="388"/>
                                        </p:tgtEl>
                                        <p:attrNameLst>
                                          <p:attrName>fill.type</p:attrName>
                                        </p:attrNameLst>
                                      </p:cBhvr>
                                      <p:to>
                                        <p:strVal val="solid"/>
                                      </p:to>
                                    </p:set>
                                    <p:set>
                                      <p:cBhvr>
                                        <p:cTn id="188" dur="1000" fill="hold"/>
                                        <p:tgtEl>
                                          <p:spTgt spid="388"/>
                                        </p:tgtEl>
                                        <p:attrNameLst>
                                          <p:attrName>fill.on</p:attrName>
                                        </p:attrNameLst>
                                      </p:cBhvr>
                                      <p:to>
                                        <p:strVal val="true"/>
                                      </p:to>
                                    </p:set>
                                  </p:childTnLst>
                                </p:cTn>
                              </p:par>
                              <p:par>
                                <p:cTn id="189" presetID="19" presetClass="emph" presetSubtype="0" fill="hold" grpId="0" nodeType="withEffect">
                                  <p:stCondLst>
                                    <p:cond delay="4000"/>
                                  </p:stCondLst>
                                  <p:childTnLst>
                                    <p:animClr clrSpc="rgb" dir="cw">
                                      <p:cBhvr override="childStyle">
                                        <p:cTn id="190" dur="1000" fill="hold"/>
                                        <p:tgtEl>
                                          <p:spTgt spid="389"/>
                                        </p:tgtEl>
                                        <p:attrNameLst>
                                          <p:attrName>style.color</p:attrName>
                                        </p:attrNameLst>
                                      </p:cBhvr>
                                      <p:to>
                                        <a:srgbClr val="FE5548"/>
                                      </p:to>
                                    </p:animClr>
                                    <p:animClr clrSpc="rgb" dir="cw">
                                      <p:cBhvr>
                                        <p:cTn id="191" dur="1000" fill="hold"/>
                                        <p:tgtEl>
                                          <p:spTgt spid="389"/>
                                        </p:tgtEl>
                                        <p:attrNameLst>
                                          <p:attrName>fillcolor</p:attrName>
                                        </p:attrNameLst>
                                      </p:cBhvr>
                                      <p:to>
                                        <a:srgbClr val="FE5548"/>
                                      </p:to>
                                    </p:animClr>
                                    <p:set>
                                      <p:cBhvr>
                                        <p:cTn id="192" dur="1000" fill="hold"/>
                                        <p:tgtEl>
                                          <p:spTgt spid="389"/>
                                        </p:tgtEl>
                                        <p:attrNameLst>
                                          <p:attrName>fill.type</p:attrName>
                                        </p:attrNameLst>
                                      </p:cBhvr>
                                      <p:to>
                                        <p:strVal val="solid"/>
                                      </p:to>
                                    </p:set>
                                    <p:set>
                                      <p:cBhvr>
                                        <p:cTn id="193" dur="1000" fill="hold"/>
                                        <p:tgtEl>
                                          <p:spTgt spid="389"/>
                                        </p:tgtEl>
                                        <p:attrNameLst>
                                          <p:attrName>fill.on</p:attrName>
                                        </p:attrNameLst>
                                      </p:cBhvr>
                                      <p:to>
                                        <p:strVal val="true"/>
                                      </p:to>
                                    </p:set>
                                  </p:childTnLst>
                                </p:cTn>
                              </p:par>
                              <p:par>
                                <p:cTn id="194" presetID="19" presetClass="emph" presetSubtype="0" fill="hold" grpId="0" nodeType="withEffect">
                                  <p:stCondLst>
                                    <p:cond delay="4000"/>
                                  </p:stCondLst>
                                  <p:childTnLst>
                                    <p:animClr clrSpc="rgb" dir="cw">
                                      <p:cBhvr override="childStyle">
                                        <p:cTn id="195" dur="1000" fill="hold"/>
                                        <p:tgtEl>
                                          <p:spTgt spid="383"/>
                                        </p:tgtEl>
                                        <p:attrNameLst>
                                          <p:attrName>style.color</p:attrName>
                                        </p:attrNameLst>
                                      </p:cBhvr>
                                      <p:to>
                                        <a:srgbClr val="FE5548"/>
                                      </p:to>
                                    </p:animClr>
                                    <p:animClr clrSpc="rgb" dir="cw">
                                      <p:cBhvr>
                                        <p:cTn id="196" dur="1000" fill="hold"/>
                                        <p:tgtEl>
                                          <p:spTgt spid="383"/>
                                        </p:tgtEl>
                                        <p:attrNameLst>
                                          <p:attrName>fillcolor</p:attrName>
                                        </p:attrNameLst>
                                      </p:cBhvr>
                                      <p:to>
                                        <a:srgbClr val="FE5548"/>
                                      </p:to>
                                    </p:animClr>
                                    <p:set>
                                      <p:cBhvr>
                                        <p:cTn id="197" dur="1000" fill="hold"/>
                                        <p:tgtEl>
                                          <p:spTgt spid="383"/>
                                        </p:tgtEl>
                                        <p:attrNameLst>
                                          <p:attrName>fill.type</p:attrName>
                                        </p:attrNameLst>
                                      </p:cBhvr>
                                      <p:to>
                                        <p:strVal val="solid"/>
                                      </p:to>
                                    </p:set>
                                    <p:set>
                                      <p:cBhvr>
                                        <p:cTn id="198" dur="1000" fill="hold"/>
                                        <p:tgtEl>
                                          <p:spTgt spid="383"/>
                                        </p:tgtEl>
                                        <p:attrNameLst>
                                          <p:attrName>fill.on</p:attrName>
                                        </p:attrNameLst>
                                      </p:cBhvr>
                                      <p:to>
                                        <p:strVal val="true"/>
                                      </p:to>
                                    </p:set>
                                  </p:childTnLst>
                                </p:cTn>
                              </p:par>
                              <p:par>
                                <p:cTn id="199" presetID="19" presetClass="emph" presetSubtype="0" fill="hold" grpId="0" nodeType="withEffect">
                                  <p:stCondLst>
                                    <p:cond delay="4000"/>
                                  </p:stCondLst>
                                  <p:childTnLst>
                                    <p:animClr clrSpc="rgb" dir="cw">
                                      <p:cBhvr override="childStyle">
                                        <p:cTn id="200" dur="1000" fill="hold"/>
                                        <p:tgtEl>
                                          <p:spTgt spid="393"/>
                                        </p:tgtEl>
                                        <p:attrNameLst>
                                          <p:attrName>style.color</p:attrName>
                                        </p:attrNameLst>
                                      </p:cBhvr>
                                      <p:to>
                                        <a:srgbClr val="FE5548"/>
                                      </p:to>
                                    </p:animClr>
                                    <p:animClr clrSpc="rgb" dir="cw">
                                      <p:cBhvr>
                                        <p:cTn id="201" dur="1000" fill="hold"/>
                                        <p:tgtEl>
                                          <p:spTgt spid="393"/>
                                        </p:tgtEl>
                                        <p:attrNameLst>
                                          <p:attrName>fillcolor</p:attrName>
                                        </p:attrNameLst>
                                      </p:cBhvr>
                                      <p:to>
                                        <a:srgbClr val="FE5548"/>
                                      </p:to>
                                    </p:animClr>
                                    <p:set>
                                      <p:cBhvr>
                                        <p:cTn id="202" dur="1000" fill="hold"/>
                                        <p:tgtEl>
                                          <p:spTgt spid="393"/>
                                        </p:tgtEl>
                                        <p:attrNameLst>
                                          <p:attrName>fill.type</p:attrName>
                                        </p:attrNameLst>
                                      </p:cBhvr>
                                      <p:to>
                                        <p:strVal val="solid"/>
                                      </p:to>
                                    </p:set>
                                    <p:set>
                                      <p:cBhvr>
                                        <p:cTn id="203" dur="1000" fill="hold"/>
                                        <p:tgtEl>
                                          <p:spTgt spid="393"/>
                                        </p:tgtEl>
                                        <p:attrNameLst>
                                          <p:attrName>fill.on</p:attrName>
                                        </p:attrNameLst>
                                      </p:cBhvr>
                                      <p:to>
                                        <p:strVal val="true"/>
                                      </p:to>
                                    </p:set>
                                  </p:childTnLst>
                                </p:cTn>
                              </p:par>
                              <p:par>
                                <p:cTn id="204" presetID="7" presetClass="emph" presetSubtype="2" fill="hold" nodeType="withEffect">
                                  <p:stCondLst>
                                    <p:cond delay="4000"/>
                                  </p:stCondLst>
                                  <p:childTnLst>
                                    <p:animClr clrSpc="rgb" dir="cw">
                                      <p:cBhvr>
                                        <p:cTn id="205" dur="1000" fill="hold"/>
                                        <p:tgtEl>
                                          <p:spTgt spid="461"/>
                                        </p:tgtEl>
                                        <p:attrNameLst>
                                          <p:attrName>stroke.color</p:attrName>
                                        </p:attrNameLst>
                                      </p:cBhvr>
                                      <p:to>
                                        <a:srgbClr val="FFFFFF"/>
                                      </p:to>
                                    </p:animClr>
                                    <p:set>
                                      <p:cBhvr>
                                        <p:cTn id="206" dur="1000" fill="hold"/>
                                        <p:tgtEl>
                                          <p:spTgt spid="461"/>
                                        </p:tgtEl>
                                        <p:attrNameLst>
                                          <p:attrName>stroke.on</p:attrName>
                                        </p:attrNameLst>
                                      </p:cBhvr>
                                      <p:to>
                                        <p:strVal val="true"/>
                                      </p:to>
                                    </p:set>
                                  </p:childTnLst>
                                </p:cTn>
                              </p:par>
                              <p:par>
                                <p:cTn id="207" presetID="7" presetClass="emph" presetSubtype="2" fill="hold" nodeType="withEffect">
                                  <p:stCondLst>
                                    <p:cond delay="4000"/>
                                  </p:stCondLst>
                                  <p:childTnLst>
                                    <p:animClr clrSpc="rgb" dir="cw">
                                      <p:cBhvr>
                                        <p:cTn id="208" dur="1000" fill="hold"/>
                                        <p:tgtEl>
                                          <p:spTgt spid="462"/>
                                        </p:tgtEl>
                                        <p:attrNameLst>
                                          <p:attrName>stroke.color</p:attrName>
                                        </p:attrNameLst>
                                      </p:cBhvr>
                                      <p:to>
                                        <a:srgbClr val="FFFFFF"/>
                                      </p:to>
                                    </p:animClr>
                                    <p:set>
                                      <p:cBhvr>
                                        <p:cTn id="209" dur="1000" fill="hold"/>
                                        <p:tgtEl>
                                          <p:spTgt spid="462"/>
                                        </p:tgtEl>
                                        <p:attrNameLst>
                                          <p:attrName>stroke.on</p:attrName>
                                        </p:attrNameLst>
                                      </p:cBhvr>
                                      <p:to>
                                        <p:strVal val="true"/>
                                      </p:to>
                                    </p:set>
                                  </p:childTnLst>
                                </p:cTn>
                              </p:par>
                              <p:par>
                                <p:cTn id="210" presetID="7" presetClass="emph" presetSubtype="2" fill="hold" nodeType="withEffect">
                                  <p:stCondLst>
                                    <p:cond delay="4000"/>
                                  </p:stCondLst>
                                  <p:childTnLst>
                                    <p:animClr clrSpc="rgb" dir="cw">
                                      <p:cBhvr>
                                        <p:cTn id="211" dur="1000" fill="hold"/>
                                        <p:tgtEl>
                                          <p:spTgt spid="463"/>
                                        </p:tgtEl>
                                        <p:attrNameLst>
                                          <p:attrName>stroke.color</p:attrName>
                                        </p:attrNameLst>
                                      </p:cBhvr>
                                      <p:to>
                                        <a:srgbClr val="FFFFFF"/>
                                      </p:to>
                                    </p:animClr>
                                    <p:set>
                                      <p:cBhvr>
                                        <p:cTn id="212" dur="1000" fill="hold"/>
                                        <p:tgtEl>
                                          <p:spTgt spid="463"/>
                                        </p:tgtEl>
                                        <p:attrNameLst>
                                          <p:attrName>stroke.on</p:attrName>
                                        </p:attrNameLst>
                                      </p:cBhvr>
                                      <p:to>
                                        <p:strVal val="true"/>
                                      </p:to>
                                    </p:set>
                                  </p:childTnLst>
                                </p:cTn>
                              </p:par>
                              <p:par>
                                <p:cTn id="213" presetID="7" presetClass="emph" presetSubtype="2" fill="hold" nodeType="withEffect">
                                  <p:stCondLst>
                                    <p:cond delay="4000"/>
                                  </p:stCondLst>
                                  <p:childTnLst>
                                    <p:animClr clrSpc="rgb" dir="cw">
                                      <p:cBhvr>
                                        <p:cTn id="214" dur="1000" fill="hold"/>
                                        <p:tgtEl>
                                          <p:spTgt spid="464"/>
                                        </p:tgtEl>
                                        <p:attrNameLst>
                                          <p:attrName>stroke.color</p:attrName>
                                        </p:attrNameLst>
                                      </p:cBhvr>
                                      <p:to>
                                        <a:srgbClr val="FFFFFF"/>
                                      </p:to>
                                    </p:animClr>
                                    <p:set>
                                      <p:cBhvr>
                                        <p:cTn id="215" dur="1000" fill="hold"/>
                                        <p:tgtEl>
                                          <p:spTgt spid="464"/>
                                        </p:tgtEl>
                                        <p:attrNameLst>
                                          <p:attrName>stroke.on</p:attrName>
                                        </p:attrNameLst>
                                      </p:cBhvr>
                                      <p:to>
                                        <p:strVal val="true"/>
                                      </p:to>
                                    </p:set>
                                  </p:childTnLst>
                                </p:cTn>
                              </p:par>
                              <p:par>
                                <p:cTn id="216" presetID="7" presetClass="emph" presetSubtype="2" fill="hold" nodeType="withEffect">
                                  <p:stCondLst>
                                    <p:cond delay="4250"/>
                                  </p:stCondLst>
                                  <p:childTnLst>
                                    <p:animClr clrSpc="rgb" dir="cw">
                                      <p:cBhvr>
                                        <p:cTn id="217" dur="1000" fill="hold"/>
                                        <p:tgtEl>
                                          <p:spTgt spid="364"/>
                                        </p:tgtEl>
                                        <p:attrNameLst>
                                          <p:attrName>stroke.color</p:attrName>
                                        </p:attrNameLst>
                                      </p:cBhvr>
                                      <p:to>
                                        <a:srgbClr val="FE5548"/>
                                      </p:to>
                                    </p:animClr>
                                    <p:set>
                                      <p:cBhvr>
                                        <p:cTn id="218" dur="1000" fill="hold"/>
                                        <p:tgtEl>
                                          <p:spTgt spid="364"/>
                                        </p:tgtEl>
                                        <p:attrNameLst>
                                          <p:attrName>stroke.on</p:attrName>
                                        </p:attrNameLst>
                                      </p:cBhvr>
                                      <p:to>
                                        <p:strVal val="true"/>
                                      </p:to>
                                    </p:set>
                                  </p:childTnLst>
                                </p:cTn>
                              </p:par>
                              <p:par>
                                <p:cTn id="219" presetID="7" presetClass="emph" presetSubtype="2" fill="hold" nodeType="withEffect">
                                  <p:stCondLst>
                                    <p:cond delay="4250"/>
                                  </p:stCondLst>
                                  <p:childTnLst>
                                    <p:animClr clrSpc="rgb" dir="cw">
                                      <p:cBhvr>
                                        <p:cTn id="220" dur="1000" fill="hold"/>
                                        <p:tgtEl>
                                          <p:spTgt spid="365"/>
                                        </p:tgtEl>
                                        <p:attrNameLst>
                                          <p:attrName>stroke.color</p:attrName>
                                        </p:attrNameLst>
                                      </p:cBhvr>
                                      <p:to>
                                        <a:srgbClr val="FE5548"/>
                                      </p:to>
                                    </p:animClr>
                                    <p:set>
                                      <p:cBhvr>
                                        <p:cTn id="221" dur="1000" fill="hold"/>
                                        <p:tgtEl>
                                          <p:spTgt spid="365"/>
                                        </p:tgtEl>
                                        <p:attrNameLst>
                                          <p:attrName>stroke.on</p:attrName>
                                        </p:attrNameLst>
                                      </p:cBhvr>
                                      <p:to>
                                        <p:strVal val="true"/>
                                      </p:to>
                                    </p:set>
                                  </p:childTnLst>
                                </p:cTn>
                              </p:par>
                              <p:par>
                                <p:cTn id="222" presetID="7" presetClass="emph" presetSubtype="2" fill="hold" nodeType="withEffect">
                                  <p:stCondLst>
                                    <p:cond delay="4250"/>
                                  </p:stCondLst>
                                  <p:childTnLst>
                                    <p:animClr clrSpc="rgb" dir="cw">
                                      <p:cBhvr>
                                        <p:cTn id="223" dur="1000" fill="hold"/>
                                        <p:tgtEl>
                                          <p:spTgt spid="363"/>
                                        </p:tgtEl>
                                        <p:attrNameLst>
                                          <p:attrName>stroke.color</p:attrName>
                                        </p:attrNameLst>
                                      </p:cBhvr>
                                      <p:to>
                                        <a:srgbClr val="FE5548"/>
                                      </p:to>
                                    </p:animClr>
                                    <p:set>
                                      <p:cBhvr>
                                        <p:cTn id="224" dur="1000" fill="hold"/>
                                        <p:tgtEl>
                                          <p:spTgt spid="363"/>
                                        </p:tgtEl>
                                        <p:attrNameLst>
                                          <p:attrName>stroke.on</p:attrName>
                                        </p:attrNameLst>
                                      </p:cBhvr>
                                      <p:to>
                                        <p:strVal val="true"/>
                                      </p:to>
                                    </p:set>
                                  </p:childTnLst>
                                </p:cTn>
                              </p:par>
                              <p:par>
                                <p:cTn id="225" presetID="7" presetClass="emph" presetSubtype="2" fill="hold" nodeType="withEffect">
                                  <p:stCondLst>
                                    <p:cond delay="4250"/>
                                  </p:stCondLst>
                                  <p:childTnLst>
                                    <p:animClr clrSpc="rgb" dir="cw">
                                      <p:cBhvr>
                                        <p:cTn id="226" dur="1000" fill="hold"/>
                                        <p:tgtEl>
                                          <p:spTgt spid="369"/>
                                        </p:tgtEl>
                                        <p:attrNameLst>
                                          <p:attrName>stroke.color</p:attrName>
                                        </p:attrNameLst>
                                      </p:cBhvr>
                                      <p:to>
                                        <a:srgbClr val="FE5548"/>
                                      </p:to>
                                    </p:animClr>
                                    <p:set>
                                      <p:cBhvr>
                                        <p:cTn id="227" dur="1000" fill="hold"/>
                                        <p:tgtEl>
                                          <p:spTgt spid="369"/>
                                        </p:tgtEl>
                                        <p:attrNameLst>
                                          <p:attrName>stroke.on</p:attrName>
                                        </p:attrNameLst>
                                      </p:cBhvr>
                                      <p:to>
                                        <p:strVal val="true"/>
                                      </p:to>
                                    </p:set>
                                  </p:childTnLst>
                                </p:cTn>
                              </p:par>
                              <p:par>
                                <p:cTn id="228" presetID="7" presetClass="emph" presetSubtype="2" fill="hold" nodeType="withEffect">
                                  <p:stCondLst>
                                    <p:cond delay="4250"/>
                                  </p:stCondLst>
                                  <p:childTnLst>
                                    <p:animClr clrSpc="rgb" dir="cw">
                                      <p:cBhvr>
                                        <p:cTn id="229" dur="1000" fill="hold"/>
                                        <p:tgtEl>
                                          <p:spTgt spid="358"/>
                                        </p:tgtEl>
                                        <p:attrNameLst>
                                          <p:attrName>stroke.color</p:attrName>
                                        </p:attrNameLst>
                                      </p:cBhvr>
                                      <p:to>
                                        <a:srgbClr val="FE5548"/>
                                      </p:to>
                                    </p:animClr>
                                    <p:set>
                                      <p:cBhvr>
                                        <p:cTn id="230" dur="1000" fill="hold"/>
                                        <p:tgtEl>
                                          <p:spTgt spid="358"/>
                                        </p:tgtEl>
                                        <p:attrNameLst>
                                          <p:attrName>stroke.on</p:attrName>
                                        </p:attrNameLst>
                                      </p:cBhvr>
                                      <p:to>
                                        <p:strVal val="true"/>
                                      </p:to>
                                    </p:set>
                                  </p:childTnLst>
                                </p:cTn>
                              </p:par>
                              <p:par>
                                <p:cTn id="231" presetID="7" presetClass="emph" presetSubtype="2" fill="hold" nodeType="withEffect">
                                  <p:stCondLst>
                                    <p:cond delay="4250"/>
                                  </p:stCondLst>
                                  <p:childTnLst>
                                    <p:animClr clrSpc="rgb" dir="cw">
                                      <p:cBhvr>
                                        <p:cTn id="232" dur="1000" fill="hold"/>
                                        <p:tgtEl>
                                          <p:spTgt spid="352"/>
                                        </p:tgtEl>
                                        <p:attrNameLst>
                                          <p:attrName>stroke.color</p:attrName>
                                        </p:attrNameLst>
                                      </p:cBhvr>
                                      <p:to>
                                        <a:srgbClr val="FE5548"/>
                                      </p:to>
                                    </p:animClr>
                                    <p:set>
                                      <p:cBhvr>
                                        <p:cTn id="233" dur="1000" fill="hold"/>
                                        <p:tgtEl>
                                          <p:spTgt spid="352"/>
                                        </p:tgtEl>
                                        <p:attrNameLst>
                                          <p:attrName>stroke.on</p:attrName>
                                        </p:attrNameLst>
                                      </p:cBhvr>
                                      <p:to>
                                        <p:strVal val="true"/>
                                      </p:to>
                                    </p:set>
                                  </p:childTnLst>
                                </p:cTn>
                              </p:par>
                              <p:par>
                                <p:cTn id="234" presetID="19" presetClass="emph" presetSubtype="0" fill="hold" grpId="0" nodeType="withEffect">
                                  <p:stCondLst>
                                    <p:cond delay="4500"/>
                                  </p:stCondLst>
                                  <p:childTnLst>
                                    <p:animClr clrSpc="rgb" dir="cw">
                                      <p:cBhvr override="childStyle">
                                        <p:cTn id="235" dur="1000" fill="hold"/>
                                        <p:tgtEl>
                                          <p:spTgt spid="429"/>
                                        </p:tgtEl>
                                        <p:attrNameLst>
                                          <p:attrName>style.color</p:attrName>
                                        </p:attrNameLst>
                                      </p:cBhvr>
                                      <p:to>
                                        <a:srgbClr val="FE5548"/>
                                      </p:to>
                                    </p:animClr>
                                    <p:animClr clrSpc="rgb" dir="cw">
                                      <p:cBhvr>
                                        <p:cTn id="236" dur="1000" fill="hold"/>
                                        <p:tgtEl>
                                          <p:spTgt spid="429"/>
                                        </p:tgtEl>
                                        <p:attrNameLst>
                                          <p:attrName>fillcolor</p:attrName>
                                        </p:attrNameLst>
                                      </p:cBhvr>
                                      <p:to>
                                        <a:srgbClr val="FE5548"/>
                                      </p:to>
                                    </p:animClr>
                                    <p:set>
                                      <p:cBhvr>
                                        <p:cTn id="237" dur="1000" fill="hold"/>
                                        <p:tgtEl>
                                          <p:spTgt spid="429"/>
                                        </p:tgtEl>
                                        <p:attrNameLst>
                                          <p:attrName>fill.type</p:attrName>
                                        </p:attrNameLst>
                                      </p:cBhvr>
                                      <p:to>
                                        <p:strVal val="solid"/>
                                      </p:to>
                                    </p:set>
                                    <p:set>
                                      <p:cBhvr>
                                        <p:cTn id="238" dur="1000" fill="hold"/>
                                        <p:tgtEl>
                                          <p:spTgt spid="429"/>
                                        </p:tgtEl>
                                        <p:attrNameLst>
                                          <p:attrName>fill.on</p:attrName>
                                        </p:attrNameLst>
                                      </p:cBhvr>
                                      <p:to>
                                        <p:strVal val="true"/>
                                      </p:to>
                                    </p:set>
                                  </p:childTnLst>
                                </p:cTn>
                              </p:par>
                              <p:par>
                                <p:cTn id="239" presetID="7" presetClass="emph" presetSubtype="2" fill="hold" nodeType="withEffect">
                                  <p:stCondLst>
                                    <p:cond delay="4500"/>
                                  </p:stCondLst>
                                  <p:childTnLst>
                                    <p:animClr clrSpc="rgb" dir="cw">
                                      <p:cBhvr>
                                        <p:cTn id="240" dur="1000" fill="hold"/>
                                        <p:tgtEl>
                                          <p:spTgt spid="439"/>
                                        </p:tgtEl>
                                        <p:attrNameLst>
                                          <p:attrName>stroke.color</p:attrName>
                                        </p:attrNameLst>
                                      </p:cBhvr>
                                      <p:to>
                                        <a:srgbClr val="FFFFFF"/>
                                      </p:to>
                                    </p:animClr>
                                    <p:set>
                                      <p:cBhvr>
                                        <p:cTn id="241" dur="1000" fill="hold"/>
                                        <p:tgtEl>
                                          <p:spTgt spid="439"/>
                                        </p:tgtEl>
                                        <p:attrNameLst>
                                          <p:attrName>stroke.on</p:attrName>
                                        </p:attrNameLst>
                                      </p:cBhvr>
                                      <p:to>
                                        <p:strVal val="true"/>
                                      </p:to>
                                    </p:set>
                                  </p:childTnLst>
                                </p:cTn>
                              </p:par>
                              <p:par>
                                <p:cTn id="242" presetID="7" presetClass="emph" presetSubtype="2" fill="hold" nodeType="withEffect">
                                  <p:stCondLst>
                                    <p:cond delay="4500"/>
                                  </p:stCondLst>
                                  <p:childTnLst>
                                    <p:animClr clrSpc="rgb" dir="cw">
                                      <p:cBhvr>
                                        <p:cTn id="243" dur="1000" fill="hold"/>
                                        <p:tgtEl>
                                          <p:spTgt spid="440"/>
                                        </p:tgtEl>
                                        <p:attrNameLst>
                                          <p:attrName>stroke.color</p:attrName>
                                        </p:attrNameLst>
                                      </p:cBhvr>
                                      <p:to>
                                        <a:srgbClr val="FFFFFF"/>
                                      </p:to>
                                    </p:animClr>
                                    <p:set>
                                      <p:cBhvr>
                                        <p:cTn id="244" dur="1000" fill="hold"/>
                                        <p:tgtEl>
                                          <p:spTgt spid="440"/>
                                        </p:tgtEl>
                                        <p:attrNameLst>
                                          <p:attrName>stroke.on</p:attrName>
                                        </p:attrNameLst>
                                      </p:cBhvr>
                                      <p:to>
                                        <p:strVal val="true"/>
                                      </p:to>
                                    </p:set>
                                  </p:childTnLst>
                                </p:cTn>
                              </p:par>
                              <p:par>
                                <p:cTn id="245" presetID="7" presetClass="emph" presetSubtype="2" fill="hold" nodeType="withEffect">
                                  <p:stCondLst>
                                    <p:cond delay="4500"/>
                                  </p:stCondLst>
                                  <p:childTnLst>
                                    <p:animClr clrSpc="rgb" dir="cw">
                                      <p:cBhvr>
                                        <p:cTn id="246" dur="1000" fill="hold"/>
                                        <p:tgtEl>
                                          <p:spTgt spid="441"/>
                                        </p:tgtEl>
                                        <p:attrNameLst>
                                          <p:attrName>stroke.color</p:attrName>
                                        </p:attrNameLst>
                                      </p:cBhvr>
                                      <p:to>
                                        <a:srgbClr val="FFFFFF"/>
                                      </p:to>
                                    </p:animClr>
                                    <p:set>
                                      <p:cBhvr>
                                        <p:cTn id="247" dur="1000" fill="hold"/>
                                        <p:tgtEl>
                                          <p:spTgt spid="441"/>
                                        </p:tgtEl>
                                        <p:attrNameLst>
                                          <p:attrName>stroke.on</p:attrName>
                                        </p:attrNameLst>
                                      </p:cBhvr>
                                      <p:to>
                                        <p:strVal val="true"/>
                                      </p:to>
                                    </p:set>
                                  </p:childTnLst>
                                </p:cTn>
                              </p:par>
                              <p:par>
                                <p:cTn id="248" presetID="7" presetClass="emph" presetSubtype="2" fill="hold" nodeType="withEffect">
                                  <p:stCondLst>
                                    <p:cond delay="4500"/>
                                  </p:stCondLst>
                                  <p:childTnLst>
                                    <p:animClr clrSpc="rgb" dir="cw">
                                      <p:cBhvr>
                                        <p:cTn id="249" dur="1000" fill="hold"/>
                                        <p:tgtEl>
                                          <p:spTgt spid="442"/>
                                        </p:tgtEl>
                                        <p:attrNameLst>
                                          <p:attrName>stroke.color</p:attrName>
                                        </p:attrNameLst>
                                      </p:cBhvr>
                                      <p:to>
                                        <a:srgbClr val="FFFFFF"/>
                                      </p:to>
                                    </p:animClr>
                                    <p:set>
                                      <p:cBhvr>
                                        <p:cTn id="250" dur="1000" fill="hold"/>
                                        <p:tgtEl>
                                          <p:spTgt spid="442"/>
                                        </p:tgtEl>
                                        <p:attrNameLst>
                                          <p:attrName>stroke.on</p:attrName>
                                        </p:attrNameLst>
                                      </p:cBhvr>
                                      <p:to>
                                        <p:strVal val="true"/>
                                      </p:to>
                                    </p:set>
                                  </p:childTnLst>
                                </p:cTn>
                              </p:par>
                              <p:par>
                                <p:cTn id="251" presetID="7" presetClass="emph" presetSubtype="2" fill="hold" nodeType="withEffect">
                                  <p:stCondLst>
                                    <p:cond delay="4500"/>
                                  </p:stCondLst>
                                  <p:childTnLst>
                                    <p:animClr clrSpc="rgb" dir="cw">
                                      <p:cBhvr>
                                        <p:cTn id="252" dur="1000" fill="hold"/>
                                        <p:tgtEl>
                                          <p:spTgt spid="443"/>
                                        </p:tgtEl>
                                        <p:attrNameLst>
                                          <p:attrName>stroke.color</p:attrName>
                                        </p:attrNameLst>
                                      </p:cBhvr>
                                      <p:to>
                                        <a:srgbClr val="FFFFFF"/>
                                      </p:to>
                                    </p:animClr>
                                    <p:set>
                                      <p:cBhvr>
                                        <p:cTn id="253" dur="1000" fill="hold"/>
                                        <p:tgtEl>
                                          <p:spTgt spid="443"/>
                                        </p:tgtEl>
                                        <p:attrNameLst>
                                          <p:attrName>stroke.on</p:attrName>
                                        </p:attrNameLst>
                                      </p:cBhvr>
                                      <p:to>
                                        <p:strVal val="true"/>
                                      </p:to>
                                    </p:set>
                                  </p:childTnLst>
                                </p:cTn>
                              </p:par>
                              <p:par>
                                <p:cTn id="254" presetID="7" presetClass="emph" presetSubtype="2" fill="hold" nodeType="withEffect">
                                  <p:stCondLst>
                                    <p:cond delay="4500"/>
                                  </p:stCondLst>
                                  <p:childTnLst>
                                    <p:animClr clrSpc="rgb" dir="cw">
                                      <p:cBhvr>
                                        <p:cTn id="255" dur="1000" fill="hold"/>
                                        <p:tgtEl>
                                          <p:spTgt spid="444"/>
                                        </p:tgtEl>
                                        <p:attrNameLst>
                                          <p:attrName>stroke.color</p:attrName>
                                        </p:attrNameLst>
                                      </p:cBhvr>
                                      <p:to>
                                        <a:srgbClr val="FFFFFF"/>
                                      </p:to>
                                    </p:animClr>
                                    <p:set>
                                      <p:cBhvr>
                                        <p:cTn id="256" dur="1000" fill="hold"/>
                                        <p:tgtEl>
                                          <p:spTgt spid="444"/>
                                        </p:tgtEl>
                                        <p:attrNameLst>
                                          <p:attrName>stroke.on</p:attrName>
                                        </p:attrNameLst>
                                      </p:cBhvr>
                                      <p:to>
                                        <p:strVal val="true"/>
                                      </p:to>
                                    </p:set>
                                  </p:childTnLst>
                                </p:cTn>
                              </p:par>
                              <p:par>
                                <p:cTn id="257" presetID="7" presetClass="emph" presetSubtype="2" fill="hold" nodeType="withEffect">
                                  <p:stCondLst>
                                    <p:cond delay="4500"/>
                                  </p:stCondLst>
                                  <p:childTnLst>
                                    <p:animClr clrSpc="rgb" dir="cw">
                                      <p:cBhvr>
                                        <p:cTn id="258" dur="1000" fill="hold"/>
                                        <p:tgtEl>
                                          <p:spTgt spid="445"/>
                                        </p:tgtEl>
                                        <p:attrNameLst>
                                          <p:attrName>stroke.color</p:attrName>
                                        </p:attrNameLst>
                                      </p:cBhvr>
                                      <p:to>
                                        <a:srgbClr val="FFFFFF"/>
                                      </p:to>
                                    </p:animClr>
                                    <p:set>
                                      <p:cBhvr>
                                        <p:cTn id="259" dur="1000" fill="hold"/>
                                        <p:tgtEl>
                                          <p:spTgt spid="445"/>
                                        </p:tgtEl>
                                        <p:attrNameLst>
                                          <p:attrName>stroke.on</p:attrName>
                                        </p:attrNameLst>
                                      </p:cBhvr>
                                      <p:to>
                                        <p:strVal val="true"/>
                                      </p:to>
                                    </p:set>
                                  </p:childTnLst>
                                </p:cTn>
                              </p:par>
                              <p:par>
                                <p:cTn id="260" presetID="19" presetClass="emph" presetSubtype="0" fill="hold" grpId="0" nodeType="withEffect">
                                  <p:stCondLst>
                                    <p:cond delay="4500"/>
                                  </p:stCondLst>
                                  <p:childTnLst>
                                    <p:animClr clrSpc="rgb" dir="cw">
                                      <p:cBhvr override="childStyle">
                                        <p:cTn id="261" dur="1000" fill="hold"/>
                                        <p:tgtEl>
                                          <p:spTgt spid="434"/>
                                        </p:tgtEl>
                                        <p:attrNameLst>
                                          <p:attrName>style.color</p:attrName>
                                        </p:attrNameLst>
                                      </p:cBhvr>
                                      <p:to>
                                        <a:srgbClr val="FE5548"/>
                                      </p:to>
                                    </p:animClr>
                                    <p:animClr clrSpc="rgb" dir="cw">
                                      <p:cBhvr>
                                        <p:cTn id="262" dur="1000" fill="hold"/>
                                        <p:tgtEl>
                                          <p:spTgt spid="434"/>
                                        </p:tgtEl>
                                        <p:attrNameLst>
                                          <p:attrName>fillcolor</p:attrName>
                                        </p:attrNameLst>
                                      </p:cBhvr>
                                      <p:to>
                                        <a:srgbClr val="FE5548"/>
                                      </p:to>
                                    </p:animClr>
                                    <p:set>
                                      <p:cBhvr>
                                        <p:cTn id="263" dur="1000" fill="hold"/>
                                        <p:tgtEl>
                                          <p:spTgt spid="434"/>
                                        </p:tgtEl>
                                        <p:attrNameLst>
                                          <p:attrName>fill.type</p:attrName>
                                        </p:attrNameLst>
                                      </p:cBhvr>
                                      <p:to>
                                        <p:strVal val="solid"/>
                                      </p:to>
                                    </p:set>
                                    <p:set>
                                      <p:cBhvr>
                                        <p:cTn id="264" dur="1000" fill="hold"/>
                                        <p:tgtEl>
                                          <p:spTgt spid="434"/>
                                        </p:tgtEl>
                                        <p:attrNameLst>
                                          <p:attrName>fill.on</p:attrName>
                                        </p:attrNameLst>
                                      </p:cBhvr>
                                      <p:to>
                                        <p:strVal val="true"/>
                                      </p:to>
                                    </p:set>
                                  </p:childTnLst>
                                </p:cTn>
                              </p:par>
                              <p:par>
                                <p:cTn id="265" presetID="7" presetClass="emph" presetSubtype="2" fill="hold" nodeType="withEffect">
                                  <p:stCondLst>
                                    <p:cond delay="4500"/>
                                  </p:stCondLst>
                                  <p:childTnLst>
                                    <p:animClr clrSpc="rgb" dir="cw">
                                      <p:cBhvr>
                                        <p:cTn id="266" dur="1000" fill="hold"/>
                                        <p:tgtEl>
                                          <p:spTgt spid="435"/>
                                        </p:tgtEl>
                                        <p:attrNameLst>
                                          <p:attrName>stroke.color</p:attrName>
                                        </p:attrNameLst>
                                      </p:cBhvr>
                                      <p:to>
                                        <a:srgbClr val="FFFFFF"/>
                                      </p:to>
                                    </p:animClr>
                                    <p:set>
                                      <p:cBhvr>
                                        <p:cTn id="267" dur="1000" fill="hold"/>
                                        <p:tgtEl>
                                          <p:spTgt spid="435"/>
                                        </p:tgtEl>
                                        <p:attrNameLst>
                                          <p:attrName>stroke.on</p:attrName>
                                        </p:attrNameLst>
                                      </p:cBhvr>
                                      <p:to>
                                        <p:strVal val="true"/>
                                      </p:to>
                                    </p:set>
                                  </p:childTnLst>
                                </p:cTn>
                              </p:par>
                              <p:par>
                                <p:cTn id="268" presetID="19" presetClass="emph" presetSubtype="0" fill="hold" grpId="0" nodeType="withEffect">
                                  <p:stCondLst>
                                    <p:cond delay="4500"/>
                                  </p:stCondLst>
                                  <p:childTnLst>
                                    <p:animClr clrSpc="rgb" dir="cw">
                                      <p:cBhvr override="childStyle">
                                        <p:cTn id="269" dur="1000" fill="hold"/>
                                        <p:tgtEl>
                                          <p:spTgt spid="436"/>
                                        </p:tgtEl>
                                        <p:attrNameLst>
                                          <p:attrName>style.color</p:attrName>
                                        </p:attrNameLst>
                                      </p:cBhvr>
                                      <p:to>
                                        <a:srgbClr val="FE5548"/>
                                      </p:to>
                                    </p:animClr>
                                    <p:animClr clrSpc="rgb" dir="cw">
                                      <p:cBhvr>
                                        <p:cTn id="270" dur="1000" fill="hold"/>
                                        <p:tgtEl>
                                          <p:spTgt spid="436"/>
                                        </p:tgtEl>
                                        <p:attrNameLst>
                                          <p:attrName>fillcolor</p:attrName>
                                        </p:attrNameLst>
                                      </p:cBhvr>
                                      <p:to>
                                        <a:srgbClr val="FE5548"/>
                                      </p:to>
                                    </p:animClr>
                                    <p:set>
                                      <p:cBhvr>
                                        <p:cTn id="271" dur="1000" fill="hold"/>
                                        <p:tgtEl>
                                          <p:spTgt spid="436"/>
                                        </p:tgtEl>
                                        <p:attrNameLst>
                                          <p:attrName>fill.type</p:attrName>
                                        </p:attrNameLst>
                                      </p:cBhvr>
                                      <p:to>
                                        <p:strVal val="solid"/>
                                      </p:to>
                                    </p:set>
                                    <p:set>
                                      <p:cBhvr>
                                        <p:cTn id="272" dur="1000" fill="hold"/>
                                        <p:tgtEl>
                                          <p:spTgt spid="436"/>
                                        </p:tgtEl>
                                        <p:attrNameLst>
                                          <p:attrName>fill.on</p:attrName>
                                        </p:attrNameLst>
                                      </p:cBhvr>
                                      <p:to>
                                        <p:strVal val="true"/>
                                      </p:to>
                                    </p:set>
                                  </p:childTnLst>
                                </p:cTn>
                              </p:par>
                              <p:par>
                                <p:cTn id="273" presetID="7" presetClass="emph" presetSubtype="2" fill="hold" nodeType="withEffect">
                                  <p:stCondLst>
                                    <p:cond delay="4500"/>
                                  </p:stCondLst>
                                  <p:childTnLst>
                                    <p:animClr clrSpc="rgb" dir="cw">
                                      <p:cBhvr>
                                        <p:cTn id="274" dur="1000" fill="hold"/>
                                        <p:tgtEl>
                                          <p:spTgt spid="455"/>
                                        </p:tgtEl>
                                        <p:attrNameLst>
                                          <p:attrName>stroke.color</p:attrName>
                                        </p:attrNameLst>
                                      </p:cBhvr>
                                      <p:to>
                                        <a:srgbClr val="FFFFFF"/>
                                      </p:to>
                                    </p:animClr>
                                    <p:set>
                                      <p:cBhvr>
                                        <p:cTn id="275" dur="1000" fill="hold"/>
                                        <p:tgtEl>
                                          <p:spTgt spid="455"/>
                                        </p:tgtEl>
                                        <p:attrNameLst>
                                          <p:attrName>stroke.on</p:attrName>
                                        </p:attrNameLst>
                                      </p:cBhvr>
                                      <p:to>
                                        <p:strVal val="true"/>
                                      </p:to>
                                    </p:set>
                                  </p:childTnLst>
                                </p:cTn>
                              </p:par>
                              <p:par>
                                <p:cTn id="276" presetID="7" presetClass="emph" presetSubtype="2" fill="hold" nodeType="withEffect">
                                  <p:stCondLst>
                                    <p:cond delay="4500"/>
                                  </p:stCondLst>
                                  <p:childTnLst>
                                    <p:animClr clrSpc="rgb" dir="cw">
                                      <p:cBhvr>
                                        <p:cTn id="277" dur="1000" fill="hold"/>
                                        <p:tgtEl>
                                          <p:spTgt spid="456"/>
                                        </p:tgtEl>
                                        <p:attrNameLst>
                                          <p:attrName>stroke.color</p:attrName>
                                        </p:attrNameLst>
                                      </p:cBhvr>
                                      <p:to>
                                        <a:srgbClr val="FFFFFF"/>
                                      </p:to>
                                    </p:animClr>
                                    <p:set>
                                      <p:cBhvr>
                                        <p:cTn id="278" dur="1000" fill="hold"/>
                                        <p:tgtEl>
                                          <p:spTgt spid="456"/>
                                        </p:tgtEl>
                                        <p:attrNameLst>
                                          <p:attrName>stroke.on</p:attrName>
                                        </p:attrNameLst>
                                      </p:cBhvr>
                                      <p:to>
                                        <p:strVal val="true"/>
                                      </p:to>
                                    </p:set>
                                  </p:childTnLst>
                                </p:cTn>
                              </p:par>
                              <p:par>
                                <p:cTn id="279" presetID="7" presetClass="emph" presetSubtype="2" fill="hold" nodeType="withEffect">
                                  <p:stCondLst>
                                    <p:cond delay="4500"/>
                                  </p:stCondLst>
                                  <p:childTnLst>
                                    <p:animClr clrSpc="rgb" dir="cw">
                                      <p:cBhvr>
                                        <p:cTn id="280" dur="1000" fill="hold"/>
                                        <p:tgtEl>
                                          <p:spTgt spid="457"/>
                                        </p:tgtEl>
                                        <p:attrNameLst>
                                          <p:attrName>stroke.color</p:attrName>
                                        </p:attrNameLst>
                                      </p:cBhvr>
                                      <p:to>
                                        <a:srgbClr val="FFFFFF"/>
                                      </p:to>
                                    </p:animClr>
                                    <p:set>
                                      <p:cBhvr>
                                        <p:cTn id="281" dur="1000" fill="hold"/>
                                        <p:tgtEl>
                                          <p:spTgt spid="457"/>
                                        </p:tgtEl>
                                        <p:attrNameLst>
                                          <p:attrName>stroke.on</p:attrName>
                                        </p:attrNameLst>
                                      </p:cBhvr>
                                      <p:to>
                                        <p:strVal val="true"/>
                                      </p:to>
                                    </p:set>
                                  </p:childTnLst>
                                </p:cTn>
                              </p:par>
                              <p:par>
                                <p:cTn id="282" presetID="7" presetClass="emph" presetSubtype="2" fill="hold" nodeType="withEffect">
                                  <p:stCondLst>
                                    <p:cond delay="4500"/>
                                  </p:stCondLst>
                                  <p:childTnLst>
                                    <p:animClr clrSpc="rgb" dir="cw">
                                      <p:cBhvr>
                                        <p:cTn id="283" dur="1000" fill="hold"/>
                                        <p:tgtEl>
                                          <p:spTgt spid="458"/>
                                        </p:tgtEl>
                                        <p:attrNameLst>
                                          <p:attrName>stroke.color</p:attrName>
                                        </p:attrNameLst>
                                      </p:cBhvr>
                                      <p:to>
                                        <a:srgbClr val="FFFFFF"/>
                                      </p:to>
                                    </p:animClr>
                                    <p:set>
                                      <p:cBhvr>
                                        <p:cTn id="284" dur="1000" fill="hold"/>
                                        <p:tgtEl>
                                          <p:spTgt spid="458"/>
                                        </p:tgtEl>
                                        <p:attrNameLst>
                                          <p:attrName>stroke.on</p:attrName>
                                        </p:attrNameLst>
                                      </p:cBhvr>
                                      <p:to>
                                        <p:strVal val="true"/>
                                      </p:to>
                                    </p:set>
                                  </p:childTnLst>
                                </p:cTn>
                              </p:par>
                              <p:par>
                                <p:cTn id="285" presetID="7" presetClass="emph" presetSubtype="2" fill="hold" nodeType="withEffect">
                                  <p:stCondLst>
                                    <p:cond delay="4500"/>
                                  </p:stCondLst>
                                  <p:childTnLst>
                                    <p:animClr clrSpc="rgb" dir="cw">
                                      <p:cBhvr>
                                        <p:cTn id="286" dur="1000" fill="hold"/>
                                        <p:tgtEl>
                                          <p:spTgt spid="459"/>
                                        </p:tgtEl>
                                        <p:attrNameLst>
                                          <p:attrName>stroke.color</p:attrName>
                                        </p:attrNameLst>
                                      </p:cBhvr>
                                      <p:to>
                                        <a:srgbClr val="FFFFFF"/>
                                      </p:to>
                                    </p:animClr>
                                    <p:set>
                                      <p:cBhvr>
                                        <p:cTn id="287" dur="1000" fill="hold"/>
                                        <p:tgtEl>
                                          <p:spTgt spid="459"/>
                                        </p:tgtEl>
                                        <p:attrNameLst>
                                          <p:attrName>stroke.on</p:attrName>
                                        </p:attrNameLst>
                                      </p:cBhvr>
                                      <p:to>
                                        <p:strVal val="true"/>
                                      </p:to>
                                    </p:set>
                                  </p:childTnLst>
                                </p:cTn>
                              </p:par>
                              <p:par>
                                <p:cTn id="288" presetID="7" presetClass="emph" presetSubtype="2" fill="hold" nodeType="withEffect">
                                  <p:stCondLst>
                                    <p:cond delay="4500"/>
                                  </p:stCondLst>
                                  <p:childTnLst>
                                    <p:animClr clrSpc="rgb" dir="cw">
                                      <p:cBhvr>
                                        <p:cTn id="289" dur="1000" fill="hold"/>
                                        <p:tgtEl>
                                          <p:spTgt spid="460"/>
                                        </p:tgtEl>
                                        <p:attrNameLst>
                                          <p:attrName>stroke.color</p:attrName>
                                        </p:attrNameLst>
                                      </p:cBhvr>
                                      <p:to>
                                        <a:srgbClr val="FFFFFF"/>
                                      </p:to>
                                    </p:animClr>
                                    <p:set>
                                      <p:cBhvr>
                                        <p:cTn id="290" dur="1000" fill="hold"/>
                                        <p:tgtEl>
                                          <p:spTgt spid="460"/>
                                        </p:tgtEl>
                                        <p:attrNameLst>
                                          <p:attrName>stroke.on</p:attrName>
                                        </p:attrNameLst>
                                      </p:cBhvr>
                                      <p:to>
                                        <p:strVal val="true"/>
                                      </p:to>
                                    </p:set>
                                  </p:childTnLst>
                                </p:cTn>
                              </p:par>
                              <p:par>
                                <p:cTn id="291" presetID="19" presetClass="emph" presetSubtype="0" fill="hold" grpId="0" nodeType="withEffect">
                                  <p:stCondLst>
                                    <p:cond delay="4500"/>
                                  </p:stCondLst>
                                  <p:childTnLst>
                                    <p:animClr clrSpc="rgb" dir="cw">
                                      <p:cBhvr override="childStyle">
                                        <p:cTn id="292" dur="1000" fill="hold"/>
                                        <p:tgtEl>
                                          <p:spTgt spid="398"/>
                                        </p:tgtEl>
                                        <p:attrNameLst>
                                          <p:attrName>style.color</p:attrName>
                                        </p:attrNameLst>
                                      </p:cBhvr>
                                      <p:to>
                                        <a:srgbClr val="FE5548"/>
                                      </p:to>
                                    </p:animClr>
                                    <p:animClr clrSpc="rgb" dir="cw">
                                      <p:cBhvr>
                                        <p:cTn id="293" dur="1000" fill="hold"/>
                                        <p:tgtEl>
                                          <p:spTgt spid="398"/>
                                        </p:tgtEl>
                                        <p:attrNameLst>
                                          <p:attrName>fillcolor</p:attrName>
                                        </p:attrNameLst>
                                      </p:cBhvr>
                                      <p:to>
                                        <a:srgbClr val="FE5548"/>
                                      </p:to>
                                    </p:animClr>
                                    <p:set>
                                      <p:cBhvr>
                                        <p:cTn id="294" dur="1000" fill="hold"/>
                                        <p:tgtEl>
                                          <p:spTgt spid="398"/>
                                        </p:tgtEl>
                                        <p:attrNameLst>
                                          <p:attrName>fill.type</p:attrName>
                                        </p:attrNameLst>
                                      </p:cBhvr>
                                      <p:to>
                                        <p:strVal val="solid"/>
                                      </p:to>
                                    </p:set>
                                    <p:set>
                                      <p:cBhvr>
                                        <p:cTn id="295" dur="1000" fill="hold"/>
                                        <p:tgtEl>
                                          <p:spTgt spid="398"/>
                                        </p:tgtEl>
                                        <p:attrNameLst>
                                          <p:attrName>fill.on</p:attrName>
                                        </p:attrNameLst>
                                      </p:cBhvr>
                                      <p:to>
                                        <p:strVal val="true"/>
                                      </p:to>
                                    </p:set>
                                  </p:childTnLst>
                                </p:cTn>
                              </p:par>
                              <p:par>
                                <p:cTn id="296" presetID="10" presetClass="entr" presetSubtype="0" fill="hold" nodeType="withEffect">
                                  <p:stCondLst>
                                    <p:cond delay="4500"/>
                                  </p:stCondLst>
                                  <p:childTnLst>
                                    <p:set>
                                      <p:cBhvr>
                                        <p:cTn id="297" dur="1" fill="hold">
                                          <p:stCondLst>
                                            <p:cond delay="0"/>
                                          </p:stCondLst>
                                        </p:cTn>
                                        <p:tgtEl>
                                          <p:spTgt spid="466"/>
                                        </p:tgtEl>
                                        <p:attrNameLst>
                                          <p:attrName>style.visibility</p:attrName>
                                        </p:attrNameLst>
                                      </p:cBhvr>
                                      <p:to>
                                        <p:strVal val="visible"/>
                                      </p:to>
                                    </p:set>
                                    <p:animEffect transition="in" filter="fade">
                                      <p:cBhvr>
                                        <p:cTn id="298" dur="1000"/>
                                        <p:tgtEl>
                                          <p:spTgt spid="466"/>
                                        </p:tgtEl>
                                      </p:cBhvr>
                                    </p:animEffect>
                                  </p:childTnLst>
                                </p:cTn>
                              </p:par>
                              <p:par>
                                <p:cTn id="299" presetID="1" presetClass="exit" presetSubtype="0" fill="hold" nodeType="withEffect">
                                  <p:stCondLst>
                                    <p:cond delay="5500"/>
                                  </p:stCondLst>
                                  <p:childTnLst>
                                    <p:set>
                                      <p:cBhvr>
                                        <p:cTn id="300" dur="1" fill="hold">
                                          <p:stCondLst>
                                            <p:cond delay="0"/>
                                          </p:stCondLst>
                                        </p:cTn>
                                        <p:tgtEl>
                                          <p:spTgt spid="399"/>
                                        </p:tgtEl>
                                        <p:attrNameLst>
                                          <p:attrName>style.visibility</p:attrName>
                                        </p:attrNameLst>
                                      </p:cBhvr>
                                      <p:to>
                                        <p:strVal val="hidden"/>
                                      </p:to>
                                    </p:set>
                                  </p:childTnLst>
                                </p:cTn>
                              </p:par>
                              <p:par>
                                <p:cTn id="301" presetID="19" presetClass="emph" presetSubtype="0" fill="hold" grpId="0" nodeType="withEffect">
                                  <p:stCondLst>
                                    <p:cond delay="4750"/>
                                  </p:stCondLst>
                                  <p:childTnLst>
                                    <p:animClr clrSpc="rgb" dir="cw">
                                      <p:cBhvr override="childStyle">
                                        <p:cTn id="302" dur="1000" fill="hold"/>
                                        <p:tgtEl>
                                          <p:spTgt spid="430"/>
                                        </p:tgtEl>
                                        <p:attrNameLst>
                                          <p:attrName>style.color</p:attrName>
                                        </p:attrNameLst>
                                      </p:cBhvr>
                                      <p:to>
                                        <a:srgbClr val="FE5548"/>
                                      </p:to>
                                    </p:animClr>
                                    <p:animClr clrSpc="rgb" dir="cw">
                                      <p:cBhvr>
                                        <p:cTn id="303" dur="1000" fill="hold"/>
                                        <p:tgtEl>
                                          <p:spTgt spid="430"/>
                                        </p:tgtEl>
                                        <p:attrNameLst>
                                          <p:attrName>fillcolor</p:attrName>
                                        </p:attrNameLst>
                                      </p:cBhvr>
                                      <p:to>
                                        <a:srgbClr val="FE5548"/>
                                      </p:to>
                                    </p:animClr>
                                    <p:set>
                                      <p:cBhvr>
                                        <p:cTn id="304" dur="1000" fill="hold"/>
                                        <p:tgtEl>
                                          <p:spTgt spid="430"/>
                                        </p:tgtEl>
                                        <p:attrNameLst>
                                          <p:attrName>fill.type</p:attrName>
                                        </p:attrNameLst>
                                      </p:cBhvr>
                                      <p:to>
                                        <p:strVal val="solid"/>
                                      </p:to>
                                    </p:set>
                                    <p:set>
                                      <p:cBhvr>
                                        <p:cTn id="305" dur="1000" fill="hold"/>
                                        <p:tgtEl>
                                          <p:spTgt spid="430"/>
                                        </p:tgtEl>
                                        <p:attrNameLst>
                                          <p:attrName>fill.on</p:attrName>
                                        </p:attrNameLst>
                                      </p:cBhvr>
                                      <p:to>
                                        <p:strVal val="true"/>
                                      </p:to>
                                    </p:set>
                                  </p:childTnLst>
                                </p:cTn>
                              </p:par>
                              <p:par>
                                <p:cTn id="306" presetID="7" presetClass="emph" presetSubtype="2" fill="hold" nodeType="withEffect">
                                  <p:stCondLst>
                                    <p:cond delay="4750"/>
                                  </p:stCondLst>
                                  <p:childTnLst>
                                    <p:animClr clrSpc="rgb" dir="cw">
                                      <p:cBhvr>
                                        <p:cTn id="307" dur="1000" fill="hold"/>
                                        <p:tgtEl>
                                          <p:spTgt spid="446"/>
                                        </p:tgtEl>
                                        <p:attrNameLst>
                                          <p:attrName>stroke.color</p:attrName>
                                        </p:attrNameLst>
                                      </p:cBhvr>
                                      <p:to>
                                        <a:srgbClr val="FFFFFF"/>
                                      </p:to>
                                    </p:animClr>
                                    <p:set>
                                      <p:cBhvr>
                                        <p:cTn id="308" dur="1000" fill="hold"/>
                                        <p:tgtEl>
                                          <p:spTgt spid="446"/>
                                        </p:tgtEl>
                                        <p:attrNameLst>
                                          <p:attrName>stroke.on</p:attrName>
                                        </p:attrNameLst>
                                      </p:cBhvr>
                                      <p:to>
                                        <p:strVal val="true"/>
                                      </p:to>
                                    </p:set>
                                  </p:childTnLst>
                                </p:cTn>
                              </p:par>
                              <p:par>
                                <p:cTn id="309" presetID="7" presetClass="emph" presetSubtype="2" fill="hold" nodeType="withEffect">
                                  <p:stCondLst>
                                    <p:cond delay="4750"/>
                                  </p:stCondLst>
                                  <p:childTnLst>
                                    <p:animClr clrSpc="rgb" dir="cw">
                                      <p:cBhvr>
                                        <p:cTn id="310" dur="1000" fill="hold"/>
                                        <p:tgtEl>
                                          <p:spTgt spid="447"/>
                                        </p:tgtEl>
                                        <p:attrNameLst>
                                          <p:attrName>stroke.color</p:attrName>
                                        </p:attrNameLst>
                                      </p:cBhvr>
                                      <p:to>
                                        <a:srgbClr val="FFFFFF"/>
                                      </p:to>
                                    </p:animClr>
                                    <p:set>
                                      <p:cBhvr>
                                        <p:cTn id="311" dur="1000" fill="hold"/>
                                        <p:tgtEl>
                                          <p:spTgt spid="447"/>
                                        </p:tgtEl>
                                        <p:attrNameLst>
                                          <p:attrName>stroke.on</p:attrName>
                                        </p:attrNameLst>
                                      </p:cBhvr>
                                      <p:to>
                                        <p:strVal val="true"/>
                                      </p:to>
                                    </p:set>
                                  </p:childTnLst>
                                </p:cTn>
                              </p:par>
                              <p:par>
                                <p:cTn id="312" presetID="7" presetClass="emph" presetSubtype="2" fill="hold" nodeType="withEffect">
                                  <p:stCondLst>
                                    <p:cond delay="4750"/>
                                  </p:stCondLst>
                                  <p:childTnLst>
                                    <p:animClr clrSpc="rgb" dir="cw">
                                      <p:cBhvr>
                                        <p:cTn id="313" dur="1000" fill="hold"/>
                                        <p:tgtEl>
                                          <p:spTgt spid="448"/>
                                        </p:tgtEl>
                                        <p:attrNameLst>
                                          <p:attrName>stroke.color</p:attrName>
                                        </p:attrNameLst>
                                      </p:cBhvr>
                                      <p:to>
                                        <a:srgbClr val="FFFFFF"/>
                                      </p:to>
                                    </p:animClr>
                                    <p:set>
                                      <p:cBhvr>
                                        <p:cTn id="314" dur="1000" fill="hold"/>
                                        <p:tgtEl>
                                          <p:spTgt spid="448"/>
                                        </p:tgtEl>
                                        <p:attrNameLst>
                                          <p:attrName>stroke.on</p:attrName>
                                        </p:attrNameLst>
                                      </p:cBhvr>
                                      <p:to>
                                        <p:strVal val="true"/>
                                      </p:to>
                                    </p:set>
                                  </p:childTnLst>
                                </p:cTn>
                              </p:par>
                              <p:par>
                                <p:cTn id="315" presetID="7" presetClass="emph" presetSubtype="2" fill="hold" nodeType="withEffect">
                                  <p:stCondLst>
                                    <p:cond delay="4750"/>
                                  </p:stCondLst>
                                  <p:childTnLst>
                                    <p:animClr clrSpc="rgb" dir="cw">
                                      <p:cBhvr>
                                        <p:cTn id="316" dur="1000" fill="hold"/>
                                        <p:tgtEl>
                                          <p:spTgt spid="449"/>
                                        </p:tgtEl>
                                        <p:attrNameLst>
                                          <p:attrName>stroke.color</p:attrName>
                                        </p:attrNameLst>
                                      </p:cBhvr>
                                      <p:to>
                                        <a:srgbClr val="FFFFFF"/>
                                      </p:to>
                                    </p:animClr>
                                    <p:set>
                                      <p:cBhvr>
                                        <p:cTn id="317" dur="1000" fill="hold"/>
                                        <p:tgtEl>
                                          <p:spTgt spid="449"/>
                                        </p:tgtEl>
                                        <p:attrNameLst>
                                          <p:attrName>stroke.on</p:attrName>
                                        </p:attrNameLst>
                                      </p:cBhvr>
                                      <p:to>
                                        <p:strVal val="true"/>
                                      </p:to>
                                    </p:set>
                                  </p:childTnLst>
                                </p:cTn>
                              </p:par>
                              <p:par>
                                <p:cTn id="318" presetID="19" presetClass="emph" presetSubtype="0" fill="hold" grpId="0" nodeType="withEffect">
                                  <p:stCondLst>
                                    <p:cond delay="4750"/>
                                  </p:stCondLst>
                                  <p:childTnLst>
                                    <p:animClr clrSpc="rgb" dir="cw">
                                      <p:cBhvr override="childStyle">
                                        <p:cTn id="319" dur="1000" fill="hold"/>
                                        <p:tgtEl>
                                          <p:spTgt spid="431"/>
                                        </p:tgtEl>
                                        <p:attrNameLst>
                                          <p:attrName>style.color</p:attrName>
                                        </p:attrNameLst>
                                      </p:cBhvr>
                                      <p:to>
                                        <a:srgbClr val="FE5548"/>
                                      </p:to>
                                    </p:animClr>
                                    <p:animClr clrSpc="rgb" dir="cw">
                                      <p:cBhvr>
                                        <p:cTn id="320" dur="1000" fill="hold"/>
                                        <p:tgtEl>
                                          <p:spTgt spid="431"/>
                                        </p:tgtEl>
                                        <p:attrNameLst>
                                          <p:attrName>fillcolor</p:attrName>
                                        </p:attrNameLst>
                                      </p:cBhvr>
                                      <p:to>
                                        <a:srgbClr val="FE5548"/>
                                      </p:to>
                                    </p:animClr>
                                    <p:set>
                                      <p:cBhvr>
                                        <p:cTn id="321" dur="1000" fill="hold"/>
                                        <p:tgtEl>
                                          <p:spTgt spid="431"/>
                                        </p:tgtEl>
                                        <p:attrNameLst>
                                          <p:attrName>fill.type</p:attrName>
                                        </p:attrNameLst>
                                      </p:cBhvr>
                                      <p:to>
                                        <p:strVal val="solid"/>
                                      </p:to>
                                    </p:set>
                                    <p:set>
                                      <p:cBhvr>
                                        <p:cTn id="322" dur="1000" fill="hold"/>
                                        <p:tgtEl>
                                          <p:spTgt spid="431"/>
                                        </p:tgtEl>
                                        <p:attrNameLst>
                                          <p:attrName>fill.on</p:attrName>
                                        </p:attrNameLst>
                                      </p:cBhvr>
                                      <p:to>
                                        <p:strVal val="true"/>
                                      </p:to>
                                    </p:set>
                                  </p:childTnLst>
                                </p:cTn>
                              </p:par>
                              <p:par>
                                <p:cTn id="323" presetID="7" presetClass="emph" presetSubtype="2" fill="hold" nodeType="withEffect">
                                  <p:stCondLst>
                                    <p:cond delay="4750"/>
                                  </p:stCondLst>
                                  <p:childTnLst>
                                    <p:animClr clrSpc="rgb" dir="cw">
                                      <p:cBhvr>
                                        <p:cTn id="324" dur="1000" fill="hold"/>
                                        <p:tgtEl>
                                          <p:spTgt spid="450"/>
                                        </p:tgtEl>
                                        <p:attrNameLst>
                                          <p:attrName>stroke.color</p:attrName>
                                        </p:attrNameLst>
                                      </p:cBhvr>
                                      <p:to>
                                        <a:srgbClr val="FFFFFF"/>
                                      </p:to>
                                    </p:animClr>
                                    <p:set>
                                      <p:cBhvr>
                                        <p:cTn id="325" dur="1000" fill="hold"/>
                                        <p:tgtEl>
                                          <p:spTgt spid="450"/>
                                        </p:tgtEl>
                                        <p:attrNameLst>
                                          <p:attrName>stroke.on</p:attrName>
                                        </p:attrNameLst>
                                      </p:cBhvr>
                                      <p:to>
                                        <p:strVal val="true"/>
                                      </p:to>
                                    </p:set>
                                  </p:childTnLst>
                                </p:cTn>
                              </p:par>
                              <p:par>
                                <p:cTn id="326" presetID="7" presetClass="emph" presetSubtype="2" fill="hold" nodeType="withEffect">
                                  <p:stCondLst>
                                    <p:cond delay="4750"/>
                                  </p:stCondLst>
                                  <p:childTnLst>
                                    <p:animClr clrSpc="rgb" dir="cw">
                                      <p:cBhvr>
                                        <p:cTn id="327" dur="1000" fill="hold"/>
                                        <p:tgtEl>
                                          <p:spTgt spid="451"/>
                                        </p:tgtEl>
                                        <p:attrNameLst>
                                          <p:attrName>stroke.color</p:attrName>
                                        </p:attrNameLst>
                                      </p:cBhvr>
                                      <p:to>
                                        <a:srgbClr val="FFFFFF"/>
                                      </p:to>
                                    </p:animClr>
                                    <p:set>
                                      <p:cBhvr>
                                        <p:cTn id="328" dur="1000" fill="hold"/>
                                        <p:tgtEl>
                                          <p:spTgt spid="451"/>
                                        </p:tgtEl>
                                        <p:attrNameLst>
                                          <p:attrName>stroke.on</p:attrName>
                                        </p:attrNameLst>
                                      </p:cBhvr>
                                      <p:to>
                                        <p:strVal val="true"/>
                                      </p:to>
                                    </p:set>
                                  </p:childTnLst>
                                </p:cTn>
                              </p:par>
                              <p:par>
                                <p:cTn id="329" presetID="7" presetClass="emph" presetSubtype="2" fill="hold" nodeType="withEffect">
                                  <p:stCondLst>
                                    <p:cond delay="4750"/>
                                  </p:stCondLst>
                                  <p:childTnLst>
                                    <p:animClr clrSpc="rgb" dir="cw">
                                      <p:cBhvr>
                                        <p:cTn id="330" dur="1000" fill="hold"/>
                                        <p:tgtEl>
                                          <p:spTgt spid="452"/>
                                        </p:tgtEl>
                                        <p:attrNameLst>
                                          <p:attrName>stroke.color</p:attrName>
                                        </p:attrNameLst>
                                      </p:cBhvr>
                                      <p:to>
                                        <a:srgbClr val="FFFFFF"/>
                                      </p:to>
                                    </p:animClr>
                                    <p:set>
                                      <p:cBhvr>
                                        <p:cTn id="331" dur="1000" fill="hold"/>
                                        <p:tgtEl>
                                          <p:spTgt spid="452"/>
                                        </p:tgtEl>
                                        <p:attrNameLst>
                                          <p:attrName>stroke.on</p:attrName>
                                        </p:attrNameLst>
                                      </p:cBhvr>
                                      <p:to>
                                        <p:strVal val="true"/>
                                      </p:to>
                                    </p:set>
                                  </p:childTnLst>
                                </p:cTn>
                              </p:par>
                              <p:par>
                                <p:cTn id="332" presetID="7" presetClass="emph" presetSubtype="2" fill="hold" nodeType="withEffect">
                                  <p:stCondLst>
                                    <p:cond delay="4750"/>
                                  </p:stCondLst>
                                  <p:childTnLst>
                                    <p:animClr clrSpc="rgb" dir="cw">
                                      <p:cBhvr>
                                        <p:cTn id="333" dur="1000" fill="hold"/>
                                        <p:tgtEl>
                                          <p:spTgt spid="453"/>
                                        </p:tgtEl>
                                        <p:attrNameLst>
                                          <p:attrName>stroke.color</p:attrName>
                                        </p:attrNameLst>
                                      </p:cBhvr>
                                      <p:to>
                                        <a:srgbClr val="FFFFFF"/>
                                      </p:to>
                                    </p:animClr>
                                    <p:set>
                                      <p:cBhvr>
                                        <p:cTn id="334" dur="1000" fill="hold"/>
                                        <p:tgtEl>
                                          <p:spTgt spid="453"/>
                                        </p:tgtEl>
                                        <p:attrNameLst>
                                          <p:attrName>stroke.on</p:attrName>
                                        </p:attrNameLst>
                                      </p:cBhvr>
                                      <p:to>
                                        <p:strVal val="true"/>
                                      </p:to>
                                    </p:set>
                                  </p:childTnLst>
                                </p:cTn>
                              </p:par>
                              <p:par>
                                <p:cTn id="335" presetID="7" presetClass="emph" presetSubtype="2" fill="hold" nodeType="withEffect">
                                  <p:stCondLst>
                                    <p:cond delay="4750"/>
                                  </p:stCondLst>
                                  <p:childTnLst>
                                    <p:animClr clrSpc="rgb" dir="cw">
                                      <p:cBhvr>
                                        <p:cTn id="336" dur="1000" fill="hold"/>
                                        <p:tgtEl>
                                          <p:spTgt spid="454"/>
                                        </p:tgtEl>
                                        <p:attrNameLst>
                                          <p:attrName>stroke.color</p:attrName>
                                        </p:attrNameLst>
                                      </p:cBhvr>
                                      <p:to>
                                        <a:srgbClr val="FFFFFF"/>
                                      </p:to>
                                    </p:animClr>
                                    <p:set>
                                      <p:cBhvr>
                                        <p:cTn id="337" dur="1000" fill="hold"/>
                                        <p:tgtEl>
                                          <p:spTgt spid="454"/>
                                        </p:tgtEl>
                                        <p:attrNameLst>
                                          <p:attrName>stroke.on</p:attrName>
                                        </p:attrNameLst>
                                      </p:cBhvr>
                                      <p:to>
                                        <p:strVal val="true"/>
                                      </p:to>
                                    </p:set>
                                  </p:childTnLst>
                                </p:cTn>
                              </p:par>
                              <p:par>
                                <p:cTn id="338" presetID="19" presetClass="emph" presetSubtype="0" fill="hold" grpId="0" nodeType="withEffect">
                                  <p:stCondLst>
                                    <p:cond delay="5000"/>
                                  </p:stCondLst>
                                  <p:childTnLst>
                                    <p:animClr clrSpc="rgb" dir="cw">
                                      <p:cBhvr override="childStyle">
                                        <p:cTn id="339" dur="1000" fill="hold"/>
                                        <p:tgtEl>
                                          <p:spTgt spid="384"/>
                                        </p:tgtEl>
                                        <p:attrNameLst>
                                          <p:attrName>style.color</p:attrName>
                                        </p:attrNameLst>
                                      </p:cBhvr>
                                      <p:to>
                                        <a:srgbClr val="FE5548"/>
                                      </p:to>
                                    </p:animClr>
                                    <p:animClr clrSpc="rgb" dir="cw">
                                      <p:cBhvr>
                                        <p:cTn id="340" dur="1000" fill="hold"/>
                                        <p:tgtEl>
                                          <p:spTgt spid="384"/>
                                        </p:tgtEl>
                                        <p:attrNameLst>
                                          <p:attrName>fillcolor</p:attrName>
                                        </p:attrNameLst>
                                      </p:cBhvr>
                                      <p:to>
                                        <a:srgbClr val="FE5548"/>
                                      </p:to>
                                    </p:animClr>
                                    <p:set>
                                      <p:cBhvr>
                                        <p:cTn id="341" dur="1000" fill="hold"/>
                                        <p:tgtEl>
                                          <p:spTgt spid="384"/>
                                        </p:tgtEl>
                                        <p:attrNameLst>
                                          <p:attrName>fill.type</p:attrName>
                                        </p:attrNameLst>
                                      </p:cBhvr>
                                      <p:to>
                                        <p:strVal val="solid"/>
                                      </p:to>
                                    </p:set>
                                    <p:set>
                                      <p:cBhvr>
                                        <p:cTn id="342" dur="1000" fill="hold"/>
                                        <p:tgtEl>
                                          <p:spTgt spid="384"/>
                                        </p:tgtEl>
                                        <p:attrNameLst>
                                          <p:attrName>fill.on</p:attrName>
                                        </p:attrNameLst>
                                      </p:cBhvr>
                                      <p:to>
                                        <p:strVal val="true"/>
                                      </p:to>
                                    </p:set>
                                  </p:childTnLst>
                                </p:cTn>
                              </p:par>
                              <p:par>
                                <p:cTn id="343" presetID="7" presetClass="emph" presetSubtype="2" fill="hold" nodeType="withEffect">
                                  <p:stCondLst>
                                    <p:cond delay="5000"/>
                                  </p:stCondLst>
                                  <p:childTnLst>
                                    <p:animClr clrSpc="rgb" dir="cw">
                                      <p:cBhvr>
                                        <p:cTn id="344" dur="1000" fill="hold"/>
                                        <p:tgtEl>
                                          <p:spTgt spid="371"/>
                                        </p:tgtEl>
                                        <p:attrNameLst>
                                          <p:attrName>stroke.color</p:attrName>
                                        </p:attrNameLst>
                                      </p:cBhvr>
                                      <p:to>
                                        <a:srgbClr val="FE5548"/>
                                      </p:to>
                                    </p:animClr>
                                    <p:set>
                                      <p:cBhvr>
                                        <p:cTn id="345" dur="1000" fill="hold"/>
                                        <p:tgtEl>
                                          <p:spTgt spid="371"/>
                                        </p:tgtEl>
                                        <p:attrNameLst>
                                          <p:attrName>stroke.on</p:attrName>
                                        </p:attrNameLst>
                                      </p:cBhvr>
                                      <p:to>
                                        <p:strVal val="true"/>
                                      </p:to>
                                    </p:set>
                                  </p:childTnLst>
                                </p:cTn>
                              </p:par>
                              <p:par>
                                <p:cTn id="346" presetID="7" presetClass="emph" presetSubtype="2" fill="hold" nodeType="withEffect">
                                  <p:stCondLst>
                                    <p:cond delay="5250"/>
                                  </p:stCondLst>
                                  <p:childTnLst>
                                    <p:animClr clrSpc="rgb" dir="cw">
                                      <p:cBhvr>
                                        <p:cTn id="347" dur="1000" fill="hold"/>
                                        <p:tgtEl>
                                          <p:spTgt spid="359"/>
                                        </p:tgtEl>
                                        <p:attrNameLst>
                                          <p:attrName>stroke.color</p:attrName>
                                        </p:attrNameLst>
                                      </p:cBhvr>
                                      <p:to>
                                        <a:srgbClr val="FE5548"/>
                                      </p:to>
                                    </p:animClr>
                                    <p:set>
                                      <p:cBhvr>
                                        <p:cTn id="348" dur="1000" fill="hold"/>
                                        <p:tgtEl>
                                          <p:spTgt spid="359"/>
                                        </p:tgtEl>
                                        <p:attrNameLst>
                                          <p:attrName>stroke.on</p:attrName>
                                        </p:attrNameLst>
                                      </p:cBhvr>
                                      <p:to>
                                        <p:strVal val="true"/>
                                      </p:to>
                                    </p:set>
                                  </p:childTnLst>
                                </p:cTn>
                              </p:par>
                              <p:par>
                                <p:cTn id="349" presetID="7" presetClass="emph" presetSubtype="2" fill="hold" nodeType="withEffect">
                                  <p:stCondLst>
                                    <p:cond delay="5250"/>
                                  </p:stCondLst>
                                  <p:childTnLst>
                                    <p:animClr clrSpc="rgb" dir="cw">
                                      <p:cBhvr>
                                        <p:cTn id="350" dur="1000" fill="hold"/>
                                        <p:tgtEl>
                                          <p:spTgt spid="360"/>
                                        </p:tgtEl>
                                        <p:attrNameLst>
                                          <p:attrName>stroke.color</p:attrName>
                                        </p:attrNameLst>
                                      </p:cBhvr>
                                      <p:to>
                                        <a:srgbClr val="FE5548"/>
                                      </p:to>
                                    </p:animClr>
                                    <p:set>
                                      <p:cBhvr>
                                        <p:cTn id="351" dur="1000" fill="hold"/>
                                        <p:tgtEl>
                                          <p:spTgt spid="360"/>
                                        </p:tgtEl>
                                        <p:attrNameLst>
                                          <p:attrName>stroke.on</p:attrName>
                                        </p:attrNameLst>
                                      </p:cBhvr>
                                      <p:to>
                                        <p:strVal val="true"/>
                                      </p:to>
                                    </p:set>
                                  </p:childTnLst>
                                </p:cTn>
                              </p:par>
                              <p:par>
                                <p:cTn id="352" presetID="7" presetClass="emph" presetSubtype="2" fill="hold" nodeType="withEffect">
                                  <p:stCondLst>
                                    <p:cond delay="5250"/>
                                  </p:stCondLst>
                                  <p:childTnLst>
                                    <p:animClr clrSpc="rgb" dir="cw">
                                      <p:cBhvr>
                                        <p:cTn id="353" dur="1000" fill="hold"/>
                                        <p:tgtEl>
                                          <p:spTgt spid="366"/>
                                        </p:tgtEl>
                                        <p:attrNameLst>
                                          <p:attrName>stroke.color</p:attrName>
                                        </p:attrNameLst>
                                      </p:cBhvr>
                                      <p:to>
                                        <a:srgbClr val="FE5548"/>
                                      </p:to>
                                    </p:animClr>
                                    <p:set>
                                      <p:cBhvr>
                                        <p:cTn id="354" dur="1000" fill="hold"/>
                                        <p:tgtEl>
                                          <p:spTgt spid="366"/>
                                        </p:tgtEl>
                                        <p:attrNameLst>
                                          <p:attrName>stroke.on</p:attrName>
                                        </p:attrNameLst>
                                      </p:cBhvr>
                                      <p:to>
                                        <p:strVal val="true"/>
                                      </p:to>
                                    </p:set>
                                  </p:childTnLst>
                                </p:cTn>
                              </p:par>
                              <p:par>
                                <p:cTn id="355" presetID="19" presetClass="emph" presetSubtype="0" fill="hold" grpId="0" nodeType="withEffect">
                                  <p:stCondLst>
                                    <p:cond delay="5250"/>
                                  </p:stCondLst>
                                  <p:childTnLst>
                                    <p:animClr clrSpc="rgb" dir="cw">
                                      <p:cBhvr override="childStyle">
                                        <p:cTn id="356" dur="1000" fill="hold"/>
                                        <p:tgtEl>
                                          <p:spTgt spid="432"/>
                                        </p:tgtEl>
                                        <p:attrNameLst>
                                          <p:attrName>style.color</p:attrName>
                                        </p:attrNameLst>
                                      </p:cBhvr>
                                      <p:to>
                                        <a:srgbClr val="FE5548"/>
                                      </p:to>
                                    </p:animClr>
                                    <p:animClr clrSpc="rgb" dir="cw">
                                      <p:cBhvr>
                                        <p:cTn id="357" dur="1000" fill="hold"/>
                                        <p:tgtEl>
                                          <p:spTgt spid="432"/>
                                        </p:tgtEl>
                                        <p:attrNameLst>
                                          <p:attrName>fillcolor</p:attrName>
                                        </p:attrNameLst>
                                      </p:cBhvr>
                                      <p:to>
                                        <a:srgbClr val="FE5548"/>
                                      </p:to>
                                    </p:animClr>
                                    <p:set>
                                      <p:cBhvr>
                                        <p:cTn id="358" dur="1000" fill="hold"/>
                                        <p:tgtEl>
                                          <p:spTgt spid="432"/>
                                        </p:tgtEl>
                                        <p:attrNameLst>
                                          <p:attrName>fill.type</p:attrName>
                                        </p:attrNameLst>
                                      </p:cBhvr>
                                      <p:to>
                                        <p:strVal val="solid"/>
                                      </p:to>
                                    </p:set>
                                    <p:set>
                                      <p:cBhvr>
                                        <p:cTn id="359" dur="1000" fill="hold"/>
                                        <p:tgtEl>
                                          <p:spTgt spid="432"/>
                                        </p:tgtEl>
                                        <p:attrNameLst>
                                          <p:attrName>fill.on</p:attrName>
                                        </p:attrNameLst>
                                      </p:cBhvr>
                                      <p:to>
                                        <p:strVal val="true"/>
                                      </p:to>
                                    </p:set>
                                  </p:childTnLst>
                                </p:cTn>
                              </p:par>
                              <p:par>
                                <p:cTn id="360" presetID="7" presetClass="emph" presetSubtype="2" fill="hold" nodeType="withEffect">
                                  <p:stCondLst>
                                    <p:cond delay="5250"/>
                                  </p:stCondLst>
                                  <p:childTnLst>
                                    <p:animClr clrSpc="rgb" dir="cw">
                                      <p:cBhvr>
                                        <p:cTn id="361" dur="1000" fill="hold"/>
                                        <p:tgtEl>
                                          <p:spTgt spid="433"/>
                                        </p:tgtEl>
                                        <p:attrNameLst>
                                          <p:attrName>stroke.color</p:attrName>
                                        </p:attrNameLst>
                                      </p:cBhvr>
                                      <p:to>
                                        <a:srgbClr val="FFFFFF"/>
                                      </p:to>
                                    </p:animClr>
                                    <p:set>
                                      <p:cBhvr>
                                        <p:cTn id="362" dur="1000" fill="hold"/>
                                        <p:tgtEl>
                                          <p:spTgt spid="433"/>
                                        </p:tgtEl>
                                        <p:attrNameLst>
                                          <p:attrName>stroke.on</p:attrName>
                                        </p:attrNameLst>
                                      </p:cBhvr>
                                      <p:to>
                                        <p:strVal val="true"/>
                                      </p:to>
                                    </p:set>
                                  </p:childTnLst>
                                </p:cTn>
                              </p:par>
                              <p:par>
                                <p:cTn id="363" presetID="7" presetClass="emph" presetSubtype="2" fill="hold" nodeType="withEffect">
                                  <p:stCondLst>
                                    <p:cond delay="5500"/>
                                  </p:stCondLst>
                                  <p:childTnLst>
                                    <p:animClr clrSpc="rgb" dir="cw">
                                      <p:cBhvr>
                                        <p:cTn id="364" dur="1000" fill="hold"/>
                                        <p:tgtEl>
                                          <p:spTgt spid="370"/>
                                        </p:tgtEl>
                                        <p:attrNameLst>
                                          <p:attrName>stroke.color</p:attrName>
                                        </p:attrNameLst>
                                      </p:cBhvr>
                                      <p:to>
                                        <a:srgbClr val="FE5548"/>
                                      </p:to>
                                    </p:animClr>
                                    <p:set>
                                      <p:cBhvr>
                                        <p:cTn id="365" dur="1000" fill="hold"/>
                                        <p:tgtEl>
                                          <p:spTgt spid="370"/>
                                        </p:tgtEl>
                                        <p:attrNameLst>
                                          <p:attrName>stroke.on</p:attrName>
                                        </p:attrNameLst>
                                      </p:cBhvr>
                                      <p:to>
                                        <p:strVal val="true"/>
                                      </p:to>
                                    </p:set>
                                  </p:childTnLst>
                                </p:cTn>
                              </p:par>
                              <p:par>
                                <p:cTn id="366" presetID="7" presetClass="emph" presetSubtype="2" fill="hold" nodeType="withEffect">
                                  <p:stCondLst>
                                    <p:cond delay="5500"/>
                                  </p:stCondLst>
                                  <p:childTnLst>
                                    <p:animClr clrSpc="rgb" dir="cw">
                                      <p:cBhvr>
                                        <p:cTn id="367" dur="1000" fill="hold"/>
                                        <p:tgtEl>
                                          <p:spTgt spid="367"/>
                                        </p:tgtEl>
                                        <p:attrNameLst>
                                          <p:attrName>stroke.color</p:attrName>
                                        </p:attrNameLst>
                                      </p:cBhvr>
                                      <p:to>
                                        <a:srgbClr val="FE5548"/>
                                      </p:to>
                                    </p:animClr>
                                    <p:set>
                                      <p:cBhvr>
                                        <p:cTn id="368" dur="1000" fill="hold"/>
                                        <p:tgtEl>
                                          <p:spTgt spid="367"/>
                                        </p:tgtEl>
                                        <p:attrNameLst>
                                          <p:attrName>stroke.on</p:attrName>
                                        </p:attrNameLst>
                                      </p:cBhvr>
                                      <p:to>
                                        <p:strVal val="true"/>
                                      </p:to>
                                    </p:set>
                                  </p:childTnLst>
                                </p:cTn>
                              </p:par>
                              <p:par>
                                <p:cTn id="369" presetID="7" presetClass="emph" presetSubtype="2" fill="hold" nodeType="withEffect">
                                  <p:stCondLst>
                                    <p:cond delay="5500"/>
                                  </p:stCondLst>
                                  <p:childTnLst>
                                    <p:animClr clrSpc="rgb" dir="cw">
                                      <p:cBhvr>
                                        <p:cTn id="370" dur="1000" fill="hold"/>
                                        <p:tgtEl>
                                          <p:spTgt spid="362"/>
                                        </p:tgtEl>
                                        <p:attrNameLst>
                                          <p:attrName>stroke.color</p:attrName>
                                        </p:attrNameLst>
                                      </p:cBhvr>
                                      <p:to>
                                        <a:srgbClr val="FE5548"/>
                                      </p:to>
                                    </p:animClr>
                                    <p:set>
                                      <p:cBhvr>
                                        <p:cTn id="371" dur="1000" fill="hold"/>
                                        <p:tgtEl>
                                          <p:spTgt spid="362"/>
                                        </p:tgtEl>
                                        <p:attrNameLst>
                                          <p:attrName>stroke.on</p:attrName>
                                        </p:attrNameLst>
                                      </p:cBhvr>
                                      <p:to>
                                        <p:strVal val="true"/>
                                      </p:to>
                                    </p:set>
                                  </p:childTnLst>
                                </p:cTn>
                              </p:par>
                              <p:par>
                                <p:cTn id="372" presetID="7" presetClass="emph" presetSubtype="2" fill="hold" nodeType="withEffect">
                                  <p:stCondLst>
                                    <p:cond delay="5500"/>
                                  </p:stCondLst>
                                  <p:childTnLst>
                                    <p:animClr clrSpc="rgb" dir="cw">
                                      <p:cBhvr>
                                        <p:cTn id="373" dur="1000" fill="hold"/>
                                        <p:tgtEl>
                                          <p:spTgt spid="361"/>
                                        </p:tgtEl>
                                        <p:attrNameLst>
                                          <p:attrName>stroke.color</p:attrName>
                                        </p:attrNameLst>
                                      </p:cBhvr>
                                      <p:to>
                                        <a:srgbClr val="FE5548"/>
                                      </p:to>
                                    </p:animClr>
                                    <p:set>
                                      <p:cBhvr>
                                        <p:cTn id="374" dur="1000" fill="hold"/>
                                        <p:tgtEl>
                                          <p:spTgt spid="361"/>
                                        </p:tgtEl>
                                        <p:attrNameLst>
                                          <p:attrName>stroke.on</p:attrName>
                                        </p:attrNameLst>
                                      </p:cBhvr>
                                      <p:to>
                                        <p:strVal val="true"/>
                                      </p:to>
                                    </p:set>
                                  </p:childTnLst>
                                </p:cTn>
                              </p:par>
                              <p:par>
                                <p:cTn id="375" presetID="7" presetClass="emph" presetSubtype="2" fill="hold" nodeType="withEffect">
                                  <p:stCondLst>
                                    <p:cond delay="5500"/>
                                  </p:stCondLst>
                                  <p:childTnLst>
                                    <p:animClr clrSpc="rgb" dir="cw">
                                      <p:cBhvr>
                                        <p:cTn id="376" dur="1000" fill="hold"/>
                                        <p:tgtEl>
                                          <p:spTgt spid="378"/>
                                        </p:tgtEl>
                                        <p:attrNameLst>
                                          <p:attrName>stroke.color</p:attrName>
                                        </p:attrNameLst>
                                      </p:cBhvr>
                                      <p:to>
                                        <a:srgbClr val="FE5548"/>
                                      </p:to>
                                    </p:animClr>
                                    <p:set>
                                      <p:cBhvr>
                                        <p:cTn id="377" dur="1000" fill="hold"/>
                                        <p:tgtEl>
                                          <p:spTgt spid="378"/>
                                        </p:tgtEl>
                                        <p:attrNameLst>
                                          <p:attrName>stroke.on</p:attrName>
                                        </p:attrNameLst>
                                      </p:cBhvr>
                                      <p:to>
                                        <p:strVal val="true"/>
                                      </p:to>
                                    </p:set>
                                  </p:childTnLst>
                                </p:cTn>
                              </p:par>
                              <p:par>
                                <p:cTn id="378" presetID="19" presetClass="emph" presetSubtype="0" fill="hold" grpId="0" nodeType="withEffect">
                                  <p:stCondLst>
                                    <p:cond delay="5500"/>
                                  </p:stCondLst>
                                  <p:childTnLst>
                                    <p:animClr clrSpc="rgb" dir="cw">
                                      <p:cBhvr override="childStyle">
                                        <p:cTn id="379" dur="1000" fill="hold"/>
                                        <p:tgtEl>
                                          <p:spTgt spid="386"/>
                                        </p:tgtEl>
                                        <p:attrNameLst>
                                          <p:attrName>style.color</p:attrName>
                                        </p:attrNameLst>
                                      </p:cBhvr>
                                      <p:to>
                                        <a:srgbClr val="FE5548"/>
                                      </p:to>
                                    </p:animClr>
                                    <p:animClr clrSpc="rgb" dir="cw">
                                      <p:cBhvr>
                                        <p:cTn id="380" dur="1000" fill="hold"/>
                                        <p:tgtEl>
                                          <p:spTgt spid="386"/>
                                        </p:tgtEl>
                                        <p:attrNameLst>
                                          <p:attrName>fillcolor</p:attrName>
                                        </p:attrNameLst>
                                      </p:cBhvr>
                                      <p:to>
                                        <a:srgbClr val="FE5548"/>
                                      </p:to>
                                    </p:animClr>
                                    <p:set>
                                      <p:cBhvr>
                                        <p:cTn id="381" dur="1000" fill="hold"/>
                                        <p:tgtEl>
                                          <p:spTgt spid="386"/>
                                        </p:tgtEl>
                                        <p:attrNameLst>
                                          <p:attrName>fill.type</p:attrName>
                                        </p:attrNameLst>
                                      </p:cBhvr>
                                      <p:to>
                                        <p:strVal val="solid"/>
                                      </p:to>
                                    </p:set>
                                    <p:set>
                                      <p:cBhvr>
                                        <p:cTn id="382" dur="1000" fill="hold"/>
                                        <p:tgtEl>
                                          <p:spTgt spid="386"/>
                                        </p:tgtEl>
                                        <p:attrNameLst>
                                          <p:attrName>fill.on</p:attrName>
                                        </p:attrNameLst>
                                      </p:cBhvr>
                                      <p:to>
                                        <p:strVal val="true"/>
                                      </p:to>
                                    </p:set>
                                  </p:childTnLst>
                                </p:cTn>
                              </p:par>
                              <p:par>
                                <p:cTn id="383" presetID="7" presetClass="emph" presetSubtype="2" fill="hold" nodeType="withEffect">
                                  <p:stCondLst>
                                    <p:cond delay="5500"/>
                                  </p:stCondLst>
                                  <p:childTnLst>
                                    <p:animClr clrSpc="rgb" dir="cw">
                                      <p:cBhvr>
                                        <p:cTn id="384" dur="1000" fill="hold"/>
                                        <p:tgtEl>
                                          <p:spTgt spid="356"/>
                                        </p:tgtEl>
                                        <p:attrNameLst>
                                          <p:attrName>stroke.color</p:attrName>
                                        </p:attrNameLst>
                                      </p:cBhvr>
                                      <p:to>
                                        <a:srgbClr val="FE5548"/>
                                      </p:to>
                                    </p:animClr>
                                    <p:set>
                                      <p:cBhvr>
                                        <p:cTn id="385" dur="1000" fill="hold"/>
                                        <p:tgtEl>
                                          <p:spTgt spid="356"/>
                                        </p:tgtEl>
                                        <p:attrNameLst>
                                          <p:attrName>stroke.on</p:attrName>
                                        </p:attrNameLst>
                                      </p:cBhvr>
                                      <p:to>
                                        <p:strVal val="true"/>
                                      </p:to>
                                    </p:set>
                                  </p:childTnLst>
                                </p:cTn>
                              </p:par>
                              <p:par>
                                <p:cTn id="386" presetID="7" presetClass="emph" presetSubtype="2" fill="hold" nodeType="withEffect">
                                  <p:stCondLst>
                                    <p:cond delay="5500"/>
                                  </p:stCondLst>
                                  <p:childTnLst>
                                    <p:animClr clrSpc="rgb" dir="cw">
                                      <p:cBhvr>
                                        <p:cTn id="387" dur="1000" fill="hold"/>
                                        <p:tgtEl>
                                          <p:spTgt spid="355"/>
                                        </p:tgtEl>
                                        <p:attrNameLst>
                                          <p:attrName>stroke.color</p:attrName>
                                        </p:attrNameLst>
                                      </p:cBhvr>
                                      <p:to>
                                        <a:srgbClr val="FE5548"/>
                                      </p:to>
                                    </p:animClr>
                                    <p:set>
                                      <p:cBhvr>
                                        <p:cTn id="388" dur="1000" fill="hold"/>
                                        <p:tgtEl>
                                          <p:spTgt spid="355"/>
                                        </p:tgtEl>
                                        <p:attrNameLst>
                                          <p:attrName>stroke.on</p:attrName>
                                        </p:attrNameLst>
                                      </p:cBhvr>
                                      <p:to>
                                        <p:strVal val="true"/>
                                      </p:to>
                                    </p:set>
                                  </p:childTnLst>
                                </p:cTn>
                              </p:par>
                              <p:par>
                                <p:cTn id="389" presetID="7" presetClass="emph" presetSubtype="2" fill="hold" nodeType="withEffect">
                                  <p:stCondLst>
                                    <p:cond delay="5500"/>
                                  </p:stCondLst>
                                  <p:childTnLst>
                                    <p:animClr clrSpc="rgb" dir="cw">
                                      <p:cBhvr>
                                        <p:cTn id="390" dur="1000" fill="hold"/>
                                        <p:tgtEl>
                                          <p:spTgt spid="368"/>
                                        </p:tgtEl>
                                        <p:attrNameLst>
                                          <p:attrName>stroke.color</p:attrName>
                                        </p:attrNameLst>
                                      </p:cBhvr>
                                      <p:to>
                                        <a:srgbClr val="FE5548"/>
                                      </p:to>
                                    </p:animClr>
                                    <p:set>
                                      <p:cBhvr>
                                        <p:cTn id="391" dur="1000" fill="hold"/>
                                        <p:tgtEl>
                                          <p:spTgt spid="368"/>
                                        </p:tgtEl>
                                        <p:attrNameLst>
                                          <p:attrName>stroke.on</p:attrName>
                                        </p:attrNameLst>
                                      </p:cBhvr>
                                      <p:to>
                                        <p:strVal val="true"/>
                                      </p:to>
                                    </p:set>
                                  </p:childTnLst>
                                </p:cTn>
                              </p:par>
                              <p:par>
                                <p:cTn id="392" presetID="3" presetClass="emph" presetSubtype="2" fill="hold" grpId="0" nodeType="withEffect">
                                  <p:stCondLst>
                                    <p:cond delay="4000"/>
                                  </p:stCondLst>
                                  <p:childTnLst>
                                    <p:animClr clrSpc="rgb" dir="cw">
                                      <p:cBhvr override="childStyle">
                                        <p:cTn id="393" dur="3800" fill="hold"/>
                                        <p:tgtEl>
                                          <p:spTgt spid="470"/>
                                        </p:tgtEl>
                                        <p:attrNameLst>
                                          <p:attrName>style.color</p:attrName>
                                        </p:attrNameLst>
                                      </p:cBhvr>
                                      <p:to>
                                        <a:srgbClr val="FE5548"/>
                                      </p:to>
                                    </p:animClr>
                                  </p:childTnLst>
                                </p:cTn>
                              </p:par>
                              <p:par>
                                <p:cTn id="394" presetID="3" presetClass="emph" presetSubtype="2" fill="hold" grpId="0" nodeType="withEffect">
                                  <p:stCondLst>
                                    <p:cond delay="4000"/>
                                  </p:stCondLst>
                                  <p:childTnLst>
                                    <p:animClr clrSpc="rgb" dir="cw">
                                      <p:cBhvr override="childStyle">
                                        <p:cTn id="395" dur="3800" fill="hold"/>
                                        <p:tgtEl>
                                          <p:spTgt spid="471"/>
                                        </p:tgtEl>
                                        <p:attrNameLst>
                                          <p:attrName>style.color</p:attrName>
                                        </p:attrNameLst>
                                      </p:cBhvr>
                                      <p:to>
                                        <a:srgbClr val="FE5548"/>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3" grpId="0" animBg="1"/>
      <p:bldP spid="384" grpId="0" animBg="1"/>
      <p:bldP spid="386" grpId="0" animBg="1"/>
      <p:bldP spid="388" grpId="0" animBg="1"/>
      <p:bldP spid="389" grpId="0" animBg="1"/>
      <p:bldP spid="390" grpId="0" animBg="1"/>
      <p:bldP spid="390" grpId="1" animBg="1"/>
      <p:bldP spid="391" grpId="0" animBg="1"/>
      <p:bldP spid="391" grpId="1" animBg="1"/>
      <p:bldP spid="392" grpId="0" animBg="1"/>
      <p:bldP spid="392" grpId="1" animBg="1"/>
      <p:bldP spid="393" grpId="0" animBg="1"/>
      <p:bldP spid="394" grpId="0" animBg="1"/>
      <p:bldP spid="396" grpId="0" animBg="1"/>
      <p:bldP spid="398" grpId="0" animBg="1"/>
      <p:bldP spid="400" grpId="0" animBg="1"/>
      <p:bldP spid="425" grpId="0" animBg="1"/>
      <p:bldP spid="427" grpId="0" animBg="1"/>
      <p:bldP spid="429" grpId="0" animBg="1"/>
      <p:bldP spid="430" grpId="0" animBg="1"/>
      <p:bldP spid="431" grpId="0" animBg="1"/>
      <p:bldP spid="432" grpId="0" animBg="1"/>
      <p:bldP spid="434" grpId="0" animBg="1"/>
      <p:bldP spid="436" grpId="0" animBg="1"/>
      <p:bldP spid="437" grpId="0" animBg="1"/>
      <p:bldP spid="470" grpId="0"/>
      <p:bldP spid="47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reeform 5"/>
          <p:cNvSpPr>
            <a:spLocks/>
          </p:cNvSpPr>
          <p:nvPr/>
        </p:nvSpPr>
        <p:spPr bwMode="auto">
          <a:xfrm flipH="1">
            <a:off x="1770828" y="1946018"/>
            <a:ext cx="3714378" cy="1527770"/>
          </a:xfrm>
          <a:custGeom>
            <a:avLst/>
            <a:gdLst>
              <a:gd name="T0" fmla="*/ 405 w 454"/>
              <a:gd name="T1" fmla="*/ 88 h 185"/>
              <a:gd name="T2" fmla="*/ 397 w 454"/>
              <a:gd name="T3" fmla="*/ 89 h 185"/>
              <a:gd name="T4" fmla="*/ 306 w 454"/>
              <a:gd name="T5" fmla="*/ 0 h 185"/>
              <a:gd name="T6" fmla="*/ 217 w 454"/>
              <a:gd name="T7" fmla="*/ 69 h 185"/>
              <a:gd name="T8" fmla="*/ 169 w 454"/>
              <a:gd name="T9" fmla="*/ 49 h 185"/>
              <a:gd name="T10" fmla="*/ 101 w 454"/>
              <a:gd name="T11" fmla="*/ 110 h 185"/>
              <a:gd name="T12" fmla="*/ 69 w 454"/>
              <a:gd name="T13" fmla="*/ 125 h 185"/>
              <a:gd name="T14" fmla="*/ 37 w 454"/>
              <a:gd name="T15" fmla="*/ 110 h 185"/>
              <a:gd name="T16" fmla="*/ 0 w 454"/>
              <a:gd name="T17" fmla="*/ 147 h 185"/>
              <a:gd name="T18" fmla="*/ 37 w 454"/>
              <a:gd name="T19" fmla="*/ 185 h 185"/>
              <a:gd name="T20" fmla="*/ 48 w 454"/>
              <a:gd name="T21" fmla="*/ 185 h 185"/>
              <a:gd name="T22" fmla="*/ 172 w 454"/>
              <a:gd name="T23" fmla="*/ 185 h 185"/>
              <a:gd name="T24" fmla="*/ 242 w 454"/>
              <a:gd name="T25" fmla="*/ 185 h 185"/>
              <a:gd name="T26" fmla="*/ 409 w 454"/>
              <a:gd name="T27" fmla="*/ 185 h 185"/>
              <a:gd name="T28" fmla="*/ 409 w 454"/>
              <a:gd name="T29" fmla="*/ 185 h 185"/>
              <a:gd name="T30" fmla="*/ 454 w 454"/>
              <a:gd name="T31" fmla="*/ 137 h 185"/>
              <a:gd name="T32" fmla="*/ 405 w 454"/>
              <a:gd name="T33"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4" h="185">
                <a:moveTo>
                  <a:pt x="405" y="88"/>
                </a:moveTo>
                <a:cubicBezTo>
                  <a:pt x="403" y="88"/>
                  <a:pt x="401" y="88"/>
                  <a:pt x="397" y="89"/>
                </a:cubicBezTo>
                <a:cubicBezTo>
                  <a:pt x="395" y="40"/>
                  <a:pt x="356" y="0"/>
                  <a:pt x="306" y="0"/>
                </a:cubicBezTo>
                <a:cubicBezTo>
                  <a:pt x="264" y="0"/>
                  <a:pt x="228" y="29"/>
                  <a:pt x="217" y="69"/>
                </a:cubicBezTo>
                <a:cubicBezTo>
                  <a:pt x="205" y="56"/>
                  <a:pt x="187" y="49"/>
                  <a:pt x="169" y="49"/>
                </a:cubicBezTo>
                <a:cubicBezTo>
                  <a:pt x="134" y="49"/>
                  <a:pt x="105" y="76"/>
                  <a:pt x="101" y="110"/>
                </a:cubicBezTo>
                <a:cubicBezTo>
                  <a:pt x="88" y="112"/>
                  <a:pt x="77" y="118"/>
                  <a:pt x="69" y="125"/>
                </a:cubicBezTo>
                <a:cubicBezTo>
                  <a:pt x="62" y="116"/>
                  <a:pt x="50" y="110"/>
                  <a:pt x="37" y="110"/>
                </a:cubicBezTo>
                <a:cubicBezTo>
                  <a:pt x="16" y="110"/>
                  <a:pt x="0" y="126"/>
                  <a:pt x="0" y="147"/>
                </a:cubicBezTo>
                <a:cubicBezTo>
                  <a:pt x="0" y="168"/>
                  <a:pt x="16" y="185"/>
                  <a:pt x="37" y="185"/>
                </a:cubicBezTo>
                <a:cubicBezTo>
                  <a:pt x="48" y="185"/>
                  <a:pt x="48" y="185"/>
                  <a:pt x="48" y="185"/>
                </a:cubicBezTo>
                <a:cubicBezTo>
                  <a:pt x="172" y="185"/>
                  <a:pt x="172" y="185"/>
                  <a:pt x="172" y="185"/>
                </a:cubicBezTo>
                <a:cubicBezTo>
                  <a:pt x="242" y="185"/>
                  <a:pt x="242" y="185"/>
                  <a:pt x="242" y="185"/>
                </a:cubicBezTo>
                <a:cubicBezTo>
                  <a:pt x="409" y="185"/>
                  <a:pt x="409" y="185"/>
                  <a:pt x="409" y="185"/>
                </a:cubicBezTo>
                <a:cubicBezTo>
                  <a:pt x="409" y="185"/>
                  <a:pt x="409" y="185"/>
                  <a:pt x="409" y="185"/>
                </a:cubicBezTo>
                <a:cubicBezTo>
                  <a:pt x="435" y="184"/>
                  <a:pt x="454" y="162"/>
                  <a:pt x="454" y="137"/>
                </a:cubicBezTo>
                <a:cubicBezTo>
                  <a:pt x="454" y="110"/>
                  <a:pt x="432" y="88"/>
                  <a:pt x="405" y="88"/>
                </a:cubicBezTo>
                <a:close/>
              </a:path>
            </a:pathLst>
          </a:custGeom>
          <a:solidFill>
            <a:schemeClr val="bg2">
              <a:lumMod val="50000"/>
              <a:alpha val="24000"/>
            </a:schemeClr>
          </a:solidFill>
          <a:ln>
            <a:noFill/>
          </a:ln>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endParaRPr>
          </a:p>
        </p:txBody>
      </p:sp>
      <p:sp>
        <p:nvSpPr>
          <p:cNvPr id="13" name="Freeform 9"/>
          <p:cNvSpPr>
            <a:spLocks/>
          </p:cNvSpPr>
          <p:nvPr/>
        </p:nvSpPr>
        <p:spPr bwMode="auto">
          <a:xfrm>
            <a:off x="244324" y="2938330"/>
            <a:ext cx="1021615" cy="558933"/>
          </a:xfrm>
          <a:custGeom>
            <a:avLst/>
            <a:gdLst>
              <a:gd name="T0" fmla="*/ 768 w 971"/>
              <a:gd name="T1" fmla="*/ 123 h 530"/>
              <a:gd name="T2" fmla="*/ 701 w 971"/>
              <a:gd name="T3" fmla="*/ 135 h 530"/>
              <a:gd name="T4" fmla="*/ 471 w 971"/>
              <a:gd name="T5" fmla="*/ 0 h 530"/>
              <a:gd name="T6" fmla="*/ 215 w 971"/>
              <a:gd name="T7" fmla="*/ 197 h 530"/>
              <a:gd name="T8" fmla="*/ 169 w 971"/>
              <a:gd name="T9" fmla="*/ 191 h 530"/>
              <a:gd name="T10" fmla="*/ 0 w 971"/>
              <a:gd name="T11" fmla="*/ 360 h 530"/>
              <a:gd name="T12" fmla="*/ 169 w 971"/>
              <a:gd name="T13" fmla="*/ 530 h 530"/>
              <a:gd name="T14" fmla="*/ 768 w 971"/>
              <a:gd name="T15" fmla="*/ 530 h 530"/>
              <a:gd name="T16" fmla="*/ 971 w 971"/>
              <a:gd name="T17" fmla="*/ 327 h 530"/>
              <a:gd name="T18" fmla="*/ 768 w 971"/>
              <a:gd name="T19" fmla="*/ 123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1" h="530">
                <a:moveTo>
                  <a:pt x="768" y="123"/>
                </a:moveTo>
                <a:cubicBezTo>
                  <a:pt x="745" y="123"/>
                  <a:pt x="722" y="127"/>
                  <a:pt x="701" y="135"/>
                </a:cubicBezTo>
                <a:cubicBezTo>
                  <a:pt x="655" y="54"/>
                  <a:pt x="569" y="0"/>
                  <a:pt x="471" y="0"/>
                </a:cubicBezTo>
                <a:cubicBezTo>
                  <a:pt x="348" y="0"/>
                  <a:pt x="245" y="84"/>
                  <a:pt x="215" y="197"/>
                </a:cubicBezTo>
                <a:cubicBezTo>
                  <a:pt x="200" y="193"/>
                  <a:pt x="185" y="191"/>
                  <a:pt x="169" y="191"/>
                </a:cubicBezTo>
                <a:cubicBezTo>
                  <a:pt x="76" y="191"/>
                  <a:pt x="0" y="267"/>
                  <a:pt x="0" y="360"/>
                </a:cubicBezTo>
                <a:cubicBezTo>
                  <a:pt x="0" y="454"/>
                  <a:pt x="76" y="530"/>
                  <a:pt x="169" y="530"/>
                </a:cubicBezTo>
                <a:cubicBezTo>
                  <a:pt x="768" y="530"/>
                  <a:pt x="768" y="530"/>
                  <a:pt x="768" y="530"/>
                </a:cubicBezTo>
                <a:cubicBezTo>
                  <a:pt x="880" y="530"/>
                  <a:pt x="971" y="439"/>
                  <a:pt x="971" y="327"/>
                </a:cubicBezTo>
                <a:cubicBezTo>
                  <a:pt x="971" y="214"/>
                  <a:pt x="880" y="123"/>
                  <a:pt x="768" y="123"/>
                </a:cubicBezTo>
              </a:path>
            </a:pathLst>
          </a:custGeom>
          <a:solidFill>
            <a:schemeClr val="bg2">
              <a:lumMod val="50000"/>
            </a:schemeClr>
          </a:solidFill>
          <a:ln>
            <a:noFill/>
          </a:ln>
          <a:extLst/>
        </p:spPr>
        <p:txBody>
          <a:bodyPr vert="horz" wrap="square" lIns="91388" tIns="45694" rIns="91388" bIns="45694" numCol="1" anchor="t" anchorCtr="0" compatLnSpc="1">
            <a:prstTxWarp prst="textNoShape">
              <a:avLst/>
            </a:prstTxWarp>
          </a:bodyPr>
          <a:lstStyle/>
          <a:p>
            <a:pPr defTabSz="932026">
              <a:defRPr/>
            </a:pPr>
            <a:endParaRPr lang="en-US" kern="0" dirty="0">
              <a:solidFill>
                <a:srgbClr val="505050"/>
              </a:solidFill>
            </a:endParaRPr>
          </a:p>
        </p:txBody>
      </p:sp>
      <p:sp>
        <p:nvSpPr>
          <p:cNvPr id="9" name="Oval 8"/>
          <p:cNvSpPr/>
          <p:nvPr/>
        </p:nvSpPr>
        <p:spPr bwMode="auto">
          <a:xfrm>
            <a:off x="941268" y="1897288"/>
            <a:ext cx="2203392" cy="2203392"/>
          </a:xfrm>
          <a:prstGeom prst="ellipse">
            <a:avLst/>
          </a:prstGeom>
          <a:solidFill>
            <a:schemeClr val="bg1"/>
          </a:solidFill>
          <a:ln w="98425">
            <a:solidFill>
              <a:srgbClr val="0072C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02" tIns="146241" rIns="182802" bIns="146241"/>
          <a:lstStyle/>
          <a:p>
            <a:pPr algn="ctr" defTabSz="931935"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10" name="Group 14"/>
          <p:cNvGrpSpPr>
            <a:grpSpLocks noChangeAspect="1"/>
          </p:cNvGrpSpPr>
          <p:nvPr/>
        </p:nvGrpSpPr>
        <p:grpSpPr bwMode="auto">
          <a:xfrm>
            <a:off x="1470642" y="2643370"/>
            <a:ext cx="1266218" cy="1430935"/>
            <a:chOff x="-1419" y="690"/>
            <a:chExt cx="1259" cy="1363"/>
          </a:xfrm>
        </p:grpSpPr>
        <p:sp>
          <p:nvSpPr>
            <p:cNvPr id="15" name="Freeform 16"/>
            <p:cNvSpPr>
              <a:spLocks/>
            </p:cNvSpPr>
            <p:nvPr/>
          </p:nvSpPr>
          <p:spPr bwMode="auto">
            <a:xfrm>
              <a:off x="-1419" y="1445"/>
              <a:ext cx="1083" cy="608"/>
            </a:xfrm>
            <a:custGeom>
              <a:avLst/>
              <a:gdLst>
                <a:gd name="T0" fmla="*/ 77 w 456"/>
                <a:gd name="T1" fmla="*/ 0 h 256"/>
                <a:gd name="T2" fmla="*/ 54 w 456"/>
                <a:gd name="T3" fmla="*/ 76 h 256"/>
                <a:gd name="T4" fmla="*/ 0 w 456"/>
                <a:gd name="T5" fmla="*/ 180 h 256"/>
                <a:gd name="T6" fmla="*/ 236 w 456"/>
                <a:gd name="T7" fmla="*/ 256 h 256"/>
                <a:gd name="T8" fmla="*/ 443 w 456"/>
                <a:gd name="T9" fmla="*/ 199 h 256"/>
                <a:gd name="T10" fmla="*/ 409 w 456"/>
                <a:gd name="T11" fmla="*/ 147 h 256"/>
                <a:gd name="T12" fmla="*/ 456 w 456"/>
                <a:gd name="T13" fmla="*/ 81 h 256"/>
                <a:gd name="T14" fmla="*/ 77 w 456"/>
                <a:gd name="T15" fmla="*/ 0 h 2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6" h="256">
                  <a:moveTo>
                    <a:pt x="77" y="0"/>
                  </a:moveTo>
                  <a:cubicBezTo>
                    <a:pt x="54" y="76"/>
                    <a:pt x="54" y="76"/>
                    <a:pt x="54" y="76"/>
                  </a:cubicBezTo>
                  <a:cubicBezTo>
                    <a:pt x="0" y="180"/>
                    <a:pt x="0" y="180"/>
                    <a:pt x="0" y="180"/>
                  </a:cubicBezTo>
                  <a:cubicBezTo>
                    <a:pt x="66" y="228"/>
                    <a:pt x="148" y="256"/>
                    <a:pt x="236" y="256"/>
                  </a:cubicBezTo>
                  <a:cubicBezTo>
                    <a:pt x="312" y="256"/>
                    <a:pt x="382" y="235"/>
                    <a:pt x="443" y="199"/>
                  </a:cubicBezTo>
                  <a:cubicBezTo>
                    <a:pt x="409" y="147"/>
                    <a:pt x="409" y="147"/>
                    <a:pt x="409" y="147"/>
                  </a:cubicBezTo>
                  <a:cubicBezTo>
                    <a:pt x="456" y="81"/>
                    <a:pt x="456" y="81"/>
                    <a:pt x="456" y="81"/>
                  </a:cubicBezTo>
                  <a:lnTo>
                    <a:pt x="77" y="0"/>
                  </a:lnTo>
                  <a:close/>
                </a:path>
              </a:pathLst>
            </a:custGeom>
            <a:solidFill>
              <a:srgbClr val="00A6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31326" eaLnBrk="0" fontAlgn="base" hangingPunct="0">
                <a:spcBef>
                  <a:spcPct val="0"/>
                </a:spcBef>
                <a:spcAft>
                  <a:spcPct val="0"/>
                </a:spcAft>
                <a:defRPr/>
              </a:pPr>
              <a:endParaRPr lang="en-US" kern="0" baseline="-25000" dirty="0">
                <a:solidFill>
                  <a:srgbClr val="505050"/>
                </a:solidFill>
                <a:ea typeface="MS PGothic" panose="020B0600070205080204" pitchFamily="34" charset="-128"/>
              </a:endParaRPr>
            </a:p>
          </p:txBody>
        </p:sp>
        <p:sp>
          <p:nvSpPr>
            <p:cNvPr id="14" name="Freeform 15"/>
            <p:cNvSpPr>
              <a:spLocks/>
            </p:cNvSpPr>
            <p:nvPr/>
          </p:nvSpPr>
          <p:spPr bwMode="auto">
            <a:xfrm>
              <a:off x="-1181" y="1022"/>
              <a:ext cx="845" cy="646"/>
            </a:xfrm>
            <a:custGeom>
              <a:avLst/>
              <a:gdLst>
                <a:gd name="T0" fmla="*/ 35 w 845"/>
                <a:gd name="T1" fmla="*/ 0 h 646"/>
                <a:gd name="T2" fmla="*/ 0 w 845"/>
                <a:gd name="T3" fmla="*/ 490 h 646"/>
                <a:gd name="T4" fmla="*/ 736 w 845"/>
                <a:gd name="T5" fmla="*/ 646 h 646"/>
                <a:gd name="T6" fmla="*/ 783 w 845"/>
                <a:gd name="T7" fmla="*/ 487 h 646"/>
                <a:gd name="T8" fmla="*/ 845 w 845"/>
                <a:gd name="T9" fmla="*/ 499 h 646"/>
                <a:gd name="T10" fmla="*/ 819 w 845"/>
                <a:gd name="T11" fmla="*/ 342 h 646"/>
                <a:gd name="T12" fmla="*/ 826 w 845"/>
                <a:gd name="T13" fmla="*/ 254 h 646"/>
                <a:gd name="T14" fmla="*/ 686 w 845"/>
                <a:gd name="T15" fmla="*/ 48 h 646"/>
                <a:gd name="T16" fmla="*/ 35 w 845"/>
                <a:gd name="T17"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5" h="646">
                  <a:moveTo>
                    <a:pt x="35" y="0"/>
                  </a:moveTo>
                  <a:lnTo>
                    <a:pt x="0" y="490"/>
                  </a:lnTo>
                  <a:lnTo>
                    <a:pt x="736" y="646"/>
                  </a:lnTo>
                  <a:lnTo>
                    <a:pt x="783" y="487"/>
                  </a:lnTo>
                  <a:lnTo>
                    <a:pt x="845" y="499"/>
                  </a:lnTo>
                  <a:lnTo>
                    <a:pt x="819" y="342"/>
                  </a:lnTo>
                  <a:lnTo>
                    <a:pt x="826" y="254"/>
                  </a:lnTo>
                  <a:lnTo>
                    <a:pt x="686" y="48"/>
                  </a:lnTo>
                  <a:lnTo>
                    <a:pt x="35"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31326" eaLnBrk="0" fontAlgn="base" hangingPunct="0">
                <a:spcBef>
                  <a:spcPct val="0"/>
                </a:spcBef>
                <a:spcAft>
                  <a:spcPct val="0"/>
                </a:spcAft>
                <a:defRPr/>
              </a:pPr>
              <a:endParaRPr lang="en-US" kern="0" baseline="-25000">
                <a:solidFill>
                  <a:srgbClr val="505050"/>
                </a:solidFill>
                <a:ea typeface="MS PGothic" panose="020B0600070205080204" pitchFamily="34" charset="-128"/>
              </a:endParaRPr>
            </a:p>
          </p:txBody>
        </p:sp>
        <p:sp>
          <p:nvSpPr>
            <p:cNvPr id="16" name="Freeform 17"/>
            <p:cNvSpPr>
              <a:spLocks/>
            </p:cNvSpPr>
            <p:nvPr/>
          </p:nvSpPr>
          <p:spPr bwMode="auto">
            <a:xfrm>
              <a:off x="-1362" y="690"/>
              <a:ext cx="1202" cy="674"/>
            </a:xfrm>
            <a:custGeom>
              <a:avLst/>
              <a:gdLst>
                <a:gd name="T0" fmla="*/ 1202 w 1202"/>
                <a:gd name="T1" fmla="*/ 674 h 674"/>
                <a:gd name="T2" fmla="*/ 1078 w 1202"/>
                <a:gd name="T3" fmla="*/ 442 h 674"/>
                <a:gd name="T4" fmla="*/ 1010 w 1202"/>
                <a:gd name="T5" fmla="*/ 140 h 674"/>
                <a:gd name="T6" fmla="*/ 727 w 1202"/>
                <a:gd name="T7" fmla="*/ 140 h 674"/>
                <a:gd name="T8" fmla="*/ 487 w 1202"/>
                <a:gd name="T9" fmla="*/ 0 h 674"/>
                <a:gd name="T10" fmla="*/ 266 w 1202"/>
                <a:gd name="T11" fmla="*/ 199 h 674"/>
                <a:gd name="T12" fmla="*/ 0 w 1202"/>
                <a:gd name="T13" fmla="*/ 351 h 674"/>
                <a:gd name="T14" fmla="*/ 1202 w 1202"/>
                <a:gd name="T15" fmla="*/ 674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674">
                  <a:moveTo>
                    <a:pt x="1202" y="674"/>
                  </a:moveTo>
                  <a:lnTo>
                    <a:pt x="1078" y="442"/>
                  </a:lnTo>
                  <a:lnTo>
                    <a:pt x="1010" y="140"/>
                  </a:lnTo>
                  <a:lnTo>
                    <a:pt x="727" y="140"/>
                  </a:lnTo>
                  <a:lnTo>
                    <a:pt x="487" y="0"/>
                  </a:lnTo>
                  <a:lnTo>
                    <a:pt x="266" y="199"/>
                  </a:lnTo>
                  <a:lnTo>
                    <a:pt x="0" y="351"/>
                  </a:lnTo>
                  <a:lnTo>
                    <a:pt x="1202" y="674"/>
                  </a:lnTo>
                  <a:close/>
                </a:path>
              </a:pathLst>
            </a:custGeom>
            <a:solidFill>
              <a:srgbClr val="00A6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31326" eaLnBrk="0" fontAlgn="base" hangingPunct="0">
                <a:spcBef>
                  <a:spcPct val="0"/>
                </a:spcBef>
                <a:spcAft>
                  <a:spcPct val="0"/>
                </a:spcAft>
                <a:defRPr/>
              </a:pPr>
              <a:endParaRPr lang="en-US" kern="0" baseline="-25000">
                <a:solidFill>
                  <a:srgbClr val="505050"/>
                </a:solidFill>
                <a:ea typeface="MS PGothic" panose="020B0600070205080204" pitchFamily="34" charset="-128"/>
              </a:endParaRPr>
            </a:p>
          </p:txBody>
        </p:sp>
      </p:grpSp>
      <p:sp>
        <p:nvSpPr>
          <p:cNvPr id="17" name="TextBox 16"/>
          <p:cNvSpPr txBox="1"/>
          <p:nvPr/>
        </p:nvSpPr>
        <p:spPr>
          <a:xfrm>
            <a:off x="1156911" y="2205634"/>
            <a:ext cx="531241" cy="634355"/>
          </a:xfrm>
          <a:prstGeom prst="rect">
            <a:avLst/>
          </a:prstGeom>
          <a:noFill/>
        </p:spPr>
        <p:txBody>
          <a:bodyPr wrap="square" lIns="182802" tIns="146241" rIns="182802" bIns="146241" rtlCol="0">
            <a:spAutoFit/>
          </a:bodyPr>
          <a:lstStyle/>
          <a:p>
            <a:pPr defTabSz="931326" eaLnBrk="0" fontAlgn="base" hangingPunct="0">
              <a:lnSpc>
                <a:spcPct val="90000"/>
              </a:lnSpc>
              <a:spcBef>
                <a:spcPct val="0"/>
              </a:spcBef>
              <a:spcAft>
                <a:spcPts val="600"/>
              </a:spcAft>
              <a:defRPr/>
            </a:pPr>
            <a:r>
              <a:rPr lang="en-US" sz="2400" kern="0" dirty="0">
                <a:gradFill>
                  <a:gsLst>
                    <a:gs pos="3922">
                      <a:srgbClr val="00A6EF"/>
                    </a:gs>
                    <a:gs pos="33000">
                      <a:srgbClr val="00A6EF"/>
                    </a:gs>
                  </a:gsLst>
                  <a:lin ang="5400000" scaled="0"/>
                </a:gradFill>
                <a:latin typeface="Segoe Pro Semibold" panose="020B0702040504020203" pitchFamily="34" charset="0"/>
                <a:ea typeface="MS PGothic" panose="020B0600070205080204" pitchFamily="34" charset="-128"/>
              </a:rPr>
              <a:t>$</a:t>
            </a:r>
          </a:p>
        </p:txBody>
      </p:sp>
      <p:sp>
        <p:nvSpPr>
          <p:cNvPr id="18" name="TextBox 17"/>
          <p:cNvSpPr txBox="1"/>
          <p:nvPr/>
        </p:nvSpPr>
        <p:spPr>
          <a:xfrm>
            <a:off x="2173772" y="1930840"/>
            <a:ext cx="615825" cy="803471"/>
          </a:xfrm>
          <a:prstGeom prst="rect">
            <a:avLst/>
          </a:prstGeom>
          <a:noFill/>
        </p:spPr>
        <p:txBody>
          <a:bodyPr wrap="square" lIns="182802" tIns="146241" rIns="182802" bIns="146241" rtlCol="0">
            <a:spAutoFit/>
          </a:bodyPr>
          <a:lstStyle/>
          <a:p>
            <a:pPr defTabSz="931326" eaLnBrk="0" fontAlgn="base" hangingPunct="0">
              <a:lnSpc>
                <a:spcPct val="90000"/>
              </a:lnSpc>
              <a:spcBef>
                <a:spcPct val="0"/>
              </a:spcBef>
              <a:spcAft>
                <a:spcPts val="600"/>
              </a:spcAft>
              <a:defRPr/>
            </a:pPr>
            <a:r>
              <a:rPr lang="en-US" sz="3597" kern="0" dirty="0">
                <a:gradFill>
                  <a:gsLst>
                    <a:gs pos="3922">
                      <a:srgbClr val="00A6EF"/>
                    </a:gs>
                    <a:gs pos="33000">
                      <a:srgbClr val="00A6EF"/>
                    </a:gs>
                  </a:gsLst>
                  <a:lin ang="5400000" scaled="0"/>
                </a:gradFill>
                <a:latin typeface="Segoe Pro Semibold" panose="020B0702040504020203" pitchFamily="34" charset="0"/>
                <a:ea typeface="MS PGothic" panose="020B0600070205080204" pitchFamily="34" charset="-128"/>
              </a:rPr>
              <a:t>$</a:t>
            </a:r>
          </a:p>
        </p:txBody>
      </p:sp>
      <p:sp>
        <p:nvSpPr>
          <p:cNvPr id="21" name="TextBox 20"/>
          <p:cNvSpPr txBox="1"/>
          <p:nvPr/>
        </p:nvSpPr>
        <p:spPr>
          <a:xfrm>
            <a:off x="948624" y="2959336"/>
            <a:ext cx="615825" cy="803471"/>
          </a:xfrm>
          <a:prstGeom prst="rect">
            <a:avLst/>
          </a:prstGeom>
          <a:noFill/>
        </p:spPr>
        <p:txBody>
          <a:bodyPr wrap="square" lIns="182802" tIns="146241" rIns="182802" bIns="146241" rtlCol="0">
            <a:spAutoFit/>
          </a:bodyPr>
          <a:lstStyle/>
          <a:p>
            <a:pPr defTabSz="931326" eaLnBrk="0" fontAlgn="base" hangingPunct="0">
              <a:lnSpc>
                <a:spcPct val="90000"/>
              </a:lnSpc>
              <a:spcBef>
                <a:spcPct val="0"/>
              </a:spcBef>
              <a:spcAft>
                <a:spcPts val="600"/>
              </a:spcAft>
              <a:defRPr/>
            </a:pPr>
            <a:r>
              <a:rPr lang="en-US" sz="3597" kern="0" dirty="0">
                <a:gradFill>
                  <a:gsLst>
                    <a:gs pos="980">
                      <a:srgbClr val="00BCF2"/>
                    </a:gs>
                    <a:gs pos="13000">
                      <a:srgbClr val="00BCF2"/>
                    </a:gs>
                  </a:gsLst>
                  <a:lin ang="5400000" scaled="0"/>
                </a:gradFill>
                <a:latin typeface="Segoe Pro Semibold" panose="020B0702040504020203" pitchFamily="34" charset="0"/>
                <a:ea typeface="MS PGothic" panose="020B0600070205080204" pitchFamily="34" charset="-128"/>
              </a:rPr>
              <a:t>$</a:t>
            </a:r>
          </a:p>
        </p:txBody>
      </p:sp>
      <p:sp>
        <p:nvSpPr>
          <p:cNvPr id="22" name="TextBox 21"/>
          <p:cNvSpPr txBox="1"/>
          <p:nvPr/>
        </p:nvSpPr>
        <p:spPr>
          <a:xfrm>
            <a:off x="1571732" y="2362890"/>
            <a:ext cx="471561" cy="516649"/>
          </a:xfrm>
          <a:prstGeom prst="rect">
            <a:avLst/>
          </a:prstGeom>
          <a:noFill/>
        </p:spPr>
        <p:txBody>
          <a:bodyPr wrap="square" lIns="182802" tIns="146241" rIns="182802" bIns="146241" rtlCol="0">
            <a:spAutoFit/>
          </a:bodyPr>
          <a:lstStyle/>
          <a:p>
            <a:pPr defTabSz="931326" eaLnBrk="0" fontAlgn="base" hangingPunct="0">
              <a:lnSpc>
                <a:spcPct val="90000"/>
              </a:lnSpc>
              <a:spcBef>
                <a:spcPct val="0"/>
              </a:spcBef>
              <a:spcAft>
                <a:spcPts val="600"/>
              </a:spcAft>
              <a:defRPr/>
            </a:pPr>
            <a:r>
              <a:rPr lang="en-US" sz="1598" kern="0" dirty="0">
                <a:gradFill>
                  <a:gsLst>
                    <a:gs pos="8824">
                      <a:srgbClr val="D2D2D2"/>
                    </a:gs>
                    <a:gs pos="43000">
                      <a:srgbClr val="D2D2D2"/>
                    </a:gs>
                  </a:gsLst>
                  <a:lin ang="5400000" scaled="0"/>
                </a:gradFill>
                <a:latin typeface="Segoe Pro Semibold" panose="020B0702040504020203" pitchFamily="34" charset="0"/>
                <a:ea typeface="MS PGothic" panose="020B0600070205080204" pitchFamily="34" charset="-128"/>
              </a:rPr>
              <a:t>$</a:t>
            </a:r>
          </a:p>
        </p:txBody>
      </p:sp>
      <p:sp>
        <p:nvSpPr>
          <p:cNvPr id="23" name="TextBox 22"/>
          <p:cNvSpPr txBox="1"/>
          <p:nvPr/>
        </p:nvSpPr>
        <p:spPr>
          <a:xfrm>
            <a:off x="1784076" y="1965732"/>
            <a:ext cx="471561" cy="516649"/>
          </a:xfrm>
          <a:prstGeom prst="rect">
            <a:avLst/>
          </a:prstGeom>
          <a:noFill/>
        </p:spPr>
        <p:txBody>
          <a:bodyPr wrap="square" lIns="182802" tIns="146241" rIns="182802" bIns="146241" rtlCol="0">
            <a:spAutoFit/>
          </a:bodyPr>
          <a:lstStyle/>
          <a:p>
            <a:pPr defTabSz="931326" eaLnBrk="0" fontAlgn="base" hangingPunct="0">
              <a:lnSpc>
                <a:spcPct val="90000"/>
              </a:lnSpc>
              <a:spcBef>
                <a:spcPct val="0"/>
              </a:spcBef>
              <a:spcAft>
                <a:spcPts val="600"/>
              </a:spcAft>
              <a:defRPr/>
            </a:pPr>
            <a:r>
              <a:rPr lang="en-US" sz="1598" kern="0" dirty="0">
                <a:gradFill>
                  <a:gsLst>
                    <a:gs pos="3922">
                      <a:srgbClr val="00A6EF"/>
                    </a:gs>
                    <a:gs pos="33000">
                      <a:srgbClr val="00A6EF"/>
                    </a:gs>
                  </a:gsLst>
                  <a:lin ang="5400000" scaled="0"/>
                </a:gradFill>
                <a:latin typeface="Segoe Pro Semibold" panose="020B0702040504020203" pitchFamily="34" charset="0"/>
                <a:ea typeface="MS PGothic" panose="020B0600070205080204" pitchFamily="34" charset="-128"/>
              </a:rPr>
              <a:t>$</a:t>
            </a:r>
          </a:p>
        </p:txBody>
      </p:sp>
      <p:sp>
        <p:nvSpPr>
          <p:cNvPr id="26" name="TextBox 25"/>
          <p:cNvSpPr txBox="1"/>
          <p:nvPr/>
        </p:nvSpPr>
        <p:spPr>
          <a:xfrm>
            <a:off x="2639429" y="2236723"/>
            <a:ext cx="531241" cy="634355"/>
          </a:xfrm>
          <a:prstGeom prst="rect">
            <a:avLst/>
          </a:prstGeom>
          <a:noFill/>
        </p:spPr>
        <p:txBody>
          <a:bodyPr wrap="square" lIns="182802" tIns="146241" rIns="182802" bIns="146241" rtlCol="0">
            <a:spAutoFit/>
          </a:bodyPr>
          <a:lstStyle/>
          <a:p>
            <a:pPr defTabSz="931326" eaLnBrk="0" fontAlgn="base" hangingPunct="0">
              <a:lnSpc>
                <a:spcPct val="90000"/>
              </a:lnSpc>
              <a:spcBef>
                <a:spcPct val="0"/>
              </a:spcBef>
              <a:spcAft>
                <a:spcPts val="600"/>
              </a:spcAft>
              <a:defRPr/>
            </a:pPr>
            <a:r>
              <a:rPr lang="en-US" sz="2400" kern="0" dirty="0">
                <a:gradFill>
                  <a:gsLst>
                    <a:gs pos="3922">
                      <a:srgbClr val="00A6EF"/>
                    </a:gs>
                    <a:gs pos="33000">
                      <a:srgbClr val="00A6EF"/>
                    </a:gs>
                  </a:gsLst>
                  <a:lin ang="5400000" scaled="0"/>
                </a:gradFill>
                <a:latin typeface="Segoe Pro Semibold" panose="020B0702040504020203" pitchFamily="34" charset="0"/>
                <a:ea typeface="MS PGothic" panose="020B0600070205080204" pitchFamily="34" charset="-128"/>
              </a:rPr>
              <a:t>$</a:t>
            </a:r>
          </a:p>
        </p:txBody>
      </p:sp>
      <p:sp>
        <p:nvSpPr>
          <p:cNvPr id="30" name="TextBox 29"/>
          <p:cNvSpPr txBox="1"/>
          <p:nvPr/>
        </p:nvSpPr>
        <p:spPr>
          <a:xfrm>
            <a:off x="821144" y="2513977"/>
            <a:ext cx="531241" cy="634355"/>
          </a:xfrm>
          <a:prstGeom prst="rect">
            <a:avLst/>
          </a:prstGeom>
          <a:noFill/>
        </p:spPr>
        <p:txBody>
          <a:bodyPr wrap="square" lIns="182802" tIns="146241" rIns="182802" bIns="146241" rtlCol="0">
            <a:spAutoFit/>
          </a:bodyPr>
          <a:lstStyle/>
          <a:p>
            <a:pPr defTabSz="931326" eaLnBrk="0" fontAlgn="base" hangingPunct="0">
              <a:lnSpc>
                <a:spcPct val="90000"/>
              </a:lnSpc>
              <a:spcBef>
                <a:spcPct val="0"/>
              </a:spcBef>
              <a:spcAft>
                <a:spcPts val="600"/>
              </a:spcAft>
              <a:defRPr/>
            </a:pPr>
            <a:r>
              <a:rPr lang="en-US" sz="2400" kern="0" dirty="0">
                <a:gradFill>
                  <a:gsLst>
                    <a:gs pos="3922">
                      <a:srgbClr val="00A6EF"/>
                    </a:gs>
                    <a:gs pos="33000">
                      <a:srgbClr val="00A6EF"/>
                    </a:gs>
                  </a:gsLst>
                  <a:lin ang="5400000" scaled="0"/>
                </a:gradFill>
                <a:latin typeface="Segoe Pro Semibold" panose="020B0702040504020203" pitchFamily="34" charset="0"/>
                <a:ea typeface="MS PGothic" panose="020B0600070205080204" pitchFamily="34" charset="-128"/>
              </a:rPr>
              <a:t>$</a:t>
            </a:r>
          </a:p>
        </p:txBody>
      </p:sp>
      <p:sp>
        <p:nvSpPr>
          <p:cNvPr id="19" name="Rectangle 18"/>
          <p:cNvSpPr/>
          <p:nvPr/>
        </p:nvSpPr>
        <p:spPr>
          <a:xfrm>
            <a:off x="6218078" y="555067"/>
            <a:ext cx="5870733" cy="548562"/>
          </a:xfrm>
          <a:prstGeom prst="rect">
            <a:avLst/>
          </a:prstGeom>
        </p:spPr>
        <p:txBody>
          <a:bodyPr wrap="square" lIns="0" tIns="0" rIns="0" bIns="0" anchor="ctr">
            <a:noAutofit/>
          </a:bodyPr>
          <a:lstStyle/>
          <a:p>
            <a:pPr>
              <a:lnSpc>
                <a:spcPct val="85000"/>
              </a:lnSpc>
            </a:pPr>
            <a:r>
              <a:rPr lang="en-US" sz="2800" kern="0" spc="120" dirty="0">
                <a:gradFill>
                  <a:gsLst>
                    <a:gs pos="0">
                      <a:srgbClr val="4B4B4B"/>
                    </a:gs>
                    <a:gs pos="100000">
                      <a:srgbClr val="4B4B4B"/>
                    </a:gs>
                  </a:gsLst>
                  <a:lin ang="5400000" scaled="1"/>
                </a:gradFill>
                <a:ea typeface="Segoe UI Black" panose="020B0A02040204020203" pitchFamily="34" charset="0"/>
                <a:cs typeface="Segoe UI Black" panose="020B0A02040204020203" pitchFamily="34" charset="0"/>
              </a:rPr>
              <a:t>Attacks are more sophisticated</a:t>
            </a:r>
          </a:p>
        </p:txBody>
      </p:sp>
      <p:sp>
        <p:nvSpPr>
          <p:cNvPr id="20" name="Rectangle 19"/>
          <p:cNvSpPr/>
          <p:nvPr/>
        </p:nvSpPr>
        <p:spPr bwMode="auto">
          <a:xfrm>
            <a:off x="6081342" y="1141839"/>
            <a:ext cx="6082173" cy="2681084"/>
          </a:xfrm>
          <a:prstGeom prst="rect">
            <a:avLst/>
          </a:prstGeom>
          <a:noFill/>
          <a:ln w="9525" cap="flat" cmpd="sng" algn="ctr">
            <a:noFill/>
            <a:prstDash val="solid"/>
            <a:headEnd type="none" w="med" len="med"/>
            <a:tailEnd type="none" w="med" len="med"/>
          </a:ln>
          <a:effectLst/>
        </p:spPr>
        <p:txBody>
          <a:bodyPr lIns="182776" tIns="146220" rIns="182776" bIns="146220"/>
          <a:lstStyle/>
          <a:p>
            <a:pPr marL="349724" lvl="1" indent="-349724" defTabSz="914224">
              <a:lnSpc>
                <a:spcPct val="150000"/>
              </a:lnSpc>
              <a:spcAft>
                <a:spcPct val="0"/>
              </a:spcAft>
              <a:buFont typeface="Wingdings" panose="05000000000000000000" pitchFamily="2" charset="2"/>
              <a:buChar char="§"/>
              <a:defRPr/>
            </a:pPr>
            <a:r>
              <a:rPr lang="en-US" sz="2000" b="1" kern="0" spc="120" dirty="0">
                <a:latin typeface="+mj-lt"/>
                <a:ea typeface="Segoe UI Black" panose="020B0A02040204020203" pitchFamily="34" charset="0"/>
                <a:cs typeface="Segoe UI Black" panose="020B0A02040204020203" pitchFamily="34" charset="0"/>
              </a:rPr>
              <a:t>Highly Skilled</a:t>
            </a:r>
          </a:p>
          <a:p>
            <a:pPr marL="349724" lvl="1" indent="-349724" defTabSz="914224">
              <a:lnSpc>
                <a:spcPct val="150000"/>
              </a:lnSpc>
              <a:spcAft>
                <a:spcPct val="0"/>
              </a:spcAft>
              <a:buFont typeface="Wingdings" panose="05000000000000000000" pitchFamily="2" charset="2"/>
              <a:buChar char="§"/>
              <a:defRPr/>
            </a:pPr>
            <a:r>
              <a:rPr lang="en-US" sz="2000" dirty="0"/>
              <a:t>Well funded</a:t>
            </a:r>
          </a:p>
          <a:p>
            <a:pPr marL="349724" lvl="1" indent="-349724" defTabSz="914224">
              <a:lnSpc>
                <a:spcPct val="150000"/>
              </a:lnSpc>
              <a:spcAft>
                <a:spcPct val="0"/>
              </a:spcAft>
              <a:buFont typeface="Wingdings" panose="05000000000000000000" pitchFamily="2" charset="2"/>
              <a:buChar char="§"/>
              <a:defRPr/>
            </a:pPr>
            <a:r>
              <a:rPr lang="en-US" sz="2000" dirty="0"/>
              <a:t>New attack surface </a:t>
            </a:r>
          </a:p>
          <a:p>
            <a:pPr marL="349724" lvl="1" indent="-349724" defTabSz="914224">
              <a:lnSpc>
                <a:spcPct val="150000"/>
              </a:lnSpc>
              <a:spcAft>
                <a:spcPct val="0"/>
              </a:spcAft>
              <a:buFont typeface="Wingdings" panose="05000000000000000000" pitchFamily="2" charset="2"/>
              <a:buChar char="§"/>
              <a:defRPr/>
            </a:pPr>
            <a:r>
              <a:rPr lang="en-US" sz="2000" dirty="0"/>
              <a:t>Collaborate </a:t>
            </a:r>
          </a:p>
          <a:p>
            <a:pPr marL="349724" lvl="1" indent="-349724" defTabSz="914224">
              <a:lnSpc>
                <a:spcPts val="3060"/>
              </a:lnSpc>
              <a:spcAft>
                <a:spcPct val="0"/>
              </a:spcAft>
              <a:buFont typeface="Wingdings" panose="05000000000000000000" pitchFamily="2" charset="2"/>
              <a:buChar char="§"/>
              <a:defRPr/>
            </a:pPr>
            <a:endParaRPr lang="en-US" sz="2000" b="1" kern="0" spc="120" dirty="0">
              <a:solidFill>
                <a:schemeClr val="bg2">
                  <a:lumMod val="50000"/>
                </a:schemeClr>
              </a:solidFill>
              <a:latin typeface="+mj-lt"/>
              <a:ea typeface="Segoe UI Black" panose="020B0A02040204020203" pitchFamily="34" charset="0"/>
              <a:cs typeface="Segoe UI Black" panose="020B0A02040204020203" pitchFamily="34" charset="0"/>
            </a:endParaRPr>
          </a:p>
          <a:p>
            <a:pPr marL="342900" lvl="1" indent="-342900" defTabSz="914224">
              <a:lnSpc>
                <a:spcPts val="3060"/>
              </a:lnSpc>
              <a:spcAft>
                <a:spcPct val="0"/>
              </a:spcAft>
              <a:buFont typeface="Arial" panose="020B0604020202020204" pitchFamily="34" charset="0"/>
              <a:buChar char="•"/>
              <a:defRPr/>
            </a:pPr>
            <a:r>
              <a:rPr lang="en-US" sz="2000" b="1" dirty="0" err="1"/>
              <a:t>Carbanak</a:t>
            </a:r>
            <a:r>
              <a:rPr lang="en-US" sz="2000" b="1" dirty="0"/>
              <a:t>, a malicious banking campaign by organized group stole $300 million to $1 billion in total from more than 100 banks.  </a:t>
            </a:r>
          </a:p>
          <a:p>
            <a:pPr marL="0" lvl="1" defTabSz="914224">
              <a:lnSpc>
                <a:spcPts val="3060"/>
              </a:lnSpc>
              <a:spcAft>
                <a:spcPct val="0"/>
              </a:spcAft>
              <a:defRPr/>
            </a:pPr>
            <a:endParaRPr lang="en-US" sz="2000" b="1" dirty="0"/>
          </a:p>
          <a:p>
            <a:pPr marL="349724" lvl="1" indent="-349724" defTabSz="914224">
              <a:lnSpc>
                <a:spcPts val="3060"/>
              </a:lnSpc>
              <a:spcAft>
                <a:spcPct val="0"/>
              </a:spcAft>
              <a:buFont typeface="Wingdings" panose="05000000000000000000" pitchFamily="2" charset="2"/>
              <a:buChar char="§"/>
              <a:defRPr/>
            </a:pPr>
            <a:endParaRPr lang="en-US" sz="2000" b="1" kern="0" spc="120" dirty="0">
              <a:gradFill>
                <a:gsLst>
                  <a:gs pos="0">
                    <a:srgbClr val="717171"/>
                  </a:gs>
                  <a:gs pos="100000">
                    <a:srgbClr val="717171"/>
                  </a:gs>
                </a:gsLst>
                <a:lin ang="5400000" scaled="1"/>
              </a:gradFill>
              <a:latin typeface="+mj-lt"/>
              <a:ea typeface="Segoe UI Black" panose="020B0A02040204020203" pitchFamily="34" charset="0"/>
              <a:cs typeface="Segoe UI Black" panose="020B0A02040204020203" pitchFamily="34" charset="0"/>
            </a:endParaRPr>
          </a:p>
          <a:p>
            <a:pPr marL="0" lvl="1" defTabSz="931881">
              <a:lnSpc>
                <a:spcPts val="3060"/>
              </a:lnSpc>
              <a:spcAft>
                <a:spcPts val="600"/>
              </a:spcAft>
              <a:defRPr/>
            </a:pPr>
            <a:endParaRPr lang="en-US" sz="2000" b="1" kern="0" dirty="0">
              <a:solidFill>
                <a:srgbClr val="505050"/>
              </a:solidFill>
              <a:latin typeface="+mj-lt"/>
            </a:endParaRPr>
          </a:p>
          <a:p>
            <a:pPr marL="342834" lvl="1" indent="-342834" defTabSz="931881">
              <a:lnSpc>
                <a:spcPts val="3060"/>
              </a:lnSpc>
              <a:spcAft>
                <a:spcPts val="600"/>
              </a:spcAft>
              <a:buFont typeface="Wingdings" panose="05000000000000000000" pitchFamily="2" charset="2"/>
              <a:buChar char="§"/>
              <a:defRPr/>
            </a:pPr>
            <a:endParaRPr lang="en-US" sz="2000" b="1" kern="0" dirty="0">
              <a:solidFill>
                <a:srgbClr val="505050"/>
              </a:solidFill>
              <a:latin typeface="+mj-lt"/>
            </a:endParaRPr>
          </a:p>
        </p:txBody>
      </p:sp>
      <p:cxnSp>
        <p:nvCxnSpPr>
          <p:cNvPr id="24" name="Straight Connector 23"/>
          <p:cNvCxnSpPr/>
          <p:nvPr/>
        </p:nvCxnSpPr>
        <p:spPr>
          <a:xfrm>
            <a:off x="5685793" y="446459"/>
            <a:ext cx="0" cy="628019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bwMode="auto">
          <a:xfrm>
            <a:off x="882" y="-10250"/>
            <a:ext cx="3060021" cy="6991710"/>
          </a:xfrm>
          <a:prstGeom prst="rect">
            <a:avLst/>
          </a:prstGeom>
          <a:gradFill>
            <a:gsLst>
              <a:gs pos="6000">
                <a:srgbClr val="000000">
                  <a:alpha val="30000"/>
                </a:srgbClr>
              </a:gs>
              <a:gs pos="99000">
                <a:srgbClr val="000000">
                  <a:alpha val="0"/>
                </a:srgbClr>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06" tIns="146246" rIns="182806" bIns="146246" numCol="1" spcCol="0" rtlCol="0" fromWordArt="0" anchor="t" anchorCtr="0" forceAA="0" compatLnSpc="1">
            <a:prstTxWarp prst="textNoShape">
              <a:avLst/>
            </a:prstTxWarp>
            <a:noAutofit/>
          </a:bodyPr>
          <a:lstStyle/>
          <a:p>
            <a:pPr algn="ctr" defTabSz="932103" fontAlgn="base">
              <a:lnSpc>
                <a:spcPct val="90000"/>
              </a:lnSpc>
              <a:spcBef>
                <a:spcPct val="0"/>
              </a:spcBef>
              <a:spcAft>
                <a:spcPct val="0"/>
              </a:spcAft>
            </a:pPr>
            <a:endParaRPr lang="en-US" sz="2399"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95293448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13" grpId="0" animBg="1"/>
      <p:bldP spid="9" grpId="0" animBg="1"/>
      <p:bldP spid="17" grpId="0"/>
      <p:bldP spid="18" grpId="0"/>
      <p:bldP spid="21" grpId="0"/>
      <p:bldP spid="22" grpId="0"/>
      <p:bldP spid="23" grpId="0"/>
      <p:bldP spid="26" grpId="0"/>
      <p:bldP spid="30" grpId="0"/>
      <p:bldP spid="19" grpId="0"/>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reeform 5"/>
          <p:cNvSpPr>
            <a:spLocks/>
          </p:cNvSpPr>
          <p:nvPr/>
        </p:nvSpPr>
        <p:spPr bwMode="auto">
          <a:xfrm flipH="1">
            <a:off x="1818157" y="1946018"/>
            <a:ext cx="3714378" cy="1527770"/>
          </a:xfrm>
          <a:custGeom>
            <a:avLst/>
            <a:gdLst>
              <a:gd name="T0" fmla="*/ 405 w 454"/>
              <a:gd name="T1" fmla="*/ 88 h 185"/>
              <a:gd name="T2" fmla="*/ 397 w 454"/>
              <a:gd name="T3" fmla="*/ 89 h 185"/>
              <a:gd name="T4" fmla="*/ 306 w 454"/>
              <a:gd name="T5" fmla="*/ 0 h 185"/>
              <a:gd name="T6" fmla="*/ 217 w 454"/>
              <a:gd name="T7" fmla="*/ 69 h 185"/>
              <a:gd name="T8" fmla="*/ 169 w 454"/>
              <a:gd name="T9" fmla="*/ 49 h 185"/>
              <a:gd name="T10" fmla="*/ 101 w 454"/>
              <a:gd name="T11" fmla="*/ 110 h 185"/>
              <a:gd name="T12" fmla="*/ 69 w 454"/>
              <a:gd name="T13" fmla="*/ 125 h 185"/>
              <a:gd name="T14" fmla="*/ 37 w 454"/>
              <a:gd name="T15" fmla="*/ 110 h 185"/>
              <a:gd name="T16" fmla="*/ 0 w 454"/>
              <a:gd name="T17" fmla="*/ 147 h 185"/>
              <a:gd name="T18" fmla="*/ 37 w 454"/>
              <a:gd name="T19" fmla="*/ 185 h 185"/>
              <a:gd name="T20" fmla="*/ 48 w 454"/>
              <a:gd name="T21" fmla="*/ 185 h 185"/>
              <a:gd name="T22" fmla="*/ 172 w 454"/>
              <a:gd name="T23" fmla="*/ 185 h 185"/>
              <a:gd name="T24" fmla="*/ 242 w 454"/>
              <a:gd name="T25" fmla="*/ 185 h 185"/>
              <a:gd name="T26" fmla="*/ 409 w 454"/>
              <a:gd name="T27" fmla="*/ 185 h 185"/>
              <a:gd name="T28" fmla="*/ 409 w 454"/>
              <a:gd name="T29" fmla="*/ 185 h 185"/>
              <a:gd name="T30" fmla="*/ 454 w 454"/>
              <a:gd name="T31" fmla="*/ 137 h 185"/>
              <a:gd name="T32" fmla="*/ 405 w 454"/>
              <a:gd name="T33"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4" h="185">
                <a:moveTo>
                  <a:pt x="405" y="88"/>
                </a:moveTo>
                <a:cubicBezTo>
                  <a:pt x="403" y="88"/>
                  <a:pt x="401" y="88"/>
                  <a:pt x="397" y="89"/>
                </a:cubicBezTo>
                <a:cubicBezTo>
                  <a:pt x="395" y="40"/>
                  <a:pt x="356" y="0"/>
                  <a:pt x="306" y="0"/>
                </a:cubicBezTo>
                <a:cubicBezTo>
                  <a:pt x="264" y="0"/>
                  <a:pt x="228" y="29"/>
                  <a:pt x="217" y="69"/>
                </a:cubicBezTo>
                <a:cubicBezTo>
                  <a:pt x="205" y="56"/>
                  <a:pt x="187" y="49"/>
                  <a:pt x="169" y="49"/>
                </a:cubicBezTo>
                <a:cubicBezTo>
                  <a:pt x="134" y="49"/>
                  <a:pt x="105" y="76"/>
                  <a:pt x="101" y="110"/>
                </a:cubicBezTo>
                <a:cubicBezTo>
                  <a:pt x="88" y="112"/>
                  <a:pt x="77" y="118"/>
                  <a:pt x="69" y="125"/>
                </a:cubicBezTo>
                <a:cubicBezTo>
                  <a:pt x="62" y="116"/>
                  <a:pt x="50" y="110"/>
                  <a:pt x="37" y="110"/>
                </a:cubicBezTo>
                <a:cubicBezTo>
                  <a:pt x="16" y="110"/>
                  <a:pt x="0" y="126"/>
                  <a:pt x="0" y="147"/>
                </a:cubicBezTo>
                <a:cubicBezTo>
                  <a:pt x="0" y="168"/>
                  <a:pt x="16" y="185"/>
                  <a:pt x="37" y="185"/>
                </a:cubicBezTo>
                <a:cubicBezTo>
                  <a:pt x="48" y="185"/>
                  <a:pt x="48" y="185"/>
                  <a:pt x="48" y="185"/>
                </a:cubicBezTo>
                <a:cubicBezTo>
                  <a:pt x="172" y="185"/>
                  <a:pt x="172" y="185"/>
                  <a:pt x="172" y="185"/>
                </a:cubicBezTo>
                <a:cubicBezTo>
                  <a:pt x="242" y="185"/>
                  <a:pt x="242" y="185"/>
                  <a:pt x="242" y="185"/>
                </a:cubicBezTo>
                <a:cubicBezTo>
                  <a:pt x="409" y="185"/>
                  <a:pt x="409" y="185"/>
                  <a:pt x="409" y="185"/>
                </a:cubicBezTo>
                <a:cubicBezTo>
                  <a:pt x="409" y="185"/>
                  <a:pt x="409" y="185"/>
                  <a:pt x="409" y="185"/>
                </a:cubicBezTo>
                <a:cubicBezTo>
                  <a:pt x="435" y="184"/>
                  <a:pt x="454" y="162"/>
                  <a:pt x="454" y="137"/>
                </a:cubicBezTo>
                <a:cubicBezTo>
                  <a:pt x="454" y="110"/>
                  <a:pt x="432" y="88"/>
                  <a:pt x="405" y="88"/>
                </a:cubicBezTo>
                <a:close/>
              </a:path>
            </a:pathLst>
          </a:custGeom>
          <a:solidFill>
            <a:schemeClr val="tx1">
              <a:alpha val="24000"/>
            </a:schemeClr>
          </a:solidFill>
          <a:ln>
            <a:noFill/>
          </a:ln>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endParaRPr>
          </a:p>
        </p:txBody>
      </p:sp>
      <p:sp>
        <p:nvSpPr>
          <p:cNvPr id="27" name="Rectangle 26"/>
          <p:cNvSpPr/>
          <p:nvPr/>
        </p:nvSpPr>
        <p:spPr bwMode="auto">
          <a:xfrm>
            <a:off x="6169330" y="1645306"/>
            <a:ext cx="6082173" cy="4172564"/>
          </a:xfrm>
          <a:prstGeom prst="rect">
            <a:avLst/>
          </a:prstGeom>
          <a:noFill/>
          <a:ln w="9525" cap="flat" cmpd="sng" algn="ctr">
            <a:noFill/>
            <a:prstDash val="solid"/>
            <a:headEnd type="none" w="med" len="med"/>
            <a:tailEnd type="none" w="med" len="med"/>
          </a:ln>
          <a:effectLst/>
        </p:spPr>
        <p:txBody>
          <a:bodyPr lIns="182776" tIns="146220" rIns="182776" bIns="146220"/>
          <a:lstStyle/>
          <a:p>
            <a:pPr marL="0" lvl="1" defTabSz="914224">
              <a:lnSpc>
                <a:spcPts val="3060"/>
              </a:lnSpc>
              <a:spcAft>
                <a:spcPct val="0"/>
              </a:spcAft>
              <a:defRPr/>
            </a:pPr>
            <a:r>
              <a:rPr lang="en-US" sz="2000" b="1" kern="0" spc="120" dirty="0">
                <a:solidFill>
                  <a:schemeClr val="bg2">
                    <a:lumMod val="50000"/>
                  </a:schemeClr>
                </a:solidFill>
                <a:latin typeface="+mj-lt"/>
                <a:ea typeface="Segoe UI Black" panose="020B0A02040204020203" pitchFamily="34" charset="0"/>
                <a:cs typeface="Segoe UI Black" panose="020B0A02040204020203" pitchFamily="34" charset="0"/>
              </a:rPr>
              <a:t>Protecting against attacks is more challenging than ever </a:t>
            </a:r>
          </a:p>
          <a:p>
            <a:pPr marL="342834" lvl="1" indent="-342834" defTabSz="914224">
              <a:lnSpc>
                <a:spcPct val="150000"/>
              </a:lnSpc>
              <a:spcAft>
                <a:spcPct val="0"/>
              </a:spcAft>
              <a:buFont typeface="Wingdings" panose="05000000000000000000" pitchFamily="2" charset="2"/>
              <a:buChar char="§"/>
              <a:defRPr/>
            </a:pPr>
            <a:r>
              <a:rPr lang="en-US" sz="2000" kern="0" spc="120" dirty="0">
                <a:gradFill>
                  <a:gsLst>
                    <a:gs pos="0">
                      <a:srgbClr val="4B4B4B"/>
                    </a:gs>
                    <a:gs pos="100000">
                      <a:srgbClr val="4B4B4B"/>
                    </a:gs>
                  </a:gsLst>
                  <a:lin ang="5400000" scaled="1"/>
                </a:gradFill>
                <a:ea typeface="Segoe UI Black" panose="020B0A02040204020203" pitchFamily="34" charset="0"/>
                <a:cs typeface="Segoe UI Black" panose="020B0A02040204020203" pitchFamily="34" charset="0"/>
              </a:rPr>
              <a:t>Security talent is at short </a:t>
            </a:r>
          </a:p>
          <a:p>
            <a:pPr marL="342834" lvl="1" indent="-342834" defTabSz="914224">
              <a:lnSpc>
                <a:spcPct val="150000"/>
              </a:lnSpc>
              <a:spcAft>
                <a:spcPct val="0"/>
              </a:spcAft>
              <a:buFont typeface="Wingdings" panose="05000000000000000000" pitchFamily="2" charset="2"/>
              <a:buChar char="§"/>
              <a:defRPr/>
            </a:pPr>
            <a:r>
              <a:rPr lang="en-US" sz="2000" kern="0" spc="120" dirty="0">
                <a:gradFill>
                  <a:gsLst>
                    <a:gs pos="0">
                      <a:srgbClr val="4B4B4B"/>
                    </a:gs>
                    <a:gs pos="100000">
                      <a:srgbClr val="4B4B4B"/>
                    </a:gs>
                  </a:gsLst>
                  <a:lin ang="5400000" scaled="1"/>
                </a:gradFill>
                <a:ea typeface="Segoe UI Black" panose="020B0A02040204020203" pitchFamily="34" charset="0"/>
                <a:cs typeface="Segoe UI Black" panose="020B0A02040204020203" pitchFamily="34" charset="0"/>
              </a:rPr>
              <a:t>Bigger attack surface</a:t>
            </a:r>
          </a:p>
          <a:p>
            <a:pPr marL="342834" lvl="1" indent="-342834" defTabSz="914224">
              <a:lnSpc>
                <a:spcPct val="150000"/>
              </a:lnSpc>
              <a:spcAft>
                <a:spcPct val="0"/>
              </a:spcAft>
              <a:buFont typeface="Wingdings" panose="05000000000000000000" pitchFamily="2" charset="2"/>
              <a:buChar char="§"/>
              <a:defRPr/>
            </a:pPr>
            <a:r>
              <a:rPr lang="en-US" sz="2000" kern="0" spc="120" dirty="0">
                <a:ea typeface="Segoe UI Black" panose="020B0A02040204020203" pitchFamily="34" charset="0"/>
                <a:cs typeface="Segoe UI Black" panose="020B0A02040204020203" pitchFamily="34" charset="0"/>
              </a:rPr>
              <a:t>Increased amount of data</a:t>
            </a:r>
          </a:p>
          <a:p>
            <a:pPr marL="342834" lvl="1" indent="-342834" defTabSz="914224">
              <a:lnSpc>
                <a:spcPct val="150000"/>
              </a:lnSpc>
              <a:spcAft>
                <a:spcPct val="0"/>
              </a:spcAft>
              <a:buFont typeface="Wingdings" panose="05000000000000000000" pitchFamily="2" charset="2"/>
              <a:buChar char="§"/>
              <a:defRPr/>
            </a:pPr>
            <a:r>
              <a:rPr lang="en-US" sz="2000" kern="0" spc="120" dirty="0">
                <a:ea typeface="Segoe UI Black" panose="020B0A02040204020203" pitchFamily="34" charset="0"/>
                <a:cs typeface="Segoe UI Black" panose="020B0A02040204020203" pitchFamily="34" charset="0"/>
              </a:rPr>
              <a:t>Cost- cyber-insurance policies are becoming a new operating expense</a:t>
            </a:r>
          </a:p>
          <a:p>
            <a:pPr marL="342834" lvl="1" indent="-342834" defTabSz="914224">
              <a:lnSpc>
                <a:spcPct val="150000"/>
              </a:lnSpc>
              <a:spcAft>
                <a:spcPct val="0"/>
              </a:spcAft>
              <a:buFont typeface="Wingdings" panose="05000000000000000000" pitchFamily="2" charset="2"/>
              <a:buChar char="§"/>
              <a:defRPr/>
            </a:pPr>
            <a:endParaRPr lang="en-US" sz="2000" kern="0" spc="120" dirty="0">
              <a:gradFill>
                <a:gsLst>
                  <a:gs pos="0">
                    <a:srgbClr val="4B4B4B"/>
                  </a:gs>
                  <a:gs pos="100000">
                    <a:srgbClr val="4B4B4B"/>
                  </a:gs>
                </a:gsLst>
                <a:lin ang="5400000" scaled="1"/>
              </a:gradFill>
              <a:ea typeface="Segoe UI Black" panose="020B0A02040204020203" pitchFamily="34" charset="0"/>
              <a:cs typeface="Segoe UI Black" panose="020B0A02040204020203" pitchFamily="34" charset="0"/>
            </a:endParaRPr>
          </a:p>
          <a:p>
            <a:pPr marL="342834" lvl="1" indent="-342834" defTabSz="914224">
              <a:lnSpc>
                <a:spcPts val="3060"/>
              </a:lnSpc>
              <a:spcAft>
                <a:spcPct val="0"/>
              </a:spcAft>
              <a:buFont typeface="Wingdings" panose="05000000000000000000" pitchFamily="2" charset="2"/>
              <a:buChar char="§"/>
              <a:defRPr/>
            </a:pPr>
            <a:endParaRPr lang="en-US" sz="2000" kern="0" spc="120" dirty="0">
              <a:gradFill>
                <a:gsLst>
                  <a:gs pos="0">
                    <a:srgbClr val="4B4B4B"/>
                  </a:gs>
                  <a:gs pos="100000">
                    <a:srgbClr val="4B4B4B"/>
                  </a:gs>
                </a:gsLst>
                <a:lin ang="5400000" scaled="1"/>
              </a:gradFill>
              <a:ea typeface="Segoe UI Black" panose="020B0A02040204020203" pitchFamily="34" charset="0"/>
              <a:cs typeface="Segoe UI Black" panose="020B0A02040204020203" pitchFamily="34" charset="0"/>
            </a:endParaRPr>
          </a:p>
          <a:p>
            <a:pPr marL="342834" lvl="1" indent="-342834" defTabSz="914224">
              <a:lnSpc>
                <a:spcPts val="3060"/>
              </a:lnSpc>
              <a:spcAft>
                <a:spcPct val="0"/>
              </a:spcAft>
              <a:buFont typeface="Wingdings" panose="05000000000000000000" pitchFamily="2" charset="2"/>
              <a:buChar char="§"/>
              <a:defRPr/>
            </a:pPr>
            <a:endParaRPr lang="en-US" sz="2000" b="1" kern="0" spc="120" dirty="0">
              <a:solidFill>
                <a:schemeClr val="bg2">
                  <a:lumMod val="50000"/>
                </a:schemeClr>
              </a:solidFill>
              <a:latin typeface="+mj-lt"/>
              <a:ea typeface="Segoe UI Black" panose="020B0A02040204020203" pitchFamily="34" charset="0"/>
              <a:cs typeface="Segoe UI Black" panose="020B0A02040204020203" pitchFamily="34" charset="0"/>
            </a:endParaRPr>
          </a:p>
          <a:p>
            <a:pPr marL="342834" lvl="1" indent="-342834" defTabSz="914224">
              <a:lnSpc>
                <a:spcPts val="3060"/>
              </a:lnSpc>
              <a:spcAft>
                <a:spcPct val="0"/>
              </a:spcAft>
              <a:buFont typeface="Wingdings" panose="05000000000000000000" pitchFamily="2" charset="2"/>
              <a:buChar char="§"/>
              <a:defRPr/>
            </a:pPr>
            <a:endParaRPr lang="en-US" sz="2000" b="1" kern="0" spc="120" dirty="0">
              <a:solidFill>
                <a:schemeClr val="bg2">
                  <a:lumMod val="50000"/>
                </a:schemeClr>
              </a:solidFill>
              <a:latin typeface="+mj-lt"/>
              <a:ea typeface="Segoe UI Black" panose="020B0A02040204020203" pitchFamily="34" charset="0"/>
              <a:cs typeface="Segoe UI Black" panose="020B0A02040204020203" pitchFamily="34" charset="0"/>
            </a:endParaRPr>
          </a:p>
          <a:p>
            <a:pPr marL="342834" lvl="1" indent="-342834" defTabSz="931881">
              <a:lnSpc>
                <a:spcPts val="3060"/>
              </a:lnSpc>
              <a:spcBef>
                <a:spcPts val="255"/>
              </a:spcBef>
              <a:spcAft>
                <a:spcPts val="600"/>
              </a:spcAft>
              <a:buFont typeface="Wingdings" panose="05000000000000000000" pitchFamily="2" charset="2"/>
              <a:buChar char="§"/>
              <a:defRPr/>
            </a:pPr>
            <a:endParaRPr lang="en-US" sz="2000" b="1" kern="0" dirty="0">
              <a:solidFill>
                <a:srgbClr val="505050"/>
              </a:solidFill>
              <a:latin typeface="+mj-lt"/>
            </a:endParaRPr>
          </a:p>
        </p:txBody>
      </p:sp>
      <p:sp>
        <p:nvSpPr>
          <p:cNvPr id="241" name="Freeform 9"/>
          <p:cNvSpPr>
            <a:spLocks/>
          </p:cNvSpPr>
          <p:nvPr/>
        </p:nvSpPr>
        <p:spPr bwMode="auto">
          <a:xfrm>
            <a:off x="244324" y="2938330"/>
            <a:ext cx="1021615" cy="558933"/>
          </a:xfrm>
          <a:custGeom>
            <a:avLst/>
            <a:gdLst>
              <a:gd name="T0" fmla="*/ 768 w 971"/>
              <a:gd name="T1" fmla="*/ 123 h 530"/>
              <a:gd name="T2" fmla="*/ 701 w 971"/>
              <a:gd name="T3" fmla="*/ 135 h 530"/>
              <a:gd name="T4" fmla="*/ 471 w 971"/>
              <a:gd name="T5" fmla="*/ 0 h 530"/>
              <a:gd name="T6" fmla="*/ 215 w 971"/>
              <a:gd name="T7" fmla="*/ 197 h 530"/>
              <a:gd name="T8" fmla="*/ 169 w 971"/>
              <a:gd name="T9" fmla="*/ 191 h 530"/>
              <a:gd name="T10" fmla="*/ 0 w 971"/>
              <a:gd name="T11" fmla="*/ 360 h 530"/>
              <a:gd name="T12" fmla="*/ 169 w 971"/>
              <a:gd name="T13" fmla="*/ 530 h 530"/>
              <a:gd name="T14" fmla="*/ 768 w 971"/>
              <a:gd name="T15" fmla="*/ 530 h 530"/>
              <a:gd name="T16" fmla="*/ 971 w 971"/>
              <a:gd name="T17" fmla="*/ 327 h 530"/>
              <a:gd name="T18" fmla="*/ 768 w 971"/>
              <a:gd name="T19" fmla="*/ 123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1" h="530">
                <a:moveTo>
                  <a:pt x="768" y="123"/>
                </a:moveTo>
                <a:cubicBezTo>
                  <a:pt x="745" y="123"/>
                  <a:pt x="722" y="127"/>
                  <a:pt x="701" y="135"/>
                </a:cubicBezTo>
                <a:cubicBezTo>
                  <a:pt x="655" y="54"/>
                  <a:pt x="569" y="0"/>
                  <a:pt x="471" y="0"/>
                </a:cubicBezTo>
                <a:cubicBezTo>
                  <a:pt x="348" y="0"/>
                  <a:pt x="245" y="84"/>
                  <a:pt x="215" y="197"/>
                </a:cubicBezTo>
                <a:cubicBezTo>
                  <a:pt x="200" y="193"/>
                  <a:pt x="185" y="191"/>
                  <a:pt x="169" y="191"/>
                </a:cubicBezTo>
                <a:cubicBezTo>
                  <a:pt x="76" y="191"/>
                  <a:pt x="0" y="267"/>
                  <a:pt x="0" y="360"/>
                </a:cubicBezTo>
                <a:cubicBezTo>
                  <a:pt x="0" y="454"/>
                  <a:pt x="76" y="530"/>
                  <a:pt x="169" y="530"/>
                </a:cubicBezTo>
                <a:cubicBezTo>
                  <a:pt x="768" y="530"/>
                  <a:pt x="768" y="530"/>
                  <a:pt x="768" y="530"/>
                </a:cubicBezTo>
                <a:cubicBezTo>
                  <a:pt x="880" y="530"/>
                  <a:pt x="971" y="439"/>
                  <a:pt x="971" y="327"/>
                </a:cubicBezTo>
                <a:cubicBezTo>
                  <a:pt x="971" y="214"/>
                  <a:pt x="880" y="123"/>
                  <a:pt x="768" y="123"/>
                </a:cubicBezTo>
              </a:path>
            </a:pathLst>
          </a:custGeom>
          <a:solidFill>
            <a:schemeClr val="tx1"/>
          </a:solidFill>
          <a:ln>
            <a:noFill/>
          </a:ln>
          <a:extLst/>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endParaRPr>
          </a:p>
        </p:txBody>
      </p:sp>
      <p:sp>
        <p:nvSpPr>
          <p:cNvPr id="24" name="Title 1"/>
          <p:cNvSpPr txBox="1">
            <a:spLocks/>
          </p:cNvSpPr>
          <p:nvPr/>
        </p:nvSpPr>
        <p:spPr>
          <a:xfrm>
            <a:off x="6834554" y="1931643"/>
            <a:ext cx="11884506" cy="917314"/>
          </a:xfrm>
          <a:prstGeom prst="rect">
            <a:avLst/>
          </a:prstGeom>
        </p:spPr>
        <p:txBody>
          <a:bodyPr vert="horz" wrap="square" lIns="146262" tIns="91414" rIns="146262" bIns="91414" rtlCol="0" anchor="ctr">
            <a:noAutofit/>
          </a:bodyPr>
          <a:lstStyle>
            <a:lvl1pPr algn="l" defTabSz="932384" rtl="0" eaLnBrk="1" latinLnBrk="0" hangingPunct="1">
              <a:lnSpc>
                <a:spcPct val="90000"/>
              </a:lnSpc>
              <a:spcBef>
                <a:spcPct val="0"/>
              </a:spcBef>
              <a:buNone/>
              <a:defRPr lang="en-US" sz="3598" b="0" kern="1200" cap="none" spc="-102" baseline="0" dirty="0" smtClean="0">
                <a:ln w="3175">
                  <a:noFill/>
                </a:ln>
                <a:solidFill>
                  <a:schemeClr val="bg1"/>
                </a:solidFill>
                <a:effectLst/>
                <a:latin typeface="+mj-lt"/>
                <a:ea typeface="+mn-ea"/>
                <a:cs typeface="Segoe UI" pitchFamily="34" charset="0"/>
              </a:defRPr>
            </a:lvl1pPr>
          </a:lstStyle>
          <a:p>
            <a:pPr defTabSz="932563">
              <a:defRPr/>
            </a:pPr>
            <a:endParaRPr lang="en-US" sz="28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endParaRPr>
          </a:p>
        </p:txBody>
      </p:sp>
      <p:sp>
        <p:nvSpPr>
          <p:cNvPr id="39" name="Oval 38"/>
          <p:cNvSpPr/>
          <p:nvPr/>
        </p:nvSpPr>
        <p:spPr bwMode="auto">
          <a:xfrm>
            <a:off x="954606" y="1908049"/>
            <a:ext cx="2198728" cy="2198728"/>
          </a:xfrm>
          <a:prstGeom prst="ellipse">
            <a:avLst/>
          </a:prstGeom>
          <a:solidFill>
            <a:schemeClr val="bg1"/>
          </a:solidFill>
          <a:ln w="984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50" tIns="146200" rIns="182750" bIns="146200" numCol="1" spcCol="0" rtlCol="0" fromWordArt="0" anchor="t" anchorCtr="0" forceAA="0" compatLnSpc="1">
            <a:prstTxWarp prst="textNoShape">
              <a:avLst/>
            </a:prstTxWarp>
            <a:noAutofit/>
          </a:bodyPr>
          <a:lstStyle/>
          <a:p>
            <a:pPr algn="ctr" defTabSz="931577"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40" name="Rectangle 9"/>
          <p:cNvSpPr>
            <a:spLocks noChangeArrowheads="1"/>
          </p:cNvSpPr>
          <p:nvPr/>
        </p:nvSpPr>
        <p:spPr bwMode="auto">
          <a:xfrm>
            <a:off x="2666081" y="2091742"/>
            <a:ext cx="105836" cy="1772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latin typeface="Segoe UI"/>
            </a:endParaRPr>
          </a:p>
        </p:txBody>
      </p:sp>
      <p:sp>
        <p:nvSpPr>
          <p:cNvPr id="41" name="Rectangle 11"/>
          <p:cNvSpPr>
            <a:spLocks noChangeArrowheads="1"/>
          </p:cNvSpPr>
          <p:nvPr/>
        </p:nvSpPr>
        <p:spPr bwMode="auto">
          <a:xfrm>
            <a:off x="1255764" y="2197578"/>
            <a:ext cx="108298" cy="1511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latin typeface="Segoe UI"/>
            </a:endParaRPr>
          </a:p>
        </p:txBody>
      </p:sp>
      <p:sp>
        <p:nvSpPr>
          <p:cNvPr id="42" name="Freeform 15"/>
          <p:cNvSpPr>
            <a:spLocks/>
          </p:cNvSpPr>
          <p:nvPr/>
        </p:nvSpPr>
        <p:spPr bwMode="auto">
          <a:xfrm>
            <a:off x="2159055" y="2931043"/>
            <a:ext cx="140294" cy="265819"/>
          </a:xfrm>
          <a:custGeom>
            <a:avLst/>
            <a:gdLst>
              <a:gd name="T0" fmla="*/ 14 w 57"/>
              <a:gd name="T1" fmla="*/ 108 h 108"/>
              <a:gd name="T2" fmla="*/ 0 w 57"/>
              <a:gd name="T3" fmla="*/ 0 h 108"/>
              <a:gd name="T4" fmla="*/ 57 w 57"/>
              <a:gd name="T5" fmla="*/ 0 h 108"/>
              <a:gd name="T6" fmla="*/ 46 w 57"/>
              <a:gd name="T7" fmla="*/ 108 h 108"/>
              <a:gd name="T8" fmla="*/ 14 w 57"/>
              <a:gd name="T9" fmla="*/ 108 h 108"/>
            </a:gdLst>
            <a:ahLst/>
            <a:cxnLst>
              <a:cxn ang="0">
                <a:pos x="T0" y="T1"/>
              </a:cxn>
              <a:cxn ang="0">
                <a:pos x="T2" y="T3"/>
              </a:cxn>
              <a:cxn ang="0">
                <a:pos x="T4" y="T5"/>
              </a:cxn>
              <a:cxn ang="0">
                <a:pos x="T6" y="T7"/>
              </a:cxn>
              <a:cxn ang="0">
                <a:pos x="T8" y="T9"/>
              </a:cxn>
            </a:cxnLst>
            <a:rect l="0" t="0" r="r" b="b"/>
            <a:pathLst>
              <a:path w="57" h="108">
                <a:moveTo>
                  <a:pt x="14" y="108"/>
                </a:moveTo>
                <a:lnTo>
                  <a:pt x="0" y="0"/>
                </a:lnTo>
                <a:lnTo>
                  <a:pt x="57" y="0"/>
                </a:lnTo>
                <a:lnTo>
                  <a:pt x="46" y="108"/>
                </a:lnTo>
                <a:lnTo>
                  <a:pt x="14" y="10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latin typeface="Segoe UI"/>
            </a:endParaRPr>
          </a:p>
        </p:txBody>
      </p:sp>
      <p:sp>
        <p:nvSpPr>
          <p:cNvPr id="43" name="Freeform 28"/>
          <p:cNvSpPr>
            <a:spLocks/>
          </p:cNvSpPr>
          <p:nvPr/>
        </p:nvSpPr>
        <p:spPr bwMode="auto">
          <a:xfrm>
            <a:off x="2159055" y="2931042"/>
            <a:ext cx="140294" cy="49226"/>
          </a:xfrm>
          <a:custGeom>
            <a:avLst/>
            <a:gdLst>
              <a:gd name="T0" fmla="*/ 57 w 57"/>
              <a:gd name="T1" fmla="*/ 0 h 20"/>
              <a:gd name="T2" fmla="*/ 0 w 57"/>
              <a:gd name="T3" fmla="*/ 0 h 20"/>
              <a:gd name="T4" fmla="*/ 3 w 57"/>
              <a:gd name="T5" fmla="*/ 20 h 20"/>
              <a:gd name="T6" fmla="*/ 57 w 57"/>
              <a:gd name="T7" fmla="*/ 11 h 20"/>
              <a:gd name="T8" fmla="*/ 57 w 57"/>
              <a:gd name="T9" fmla="*/ 0 h 20"/>
            </a:gdLst>
            <a:ahLst/>
            <a:cxnLst>
              <a:cxn ang="0">
                <a:pos x="T0" y="T1"/>
              </a:cxn>
              <a:cxn ang="0">
                <a:pos x="T2" y="T3"/>
              </a:cxn>
              <a:cxn ang="0">
                <a:pos x="T4" y="T5"/>
              </a:cxn>
              <a:cxn ang="0">
                <a:pos x="T6" y="T7"/>
              </a:cxn>
              <a:cxn ang="0">
                <a:pos x="T8" y="T9"/>
              </a:cxn>
            </a:cxnLst>
            <a:rect l="0" t="0" r="r" b="b"/>
            <a:pathLst>
              <a:path w="57" h="20">
                <a:moveTo>
                  <a:pt x="57" y="0"/>
                </a:moveTo>
                <a:lnTo>
                  <a:pt x="0" y="0"/>
                </a:lnTo>
                <a:lnTo>
                  <a:pt x="3" y="20"/>
                </a:lnTo>
                <a:lnTo>
                  <a:pt x="57" y="11"/>
                </a:lnTo>
                <a:lnTo>
                  <a:pt x="5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latin typeface="Segoe UI"/>
            </a:endParaRPr>
          </a:p>
        </p:txBody>
      </p:sp>
      <p:sp>
        <p:nvSpPr>
          <p:cNvPr id="44" name="Oval 43"/>
          <p:cNvSpPr/>
          <p:nvPr/>
        </p:nvSpPr>
        <p:spPr bwMode="auto">
          <a:xfrm>
            <a:off x="971943" y="1908049"/>
            <a:ext cx="2198728" cy="2198728"/>
          </a:xfrm>
          <a:prstGeom prst="ellipse">
            <a:avLst/>
          </a:prstGeom>
          <a:noFill/>
          <a:ln w="984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50" tIns="146200" rIns="182750" bIns="146200" numCol="1" spcCol="0" rtlCol="0" fromWordArt="0" anchor="t" anchorCtr="0" forceAA="0" compatLnSpc="1">
            <a:prstTxWarp prst="textNoShape">
              <a:avLst/>
            </a:prstTxWarp>
            <a:noAutofit/>
          </a:bodyPr>
          <a:lstStyle/>
          <a:p>
            <a:pPr algn="ctr" defTabSz="931577"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45" name="Freeform 5"/>
          <p:cNvSpPr>
            <a:spLocks/>
          </p:cNvSpPr>
          <p:nvPr/>
        </p:nvSpPr>
        <p:spPr bwMode="auto">
          <a:xfrm>
            <a:off x="1032106" y="2373697"/>
            <a:ext cx="1880759" cy="885165"/>
          </a:xfrm>
          <a:custGeom>
            <a:avLst/>
            <a:gdLst>
              <a:gd name="T0" fmla="*/ 17 w 2769"/>
              <a:gd name="T1" fmla="*/ 962 h 962"/>
              <a:gd name="T2" fmla="*/ 0 w 2769"/>
              <a:gd name="T3" fmla="*/ 896 h 962"/>
              <a:gd name="T4" fmla="*/ 807 w 2769"/>
              <a:gd name="T5" fmla="*/ 700 h 962"/>
              <a:gd name="T6" fmla="*/ 1465 w 2769"/>
              <a:gd name="T7" fmla="*/ 290 h 962"/>
              <a:gd name="T8" fmla="*/ 2275 w 2769"/>
              <a:gd name="T9" fmla="*/ 259 h 962"/>
              <a:gd name="T10" fmla="*/ 2769 w 2769"/>
              <a:gd name="T11" fmla="*/ 0 h 962"/>
              <a:gd name="T12" fmla="*/ 2769 w 2769"/>
              <a:gd name="T13" fmla="*/ 0 h 962"/>
              <a:gd name="T14" fmla="*/ 2769 w 2769"/>
              <a:gd name="T15" fmla="*/ 68 h 962"/>
              <a:gd name="T16" fmla="*/ 2769 w 2769"/>
              <a:gd name="T17" fmla="*/ 72 h 962"/>
              <a:gd name="T18" fmla="*/ 2295 w 2769"/>
              <a:gd name="T19" fmla="*/ 325 h 962"/>
              <a:gd name="T20" fmla="*/ 1485 w 2769"/>
              <a:gd name="T21" fmla="*/ 357 h 962"/>
              <a:gd name="T22" fmla="*/ 833 w 2769"/>
              <a:gd name="T23" fmla="*/ 763 h 962"/>
              <a:gd name="T24" fmla="*/ 17 w 2769"/>
              <a:gd name="T25" fmla="*/ 962 h 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69" h="962">
                <a:moveTo>
                  <a:pt x="17" y="962"/>
                </a:moveTo>
                <a:lnTo>
                  <a:pt x="0" y="896"/>
                </a:lnTo>
                <a:lnTo>
                  <a:pt x="807" y="700"/>
                </a:lnTo>
                <a:lnTo>
                  <a:pt x="1465" y="290"/>
                </a:lnTo>
                <a:lnTo>
                  <a:pt x="2275" y="259"/>
                </a:lnTo>
                <a:lnTo>
                  <a:pt x="2769" y="0"/>
                </a:lnTo>
                <a:lnTo>
                  <a:pt x="2769" y="0"/>
                </a:lnTo>
                <a:lnTo>
                  <a:pt x="2769" y="68"/>
                </a:lnTo>
                <a:lnTo>
                  <a:pt x="2769" y="72"/>
                </a:lnTo>
                <a:lnTo>
                  <a:pt x="2295" y="325"/>
                </a:lnTo>
                <a:lnTo>
                  <a:pt x="1485" y="357"/>
                </a:lnTo>
                <a:lnTo>
                  <a:pt x="833" y="763"/>
                </a:lnTo>
                <a:lnTo>
                  <a:pt x="17" y="962"/>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32418">
              <a:defRPr/>
            </a:pPr>
            <a:endParaRPr lang="en-US" sz="1836" kern="0">
              <a:solidFill>
                <a:srgbClr val="000000"/>
              </a:solidFill>
              <a:latin typeface="Segoe UI"/>
            </a:endParaRPr>
          </a:p>
        </p:txBody>
      </p:sp>
      <p:grpSp>
        <p:nvGrpSpPr>
          <p:cNvPr id="46" name="Group 45"/>
          <p:cNvGrpSpPr/>
          <p:nvPr/>
        </p:nvGrpSpPr>
        <p:grpSpPr>
          <a:xfrm>
            <a:off x="1883438" y="2129404"/>
            <a:ext cx="671932" cy="671932"/>
            <a:chOff x="2039612" y="3610014"/>
            <a:chExt cx="658911" cy="658911"/>
          </a:xfrm>
        </p:grpSpPr>
        <p:sp>
          <p:nvSpPr>
            <p:cNvPr id="47" name="Oval 12"/>
            <p:cNvSpPr>
              <a:spLocks noChangeArrowheads="1"/>
            </p:cNvSpPr>
            <p:nvPr/>
          </p:nvSpPr>
          <p:spPr bwMode="auto">
            <a:xfrm>
              <a:off x="2066163" y="3636563"/>
              <a:ext cx="605812" cy="6058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88" tIns="45694" rIns="91388" bIns="45694" numCol="1" anchor="t" anchorCtr="0" compatLnSpc="1">
              <a:prstTxWarp prst="textNoShape">
                <a:avLst/>
              </a:prstTxWarp>
            </a:bodyPr>
            <a:lstStyle/>
            <a:p>
              <a:pPr defTabSz="932026">
                <a:defRPr/>
              </a:pPr>
              <a:endParaRPr lang="en-US" kern="0" dirty="0">
                <a:solidFill>
                  <a:srgbClr val="505050"/>
                </a:solidFill>
                <a:latin typeface="Segoe UI"/>
              </a:endParaRPr>
            </a:p>
          </p:txBody>
        </p:sp>
        <p:sp>
          <p:nvSpPr>
            <p:cNvPr id="48" name="Freeform 13"/>
            <p:cNvSpPr>
              <a:spLocks/>
            </p:cNvSpPr>
            <p:nvPr/>
          </p:nvSpPr>
          <p:spPr bwMode="auto">
            <a:xfrm>
              <a:off x="2039612" y="3610014"/>
              <a:ext cx="658911" cy="658911"/>
            </a:xfrm>
            <a:custGeom>
              <a:avLst/>
              <a:gdLst>
                <a:gd name="T0" fmla="*/ 146 w 152"/>
                <a:gd name="T1" fmla="*/ 76 h 152"/>
                <a:gd name="T2" fmla="*/ 140 w 152"/>
                <a:gd name="T3" fmla="*/ 76 h 152"/>
                <a:gd name="T4" fmla="*/ 121 w 152"/>
                <a:gd name="T5" fmla="*/ 121 h 152"/>
                <a:gd name="T6" fmla="*/ 76 w 152"/>
                <a:gd name="T7" fmla="*/ 140 h 152"/>
                <a:gd name="T8" fmla="*/ 31 w 152"/>
                <a:gd name="T9" fmla="*/ 121 h 152"/>
                <a:gd name="T10" fmla="*/ 12 w 152"/>
                <a:gd name="T11" fmla="*/ 76 h 152"/>
                <a:gd name="T12" fmla="*/ 31 w 152"/>
                <a:gd name="T13" fmla="*/ 31 h 152"/>
                <a:gd name="T14" fmla="*/ 76 w 152"/>
                <a:gd name="T15" fmla="*/ 12 h 152"/>
                <a:gd name="T16" fmla="*/ 121 w 152"/>
                <a:gd name="T17" fmla="*/ 31 h 152"/>
                <a:gd name="T18" fmla="*/ 140 w 152"/>
                <a:gd name="T19" fmla="*/ 76 h 152"/>
                <a:gd name="T20" fmla="*/ 146 w 152"/>
                <a:gd name="T21" fmla="*/ 76 h 152"/>
                <a:gd name="T22" fmla="*/ 152 w 152"/>
                <a:gd name="T23" fmla="*/ 76 h 152"/>
                <a:gd name="T24" fmla="*/ 76 w 152"/>
                <a:gd name="T25" fmla="*/ 0 h 152"/>
                <a:gd name="T26" fmla="*/ 0 w 152"/>
                <a:gd name="T27" fmla="*/ 76 h 152"/>
                <a:gd name="T28" fmla="*/ 76 w 152"/>
                <a:gd name="T29" fmla="*/ 152 h 152"/>
                <a:gd name="T30" fmla="*/ 152 w 152"/>
                <a:gd name="T31" fmla="*/ 76 h 152"/>
                <a:gd name="T32" fmla="*/ 146 w 152"/>
                <a:gd name="T33" fmla="*/ 7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2" h="152">
                  <a:moveTo>
                    <a:pt x="146" y="76"/>
                  </a:moveTo>
                  <a:cubicBezTo>
                    <a:pt x="140" y="76"/>
                    <a:pt x="140" y="76"/>
                    <a:pt x="140" y="76"/>
                  </a:cubicBezTo>
                  <a:cubicBezTo>
                    <a:pt x="140" y="93"/>
                    <a:pt x="133" y="109"/>
                    <a:pt x="121" y="121"/>
                  </a:cubicBezTo>
                  <a:cubicBezTo>
                    <a:pt x="110" y="133"/>
                    <a:pt x="94" y="140"/>
                    <a:pt x="76" y="140"/>
                  </a:cubicBezTo>
                  <a:cubicBezTo>
                    <a:pt x="59" y="140"/>
                    <a:pt x="43" y="133"/>
                    <a:pt x="31" y="121"/>
                  </a:cubicBezTo>
                  <a:cubicBezTo>
                    <a:pt x="20" y="109"/>
                    <a:pt x="12" y="93"/>
                    <a:pt x="12" y="76"/>
                  </a:cubicBezTo>
                  <a:cubicBezTo>
                    <a:pt x="12" y="58"/>
                    <a:pt x="20" y="42"/>
                    <a:pt x="31" y="31"/>
                  </a:cubicBezTo>
                  <a:cubicBezTo>
                    <a:pt x="43" y="19"/>
                    <a:pt x="59" y="12"/>
                    <a:pt x="76" y="12"/>
                  </a:cubicBezTo>
                  <a:cubicBezTo>
                    <a:pt x="94" y="12"/>
                    <a:pt x="110" y="19"/>
                    <a:pt x="121" y="31"/>
                  </a:cubicBezTo>
                  <a:cubicBezTo>
                    <a:pt x="133" y="42"/>
                    <a:pt x="140" y="58"/>
                    <a:pt x="140" y="76"/>
                  </a:cubicBezTo>
                  <a:cubicBezTo>
                    <a:pt x="146" y="76"/>
                    <a:pt x="146" y="76"/>
                    <a:pt x="146" y="76"/>
                  </a:cubicBezTo>
                  <a:cubicBezTo>
                    <a:pt x="152" y="76"/>
                    <a:pt x="152" y="76"/>
                    <a:pt x="152" y="76"/>
                  </a:cubicBezTo>
                  <a:cubicBezTo>
                    <a:pt x="152" y="34"/>
                    <a:pt x="118" y="0"/>
                    <a:pt x="76" y="0"/>
                  </a:cubicBezTo>
                  <a:cubicBezTo>
                    <a:pt x="34" y="0"/>
                    <a:pt x="0" y="34"/>
                    <a:pt x="0" y="76"/>
                  </a:cubicBezTo>
                  <a:cubicBezTo>
                    <a:pt x="0" y="118"/>
                    <a:pt x="34" y="152"/>
                    <a:pt x="76" y="152"/>
                  </a:cubicBezTo>
                  <a:cubicBezTo>
                    <a:pt x="118" y="152"/>
                    <a:pt x="152" y="118"/>
                    <a:pt x="152" y="76"/>
                  </a:cubicBezTo>
                  <a:cubicBezTo>
                    <a:pt x="146" y="76"/>
                    <a:pt x="146" y="76"/>
                    <a:pt x="146" y="76"/>
                  </a:cubicBezTo>
                </a:path>
              </a:pathLst>
            </a:cu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88" tIns="45694" rIns="91388" bIns="45694" numCol="1" anchor="t" anchorCtr="0" compatLnSpc="1">
              <a:prstTxWarp prst="textNoShape">
                <a:avLst/>
              </a:prstTxWarp>
            </a:bodyPr>
            <a:lstStyle/>
            <a:p>
              <a:pPr defTabSz="932026">
                <a:defRPr/>
              </a:pPr>
              <a:endParaRPr lang="en-US" kern="0" dirty="0">
                <a:solidFill>
                  <a:srgbClr val="505050"/>
                </a:solidFill>
                <a:latin typeface="Segoe UI"/>
              </a:endParaRPr>
            </a:p>
          </p:txBody>
        </p:sp>
        <p:sp>
          <p:nvSpPr>
            <p:cNvPr id="49" name="Freeform 14"/>
            <p:cNvSpPr>
              <a:spLocks/>
            </p:cNvSpPr>
            <p:nvPr/>
          </p:nvSpPr>
          <p:spPr bwMode="auto">
            <a:xfrm>
              <a:off x="2300279" y="3735522"/>
              <a:ext cx="137575" cy="260668"/>
            </a:xfrm>
            <a:custGeom>
              <a:avLst/>
              <a:gdLst>
                <a:gd name="T0" fmla="*/ 14 w 57"/>
                <a:gd name="T1" fmla="*/ 108 h 108"/>
                <a:gd name="T2" fmla="*/ 0 w 57"/>
                <a:gd name="T3" fmla="*/ 0 h 108"/>
                <a:gd name="T4" fmla="*/ 57 w 57"/>
                <a:gd name="T5" fmla="*/ 0 h 108"/>
                <a:gd name="T6" fmla="*/ 46 w 57"/>
                <a:gd name="T7" fmla="*/ 108 h 108"/>
                <a:gd name="T8" fmla="*/ 14 w 57"/>
                <a:gd name="T9" fmla="*/ 108 h 108"/>
              </a:gdLst>
              <a:ahLst/>
              <a:cxnLst>
                <a:cxn ang="0">
                  <a:pos x="T0" y="T1"/>
                </a:cxn>
                <a:cxn ang="0">
                  <a:pos x="T2" y="T3"/>
                </a:cxn>
                <a:cxn ang="0">
                  <a:pos x="T4" y="T5"/>
                </a:cxn>
                <a:cxn ang="0">
                  <a:pos x="T6" y="T7"/>
                </a:cxn>
                <a:cxn ang="0">
                  <a:pos x="T8" y="T9"/>
                </a:cxn>
              </a:cxnLst>
              <a:rect l="0" t="0" r="r" b="b"/>
              <a:pathLst>
                <a:path w="57" h="108">
                  <a:moveTo>
                    <a:pt x="14" y="108"/>
                  </a:moveTo>
                  <a:lnTo>
                    <a:pt x="0" y="0"/>
                  </a:lnTo>
                  <a:lnTo>
                    <a:pt x="57" y="0"/>
                  </a:lnTo>
                  <a:lnTo>
                    <a:pt x="46" y="108"/>
                  </a:lnTo>
                  <a:lnTo>
                    <a:pt x="14" y="108"/>
                  </a:lnTo>
                  <a:close/>
                </a:path>
              </a:pathLst>
            </a:cu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latin typeface="Segoe UI"/>
              </a:endParaRPr>
            </a:p>
          </p:txBody>
        </p:sp>
        <p:sp>
          <p:nvSpPr>
            <p:cNvPr id="50" name="Rectangle 16"/>
            <p:cNvSpPr>
              <a:spLocks noChangeArrowheads="1"/>
            </p:cNvSpPr>
            <p:nvPr/>
          </p:nvSpPr>
          <p:spPr bwMode="auto">
            <a:xfrm>
              <a:off x="2334070" y="4063770"/>
              <a:ext cx="72407" cy="74822"/>
            </a:xfrm>
            <a:prstGeom prst="rect">
              <a:avLst/>
            </a:prstGeom>
            <a:solidFill>
              <a:schemeClr val="bg2">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388" tIns="45694" rIns="91388" bIns="45694" numCol="1" anchor="t" anchorCtr="0" compatLnSpc="1">
              <a:prstTxWarp prst="textNoShape">
                <a:avLst/>
              </a:prstTxWarp>
            </a:bodyPr>
            <a:lstStyle/>
            <a:p>
              <a:pPr defTabSz="932026">
                <a:defRPr/>
              </a:pPr>
              <a:endParaRPr lang="en-US" kern="0">
                <a:solidFill>
                  <a:srgbClr val="505050"/>
                </a:solidFill>
                <a:latin typeface="Segoe UI"/>
              </a:endParaRPr>
            </a:p>
          </p:txBody>
        </p:sp>
      </p:grpSp>
      <p:sp>
        <p:nvSpPr>
          <p:cNvPr id="51" name="Freeform 7"/>
          <p:cNvSpPr>
            <a:spLocks/>
          </p:cNvSpPr>
          <p:nvPr/>
        </p:nvSpPr>
        <p:spPr bwMode="auto">
          <a:xfrm>
            <a:off x="1068516" y="2684664"/>
            <a:ext cx="2078777" cy="934510"/>
          </a:xfrm>
          <a:custGeom>
            <a:avLst/>
            <a:gdLst>
              <a:gd name="T0" fmla="*/ 11 w 2756"/>
              <a:gd name="T1" fmla="*/ 748 h 748"/>
              <a:gd name="T2" fmla="*/ 0 w 2756"/>
              <a:gd name="T3" fmla="*/ 682 h 748"/>
              <a:gd name="T4" fmla="*/ 639 w 2756"/>
              <a:gd name="T5" fmla="*/ 581 h 748"/>
              <a:gd name="T6" fmla="*/ 1172 w 2756"/>
              <a:gd name="T7" fmla="*/ 257 h 748"/>
              <a:gd name="T8" fmla="*/ 1817 w 2756"/>
              <a:gd name="T9" fmla="*/ 322 h 748"/>
              <a:gd name="T10" fmla="*/ 2346 w 2756"/>
              <a:gd name="T11" fmla="*/ 0 h 748"/>
              <a:gd name="T12" fmla="*/ 2756 w 2756"/>
              <a:gd name="T13" fmla="*/ 49 h 748"/>
              <a:gd name="T14" fmla="*/ 2756 w 2756"/>
              <a:gd name="T15" fmla="*/ 116 h 748"/>
              <a:gd name="T16" fmla="*/ 2361 w 2756"/>
              <a:gd name="T17" fmla="*/ 70 h 748"/>
              <a:gd name="T18" fmla="*/ 1833 w 2756"/>
              <a:gd name="T19" fmla="*/ 391 h 748"/>
              <a:gd name="T20" fmla="*/ 1187 w 2756"/>
              <a:gd name="T21" fmla="*/ 326 h 748"/>
              <a:gd name="T22" fmla="*/ 662 w 2756"/>
              <a:gd name="T23" fmla="*/ 645 h 748"/>
              <a:gd name="T24" fmla="*/ 11 w 2756"/>
              <a:gd name="T25" fmla="*/ 748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6" h="748">
                <a:moveTo>
                  <a:pt x="11" y="748"/>
                </a:moveTo>
                <a:lnTo>
                  <a:pt x="0" y="682"/>
                </a:lnTo>
                <a:lnTo>
                  <a:pt x="639" y="581"/>
                </a:lnTo>
                <a:lnTo>
                  <a:pt x="1172" y="257"/>
                </a:lnTo>
                <a:lnTo>
                  <a:pt x="1817" y="322"/>
                </a:lnTo>
                <a:lnTo>
                  <a:pt x="2346" y="0"/>
                </a:lnTo>
                <a:lnTo>
                  <a:pt x="2756" y="49"/>
                </a:lnTo>
                <a:lnTo>
                  <a:pt x="2756" y="116"/>
                </a:lnTo>
                <a:lnTo>
                  <a:pt x="2361" y="70"/>
                </a:lnTo>
                <a:lnTo>
                  <a:pt x="1833" y="391"/>
                </a:lnTo>
                <a:lnTo>
                  <a:pt x="1187" y="326"/>
                </a:lnTo>
                <a:lnTo>
                  <a:pt x="662" y="645"/>
                </a:lnTo>
                <a:lnTo>
                  <a:pt x="11" y="748"/>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32418">
              <a:defRPr/>
            </a:pPr>
            <a:endParaRPr lang="en-US" sz="1836" kern="0">
              <a:solidFill>
                <a:srgbClr val="000000"/>
              </a:solidFill>
              <a:latin typeface="Segoe UI"/>
            </a:endParaRPr>
          </a:p>
        </p:txBody>
      </p:sp>
      <p:sp>
        <p:nvSpPr>
          <p:cNvPr id="20" name="Rectangle 19"/>
          <p:cNvSpPr/>
          <p:nvPr/>
        </p:nvSpPr>
        <p:spPr>
          <a:xfrm>
            <a:off x="6169330" y="454210"/>
            <a:ext cx="5870733" cy="548562"/>
          </a:xfrm>
          <a:prstGeom prst="rect">
            <a:avLst/>
          </a:prstGeom>
        </p:spPr>
        <p:txBody>
          <a:bodyPr wrap="square" lIns="0" tIns="0" rIns="0" bIns="0" anchor="ctr">
            <a:noAutofit/>
          </a:bodyPr>
          <a:lstStyle/>
          <a:p>
            <a:pPr defTabSz="914224">
              <a:lnSpc>
                <a:spcPct val="90000"/>
              </a:lnSpc>
              <a:spcBef>
                <a:spcPct val="0"/>
              </a:spcBef>
              <a:defRPr/>
            </a:pPr>
            <a:r>
              <a:rPr lang="en-US" sz="2800" kern="0" spc="120" dirty="0">
                <a:gradFill>
                  <a:gsLst>
                    <a:gs pos="0">
                      <a:srgbClr val="4B4B4B"/>
                    </a:gs>
                    <a:gs pos="100000">
                      <a:srgbClr val="4B4B4B"/>
                    </a:gs>
                  </a:gsLst>
                  <a:lin ang="5400000" scaled="1"/>
                </a:gradFill>
                <a:ea typeface="Segoe UI Black" panose="020B0A02040204020203" pitchFamily="34" charset="0"/>
                <a:cs typeface="Segoe UI Black" panose="020B0A02040204020203" pitchFamily="34" charset="0"/>
              </a:rPr>
              <a:t>The security team </a:t>
            </a:r>
          </a:p>
        </p:txBody>
      </p:sp>
      <p:cxnSp>
        <p:nvCxnSpPr>
          <p:cNvPr id="3" name="Straight Connector 2"/>
          <p:cNvCxnSpPr/>
          <p:nvPr/>
        </p:nvCxnSpPr>
        <p:spPr>
          <a:xfrm>
            <a:off x="5685793" y="446459"/>
            <a:ext cx="0" cy="628019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bwMode="auto">
          <a:xfrm>
            <a:off x="-6481" y="2814"/>
            <a:ext cx="3060021" cy="6991710"/>
          </a:xfrm>
          <a:prstGeom prst="rect">
            <a:avLst/>
          </a:prstGeom>
          <a:gradFill>
            <a:gsLst>
              <a:gs pos="6000">
                <a:srgbClr val="000000">
                  <a:alpha val="30000"/>
                </a:srgbClr>
              </a:gs>
              <a:gs pos="99000">
                <a:srgbClr val="000000">
                  <a:alpha val="0"/>
                </a:srgbClr>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06" tIns="146246" rIns="182806" bIns="146246" numCol="1" spcCol="0" rtlCol="0" fromWordArt="0" anchor="t" anchorCtr="0" forceAA="0" compatLnSpc="1">
            <a:prstTxWarp prst="textNoShape">
              <a:avLst/>
            </a:prstTxWarp>
            <a:noAutofit/>
          </a:bodyPr>
          <a:lstStyle/>
          <a:p>
            <a:pPr algn="ctr" defTabSz="932103" fontAlgn="base">
              <a:lnSpc>
                <a:spcPct val="90000"/>
              </a:lnSpc>
              <a:spcBef>
                <a:spcPct val="0"/>
              </a:spcBef>
              <a:spcAft>
                <a:spcPct val="0"/>
              </a:spcAft>
            </a:pPr>
            <a:endParaRPr lang="en-US" sz="2399"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2345045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1"/>
                                        </p:tgtEl>
                                        <p:attrNameLst>
                                          <p:attrName>style.visibility</p:attrName>
                                        </p:attrNameLst>
                                      </p:cBhvr>
                                      <p:to>
                                        <p:strVal val="visible"/>
                                      </p:to>
                                    </p:set>
                                    <p:animEffect transition="in" filter="fade">
                                      <p:cBhvr>
                                        <p:cTn id="10" dur="500"/>
                                        <p:tgtEl>
                                          <p:spTgt spid="24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grpId="0" nodeType="withEffect" nodePh="1">
                                  <p:stCondLst>
                                    <p:cond delay="0"/>
                                  </p:stCondLst>
                                  <p:endCondLst>
                                    <p:cond evt="begin" delay="0">
                                      <p:tn val="14"/>
                                    </p:cond>
                                  </p:end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par>
                                <p:cTn id="17" presetID="10" presetClass="entr" presetSubtype="0" fill="hold" grpId="0" nodeType="withEffect" nodePh="1">
                                  <p:stCondLst>
                                    <p:cond delay="0"/>
                                  </p:stCondLst>
                                  <p:endCondLst>
                                    <p:cond evt="begin" delay="0">
                                      <p:tn val="17"/>
                                    </p:cond>
                                  </p:end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nodePh="1">
                                  <p:stCondLst>
                                    <p:cond delay="0"/>
                                  </p:stCondLst>
                                  <p:endCondLst>
                                    <p:cond evt="begin" delay="0">
                                      <p:tn val="20"/>
                                    </p:cond>
                                  </p:end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par>
                                <p:cTn id="23" presetID="10" presetClass="entr" presetSubtype="0" fill="hold" grpId="0" nodeType="withEffect" nodePh="1">
                                  <p:stCondLst>
                                    <p:cond delay="0"/>
                                  </p:stCondLst>
                                  <p:endCondLst>
                                    <p:cond evt="begin" delay="0">
                                      <p:tn val="23"/>
                                    </p:cond>
                                  </p:end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500"/>
                                        <p:tgtEl>
                                          <p:spTgt spid="4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par>
                                <p:cTn id="32" presetID="10" presetClass="entr" presetSubtype="0"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par>
                                <p:cTn id="44" presetID="10" presetClass="entr" presetSubtype="0"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par>
                                <p:cTn id="47" presetID="10" presetClass="entr" presetSubtype="0" fill="hold" grpId="0" nodeType="withEffect" nodePh="1">
                                  <p:stCondLst>
                                    <p:cond delay="0"/>
                                  </p:stCondLst>
                                  <p:endCondLst>
                                    <p:cond evt="begin" delay="0">
                                      <p:tn val="47"/>
                                    </p:cond>
                                  </p:end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27" grpId="0"/>
      <p:bldP spid="241" grpId="0" animBg="1"/>
      <p:bldP spid="24" grpId="0"/>
      <p:bldP spid="39" grpId="0" animBg="1"/>
      <p:bldP spid="40" grpId="0"/>
      <p:bldP spid="41" grpId="0"/>
      <p:bldP spid="42" grpId="0"/>
      <p:bldP spid="43" grpId="0"/>
      <p:bldP spid="44" grpId="0" animBg="1"/>
      <p:bldP spid="45" grpId="0" animBg="1"/>
      <p:bldP spid="51" grpId="0" animBg="1"/>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6112" y="1151584"/>
            <a:ext cx="5362920" cy="406265"/>
          </a:xfrm>
          <a:prstGeom prst="rect">
            <a:avLst/>
          </a:prstGeom>
          <a:noFill/>
        </p:spPr>
        <p:txBody>
          <a:bodyPr wrap="square" rtlCol="0">
            <a:spAutoFit/>
          </a:bodyPr>
          <a:lstStyle/>
          <a:p>
            <a:pPr>
              <a:lnSpc>
                <a:spcPct val="85000"/>
              </a:lnSpc>
            </a:pPr>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MICROSOFT </a:t>
            </a: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UNIQUE</a:t>
            </a:r>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 APPROACH</a:t>
            </a:r>
          </a:p>
        </p:txBody>
      </p:sp>
      <p:grpSp>
        <p:nvGrpSpPr>
          <p:cNvPr id="2" name="Group 1"/>
          <p:cNvGrpSpPr/>
          <p:nvPr/>
        </p:nvGrpSpPr>
        <p:grpSpPr>
          <a:xfrm>
            <a:off x="1195956" y="2411109"/>
            <a:ext cx="2743200" cy="2743200"/>
            <a:chOff x="1195956" y="2411109"/>
            <a:chExt cx="2743200" cy="2743200"/>
          </a:xfrm>
        </p:grpSpPr>
        <p:sp>
          <p:nvSpPr>
            <p:cNvPr id="5" name="Oval 4"/>
            <p:cNvSpPr/>
            <p:nvPr/>
          </p:nvSpPr>
          <p:spPr>
            <a:xfrm>
              <a:off x="1195956" y="2411109"/>
              <a:ext cx="2743200" cy="2743200"/>
            </a:xfrm>
            <a:prstGeom prst="ellipse">
              <a:avLst/>
            </a:prstGeom>
            <a:solidFill>
              <a:srgbClr val="229DFF"/>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algn="ctr">
                <a:lnSpc>
                  <a:spcPct val="90000"/>
                </a:lnSpc>
                <a:defRPr/>
              </a:pPr>
              <a:r>
                <a:rPr lang="en-US" sz="2010" b="1" kern="0" spc="120" dirty="0">
                  <a:gradFill>
                    <a:gsLst>
                      <a:gs pos="0">
                        <a:srgbClr val="FFFFFF"/>
                      </a:gs>
                      <a:gs pos="100000">
                        <a:srgbClr val="FFFFFF"/>
                      </a:gs>
                    </a:gsLst>
                    <a:lin ang="5400000" scaled="1"/>
                  </a:gradFill>
                  <a:latin typeface="Segoe UI"/>
                  <a:ea typeface="Segoe UI Black" panose="020B0A02040204020203" pitchFamily="34" charset="0"/>
                  <a:cs typeface="Segoe UI Black" panose="020B0A02040204020203" pitchFamily="34" charset="0"/>
                </a:rPr>
                <a:t>PLATFORM</a:t>
              </a:r>
            </a:p>
          </p:txBody>
        </p:sp>
        <p:grpSp>
          <p:nvGrpSpPr>
            <p:cNvPr id="28" name="Group 27"/>
            <p:cNvGrpSpPr/>
            <p:nvPr/>
          </p:nvGrpSpPr>
          <p:grpSpPr>
            <a:xfrm>
              <a:off x="2316594" y="2968775"/>
              <a:ext cx="501925" cy="581025"/>
              <a:chOff x="4278313" y="1958975"/>
              <a:chExt cx="554037" cy="641350"/>
            </a:xfrm>
          </p:grpSpPr>
          <p:sp>
            <p:nvSpPr>
              <p:cNvPr id="29" name="Freeform 45"/>
              <p:cNvSpPr>
                <a:spLocks/>
              </p:cNvSpPr>
              <p:nvPr/>
            </p:nvSpPr>
            <p:spPr bwMode="auto">
              <a:xfrm>
                <a:off x="4591050" y="2263775"/>
                <a:ext cx="241300" cy="274638"/>
              </a:xfrm>
              <a:custGeom>
                <a:avLst/>
                <a:gdLst>
                  <a:gd name="T0" fmla="*/ 0 w 152"/>
                  <a:gd name="T1" fmla="*/ 44 h 173"/>
                  <a:gd name="T2" fmla="*/ 75 w 152"/>
                  <a:gd name="T3" fmla="*/ 0 h 173"/>
                  <a:gd name="T4" fmla="*/ 152 w 152"/>
                  <a:gd name="T5" fmla="*/ 44 h 173"/>
                  <a:gd name="T6" fmla="*/ 152 w 152"/>
                  <a:gd name="T7" fmla="*/ 130 h 173"/>
                  <a:gd name="T8" fmla="*/ 75 w 152"/>
                  <a:gd name="T9" fmla="*/ 173 h 173"/>
                  <a:gd name="T10" fmla="*/ 0 w 152"/>
                  <a:gd name="T11" fmla="*/ 130 h 173"/>
                  <a:gd name="T12" fmla="*/ 0 w 152"/>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52" h="173">
                    <a:moveTo>
                      <a:pt x="0" y="44"/>
                    </a:moveTo>
                    <a:lnTo>
                      <a:pt x="75" y="0"/>
                    </a:lnTo>
                    <a:lnTo>
                      <a:pt x="152" y="44"/>
                    </a:lnTo>
                    <a:lnTo>
                      <a:pt x="152" y="130"/>
                    </a:lnTo>
                    <a:lnTo>
                      <a:pt x="75"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46"/>
              <p:cNvSpPr>
                <a:spLocks/>
              </p:cNvSpPr>
              <p:nvPr/>
            </p:nvSpPr>
            <p:spPr bwMode="auto">
              <a:xfrm>
                <a:off x="4591050" y="23336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Line 47"/>
              <p:cNvSpPr>
                <a:spLocks noChangeShapeType="1"/>
              </p:cNvSpPr>
              <p:nvPr/>
            </p:nvSpPr>
            <p:spPr bwMode="auto">
              <a:xfrm>
                <a:off x="4710113"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48"/>
              <p:cNvSpPr>
                <a:spLocks/>
              </p:cNvSpPr>
              <p:nvPr/>
            </p:nvSpPr>
            <p:spPr bwMode="auto">
              <a:xfrm>
                <a:off x="4278313" y="2263775"/>
                <a:ext cx="236537" cy="274638"/>
              </a:xfrm>
              <a:custGeom>
                <a:avLst/>
                <a:gdLst>
                  <a:gd name="T0" fmla="*/ 0 w 149"/>
                  <a:gd name="T1" fmla="*/ 44 h 173"/>
                  <a:gd name="T2" fmla="*/ 74 w 149"/>
                  <a:gd name="T3" fmla="*/ 0 h 173"/>
                  <a:gd name="T4" fmla="*/ 149 w 149"/>
                  <a:gd name="T5" fmla="*/ 44 h 173"/>
                  <a:gd name="T6" fmla="*/ 149 w 149"/>
                  <a:gd name="T7" fmla="*/ 130 h 173"/>
                  <a:gd name="T8" fmla="*/ 74 w 149"/>
                  <a:gd name="T9" fmla="*/ 173 h 173"/>
                  <a:gd name="T10" fmla="*/ 0 w 149"/>
                  <a:gd name="T11" fmla="*/ 130 h 173"/>
                  <a:gd name="T12" fmla="*/ 0 w 149"/>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49" h="173">
                    <a:moveTo>
                      <a:pt x="0" y="44"/>
                    </a:moveTo>
                    <a:lnTo>
                      <a:pt x="74" y="0"/>
                    </a:lnTo>
                    <a:lnTo>
                      <a:pt x="149" y="44"/>
                    </a:lnTo>
                    <a:lnTo>
                      <a:pt x="149" y="130"/>
                    </a:lnTo>
                    <a:lnTo>
                      <a:pt x="74"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49"/>
              <p:cNvSpPr>
                <a:spLocks/>
              </p:cNvSpPr>
              <p:nvPr/>
            </p:nvSpPr>
            <p:spPr bwMode="auto">
              <a:xfrm>
                <a:off x="4278313" y="2333625"/>
                <a:ext cx="236537" cy="68263"/>
              </a:xfrm>
              <a:custGeom>
                <a:avLst/>
                <a:gdLst>
                  <a:gd name="T0" fmla="*/ 149 w 149"/>
                  <a:gd name="T1" fmla="*/ 0 h 43"/>
                  <a:gd name="T2" fmla="*/ 74 w 149"/>
                  <a:gd name="T3" fmla="*/ 43 h 43"/>
                  <a:gd name="T4" fmla="*/ 0 w 149"/>
                  <a:gd name="T5" fmla="*/ 0 h 43"/>
                </a:gdLst>
                <a:ahLst/>
                <a:cxnLst>
                  <a:cxn ang="0">
                    <a:pos x="T0" y="T1"/>
                  </a:cxn>
                  <a:cxn ang="0">
                    <a:pos x="T2" y="T3"/>
                  </a:cxn>
                  <a:cxn ang="0">
                    <a:pos x="T4" y="T5"/>
                  </a:cxn>
                </a:cxnLst>
                <a:rect l="0" t="0" r="r" b="b"/>
                <a:pathLst>
                  <a:path w="149" h="43">
                    <a:moveTo>
                      <a:pt x="149" y="0"/>
                    </a:moveTo>
                    <a:lnTo>
                      <a:pt x="74"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Line 50"/>
              <p:cNvSpPr>
                <a:spLocks noChangeShapeType="1"/>
              </p:cNvSpPr>
              <p:nvPr/>
            </p:nvSpPr>
            <p:spPr bwMode="auto">
              <a:xfrm>
                <a:off x="4395788"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51"/>
              <p:cNvSpPr>
                <a:spLocks/>
              </p:cNvSpPr>
              <p:nvPr/>
            </p:nvSpPr>
            <p:spPr bwMode="auto">
              <a:xfrm>
                <a:off x="4422775" y="2524125"/>
                <a:ext cx="257175" cy="76200"/>
              </a:xfrm>
              <a:custGeom>
                <a:avLst/>
                <a:gdLst>
                  <a:gd name="T0" fmla="*/ 162 w 162"/>
                  <a:gd name="T1" fmla="*/ 2 h 48"/>
                  <a:gd name="T2" fmla="*/ 82 w 162"/>
                  <a:gd name="T3" fmla="*/ 48 h 48"/>
                  <a:gd name="T4" fmla="*/ 0 w 162"/>
                  <a:gd name="T5" fmla="*/ 0 h 48"/>
                </a:gdLst>
                <a:ahLst/>
                <a:cxnLst>
                  <a:cxn ang="0">
                    <a:pos x="T0" y="T1"/>
                  </a:cxn>
                  <a:cxn ang="0">
                    <a:pos x="T2" y="T3"/>
                  </a:cxn>
                  <a:cxn ang="0">
                    <a:pos x="T4" y="T5"/>
                  </a:cxn>
                </a:cxnLst>
                <a:rect l="0" t="0" r="r" b="b"/>
                <a:pathLst>
                  <a:path w="162" h="48">
                    <a:moveTo>
                      <a:pt x="162" y="2"/>
                    </a:moveTo>
                    <a:lnTo>
                      <a:pt x="82" y="48"/>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52"/>
              <p:cNvSpPr>
                <a:spLocks/>
              </p:cNvSpPr>
              <p:nvPr/>
            </p:nvSpPr>
            <p:spPr bwMode="auto">
              <a:xfrm>
                <a:off x="4433888" y="1958975"/>
                <a:ext cx="241300" cy="279400"/>
              </a:xfrm>
              <a:custGeom>
                <a:avLst/>
                <a:gdLst>
                  <a:gd name="T0" fmla="*/ 0 w 152"/>
                  <a:gd name="T1" fmla="*/ 44 h 176"/>
                  <a:gd name="T2" fmla="*/ 75 w 152"/>
                  <a:gd name="T3" fmla="*/ 0 h 176"/>
                  <a:gd name="T4" fmla="*/ 152 w 152"/>
                  <a:gd name="T5" fmla="*/ 44 h 176"/>
                  <a:gd name="T6" fmla="*/ 152 w 152"/>
                  <a:gd name="T7" fmla="*/ 132 h 176"/>
                  <a:gd name="T8" fmla="*/ 75 w 152"/>
                  <a:gd name="T9" fmla="*/ 176 h 176"/>
                  <a:gd name="T10" fmla="*/ 0 w 152"/>
                  <a:gd name="T11" fmla="*/ 132 h 176"/>
                  <a:gd name="T12" fmla="*/ 0 w 152"/>
                  <a:gd name="T13" fmla="*/ 44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4"/>
                    </a:moveTo>
                    <a:lnTo>
                      <a:pt x="75" y="0"/>
                    </a:lnTo>
                    <a:lnTo>
                      <a:pt x="152" y="44"/>
                    </a:lnTo>
                    <a:lnTo>
                      <a:pt x="152" y="132"/>
                    </a:lnTo>
                    <a:lnTo>
                      <a:pt x="75" y="176"/>
                    </a:lnTo>
                    <a:lnTo>
                      <a:pt x="0" y="132"/>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7" name="Freeform 53"/>
              <p:cNvSpPr>
                <a:spLocks/>
              </p:cNvSpPr>
              <p:nvPr/>
            </p:nvSpPr>
            <p:spPr bwMode="auto">
              <a:xfrm>
                <a:off x="4433888" y="20288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Line 54"/>
              <p:cNvSpPr>
                <a:spLocks noChangeShapeType="1"/>
              </p:cNvSpPr>
              <p:nvPr/>
            </p:nvSpPr>
            <p:spPr bwMode="auto">
              <a:xfrm>
                <a:off x="4552950" y="2097088"/>
                <a:ext cx="0" cy="141288"/>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Freeform 55"/>
              <p:cNvSpPr>
                <a:spLocks/>
              </p:cNvSpPr>
              <p:nvPr/>
            </p:nvSpPr>
            <p:spPr bwMode="auto">
              <a:xfrm>
                <a:off x="4675188" y="2092325"/>
                <a:ext cx="130175" cy="225425"/>
              </a:xfrm>
              <a:custGeom>
                <a:avLst/>
                <a:gdLst>
                  <a:gd name="T0" fmla="*/ 0 w 82"/>
                  <a:gd name="T1" fmla="*/ 0 h 142"/>
                  <a:gd name="T2" fmla="*/ 82 w 82"/>
                  <a:gd name="T3" fmla="*/ 46 h 142"/>
                  <a:gd name="T4" fmla="*/ 82 w 82"/>
                  <a:gd name="T5" fmla="*/ 142 h 142"/>
                </a:gdLst>
                <a:ahLst/>
                <a:cxnLst>
                  <a:cxn ang="0">
                    <a:pos x="T0" y="T1"/>
                  </a:cxn>
                  <a:cxn ang="0">
                    <a:pos x="T2" y="T3"/>
                  </a:cxn>
                  <a:cxn ang="0">
                    <a:pos x="T4" y="T5"/>
                  </a:cxn>
                </a:cxnLst>
                <a:rect l="0" t="0" r="r" b="b"/>
                <a:pathLst>
                  <a:path w="82" h="142">
                    <a:moveTo>
                      <a:pt x="0" y="0"/>
                    </a:moveTo>
                    <a:lnTo>
                      <a:pt x="82" y="46"/>
                    </a:lnTo>
                    <a:lnTo>
                      <a:pt x="82" y="142"/>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56"/>
              <p:cNvSpPr>
                <a:spLocks/>
              </p:cNvSpPr>
              <p:nvPr/>
            </p:nvSpPr>
            <p:spPr bwMode="auto">
              <a:xfrm>
                <a:off x="4300538" y="2092325"/>
                <a:ext cx="133350" cy="225425"/>
              </a:xfrm>
              <a:custGeom>
                <a:avLst/>
                <a:gdLst>
                  <a:gd name="T0" fmla="*/ 0 w 84"/>
                  <a:gd name="T1" fmla="*/ 142 h 142"/>
                  <a:gd name="T2" fmla="*/ 0 w 84"/>
                  <a:gd name="T3" fmla="*/ 46 h 142"/>
                  <a:gd name="T4" fmla="*/ 84 w 84"/>
                  <a:gd name="T5" fmla="*/ 0 h 142"/>
                </a:gdLst>
                <a:ahLst/>
                <a:cxnLst>
                  <a:cxn ang="0">
                    <a:pos x="T0" y="T1"/>
                  </a:cxn>
                  <a:cxn ang="0">
                    <a:pos x="T2" y="T3"/>
                  </a:cxn>
                  <a:cxn ang="0">
                    <a:pos x="T4" y="T5"/>
                  </a:cxn>
                </a:cxnLst>
                <a:rect l="0" t="0" r="r" b="b"/>
                <a:pathLst>
                  <a:path w="84" h="142">
                    <a:moveTo>
                      <a:pt x="0" y="142"/>
                    </a:moveTo>
                    <a:lnTo>
                      <a:pt x="0" y="46"/>
                    </a:lnTo>
                    <a:lnTo>
                      <a:pt x="84"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8" name="Group 7"/>
          <p:cNvGrpSpPr/>
          <p:nvPr/>
        </p:nvGrpSpPr>
        <p:grpSpPr>
          <a:xfrm>
            <a:off x="8504238" y="2411109"/>
            <a:ext cx="2743200" cy="2743200"/>
            <a:chOff x="8504238" y="2411109"/>
            <a:chExt cx="2743200" cy="2743200"/>
          </a:xfrm>
        </p:grpSpPr>
        <p:sp>
          <p:nvSpPr>
            <p:cNvPr id="7" name="Oval 6"/>
            <p:cNvSpPr/>
            <p:nvPr/>
          </p:nvSpPr>
          <p:spPr>
            <a:xfrm>
              <a:off x="8504238" y="2411109"/>
              <a:ext cx="2743200" cy="2743200"/>
            </a:xfrm>
            <a:prstGeom prst="ellipse">
              <a:avLst/>
            </a:prstGeom>
            <a:solidFill>
              <a:srgbClr val="229DFF"/>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algn="ctr">
                <a:lnSpc>
                  <a:spcPct val="90000"/>
                </a:lnSpc>
                <a:defRPr/>
              </a:pPr>
              <a:r>
                <a:rPr lang="en-US" sz="2010" b="1" kern="0" spc="120" dirty="0">
                  <a:gradFill>
                    <a:gsLst>
                      <a:gs pos="0">
                        <a:srgbClr val="FFFFFF"/>
                      </a:gs>
                      <a:gs pos="100000">
                        <a:srgbClr val="FFFFFF"/>
                      </a:gs>
                    </a:gsLst>
                    <a:lin ang="5400000" scaled="1"/>
                  </a:gradFill>
                  <a:latin typeface="Segoe UI"/>
                  <a:ea typeface="Segoe UI Black" panose="020B0A02040204020203" pitchFamily="34" charset="0"/>
                  <a:cs typeface="Segoe UI Black" panose="020B0A02040204020203" pitchFamily="34" charset="0"/>
                </a:rPr>
                <a:t>PARTNERS</a:t>
              </a:r>
            </a:p>
          </p:txBody>
        </p:sp>
        <p:grpSp>
          <p:nvGrpSpPr>
            <p:cNvPr id="41" name="Group 40"/>
            <p:cNvGrpSpPr/>
            <p:nvPr/>
          </p:nvGrpSpPr>
          <p:grpSpPr>
            <a:xfrm>
              <a:off x="9551988" y="3090371"/>
              <a:ext cx="647700" cy="442912"/>
              <a:chOff x="8602663" y="1101725"/>
              <a:chExt cx="647700" cy="442912"/>
            </a:xfrm>
          </p:grpSpPr>
          <p:sp>
            <p:nvSpPr>
              <p:cNvPr id="42" name="Freeform 5"/>
              <p:cNvSpPr>
                <a:spLocks/>
              </p:cNvSpPr>
              <p:nvPr/>
            </p:nvSpPr>
            <p:spPr bwMode="auto">
              <a:xfrm>
                <a:off x="8602663" y="1101725"/>
                <a:ext cx="434975" cy="254000"/>
              </a:xfrm>
              <a:custGeom>
                <a:avLst/>
                <a:gdLst>
                  <a:gd name="T0" fmla="*/ 25 w 114"/>
                  <a:gd name="T1" fmla="*/ 66 h 66"/>
                  <a:gd name="T2" fmla="*/ 0 w 114"/>
                  <a:gd name="T3" fmla="*/ 59 h 66"/>
                  <a:gd name="T4" fmla="*/ 18 w 114"/>
                  <a:gd name="T5" fmla="*/ 0 h 66"/>
                  <a:gd name="T6" fmla="*/ 46 w 114"/>
                  <a:gd name="T7" fmla="*/ 9 h 66"/>
                  <a:gd name="T8" fmla="*/ 66 w 114"/>
                  <a:gd name="T9" fmla="*/ 6 h 66"/>
                  <a:gd name="T10" fmla="*/ 114 w 114"/>
                  <a:gd name="T11" fmla="*/ 21 h 66"/>
                  <a:gd name="T12" fmla="*/ 111 w 114"/>
                  <a:gd name="T13" fmla="*/ 30 h 66"/>
                  <a:gd name="T14" fmla="*/ 102 w 114"/>
                  <a:gd name="T15" fmla="*/ 35 h 66"/>
                  <a:gd name="T16" fmla="*/ 82 w 114"/>
                  <a:gd name="T17" fmla="*/ 28 h 66"/>
                  <a:gd name="T18" fmla="*/ 81 w 114"/>
                  <a:gd name="T19" fmla="*/ 30 h 66"/>
                  <a:gd name="T20" fmla="*/ 51 w 114"/>
                  <a:gd name="T21" fmla="*/ 46 h 66"/>
                  <a:gd name="T22" fmla="*/ 51 w 114"/>
                  <a:gd name="T23"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 h="66">
                    <a:moveTo>
                      <a:pt x="25" y="66"/>
                    </a:moveTo>
                    <a:cubicBezTo>
                      <a:pt x="0" y="59"/>
                      <a:pt x="0" y="59"/>
                      <a:pt x="0" y="59"/>
                    </a:cubicBezTo>
                    <a:cubicBezTo>
                      <a:pt x="18" y="0"/>
                      <a:pt x="18" y="0"/>
                      <a:pt x="18" y="0"/>
                    </a:cubicBezTo>
                    <a:cubicBezTo>
                      <a:pt x="46" y="9"/>
                      <a:pt x="46" y="9"/>
                      <a:pt x="46" y="9"/>
                    </a:cubicBezTo>
                    <a:cubicBezTo>
                      <a:pt x="46" y="9"/>
                      <a:pt x="53" y="13"/>
                      <a:pt x="66" y="6"/>
                    </a:cubicBezTo>
                    <a:cubicBezTo>
                      <a:pt x="114" y="21"/>
                      <a:pt x="114" y="21"/>
                      <a:pt x="114" y="21"/>
                    </a:cubicBezTo>
                    <a:cubicBezTo>
                      <a:pt x="111" y="30"/>
                      <a:pt x="111" y="30"/>
                      <a:pt x="111" y="30"/>
                    </a:cubicBezTo>
                    <a:cubicBezTo>
                      <a:pt x="110" y="34"/>
                      <a:pt x="106" y="36"/>
                      <a:pt x="102" y="35"/>
                    </a:cubicBezTo>
                    <a:cubicBezTo>
                      <a:pt x="82" y="28"/>
                      <a:pt x="82" y="28"/>
                      <a:pt x="82" y="28"/>
                    </a:cubicBezTo>
                    <a:cubicBezTo>
                      <a:pt x="81" y="30"/>
                      <a:pt x="81" y="30"/>
                      <a:pt x="81" y="30"/>
                    </a:cubicBezTo>
                    <a:cubicBezTo>
                      <a:pt x="77" y="43"/>
                      <a:pt x="64" y="50"/>
                      <a:pt x="51" y="46"/>
                    </a:cubicBezTo>
                    <a:cubicBezTo>
                      <a:pt x="51" y="46"/>
                      <a:pt x="51" y="46"/>
                      <a:pt x="51" y="46"/>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6"/>
              <p:cNvSpPr>
                <a:spLocks/>
              </p:cNvSpPr>
              <p:nvPr/>
            </p:nvSpPr>
            <p:spPr bwMode="auto">
              <a:xfrm>
                <a:off x="8736013" y="1314450"/>
                <a:ext cx="225425" cy="103187"/>
              </a:xfrm>
              <a:custGeom>
                <a:avLst/>
                <a:gdLst>
                  <a:gd name="T0" fmla="*/ 20 w 59"/>
                  <a:gd name="T1" fmla="*/ 4 h 27"/>
                  <a:gd name="T2" fmla="*/ 4 w 59"/>
                  <a:gd name="T3" fmla="*/ 13 h 27"/>
                  <a:gd name="T4" fmla="*/ 1 w 59"/>
                  <a:gd name="T5" fmla="*/ 22 h 27"/>
                  <a:gd name="T6" fmla="*/ 1 w 59"/>
                  <a:gd name="T7" fmla="*/ 22 h 27"/>
                  <a:gd name="T8" fmla="*/ 11 w 59"/>
                  <a:gd name="T9" fmla="*/ 25 h 27"/>
                  <a:gd name="T10" fmla="*/ 59 w 59"/>
                  <a:gd name="T11" fmla="*/ 0 h 27"/>
                </a:gdLst>
                <a:ahLst/>
                <a:cxnLst>
                  <a:cxn ang="0">
                    <a:pos x="T0" y="T1"/>
                  </a:cxn>
                  <a:cxn ang="0">
                    <a:pos x="T2" y="T3"/>
                  </a:cxn>
                  <a:cxn ang="0">
                    <a:pos x="T4" y="T5"/>
                  </a:cxn>
                  <a:cxn ang="0">
                    <a:pos x="T6" y="T7"/>
                  </a:cxn>
                  <a:cxn ang="0">
                    <a:pos x="T8" y="T9"/>
                  </a:cxn>
                  <a:cxn ang="0">
                    <a:pos x="T10" y="T11"/>
                  </a:cxn>
                </a:cxnLst>
                <a:rect l="0" t="0" r="r" b="b"/>
                <a:pathLst>
                  <a:path w="59" h="27">
                    <a:moveTo>
                      <a:pt x="20" y="4"/>
                    </a:moveTo>
                    <a:cubicBezTo>
                      <a:pt x="4" y="13"/>
                      <a:pt x="4" y="13"/>
                      <a:pt x="4" y="13"/>
                    </a:cubicBezTo>
                    <a:cubicBezTo>
                      <a:pt x="1" y="15"/>
                      <a:pt x="0" y="19"/>
                      <a:pt x="1" y="22"/>
                    </a:cubicBezTo>
                    <a:cubicBezTo>
                      <a:pt x="1" y="22"/>
                      <a:pt x="1" y="22"/>
                      <a:pt x="1" y="22"/>
                    </a:cubicBezTo>
                    <a:cubicBezTo>
                      <a:pt x="3" y="26"/>
                      <a:pt x="7" y="27"/>
                      <a:pt x="11" y="25"/>
                    </a:cubicBezTo>
                    <a:cubicBezTo>
                      <a:pt x="59" y="0"/>
                      <a:pt x="59" y="0"/>
                      <a:pt x="59" y="0"/>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7"/>
              <p:cNvSpPr>
                <a:spLocks/>
              </p:cNvSpPr>
              <p:nvPr/>
            </p:nvSpPr>
            <p:spPr bwMode="auto">
              <a:xfrm>
                <a:off x="8736013" y="1360488"/>
                <a:ext cx="247650" cy="119062"/>
              </a:xfrm>
              <a:custGeom>
                <a:avLst/>
                <a:gdLst>
                  <a:gd name="T0" fmla="*/ 23 w 65"/>
                  <a:gd name="T1" fmla="*/ 7 h 31"/>
                  <a:gd name="T2" fmla="*/ 5 w 65"/>
                  <a:gd name="T3" fmla="*/ 17 h 31"/>
                  <a:gd name="T4" fmla="*/ 2 w 65"/>
                  <a:gd name="T5" fmla="*/ 26 h 31"/>
                  <a:gd name="T6" fmla="*/ 2 w 65"/>
                  <a:gd name="T7" fmla="*/ 26 h 31"/>
                  <a:gd name="T8" fmla="*/ 11 w 65"/>
                  <a:gd name="T9" fmla="*/ 29 h 31"/>
                  <a:gd name="T10" fmla="*/ 65 w 65"/>
                  <a:gd name="T11" fmla="*/ 0 h 31"/>
                </a:gdLst>
                <a:ahLst/>
                <a:cxnLst>
                  <a:cxn ang="0">
                    <a:pos x="T0" y="T1"/>
                  </a:cxn>
                  <a:cxn ang="0">
                    <a:pos x="T2" y="T3"/>
                  </a:cxn>
                  <a:cxn ang="0">
                    <a:pos x="T4" y="T5"/>
                  </a:cxn>
                  <a:cxn ang="0">
                    <a:pos x="T6" y="T7"/>
                  </a:cxn>
                  <a:cxn ang="0">
                    <a:pos x="T8" y="T9"/>
                  </a:cxn>
                  <a:cxn ang="0">
                    <a:pos x="T10" y="T11"/>
                  </a:cxn>
                </a:cxnLst>
                <a:rect l="0" t="0" r="r" b="b"/>
                <a:pathLst>
                  <a:path w="65" h="31">
                    <a:moveTo>
                      <a:pt x="23" y="7"/>
                    </a:moveTo>
                    <a:cubicBezTo>
                      <a:pt x="5" y="17"/>
                      <a:pt x="5" y="17"/>
                      <a:pt x="5" y="17"/>
                    </a:cubicBezTo>
                    <a:cubicBezTo>
                      <a:pt x="1" y="18"/>
                      <a:pt x="0" y="23"/>
                      <a:pt x="2" y="26"/>
                    </a:cubicBezTo>
                    <a:cubicBezTo>
                      <a:pt x="2" y="26"/>
                      <a:pt x="2" y="26"/>
                      <a:pt x="2" y="26"/>
                    </a:cubicBezTo>
                    <a:cubicBezTo>
                      <a:pt x="4" y="29"/>
                      <a:pt x="8" y="31"/>
                      <a:pt x="11" y="29"/>
                    </a:cubicBezTo>
                    <a:cubicBezTo>
                      <a:pt x="65" y="0"/>
                      <a:pt x="65" y="0"/>
                      <a:pt x="65" y="0"/>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8"/>
              <p:cNvSpPr>
                <a:spLocks/>
              </p:cNvSpPr>
              <p:nvPr/>
            </p:nvSpPr>
            <p:spPr bwMode="auto">
              <a:xfrm>
                <a:off x="8785225" y="1409700"/>
                <a:ext cx="225425" cy="104775"/>
              </a:xfrm>
              <a:custGeom>
                <a:avLst/>
                <a:gdLst>
                  <a:gd name="T0" fmla="*/ 20 w 59"/>
                  <a:gd name="T1" fmla="*/ 4 h 27"/>
                  <a:gd name="T2" fmla="*/ 4 w 59"/>
                  <a:gd name="T3" fmla="*/ 13 h 27"/>
                  <a:gd name="T4" fmla="*/ 1 w 59"/>
                  <a:gd name="T5" fmla="*/ 22 h 27"/>
                  <a:gd name="T6" fmla="*/ 1 w 59"/>
                  <a:gd name="T7" fmla="*/ 22 h 27"/>
                  <a:gd name="T8" fmla="*/ 11 w 59"/>
                  <a:gd name="T9" fmla="*/ 25 h 27"/>
                  <a:gd name="T10" fmla="*/ 59 w 59"/>
                  <a:gd name="T11" fmla="*/ 0 h 27"/>
                </a:gdLst>
                <a:ahLst/>
                <a:cxnLst>
                  <a:cxn ang="0">
                    <a:pos x="T0" y="T1"/>
                  </a:cxn>
                  <a:cxn ang="0">
                    <a:pos x="T2" y="T3"/>
                  </a:cxn>
                  <a:cxn ang="0">
                    <a:pos x="T4" y="T5"/>
                  </a:cxn>
                  <a:cxn ang="0">
                    <a:pos x="T6" y="T7"/>
                  </a:cxn>
                  <a:cxn ang="0">
                    <a:pos x="T8" y="T9"/>
                  </a:cxn>
                  <a:cxn ang="0">
                    <a:pos x="T10" y="T11"/>
                  </a:cxn>
                </a:cxnLst>
                <a:rect l="0" t="0" r="r" b="b"/>
                <a:pathLst>
                  <a:path w="59" h="27">
                    <a:moveTo>
                      <a:pt x="20" y="4"/>
                    </a:moveTo>
                    <a:cubicBezTo>
                      <a:pt x="4" y="13"/>
                      <a:pt x="4" y="13"/>
                      <a:pt x="4" y="13"/>
                    </a:cubicBezTo>
                    <a:cubicBezTo>
                      <a:pt x="1" y="14"/>
                      <a:pt x="0" y="19"/>
                      <a:pt x="1" y="22"/>
                    </a:cubicBezTo>
                    <a:cubicBezTo>
                      <a:pt x="1" y="22"/>
                      <a:pt x="1" y="22"/>
                      <a:pt x="1" y="22"/>
                    </a:cubicBezTo>
                    <a:cubicBezTo>
                      <a:pt x="3" y="26"/>
                      <a:pt x="8" y="27"/>
                      <a:pt x="11" y="25"/>
                    </a:cubicBezTo>
                    <a:cubicBezTo>
                      <a:pt x="59" y="0"/>
                      <a:pt x="59" y="0"/>
                      <a:pt x="59" y="0"/>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9"/>
              <p:cNvSpPr>
                <a:spLocks/>
              </p:cNvSpPr>
              <p:nvPr/>
            </p:nvSpPr>
            <p:spPr bwMode="auto">
              <a:xfrm>
                <a:off x="8839200" y="1117600"/>
                <a:ext cx="411163" cy="427037"/>
              </a:xfrm>
              <a:custGeom>
                <a:avLst/>
                <a:gdLst>
                  <a:gd name="T0" fmla="*/ 18 w 108"/>
                  <a:gd name="T1" fmla="*/ 90 h 111"/>
                  <a:gd name="T2" fmla="*/ 5 w 108"/>
                  <a:gd name="T3" fmla="*/ 97 h 111"/>
                  <a:gd name="T4" fmla="*/ 2 w 108"/>
                  <a:gd name="T5" fmla="*/ 106 h 111"/>
                  <a:gd name="T6" fmla="*/ 2 w 108"/>
                  <a:gd name="T7" fmla="*/ 106 h 111"/>
                  <a:gd name="T8" fmla="*/ 12 w 108"/>
                  <a:gd name="T9" fmla="*/ 109 h 111"/>
                  <a:gd name="T10" fmla="*/ 52 w 108"/>
                  <a:gd name="T11" fmla="*/ 88 h 111"/>
                  <a:gd name="T12" fmla="*/ 61 w 108"/>
                  <a:gd name="T13" fmla="*/ 83 h 111"/>
                  <a:gd name="T14" fmla="*/ 75 w 108"/>
                  <a:gd name="T15" fmla="*/ 72 h 111"/>
                  <a:gd name="T16" fmla="*/ 108 w 108"/>
                  <a:gd name="T17" fmla="*/ 50 h 111"/>
                  <a:gd name="T18" fmla="*/ 82 w 108"/>
                  <a:gd name="T19" fmla="*/ 0 h 111"/>
                  <a:gd name="T20" fmla="*/ 63 w 108"/>
                  <a:gd name="T21" fmla="*/ 9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8" h="111">
                    <a:moveTo>
                      <a:pt x="18" y="90"/>
                    </a:moveTo>
                    <a:cubicBezTo>
                      <a:pt x="5" y="97"/>
                      <a:pt x="5" y="97"/>
                      <a:pt x="5" y="97"/>
                    </a:cubicBezTo>
                    <a:cubicBezTo>
                      <a:pt x="2" y="99"/>
                      <a:pt x="0" y="103"/>
                      <a:pt x="2" y="106"/>
                    </a:cubicBezTo>
                    <a:cubicBezTo>
                      <a:pt x="2" y="106"/>
                      <a:pt x="2" y="106"/>
                      <a:pt x="2" y="106"/>
                    </a:cubicBezTo>
                    <a:cubicBezTo>
                      <a:pt x="4" y="110"/>
                      <a:pt x="8" y="111"/>
                      <a:pt x="12" y="109"/>
                    </a:cubicBezTo>
                    <a:cubicBezTo>
                      <a:pt x="52" y="88"/>
                      <a:pt x="52" y="88"/>
                      <a:pt x="52" y="88"/>
                    </a:cubicBezTo>
                    <a:cubicBezTo>
                      <a:pt x="61" y="83"/>
                      <a:pt x="61" y="83"/>
                      <a:pt x="61" y="83"/>
                    </a:cubicBezTo>
                    <a:cubicBezTo>
                      <a:pt x="61" y="83"/>
                      <a:pt x="68" y="80"/>
                      <a:pt x="75" y="72"/>
                    </a:cubicBezTo>
                    <a:cubicBezTo>
                      <a:pt x="82" y="64"/>
                      <a:pt x="91" y="59"/>
                      <a:pt x="108" y="50"/>
                    </a:cubicBezTo>
                    <a:cubicBezTo>
                      <a:pt x="82" y="0"/>
                      <a:pt x="82" y="0"/>
                      <a:pt x="82" y="0"/>
                    </a:cubicBezTo>
                    <a:cubicBezTo>
                      <a:pt x="63" y="9"/>
                      <a:pt x="63" y="9"/>
                      <a:pt x="63" y="9"/>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65" name="Group 64"/>
          <p:cNvGrpSpPr/>
          <p:nvPr/>
        </p:nvGrpSpPr>
        <p:grpSpPr>
          <a:xfrm>
            <a:off x="4850097" y="2411109"/>
            <a:ext cx="2743200" cy="2743200"/>
            <a:chOff x="4850097" y="2411109"/>
            <a:chExt cx="2743200" cy="2743200"/>
          </a:xfrm>
        </p:grpSpPr>
        <p:sp>
          <p:nvSpPr>
            <p:cNvPr id="6" name="Oval 5"/>
            <p:cNvSpPr/>
            <p:nvPr/>
          </p:nvSpPr>
          <p:spPr>
            <a:xfrm>
              <a:off x="4850097" y="2411109"/>
              <a:ext cx="2743200" cy="2743200"/>
            </a:xfrm>
            <a:prstGeom prst="ellipse">
              <a:avLst/>
            </a:prstGeom>
            <a:solidFill>
              <a:schemeClr val="tx2"/>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lvl="0" algn="ctr">
                <a:lnSpc>
                  <a:spcPct val="90000"/>
                </a:lnSpc>
              </a:pPr>
              <a:r>
                <a:rPr lang="en-US" sz="2000" b="1" kern="0" spc="120" dirty="0">
                  <a:gradFill>
                    <a:gsLst>
                      <a:gs pos="0">
                        <a:srgbClr val="FFFFFF"/>
                      </a:gs>
                      <a:gs pos="100000">
                        <a:srgbClr val="FFFFFF"/>
                      </a:gs>
                    </a:gsLst>
                    <a:lin ang="5400000" scaled="1"/>
                  </a:gradFill>
                  <a:latin typeface="Segoe UI"/>
                  <a:ea typeface="Segoe UI Black" panose="020B0A02040204020203" pitchFamily="34" charset="0"/>
                  <a:cs typeface="Segoe UI Black" panose="020B0A02040204020203" pitchFamily="34" charset="0"/>
                </a:rPr>
                <a:t>INTELLIGENCE</a:t>
              </a:r>
              <a:endParaRPr lang="en-US" spc="30" dirty="0">
                <a:gradFill>
                  <a:gsLst>
                    <a:gs pos="0">
                      <a:srgbClr val="FFFFFF"/>
                    </a:gs>
                    <a:gs pos="100000">
                      <a:srgbClr val="FFFFFF"/>
                    </a:gs>
                  </a:gsLst>
                  <a:lin ang="5400000" scaled="1"/>
                </a:gradFill>
                <a:ea typeface="Segoe UI" pitchFamily="34" charset="0"/>
                <a:cs typeface="Segoe UI Semilight" panose="020B0402040204020203" pitchFamily="34" charset="0"/>
              </a:endParaRPr>
            </a:p>
          </p:txBody>
        </p:sp>
        <p:grpSp>
          <p:nvGrpSpPr>
            <p:cNvPr id="50" name="Group 49"/>
            <p:cNvGrpSpPr/>
            <p:nvPr/>
          </p:nvGrpSpPr>
          <p:grpSpPr>
            <a:xfrm>
              <a:off x="5859630" y="2896182"/>
              <a:ext cx="724134" cy="697448"/>
              <a:chOff x="4867042" y="2837657"/>
              <a:chExt cx="724134" cy="697448"/>
            </a:xfrm>
          </p:grpSpPr>
          <p:cxnSp>
            <p:nvCxnSpPr>
              <p:cNvPr id="51" name="Straight Connector 50"/>
              <p:cNvCxnSpPr/>
              <p:nvPr/>
            </p:nvCxnSpPr>
            <p:spPr>
              <a:xfrm flipV="1">
                <a:off x="5102225" y="2890234"/>
                <a:ext cx="598" cy="424466"/>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2" name="Straight Connector 51"/>
              <p:cNvCxnSpPr/>
              <p:nvPr/>
            </p:nvCxnSpPr>
            <p:spPr>
              <a:xfrm flipH="1" flipV="1">
                <a:off x="5101524" y="2891609"/>
                <a:ext cx="146751" cy="197666"/>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3" name="Straight Connector 52"/>
              <p:cNvCxnSpPr/>
              <p:nvPr/>
            </p:nvCxnSpPr>
            <p:spPr>
              <a:xfrm flipH="1" flipV="1">
                <a:off x="5235054" y="3077255"/>
                <a:ext cx="229121" cy="256495"/>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4" name="Straight Connector 53"/>
              <p:cNvCxnSpPr/>
              <p:nvPr/>
            </p:nvCxnSpPr>
            <p:spPr>
              <a:xfrm flipH="1">
                <a:off x="5133975" y="3329897"/>
                <a:ext cx="326273" cy="83228"/>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5" name="Straight Connector 54"/>
              <p:cNvCxnSpPr/>
              <p:nvPr/>
            </p:nvCxnSpPr>
            <p:spPr>
              <a:xfrm flipH="1" flipV="1">
                <a:off x="4972050" y="3159125"/>
                <a:ext cx="484394" cy="167591"/>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6" name="Straight Connector 55"/>
              <p:cNvCxnSpPr/>
              <p:nvPr/>
            </p:nvCxnSpPr>
            <p:spPr>
              <a:xfrm flipH="1">
                <a:off x="4946650" y="2895600"/>
                <a:ext cx="161925" cy="250825"/>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7" name="Straight Connector 56"/>
              <p:cNvCxnSpPr/>
              <p:nvPr/>
            </p:nvCxnSpPr>
            <p:spPr>
              <a:xfrm flipH="1" flipV="1">
                <a:off x="4942991" y="3147158"/>
                <a:ext cx="165584" cy="259617"/>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8" name="Straight Connector 57"/>
              <p:cNvCxnSpPr/>
              <p:nvPr/>
            </p:nvCxnSpPr>
            <p:spPr>
              <a:xfrm flipV="1">
                <a:off x="5109553" y="3067050"/>
                <a:ext cx="126022" cy="342984"/>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9" name="Straight Connector 58"/>
              <p:cNvCxnSpPr/>
              <p:nvPr/>
            </p:nvCxnSpPr>
            <p:spPr>
              <a:xfrm flipV="1">
                <a:off x="4948285" y="3063875"/>
                <a:ext cx="284115" cy="87618"/>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
            <p:nvSpPr>
              <p:cNvPr id="60" name="Oval 59"/>
              <p:cNvSpPr/>
              <p:nvPr/>
            </p:nvSpPr>
            <p:spPr bwMode="auto">
              <a:xfrm>
                <a:off x="5338640" y="3216164"/>
                <a:ext cx="252536" cy="252532"/>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61" name="Oval 60"/>
              <p:cNvSpPr/>
              <p:nvPr/>
            </p:nvSpPr>
            <p:spPr bwMode="auto">
              <a:xfrm>
                <a:off x="4992527" y="3282573"/>
                <a:ext cx="252536" cy="252532"/>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62" name="Oval 61"/>
              <p:cNvSpPr/>
              <p:nvPr/>
            </p:nvSpPr>
            <p:spPr bwMode="auto">
              <a:xfrm>
                <a:off x="5151802" y="2990954"/>
                <a:ext cx="158648" cy="158646"/>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63" name="Oval 62"/>
              <p:cNvSpPr/>
              <p:nvPr/>
            </p:nvSpPr>
            <p:spPr bwMode="auto">
              <a:xfrm>
                <a:off x="4867042" y="3064608"/>
                <a:ext cx="158648" cy="158646"/>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64" name="Oval 63"/>
              <p:cNvSpPr/>
              <p:nvPr/>
            </p:nvSpPr>
            <p:spPr bwMode="auto">
              <a:xfrm>
                <a:off x="5051175" y="2837657"/>
                <a:ext cx="105570" cy="105568"/>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grpSp>
      </p:grpSp>
    </p:spTree>
    <p:extLst>
      <p:ext uri="{BB962C8B-B14F-4D97-AF65-F5344CB8AC3E}">
        <p14:creationId xmlns:p14="http://schemas.microsoft.com/office/powerpoint/2010/main" val="9668608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9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childTnLst>
                                </p:cTn>
                              </p:par>
                              <p:par>
                                <p:cTn id="8" presetID="42" presetClass="path" presetSubtype="0" decel="100000" fill="hold" grpId="1" nodeType="withEffect">
                                  <p:stCondLst>
                                    <p:cond delay="500"/>
                                  </p:stCondLst>
                                  <p:childTnLst>
                                    <p:animMotion origin="layout" path="M -3.90605E-7 3.63141E-7 L -3.90605E-7 0.25011 " pathEditMode="relative" rAng="0" ptsTypes="AA">
                                      <p:cBhvr>
                                        <p:cTn id="9" dur="750" spd="-100000" fill="hold"/>
                                        <p:tgtEl>
                                          <p:spTgt spid="4"/>
                                        </p:tgtEl>
                                        <p:attrNameLst>
                                          <p:attrName>ppt_x</p:attrName>
                                          <p:attrName>ppt_y</p:attrName>
                                        </p:attrNameLst>
                                      </p:cBhvr>
                                      <p:rCtr x="0" y="12506"/>
                                    </p:animMotion>
                                  </p:childTnLst>
                                </p:cTn>
                              </p:par>
                              <p:par>
                                <p:cTn id="10" presetID="10" presetClass="entr" presetSubtype="0" fill="hold" nodeType="withEffect">
                                  <p:stCondLst>
                                    <p:cond delay="8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6" presetClass="emph" presetSubtype="0" accel="100000" autoRev="1" fill="hold" nodeType="withEffect">
                                  <p:stCondLst>
                                    <p:cond delay="0"/>
                                  </p:stCondLst>
                                  <p:childTnLst>
                                    <p:animScale>
                                      <p:cBhvr>
                                        <p:cTn id="14" dur="800" fill="hold"/>
                                        <p:tgtEl>
                                          <p:spTgt spid="2"/>
                                        </p:tgtEl>
                                      </p:cBhvr>
                                      <p:by x="50000" y="50000"/>
                                    </p:animScale>
                                  </p:childTnLst>
                                </p:cTn>
                              </p:par>
                              <p:par>
                                <p:cTn id="15" presetID="10" presetClass="entr" presetSubtype="0" fill="hold" nodeType="withEffect">
                                  <p:stCondLst>
                                    <p:cond delay="900"/>
                                  </p:stCondLst>
                                  <p:childTnLst>
                                    <p:set>
                                      <p:cBhvr>
                                        <p:cTn id="16" dur="1" fill="hold">
                                          <p:stCondLst>
                                            <p:cond delay="0"/>
                                          </p:stCondLst>
                                        </p:cTn>
                                        <p:tgtEl>
                                          <p:spTgt spid="65"/>
                                        </p:tgtEl>
                                        <p:attrNameLst>
                                          <p:attrName>style.visibility</p:attrName>
                                        </p:attrNameLst>
                                      </p:cBhvr>
                                      <p:to>
                                        <p:strVal val="visible"/>
                                      </p:to>
                                    </p:set>
                                    <p:animEffect transition="in" filter="fade">
                                      <p:cBhvr>
                                        <p:cTn id="17" dur="500"/>
                                        <p:tgtEl>
                                          <p:spTgt spid="65"/>
                                        </p:tgtEl>
                                      </p:cBhvr>
                                    </p:animEffect>
                                  </p:childTnLst>
                                </p:cTn>
                              </p:par>
                              <p:par>
                                <p:cTn id="18" presetID="6" presetClass="emph" presetSubtype="0" accel="100000" autoRev="1" fill="hold" nodeType="withEffect">
                                  <p:stCondLst>
                                    <p:cond delay="100"/>
                                  </p:stCondLst>
                                  <p:childTnLst>
                                    <p:animScale>
                                      <p:cBhvr>
                                        <p:cTn id="19" dur="800" fill="hold"/>
                                        <p:tgtEl>
                                          <p:spTgt spid="65"/>
                                        </p:tgtEl>
                                      </p:cBhvr>
                                      <p:by x="50000" y="50000"/>
                                    </p:animScale>
                                  </p:childTnLst>
                                </p:cTn>
                              </p:par>
                              <p:par>
                                <p:cTn id="20" presetID="10" presetClass="entr" presetSubtype="0" fill="hold" nodeType="withEffect">
                                  <p:stCondLst>
                                    <p:cond delay="10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6" presetClass="emph" presetSubtype="0" accel="100000" autoRev="1" fill="hold" nodeType="withEffect">
                                  <p:stCondLst>
                                    <p:cond delay="200"/>
                                  </p:stCondLst>
                                  <p:childTnLst>
                                    <p:animScale>
                                      <p:cBhvr>
                                        <p:cTn id="24" dur="800" fill="hold"/>
                                        <p:tgtEl>
                                          <p:spTgt spid="8"/>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2" name="Identity Line"/>
          <p:cNvCxnSpPr>
            <a:stCxn id="178" idx="6"/>
          </p:cNvCxnSpPr>
          <p:nvPr/>
        </p:nvCxnSpPr>
        <p:spPr>
          <a:xfrm flipV="1">
            <a:off x="3939156" y="1809750"/>
            <a:ext cx="3171257" cy="197295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9" name="Device Line"/>
          <p:cNvCxnSpPr>
            <a:stCxn id="178" idx="6"/>
          </p:cNvCxnSpPr>
          <p:nvPr/>
        </p:nvCxnSpPr>
        <p:spPr>
          <a:xfrm flipV="1">
            <a:off x="3939156" y="2997994"/>
            <a:ext cx="4426175" cy="784715"/>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1" name="Apps LIne"/>
          <p:cNvCxnSpPr>
            <a:stCxn id="178" idx="6"/>
          </p:cNvCxnSpPr>
          <p:nvPr/>
        </p:nvCxnSpPr>
        <p:spPr>
          <a:xfrm>
            <a:off x="3939156" y="3782709"/>
            <a:ext cx="4392838" cy="846441"/>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4" name="Data Line"/>
          <p:cNvCxnSpPr>
            <a:stCxn id="178" idx="6"/>
          </p:cNvCxnSpPr>
          <p:nvPr/>
        </p:nvCxnSpPr>
        <p:spPr>
          <a:xfrm>
            <a:off x="3939156" y="3782709"/>
            <a:ext cx="3149825" cy="185132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 name="Arc 2"/>
          <p:cNvSpPr/>
          <p:nvPr/>
        </p:nvSpPr>
        <p:spPr>
          <a:xfrm rot="2700000">
            <a:off x="713565" y="-842767"/>
            <a:ext cx="8716098" cy="8716098"/>
          </a:xfrm>
          <a:prstGeom prst="arc">
            <a:avLst/>
          </a:prstGeom>
          <a:ln w="1082675">
            <a:solidFill>
              <a:srgbClr val="F8F8F8"/>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94" name="Identity Text"/>
          <p:cNvSpPr/>
          <p:nvPr/>
        </p:nvSpPr>
        <p:spPr>
          <a:xfrm>
            <a:off x="8289026" y="1305266"/>
            <a:ext cx="1353470"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Identity </a:t>
            </a:r>
          </a:p>
        </p:txBody>
      </p:sp>
      <p:sp>
        <p:nvSpPr>
          <p:cNvPr id="4" name="TextBox 3"/>
          <p:cNvSpPr txBox="1"/>
          <p:nvPr/>
        </p:nvSpPr>
        <p:spPr>
          <a:xfrm>
            <a:off x="1086112" y="1151584"/>
            <a:ext cx="5218801" cy="406265"/>
          </a:xfrm>
          <a:prstGeom prst="rect">
            <a:avLst/>
          </a:prstGeom>
          <a:noFill/>
        </p:spPr>
        <p:txBody>
          <a:bodyPr wrap="square" rtlCol="0">
            <a:spAutoFit/>
          </a:bodyPr>
          <a:lstStyle/>
          <a:p>
            <a:pPr marL="0" marR="0" lvl="0" indent="0" defTabSz="914400" eaLnBrk="1" fontAlgn="auto" latinLnBrk="0" hangingPunct="1">
              <a:lnSpc>
                <a:spcPct val="85000"/>
              </a:lnSpc>
              <a:spcBef>
                <a:spcPts val="0"/>
              </a:spcBef>
              <a:spcAft>
                <a:spcPts val="0"/>
              </a:spcAft>
              <a:buClrTx/>
              <a:buSzTx/>
              <a:buFontTx/>
              <a:buNone/>
              <a:tabLst/>
              <a:defRPr/>
            </a:pPr>
            <a:r>
              <a:rPr kumimoji="0" lang="en-US" sz="24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MICROSOFT </a:t>
            </a:r>
            <a:r>
              <a:rPr kumimoji="0" lang="en-US" sz="2400" b="1"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UNIQUE</a:t>
            </a:r>
            <a:r>
              <a:rPr kumimoji="0" lang="en-US" sz="24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 APPROACH</a:t>
            </a:r>
          </a:p>
        </p:txBody>
      </p:sp>
      <p:sp>
        <p:nvSpPr>
          <p:cNvPr id="106" name="Device Text"/>
          <p:cNvSpPr/>
          <p:nvPr/>
        </p:nvSpPr>
        <p:spPr>
          <a:xfrm>
            <a:off x="9620886" y="2653191"/>
            <a:ext cx="949198" cy="28362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Device</a:t>
            </a:r>
          </a:p>
        </p:txBody>
      </p:sp>
      <p:sp>
        <p:nvSpPr>
          <p:cNvPr id="118" name="Apps Text"/>
          <p:cNvSpPr/>
          <p:nvPr/>
        </p:nvSpPr>
        <p:spPr>
          <a:xfrm>
            <a:off x="9620886" y="4514425"/>
            <a:ext cx="2432168"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Apps &amp; Data</a:t>
            </a:r>
          </a:p>
        </p:txBody>
      </p:sp>
      <p:sp>
        <p:nvSpPr>
          <p:cNvPr id="130" name="Data Text"/>
          <p:cNvSpPr/>
          <p:nvPr/>
        </p:nvSpPr>
        <p:spPr>
          <a:xfrm>
            <a:off x="8283462" y="5815503"/>
            <a:ext cx="1679637"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Infrastructure</a:t>
            </a:r>
          </a:p>
        </p:txBody>
      </p:sp>
      <p:grpSp>
        <p:nvGrpSpPr>
          <p:cNvPr id="82" name="second half"/>
          <p:cNvGrpSpPr/>
          <p:nvPr/>
        </p:nvGrpSpPr>
        <p:grpSpPr>
          <a:xfrm>
            <a:off x="7026570" y="816571"/>
            <a:ext cx="1263624" cy="1263622"/>
            <a:chOff x="1655681" y="1702136"/>
            <a:chExt cx="3163063" cy="3163062"/>
          </a:xfrm>
        </p:grpSpPr>
        <p:sp>
          <p:nvSpPr>
            <p:cNvPr id="83" name="Oval 8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84" name="Freeform 8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85" name="first half"/>
          <p:cNvGrpSpPr/>
          <p:nvPr/>
        </p:nvGrpSpPr>
        <p:grpSpPr>
          <a:xfrm rot="10800000">
            <a:off x="7026570" y="816572"/>
            <a:ext cx="1263622" cy="1263620"/>
            <a:chOff x="1655681" y="1702136"/>
            <a:chExt cx="3163063" cy="3163062"/>
          </a:xfrm>
        </p:grpSpPr>
        <p:sp>
          <p:nvSpPr>
            <p:cNvPr id="86" name="Oval 85"/>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87" name="Freeform 86"/>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88" name="left mask"/>
          <p:cNvSpPr/>
          <p:nvPr/>
        </p:nvSpPr>
        <p:spPr bwMode="auto">
          <a:xfrm>
            <a:off x="6957924" y="780581"/>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89" name="dummy"/>
          <p:cNvGrpSpPr/>
          <p:nvPr/>
        </p:nvGrpSpPr>
        <p:grpSpPr>
          <a:xfrm rot="10800000">
            <a:off x="7026570" y="816572"/>
            <a:ext cx="1263622" cy="1263620"/>
            <a:chOff x="1655681" y="1702136"/>
            <a:chExt cx="3163063" cy="3163062"/>
          </a:xfrm>
        </p:grpSpPr>
        <p:sp>
          <p:nvSpPr>
            <p:cNvPr id="90" name="Oval 89"/>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91" name="Freeform 90"/>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92" name="inner mask"/>
          <p:cNvSpPr/>
          <p:nvPr/>
        </p:nvSpPr>
        <p:spPr>
          <a:xfrm>
            <a:off x="7104848" y="894849"/>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177" name="Group 176"/>
          <p:cNvGrpSpPr/>
          <p:nvPr/>
        </p:nvGrpSpPr>
        <p:grpSpPr>
          <a:xfrm>
            <a:off x="1195956" y="2411109"/>
            <a:ext cx="2743200" cy="2743200"/>
            <a:chOff x="1195956" y="2411109"/>
            <a:chExt cx="2743200" cy="2743200"/>
          </a:xfrm>
        </p:grpSpPr>
        <p:sp>
          <p:nvSpPr>
            <p:cNvPr id="178" name="Oval 177"/>
            <p:cNvSpPr/>
            <p:nvPr/>
          </p:nvSpPr>
          <p:spPr>
            <a:xfrm>
              <a:off x="1195956" y="2411109"/>
              <a:ext cx="2743200" cy="2743200"/>
            </a:xfrm>
            <a:prstGeom prst="ellipse">
              <a:avLst/>
            </a:prstGeom>
            <a:solidFill>
              <a:srgbClr val="229DFF"/>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marL="0" marR="0" lvl="0" indent="0" algn="ctr" defTabSz="914400" eaLnBrk="1" fontAlgn="auto" latinLnBrk="0" hangingPunct="1">
                <a:lnSpc>
                  <a:spcPct val="90000"/>
                </a:lnSpc>
                <a:spcBef>
                  <a:spcPts val="0"/>
                </a:spcBef>
                <a:spcAft>
                  <a:spcPts val="0"/>
                </a:spcAft>
                <a:buClrTx/>
                <a:buSzTx/>
                <a:buFontTx/>
                <a:buNone/>
                <a:tabLst/>
                <a:defRPr/>
              </a:pPr>
              <a:r>
                <a:rPr kumimoji="0" lang="en-US" sz="2010" b="1" i="0" u="none" strike="noStrike" kern="0" cap="none" spc="120" normalizeH="0" baseline="0" noProof="0" dirty="0">
                  <a:ln>
                    <a:noFill/>
                  </a:ln>
                  <a:gradFill>
                    <a:gsLst>
                      <a:gs pos="0">
                        <a:srgbClr val="FFFFFF"/>
                      </a:gs>
                      <a:gs pos="100000">
                        <a:srgbClr val="FFFFFF"/>
                      </a:gs>
                    </a:gsLst>
                    <a:lin ang="5400000" scaled="1"/>
                  </a:gradFill>
                  <a:effectLst/>
                  <a:uLnTx/>
                  <a:uFillTx/>
                  <a:latin typeface="Segoe UI"/>
                  <a:ea typeface="Segoe UI Black" panose="020B0A02040204020203" pitchFamily="34" charset="0"/>
                  <a:cs typeface="Segoe UI Black" panose="020B0A02040204020203" pitchFamily="34" charset="0"/>
                </a:rPr>
                <a:t>PLATFORM</a:t>
              </a:r>
            </a:p>
          </p:txBody>
        </p:sp>
        <p:grpSp>
          <p:nvGrpSpPr>
            <p:cNvPr id="179" name="Group 178"/>
            <p:cNvGrpSpPr/>
            <p:nvPr/>
          </p:nvGrpSpPr>
          <p:grpSpPr>
            <a:xfrm>
              <a:off x="2316594" y="2968775"/>
              <a:ext cx="501925" cy="581025"/>
              <a:chOff x="4278313" y="1958975"/>
              <a:chExt cx="554037" cy="641350"/>
            </a:xfrm>
          </p:grpSpPr>
          <p:sp>
            <p:nvSpPr>
              <p:cNvPr id="180" name="Freeform 45"/>
              <p:cNvSpPr>
                <a:spLocks/>
              </p:cNvSpPr>
              <p:nvPr/>
            </p:nvSpPr>
            <p:spPr bwMode="auto">
              <a:xfrm>
                <a:off x="4591050" y="2263775"/>
                <a:ext cx="241300" cy="274638"/>
              </a:xfrm>
              <a:custGeom>
                <a:avLst/>
                <a:gdLst>
                  <a:gd name="T0" fmla="*/ 0 w 152"/>
                  <a:gd name="T1" fmla="*/ 44 h 173"/>
                  <a:gd name="T2" fmla="*/ 75 w 152"/>
                  <a:gd name="T3" fmla="*/ 0 h 173"/>
                  <a:gd name="T4" fmla="*/ 152 w 152"/>
                  <a:gd name="T5" fmla="*/ 44 h 173"/>
                  <a:gd name="T6" fmla="*/ 152 w 152"/>
                  <a:gd name="T7" fmla="*/ 130 h 173"/>
                  <a:gd name="T8" fmla="*/ 75 w 152"/>
                  <a:gd name="T9" fmla="*/ 173 h 173"/>
                  <a:gd name="T10" fmla="*/ 0 w 152"/>
                  <a:gd name="T11" fmla="*/ 130 h 173"/>
                  <a:gd name="T12" fmla="*/ 0 w 152"/>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52" h="173">
                    <a:moveTo>
                      <a:pt x="0" y="44"/>
                    </a:moveTo>
                    <a:lnTo>
                      <a:pt x="75" y="0"/>
                    </a:lnTo>
                    <a:lnTo>
                      <a:pt x="152" y="44"/>
                    </a:lnTo>
                    <a:lnTo>
                      <a:pt x="152" y="130"/>
                    </a:lnTo>
                    <a:lnTo>
                      <a:pt x="75"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1" name="Freeform 46"/>
              <p:cNvSpPr>
                <a:spLocks/>
              </p:cNvSpPr>
              <p:nvPr/>
            </p:nvSpPr>
            <p:spPr bwMode="auto">
              <a:xfrm>
                <a:off x="4591050" y="23336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2" name="Line 47"/>
              <p:cNvSpPr>
                <a:spLocks noChangeShapeType="1"/>
              </p:cNvSpPr>
              <p:nvPr/>
            </p:nvSpPr>
            <p:spPr bwMode="auto">
              <a:xfrm>
                <a:off x="4710113"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3" name="Freeform 48"/>
              <p:cNvSpPr>
                <a:spLocks/>
              </p:cNvSpPr>
              <p:nvPr/>
            </p:nvSpPr>
            <p:spPr bwMode="auto">
              <a:xfrm>
                <a:off x="4278313" y="2263775"/>
                <a:ext cx="236537" cy="274638"/>
              </a:xfrm>
              <a:custGeom>
                <a:avLst/>
                <a:gdLst>
                  <a:gd name="T0" fmla="*/ 0 w 149"/>
                  <a:gd name="T1" fmla="*/ 44 h 173"/>
                  <a:gd name="T2" fmla="*/ 74 w 149"/>
                  <a:gd name="T3" fmla="*/ 0 h 173"/>
                  <a:gd name="T4" fmla="*/ 149 w 149"/>
                  <a:gd name="T5" fmla="*/ 44 h 173"/>
                  <a:gd name="T6" fmla="*/ 149 w 149"/>
                  <a:gd name="T7" fmla="*/ 130 h 173"/>
                  <a:gd name="T8" fmla="*/ 74 w 149"/>
                  <a:gd name="T9" fmla="*/ 173 h 173"/>
                  <a:gd name="T10" fmla="*/ 0 w 149"/>
                  <a:gd name="T11" fmla="*/ 130 h 173"/>
                  <a:gd name="T12" fmla="*/ 0 w 149"/>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49" h="173">
                    <a:moveTo>
                      <a:pt x="0" y="44"/>
                    </a:moveTo>
                    <a:lnTo>
                      <a:pt x="74" y="0"/>
                    </a:lnTo>
                    <a:lnTo>
                      <a:pt x="149" y="44"/>
                    </a:lnTo>
                    <a:lnTo>
                      <a:pt x="149" y="130"/>
                    </a:lnTo>
                    <a:lnTo>
                      <a:pt x="74"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4" name="Freeform 49"/>
              <p:cNvSpPr>
                <a:spLocks/>
              </p:cNvSpPr>
              <p:nvPr/>
            </p:nvSpPr>
            <p:spPr bwMode="auto">
              <a:xfrm>
                <a:off x="4278313" y="2333625"/>
                <a:ext cx="236537" cy="68263"/>
              </a:xfrm>
              <a:custGeom>
                <a:avLst/>
                <a:gdLst>
                  <a:gd name="T0" fmla="*/ 149 w 149"/>
                  <a:gd name="T1" fmla="*/ 0 h 43"/>
                  <a:gd name="T2" fmla="*/ 74 w 149"/>
                  <a:gd name="T3" fmla="*/ 43 h 43"/>
                  <a:gd name="T4" fmla="*/ 0 w 149"/>
                  <a:gd name="T5" fmla="*/ 0 h 43"/>
                </a:gdLst>
                <a:ahLst/>
                <a:cxnLst>
                  <a:cxn ang="0">
                    <a:pos x="T0" y="T1"/>
                  </a:cxn>
                  <a:cxn ang="0">
                    <a:pos x="T2" y="T3"/>
                  </a:cxn>
                  <a:cxn ang="0">
                    <a:pos x="T4" y="T5"/>
                  </a:cxn>
                </a:cxnLst>
                <a:rect l="0" t="0" r="r" b="b"/>
                <a:pathLst>
                  <a:path w="149" h="43">
                    <a:moveTo>
                      <a:pt x="149" y="0"/>
                    </a:moveTo>
                    <a:lnTo>
                      <a:pt x="74"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5" name="Line 50"/>
              <p:cNvSpPr>
                <a:spLocks noChangeShapeType="1"/>
              </p:cNvSpPr>
              <p:nvPr/>
            </p:nvSpPr>
            <p:spPr bwMode="auto">
              <a:xfrm>
                <a:off x="4395788"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6" name="Freeform 51"/>
              <p:cNvSpPr>
                <a:spLocks/>
              </p:cNvSpPr>
              <p:nvPr/>
            </p:nvSpPr>
            <p:spPr bwMode="auto">
              <a:xfrm>
                <a:off x="4422775" y="2524125"/>
                <a:ext cx="257175" cy="76200"/>
              </a:xfrm>
              <a:custGeom>
                <a:avLst/>
                <a:gdLst>
                  <a:gd name="T0" fmla="*/ 162 w 162"/>
                  <a:gd name="T1" fmla="*/ 2 h 48"/>
                  <a:gd name="T2" fmla="*/ 82 w 162"/>
                  <a:gd name="T3" fmla="*/ 48 h 48"/>
                  <a:gd name="T4" fmla="*/ 0 w 162"/>
                  <a:gd name="T5" fmla="*/ 0 h 48"/>
                </a:gdLst>
                <a:ahLst/>
                <a:cxnLst>
                  <a:cxn ang="0">
                    <a:pos x="T0" y="T1"/>
                  </a:cxn>
                  <a:cxn ang="0">
                    <a:pos x="T2" y="T3"/>
                  </a:cxn>
                  <a:cxn ang="0">
                    <a:pos x="T4" y="T5"/>
                  </a:cxn>
                </a:cxnLst>
                <a:rect l="0" t="0" r="r" b="b"/>
                <a:pathLst>
                  <a:path w="162" h="48">
                    <a:moveTo>
                      <a:pt x="162" y="2"/>
                    </a:moveTo>
                    <a:lnTo>
                      <a:pt x="82" y="48"/>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7" name="Freeform 52"/>
              <p:cNvSpPr>
                <a:spLocks/>
              </p:cNvSpPr>
              <p:nvPr/>
            </p:nvSpPr>
            <p:spPr bwMode="auto">
              <a:xfrm>
                <a:off x="4433888" y="1958975"/>
                <a:ext cx="241300" cy="279400"/>
              </a:xfrm>
              <a:custGeom>
                <a:avLst/>
                <a:gdLst>
                  <a:gd name="T0" fmla="*/ 0 w 152"/>
                  <a:gd name="T1" fmla="*/ 44 h 176"/>
                  <a:gd name="T2" fmla="*/ 75 w 152"/>
                  <a:gd name="T3" fmla="*/ 0 h 176"/>
                  <a:gd name="T4" fmla="*/ 152 w 152"/>
                  <a:gd name="T5" fmla="*/ 44 h 176"/>
                  <a:gd name="T6" fmla="*/ 152 w 152"/>
                  <a:gd name="T7" fmla="*/ 132 h 176"/>
                  <a:gd name="T8" fmla="*/ 75 w 152"/>
                  <a:gd name="T9" fmla="*/ 176 h 176"/>
                  <a:gd name="T10" fmla="*/ 0 w 152"/>
                  <a:gd name="T11" fmla="*/ 132 h 176"/>
                  <a:gd name="T12" fmla="*/ 0 w 152"/>
                  <a:gd name="T13" fmla="*/ 44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4"/>
                    </a:moveTo>
                    <a:lnTo>
                      <a:pt x="75" y="0"/>
                    </a:lnTo>
                    <a:lnTo>
                      <a:pt x="152" y="44"/>
                    </a:lnTo>
                    <a:lnTo>
                      <a:pt x="152" y="132"/>
                    </a:lnTo>
                    <a:lnTo>
                      <a:pt x="75" y="176"/>
                    </a:lnTo>
                    <a:lnTo>
                      <a:pt x="0" y="132"/>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8" name="Freeform 53"/>
              <p:cNvSpPr>
                <a:spLocks/>
              </p:cNvSpPr>
              <p:nvPr/>
            </p:nvSpPr>
            <p:spPr bwMode="auto">
              <a:xfrm>
                <a:off x="4433888" y="20288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9" name="Line 54"/>
              <p:cNvSpPr>
                <a:spLocks noChangeShapeType="1"/>
              </p:cNvSpPr>
              <p:nvPr/>
            </p:nvSpPr>
            <p:spPr bwMode="auto">
              <a:xfrm>
                <a:off x="4552950" y="2097088"/>
                <a:ext cx="0" cy="141288"/>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20" name="Freeform 55"/>
              <p:cNvSpPr>
                <a:spLocks/>
              </p:cNvSpPr>
              <p:nvPr/>
            </p:nvSpPr>
            <p:spPr bwMode="auto">
              <a:xfrm>
                <a:off x="4675188" y="2092325"/>
                <a:ext cx="130175" cy="225425"/>
              </a:xfrm>
              <a:custGeom>
                <a:avLst/>
                <a:gdLst>
                  <a:gd name="T0" fmla="*/ 0 w 82"/>
                  <a:gd name="T1" fmla="*/ 0 h 142"/>
                  <a:gd name="T2" fmla="*/ 82 w 82"/>
                  <a:gd name="T3" fmla="*/ 46 h 142"/>
                  <a:gd name="T4" fmla="*/ 82 w 82"/>
                  <a:gd name="T5" fmla="*/ 142 h 142"/>
                </a:gdLst>
                <a:ahLst/>
                <a:cxnLst>
                  <a:cxn ang="0">
                    <a:pos x="T0" y="T1"/>
                  </a:cxn>
                  <a:cxn ang="0">
                    <a:pos x="T2" y="T3"/>
                  </a:cxn>
                  <a:cxn ang="0">
                    <a:pos x="T4" y="T5"/>
                  </a:cxn>
                </a:cxnLst>
                <a:rect l="0" t="0" r="r" b="b"/>
                <a:pathLst>
                  <a:path w="82" h="142">
                    <a:moveTo>
                      <a:pt x="0" y="0"/>
                    </a:moveTo>
                    <a:lnTo>
                      <a:pt x="82" y="46"/>
                    </a:lnTo>
                    <a:lnTo>
                      <a:pt x="82" y="142"/>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21" name="Freeform 56"/>
              <p:cNvSpPr>
                <a:spLocks/>
              </p:cNvSpPr>
              <p:nvPr/>
            </p:nvSpPr>
            <p:spPr bwMode="auto">
              <a:xfrm>
                <a:off x="4300538" y="2092325"/>
                <a:ext cx="133350" cy="225425"/>
              </a:xfrm>
              <a:custGeom>
                <a:avLst/>
                <a:gdLst>
                  <a:gd name="T0" fmla="*/ 0 w 84"/>
                  <a:gd name="T1" fmla="*/ 142 h 142"/>
                  <a:gd name="T2" fmla="*/ 0 w 84"/>
                  <a:gd name="T3" fmla="*/ 46 h 142"/>
                  <a:gd name="T4" fmla="*/ 84 w 84"/>
                  <a:gd name="T5" fmla="*/ 0 h 142"/>
                </a:gdLst>
                <a:ahLst/>
                <a:cxnLst>
                  <a:cxn ang="0">
                    <a:pos x="T0" y="T1"/>
                  </a:cxn>
                  <a:cxn ang="0">
                    <a:pos x="T2" y="T3"/>
                  </a:cxn>
                  <a:cxn ang="0">
                    <a:pos x="T4" y="T5"/>
                  </a:cxn>
                </a:cxnLst>
                <a:rect l="0" t="0" r="r" b="b"/>
                <a:pathLst>
                  <a:path w="84" h="142">
                    <a:moveTo>
                      <a:pt x="0" y="142"/>
                    </a:moveTo>
                    <a:lnTo>
                      <a:pt x="0" y="46"/>
                    </a:lnTo>
                    <a:lnTo>
                      <a:pt x="84"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grpSp>
        <p:nvGrpSpPr>
          <p:cNvPr id="270" name="second half"/>
          <p:cNvGrpSpPr/>
          <p:nvPr/>
        </p:nvGrpSpPr>
        <p:grpSpPr>
          <a:xfrm>
            <a:off x="8358051" y="2163191"/>
            <a:ext cx="1263624" cy="1263622"/>
            <a:chOff x="1655681" y="1702136"/>
            <a:chExt cx="3163063" cy="3163062"/>
          </a:xfrm>
        </p:grpSpPr>
        <p:sp>
          <p:nvSpPr>
            <p:cNvPr id="271" name="Oval 270"/>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72" name="Freeform 271"/>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273" name="first half"/>
          <p:cNvGrpSpPr/>
          <p:nvPr/>
        </p:nvGrpSpPr>
        <p:grpSpPr>
          <a:xfrm rot="10800000">
            <a:off x="8358051" y="2163192"/>
            <a:ext cx="1263622" cy="1263620"/>
            <a:chOff x="1655681" y="1702136"/>
            <a:chExt cx="3163063" cy="3163062"/>
          </a:xfrm>
        </p:grpSpPr>
        <p:sp>
          <p:nvSpPr>
            <p:cNvPr id="274" name="Oval 273"/>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75" name="Freeform 274"/>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276" name="left mask"/>
          <p:cNvSpPr/>
          <p:nvPr/>
        </p:nvSpPr>
        <p:spPr bwMode="auto">
          <a:xfrm>
            <a:off x="8289405" y="2127201"/>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277" name="dummy"/>
          <p:cNvGrpSpPr/>
          <p:nvPr/>
        </p:nvGrpSpPr>
        <p:grpSpPr>
          <a:xfrm rot="10800000">
            <a:off x="8358051" y="2163192"/>
            <a:ext cx="1263622" cy="1263620"/>
            <a:chOff x="1655681" y="1702136"/>
            <a:chExt cx="3163063" cy="3163062"/>
          </a:xfrm>
        </p:grpSpPr>
        <p:sp>
          <p:nvSpPr>
            <p:cNvPr id="278" name="Oval 277"/>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79" name="Freeform 278"/>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280" name="inner mask"/>
          <p:cNvSpPr/>
          <p:nvPr/>
        </p:nvSpPr>
        <p:spPr>
          <a:xfrm>
            <a:off x="8436329" y="2241469"/>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292" name="second half"/>
          <p:cNvGrpSpPr/>
          <p:nvPr/>
        </p:nvGrpSpPr>
        <p:grpSpPr>
          <a:xfrm>
            <a:off x="8358051" y="4027196"/>
            <a:ext cx="1263624" cy="1263622"/>
            <a:chOff x="1655681" y="1702136"/>
            <a:chExt cx="3163063" cy="3163062"/>
          </a:xfrm>
        </p:grpSpPr>
        <p:sp>
          <p:nvSpPr>
            <p:cNvPr id="293" name="Oval 29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94" name="Freeform 29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295" name="first half"/>
          <p:cNvGrpSpPr/>
          <p:nvPr/>
        </p:nvGrpSpPr>
        <p:grpSpPr>
          <a:xfrm rot="10800000">
            <a:off x="8358051" y="4027197"/>
            <a:ext cx="1263622" cy="1263620"/>
            <a:chOff x="1655681" y="1702136"/>
            <a:chExt cx="3163063" cy="3163062"/>
          </a:xfrm>
        </p:grpSpPr>
        <p:sp>
          <p:nvSpPr>
            <p:cNvPr id="296" name="Oval 295"/>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97" name="Freeform 296"/>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298" name="left mask"/>
          <p:cNvSpPr/>
          <p:nvPr/>
        </p:nvSpPr>
        <p:spPr bwMode="auto">
          <a:xfrm>
            <a:off x="8289405" y="3991206"/>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299" name="dummy"/>
          <p:cNvGrpSpPr/>
          <p:nvPr/>
        </p:nvGrpSpPr>
        <p:grpSpPr>
          <a:xfrm rot="10800000">
            <a:off x="8358051" y="4027197"/>
            <a:ext cx="1263622" cy="1263620"/>
            <a:chOff x="1655681" y="1702136"/>
            <a:chExt cx="3163063" cy="3163062"/>
          </a:xfrm>
        </p:grpSpPr>
        <p:sp>
          <p:nvSpPr>
            <p:cNvPr id="300" name="Oval 299"/>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301" name="Freeform 300"/>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302" name="inner mask"/>
          <p:cNvSpPr/>
          <p:nvPr/>
        </p:nvSpPr>
        <p:spPr>
          <a:xfrm>
            <a:off x="8436329" y="4105474"/>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307" name="second half"/>
          <p:cNvGrpSpPr/>
          <p:nvPr/>
        </p:nvGrpSpPr>
        <p:grpSpPr>
          <a:xfrm>
            <a:off x="7026570" y="5326808"/>
            <a:ext cx="1263624" cy="1263622"/>
            <a:chOff x="1655681" y="1702136"/>
            <a:chExt cx="3163063" cy="3163062"/>
          </a:xfrm>
        </p:grpSpPr>
        <p:sp>
          <p:nvSpPr>
            <p:cNvPr id="308" name="Oval 307"/>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309" name="Freeform 308"/>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310" name="first half"/>
          <p:cNvGrpSpPr/>
          <p:nvPr/>
        </p:nvGrpSpPr>
        <p:grpSpPr>
          <a:xfrm rot="10800000">
            <a:off x="7026570" y="5326809"/>
            <a:ext cx="1263622" cy="1263620"/>
            <a:chOff x="1655681" y="1702136"/>
            <a:chExt cx="3163063" cy="3163062"/>
          </a:xfrm>
        </p:grpSpPr>
        <p:sp>
          <p:nvSpPr>
            <p:cNvPr id="311" name="Oval 310"/>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312" name="Freeform 311"/>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313" name="left mask"/>
          <p:cNvSpPr/>
          <p:nvPr/>
        </p:nvSpPr>
        <p:spPr bwMode="auto">
          <a:xfrm>
            <a:off x="6957924" y="5290818"/>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314" name="dummy"/>
          <p:cNvGrpSpPr/>
          <p:nvPr/>
        </p:nvGrpSpPr>
        <p:grpSpPr>
          <a:xfrm rot="10800000">
            <a:off x="7026570" y="5326809"/>
            <a:ext cx="1263622" cy="1263620"/>
            <a:chOff x="1655681" y="1702136"/>
            <a:chExt cx="3163063" cy="3163062"/>
          </a:xfrm>
        </p:grpSpPr>
        <p:sp>
          <p:nvSpPr>
            <p:cNvPr id="315" name="Oval 314"/>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316" name="Freeform 315"/>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317" name="inner mask"/>
          <p:cNvSpPr/>
          <p:nvPr/>
        </p:nvSpPr>
        <p:spPr>
          <a:xfrm>
            <a:off x="7104848" y="5405086"/>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66" name="Freeform 5"/>
          <p:cNvSpPr>
            <a:spLocks noEditPoints="1"/>
          </p:cNvSpPr>
          <p:nvPr/>
        </p:nvSpPr>
        <p:spPr bwMode="auto">
          <a:xfrm>
            <a:off x="7462912" y="1252733"/>
            <a:ext cx="390378" cy="391722"/>
          </a:xfrm>
          <a:custGeom>
            <a:avLst/>
            <a:gdLst>
              <a:gd name="T0" fmla="*/ 120 w 120"/>
              <a:gd name="T1" fmla="*/ 120 h 120"/>
              <a:gd name="T2" fmla="*/ 120 w 120"/>
              <a:gd name="T3" fmla="*/ 0 h 120"/>
              <a:gd name="T4" fmla="*/ 0 w 120"/>
              <a:gd name="T5" fmla="*/ 0 h 120"/>
              <a:gd name="T6" fmla="*/ 0 w 120"/>
              <a:gd name="T7" fmla="*/ 120 h 120"/>
              <a:gd name="T8" fmla="*/ 24 w 120"/>
              <a:gd name="T9" fmla="*/ 120 h 120"/>
              <a:gd name="T10" fmla="*/ 24 w 120"/>
              <a:gd name="T11" fmla="*/ 116 h 120"/>
              <a:gd name="T12" fmla="*/ 60 w 120"/>
              <a:gd name="T13" fmla="*/ 80 h 120"/>
              <a:gd name="T14" fmla="*/ 96 w 120"/>
              <a:gd name="T15" fmla="*/ 116 h 120"/>
              <a:gd name="T16" fmla="*/ 96 w 120"/>
              <a:gd name="T17" fmla="*/ 120 h 120"/>
              <a:gd name="T18" fmla="*/ 120 w 120"/>
              <a:gd name="T19" fmla="*/ 120 h 120"/>
              <a:gd name="T20" fmla="*/ 77 w 120"/>
              <a:gd name="T21" fmla="*/ 75 h 120"/>
              <a:gd name="T22" fmla="*/ 92 w 120"/>
              <a:gd name="T23" fmla="*/ 48 h 120"/>
              <a:gd name="T24" fmla="*/ 60 w 120"/>
              <a:gd name="T25" fmla="*/ 16 h 120"/>
              <a:gd name="T26" fmla="*/ 28 w 120"/>
              <a:gd name="T27" fmla="*/ 48 h 120"/>
              <a:gd name="T28" fmla="*/ 43 w 120"/>
              <a:gd name="T29" fmla="*/ 75 h 120"/>
              <a:gd name="T30" fmla="*/ 16 w 120"/>
              <a:gd name="T31" fmla="*/ 112 h 120"/>
              <a:gd name="T32" fmla="*/ 8 w 120"/>
              <a:gd name="T33" fmla="*/ 112 h 120"/>
              <a:gd name="T34" fmla="*/ 8 w 120"/>
              <a:gd name="T35" fmla="*/ 8 h 120"/>
              <a:gd name="T36" fmla="*/ 112 w 120"/>
              <a:gd name="T37" fmla="*/ 8 h 120"/>
              <a:gd name="T38" fmla="*/ 112 w 120"/>
              <a:gd name="T39" fmla="*/ 112 h 120"/>
              <a:gd name="T40" fmla="*/ 104 w 120"/>
              <a:gd name="T41" fmla="*/ 112 h 120"/>
              <a:gd name="T42" fmla="*/ 77 w 120"/>
              <a:gd name="T43" fmla="*/ 75 h 120"/>
              <a:gd name="T44" fmla="*/ 60 w 120"/>
              <a:gd name="T45" fmla="*/ 72 h 120"/>
              <a:gd name="T46" fmla="*/ 36 w 120"/>
              <a:gd name="T47" fmla="*/ 48 h 120"/>
              <a:gd name="T48" fmla="*/ 60 w 120"/>
              <a:gd name="T49" fmla="*/ 24 h 120"/>
              <a:gd name="T50" fmla="*/ 84 w 120"/>
              <a:gd name="T51" fmla="*/ 48 h 120"/>
              <a:gd name="T52" fmla="*/ 60 w 120"/>
              <a:gd name="T53" fmla="*/ 7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0" h="120">
                <a:moveTo>
                  <a:pt x="120" y="120"/>
                </a:moveTo>
                <a:cubicBezTo>
                  <a:pt x="120" y="0"/>
                  <a:pt x="120" y="0"/>
                  <a:pt x="120" y="0"/>
                </a:cubicBezTo>
                <a:cubicBezTo>
                  <a:pt x="0" y="0"/>
                  <a:pt x="0" y="0"/>
                  <a:pt x="0" y="0"/>
                </a:cubicBezTo>
                <a:cubicBezTo>
                  <a:pt x="0" y="120"/>
                  <a:pt x="0" y="120"/>
                  <a:pt x="0" y="120"/>
                </a:cubicBezTo>
                <a:cubicBezTo>
                  <a:pt x="24" y="120"/>
                  <a:pt x="24" y="120"/>
                  <a:pt x="24" y="120"/>
                </a:cubicBezTo>
                <a:cubicBezTo>
                  <a:pt x="24" y="116"/>
                  <a:pt x="24" y="116"/>
                  <a:pt x="24" y="116"/>
                </a:cubicBezTo>
                <a:cubicBezTo>
                  <a:pt x="24" y="96"/>
                  <a:pt x="40" y="80"/>
                  <a:pt x="60" y="80"/>
                </a:cubicBezTo>
                <a:cubicBezTo>
                  <a:pt x="80" y="80"/>
                  <a:pt x="96" y="96"/>
                  <a:pt x="96" y="116"/>
                </a:cubicBezTo>
                <a:cubicBezTo>
                  <a:pt x="96" y="120"/>
                  <a:pt x="96" y="120"/>
                  <a:pt x="96" y="120"/>
                </a:cubicBezTo>
                <a:lnTo>
                  <a:pt x="120" y="120"/>
                </a:lnTo>
                <a:close/>
                <a:moveTo>
                  <a:pt x="77" y="75"/>
                </a:moveTo>
                <a:cubicBezTo>
                  <a:pt x="86" y="70"/>
                  <a:pt x="92" y="60"/>
                  <a:pt x="92" y="48"/>
                </a:cubicBezTo>
                <a:cubicBezTo>
                  <a:pt x="92" y="30"/>
                  <a:pt x="78" y="16"/>
                  <a:pt x="60" y="16"/>
                </a:cubicBezTo>
                <a:cubicBezTo>
                  <a:pt x="42" y="16"/>
                  <a:pt x="28" y="30"/>
                  <a:pt x="28" y="48"/>
                </a:cubicBezTo>
                <a:cubicBezTo>
                  <a:pt x="28" y="60"/>
                  <a:pt x="34" y="70"/>
                  <a:pt x="43" y="75"/>
                </a:cubicBezTo>
                <a:cubicBezTo>
                  <a:pt x="29" y="81"/>
                  <a:pt x="18" y="95"/>
                  <a:pt x="16" y="112"/>
                </a:cubicBezTo>
                <a:cubicBezTo>
                  <a:pt x="8" y="112"/>
                  <a:pt x="8" y="112"/>
                  <a:pt x="8" y="112"/>
                </a:cubicBezTo>
                <a:cubicBezTo>
                  <a:pt x="8" y="8"/>
                  <a:pt x="8" y="8"/>
                  <a:pt x="8" y="8"/>
                </a:cubicBezTo>
                <a:cubicBezTo>
                  <a:pt x="112" y="8"/>
                  <a:pt x="112" y="8"/>
                  <a:pt x="112" y="8"/>
                </a:cubicBezTo>
                <a:cubicBezTo>
                  <a:pt x="112" y="112"/>
                  <a:pt x="112" y="112"/>
                  <a:pt x="112" y="112"/>
                </a:cubicBezTo>
                <a:cubicBezTo>
                  <a:pt x="104" y="112"/>
                  <a:pt x="104" y="112"/>
                  <a:pt x="104" y="112"/>
                </a:cubicBezTo>
                <a:cubicBezTo>
                  <a:pt x="102" y="95"/>
                  <a:pt x="91" y="81"/>
                  <a:pt x="77" y="75"/>
                </a:cubicBezTo>
                <a:moveTo>
                  <a:pt x="60" y="72"/>
                </a:moveTo>
                <a:cubicBezTo>
                  <a:pt x="47" y="72"/>
                  <a:pt x="36" y="61"/>
                  <a:pt x="36" y="48"/>
                </a:cubicBezTo>
                <a:cubicBezTo>
                  <a:pt x="36" y="35"/>
                  <a:pt x="47" y="24"/>
                  <a:pt x="60" y="24"/>
                </a:cubicBezTo>
                <a:cubicBezTo>
                  <a:pt x="73" y="24"/>
                  <a:pt x="84" y="35"/>
                  <a:pt x="84" y="48"/>
                </a:cubicBezTo>
                <a:cubicBezTo>
                  <a:pt x="84" y="61"/>
                  <a:pt x="73" y="72"/>
                  <a:pt x="60" y="72"/>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67" name="Group 8"/>
          <p:cNvGrpSpPr>
            <a:grpSpLocks noChangeAspect="1"/>
          </p:cNvGrpSpPr>
          <p:nvPr/>
        </p:nvGrpSpPr>
        <p:grpSpPr bwMode="auto">
          <a:xfrm>
            <a:off x="8794824" y="2651556"/>
            <a:ext cx="390378" cy="288072"/>
            <a:chOff x="5518" y="1654"/>
            <a:chExt cx="290" cy="214"/>
          </a:xfrm>
          <a:solidFill>
            <a:schemeClr val="tx1"/>
          </a:solidFill>
        </p:grpSpPr>
        <p:sp>
          <p:nvSpPr>
            <p:cNvPr id="69" name="Freeform 9"/>
            <p:cNvSpPr>
              <a:spLocks noEditPoints="1"/>
            </p:cNvSpPr>
            <p:nvPr/>
          </p:nvSpPr>
          <p:spPr bwMode="auto">
            <a:xfrm>
              <a:off x="5518" y="1712"/>
              <a:ext cx="116" cy="156"/>
            </a:xfrm>
            <a:custGeom>
              <a:avLst/>
              <a:gdLst>
                <a:gd name="T0" fmla="*/ 97 w 116"/>
                <a:gd name="T1" fmla="*/ 19 h 156"/>
                <a:gd name="T2" fmla="*/ 97 w 116"/>
                <a:gd name="T3" fmla="*/ 136 h 156"/>
                <a:gd name="T4" fmla="*/ 19 w 116"/>
                <a:gd name="T5" fmla="*/ 136 h 156"/>
                <a:gd name="T6" fmla="*/ 19 w 116"/>
                <a:gd name="T7" fmla="*/ 19 h 156"/>
                <a:gd name="T8" fmla="*/ 97 w 116"/>
                <a:gd name="T9" fmla="*/ 19 h 156"/>
                <a:gd name="T10" fmla="*/ 116 w 116"/>
                <a:gd name="T11" fmla="*/ 0 h 156"/>
                <a:gd name="T12" fmla="*/ 0 w 116"/>
                <a:gd name="T13" fmla="*/ 0 h 156"/>
                <a:gd name="T14" fmla="*/ 0 w 116"/>
                <a:gd name="T15" fmla="*/ 156 h 156"/>
                <a:gd name="T16" fmla="*/ 116 w 116"/>
                <a:gd name="T17" fmla="*/ 156 h 156"/>
                <a:gd name="T18" fmla="*/ 116 w 116"/>
                <a:gd name="T19" fmla="*/ 0 h 156"/>
                <a:gd name="T20" fmla="*/ 116 w 116"/>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56">
                  <a:moveTo>
                    <a:pt x="97" y="19"/>
                  </a:moveTo>
                  <a:lnTo>
                    <a:pt x="97" y="136"/>
                  </a:lnTo>
                  <a:lnTo>
                    <a:pt x="19" y="136"/>
                  </a:lnTo>
                  <a:lnTo>
                    <a:pt x="19" y="19"/>
                  </a:lnTo>
                  <a:lnTo>
                    <a:pt x="97" y="19"/>
                  </a:lnTo>
                  <a:close/>
                  <a:moveTo>
                    <a:pt x="116" y="0"/>
                  </a:moveTo>
                  <a:lnTo>
                    <a:pt x="0" y="0"/>
                  </a:lnTo>
                  <a:lnTo>
                    <a:pt x="0" y="156"/>
                  </a:lnTo>
                  <a:lnTo>
                    <a:pt x="116" y="156"/>
                  </a:lnTo>
                  <a:lnTo>
                    <a:pt x="116" y="0"/>
                  </a:lnTo>
                  <a:lnTo>
                    <a:pt x="1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0" name="Freeform 10"/>
            <p:cNvSpPr>
              <a:spLocks noEditPoints="1"/>
            </p:cNvSpPr>
            <p:nvPr/>
          </p:nvSpPr>
          <p:spPr bwMode="auto">
            <a:xfrm>
              <a:off x="5518" y="1712"/>
              <a:ext cx="116" cy="156"/>
            </a:xfrm>
            <a:custGeom>
              <a:avLst/>
              <a:gdLst>
                <a:gd name="T0" fmla="*/ 97 w 116"/>
                <a:gd name="T1" fmla="*/ 19 h 156"/>
                <a:gd name="T2" fmla="*/ 97 w 116"/>
                <a:gd name="T3" fmla="*/ 136 h 156"/>
                <a:gd name="T4" fmla="*/ 19 w 116"/>
                <a:gd name="T5" fmla="*/ 136 h 156"/>
                <a:gd name="T6" fmla="*/ 19 w 116"/>
                <a:gd name="T7" fmla="*/ 19 h 156"/>
                <a:gd name="T8" fmla="*/ 97 w 116"/>
                <a:gd name="T9" fmla="*/ 19 h 156"/>
                <a:gd name="T10" fmla="*/ 116 w 116"/>
                <a:gd name="T11" fmla="*/ 0 h 156"/>
                <a:gd name="T12" fmla="*/ 0 w 116"/>
                <a:gd name="T13" fmla="*/ 0 h 156"/>
                <a:gd name="T14" fmla="*/ 0 w 116"/>
                <a:gd name="T15" fmla="*/ 156 h 156"/>
                <a:gd name="T16" fmla="*/ 116 w 116"/>
                <a:gd name="T17" fmla="*/ 156 h 156"/>
                <a:gd name="T18" fmla="*/ 116 w 116"/>
                <a:gd name="T19" fmla="*/ 0 h 156"/>
                <a:gd name="T20" fmla="*/ 116 w 116"/>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56">
                  <a:moveTo>
                    <a:pt x="97" y="19"/>
                  </a:moveTo>
                  <a:lnTo>
                    <a:pt x="97" y="136"/>
                  </a:lnTo>
                  <a:lnTo>
                    <a:pt x="19" y="136"/>
                  </a:lnTo>
                  <a:lnTo>
                    <a:pt x="19" y="19"/>
                  </a:lnTo>
                  <a:lnTo>
                    <a:pt x="97" y="19"/>
                  </a:lnTo>
                  <a:moveTo>
                    <a:pt x="116" y="0"/>
                  </a:moveTo>
                  <a:lnTo>
                    <a:pt x="0" y="0"/>
                  </a:lnTo>
                  <a:lnTo>
                    <a:pt x="0" y="156"/>
                  </a:lnTo>
                  <a:lnTo>
                    <a:pt x="116" y="156"/>
                  </a:lnTo>
                  <a:lnTo>
                    <a:pt x="116" y="0"/>
                  </a:lnTo>
                  <a:lnTo>
                    <a:pt x="116"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1" name="Freeform 11"/>
            <p:cNvSpPr>
              <a:spLocks/>
            </p:cNvSpPr>
            <p:nvPr/>
          </p:nvSpPr>
          <p:spPr bwMode="auto">
            <a:xfrm>
              <a:off x="5518" y="1654"/>
              <a:ext cx="290" cy="214"/>
            </a:xfrm>
            <a:custGeom>
              <a:avLst/>
              <a:gdLst>
                <a:gd name="T0" fmla="*/ 0 w 290"/>
                <a:gd name="T1" fmla="*/ 0 h 214"/>
                <a:gd name="T2" fmla="*/ 0 w 290"/>
                <a:gd name="T3" fmla="*/ 9 h 214"/>
                <a:gd name="T4" fmla="*/ 0 w 290"/>
                <a:gd name="T5" fmla="*/ 19 h 214"/>
                <a:gd name="T6" fmla="*/ 0 w 290"/>
                <a:gd name="T7" fmla="*/ 38 h 214"/>
                <a:gd name="T8" fmla="*/ 19 w 290"/>
                <a:gd name="T9" fmla="*/ 38 h 214"/>
                <a:gd name="T10" fmla="*/ 19 w 290"/>
                <a:gd name="T11" fmla="*/ 19 h 214"/>
                <a:gd name="T12" fmla="*/ 271 w 290"/>
                <a:gd name="T13" fmla="*/ 19 h 214"/>
                <a:gd name="T14" fmla="*/ 271 w 290"/>
                <a:gd name="T15" fmla="*/ 155 h 214"/>
                <a:gd name="T16" fmla="*/ 135 w 290"/>
                <a:gd name="T17" fmla="*/ 155 h 214"/>
                <a:gd name="T18" fmla="*/ 135 w 290"/>
                <a:gd name="T19" fmla="*/ 175 h 214"/>
                <a:gd name="T20" fmla="*/ 135 w 290"/>
                <a:gd name="T21" fmla="*/ 194 h 214"/>
                <a:gd name="T22" fmla="*/ 135 w 290"/>
                <a:gd name="T23" fmla="*/ 214 h 214"/>
                <a:gd name="T24" fmla="*/ 193 w 290"/>
                <a:gd name="T25" fmla="*/ 214 h 214"/>
                <a:gd name="T26" fmla="*/ 193 w 290"/>
                <a:gd name="T27" fmla="*/ 194 h 214"/>
                <a:gd name="T28" fmla="*/ 155 w 290"/>
                <a:gd name="T29" fmla="*/ 194 h 214"/>
                <a:gd name="T30" fmla="*/ 155 w 290"/>
                <a:gd name="T31" fmla="*/ 175 h 214"/>
                <a:gd name="T32" fmla="*/ 271 w 290"/>
                <a:gd name="T33" fmla="*/ 175 h 214"/>
                <a:gd name="T34" fmla="*/ 280 w 290"/>
                <a:gd name="T35" fmla="*/ 175 h 214"/>
                <a:gd name="T36" fmla="*/ 290 w 290"/>
                <a:gd name="T37" fmla="*/ 175 h 214"/>
                <a:gd name="T38" fmla="*/ 290 w 290"/>
                <a:gd name="T39" fmla="*/ 19 h 214"/>
                <a:gd name="T40" fmla="*/ 290 w 290"/>
                <a:gd name="T41" fmla="*/ 9 h 214"/>
                <a:gd name="T42" fmla="*/ 290 w 290"/>
                <a:gd name="T43" fmla="*/ 0 h 214"/>
                <a:gd name="T44" fmla="*/ 0 w 290"/>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0" h="214">
                  <a:moveTo>
                    <a:pt x="0" y="0"/>
                  </a:moveTo>
                  <a:lnTo>
                    <a:pt x="0" y="9"/>
                  </a:lnTo>
                  <a:lnTo>
                    <a:pt x="0" y="19"/>
                  </a:lnTo>
                  <a:lnTo>
                    <a:pt x="0" y="38"/>
                  </a:lnTo>
                  <a:lnTo>
                    <a:pt x="19" y="38"/>
                  </a:lnTo>
                  <a:lnTo>
                    <a:pt x="19" y="19"/>
                  </a:lnTo>
                  <a:lnTo>
                    <a:pt x="271" y="19"/>
                  </a:lnTo>
                  <a:lnTo>
                    <a:pt x="271" y="155"/>
                  </a:lnTo>
                  <a:lnTo>
                    <a:pt x="135" y="155"/>
                  </a:lnTo>
                  <a:lnTo>
                    <a:pt x="135" y="175"/>
                  </a:lnTo>
                  <a:lnTo>
                    <a:pt x="135" y="194"/>
                  </a:lnTo>
                  <a:lnTo>
                    <a:pt x="135" y="214"/>
                  </a:lnTo>
                  <a:lnTo>
                    <a:pt x="193" y="214"/>
                  </a:lnTo>
                  <a:lnTo>
                    <a:pt x="193" y="194"/>
                  </a:lnTo>
                  <a:lnTo>
                    <a:pt x="155" y="194"/>
                  </a:lnTo>
                  <a:lnTo>
                    <a:pt x="155" y="175"/>
                  </a:lnTo>
                  <a:lnTo>
                    <a:pt x="271" y="175"/>
                  </a:lnTo>
                  <a:lnTo>
                    <a:pt x="280" y="175"/>
                  </a:lnTo>
                  <a:lnTo>
                    <a:pt x="290" y="175"/>
                  </a:lnTo>
                  <a:lnTo>
                    <a:pt x="290" y="19"/>
                  </a:lnTo>
                  <a:lnTo>
                    <a:pt x="290" y="9"/>
                  </a:lnTo>
                  <a:lnTo>
                    <a:pt x="29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72" name="Group 14"/>
          <p:cNvGrpSpPr>
            <a:grpSpLocks noChangeAspect="1"/>
          </p:cNvGrpSpPr>
          <p:nvPr/>
        </p:nvGrpSpPr>
        <p:grpSpPr bwMode="auto">
          <a:xfrm>
            <a:off x="8856747" y="4464124"/>
            <a:ext cx="266534" cy="390378"/>
            <a:chOff x="5564" y="2790"/>
            <a:chExt cx="198" cy="290"/>
          </a:xfrm>
          <a:solidFill>
            <a:schemeClr val="tx1"/>
          </a:solidFill>
        </p:grpSpPr>
        <p:sp>
          <p:nvSpPr>
            <p:cNvPr id="74" name="Freeform 15"/>
            <p:cNvSpPr>
              <a:spLocks noEditPoints="1"/>
            </p:cNvSpPr>
            <p:nvPr/>
          </p:nvSpPr>
          <p:spPr bwMode="auto">
            <a:xfrm>
              <a:off x="5564" y="2790"/>
              <a:ext cx="89" cy="87"/>
            </a:xfrm>
            <a:custGeom>
              <a:avLst/>
              <a:gdLst>
                <a:gd name="T0" fmla="*/ 89 w 89"/>
                <a:gd name="T1" fmla="*/ 87 h 87"/>
                <a:gd name="T2" fmla="*/ 0 w 89"/>
                <a:gd name="T3" fmla="*/ 87 h 87"/>
                <a:gd name="T4" fmla="*/ 0 w 89"/>
                <a:gd name="T5" fmla="*/ 0 h 87"/>
                <a:gd name="T6" fmla="*/ 89 w 89"/>
                <a:gd name="T7" fmla="*/ 0 h 87"/>
                <a:gd name="T8" fmla="*/ 89 w 89"/>
                <a:gd name="T9" fmla="*/ 87 h 87"/>
                <a:gd name="T10" fmla="*/ 20 w 89"/>
                <a:gd name="T11" fmla="*/ 68 h 87"/>
                <a:gd name="T12" fmla="*/ 69 w 89"/>
                <a:gd name="T13" fmla="*/ 68 h 87"/>
                <a:gd name="T14" fmla="*/ 69 w 89"/>
                <a:gd name="T15" fmla="*/ 19 h 87"/>
                <a:gd name="T16" fmla="*/ 20 w 89"/>
                <a:gd name="T17" fmla="*/ 19 h 87"/>
                <a:gd name="T18" fmla="*/ 20 w 89"/>
                <a:gd name="T19"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7">
                  <a:moveTo>
                    <a:pt x="89" y="87"/>
                  </a:moveTo>
                  <a:lnTo>
                    <a:pt x="0" y="87"/>
                  </a:lnTo>
                  <a:lnTo>
                    <a:pt x="0" y="0"/>
                  </a:lnTo>
                  <a:lnTo>
                    <a:pt x="89" y="0"/>
                  </a:lnTo>
                  <a:lnTo>
                    <a:pt x="89" y="87"/>
                  </a:lnTo>
                  <a:close/>
                  <a:moveTo>
                    <a:pt x="20" y="68"/>
                  </a:moveTo>
                  <a:lnTo>
                    <a:pt x="69" y="68"/>
                  </a:lnTo>
                  <a:lnTo>
                    <a:pt x="69" y="19"/>
                  </a:lnTo>
                  <a:lnTo>
                    <a:pt x="20" y="19"/>
                  </a:lnTo>
                  <a:lnTo>
                    <a:pt x="2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5" name="Freeform 16"/>
            <p:cNvSpPr>
              <a:spLocks noEditPoints="1"/>
            </p:cNvSpPr>
            <p:nvPr/>
          </p:nvSpPr>
          <p:spPr bwMode="auto">
            <a:xfrm>
              <a:off x="5564" y="3000"/>
              <a:ext cx="89" cy="80"/>
            </a:xfrm>
            <a:custGeom>
              <a:avLst/>
              <a:gdLst>
                <a:gd name="T0" fmla="*/ 89 w 89"/>
                <a:gd name="T1" fmla="*/ 80 h 80"/>
                <a:gd name="T2" fmla="*/ 0 w 89"/>
                <a:gd name="T3" fmla="*/ 80 h 80"/>
                <a:gd name="T4" fmla="*/ 0 w 89"/>
                <a:gd name="T5" fmla="*/ 0 h 80"/>
                <a:gd name="T6" fmla="*/ 89 w 89"/>
                <a:gd name="T7" fmla="*/ 0 h 80"/>
                <a:gd name="T8" fmla="*/ 89 w 89"/>
                <a:gd name="T9" fmla="*/ 80 h 80"/>
                <a:gd name="T10" fmla="*/ 20 w 89"/>
                <a:gd name="T11" fmla="*/ 61 h 80"/>
                <a:gd name="T12" fmla="*/ 69 w 89"/>
                <a:gd name="T13" fmla="*/ 61 h 80"/>
                <a:gd name="T14" fmla="*/ 69 w 89"/>
                <a:gd name="T15" fmla="*/ 20 h 80"/>
                <a:gd name="T16" fmla="*/ 20 w 89"/>
                <a:gd name="T17" fmla="*/ 20 h 80"/>
                <a:gd name="T18" fmla="*/ 20 w 89"/>
                <a:gd name="T19" fmla="*/ 6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0">
                  <a:moveTo>
                    <a:pt x="89" y="80"/>
                  </a:moveTo>
                  <a:lnTo>
                    <a:pt x="0" y="80"/>
                  </a:lnTo>
                  <a:lnTo>
                    <a:pt x="0" y="0"/>
                  </a:lnTo>
                  <a:lnTo>
                    <a:pt x="89" y="0"/>
                  </a:lnTo>
                  <a:lnTo>
                    <a:pt x="89" y="80"/>
                  </a:lnTo>
                  <a:close/>
                  <a:moveTo>
                    <a:pt x="20" y="61"/>
                  </a:moveTo>
                  <a:lnTo>
                    <a:pt x="69" y="61"/>
                  </a:lnTo>
                  <a:lnTo>
                    <a:pt x="69" y="20"/>
                  </a:lnTo>
                  <a:lnTo>
                    <a:pt x="20" y="20"/>
                  </a:lnTo>
                  <a:lnTo>
                    <a:pt x="20"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6" name="Freeform 17"/>
            <p:cNvSpPr>
              <a:spLocks noEditPoints="1"/>
            </p:cNvSpPr>
            <p:nvPr/>
          </p:nvSpPr>
          <p:spPr bwMode="auto">
            <a:xfrm>
              <a:off x="5564" y="2896"/>
              <a:ext cx="198" cy="87"/>
            </a:xfrm>
            <a:custGeom>
              <a:avLst/>
              <a:gdLst>
                <a:gd name="T0" fmla="*/ 198 w 198"/>
                <a:gd name="T1" fmla="*/ 87 h 87"/>
                <a:gd name="T2" fmla="*/ 0 w 198"/>
                <a:gd name="T3" fmla="*/ 87 h 87"/>
                <a:gd name="T4" fmla="*/ 0 w 198"/>
                <a:gd name="T5" fmla="*/ 0 h 87"/>
                <a:gd name="T6" fmla="*/ 198 w 198"/>
                <a:gd name="T7" fmla="*/ 0 h 87"/>
                <a:gd name="T8" fmla="*/ 198 w 198"/>
                <a:gd name="T9" fmla="*/ 87 h 87"/>
                <a:gd name="T10" fmla="*/ 20 w 198"/>
                <a:gd name="T11" fmla="*/ 68 h 87"/>
                <a:gd name="T12" fmla="*/ 178 w 198"/>
                <a:gd name="T13" fmla="*/ 68 h 87"/>
                <a:gd name="T14" fmla="*/ 178 w 198"/>
                <a:gd name="T15" fmla="*/ 20 h 87"/>
                <a:gd name="T16" fmla="*/ 20 w 198"/>
                <a:gd name="T17" fmla="*/ 20 h 87"/>
                <a:gd name="T18" fmla="*/ 20 w 198"/>
                <a:gd name="T19"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87">
                  <a:moveTo>
                    <a:pt x="198" y="87"/>
                  </a:moveTo>
                  <a:lnTo>
                    <a:pt x="0" y="87"/>
                  </a:lnTo>
                  <a:lnTo>
                    <a:pt x="0" y="0"/>
                  </a:lnTo>
                  <a:lnTo>
                    <a:pt x="198" y="0"/>
                  </a:lnTo>
                  <a:lnTo>
                    <a:pt x="198" y="87"/>
                  </a:lnTo>
                  <a:close/>
                  <a:moveTo>
                    <a:pt x="20" y="68"/>
                  </a:moveTo>
                  <a:lnTo>
                    <a:pt x="178" y="68"/>
                  </a:lnTo>
                  <a:lnTo>
                    <a:pt x="178" y="20"/>
                  </a:lnTo>
                  <a:lnTo>
                    <a:pt x="20" y="20"/>
                  </a:lnTo>
                  <a:lnTo>
                    <a:pt x="2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7" name="Rectangle 18"/>
            <p:cNvSpPr>
              <a:spLocks noChangeArrowheads="1"/>
            </p:cNvSpPr>
            <p:nvPr/>
          </p:nvSpPr>
          <p:spPr bwMode="auto">
            <a:xfrm>
              <a:off x="5673" y="2790"/>
              <a:ext cx="89" cy="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348" name="Group 30"/>
          <p:cNvGrpSpPr>
            <a:grpSpLocks noChangeAspect="1"/>
          </p:cNvGrpSpPr>
          <p:nvPr/>
        </p:nvGrpSpPr>
        <p:grpSpPr bwMode="auto">
          <a:xfrm>
            <a:off x="7461140" y="5760947"/>
            <a:ext cx="392150" cy="409308"/>
            <a:chOff x="4976" y="3801"/>
            <a:chExt cx="320" cy="334"/>
          </a:xfrm>
        </p:grpSpPr>
        <p:sp>
          <p:nvSpPr>
            <p:cNvPr id="350" name="Freeform 31"/>
            <p:cNvSpPr>
              <a:spLocks/>
            </p:cNvSpPr>
            <p:nvPr/>
          </p:nvSpPr>
          <p:spPr bwMode="auto">
            <a:xfrm>
              <a:off x="5071" y="3912"/>
              <a:ext cx="128" cy="112"/>
            </a:xfrm>
            <a:custGeom>
              <a:avLst/>
              <a:gdLst>
                <a:gd name="T0" fmla="*/ 31 w 128"/>
                <a:gd name="T1" fmla="*/ 112 h 112"/>
                <a:gd name="T2" fmla="*/ 0 w 128"/>
                <a:gd name="T3" fmla="*/ 56 h 112"/>
                <a:gd name="T4" fmla="*/ 31 w 128"/>
                <a:gd name="T5" fmla="*/ 0 h 112"/>
                <a:gd name="T6" fmla="*/ 97 w 128"/>
                <a:gd name="T7" fmla="*/ 0 h 112"/>
                <a:gd name="T8" fmla="*/ 128 w 128"/>
                <a:gd name="T9" fmla="*/ 56 h 112"/>
                <a:gd name="T10" fmla="*/ 97 w 128"/>
                <a:gd name="T11" fmla="*/ 112 h 112"/>
                <a:gd name="T12" fmla="*/ 31 w 128"/>
                <a:gd name="T13" fmla="*/ 112 h 112"/>
              </a:gdLst>
              <a:ahLst/>
              <a:cxnLst>
                <a:cxn ang="0">
                  <a:pos x="T0" y="T1"/>
                </a:cxn>
                <a:cxn ang="0">
                  <a:pos x="T2" y="T3"/>
                </a:cxn>
                <a:cxn ang="0">
                  <a:pos x="T4" y="T5"/>
                </a:cxn>
                <a:cxn ang="0">
                  <a:pos x="T6" y="T7"/>
                </a:cxn>
                <a:cxn ang="0">
                  <a:pos x="T8" y="T9"/>
                </a:cxn>
                <a:cxn ang="0">
                  <a:pos x="T10" y="T11"/>
                </a:cxn>
                <a:cxn ang="0">
                  <a:pos x="T12" y="T13"/>
                </a:cxn>
              </a:cxnLst>
              <a:rect l="0" t="0" r="r" b="b"/>
              <a:pathLst>
                <a:path w="128" h="112">
                  <a:moveTo>
                    <a:pt x="31" y="112"/>
                  </a:moveTo>
                  <a:lnTo>
                    <a:pt x="0" y="56"/>
                  </a:lnTo>
                  <a:lnTo>
                    <a:pt x="31" y="0"/>
                  </a:lnTo>
                  <a:lnTo>
                    <a:pt x="97" y="0"/>
                  </a:lnTo>
                  <a:lnTo>
                    <a:pt x="128" y="56"/>
                  </a:lnTo>
                  <a:lnTo>
                    <a:pt x="97" y="112"/>
                  </a:lnTo>
                  <a:lnTo>
                    <a:pt x="31" y="112"/>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51" name="Freeform 32"/>
            <p:cNvSpPr>
              <a:spLocks/>
            </p:cNvSpPr>
            <p:nvPr/>
          </p:nvSpPr>
          <p:spPr bwMode="auto">
            <a:xfrm>
              <a:off x="5170" y="3858"/>
              <a:ext cx="126" cy="110"/>
            </a:xfrm>
            <a:custGeom>
              <a:avLst/>
              <a:gdLst>
                <a:gd name="T0" fmla="*/ 31 w 126"/>
                <a:gd name="T1" fmla="*/ 110 h 110"/>
                <a:gd name="T2" fmla="*/ 0 w 126"/>
                <a:gd name="T3" fmla="*/ 54 h 110"/>
                <a:gd name="T4" fmla="*/ 31 w 126"/>
                <a:gd name="T5" fmla="*/ 0 h 110"/>
                <a:gd name="T6" fmla="*/ 95 w 126"/>
                <a:gd name="T7" fmla="*/ 0 h 110"/>
                <a:gd name="T8" fmla="*/ 126 w 126"/>
                <a:gd name="T9" fmla="*/ 54 h 110"/>
                <a:gd name="T10" fmla="*/ 95 w 126"/>
                <a:gd name="T11" fmla="*/ 110 h 110"/>
                <a:gd name="T12" fmla="*/ 31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1" y="110"/>
                  </a:moveTo>
                  <a:lnTo>
                    <a:pt x="0" y="54"/>
                  </a:lnTo>
                  <a:lnTo>
                    <a:pt x="31" y="0"/>
                  </a:lnTo>
                  <a:lnTo>
                    <a:pt x="95" y="0"/>
                  </a:lnTo>
                  <a:lnTo>
                    <a:pt x="126" y="54"/>
                  </a:lnTo>
                  <a:lnTo>
                    <a:pt x="95" y="110"/>
                  </a:lnTo>
                  <a:lnTo>
                    <a:pt x="31"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31" name="Freeform 33"/>
            <p:cNvSpPr>
              <a:spLocks/>
            </p:cNvSpPr>
            <p:nvPr/>
          </p:nvSpPr>
          <p:spPr bwMode="auto">
            <a:xfrm>
              <a:off x="5170" y="3968"/>
              <a:ext cx="126" cy="110"/>
            </a:xfrm>
            <a:custGeom>
              <a:avLst/>
              <a:gdLst>
                <a:gd name="T0" fmla="*/ 31 w 126"/>
                <a:gd name="T1" fmla="*/ 110 h 110"/>
                <a:gd name="T2" fmla="*/ 0 w 126"/>
                <a:gd name="T3" fmla="*/ 56 h 110"/>
                <a:gd name="T4" fmla="*/ 31 w 126"/>
                <a:gd name="T5" fmla="*/ 0 h 110"/>
                <a:gd name="T6" fmla="*/ 95 w 126"/>
                <a:gd name="T7" fmla="*/ 0 h 110"/>
                <a:gd name="T8" fmla="*/ 126 w 126"/>
                <a:gd name="T9" fmla="*/ 56 h 110"/>
                <a:gd name="T10" fmla="*/ 95 w 126"/>
                <a:gd name="T11" fmla="*/ 110 h 110"/>
                <a:gd name="T12" fmla="*/ 31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1" y="110"/>
                  </a:moveTo>
                  <a:lnTo>
                    <a:pt x="0" y="56"/>
                  </a:lnTo>
                  <a:lnTo>
                    <a:pt x="31" y="0"/>
                  </a:lnTo>
                  <a:lnTo>
                    <a:pt x="95" y="0"/>
                  </a:lnTo>
                  <a:lnTo>
                    <a:pt x="126" y="56"/>
                  </a:lnTo>
                  <a:lnTo>
                    <a:pt x="95" y="110"/>
                  </a:lnTo>
                  <a:lnTo>
                    <a:pt x="31"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0" name="Freeform 34"/>
            <p:cNvSpPr>
              <a:spLocks/>
            </p:cNvSpPr>
            <p:nvPr/>
          </p:nvSpPr>
          <p:spPr bwMode="auto">
            <a:xfrm>
              <a:off x="4976" y="3858"/>
              <a:ext cx="126" cy="110"/>
            </a:xfrm>
            <a:custGeom>
              <a:avLst/>
              <a:gdLst>
                <a:gd name="T0" fmla="*/ 32 w 126"/>
                <a:gd name="T1" fmla="*/ 110 h 110"/>
                <a:gd name="T2" fmla="*/ 0 w 126"/>
                <a:gd name="T3" fmla="*/ 54 h 110"/>
                <a:gd name="T4" fmla="*/ 32 w 126"/>
                <a:gd name="T5" fmla="*/ 0 h 110"/>
                <a:gd name="T6" fmla="*/ 95 w 126"/>
                <a:gd name="T7" fmla="*/ 0 h 110"/>
                <a:gd name="T8" fmla="*/ 126 w 126"/>
                <a:gd name="T9" fmla="*/ 54 h 110"/>
                <a:gd name="T10" fmla="*/ 95 w 126"/>
                <a:gd name="T11" fmla="*/ 110 h 110"/>
                <a:gd name="T12" fmla="*/ 32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2" y="110"/>
                  </a:moveTo>
                  <a:lnTo>
                    <a:pt x="0" y="54"/>
                  </a:lnTo>
                  <a:lnTo>
                    <a:pt x="32" y="0"/>
                  </a:lnTo>
                  <a:lnTo>
                    <a:pt x="95" y="0"/>
                  </a:lnTo>
                  <a:lnTo>
                    <a:pt x="126" y="54"/>
                  </a:lnTo>
                  <a:lnTo>
                    <a:pt x="95" y="110"/>
                  </a:lnTo>
                  <a:lnTo>
                    <a:pt x="32"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2" name="Freeform 35"/>
            <p:cNvSpPr>
              <a:spLocks/>
            </p:cNvSpPr>
            <p:nvPr/>
          </p:nvSpPr>
          <p:spPr bwMode="auto">
            <a:xfrm>
              <a:off x="5073" y="4024"/>
              <a:ext cx="128" cy="111"/>
            </a:xfrm>
            <a:custGeom>
              <a:avLst/>
              <a:gdLst>
                <a:gd name="T0" fmla="*/ 34 w 128"/>
                <a:gd name="T1" fmla="*/ 111 h 111"/>
                <a:gd name="T2" fmla="*/ 0 w 128"/>
                <a:gd name="T3" fmla="*/ 54 h 111"/>
                <a:gd name="T4" fmla="*/ 34 w 128"/>
                <a:gd name="T5" fmla="*/ 0 h 111"/>
                <a:gd name="T6" fmla="*/ 97 w 128"/>
                <a:gd name="T7" fmla="*/ 0 h 111"/>
                <a:gd name="T8" fmla="*/ 128 w 128"/>
                <a:gd name="T9" fmla="*/ 54 h 111"/>
                <a:gd name="T10" fmla="*/ 97 w 128"/>
                <a:gd name="T11" fmla="*/ 111 h 111"/>
                <a:gd name="T12" fmla="*/ 34 w 128"/>
                <a:gd name="T13" fmla="*/ 111 h 111"/>
              </a:gdLst>
              <a:ahLst/>
              <a:cxnLst>
                <a:cxn ang="0">
                  <a:pos x="T0" y="T1"/>
                </a:cxn>
                <a:cxn ang="0">
                  <a:pos x="T2" y="T3"/>
                </a:cxn>
                <a:cxn ang="0">
                  <a:pos x="T4" y="T5"/>
                </a:cxn>
                <a:cxn ang="0">
                  <a:pos x="T6" y="T7"/>
                </a:cxn>
                <a:cxn ang="0">
                  <a:pos x="T8" y="T9"/>
                </a:cxn>
                <a:cxn ang="0">
                  <a:pos x="T10" y="T11"/>
                </a:cxn>
                <a:cxn ang="0">
                  <a:pos x="T12" y="T13"/>
                </a:cxn>
              </a:cxnLst>
              <a:rect l="0" t="0" r="r" b="b"/>
              <a:pathLst>
                <a:path w="128" h="111">
                  <a:moveTo>
                    <a:pt x="34" y="111"/>
                  </a:moveTo>
                  <a:lnTo>
                    <a:pt x="0" y="54"/>
                  </a:lnTo>
                  <a:lnTo>
                    <a:pt x="34" y="0"/>
                  </a:lnTo>
                  <a:lnTo>
                    <a:pt x="97" y="0"/>
                  </a:lnTo>
                  <a:lnTo>
                    <a:pt x="128" y="54"/>
                  </a:lnTo>
                  <a:lnTo>
                    <a:pt x="97" y="111"/>
                  </a:lnTo>
                  <a:lnTo>
                    <a:pt x="34" y="111"/>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3" name="Freeform 36"/>
            <p:cNvSpPr>
              <a:spLocks/>
            </p:cNvSpPr>
            <p:nvPr/>
          </p:nvSpPr>
          <p:spPr bwMode="auto">
            <a:xfrm>
              <a:off x="5071" y="3801"/>
              <a:ext cx="128" cy="111"/>
            </a:xfrm>
            <a:custGeom>
              <a:avLst/>
              <a:gdLst>
                <a:gd name="T0" fmla="*/ 31 w 128"/>
                <a:gd name="T1" fmla="*/ 111 h 111"/>
                <a:gd name="T2" fmla="*/ 0 w 128"/>
                <a:gd name="T3" fmla="*/ 57 h 111"/>
                <a:gd name="T4" fmla="*/ 31 w 128"/>
                <a:gd name="T5" fmla="*/ 0 h 111"/>
                <a:gd name="T6" fmla="*/ 97 w 128"/>
                <a:gd name="T7" fmla="*/ 0 h 111"/>
                <a:gd name="T8" fmla="*/ 128 w 128"/>
                <a:gd name="T9" fmla="*/ 57 h 111"/>
                <a:gd name="T10" fmla="*/ 97 w 128"/>
                <a:gd name="T11" fmla="*/ 111 h 111"/>
                <a:gd name="T12" fmla="*/ 31 w 128"/>
                <a:gd name="T13" fmla="*/ 111 h 111"/>
              </a:gdLst>
              <a:ahLst/>
              <a:cxnLst>
                <a:cxn ang="0">
                  <a:pos x="T0" y="T1"/>
                </a:cxn>
                <a:cxn ang="0">
                  <a:pos x="T2" y="T3"/>
                </a:cxn>
                <a:cxn ang="0">
                  <a:pos x="T4" y="T5"/>
                </a:cxn>
                <a:cxn ang="0">
                  <a:pos x="T6" y="T7"/>
                </a:cxn>
                <a:cxn ang="0">
                  <a:pos x="T8" y="T9"/>
                </a:cxn>
                <a:cxn ang="0">
                  <a:pos x="T10" y="T11"/>
                </a:cxn>
                <a:cxn ang="0">
                  <a:pos x="T12" y="T13"/>
                </a:cxn>
              </a:cxnLst>
              <a:rect l="0" t="0" r="r" b="b"/>
              <a:pathLst>
                <a:path w="128" h="111">
                  <a:moveTo>
                    <a:pt x="31" y="111"/>
                  </a:moveTo>
                  <a:lnTo>
                    <a:pt x="0" y="57"/>
                  </a:lnTo>
                  <a:lnTo>
                    <a:pt x="31" y="0"/>
                  </a:lnTo>
                  <a:lnTo>
                    <a:pt x="97" y="0"/>
                  </a:lnTo>
                  <a:lnTo>
                    <a:pt x="128" y="57"/>
                  </a:lnTo>
                  <a:lnTo>
                    <a:pt x="97" y="111"/>
                  </a:lnTo>
                  <a:lnTo>
                    <a:pt x="31" y="111"/>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40936830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89"/>
                                        </p:tgtEl>
                                        <p:attrNameLst>
                                          <p:attrName>style.visibility</p:attrName>
                                        </p:attrNameLst>
                                      </p:cBhvr>
                                      <p:to>
                                        <p:strVal val="visible"/>
                                      </p:to>
                                    </p:set>
                                  </p:childTnLst>
                                </p:cTn>
                              </p:par>
                              <p:par>
                                <p:cTn id="7" presetID="10" presetClass="entr" presetSubtype="0" fill="hold" nodeType="withEffect">
                                  <p:stCondLst>
                                    <p:cond delay="250"/>
                                  </p:stCondLst>
                                  <p:childTnLst>
                                    <p:set>
                                      <p:cBhvr>
                                        <p:cTn id="8" dur="1" fill="hold">
                                          <p:stCondLst>
                                            <p:cond delay="0"/>
                                          </p:stCondLst>
                                        </p:cTn>
                                        <p:tgtEl>
                                          <p:spTgt spid="162"/>
                                        </p:tgtEl>
                                        <p:attrNameLst>
                                          <p:attrName>style.visibility</p:attrName>
                                        </p:attrNameLst>
                                      </p:cBhvr>
                                      <p:to>
                                        <p:strVal val="visible"/>
                                      </p:to>
                                    </p:set>
                                    <p:animEffect transition="in" filter="fade">
                                      <p:cBhvr>
                                        <p:cTn id="9" dur="800"/>
                                        <p:tgtEl>
                                          <p:spTgt spid="162"/>
                                        </p:tgtEl>
                                      </p:cBhvr>
                                    </p:animEffect>
                                  </p:childTnLst>
                                </p:cTn>
                              </p:par>
                              <p:par>
                                <p:cTn id="10" presetID="1" presetClass="exit" presetSubtype="0" fill="hold" nodeType="withEffect">
                                  <p:stCondLst>
                                    <p:cond delay="250"/>
                                  </p:stCondLst>
                                  <p:childTnLst>
                                    <p:set>
                                      <p:cBhvr>
                                        <p:cTn id="11" dur="1" fill="hold">
                                          <p:stCondLst>
                                            <p:cond delay="0"/>
                                          </p:stCondLst>
                                        </p:cTn>
                                        <p:tgtEl>
                                          <p:spTgt spid="89"/>
                                        </p:tgtEl>
                                        <p:attrNameLst>
                                          <p:attrName>style.visibility</p:attrName>
                                        </p:attrNameLst>
                                      </p:cBhvr>
                                      <p:to>
                                        <p:strVal val="hidden"/>
                                      </p:to>
                                    </p:set>
                                  </p:childTnLst>
                                </p:cTn>
                              </p:par>
                              <p:par>
                                <p:cTn id="12" presetID="8" presetClass="emph" presetSubtype="0" accel="100000" fill="hold" nodeType="withEffect">
                                  <p:stCondLst>
                                    <p:cond delay="250"/>
                                  </p:stCondLst>
                                  <p:childTnLst>
                                    <p:animRot by="10800000">
                                      <p:cBhvr>
                                        <p:cTn id="13" dur="650" fill="hold"/>
                                        <p:tgtEl>
                                          <p:spTgt spid="85"/>
                                        </p:tgtEl>
                                        <p:attrNameLst>
                                          <p:attrName>r</p:attrName>
                                        </p:attrNameLst>
                                      </p:cBhvr>
                                    </p:animRot>
                                  </p:childTnLst>
                                </p:cTn>
                              </p:par>
                              <p:par>
                                <p:cTn id="14" presetID="1" presetClass="entr" presetSubtype="0" fill="hold" nodeType="withEffect">
                                  <p:stCondLst>
                                    <p:cond delay="900"/>
                                  </p:stCondLst>
                                  <p:childTnLst>
                                    <p:set>
                                      <p:cBhvr>
                                        <p:cTn id="15" dur="1" fill="hold">
                                          <p:stCondLst>
                                            <p:cond delay="0"/>
                                          </p:stCondLst>
                                        </p:cTn>
                                        <p:tgtEl>
                                          <p:spTgt spid="82"/>
                                        </p:tgtEl>
                                        <p:attrNameLst>
                                          <p:attrName>style.visibility</p:attrName>
                                        </p:attrNameLst>
                                      </p:cBhvr>
                                      <p:to>
                                        <p:strVal val="visible"/>
                                      </p:to>
                                    </p:set>
                                  </p:childTnLst>
                                </p:cTn>
                              </p:par>
                              <p:par>
                                <p:cTn id="16" presetID="10" presetClass="entr" presetSubtype="0" fill="hold" grpId="0" nodeType="withEffect">
                                  <p:stCondLst>
                                    <p:cond delay="900"/>
                                  </p:stCondLst>
                                  <p:childTnLst>
                                    <p:set>
                                      <p:cBhvr>
                                        <p:cTn id="17" dur="1" fill="hold">
                                          <p:stCondLst>
                                            <p:cond delay="0"/>
                                          </p:stCondLst>
                                        </p:cTn>
                                        <p:tgtEl>
                                          <p:spTgt spid="66"/>
                                        </p:tgtEl>
                                        <p:attrNameLst>
                                          <p:attrName>style.visibility</p:attrName>
                                        </p:attrNameLst>
                                      </p:cBhvr>
                                      <p:to>
                                        <p:strVal val="visible"/>
                                      </p:to>
                                    </p:set>
                                    <p:animEffect transition="in" filter="fade">
                                      <p:cBhvr>
                                        <p:cTn id="18" dur="800"/>
                                        <p:tgtEl>
                                          <p:spTgt spid="66"/>
                                        </p:tgtEl>
                                      </p:cBhvr>
                                    </p:animEffect>
                                  </p:childTnLst>
                                </p:cTn>
                              </p:par>
                              <p:par>
                                <p:cTn id="19" presetID="1" presetClass="exit" presetSubtype="0" fill="hold" grpId="0" nodeType="withEffect">
                                  <p:stCondLst>
                                    <p:cond delay="900"/>
                                  </p:stCondLst>
                                  <p:childTnLst>
                                    <p:set>
                                      <p:cBhvr>
                                        <p:cTn id="20" dur="1" fill="hold">
                                          <p:stCondLst>
                                            <p:cond delay="0"/>
                                          </p:stCondLst>
                                        </p:cTn>
                                        <p:tgtEl>
                                          <p:spTgt spid="88"/>
                                        </p:tgtEl>
                                        <p:attrNameLst>
                                          <p:attrName>style.visibility</p:attrName>
                                        </p:attrNameLst>
                                      </p:cBhvr>
                                      <p:to>
                                        <p:strVal val="hidden"/>
                                      </p:to>
                                    </p:set>
                                  </p:childTnLst>
                                </p:cTn>
                              </p:par>
                              <p:par>
                                <p:cTn id="21" presetID="8" presetClass="emph" presetSubtype="0" decel="100000" fill="hold" nodeType="withEffect">
                                  <p:stCondLst>
                                    <p:cond delay="900"/>
                                  </p:stCondLst>
                                  <p:childTnLst>
                                    <p:animRot by="10800000">
                                      <p:cBhvr>
                                        <p:cTn id="22" dur="750" fill="hold"/>
                                        <p:tgtEl>
                                          <p:spTgt spid="82"/>
                                        </p:tgtEl>
                                        <p:attrNameLst>
                                          <p:attrName>r</p:attrName>
                                        </p:attrNameLst>
                                      </p:cBhvr>
                                    </p:animRot>
                                  </p:childTnLst>
                                </p:cTn>
                              </p:par>
                              <p:par>
                                <p:cTn id="23" presetID="1" presetClass="entr" presetSubtype="0" fill="hold" grpId="1" nodeType="withEffect">
                                  <p:stCondLst>
                                    <p:cond delay="900"/>
                                  </p:stCondLst>
                                  <p:childTnLst>
                                    <p:set>
                                      <p:cBhvr>
                                        <p:cTn id="24" dur="1" fill="hold">
                                          <p:stCondLst>
                                            <p:cond delay="0"/>
                                          </p:stCondLst>
                                        </p:cTn>
                                        <p:tgtEl>
                                          <p:spTgt spid="94"/>
                                        </p:tgtEl>
                                        <p:attrNameLst>
                                          <p:attrName>style.visibility</p:attrName>
                                        </p:attrNameLst>
                                      </p:cBhvr>
                                      <p:to>
                                        <p:strVal val="visible"/>
                                      </p:to>
                                    </p:set>
                                  </p:childTnLst>
                                </p:cTn>
                              </p:par>
                              <p:par>
                                <p:cTn id="25" presetID="63" presetClass="path" presetSubtype="0" decel="100000" fill="hold" grpId="0" nodeType="withEffect">
                                  <p:stCondLst>
                                    <p:cond delay="900"/>
                                  </p:stCondLst>
                                  <p:childTnLst>
                                    <p:animMotion origin="layout" path="M -0.09867 -4.67544E-7 L -2.26959E-6 -4.67544E-7 " pathEditMode="relative" rAng="0" ptsTypes="AA">
                                      <p:cBhvr>
                                        <p:cTn id="26" dur="800" fill="hold"/>
                                        <p:tgtEl>
                                          <p:spTgt spid="94"/>
                                        </p:tgtEl>
                                        <p:attrNameLst>
                                          <p:attrName>ppt_x</p:attrName>
                                          <p:attrName>ppt_y</p:attrName>
                                        </p:attrNameLst>
                                      </p:cBhvr>
                                      <p:rCtr x="4927" y="0"/>
                                    </p:animMotion>
                                  </p:childTnLst>
                                </p:cTn>
                              </p:par>
                            </p:childTnLst>
                          </p:cTn>
                        </p:par>
                        <p:par>
                          <p:cTn id="27" fill="hold">
                            <p:stCondLst>
                              <p:cond delay="1700"/>
                            </p:stCondLst>
                            <p:childTnLst>
                              <p:par>
                                <p:cTn id="28" presetID="1" presetClass="entr" presetSubtype="0" fill="hold" nodeType="afterEffect">
                                  <p:stCondLst>
                                    <p:cond delay="250"/>
                                  </p:stCondLst>
                                  <p:childTnLst>
                                    <p:set>
                                      <p:cBhvr>
                                        <p:cTn id="29" dur="1" fill="hold">
                                          <p:stCondLst>
                                            <p:cond delay="0"/>
                                          </p:stCondLst>
                                        </p:cTn>
                                        <p:tgtEl>
                                          <p:spTgt spid="277"/>
                                        </p:tgtEl>
                                        <p:attrNameLst>
                                          <p:attrName>style.visibility</p:attrName>
                                        </p:attrNameLst>
                                      </p:cBhvr>
                                      <p:to>
                                        <p:strVal val="visible"/>
                                      </p:to>
                                    </p:set>
                                  </p:childTnLst>
                                </p:cTn>
                              </p:par>
                              <p:par>
                                <p:cTn id="30" presetID="10" presetClass="entr" presetSubtype="0" fill="hold" nodeType="withEffect">
                                  <p:stCondLst>
                                    <p:cond delay="250"/>
                                  </p:stCondLst>
                                  <p:childTnLst>
                                    <p:set>
                                      <p:cBhvr>
                                        <p:cTn id="31" dur="1" fill="hold">
                                          <p:stCondLst>
                                            <p:cond delay="0"/>
                                          </p:stCondLst>
                                        </p:cTn>
                                        <p:tgtEl>
                                          <p:spTgt spid="169"/>
                                        </p:tgtEl>
                                        <p:attrNameLst>
                                          <p:attrName>style.visibility</p:attrName>
                                        </p:attrNameLst>
                                      </p:cBhvr>
                                      <p:to>
                                        <p:strVal val="visible"/>
                                      </p:to>
                                    </p:set>
                                    <p:animEffect transition="in" filter="fade">
                                      <p:cBhvr>
                                        <p:cTn id="32" dur="800"/>
                                        <p:tgtEl>
                                          <p:spTgt spid="169"/>
                                        </p:tgtEl>
                                      </p:cBhvr>
                                    </p:animEffect>
                                  </p:childTnLst>
                                </p:cTn>
                              </p:par>
                              <p:par>
                                <p:cTn id="33" presetID="1" presetClass="exit" presetSubtype="0" fill="hold" nodeType="withEffect">
                                  <p:stCondLst>
                                    <p:cond delay="250"/>
                                  </p:stCondLst>
                                  <p:childTnLst>
                                    <p:set>
                                      <p:cBhvr>
                                        <p:cTn id="34" dur="1" fill="hold">
                                          <p:stCondLst>
                                            <p:cond delay="0"/>
                                          </p:stCondLst>
                                        </p:cTn>
                                        <p:tgtEl>
                                          <p:spTgt spid="277"/>
                                        </p:tgtEl>
                                        <p:attrNameLst>
                                          <p:attrName>style.visibility</p:attrName>
                                        </p:attrNameLst>
                                      </p:cBhvr>
                                      <p:to>
                                        <p:strVal val="hidden"/>
                                      </p:to>
                                    </p:set>
                                  </p:childTnLst>
                                </p:cTn>
                              </p:par>
                              <p:par>
                                <p:cTn id="35" presetID="8" presetClass="emph" presetSubtype="0" accel="100000" fill="hold" nodeType="withEffect">
                                  <p:stCondLst>
                                    <p:cond delay="250"/>
                                  </p:stCondLst>
                                  <p:childTnLst>
                                    <p:animRot by="10800000">
                                      <p:cBhvr>
                                        <p:cTn id="36" dur="650" fill="hold"/>
                                        <p:tgtEl>
                                          <p:spTgt spid="273"/>
                                        </p:tgtEl>
                                        <p:attrNameLst>
                                          <p:attrName>r</p:attrName>
                                        </p:attrNameLst>
                                      </p:cBhvr>
                                    </p:animRot>
                                  </p:childTnLst>
                                </p:cTn>
                              </p:par>
                              <p:par>
                                <p:cTn id="37" presetID="1" presetClass="entr" presetSubtype="0" fill="hold" nodeType="withEffect">
                                  <p:stCondLst>
                                    <p:cond delay="900"/>
                                  </p:stCondLst>
                                  <p:childTnLst>
                                    <p:set>
                                      <p:cBhvr>
                                        <p:cTn id="38" dur="1" fill="hold">
                                          <p:stCondLst>
                                            <p:cond delay="0"/>
                                          </p:stCondLst>
                                        </p:cTn>
                                        <p:tgtEl>
                                          <p:spTgt spid="270"/>
                                        </p:tgtEl>
                                        <p:attrNameLst>
                                          <p:attrName>style.visibility</p:attrName>
                                        </p:attrNameLst>
                                      </p:cBhvr>
                                      <p:to>
                                        <p:strVal val="visible"/>
                                      </p:to>
                                    </p:set>
                                  </p:childTnLst>
                                </p:cTn>
                              </p:par>
                              <p:par>
                                <p:cTn id="39" presetID="10" presetClass="entr" presetSubtype="0" fill="hold" nodeType="withEffect">
                                  <p:stCondLst>
                                    <p:cond delay="90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800"/>
                                        <p:tgtEl>
                                          <p:spTgt spid="67"/>
                                        </p:tgtEl>
                                      </p:cBhvr>
                                    </p:animEffect>
                                  </p:childTnLst>
                                </p:cTn>
                              </p:par>
                              <p:par>
                                <p:cTn id="42" presetID="1" presetClass="exit" presetSubtype="0" fill="hold" grpId="0" nodeType="withEffect">
                                  <p:stCondLst>
                                    <p:cond delay="900"/>
                                  </p:stCondLst>
                                  <p:childTnLst>
                                    <p:set>
                                      <p:cBhvr>
                                        <p:cTn id="43" dur="1" fill="hold">
                                          <p:stCondLst>
                                            <p:cond delay="0"/>
                                          </p:stCondLst>
                                        </p:cTn>
                                        <p:tgtEl>
                                          <p:spTgt spid="276"/>
                                        </p:tgtEl>
                                        <p:attrNameLst>
                                          <p:attrName>style.visibility</p:attrName>
                                        </p:attrNameLst>
                                      </p:cBhvr>
                                      <p:to>
                                        <p:strVal val="hidden"/>
                                      </p:to>
                                    </p:set>
                                  </p:childTnLst>
                                </p:cTn>
                              </p:par>
                              <p:par>
                                <p:cTn id="44" presetID="8" presetClass="emph" presetSubtype="0" decel="100000" fill="hold" nodeType="withEffect">
                                  <p:stCondLst>
                                    <p:cond delay="900"/>
                                  </p:stCondLst>
                                  <p:childTnLst>
                                    <p:animRot by="10800000">
                                      <p:cBhvr>
                                        <p:cTn id="45" dur="750" fill="hold"/>
                                        <p:tgtEl>
                                          <p:spTgt spid="270"/>
                                        </p:tgtEl>
                                        <p:attrNameLst>
                                          <p:attrName>r</p:attrName>
                                        </p:attrNameLst>
                                      </p:cBhvr>
                                    </p:animRot>
                                  </p:childTnLst>
                                </p:cTn>
                              </p:par>
                              <p:par>
                                <p:cTn id="46" presetID="1" presetClass="entr" presetSubtype="0" fill="hold" grpId="0" nodeType="withEffect">
                                  <p:stCondLst>
                                    <p:cond delay="900"/>
                                  </p:stCondLst>
                                  <p:childTnLst>
                                    <p:set>
                                      <p:cBhvr>
                                        <p:cTn id="47" dur="1" fill="hold">
                                          <p:stCondLst>
                                            <p:cond delay="0"/>
                                          </p:stCondLst>
                                        </p:cTn>
                                        <p:tgtEl>
                                          <p:spTgt spid="106"/>
                                        </p:tgtEl>
                                        <p:attrNameLst>
                                          <p:attrName>style.visibility</p:attrName>
                                        </p:attrNameLst>
                                      </p:cBhvr>
                                      <p:to>
                                        <p:strVal val="visible"/>
                                      </p:to>
                                    </p:set>
                                  </p:childTnLst>
                                </p:cTn>
                              </p:par>
                              <p:par>
                                <p:cTn id="48" presetID="63" presetClass="path" presetSubtype="0" decel="100000" fill="hold" grpId="1" nodeType="withEffect">
                                  <p:stCondLst>
                                    <p:cond delay="900"/>
                                  </p:stCondLst>
                                  <p:childTnLst>
                                    <p:animMotion origin="layout" path="M -0.09867 -3.56332E-6 L 8.16952E-8 -5.26555E-7 " pathEditMode="relative" rAng="0" ptsTypes="AA">
                                      <p:cBhvr>
                                        <p:cTn id="49" dur="800" fill="hold"/>
                                        <p:tgtEl>
                                          <p:spTgt spid="106"/>
                                        </p:tgtEl>
                                        <p:attrNameLst>
                                          <p:attrName>ppt_x</p:attrName>
                                          <p:attrName>ppt_y</p:attrName>
                                        </p:attrNameLst>
                                      </p:cBhvr>
                                      <p:rCtr x="4940" y="0"/>
                                    </p:animMotion>
                                  </p:childTnLst>
                                </p:cTn>
                              </p:par>
                            </p:childTnLst>
                          </p:cTn>
                        </p:par>
                        <p:par>
                          <p:cTn id="50" fill="hold">
                            <p:stCondLst>
                              <p:cond delay="3400"/>
                            </p:stCondLst>
                            <p:childTnLst>
                              <p:par>
                                <p:cTn id="51" presetID="1" presetClass="entr" presetSubtype="0" fill="hold" nodeType="afterEffect">
                                  <p:stCondLst>
                                    <p:cond delay="250"/>
                                  </p:stCondLst>
                                  <p:childTnLst>
                                    <p:set>
                                      <p:cBhvr>
                                        <p:cTn id="52" dur="1" fill="hold">
                                          <p:stCondLst>
                                            <p:cond delay="0"/>
                                          </p:stCondLst>
                                        </p:cTn>
                                        <p:tgtEl>
                                          <p:spTgt spid="299"/>
                                        </p:tgtEl>
                                        <p:attrNameLst>
                                          <p:attrName>style.visibility</p:attrName>
                                        </p:attrNameLst>
                                      </p:cBhvr>
                                      <p:to>
                                        <p:strVal val="visible"/>
                                      </p:to>
                                    </p:set>
                                  </p:childTnLst>
                                </p:cTn>
                              </p:par>
                              <p:par>
                                <p:cTn id="53" presetID="10" presetClass="entr" presetSubtype="0" fill="hold" nodeType="withEffect">
                                  <p:stCondLst>
                                    <p:cond delay="0"/>
                                  </p:stCondLst>
                                  <p:childTnLst>
                                    <p:set>
                                      <p:cBhvr>
                                        <p:cTn id="54" dur="1" fill="hold">
                                          <p:stCondLst>
                                            <p:cond delay="0"/>
                                          </p:stCondLst>
                                        </p:cTn>
                                        <p:tgtEl>
                                          <p:spTgt spid="171"/>
                                        </p:tgtEl>
                                        <p:attrNameLst>
                                          <p:attrName>style.visibility</p:attrName>
                                        </p:attrNameLst>
                                      </p:cBhvr>
                                      <p:to>
                                        <p:strVal val="visible"/>
                                      </p:to>
                                    </p:set>
                                    <p:animEffect transition="in" filter="fade">
                                      <p:cBhvr>
                                        <p:cTn id="55" dur="800"/>
                                        <p:tgtEl>
                                          <p:spTgt spid="171"/>
                                        </p:tgtEl>
                                      </p:cBhvr>
                                    </p:animEffect>
                                  </p:childTnLst>
                                </p:cTn>
                              </p:par>
                              <p:par>
                                <p:cTn id="56" presetID="1" presetClass="exit" presetSubtype="0" fill="hold" nodeType="withEffect">
                                  <p:stCondLst>
                                    <p:cond delay="250"/>
                                  </p:stCondLst>
                                  <p:childTnLst>
                                    <p:set>
                                      <p:cBhvr>
                                        <p:cTn id="57" dur="1" fill="hold">
                                          <p:stCondLst>
                                            <p:cond delay="0"/>
                                          </p:stCondLst>
                                        </p:cTn>
                                        <p:tgtEl>
                                          <p:spTgt spid="299"/>
                                        </p:tgtEl>
                                        <p:attrNameLst>
                                          <p:attrName>style.visibility</p:attrName>
                                        </p:attrNameLst>
                                      </p:cBhvr>
                                      <p:to>
                                        <p:strVal val="hidden"/>
                                      </p:to>
                                    </p:set>
                                  </p:childTnLst>
                                </p:cTn>
                              </p:par>
                              <p:par>
                                <p:cTn id="58" presetID="8" presetClass="emph" presetSubtype="0" accel="100000" fill="hold" nodeType="withEffect">
                                  <p:stCondLst>
                                    <p:cond delay="250"/>
                                  </p:stCondLst>
                                  <p:childTnLst>
                                    <p:animRot by="10800000">
                                      <p:cBhvr>
                                        <p:cTn id="59" dur="650" fill="hold"/>
                                        <p:tgtEl>
                                          <p:spTgt spid="295"/>
                                        </p:tgtEl>
                                        <p:attrNameLst>
                                          <p:attrName>r</p:attrName>
                                        </p:attrNameLst>
                                      </p:cBhvr>
                                    </p:animRot>
                                  </p:childTnLst>
                                </p:cTn>
                              </p:par>
                              <p:par>
                                <p:cTn id="60" presetID="1" presetClass="entr" presetSubtype="0" fill="hold" nodeType="withEffect">
                                  <p:stCondLst>
                                    <p:cond delay="900"/>
                                  </p:stCondLst>
                                  <p:childTnLst>
                                    <p:set>
                                      <p:cBhvr>
                                        <p:cTn id="61" dur="1" fill="hold">
                                          <p:stCondLst>
                                            <p:cond delay="0"/>
                                          </p:stCondLst>
                                        </p:cTn>
                                        <p:tgtEl>
                                          <p:spTgt spid="292"/>
                                        </p:tgtEl>
                                        <p:attrNameLst>
                                          <p:attrName>style.visibility</p:attrName>
                                        </p:attrNameLst>
                                      </p:cBhvr>
                                      <p:to>
                                        <p:strVal val="visible"/>
                                      </p:to>
                                    </p:set>
                                  </p:childTnLst>
                                </p:cTn>
                              </p:par>
                              <p:par>
                                <p:cTn id="62" presetID="10" presetClass="entr" presetSubtype="0" fill="hold" nodeType="withEffect">
                                  <p:stCondLst>
                                    <p:cond delay="900"/>
                                  </p:stCondLst>
                                  <p:childTnLst>
                                    <p:set>
                                      <p:cBhvr>
                                        <p:cTn id="63" dur="1" fill="hold">
                                          <p:stCondLst>
                                            <p:cond delay="0"/>
                                          </p:stCondLst>
                                        </p:cTn>
                                        <p:tgtEl>
                                          <p:spTgt spid="72"/>
                                        </p:tgtEl>
                                        <p:attrNameLst>
                                          <p:attrName>style.visibility</p:attrName>
                                        </p:attrNameLst>
                                      </p:cBhvr>
                                      <p:to>
                                        <p:strVal val="visible"/>
                                      </p:to>
                                    </p:set>
                                    <p:animEffect transition="in" filter="fade">
                                      <p:cBhvr>
                                        <p:cTn id="64" dur="800"/>
                                        <p:tgtEl>
                                          <p:spTgt spid="72"/>
                                        </p:tgtEl>
                                      </p:cBhvr>
                                    </p:animEffect>
                                  </p:childTnLst>
                                </p:cTn>
                              </p:par>
                              <p:par>
                                <p:cTn id="65" presetID="1" presetClass="exit" presetSubtype="0" fill="hold" grpId="0" nodeType="withEffect">
                                  <p:stCondLst>
                                    <p:cond delay="900"/>
                                  </p:stCondLst>
                                  <p:childTnLst>
                                    <p:set>
                                      <p:cBhvr>
                                        <p:cTn id="66" dur="1" fill="hold">
                                          <p:stCondLst>
                                            <p:cond delay="0"/>
                                          </p:stCondLst>
                                        </p:cTn>
                                        <p:tgtEl>
                                          <p:spTgt spid="298"/>
                                        </p:tgtEl>
                                        <p:attrNameLst>
                                          <p:attrName>style.visibility</p:attrName>
                                        </p:attrNameLst>
                                      </p:cBhvr>
                                      <p:to>
                                        <p:strVal val="hidden"/>
                                      </p:to>
                                    </p:set>
                                  </p:childTnLst>
                                </p:cTn>
                              </p:par>
                              <p:par>
                                <p:cTn id="67" presetID="8" presetClass="emph" presetSubtype="0" decel="100000" fill="hold" nodeType="withEffect">
                                  <p:stCondLst>
                                    <p:cond delay="900"/>
                                  </p:stCondLst>
                                  <p:childTnLst>
                                    <p:animRot by="10800000">
                                      <p:cBhvr>
                                        <p:cTn id="68" dur="750" fill="hold"/>
                                        <p:tgtEl>
                                          <p:spTgt spid="292"/>
                                        </p:tgtEl>
                                        <p:attrNameLst>
                                          <p:attrName>r</p:attrName>
                                        </p:attrNameLst>
                                      </p:cBhvr>
                                    </p:animRot>
                                  </p:childTnLst>
                                </p:cTn>
                              </p:par>
                              <p:par>
                                <p:cTn id="69" presetID="1" presetClass="entr" presetSubtype="0" fill="hold" grpId="0" nodeType="withEffect">
                                  <p:stCondLst>
                                    <p:cond delay="900"/>
                                  </p:stCondLst>
                                  <p:childTnLst>
                                    <p:set>
                                      <p:cBhvr>
                                        <p:cTn id="70" dur="1" fill="hold">
                                          <p:stCondLst>
                                            <p:cond delay="0"/>
                                          </p:stCondLst>
                                        </p:cTn>
                                        <p:tgtEl>
                                          <p:spTgt spid="118"/>
                                        </p:tgtEl>
                                        <p:attrNameLst>
                                          <p:attrName>style.visibility</p:attrName>
                                        </p:attrNameLst>
                                      </p:cBhvr>
                                      <p:to>
                                        <p:strVal val="visible"/>
                                      </p:to>
                                    </p:set>
                                  </p:childTnLst>
                                </p:cTn>
                              </p:par>
                              <p:par>
                                <p:cTn id="71" presetID="63" presetClass="path" presetSubtype="0" decel="100000" fill="hold" grpId="1" nodeType="withEffect">
                                  <p:stCondLst>
                                    <p:cond delay="900"/>
                                  </p:stCondLst>
                                  <p:childTnLst>
                                    <p:animMotion origin="layout" path="M -0.09867 -1.2256E-7 L -9.9566E-8 -1.2256E-7 " pathEditMode="relative" rAng="0" ptsTypes="AA">
                                      <p:cBhvr>
                                        <p:cTn id="72" dur="800" fill="hold"/>
                                        <p:tgtEl>
                                          <p:spTgt spid="118"/>
                                        </p:tgtEl>
                                        <p:attrNameLst>
                                          <p:attrName>ppt_x</p:attrName>
                                          <p:attrName>ppt_y</p:attrName>
                                        </p:attrNameLst>
                                      </p:cBhvr>
                                      <p:rCtr x="4927" y="0"/>
                                    </p:animMotion>
                                  </p:childTnLst>
                                </p:cTn>
                              </p:par>
                            </p:childTnLst>
                          </p:cTn>
                        </p:par>
                        <p:par>
                          <p:cTn id="73" fill="hold">
                            <p:stCondLst>
                              <p:cond delay="5100"/>
                            </p:stCondLst>
                            <p:childTnLst>
                              <p:par>
                                <p:cTn id="74" presetID="1" presetClass="entr" presetSubtype="0" fill="hold" nodeType="afterEffect">
                                  <p:stCondLst>
                                    <p:cond delay="250"/>
                                  </p:stCondLst>
                                  <p:childTnLst>
                                    <p:set>
                                      <p:cBhvr>
                                        <p:cTn id="75" dur="1" fill="hold">
                                          <p:stCondLst>
                                            <p:cond delay="0"/>
                                          </p:stCondLst>
                                        </p:cTn>
                                        <p:tgtEl>
                                          <p:spTgt spid="314"/>
                                        </p:tgtEl>
                                        <p:attrNameLst>
                                          <p:attrName>style.visibility</p:attrName>
                                        </p:attrNameLst>
                                      </p:cBhvr>
                                      <p:to>
                                        <p:strVal val="visible"/>
                                      </p:to>
                                    </p:set>
                                  </p:childTnLst>
                                </p:cTn>
                              </p:par>
                              <p:par>
                                <p:cTn id="76" presetID="10" presetClass="entr" presetSubtype="0" fill="hold" nodeType="withEffect">
                                  <p:stCondLst>
                                    <p:cond delay="0"/>
                                  </p:stCondLst>
                                  <p:childTnLst>
                                    <p:set>
                                      <p:cBhvr>
                                        <p:cTn id="77" dur="1" fill="hold">
                                          <p:stCondLst>
                                            <p:cond delay="0"/>
                                          </p:stCondLst>
                                        </p:cTn>
                                        <p:tgtEl>
                                          <p:spTgt spid="174"/>
                                        </p:tgtEl>
                                        <p:attrNameLst>
                                          <p:attrName>style.visibility</p:attrName>
                                        </p:attrNameLst>
                                      </p:cBhvr>
                                      <p:to>
                                        <p:strVal val="visible"/>
                                      </p:to>
                                    </p:set>
                                    <p:animEffect transition="in" filter="fade">
                                      <p:cBhvr>
                                        <p:cTn id="78" dur="800"/>
                                        <p:tgtEl>
                                          <p:spTgt spid="174"/>
                                        </p:tgtEl>
                                      </p:cBhvr>
                                    </p:animEffect>
                                  </p:childTnLst>
                                </p:cTn>
                              </p:par>
                              <p:par>
                                <p:cTn id="79" presetID="1" presetClass="exit" presetSubtype="0" fill="hold" nodeType="withEffect">
                                  <p:stCondLst>
                                    <p:cond delay="250"/>
                                  </p:stCondLst>
                                  <p:childTnLst>
                                    <p:set>
                                      <p:cBhvr>
                                        <p:cTn id="80" dur="1" fill="hold">
                                          <p:stCondLst>
                                            <p:cond delay="0"/>
                                          </p:stCondLst>
                                        </p:cTn>
                                        <p:tgtEl>
                                          <p:spTgt spid="314"/>
                                        </p:tgtEl>
                                        <p:attrNameLst>
                                          <p:attrName>style.visibility</p:attrName>
                                        </p:attrNameLst>
                                      </p:cBhvr>
                                      <p:to>
                                        <p:strVal val="hidden"/>
                                      </p:to>
                                    </p:set>
                                  </p:childTnLst>
                                </p:cTn>
                              </p:par>
                              <p:par>
                                <p:cTn id="81" presetID="8" presetClass="emph" presetSubtype="0" accel="100000" fill="hold" nodeType="withEffect">
                                  <p:stCondLst>
                                    <p:cond delay="250"/>
                                  </p:stCondLst>
                                  <p:childTnLst>
                                    <p:animRot by="10800000">
                                      <p:cBhvr>
                                        <p:cTn id="82" dur="650" fill="hold"/>
                                        <p:tgtEl>
                                          <p:spTgt spid="310"/>
                                        </p:tgtEl>
                                        <p:attrNameLst>
                                          <p:attrName>r</p:attrName>
                                        </p:attrNameLst>
                                      </p:cBhvr>
                                    </p:animRot>
                                  </p:childTnLst>
                                </p:cTn>
                              </p:par>
                              <p:par>
                                <p:cTn id="83" presetID="1" presetClass="entr" presetSubtype="0" fill="hold" nodeType="withEffect">
                                  <p:stCondLst>
                                    <p:cond delay="900"/>
                                  </p:stCondLst>
                                  <p:childTnLst>
                                    <p:set>
                                      <p:cBhvr>
                                        <p:cTn id="84" dur="1" fill="hold">
                                          <p:stCondLst>
                                            <p:cond delay="0"/>
                                          </p:stCondLst>
                                        </p:cTn>
                                        <p:tgtEl>
                                          <p:spTgt spid="307"/>
                                        </p:tgtEl>
                                        <p:attrNameLst>
                                          <p:attrName>style.visibility</p:attrName>
                                        </p:attrNameLst>
                                      </p:cBhvr>
                                      <p:to>
                                        <p:strVal val="visible"/>
                                      </p:to>
                                    </p:set>
                                  </p:childTnLst>
                                </p:cTn>
                              </p:par>
                              <p:par>
                                <p:cTn id="85" presetID="10" presetClass="entr" presetSubtype="0" fill="hold" nodeType="withEffect">
                                  <p:stCondLst>
                                    <p:cond delay="900"/>
                                  </p:stCondLst>
                                  <p:childTnLst>
                                    <p:set>
                                      <p:cBhvr>
                                        <p:cTn id="86" dur="1" fill="hold">
                                          <p:stCondLst>
                                            <p:cond delay="0"/>
                                          </p:stCondLst>
                                        </p:cTn>
                                        <p:tgtEl>
                                          <p:spTgt spid="348"/>
                                        </p:tgtEl>
                                        <p:attrNameLst>
                                          <p:attrName>style.visibility</p:attrName>
                                        </p:attrNameLst>
                                      </p:cBhvr>
                                      <p:to>
                                        <p:strVal val="visible"/>
                                      </p:to>
                                    </p:set>
                                    <p:animEffect transition="in" filter="fade">
                                      <p:cBhvr>
                                        <p:cTn id="87" dur="800"/>
                                        <p:tgtEl>
                                          <p:spTgt spid="348"/>
                                        </p:tgtEl>
                                      </p:cBhvr>
                                    </p:animEffect>
                                  </p:childTnLst>
                                </p:cTn>
                              </p:par>
                              <p:par>
                                <p:cTn id="88" presetID="1" presetClass="exit" presetSubtype="0" fill="hold" grpId="0" nodeType="withEffect">
                                  <p:stCondLst>
                                    <p:cond delay="900"/>
                                  </p:stCondLst>
                                  <p:childTnLst>
                                    <p:set>
                                      <p:cBhvr>
                                        <p:cTn id="89" dur="1" fill="hold">
                                          <p:stCondLst>
                                            <p:cond delay="0"/>
                                          </p:stCondLst>
                                        </p:cTn>
                                        <p:tgtEl>
                                          <p:spTgt spid="313"/>
                                        </p:tgtEl>
                                        <p:attrNameLst>
                                          <p:attrName>style.visibility</p:attrName>
                                        </p:attrNameLst>
                                      </p:cBhvr>
                                      <p:to>
                                        <p:strVal val="hidden"/>
                                      </p:to>
                                    </p:set>
                                  </p:childTnLst>
                                </p:cTn>
                              </p:par>
                              <p:par>
                                <p:cTn id="90" presetID="8" presetClass="emph" presetSubtype="0" decel="100000" fill="hold" nodeType="withEffect">
                                  <p:stCondLst>
                                    <p:cond delay="900"/>
                                  </p:stCondLst>
                                  <p:childTnLst>
                                    <p:animRot by="10800000">
                                      <p:cBhvr>
                                        <p:cTn id="91" dur="750" fill="hold"/>
                                        <p:tgtEl>
                                          <p:spTgt spid="307"/>
                                        </p:tgtEl>
                                        <p:attrNameLst>
                                          <p:attrName>r</p:attrName>
                                        </p:attrNameLst>
                                      </p:cBhvr>
                                    </p:animRot>
                                  </p:childTnLst>
                                </p:cTn>
                              </p:par>
                              <p:par>
                                <p:cTn id="92" presetID="1" presetClass="entr" presetSubtype="0" fill="hold" grpId="0" nodeType="withEffect">
                                  <p:stCondLst>
                                    <p:cond delay="900"/>
                                  </p:stCondLst>
                                  <p:childTnLst>
                                    <p:set>
                                      <p:cBhvr>
                                        <p:cTn id="93" dur="1" fill="hold">
                                          <p:stCondLst>
                                            <p:cond delay="0"/>
                                          </p:stCondLst>
                                        </p:cTn>
                                        <p:tgtEl>
                                          <p:spTgt spid="130"/>
                                        </p:tgtEl>
                                        <p:attrNameLst>
                                          <p:attrName>style.visibility</p:attrName>
                                        </p:attrNameLst>
                                      </p:cBhvr>
                                      <p:to>
                                        <p:strVal val="visible"/>
                                      </p:to>
                                    </p:set>
                                  </p:childTnLst>
                                </p:cTn>
                              </p:par>
                              <p:par>
                                <p:cTn id="94" presetID="63" presetClass="path" presetSubtype="0" decel="100000" fill="hold" grpId="1" nodeType="withEffect">
                                  <p:stCondLst>
                                    <p:cond delay="900"/>
                                  </p:stCondLst>
                                  <p:childTnLst>
                                    <p:animMotion origin="layout" path="M -0.09868 -3.00953E-6 L 2.85933E-6 -3.00953E-6 " pathEditMode="relative" rAng="0" ptsTypes="AA">
                                      <p:cBhvr>
                                        <p:cTn id="95" dur="800" fill="hold"/>
                                        <p:tgtEl>
                                          <p:spTgt spid="130"/>
                                        </p:tgtEl>
                                        <p:attrNameLst>
                                          <p:attrName>ppt_x</p:attrName>
                                          <p:attrName>ppt_y</p:attrName>
                                        </p:attrNameLst>
                                      </p:cBhvr>
                                      <p:rCtr x="492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4" grpId="1"/>
      <p:bldP spid="106" grpId="0"/>
      <p:bldP spid="106" grpId="1"/>
      <p:bldP spid="118" grpId="0"/>
      <p:bldP spid="118" grpId="1"/>
      <p:bldP spid="130" grpId="0"/>
      <p:bldP spid="130" grpId="1"/>
      <p:bldP spid="88" grpId="0" animBg="1"/>
      <p:bldP spid="276" grpId="0" animBg="1"/>
      <p:bldP spid="298" grpId="0" animBg="1"/>
      <p:bldP spid="313" grpId="0" animBg="1"/>
      <p:bldP spid="6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Oval 107"/>
          <p:cNvSpPr/>
          <p:nvPr/>
        </p:nvSpPr>
        <p:spPr>
          <a:xfrm>
            <a:off x="1189129" y="1149630"/>
            <a:ext cx="1080854" cy="1080854"/>
          </a:xfrm>
          <a:prstGeom prst="ellipse">
            <a:avLst/>
          </a:prstGeom>
          <a:solidFill>
            <a:srgbClr val="229DFF"/>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marL="0" marR="0" lvl="0" indent="0" algn="ctr" defTabSz="914400" eaLnBrk="1" fontAlgn="auto" latinLnBrk="0" hangingPunct="1">
              <a:lnSpc>
                <a:spcPct val="90000"/>
              </a:lnSpc>
              <a:spcBef>
                <a:spcPts val="0"/>
              </a:spcBef>
              <a:spcAft>
                <a:spcPts val="0"/>
              </a:spcAft>
              <a:buClrTx/>
              <a:buSzTx/>
              <a:buFontTx/>
              <a:buNone/>
              <a:tabLst/>
              <a:defRPr/>
            </a:pPr>
            <a:endParaRPr kumimoji="0" lang="en-US" sz="2010" b="1" i="0" u="none" strike="noStrike" kern="0" cap="none" spc="120" normalizeH="0" baseline="0" noProof="0" dirty="0">
              <a:ln>
                <a:noFill/>
              </a:ln>
              <a:gradFill>
                <a:gsLst>
                  <a:gs pos="0">
                    <a:srgbClr val="FFFFFF"/>
                  </a:gs>
                  <a:gs pos="100000">
                    <a:srgbClr val="FFFFFF"/>
                  </a:gs>
                </a:gsLst>
                <a:lin ang="5400000" scaled="1"/>
              </a:gradFill>
              <a:effectLst/>
              <a:uLnTx/>
              <a:uFillTx/>
              <a:latin typeface="Segoe UI"/>
              <a:ea typeface="Segoe UI Black" panose="020B0A02040204020203" pitchFamily="34" charset="0"/>
              <a:cs typeface="Segoe UI Black" panose="020B0A02040204020203" pitchFamily="34" charset="0"/>
            </a:endParaRPr>
          </a:p>
        </p:txBody>
      </p:sp>
      <p:sp>
        <p:nvSpPr>
          <p:cNvPr id="124" name="Oval 123"/>
          <p:cNvSpPr/>
          <p:nvPr/>
        </p:nvSpPr>
        <p:spPr>
          <a:xfrm>
            <a:off x="1199258" y="2413457"/>
            <a:ext cx="2743200" cy="2743200"/>
          </a:xfrm>
          <a:prstGeom prst="ellipse">
            <a:avLst/>
          </a:prstGeom>
          <a:solidFill>
            <a:srgbClr val="229DFF"/>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marL="0" marR="0" lvl="0" indent="0" algn="ctr" defTabSz="914400" eaLnBrk="1" fontAlgn="auto" latinLnBrk="0" hangingPunct="1">
              <a:lnSpc>
                <a:spcPct val="90000"/>
              </a:lnSpc>
              <a:spcBef>
                <a:spcPts val="0"/>
              </a:spcBef>
              <a:spcAft>
                <a:spcPts val="0"/>
              </a:spcAft>
              <a:buClrTx/>
              <a:buSzTx/>
              <a:buFontTx/>
              <a:buNone/>
              <a:tabLst/>
              <a:defRPr/>
            </a:pPr>
            <a:endParaRPr kumimoji="0" lang="en-US" sz="2010" b="1" i="0" u="none" strike="noStrike" kern="0" cap="none" spc="120" normalizeH="0" baseline="0" noProof="0" dirty="0">
              <a:ln>
                <a:noFill/>
              </a:ln>
              <a:gradFill>
                <a:gsLst>
                  <a:gs pos="0">
                    <a:srgbClr val="FFFFFF"/>
                  </a:gs>
                  <a:gs pos="100000">
                    <a:srgbClr val="FFFFFF"/>
                  </a:gs>
                </a:gsLst>
                <a:lin ang="5400000" scaled="1"/>
              </a:gradFill>
              <a:effectLst/>
              <a:uLnTx/>
              <a:uFillTx/>
              <a:latin typeface="Segoe UI"/>
              <a:ea typeface="Segoe UI Black" panose="020B0A02040204020203" pitchFamily="34" charset="0"/>
              <a:cs typeface="Segoe UI Black" panose="020B0A02040204020203" pitchFamily="34" charset="0"/>
            </a:endParaRPr>
          </a:p>
        </p:txBody>
      </p:sp>
      <p:sp>
        <p:nvSpPr>
          <p:cNvPr id="3" name="Arc 2"/>
          <p:cNvSpPr/>
          <p:nvPr/>
        </p:nvSpPr>
        <p:spPr>
          <a:xfrm rot="2700000">
            <a:off x="713565" y="-842767"/>
            <a:ext cx="8716098" cy="8716098"/>
          </a:xfrm>
          <a:prstGeom prst="arc">
            <a:avLst/>
          </a:prstGeom>
          <a:ln w="1082675">
            <a:solidFill>
              <a:srgbClr val="F8F8F8"/>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extBox 3"/>
          <p:cNvSpPr txBox="1"/>
          <p:nvPr/>
        </p:nvSpPr>
        <p:spPr>
          <a:xfrm>
            <a:off x="1086112" y="1151584"/>
            <a:ext cx="5793536" cy="406265"/>
          </a:xfrm>
          <a:prstGeom prst="rect">
            <a:avLst/>
          </a:prstGeom>
          <a:noFill/>
        </p:spPr>
        <p:txBody>
          <a:bodyPr wrap="square" rtlCol="0">
            <a:spAutoFit/>
          </a:bodyPr>
          <a:lstStyle/>
          <a:p>
            <a:pPr marL="0" marR="0" lvl="0" indent="0" defTabSz="914400" eaLnBrk="1" fontAlgn="auto" latinLnBrk="0" hangingPunct="1">
              <a:lnSpc>
                <a:spcPct val="85000"/>
              </a:lnSpc>
              <a:spcBef>
                <a:spcPts val="0"/>
              </a:spcBef>
              <a:spcAft>
                <a:spcPts val="0"/>
              </a:spcAft>
              <a:buClrTx/>
              <a:buSzTx/>
              <a:buFontTx/>
              <a:buNone/>
              <a:tabLst/>
              <a:defRPr/>
            </a:pPr>
            <a:r>
              <a:rPr kumimoji="0" lang="sl-SI" sz="24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MICROSOFT</a:t>
            </a:r>
            <a:r>
              <a:rPr kumimoji="0" lang="en-US" sz="24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 </a:t>
            </a:r>
            <a:r>
              <a:rPr kumimoji="0" lang="en-US" sz="2400" b="1"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UNIQUE</a:t>
            </a:r>
            <a:r>
              <a:rPr kumimoji="0" lang="en-US" sz="24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 APPROACH</a:t>
            </a:r>
          </a:p>
        </p:txBody>
      </p:sp>
      <p:grpSp>
        <p:nvGrpSpPr>
          <p:cNvPr id="8" name="Group 7"/>
          <p:cNvGrpSpPr/>
          <p:nvPr/>
        </p:nvGrpSpPr>
        <p:grpSpPr>
          <a:xfrm>
            <a:off x="1195956" y="780581"/>
            <a:ext cx="10857098" cy="5859803"/>
            <a:chOff x="1195956" y="780581"/>
            <a:chExt cx="10857098" cy="5859803"/>
          </a:xfrm>
        </p:grpSpPr>
        <p:sp>
          <p:nvSpPr>
            <p:cNvPr id="178" name="Oval 177"/>
            <p:cNvSpPr/>
            <p:nvPr/>
          </p:nvSpPr>
          <p:spPr>
            <a:xfrm>
              <a:off x="1195956" y="2411109"/>
              <a:ext cx="2743200" cy="2743200"/>
            </a:xfrm>
            <a:prstGeom prst="ellipse">
              <a:avLst/>
            </a:prstGeom>
            <a:solidFill>
              <a:srgbClr val="229DFF"/>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marL="0" marR="0" lvl="0" indent="0" algn="ctr" defTabSz="914400" eaLnBrk="1" fontAlgn="auto" latinLnBrk="0" hangingPunct="1">
                <a:lnSpc>
                  <a:spcPct val="90000"/>
                </a:lnSpc>
                <a:spcBef>
                  <a:spcPts val="0"/>
                </a:spcBef>
                <a:spcAft>
                  <a:spcPts val="0"/>
                </a:spcAft>
                <a:buClrTx/>
                <a:buSzTx/>
                <a:buFontTx/>
                <a:buNone/>
                <a:tabLst/>
                <a:defRPr/>
              </a:pPr>
              <a:r>
                <a:rPr kumimoji="0" lang="en-US" sz="2010" b="1" i="0" u="none" strike="noStrike" kern="0" cap="none" spc="120" normalizeH="0" baseline="0" noProof="0" dirty="0">
                  <a:ln>
                    <a:noFill/>
                  </a:ln>
                  <a:gradFill>
                    <a:gsLst>
                      <a:gs pos="0">
                        <a:srgbClr val="FFFFFF"/>
                      </a:gs>
                      <a:gs pos="100000">
                        <a:srgbClr val="FFFFFF"/>
                      </a:gs>
                    </a:gsLst>
                    <a:lin ang="5400000" scaled="1"/>
                  </a:gradFill>
                  <a:effectLst/>
                  <a:uLnTx/>
                  <a:uFillTx/>
                  <a:latin typeface="Segoe UI"/>
                  <a:ea typeface="Segoe UI Black" panose="020B0A02040204020203" pitchFamily="34" charset="0"/>
                  <a:cs typeface="Segoe UI Black" panose="020B0A02040204020203" pitchFamily="34" charset="0"/>
                </a:rPr>
                <a:t>PLATFORM</a:t>
              </a:r>
            </a:p>
          </p:txBody>
        </p:sp>
        <p:grpSp>
          <p:nvGrpSpPr>
            <p:cNvPr id="2" name="Group 1"/>
            <p:cNvGrpSpPr/>
            <p:nvPr/>
          </p:nvGrpSpPr>
          <p:grpSpPr>
            <a:xfrm>
              <a:off x="3939156" y="780581"/>
              <a:ext cx="8113898" cy="5859803"/>
              <a:chOff x="3939156" y="780581"/>
              <a:chExt cx="8113898" cy="5859803"/>
            </a:xfrm>
          </p:grpSpPr>
          <p:sp>
            <p:nvSpPr>
              <p:cNvPr id="141" name="Freeform 5"/>
              <p:cNvSpPr>
                <a:spLocks noEditPoints="1"/>
              </p:cNvSpPr>
              <p:nvPr/>
            </p:nvSpPr>
            <p:spPr bwMode="auto">
              <a:xfrm>
                <a:off x="7472437" y="1255116"/>
                <a:ext cx="390378" cy="391722"/>
              </a:xfrm>
              <a:custGeom>
                <a:avLst/>
                <a:gdLst>
                  <a:gd name="T0" fmla="*/ 120 w 120"/>
                  <a:gd name="T1" fmla="*/ 120 h 120"/>
                  <a:gd name="T2" fmla="*/ 120 w 120"/>
                  <a:gd name="T3" fmla="*/ 0 h 120"/>
                  <a:gd name="T4" fmla="*/ 0 w 120"/>
                  <a:gd name="T5" fmla="*/ 0 h 120"/>
                  <a:gd name="T6" fmla="*/ 0 w 120"/>
                  <a:gd name="T7" fmla="*/ 120 h 120"/>
                  <a:gd name="T8" fmla="*/ 24 w 120"/>
                  <a:gd name="T9" fmla="*/ 120 h 120"/>
                  <a:gd name="T10" fmla="*/ 24 w 120"/>
                  <a:gd name="T11" fmla="*/ 116 h 120"/>
                  <a:gd name="T12" fmla="*/ 60 w 120"/>
                  <a:gd name="T13" fmla="*/ 80 h 120"/>
                  <a:gd name="T14" fmla="*/ 96 w 120"/>
                  <a:gd name="T15" fmla="*/ 116 h 120"/>
                  <a:gd name="T16" fmla="*/ 96 w 120"/>
                  <a:gd name="T17" fmla="*/ 120 h 120"/>
                  <a:gd name="T18" fmla="*/ 120 w 120"/>
                  <a:gd name="T19" fmla="*/ 120 h 120"/>
                  <a:gd name="T20" fmla="*/ 77 w 120"/>
                  <a:gd name="T21" fmla="*/ 75 h 120"/>
                  <a:gd name="T22" fmla="*/ 92 w 120"/>
                  <a:gd name="T23" fmla="*/ 48 h 120"/>
                  <a:gd name="T24" fmla="*/ 60 w 120"/>
                  <a:gd name="T25" fmla="*/ 16 h 120"/>
                  <a:gd name="T26" fmla="*/ 28 w 120"/>
                  <a:gd name="T27" fmla="*/ 48 h 120"/>
                  <a:gd name="T28" fmla="*/ 43 w 120"/>
                  <a:gd name="T29" fmla="*/ 75 h 120"/>
                  <a:gd name="T30" fmla="*/ 16 w 120"/>
                  <a:gd name="T31" fmla="*/ 112 h 120"/>
                  <a:gd name="T32" fmla="*/ 8 w 120"/>
                  <a:gd name="T33" fmla="*/ 112 h 120"/>
                  <a:gd name="T34" fmla="*/ 8 w 120"/>
                  <a:gd name="T35" fmla="*/ 8 h 120"/>
                  <a:gd name="T36" fmla="*/ 112 w 120"/>
                  <a:gd name="T37" fmla="*/ 8 h 120"/>
                  <a:gd name="T38" fmla="*/ 112 w 120"/>
                  <a:gd name="T39" fmla="*/ 112 h 120"/>
                  <a:gd name="T40" fmla="*/ 104 w 120"/>
                  <a:gd name="T41" fmla="*/ 112 h 120"/>
                  <a:gd name="T42" fmla="*/ 77 w 120"/>
                  <a:gd name="T43" fmla="*/ 75 h 120"/>
                  <a:gd name="T44" fmla="*/ 60 w 120"/>
                  <a:gd name="T45" fmla="*/ 72 h 120"/>
                  <a:gd name="T46" fmla="*/ 36 w 120"/>
                  <a:gd name="T47" fmla="*/ 48 h 120"/>
                  <a:gd name="T48" fmla="*/ 60 w 120"/>
                  <a:gd name="T49" fmla="*/ 24 h 120"/>
                  <a:gd name="T50" fmla="*/ 84 w 120"/>
                  <a:gd name="T51" fmla="*/ 48 h 120"/>
                  <a:gd name="T52" fmla="*/ 60 w 120"/>
                  <a:gd name="T53" fmla="*/ 7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0" h="120">
                    <a:moveTo>
                      <a:pt x="120" y="120"/>
                    </a:moveTo>
                    <a:cubicBezTo>
                      <a:pt x="120" y="0"/>
                      <a:pt x="120" y="0"/>
                      <a:pt x="120" y="0"/>
                    </a:cubicBezTo>
                    <a:cubicBezTo>
                      <a:pt x="0" y="0"/>
                      <a:pt x="0" y="0"/>
                      <a:pt x="0" y="0"/>
                    </a:cubicBezTo>
                    <a:cubicBezTo>
                      <a:pt x="0" y="120"/>
                      <a:pt x="0" y="120"/>
                      <a:pt x="0" y="120"/>
                    </a:cubicBezTo>
                    <a:cubicBezTo>
                      <a:pt x="24" y="120"/>
                      <a:pt x="24" y="120"/>
                      <a:pt x="24" y="120"/>
                    </a:cubicBezTo>
                    <a:cubicBezTo>
                      <a:pt x="24" y="116"/>
                      <a:pt x="24" y="116"/>
                      <a:pt x="24" y="116"/>
                    </a:cubicBezTo>
                    <a:cubicBezTo>
                      <a:pt x="24" y="96"/>
                      <a:pt x="40" y="80"/>
                      <a:pt x="60" y="80"/>
                    </a:cubicBezTo>
                    <a:cubicBezTo>
                      <a:pt x="80" y="80"/>
                      <a:pt x="96" y="96"/>
                      <a:pt x="96" y="116"/>
                    </a:cubicBezTo>
                    <a:cubicBezTo>
                      <a:pt x="96" y="120"/>
                      <a:pt x="96" y="120"/>
                      <a:pt x="96" y="120"/>
                    </a:cubicBezTo>
                    <a:lnTo>
                      <a:pt x="120" y="120"/>
                    </a:lnTo>
                    <a:close/>
                    <a:moveTo>
                      <a:pt x="77" y="75"/>
                    </a:moveTo>
                    <a:cubicBezTo>
                      <a:pt x="86" y="70"/>
                      <a:pt x="92" y="60"/>
                      <a:pt x="92" y="48"/>
                    </a:cubicBezTo>
                    <a:cubicBezTo>
                      <a:pt x="92" y="30"/>
                      <a:pt x="78" y="16"/>
                      <a:pt x="60" y="16"/>
                    </a:cubicBezTo>
                    <a:cubicBezTo>
                      <a:pt x="42" y="16"/>
                      <a:pt x="28" y="30"/>
                      <a:pt x="28" y="48"/>
                    </a:cubicBezTo>
                    <a:cubicBezTo>
                      <a:pt x="28" y="60"/>
                      <a:pt x="34" y="70"/>
                      <a:pt x="43" y="75"/>
                    </a:cubicBezTo>
                    <a:cubicBezTo>
                      <a:pt x="29" y="81"/>
                      <a:pt x="18" y="95"/>
                      <a:pt x="16" y="112"/>
                    </a:cubicBezTo>
                    <a:cubicBezTo>
                      <a:pt x="8" y="112"/>
                      <a:pt x="8" y="112"/>
                      <a:pt x="8" y="112"/>
                    </a:cubicBezTo>
                    <a:cubicBezTo>
                      <a:pt x="8" y="8"/>
                      <a:pt x="8" y="8"/>
                      <a:pt x="8" y="8"/>
                    </a:cubicBezTo>
                    <a:cubicBezTo>
                      <a:pt x="112" y="8"/>
                      <a:pt x="112" y="8"/>
                      <a:pt x="112" y="8"/>
                    </a:cubicBezTo>
                    <a:cubicBezTo>
                      <a:pt x="112" y="112"/>
                      <a:pt x="112" y="112"/>
                      <a:pt x="112" y="112"/>
                    </a:cubicBezTo>
                    <a:cubicBezTo>
                      <a:pt x="104" y="112"/>
                      <a:pt x="104" y="112"/>
                      <a:pt x="104" y="112"/>
                    </a:cubicBezTo>
                    <a:cubicBezTo>
                      <a:pt x="102" y="95"/>
                      <a:pt x="91" y="81"/>
                      <a:pt x="77" y="75"/>
                    </a:cubicBezTo>
                    <a:moveTo>
                      <a:pt x="60" y="72"/>
                    </a:moveTo>
                    <a:cubicBezTo>
                      <a:pt x="47" y="72"/>
                      <a:pt x="36" y="61"/>
                      <a:pt x="36" y="48"/>
                    </a:cubicBezTo>
                    <a:cubicBezTo>
                      <a:pt x="36" y="35"/>
                      <a:pt x="47" y="24"/>
                      <a:pt x="60" y="24"/>
                    </a:cubicBezTo>
                    <a:cubicBezTo>
                      <a:pt x="73" y="24"/>
                      <a:pt x="84" y="35"/>
                      <a:pt x="84" y="48"/>
                    </a:cubicBezTo>
                    <a:cubicBezTo>
                      <a:pt x="84" y="61"/>
                      <a:pt x="73" y="72"/>
                      <a:pt x="60" y="72"/>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25" name="first half"/>
              <p:cNvGrpSpPr/>
              <p:nvPr/>
            </p:nvGrpSpPr>
            <p:grpSpPr>
              <a:xfrm rot="10800000">
                <a:off x="7026570" y="816572"/>
                <a:ext cx="1263622" cy="1263620"/>
                <a:chOff x="1655681" y="1702136"/>
                <a:chExt cx="3163063" cy="3163062"/>
              </a:xfrm>
            </p:grpSpPr>
            <p:sp>
              <p:nvSpPr>
                <p:cNvPr id="126" name="Oval 125"/>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27" name="Freeform 126"/>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29" name="inner mask"/>
              <p:cNvSpPr/>
              <p:nvPr/>
            </p:nvSpPr>
            <p:spPr>
              <a:xfrm>
                <a:off x="7104848" y="894849"/>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cxnSp>
            <p:nvCxnSpPr>
              <p:cNvPr id="162" name="Identity Line"/>
              <p:cNvCxnSpPr>
                <a:stCxn id="178" idx="6"/>
              </p:cNvCxnSpPr>
              <p:nvPr/>
            </p:nvCxnSpPr>
            <p:spPr>
              <a:xfrm flipV="1">
                <a:off x="3939156" y="1809750"/>
                <a:ext cx="3171257" cy="197295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9" name="Device Line"/>
              <p:cNvCxnSpPr>
                <a:stCxn id="178" idx="6"/>
              </p:cNvCxnSpPr>
              <p:nvPr/>
            </p:nvCxnSpPr>
            <p:spPr>
              <a:xfrm flipV="1">
                <a:off x="3939156" y="2997994"/>
                <a:ext cx="4426175" cy="784715"/>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1" name="Apps LIne"/>
              <p:cNvCxnSpPr>
                <a:stCxn id="178" idx="6"/>
              </p:cNvCxnSpPr>
              <p:nvPr/>
            </p:nvCxnSpPr>
            <p:spPr>
              <a:xfrm>
                <a:off x="3939156" y="3782709"/>
                <a:ext cx="4392838" cy="846441"/>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4" name="Data Line"/>
              <p:cNvCxnSpPr>
                <a:stCxn id="178" idx="6"/>
              </p:cNvCxnSpPr>
              <p:nvPr/>
            </p:nvCxnSpPr>
            <p:spPr>
              <a:xfrm>
                <a:off x="3939156" y="3782709"/>
                <a:ext cx="3149825" cy="185132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4" name="Identity Text"/>
              <p:cNvSpPr/>
              <p:nvPr/>
            </p:nvSpPr>
            <p:spPr>
              <a:xfrm>
                <a:off x="8289026" y="1305266"/>
                <a:ext cx="1353470"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Identity </a:t>
                </a:r>
              </a:p>
            </p:txBody>
          </p:sp>
          <p:sp>
            <p:nvSpPr>
              <p:cNvPr id="106" name="Device Text"/>
              <p:cNvSpPr/>
              <p:nvPr/>
            </p:nvSpPr>
            <p:spPr>
              <a:xfrm>
                <a:off x="9620886" y="2653191"/>
                <a:ext cx="949198" cy="28362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Device</a:t>
                </a:r>
              </a:p>
            </p:txBody>
          </p:sp>
          <p:sp>
            <p:nvSpPr>
              <p:cNvPr id="118" name="Apps Text"/>
              <p:cNvSpPr/>
              <p:nvPr/>
            </p:nvSpPr>
            <p:spPr>
              <a:xfrm>
                <a:off x="9620886" y="4514425"/>
                <a:ext cx="2432168"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Apps &amp; Data</a:t>
                </a:r>
              </a:p>
            </p:txBody>
          </p:sp>
          <p:sp>
            <p:nvSpPr>
              <p:cNvPr id="130" name="Data Text"/>
              <p:cNvSpPr/>
              <p:nvPr/>
            </p:nvSpPr>
            <p:spPr>
              <a:xfrm>
                <a:off x="8283462" y="5815503"/>
                <a:ext cx="1679637"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Infrastructure</a:t>
                </a:r>
              </a:p>
            </p:txBody>
          </p:sp>
          <p:grpSp>
            <p:nvGrpSpPr>
              <p:cNvPr id="82" name="second half"/>
              <p:cNvGrpSpPr/>
              <p:nvPr/>
            </p:nvGrpSpPr>
            <p:grpSpPr>
              <a:xfrm>
                <a:off x="7026570" y="816571"/>
                <a:ext cx="1263624" cy="1263622"/>
                <a:chOff x="1655681" y="1702136"/>
                <a:chExt cx="3163063" cy="3163062"/>
              </a:xfrm>
            </p:grpSpPr>
            <p:sp>
              <p:nvSpPr>
                <p:cNvPr id="83" name="Oval 8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84" name="Freeform 8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85" name="first half"/>
              <p:cNvGrpSpPr/>
              <p:nvPr/>
            </p:nvGrpSpPr>
            <p:grpSpPr>
              <a:xfrm rot="10800000">
                <a:off x="7026570" y="816572"/>
                <a:ext cx="1263622" cy="1263620"/>
                <a:chOff x="1655681" y="1702136"/>
                <a:chExt cx="3163063" cy="3163062"/>
              </a:xfrm>
            </p:grpSpPr>
            <p:sp>
              <p:nvSpPr>
                <p:cNvPr id="86" name="Oval 85"/>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87" name="Freeform 86"/>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88" name="left mask"/>
              <p:cNvSpPr/>
              <p:nvPr/>
            </p:nvSpPr>
            <p:spPr bwMode="auto">
              <a:xfrm>
                <a:off x="6957924" y="780581"/>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89" name="dummy"/>
              <p:cNvGrpSpPr/>
              <p:nvPr/>
            </p:nvGrpSpPr>
            <p:grpSpPr>
              <a:xfrm rot="10800000">
                <a:off x="7026570" y="816572"/>
                <a:ext cx="1263622" cy="1263620"/>
                <a:chOff x="1655681" y="1702136"/>
                <a:chExt cx="3163063" cy="3163062"/>
              </a:xfrm>
            </p:grpSpPr>
            <p:sp>
              <p:nvSpPr>
                <p:cNvPr id="90" name="Oval 89"/>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91" name="Freeform 90"/>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92" name="inner mask"/>
              <p:cNvSpPr/>
              <p:nvPr/>
            </p:nvSpPr>
            <p:spPr>
              <a:xfrm>
                <a:off x="7104848" y="894849"/>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270" name="second half"/>
              <p:cNvGrpSpPr/>
              <p:nvPr/>
            </p:nvGrpSpPr>
            <p:grpSpPr>
              <a:xfrm>
                <a:off x="8358051" y="2163191"/>
                <a:ext cx="1263624" cy="1263622"/>
                <a:chOff x="1655681" y="1702136"/>
                <a:chExt cx="3163063" cy="3163062"/>
              </a:xfrm>
            </p:grpSpPr>
            <p:sp>
              <p:nvSpPr>
                <p:cNvPr id="271" name="Oval 270"/>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72" name="Freeform 271"/>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273" name="first half"/>
              <p:cNvGrpSpPr/>
              <p:nvPr/>
            </p:nvGrpSpPr>
            <p:grpSpPr>
              <a:xfrm rot="10800000">
                <a:off x="8358051" y="2163192"/>
                <a:ext cx="1263622" cy="1263620"/>
                <a:chOff x="1655681" y="1702136"/>
                <a:chExt cx="3163063" cy="3163062"/>
              </a:xfrm>
            </p:grpSpPr>
            <p:sp>
              <p:nvSpPr>
                <p:cNvPr id="274" name="Oval 273"/>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75" name="Freeform 274"/>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276" name="left mask"/>
              <p:cNvSpPr/>
              <p:nvPr/>
            </p:nvSpPr>
            <p:spPr bwMode="auto">
              <a:xfrm>
                <a:off x="8289405" y="2127201"/>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277" name="dummy"/>
              <p:cNvGrpSpPr/>
              <p:nvPr/>
            </p:nvGrpSpPr>
            <p:grpSpPr>
              <a:xfrm rot="10800000">
                <a:off x="8358051" y="2163192"/>
                <a:ext cx="1263622" cy="1263620"/>
                <a:chOff x="1655681" y="1702136"/>
                <a:chExt cx="3163063" cy="3163062"/>
              </a:xfrm>
            </p:grpSpPr>
            <p:sp>
              <p:nvSpPr>
                <p:cNvPr id="278" name="Oval 277"/>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79" name="Freeform 278"/>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280" name="inner mask"/>
              <p:cNvSpPr/>
              <p:nvPr/>
            </p:nvSpPr>
            <p:spPr>
              <a:xfrm>
                <a:off x="8436329" y="2241469"/>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292" name="second half"/>
              <p:cNvGrpSpPr/>
              <p:nvPr/>
            </p:nvGrpSpPr>
            <p:grpSpPr>
              <a:xfrm>
                <a:off x="8358051" y="4027196"/>
                <a:ext cx="1263624" cy="1263622"/>
                <a:chOff x="1655681" y="1702136"/>
                <a:chExt cx="3163063" cy="3163062"/>
              </a:xfrm>
            </p:grpSpPr>
            <p:sp>
              <p:nvSpPr>
                <p:cNvPr id="293" name="Oval 29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94" name="Freeform 29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295" name="first half"/>
              <p:cNvGrpSpPr/>
              <p:nvPr/>
            </p:nvGrpSpPr>
            <p:grpSpPr>
              <a:xfrm rot="10800000">
                <a:off x="8358051" y="4027197"/>
                <a:ext cx="1263622" cy="1263620"/>
                <a:chOff x="1655681" y="1702136"/>
                <a:chExt cx="3163063" cy="3163062"/>
              </a:xfrm>
            </p:grpSpPr>
            <p:sp>
              <p:nvSpPr>
                <p:cNvPr id="296" name="Oval 295"/>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97" name="Freeform 296"/>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298" name="left mask"/>
              <p:cNvSpPr/>
              <p:nvPr/>
            </p:nvSpPr>
            <p:spPr bwMode="auto">
              <a:xfrm>
                <a:off x="8289405" y="3991206"/>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299" name="dummy"/>
              <p:cNvGrpSpPr/>
              <p:nvPr/>
            </p:nvGrpSpPr>
            <p:grpSpPr>
              <a:xfrm rot="10800000">
                <a:off x="8358051" y="4027197"/>
                <a:ext cx="1263622" cy="1263620"/>
                <a:chOff x="1655681" y="1702136"/>
                <a:chExt cx="3163063" cy="3163062"/>
              </a:xfrm>
            </p:grpSpPr>
            <p:sp>
              <p:nvSpPr>
                <p:cNvPr id="300" name="Oval 299"/>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301" name="Freeform 300"/>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302" name="inner mask"/>
              <p:cNvSpPr/>
              <p:nvPr/>
            </p:nvSpPr>
            <p:spPr>
              <a:xfrm>
                <a:off x="8436329" y="4105474"/>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307" name="second half"/>
              <p:cNvGrpSpPr/>
              <p:nvPr/>
            </p:nvGrpSpPr>
            <p:grpSpPr>
              <a:xfrm>
                <a:off x="7026570" y="5326808"/>
                <a:ext cx="1263624" cy="1263622"/>
                <a:chOff x="1655681" y="1702136"/>
                <a:chExt cx="3163063" cy="3163062"/>
              </a:xfrm>
            </p:grpSpPr>
            <p:sp>
              <p:nvSpPr>
                <p:cNvPr id="308" name="Oval 307"/>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309" name="Freeform 308"/>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310" name="first half"/>
              <p:cNvGrpSpPr/>
              <p:nvPr/>
            </p:nvGrpSpPr>
            <p:grpSpPr>
              <a:xfrm rot="10800000">
                <a:off x="7026570" y="5326809"/>
                <a:ext cx="1263622" cy="1263620"/>
                <a:chOff x="1655681" y="1702136"/>
                <a:chExt cx="3163063" cy="3163062"/>
              </a:xfrm>
            </p:grpSpPr>
            <p:sp>
              <p:nvSpPr>
                <p:cNvPr id="311" name="Oval 310"/>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312" name="Freeform 311"/>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313" name="left mask"/>
              <p:cNvSpPr/>
              <p:nvPr/>
            </p:nvSpPr>
            <p:spPr bwMode="auto">
              <a:xfrm>
                <a:off x="6957924" y="5290818"/>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314" name="dummy"/>
              <p:cNvGrpSpPr/>
              <p:nvPr/>
            </p:nvGrpSpPr>
            <p:grpSpPr>
              <a:xfrm rot="10800000">
                <a:off x="7026570" y="5326809"/>
                <a:ext cx="1263622" cy="1263620"/>
                <a:chOff x="1655681" y="1702136"/>
                <a:chExt cx="3163063" cy="3163062"/>
              </a:xfrm>
            </p:grpSpPr>
            <p:sp>
              <p:nvSpPr>
                <p:cNvPr id="315" name="Oval 314"/>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316" name="Freeform 315"/>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317" name="inner mask"/>
              <p:cNvSpPr/>
              <p:nvPr/>
            </p:nvSpPr>
            <p:spPr>
              <a:xfrm>
                <a:off x="7104848" y="5405086"/>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66" name="Freeform 5"/>
              <p:cNvSpPr>
                <a:spLocks noEditPoints="1"/>
              </p:cNvSpPr>
              <p:nvPr/>
            </p:nvSpPr>
            <p:spPr bwMode="auto">
              <a:xfrm>
                <a:off x="7462912" y="1252733"/>
                <a:ext cx="390378" cy="391722"/>
              </a:xfrm>
              <a:custGeom>
                <a:avLst/>
                <a:gdLst>
                  <a:gd name="T0" fmla="*/ 120 w 120"/>
                  <a:gd name="T1" fmla="*/ 120 h 120"/>
                  <a:gd name="T2" fmla="*/ 120 w 120"/>
                  <a:gd name="T3" fmla="*/ 0 h 120"/>
                  <a:gd name="T4" fmla="*/ 0 w 120"/>
                  <a:gd name="T5" fmla="*/ 0 h 120"/>
                  <a:gd name="T6" fmla="*/ 0 w 120"/>
                  <a:gd name="T7" fmla="*/ 120 h 120"/>
                  <a:gd name="T8" fmla="*/ 24 w 120"/>
                  <a:gd name="T9" fmla="*/ 120 h 120"/>
                  <a:gd name="T10" fmla="*/ 24 w 120"/>
                  <a:gd name="T11" fmla="*/ 116 h 120"/>
                  <a:gd name="T12" fmla="*/ 60 w 120"/>
                  <a:gd name="T13" fmla="*/ 80 h 120"/>
                  <a:gd name="T14" fmla="*/ 96 w 120"/>
                  <a:gd name="T15" fmla="*/ 116 h 120"/>
                  <a:gd name="T16" fmla="*/ 96 w 120"/>
                  <a:gd name="T17" fmla="*/ 120 h 120"/>
                  <a:gd name="T18" fmla="*/ 120 w 120"/>
                  <a:gd name="T19" fmla="*/ 120 h 120"/>
                  <a:gd name="T20" fmla="*/ 77 w 120"/>
                  <a:gd name="T21" fmla="*/ 75 h 120"/>
                  <a:gd name="T22" fmla="*/ 92 w 120"/>
                  <a:gd name="T23" fmla="*/ 48 h 120"/>
                  <a:gd name="T24" fmla="*/ 60 w 120"/>
                  <a:gd name="T25" fmla="*/ 16 h 120"/>
                  <a:gd name="T26" fmla="*/ 28 w 120"/>
                  <a:gd name="T27" fmla="*/ 48 h 120"/>
                  <a:gd name="T28" fmla="*/ 43 w 120"/>
                  <a:gd name="T29" fmla="*/ 75 h 120"/>
                  <a:gd name="T30" fmla="*/ 16 w 120"/>
                  <a:gd name="T31" fmla="*/ 112 h 120"/>
                  <a:gd name="T32" fmla="*/ 8 w 120"/>
                  <a:gd name="T33" fmla="*/ 112 h 120"/>
                  <a:gd name="T34" fmla="*/ 8 w 120"/>
                  <a:gd name="T35" fmla="*/ 8 h 120"/>
                  <a:gd name="T36" fmla="*/ 112 w 120"/>
                  <a:gd name="T37" fmla="*/ 8 h 120"/>
                  <a:gd name="T38" fmla="*/ 112 w 120"/>
                  <a:gd name="T39" fmla="*/ 112 h 120"/>
                  <a:gd name="T40" fmla="*/ 104 w 120"/>
                  <a:gd name="T41" fmla="*/ 112 h 120"/>
                  <a:gd name="T42" fmla="*/ 77 w 120"/>
                  <a:gd name="T43" fmla="*/ 75 h 120"/>
                  <a:gd name="T44" fmla="*/ 60 w 120"/>
                  <a:gd name="T45" fmla="*/ 72 h 120"/>
                  <a:gd name="T46" fmla="*/ 36 w 120"/>
                  <a:gd name="T47" fmla="*/ 48 h 120"/>
                  <a:gd name="T48" fmla="*/ 60 w 120"/>
                  <a:gd name="T49" fmla="*/ 24 h 120"/>
                  <a:gd name="T50" fmla="*/ 84 w 120"/>
                  <a:gd name="T51" fmla="*/ 48 h 120"/>
                  <a:gd name="T52" fmla="*/ 60 w 120"/>
                  <a:gd name="T53" fmla="*/ 7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0" h="120">
                    <a:moveTo>
                      <a:pt x="120" y="120"/>
                    </a:moveTo>
                    <a:cubicBezTo>
                      <a:pt x="120" y="0"/>
                      <a:pt x="120" y="0"/>
                      <a:pt x="120" y="0"/>
                    </a:cubicBezTo>
                    <a:cubicBezTo>
                      <a:pt x="0" y="0"/>
                      <a:pt x="0" y="0"/>
                      <a:pt x="0" y="0"/>
                    </a:cubicBezTo>
                    <a:cubicBezTo>
                      <a:pt x="0" y="120"/>
                      <a:pt x="0" y="120"/>
                      <a:pt x="0" y="120"/>
                    </a:cubicBezTo>
                    <a:cubicBezTo>
                      <a:pt x="24" y="120"/>
                      <a:pt x="24" y="120"/>
                      <a:pt x="24" y="120"/>
                    </a:cubicBezTo>
                    <a:cubicBezTo>
                      <a:pt x="24" y="116"/>
                      <a:pt x="24" y="116"/>
                      <a:pt x="24" y="116"/>
                    </a:cubicBezTo>
                    <a:cubicBezTo>
                      <a:pt x="24" y="96"/>
                      <a:pt x="40" y="80"/>
                      <a:pt x="60" y="80"/>
                    </a:cubicBezTo>
                    <a:cubicBezTo>
                      <a:pt x="80" y="80"/>
                      <a:pt x="96" y="96"/>
                      <a:pt x="96" y="116"/>
                    </a:cubicBezTo>
                    <a:cubicBezTo>
                      <a:pt x="96" y="120"/>
                      <a:pt x="96" y="120"/>
                      <a:pt x="96" y="120"/>
                    </a:cubicBezTo>
                    <a:lnTo>
                      <a:pt x="120" y="120"/>
                    </a:lnTo>
                    <a:close/>
                    <a:moveTo>
                      <a:pt x="77" y="75"/>
                    </a:moveTo>
                    <a:cubicBezTo>
                      <a:pt x="86" y="70"/>
                      <a:pt x="92" y="60"/>
                      <a:pt x="92" y="48"/>
                    </a:cubicBezTo>
                    <a:cubicBezTo>
                      <a:pt x="92" y="30"/>
                      <a:pt x="78" y="16"/>
                      <a:pt x="60" y="16"/>
                    </a:cubicBezTo>
                    <a:cubicBezTo>
                      <a:pt x="42" y="16"/>
                      <a:pt x="28" y="30"/>
                      <a:pt x="28" y="48"/>
                    </a:cubicBezTo>
                    <a:cubicBezTo>
                      <a:pt x="28" y="60"/>
                      <a:pt x="34" y="70"/>
                      <a:pt x="43" y="75"/>
                    </a:cubicBezTo>
                    <a:cubicBezTo>
                      <a:pt x="29" y="81"/>
                      <a:pt x="18" y="95"/>
                      <a:pt x="16" y="112"/>
                    </a:cubicBezTo>
                    <a:cubicBezTo>
                      <a:pt x="8" y="112"/>
                      <a:pt x="8" y="112"/>
                      <a:pt x="8" y="112"/>
                    </a:cubicBezTo>
                    <a:cubicBezTo>
                      <a:pt x="8" y="8"/>
                      <a:pt x="8" y="8"/>
                      <a:pt x="8" y="8"/>
                    </a:cubicBezTo>
                    <a:cubicBezTo>
                      <a:pt x="112" y="8"/>
                      <a:pt x="112" y="8"/>
                      <a:pt x="112" y="8"/>
                    </a:cubicBezTo>
                    <a:cubicBezTo>
                      <a:pt x="112" y="112"/>
                      <a:pt x="112" y="112"/>
                      <a:pt x="112" y="112"/>
                    </a:cubicBezTo>
                    <a:cubicBezTo>
                      <a:pt x="104" y="112"/>
                      <a:pt x="104" y="112"/>
                      <a:pt x="104" y="112"/>
                    </a:cubicBezTo>
                    <a:cubicBezTo>
                      <a:pt x="102" y="95"/>
                      <a:pt x="91" y="81"/>
                      <a:pt x="77" y="75"/>
                    </a:cubicBezTo>
                    <a:moveTo>
                      <a:pt x="60" y="72"/>
                    </a:moveTo>
                    <a:cubicBezTo>
                      <a:pt x="47" y="72"/>
                      <a:pt x="36" y="61"/>
                      <a:pt x="36" y="48"/>
                    </a:cubicBezTo>
                    <a:cubicBezTo>
                      <a:pt x="36" y="35"/>
                      <a:pt x="47" y="24"/>
                      <a:pt x="60" y="24"/>
                    </a:cubicBezTo>
                    <a:cubicBezTo>
                      <a:pt x="73" y="24"/>
                      <a:pt x="84" y="35"/>
                      <a:pt x="84" y="48"/>
                    </a:cubicBezTo>
                    <a:cubicBezTo>
                      <a:pt x="84" y="61"/>
                      <a:pt x="73" y="72"/>
                      <a:pt x="60" y="72"/>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67" name="Group 8"/>
              <p:cNvGrpSpPr>
                <a:grpSpLocks noChangeAspect="1"/>
              </p:cNvGrpSpPr>
              <p:nvPr/>
            </p:nvGrpSpPr>
            <p:grpSpPr bwMode="auto">
              <a:xfrm>
                <a:off x="8794824" y="2651556"/>
                <a:ext cx="390378" cy="288072"/>
                <a:chOff x="5518" y="1654"/>
                <a:chExt cx="290" cy="214"/>
              </a:xfrm>
              <a:solidFill>
                <a:schemeClr val="tx1"/>
              </a:solidFill>
            </p:grpSpPr>
            <p:sp>
              <p:nvSpPr>
                <p:cNvPr id="69" name="Freeform 9"/>
                <p:cNvSpPr>
                  <a:spLocks noEditPoints="1"/>
                </p:cNvSpPr>
                <p:nvPr/>
              </p:nvSpPr>
              <p:spPr bwMode="auto">
                <a:xfrm>
                  <a:off x="5518" y="1712"/>
                  <a:ext cx="116" cy="156"/>
                </a:xfrm>
                <a:custGeom>
                  <a:avLst/>
                  <a:gdLst>
                    <a:gd name="T0" fmla="*/ 97 w 116"/>
                    <a:gd name="T1" fmla="*/ 19 h 156"/>
                    <a:gd name="T2" fmla="*/ 97 w 116"/>
                    <a:gd name="T3" fmla="*/ 136 h 156"/>
                    <a:gd name="T4" fmla="*/ 19 w 116"/>
                    <a:gd name="T5" fmla="*/ 136 h 156"/>
                    <a:gd name="T6" fmla="*/ 19 w 116"/>
                    <a:gd name="T7" fmla="*/ 19 h 156"/>
                    <a:gd name="T8" fmla="*/ 97 w 116"/>
                    <a:gd name="T9" fmla="*/ 19 h 156"/>
                    <a:gd name="T10" fmla="*/ 116 w 116"/>
                    <a:gd name="T11" fmla="*/ 0 h 156"/>
                    <a:gd name="T12" fmla="*/ 0 w 116"/>
                    <a:gd name="T13" fmla="*/ 0 h 156"/>
                    <a:gd name="T14" fmla="*/ 0 w 116"/>
                    <a:gd name="T15" fmla="*/ 156 h 156"/>
                    <a:gd name="T16" fmla="*/ 116 w 116"/>
                    <a:gd name="T17" fmla="*/ 156 h 156"/>
                    <a:gd name="T18" fmla="*/ 116 w 116"/>
                    <a:gd name="T19" fmla="*/ 0 h 156"/>
                    <a:gd name="T20" fmla="*/ 116 w 116"/>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56">
                      <a:moveTo>
                        <a:pt x="97" y="19"/>
                      </a:moveTo>
                      <a:lnTo>
                        <a:pt x="97" y="136"/>
                      </a:lnTo>
                      <a:lnTo>
                        <a:pt x="19" y="136"/>
                      </a:lnTo>
                      <a:lnTo>
                        <a:pt x="19" y="19"/>
                      </a:lnTo>
                      <a:lnTo>
                        <a:pt x="97" y="19"/>
                      </a:lnTo>
                      <a:close/>
                      <a:moveTo>
                        <a:pt x="116" y="0"/>
                      </a:moveTo>
                      <a:lnTo>
                        <a:pt x="0" y="0"/>
                      </a:lnTo>
                      <a:lnTo>
                        <a:pt x="0" y="156"/>
                      </a:lnTo>
                      <a:lnTo>
                        <a:pt x="116" y="156"/>
                      </a:lnTo>
                      <a:lnTo>
                        <a:pt x="116" y="0"/>
                      </a:lnTo>
                      <a:lnTo>
                        <a:pt x="1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0" name="Freeform 10"/>
                <p:cNvSpPr>
                  <a:spLocks noEditPoints="1"/>
                </p:cNvSpPr>
                <p:nvPr/>
              </p:nvSpPr>
              <p:spPr bwMode="auto">
                <a:xfrm>
                  <a:off x="5518" y="1712"/>
                  <a:ext cx="116" cy="156"/>
                </a:xfrm>
                <a:custGeom>
                  <a:avLst/>
                  <a:gdLst>
                    <a:gd name="T0" fmla="*/ 97 w 116"/>
                    <a:gd name="T1" fmla="*/ 19 h 156"/>
                    <a:gd name="T2" fmla="*/ 97 w 116"/>
                    <a:gd name="T3" fmla="*/ 136 h 156"/>
                    <a:gd name="T4" fmla="*/ 19 w 116"/>
                    <a:gd name="T5" fmla="*/ 136 h 156"/>
                    <a:gd name="T6" fmla="*/ 19 w 116"/>
                    <a:gd name="T7" fmla="*/ 19 h 156"/>
                    <a:gd name="T8" fmla="*/ 97 w 116"/>
                    <a:gd name="T9" fmla="*/ 19 h 156"/>
                    <a:gd name="T10" fmla="*/ 116 w 116"/>
                    <a:gd name="T11" fmla="*/ 0 h 156"/>
                    <a:gd name="T12" fmla="*/ 0 w 116"/>
                    <a:gd name="T13" fmla="*/ 0 h 156"/>
                    <a:gd name="T14" fmla="*/ 0 w 116"/>
                    <a:gd name="T15" fmla="*/ 156 h 156"/>
                    <a:gd name="T16" fmla="*/ 116 w 116"/>
                    <a:gd name="T17" fmla="*/ 156 h 156"/>
                    <a:gd name="T18" fmla="*/ 116 w 116"/>
                    <a:gd name="T19" fmla="*/ 0 h 156"/>
                    <a:gd name="T20" fmla="*/ 116 w 116"/>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56">
                      <a:moveTo>
                        <a:pt x="97" y="19"/>
                      </a:moveTo>
                      <a:lnTo>
                        <a:pt x="97" y="136"/>
                      </a:lnTo>
                      <a:lnTo>
                        <a:pt x="19" y="136"/>
                      </a:lnTo>
                      <a:lnTo>
                        <a:pt x="19" y="19"/>
                      </a:lnTo>
                      <a:lnTo>
                        <a:pt x="97" y="19"/>
                      </a:lnTo>
                      <a:moveTo>
                        <a:pt x="116" y="0"/>
                      </a:moveTo>
                      <a:lnTo>
                        <a:pt x="0" y="0"/>
                      </a:lnTo>
                      <a:lnTo>
                        <a:pt x="0" y="156"/>
                      </a:lnTo>
                      <a:lnTo>
                        <a:pt x="116" y="156"/>
                      </a:lnTo>
                      <a:lnTo>
                        <a:pt x="116" y="0"/>
                      </a:lnTo>
                      <a:lnTo>
                        <a:pt x="116"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1" name="Freeform 11"/>
                <p:cNvSpPr>
                  <a:spLocks/>
                </p:cNvSpPr>
                <p:nvPr/>
              </p:nvSpPr>
              <p:spPr bwMode="auto">
                <a:xfrm>
                  <a:off x="5518" y="1654"/>
                  <a:ext cx="290" cy="214"/>
                </a:xfrm>
                <a:custGeom>
                  <a:avLst/>
                  <a:gdLst>
                    <a:gd name="T0" fmla="*/ 0 w 290"/>
                    <a:gd name="T1" fmla="*/ 0 h 214"/>
                    <a:gd name="T2" fmla="*/ 0 w 290"/>
                    <a:gd name="T3" fmla="*/ 9 h 214"/>
                    <a:gd name="T4" fmla="*/ 0 w 290"/>
                    <a:gd name="T5" fmla="*/ 19 h 214"/>
                    <a:gd name="T6" fmla="*/ 0 w 290"/>
                    <a:gd name="T7" fmla="*/ 38 h 214"/>
                    <a:gd name="T8" fmla="*/ 19 w 290"/>
                    <a:gd name="T9" fmla="*/ 38 h 214"/>
                    <a:gd name="T10" fmla="*/ 19 w 290"/>
                    <a:gd name="T11" fmla="*/ 19 h 214"/>
                    <a:gd name="T12" fmla="*/ 271 w 290"/>
                    <a:gd name="T13" fmla="*/ 19 h 214"/>
                    <a:gd name="T14" fmla="*/ 271 w 290"/>
                    <a:gd name="T15" fmla="*/ 155 h 214"/>
                    <a:gd name="T16" fmla="*/ 135 w 290"/>
                    <a:gd name="T17" fmla="*/ 155 h 214"/>
                    <a:gd name="T18" fmla="*/ 135 w 290"/>
                    <a:gd name="T19" fmla="*/ 175 h 214"/>
                    <a:gd name="T20" fmla="*/ 135 w 290"/>
                    <a:gd name="T21" fmla="*/ 194 h 214"/>
                    <a:gd name="T22" fmla="*/ 135 w 290"/>
                    <a:gd name="T23" fmla="*/ 214 h 214"/>
                    <a:gd name="T24" fmla="*/ 193 w 290"/>
                    <a:gd name="T25" fmla="*/ 214 h 214"/>
                    <a:gd name="T26" fmla="*/ 193 w 290"/>
                    <a:gd name="T27" fmla="*/ 194 h 214"/>
                    <a:gd name="T28" fmla="*/ 155 w 290"/>
                    <a:gd name="T29" fmla="*/ 194 h 214"/>
                    <a:gd name="T30" fmla="*/ 155 w 290"/>
                    <a:gd name="T31" fmla="*/ 175 h 214"/>
                    <a:gd name="T32" fmla="*/ 271 w 290"/>
                    <a:gd name="T33" fmla="*/ 175 h 214"/>
                    <a:gd name="T34" fmla="*/ 280 w 290"/>
                    <a:gd name="T35" fmla="*/ 175 h 214"/>
                    <a:gd name="T36" fmla="*/ 290 w 290"/>
                    <a:gd name="T37" fmla="*/ 175 h 214"/>
                    <a:gd name="T38" fmla="*/ 290 w 290"/>
                    <a:gd name="T39" fmla="*/ 19 h 214"/>
                    <a:gd name="T40" fmla="*/ 290 w 290"/>
                    <a:gd name="T41" fmla="*/ 9 h 214"/>
                    <a:gd name="T42" fmla="*/ 290 w 290"/>
                    <a:gd name="T43" fmla="*/ 0 h 214"/>
                    <a:gd name="T44" fmla="*/ 0 w 290"/>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0" h="214">
                      <a:moveTo>
                        <a:pt x="0" y="0"/>
                      </a:moveTo>
                      <a:lnTo>
                        <a:pt x="0" y="9"/>
                      </a:lnTo>
                      <a:lnTo>
                        <a:pt x="0" y="19"/>
                      </a:lnTo>
                      <a:lnTo>
                        <a:pt x="0" y="38"/>
                      </a:lnTo>
                      <a:lnTo>
                        <a:pt x="19" y="38"/>
                      </a:lnTo>
                      <a:lnTo>
                        <a:pt x="19" y="19"/>
                      </a:lnTo>
                      <a:lnTo>
                        <a:pt x="271" y="19"/>
                      </a:lnTo>
                      <a:lnTo>
                        <a:pt x="271" y="155"/>
                      </a:lnTo>
                      <a:lnTo>
                        <a:pt x="135" y="155"/>
                      </a:lnTo>
                      <a:lnTo>
                        <a:pt x="135" y="175"/>
                      </a:lnTo>
                      <a:lnTo>
                        <a:pt x="135" y="194"/>
                      </a:lnTo>
                      <a:lnTo>
                        <a:pt x="135" y="214"/>
                      </a:lnTo>
                      <a:lnTo>
                        <a:pt x="193" y="214"/>
                      </a:lnTo>
                      <a:lnTo>
                        <a:pt x="193" y="194"/>
                      </a:lnTo>
                      <a:lnTo>
                        <a:pt x="155" y="194"/>
                      </a:lnTo>
                      <a:lnTo>
                        <a:pt x="155" y="175"/>
                      </a:lnTo>
                      <a:lnTo>
                        <a:pt x="271" y="175"/>
                      </a:lnTo>
                      <a:lnTo>
                        <a:pt x="280" y="175"/>
                      </a:lnTo>
                      <a:lnTo>
                        <a:pt x="290" y="175"/>
                      </a:lnTo>
                      <a:lnTo>
                        <a:pt x="290" y="19"/>
                      </a:lnTo>
                      <a:lnTo>
                        <a:pt x="290" y="9"/>
                      </a:lnTo>
                      <a:lnTo>
                        <a:pt x="29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72" name="Group 14"/>
              <p:cNvGrpSpPr>
                <a:grpSpLocks noChangeAspect="1"/>
              </p:cNvGrpSpPr>
              <p:nvPr/>
            </p:nvGrpSpPr>
            <p:grpSpPr bwMode="auto">
              <a:xfrm>
                <a:off x="8856747" y="4464124"/>
                <a:ext cx="266534" cy="390378"/>
                <a:chOff x="5564" y="2790"/>
                <a:chExt cx="198" cy="290"/>
              </a:xfrm>
              <a:solidFill>
                <a:schemeClr val="tx1"/>
              </a:solidFill>
            </p:grpSpPr>
            <p:sp>
              <p:nvSpPr>
                <p:cNvPr id="74" name="Freeform 15"/>
                <p:cNvSpPr>
                  <a:spLocks noEditPoints="1"/>
                </p:cNvSpPr>
                <p:nvPr/>
              </p:nvSpPr>
              <p:spPr bwMode="auto">
                <a:xfrm>
                  <a:off x="5564" y="2790"/>
                  <a:ext cx="89" cy="87"/>
                </a:xfrm>
                <a:custGeom>
                  <a:avLst/>
                  <a:gdLst>
                    <a:gd name="T0" fmla="*/ 89 w 89"/>
                    <a:gd name="T1" fmla="*/ 87 h 87"/>
                    <a:gd name="T2" fmla="*/ 0 w 89"/>
                    <a:gd name="T3" fmla="*/ 87 h 87"/>
                    <a:gd name="T4" fmla="*/ 0 w 89"/>
                    <a:gd name="T5" fmla="*/ 0 h 87"/>
                    <a:gd name="T6" fmla="*/ 89 w 89"/>
                    <a:gd name="T7" fmla="*/ 0 h 87"/>
                    <a:gd name="T8" fmla="*/ 89 w 89"/>
                    <a:gd name="T9" fmla="*/ 87 h 87"/>
                    <a:gd name="T10" fmla="*/ 20 w 89"/>
                    <a:gd name="T11" fmla="*/ 68 h 87"/>
                    <a:gd name="T12" fmla="*/ 69 w 89"/>
                    <a:gd name="T13" fmla="*/ 68 h 87"/>
                    <a:gd name="T14" fmla="*/ 69 w 89"/>
                    <a:gd name="T15" fmla="*/ 19 h 87"/>
                    <a:gd name="T16" fmla="*/ 20 w 89"/>
                    <a:gd name="T17" fmla="*/ 19 h 87"/>
                    <a:gd name="T18" fmla="*/ 20 w 89"/>
                    <a:gd name="T19"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7">
                      <a:moveTo>
                        <a:pt x="89" y="87"/>
                      </a:moveTo>
                      <a:lnTo>
                        <a:pt x="0" y="87"/>
                      </a:lnTo>
                      <a:lnTo>
                        <a:pt x="0" y="0"/>
                      </a:lnTo>
                      <a:lnTo>
                        <a:pt x="89" y="0"/>
                      </a:lnTo>
                      <a:lnTo>
                        <a:pt x="89" y="87"/>
                      </a:lnTo>
                      <a:close/>
                      <a:moveTo>
                        <a:pt x="20" y="68"/>
                      </a:moveTo>
                      <a:lnTo>
                        <a:pt x="69" y="68"/>
                      </a:lnTo>
                      <a:lnTo>
                        <a:pt x="69" y="19"/>
                      </a:lnTo>
                      <a:lnTo>
                        <a:pt x="20" y="19"/>
                      </a:lnTo>
                      <a:lnTo>
                        <a:pt x="2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5" name="Freeform 16"/>
                <p:cNvSpPr>
                  <a:spLocks noEditPoints="1"/>
                </p:cNvSpPr>
                <p:nvPr/>
              </p:nvSpPr>
              <p:spPr bwMode="auto">
                <a:xfrm>
                  <a:off x="5564" y="3000"/>
                  <a:ext cx="89" cy="80"/>
                </a:xfrm>
                <a:custGeom>
                  <a:avLst/>
                  <a:gdLst>
                    <a:gd name="T0" fmla="*/ 89 w 89"/>
                    <a:gd name="T1" fmla="*/ 80 h 80"/>
                    <a:gd name="T2" fmla="*/ 0 w 89"/>
                    <a:gd name="T3" fmla="*/ 80 h 80"/>
                    <a:gd name="T4" fmla="*/ 0 w 89"/>
                    <a:gd name="T5" fmla="*/ 0 h 80"/>
                    <a:gd name="T6" fmla="*/ 89 w 89"/>
                    <a:gd name="T7" fmla="*/ 0 h 80"/>
                    <a:gd name="T8" fmla="*/ 89 w 89"/>
                    <a:gd name="T9" fmla="*/ 80 h 80"/>
                    <a:gd name="T10" fmla="*/ 20 w 89"/>
                    <a:gd name="T11" fmla="*/ 61 h 80"/>
                    <a:gd name="T12" fmla="*/ 69 w 89"/>
                    <a:gd name="T13" fmla="*/ 61 h 80"/>
                    <a:gd name="T14" fmla="*/ 69 w 89"/>
                    <a:gd name="T15" fmla="*/ 20 h 80"/>
                    <a:gd name="T16" fmla="*/ 20 w 89"/>
                    <a:gd name="T17" fmla="*/ 20 h 80"/>
                    <a:gd name="T18" fmla="*/ 20 w 89"/>
                    <a:gd name="T19" fmla="*/ 6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0">
                      <a:moveTo>
                        <a:pt x="89" y="80"/>
                      </a:moveTo>
                      <a:lnTo>
                        <a:pt x="0" y="80"/>
                      </a:lnTo>
                      <a:lnTo>
                        <a:pt x="0" y="0"/>
                      </a:lnTo>
                      <a:lnTo>
                        <a:pt x="89" y="0"/>
                      </a:lnTo>
                      <a:lnTo>
                        <a:pt x="89" y="80"/>
                      </a:lnTo>
                      <a:close/>
                      <a:moveTo>
                        <a:pt x="20" y="61"/>
                      </a:moveTo>
                      <a:lnTo>
                        <a:pt x="69" y="61"/>
                      </a:lnTo>
                      <a:lnTo>
                        <a:pt x="69" y="20"/>
                      </a:lnTo>
                      <a:lnTo>
                        <a:pt x="20" y="20"/>
                      </a:lnTo>
                      <a:lnTo>
                        <a:pt x="20"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6" name="Freeform 17"/>
                <p:cNvSpPr>
                  <a:spLocks noEditPoints="1"/>
                </p:cNvSpPr>
                <p:nvPr/>
              </p:nvSpPr>
              <p:spPr bwMode="auto">
                <a:xfrm>
                  <a:off x="5564" y="2896"/>
                  <a:ext cx="198" cy="87"/>
                </a:xfrm>
                <a:custGeom>
                  <a:avLst/>
                  <a:gdLst>
                    <a:gd name="T0" fmla="*/ 198 w 198"/>
                    <a:gd name="T1" fmla="*/ 87 h 87"/>
                    <a:gd name="T2" fmla="*/ 0 w 198"/>
                    <a:gd name="T3" fmla="*/ 87 h 87"/>
                    <a:gd name="T4" fmla="*/ 0 w 198"/>
                    <a:gd name="T5" fmla="*/ 0 h 87"/>
                    <a:gd name="T6" fmla="*/ 198 w 198"/>
                    <a:gd name="T7" fmla="*/ 0 h 87"/>
                    <a:gd name="T8" fmla="*/ 198 w 198"/>
                    <a:gd name="T9" fmla="*/ 87 h 87"/>
                    <a:gd name="T10" fmla="*/ 20 w 198"/>
                    <a:gd name="T11" fmla="*/ 68 h 87"/>
                    <a:gd name="T12" fmla="*/ 178 w 198"/>
                    <a:gd name="T13" fmla="*/ 68 h 87"/>
                    <a:gd name="T14" fmla="*/ 178 w 198"/>
                    <a:gd name="T15" fmla="*/ 20 h 87"/>
                    <a:gd name="T16" fmla="*/ 20 w 198"/>
                    <a:gd name="T17" fmla="*/ 20 h 87"/>
                    <a:gd name="T18" fmla="*/ 20 w 198"/>
                    <a:gd name="T19"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87">
                      <a:moveTo>
                        <a:pt x="198" y="87"/>
                      </a:moveTo>
                      <a:lnTo>
                        <a:pt x="0" y="87"/>
                      </a:lnTo>
                      <a:lnTo>
                        <a:pt x="0" y="0"/>
                      </a:lnTo>
                      <a:lnTo>
                        <a:pt x="198" y="0"/>
                      </a:lnTo>
                      <a:lnTo>
                        <a:pt x="198" y="87"/>
                      </a:lnTo>
                      <a:close/>
                      <a:moveTo>
                        <a:pt x="20" y="68"/>
                      </a:moveTo>
                      <a:lnTo>
                        <a:pt x="178" y="68"/>
                      </a:lnTo>
                      <a:lnTo>
                        <a:pt x="178" y="20"/>
                      </a:lnTo>
                      <a:lnTo>
                        <a:pt x="20" y="20"/>
                      </a:lnTo>
                      <a:lnTo>
                        <a:pt x="2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7" name="Rectangle 18"/>
                <p:cNvSpPr>
                  <a:spLocks noChangeArrowheads="1"/>
                </p:cNvSpPr>
                <p:nvPr/>
              </p:nvSpPr>
              <p:spPr bwMode="auto">
                <a:xfrm>
                  <a:off x="5673" y="2790"/>
                  <a:ext cx="89" cy="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348" name="Group 30"/>
              <p:cNvGrpSpPr>
                <a:grpSpLocks noChangeAspect="1"/>
              </p:cNvGrpSpPr>
              <p:nvPr/>
            </p:nvGrpSpPr>
            <p:grpSpPr bwMode="auto">
              <a:xfrm>
                <a:off x="7461140" y="5760947"/>
                <a:ext cx="392150" cy="409308"/>
                <a:chOff x="4976" y="3801"/>
                <a:chExt cx="320" cy="334"/>
              </a:xfrm>
            </p:grpSpPr>
            <p:sp>
              <p:nvSpPr>
                <p:cNvPr id="350" name="Freeform 31"/>
                <p:cNvSpPr>
                  <a:spLocks/>
                </p:cNvSpPr>
                <p:nvPr/>
              </p:nvSpPr>
              <p:spPr bwMode="auto">
                <a:xfrm>
                  <a:off x="5071" y="3912"/>
                  <a:ext cx="128" cy="112"/>
                </a:xfrm>
                <a:custGeom>
                  <a:avLst/>
                  <a:gdLst>
                    <a:gd name="T0" fmla="*/ 31 w 128"/>
                    <a:gd name="T1" fmla="*/ 112 h 112"/>
                    <a:gd name="T2" fmla="*/ 0 w 128"/>
                    <a:gd name="T3" fmla="*/ 56 h 112"/>
                    <a:gd name="T4" fmla="*/ 31 w 128"/>
                    <a:gd name="T5" fmla="*/ 0 h 112"/>
                    <a:gd name="T6" fmla="*/ 97 w 128"/>
                    <a:gd name="T7" fmla="*/ 0 h 112"/>
                    <a:gd name="T8" fmla="*/ 128 w 128"/>
                    <a:gd name="T9" fmla="*/ 56 h 112"/>
                    <a:gd name="T10" fmla="*/ 97 w 128"/>
                    <a:gd name="T11" fmla="*/ 112 h 112"/>
                    <a:gd name="T12" fmla="*/ 31 w 128"/>
                    <a:gd name="T13" fmla="*/ 112 h 112"/>
                  </a:gdLst>
                  <a:ahLst/>
                  <a:cxnLst>
                    <a:cxn ang="0">
                      <a:pos x="T0" y="T1"/>
                    </a:cxn>
                    <a:cxn ang="0">
                      <a:pos x="T2" y="T3"/>
                    </a:cxn>
                    <a:cxn ang="0">
                      <a:pos x="T4" y="T5"/>
                    </a:cxn>
                    <a:cxn ang="0">
                      <a:pos x="T6" y="T7"/>
                    </a:cxn>
                    <a:cxn ang="0">
                      <a:pos x="T8" y="T9"/>
                    </a:cxn>
                    <a:cxn ang="0">
                      <a:pos x="T10" y="T11"/>
                    </a:cxn>
                    <a:cxn ang="0">
                      <a:pos x="T12" y="T13"/>
                    </a:cxn>
                  </a:cxnLst>
                  <a:rect l="0" t="0" r="r" b="b"/>
                  <a:pathLst>
                    <a:path w="128" h="112">
                      <a:moveTo>
                        <a:pt x="31" y="112"/>
                      </a:moveTo>
                      <a:lnTo>
                        <a:pt x="0" y="56"/>
                      </a:lnTo>
                      <a:lnTo>
                        <a:pt x="31" y="0"/>
                      </a:lnTo>
                      <a:lnTo>
                        <a:pt x="97" y="0"/>
                      </a:lnTo>
                      <a:lnTo>
                        <a:pt x="128" y="56"/>
                      </a:lnTo>
                      <a:lnTo>
                        <a:pt x="97" y="112"/>
                      </a:lnTo>
                      <a:lnTo>
                        <a:pt x="31" y="112"/>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51" name="Freeform 32"/>
                <p:cNvSpPr>
                  <a:spLocks/>
                </p:cNvSpPr>
                <p:nvPr/>
              </p:nvSpPr>
              <p:spPr bwMode="auto">
                <a:xfrm>
                  <a:off x="5170" y="3858"/>
                  <a:ext cx="126" cy="110"/>
                </a:xfrm>
                <a:custGeom>
                  <a:avLst/>
                  <a:gdLst>
                    <a:gd name="T0" fmla="*/ 31 w 126"/>
                    <a:gd name="T1" fmla="*/ 110 h 110"/>
                    <a:gd name="T2" fmla="*/ 0 w 126"/>
                    <a:gd name="T3" fmla="*/ 54 h 110"/>
                    <a:gd name="T4" fmla="*/ 31 w 126"/>
                    <a:gd name="T5" fmla="*/ 0 h 110"/>
                    <a:gd name="T6" fmla="*/ 95 w 126"/>
                    <a:gd name="T7" fmla="*/ 0 h 110"/>
                    <a:gd name="T8" fmla="*/ 126 w 126"/>
                    <a:gd name="T9" fmla="*/ 54 h 110"/>
                    <a:gd name="T10" fmla="*/ 95 w 126"/>
                    <a:gd name="T11" fmla="*/ 110 h 110"/>
                    <a:gd name="T12" fmla="*/ 31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1" y="110"/>
                      </a:moveTo>
                      <a:lnTo>
                        <a:pt x="0" y="54"/>
                      </a:lnTo>
                      <a:lnTo>
                        <a:pt x="31" y="0"/>
                      </a:lnTo>
                      <a:lnTo>
                        <a:pt x="95" y="0"/>
                      </a:lnTo>
                      <a:lnTo>
                        <a:pt x="126" y="54"/>
                      </a:lnTo>
                      <a:lnTo>
                        <a:pt x="95" y="110"/>
                      </a:lnTo>
                      <a:lnTo>
                        <a:pt x="31"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31" name="Freeform 33"/>
                <p:cNvSpPr>
                  <a:spLocks/>
                </p:cNvSpPr>
                <p:nvPr/>
              </p:nvSpPr>
              <p:spPr bwMode="auto">
                <a:xfrm>
                  <a:off x="5170" y="3968"/>
                  <a:ext cx="126" cy="110"/>
                </a:xfrm>
                <a:custGeom>
                  <a:avLst/>
                  <a:gdLst>
                    <a:gd name="T0" fmla="*/ 31 w 126"/>
                    <a:gd name="T1" fmla="*/ 110 h 110"/>
                    <a:gd name="T2" fmla="*/ 0 w 126"/>
                    <a:gd name="T3" fmla="*/ 56 h 110"/>
                    <a:gd name="T4" fmla="*/ 31 w 126"/>
                    <a:gd name="T5" fmla="*/ 0 h 110"/>
                    <a:gd name="T6" fmla="*/ 95 w 126"/>
                    <a:gd name="T7" fmla="*/ 0 h 110"/>
                    <a:gd name="T8" fmla="*/ 126 w 126"/>
                    <a:gd name="T9" fmla="*/ 56 h 110"/>
                    <a:gd name="T10" fmla="*/ 95 w 126"/>
                    <a:gd name="T11" fmla="*/ 110 h 110"/>
                    <a:gd name="T12" fmla="*/ 31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1" y="110"/>
                      </a:moveTo>
                      <a:lnTo>
                        <a:pt x="0" y="56"/>
                      </a:lnTo>
                      <a:lnTo>
                        <a:pt x="31" y="0"/>
                      </a:lnTo>
                      <a:lnTo>
                        <a:pt x="95" y="0"/>
                      </a:lnTo>
                      <a:lnTo>
                        <a:pt x="126" y="56"/>
                      </a:lnTo>
                      <a:lnTo>
                        <a:pt x="95" y="110"/>
                      </a:lnTo>
                      <a:lnTo>
                        <a:pt x="31"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0" name="Freeform 34"/>
                <p:cNvSpPr>
                  <a:spLocks/>
                </p:cNvSpPr>
                <p:nvPr/>
              </p:nvSpPr>
              <p:spPr bwMode="auto">
                <a:xfrm>
                  <a:off x="4976" y="3858"/>
                  <a:ext cx="126" cy="110"/>
                </a:xfrm>
                <a:custGeom>
                  <a:avLst/>
                  <a:gdLst>
                    <a:gd name="T0" fmla="*/ 32 w 126"/>
                    <a:gd name="T1" fmla="*/ 110 h 110"/>
                    <a:gd name="T2" fmla="*/ 0 w 126"/>
                    <a:gd name="T3" fmla="*/ 54 h 110"/>
                    <a:gd name="T4" fmla="*/ 32 w 126"/>
                    <a:gd name="T5" fmla="*/ 0 h 110"/>
                    <a:gd name="T6" fmla="*/ 95 w 126"/>
                    <a:gd name="T7" fmla="*/ 0 h 110"/>
                    <a:gd name="T8" fmla="*/ 126 w 126"/>
                    <a:gd name="T9" fmla="*/ 54 h 110"/>
                    <a:gd name="T10" fmla="*/ 95 w 126"/>
                    <a:gd name="T11" fmla="*/ 110 h 110"/>
                    <a:gd name="T12" fmla="*/ 32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2" y="110"/>
                      </a:moveTo>
                      <a:lnTo>
                        <a:pt x="0" y="54"/>
                      </a:lnTo>
                      <a:lnTo>
                        <a:pt x="32" y="0"/>
                      </a:lnTo>
                      <a:lnTo>
                        <a:pt x="95" y="0"/>
                      </a:lnTo>
                      <a:lnTo>
                        <a:pt x="126" y="54"/>
                      </a:lnTo>
                      <a:lnTo>
                        <a:pt x="95" y="110"/>
                      </a:lnTo>
                      <a:lnTo>
                        <a:pt x="32"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2" name="Freeform 35"/>
                <p:cNvSpPr>
                  <a:spLocks/>
                </p:cNvSpPr>
                <p:nvPr/>
              </p:nvSpPr>
              <p:spPr bwMode="auto">
                <a:xfrm>
                  <a:off x="5073" y="4024"/>
                  <a:ext cx="128" cy="111"/>
                </a:xfrm>
                <a:custGeom>
                  <a:avLst/>
                  <a:gdLst>
                    <a:gd name="T0" fmla="*/ 34 w 128"/>
                    <a:gd name="T1" fmla="*/ 111 h 111"/>
                    <a:gd name="T2" fmla="*/ 0 w 128"/>
                    <a:gd name="T3" fmla="*/ 54 h 111"/>
                    <a:gd name="T4" fmla="*/ 34 w 128"/>
                    <a:gd name="T5" fmla="*/ 0 h 111"/>
                    <a:gd name="T6" fmla="*/ 97 w 128"/>
                    <a:gd name="T7" fmla="*/ 0 h 111"/>
                    <a:gd name="T8" fmla="*/ 128 w 128"/>
                    <a:gd name="T9" fmla="*/ 54 h 111"/>
                    <a:gd name="T10" fmla="*/ 97 w 128"/>
                    <a:gd name="T11" fmla="*/ 111 h 111"/>
                    <a:gd name="T12" fmla="*/ 34 w 128"/>
                    <a:gd name="T13" fmla="*/ 111 h 111"/>
                  </a:gdLst>
                  <a:ahLst/>
                  <a:cxnLst>
                    <a:cxn ang="0">
                      <a:pos x="T0" y="T1"/>
                    </a:cxn>
                    <a:cxn ang="0">
                      <a:pos x="T2" y="T3"/>
                    </a:cxn>
                    <a:cxn ang="0">
                      <a:pos x="T4" y="T5"/>
                    </a:cxn>
                    <a:cxn ang="0">
                      <a:pos x="T6" y="T7"/>
                    </a:cxn>
                    <a:cxn ang="0">
                      <a:pos x="T8" y="T9"/>
                    </a:cxn>
                    <a:cxn ang="0">
                      <a:pos x="T10" y="T11"/>
                    </a:cxn>
                    <a:cxn ang="0">
                      <a:pos x="T12" y="T13"/>
                    </a:cxn>
                  </a:cxnLst>
                  <a:rect l="0" t="0" r="r" b="b"/>
                  <a:pathLst>
                    <a:path w="128" h="111">
                      <a:moveTo>
                        <a:pt x="34" y="111"/>
                      </a:moveTo>
                      <a:lnTo>
                        <a:pt x="0" y="54"/>
                      </a:lnTo>
                      <a:lnTo>
                        <a:pt x="34" y="0"/>
                      </a:lnTo>
                      <a:lnTo>
                        <a:pt x="97" y="0"/>
                      </a:lnTo>
                      <a:lnTo>
                        <a:pt x="128" y="54"/>
                      </a:lnTo>
                      <a:lnTo>
                        <a:pt x="97" y="111"/>
                      </a:lnTo>
                      <a:lnTo>
                        <a:pt x="34" y="111"/>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3" name="Freeform 36"/>
                <p:cNvSpPr>
                  <a:spLocks/>
                </p:cNvSpPr>
                <p:nvPr/>
              </p:nvSpPr>
              <p:spPr bwMode="auto">
                <a:xfrm>
                  <a:off x="5071" y="3801"/>
                  <a:ext cx="128" cy="111"/>
                </a:xfrm>
                <a:custGeom>
                  <a:avLst/>
                  <a:gdLst>
                    <a:gd name="T0" fmla="*/ 31 w 128"/>
                    <a:gd name="T1" fmla="*/ 111 h 111"/>
                    <a:gd name="T2" fmla="*/ 0 w 128"/>
                    <a:gd name="T3" fmla="*/ 57 h 111"/>
                    <a:gd name="T4" fmla="*/ 31 w 128"/>
                    <a:gd name="T5" fmla="*/ 0 h 111"/>
                    <a:gd name="T6" fmla="*/ 97 w 128"/>
                    <a:gd name="T7" fmla="*/ 0 h 111"/>
                    <a:gd name="T8" fmla="*/ 128 w 128"/>
                    <a:gd name="T9" fmla="*/ 57 h 111"/>
                    <a:gd name="T10" fmla="*/ 97 w 128"/>
                    <a:gd name="T11" fmla="*/ 111 h 111"/>
                    <a:gd name="T12" fmla="*/ 31 w 128"/>
                    <a:gd name="T13" fmla="*/ 111 h 111"/>
                  </a:gdLst>
                  <a:ahLst/>
                  <a:cxnLst>
                    <a:cxn ang="0">
                      <a:pos x="T0" y="T1"/>
                    </a:cxn>
                    <a:cxn ang="0">
                      <a:pos x="T2" y="T3"/>
                    </a:cxn>
                    <a:cxn ang="0">
                      <a:pos x="T4" y="T5"/>
                    </a:cxn>
                    <a:cxn ang="0">
                      <a:pos x="T6" y="T7"/>
                    </a:cxn>
                    <a:cxn ang="0">
                      <a:pos x="T8" y="T9"/>
                    </a:cxn>
                    <a:cxn ang="0">
                      <a:pos x="T10" y="T11"/>
                    </a:cxn>
                    <a:cxn ang="0">
                      <a:pos x="T12" y="T13"/>
                    </a:cxn>
                  </a:cxnLst>
                  <a:rect l="0" t="0" r="r" b="b"/>
                  <a:pathLst>
                    <a:path w="128" h="111">
                      <a:moveTo>
                        <a:pt x="31" y="111"/>
                      </a:moveTo>
                      <a:lnTo>
                        <a:pt x="0" y="57"/>
                      </a:lnTo>
                      <a:lnTo>
                        <a:pt x="31" y="0"/>
                      </a:lnTo>
                      <a:lnTo>
                        <a:pt x="97" y="0"/>
                      </a:lnTo>
                      <a:lnTo>
                        <a:pt x="128" y="57"/>
                      </a:lnTo>
                      <a:lnTo>
                        <a:pt x="97" y="111"/>
                      </a:lnTo>
                      <a:lnTo>
                        <a:pt x="31" y="111"/>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grpSp>
      <p:grpSp>
        <p:nvGrpSpPr>
          <p:cNvPr id="179" name="Group 178"/>
          <p:cNvGrpSpPr/>
          <p:nvPr/>
        </p:nvGrpSpPr>
        <p:grpSpPr>
          <a:xfrm>
            <a:off x="2316594" y="2968775"/>
            <a:ext cx="501925" cy="581025"/>
            <a:chOff x="4278313" y="1958975"/>
            <a:chExt cx="554037" cy="641350"/>
          </a:xfrm>
        </p:grpSpPr>
        <p:sp>
          <p:nvSpPr>
            <p:cNvPr id="180" name="Freeform 45"/>
            <p:cNvSpPr>
              <a:spLocks/>
            </p:cNvSpPr>
            <p:nvPr/>
          </p:nvSpPr>
          <p:spPr bwMode="auto">
            <a:xfrm>
              <a:off x="4591050" y="2263775"/>
              <a:ext cx="241300" cy="274638"/>
            </a:xfrm>
            <a:custGeom>
              <a:avLst/>
              <a:gdLst>
                <a:gd name="T0" fmla="*/ 0 w 152"/>
                <a:gd name="T1" fmla="*/ 44 h 173"/>
                <a:gd name="T2" fmla="*/ 75 w 152"/>
                <a:gd name="T3" fmla="*/ 0 h 173"/>
                <a:gd name="T4" fmla="*/ 152 w 152"/>
                <a:gd name="T5" fmla="*/ 44 h 173"/>
                <a:gd name="T6" fmla="*/ 152 w 152"/>
                <a:gd name="T7" fmla="*/ 130 h 173"/>
                <a:gd name="T8" fmla="*/ 75 w 152"/>
                <a:gd name="T9" fmla="*/ 173 h 173"/>
                <a:gd name="T10" fmla="*/ 0 w 152"/>
                <a:gd name="T11" fmla="*/ 130 h 173"/>
                <a:gd name="T12" fmla="*/ 0 w 152"/>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52" h="173">
                  <a:moveTo>
                    <a:pt x="0" y="44"/>
                  </a:moveTo>
                  <a:lnTo>
                    <a:pt x="75" y="0"/>
                  </a:lnTo>
                  <a:lnTo>
                    <a:pt x="152" y="44"/>
                  </a:lnTo>
                  <a:lnTo>
                    <a:pt x="152" y="130"/>
                  </a:lnTo>
                  <a:lnTo>
                    <a:pt x="75"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1" name="Freeform 46"/>
            <p:cNvSpPr>
              <a:spLocks/>
            </p:cNvSpPr>
            <p:nvPr/>
          </p:nvSpPr>
          <p:spPr bwMode="auto">
            <a:xfrm>
              <a:off x="4591050" y="23336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2" name="Line 47"/>
            <p:cNvSpPr>
              <a:spLocks noChangeShapeType="1"/>
            </p:cNvSpPr>
            <p:nvPr/>
          </p:nvSpPr>
          <p:spPr bwMode="auto">
            <a:xfrm>
              <a:off x="4710113"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3" name="Freeform 48"/>
            <p:cNvSpPr>
              <a:spLocks/>
            </p:cNvSpPr>
            <p:nvPr/>
          </p:nvSpPr>
          <p:spPr bwMode="auto">
            <a:xfrm>
              <a:off x="4278313" y="2263775"/>
              <a:ext cx="236537" cy="274638"/>
            </a:xfrm>
            <a:custGeom>
              <a:avLst/>
              <a:gdLst>
                <a:gd name="T0" fmla="*/ 0 w 149"/>
                <a:gd name="T1" fmla="*/ 44 h 173"/>
                <a:gd name="T2" fmla="*/ 74 w 149"/>
                <a:gd name="T3" fmla="*/ 0 h 173"/>
                <a:gd name="T4" fmla="*/ 149 w 149"/>
                <a:gd name="T5" fmla="*/ 44 h 173"/>
                <a:gd name="T6" fmla="*/ 149 w 149"/>
                <a:gd name="T7" fmla="*/ 130 h 173"/>
                <a:gd name="T8" fmla="*/ 74 w 149"/>
                <a:gd name="T9" fmla="*/ 173 h 173"/>
                <a:gd name="T10" fmla="*/ 0 w 149"/>
                <a:gd name="T11" fmla="*/ 130 h 173"/>
                <a:gd name="T12" fmla="*/ 0 w 149"/>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49" h="173">
                  <a:moveTo>
                    <a:pt x="0" y="44"/>
                  </a:moveTo>
                  <a:lnTo>
                    <a:pt x="74" y="0"/>
                  </a:lnTo>
                  <a:lnTo>
                    <a:pt x="149" y="44"/>
                  </a:lnTo>
                  <a:lnTo>
                    <a:pt x="149" y="130"/>
                  </a:lnTo>
                  <a:lnTo>
                    <a:pt x="74"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4" name="Freeform 49"/>
            <p:cNvSpPr>
              <a:spLocks/>
            </p:cNvSpPr>
            <p:nvPr/>
          </p:nvSpPr>
          <p:spPr bwMode="auto">
            <a:xfrm>
              <a:off x="4278313" y="2333625"/>
              <a:ext cx="236537" cy="68263"/>
            </a:xfrm>
            <a:custGeom>
              <a:avLst/>
              <a:gdLst>
                <a:gd name="T0" fmla="*/ 149 w 149"/>
                <a:gd name="T1" fmla="*/ 0 h 43"/>
                <a:gd name="T2" fmla="*/ 74 w 149"/>
                <a:gd name="T3" fmla="*/ 43 h 43"/>
                <a:gd name="T4" fmla="*/ 0 w 149"/>
                <a:gd name="T5" fmla="*/ 0 h 43"/>
              </a:gdLst>
              <a:ahLst/>
              <a:cxnLst>
                <a:cxn ang="0">
                  <a:pos x="T0" y="T1"/>
                </a:cxn>
                <a:cxn ang="0">
                  <a:pos x="T2" y="T3"/>
                </a:cxn>
                <a:cxn ang="0">
                  <a:pos x="T4" y="T5"/>
                </a:cxn>
              </a:cxnLst>
              <a:rect l="0" t="0" r="r" b="b"/>
              <a:pathLst>
                <a:path w="149" h="43">
                  <a:moveTo>
                    <a:pt x="149" y="0"/>
                  </a:moveTo>
                  <a:lnTo>
                    <a:pt x="74"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5" name="Line 50"/>
            <p:cNvSpPr>
              <a:spLocks noChangeShapeType="1"/>
            </p:cNvSpPr>
            <p:nvPr/>
          </p:nvSpPr>
          <p:spPr bwMode="auto">
            <a:xfrm>
              <a:off x="4395788"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6" name="Freeform 51"/>
            <p:cNvSpPr>
              <a:spLocks/>
            </p:cNvSpPr>
            <p:nvPr/>
          </p:nvSpPr>
          <p:spPr bwMode="auto">
            <a:xfrm>
              <a:off x="4422775" y="2524125"/>
              <a:ext cx="257175" cy="76200"/>
            </a:xfrm>
            <a:custGeom>
              <a:avLst/>
              <a:gdLst>
                <a:gd name="T0" fmla="*/ 162 w 162"/>
                <a:gd name="T1" fmla="*/ 2 h 48"/>
                <a:gd name="T2" fmla="*/ 82 w 162"/>
                <a:gd name="T3" fmla="*/ 48 h 48"/>
                <a:gd name="T4" fmla="*/ 0 w 162"/>
                <a:gd name="T5" fmla="*/ 0 h 48"/>
              </a:gdLst>
              <a:ahLst/>
              <a:cxnLst>
                <a:cxn ang="0">
                  <a:pos x="T0" y="T1"/>
                </a:cxn>
                <a:cxn ang="0">
                  <a:pos x="T2" y="T3"/>
                </a:cxn>
                <a:cxn ang="0">
                  <a:pos x="T4" y="T5"/>
                </a:cxn>
              </a:cxnLst>
              <a:rect l="0" t="0" r="r" b="b"/>
              <a:pathLst>
                <a:path w="162" h="48">
                  <a:moveTo>
                    <a:pt x="162" y="2"/>
                  </a:moveTo>
                  <a:lnTo>
                    <a:pt x="82" y="48"/>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7" name="Freeform 52"/>
            <p:cNvSpPr>
              <a:spLocks/>
            </p:cNvSpPr>
            <p:nvPr/>
          </p:nvSpPr>
          <p:spPr bwMode="auto">
            <a:xfrm>
              <a:off x="4433888" y="1958975"/>
              <a:ext cx="241300" cy="279400"/>
            </a:xfrm>
            <a:custGeom>
              <a:avLst/>
              <a:gdLst>
                <a:gd name="T0" fmla="*/ 0 w 152"/>
                <a:gd name="T1" fmla="*/ 44 h 176"/>
                <a:gd name="T2" fmla="*/ 75 w 152"/>
                <a:gd name="T3" fmla="*/ 0 h 176"/>
                <a:gd name="T4" fmla="*/ 152 w 152"/>
                <a:gd name="T5" fmla="*/ 44 h 176"/>
                <a:gd name="T6" fmla="*/ 152 w 152"/>
                <a:gd name="T7" fmla="*/ 132 h 176"/>
                <a:gd name="T8" fmla="*/ 75 w 152"/>
                <a:gd name="T9" fmla="*/ 176 h 176"/>
                <a:gd name="T10" fmla="*/ 0 w 152"/>
                <a:gd name="T11" fmla="*/ 132 h 176"/>
                <a:gd name="T12" fmla="*/ 0 w 152"/>
                <a:gd name="T13" fmla="*/ 44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4"/>
                  </a:moveTo>
                  <a:lnTo>
                    <a:pt x="75" y="0"/>
                  </a:lnTo>
                  <a:lnTo>
                    <a:pt x="152" y="44"/>
                  </a:lnTo>
                  <a:lnTo>
                    <a:pt x="152" y="132"/>
                  </a:lnTo>
                  <a:lnTo>
                    <a:pt x="75" y="176"/>
                  </a:lnTo>
                  <a:lnTo>
                    <a:pt x="0" y="132"/>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8" name="Freeform 53"/>
            <p:cNvSpPr>
              <a:spLocks/>
            </p:cNvSpPr>
            <p:nvPr/>
          </p:nvSpPr>
          <p:spPr bwMode="auto">
            <a:xfrm>
              <a:off x="4433888" y="20288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9" name="Line 54"/>
            <p:cNvSpPr>
              <a:spLocks noChangeShapeType="1"/>
            </p:cNvSpPr>
            <p:nvPr/>
          </p:nvSpPr>
          <p:spPr bwMode="auto">
            <a:xfrm>
              <a:off x="4552950" y="2097088"/>
              <a:ext cx="0" cy="141288"/>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20" name="Freeform 55"/>
            <p:cNvSpPr>
              <a:spLocks/>
            </p:cNvSpPr>
            <p:nvPr/>
          </p:nvSpPr>
          <p:spPr bwMode="auto">
            <a:xfrm>
              <a:off x="4675188" y="2092325"/>
              <a:ext cx="130175" cy="225425"/>
            </a:xfrm>
            <a:custGeom>
              <a:avLst/>
              <a:gdLst>
                <a:gd name="T0" fmla="*/ 0 w 82"/>
                <a:gd name="T1" fmla="*/ 0 h 142"/>
                <a:gd name="T2" fmla="*/ 82 w 82"/>
                <a:gd name="T3" fmla="*/ 46 h 142"/>
                <a:gd name="T4" fmla="*/ 82 w 82"/>
                <a:gd name="T5" fmla="*/ 142 h 142"/>
              </a:gdLst>
              <a:ahLst/>
              <a:cxnLst>
                <a:cxn ang="0">
                  <a:pos x="T0" y="T1"/>
                </a:cxn>
                <a:cxn ang="0">
                  <a:pos x="T2" y="T3"/>
                </a:cxn>
                <a:cxn ang="0">
                  <a:pos x="T4" y="T5"/>
                </a:cxn>
              </a:cxnLst>
              <a:rect l="0" t="0" r="r" b="b"/>
              <a:pathLst>
                <a:path w="82" h="142">
                  <a:moveTo>
                    <a:pt x="0" y="0"/>
                  </a:moveTo>
                  <a:lnTo>
                    <a:pt x="82" y="46"/>
                  </a:lnTo>
                  <a:lnTo>
                    <a:pt x="82" y="142"/>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21" name="Freeform 56"/>
            <p:cNvSpPr>
              <a:spLocks/>
            </p:cNvSpPr>
            <p:nvPr/>
          </p:nvSpPr>
          <p:spPr bwMode="auto">
            <a:xfrm>
              <a:off x="4300538" y="2092325"/>
              <a:ext cx="133350" cy="225425"/>
            </a:xfrm>
            <a:custGeom>
              <a:avLst/>
              <a:gdLst>
                <a:gd name="T0" fmla="*/ 0 w 84"/>
                <a:gd name="T1" fmla="*/ 142 h 142"/>
                <a:gd name="T2" fmla="*/ 0 w 84"/>
                <a:gd name="T3" fmla="*/ 46 h 142"/>
                <a:gd name="T4" fmla="*/ 84 w 84"/>
                <a:gd name="T5" fmla="*/ 0 h 142"/>
              </a:gdLst>
              <a:ahLst/>
              <a:cxnLst>
                <a:cxn ang="0">
                  <a:pos x="T0" y="T1"/>
                </a:cxn>
                <a:cxn ang="0">
                  <a:pos x="T2" y="T3"/>
                </a:cxn>
                <a:cxn ang="0">
                  <a:pos x="T4" y="T5"/>
                </a:cxn>
              </a:cxnLst>
              <a:rect l="0" t="0" r="r" b="b"/>
              <a:pathLst>
                <a:path w="84" h="142">
                  <a:moveTo>
                    <a:pt x="0" y="142"/>
                  </a:moveTo>
                  <a:lnTo>
                    <a:pt x="0" y="46"/>
                  </a:lnTo>
                  <a:lnTo>
                    <a:pt x="84"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142" name="Group 141"/>
          <p:cNvGrpSpPr/>
          <p:nvPr/>
        </p:nvGrpSpPr>
        <p:grpSpPr>
          <a:xfrm>
            <a:off x="3659378" y="2969444"/>
            <a:ext cx="8756263" cy="2978540"/>
            <a:chOff x="3659378" y="2969444"/>
            <a:chExt cx="8756263" cy="2978540"/>
          </a:xfrm>
        </p:grpSpPr>
        <p:sp>
          <p:nvSpPr>
            <p:cNvPr id="143" name="TextBox 142"/>
            <p:cNvSpPr txBox="1"/>
            <p:nvPr/>
          </p:nvSpPr>
          <p:spPr>
            <a:xfrm>
              <a:off x="9491122" y="3784651"/>
              <a:ext cx="2924519" cy="1677382"/>
            </a:xfrm>
            <a:prstGeom prst="rect">
              <a:avLst/>
            </a:prstGeom>
            <a:noFill/>
          </p:spPr>
          <p:txBody>
            <a:bodyPr wrap="none" lIns="182880" tIns="146304" rIns="182880" bIns="146304" rtlCol="0">
              <a:spAutoFit/>
            </a:bodyPr>
            <a:lstStyle/>
            <a:p>
              <a:pPr>
                <a:lnSpc>
                  <a:spcPct val="90000"/>
                </a:lnSpc>
                <a:spcAft>
                  <a:spcPts val="600"/>
                </a:spcAft>
              </a:pPr>
              <a:r>
                <a:rPr lang="en-US" sz="1200" b="1" kern="0" spc="100" dirty="0">
                  <a:solidFill>
                    <a:schemeClr val="tx2"/>
                  </a:solidFill>
                  <a:ea typeface="Segoe UI Black" panose="020B0A02040204020203" pitchFamily="34" charset="0"/>
                  <a:cs typeface="Segoe UI Semibold" panose="020B0702040204020203" pitchFamily="34" charset="0"/>
                </a:rPr>
                <a:t>Advanced Threat Protection</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Anti-Spam / Anti-Malware</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Message Encryption</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Data Loss Prevention</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Threat Intelligence</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Advanced Security Management</a:t>
              </a:r>
            </a:p>
          </p:txBody>
        </p:sp>
        <p:pic>
          <p:nvPicPr>
            <p:cNvPr id="144" name="Picture 143"/>
            <p:cNvPicPr>
              <a:picLocks noChangeAspect="1"/>
            </p:cNvPicPr>
            <p:nvPr/>
          </p:nvPicPr>
          <p:blipFill>
            <a:blip r:embed="rId3"/>
            <a:stretch>
              <a:fillRect/>
            </a:stretch>
          </p:blipFill>
          <p:spPr>
            <a:xfrm>
              <a:off x="3809810" y="3048001"/>
              <a:ext cx="2144442" cy="501800"/>
            </a:xfrm>
            <a:prstGeom prst="rect">
              <a:avLst/>
            </a:prstGeom>
          </p:spPr>
        </p:pic>
        <p:pic>
          <p:nvPicPr>
            <p:cNvPr id="145" name="Picture 3" descr="http://imageframe.co.uk/wp-content/uploads/2014/04/MS-Azure_rgb_Blk_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49330" y="2969444"/>
              <a:ext cx="2799748" cy="649144"/>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9" descr="http://cloudag.com/wp-content/uploads/2013/05/Office365logoOrange.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9714202" y="3082416"/>
              <a:ext cx="1956798" cy="430471"/>
            </a:xfrm>
            <a:prstGeom prst="rect">
              <a:avLst/>
            </a:prstGeom>
            <a:noFill/>
            <a:extLst>
              <a:ext uri="{909E8E84-426E-40DD-AFC4-6F175D3DCCD1}">
                <a14:hiddenFill xmlns:a14="http://schemas.microsoft.com/office/drawing/2010/main">
                  <a:solidFill>
                    <a:srgbClr val="FFFFFF"/>
                  </a:solidFill>
                </a14:hiddenFill>
              </a:ext>
            </a:extLst>
          </p:spPr>
        </p:pic>
        <p:sp>
          <p:nvSpPr>
            <p:cNvPr id="147" name="TextBox 146"/>
            <p:cNvSpPr txBox="1"/>
            <p:nvPr/>
          </p:nvSpPr>
          <p:spPr>
            <a:xfrm>
              <a:off x="3659378" y="3784315"/>
              <a:ext cx="2980624" cy="2163669"/>
            </a:xfrm>
            <a:prstGeom prst="rect">
              <a:avLst/>
            </a:prstGeom>
            <a:noFill/>
          </p:spPr>
          <p:txBody>
            <a:bodyPr wrap="none" lIns="182880" tIns="146304" rIns="182880" bIns="146304" rtlCol="0">
              <a:spAutoFit/>
            </a:bodyPr>
            <a:lstStyle/>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Windows Trust Boot</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Privileged Identity Management </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Credential Guard</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Microsoft Passport</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Windows Hello</a:t>
              </a:r>
            </a:p>
            <a:p>
              <a:pPr>
                <a:lnSpc>
                  <a:spcPct val="90000"/>
                </a:lnSpc>
                <a:spcAft>
                  <a:spcPts val="600"/>
                </a:spcAft>
              </a:pPr>
              <a:r>
                <a:rPr lang="en-US" sz="1200" b="1" kern="0" spc="100" dirty="0">
                  <a:solidFill>
                    <a:schemeClr val="tx2"/>
                  </a:solidFill>
                  <a:ea typeface="Segoe UI Black" panose="020B0A02040204020203" pitchFamily="34" charset="0"/>
                  <a:cs typeface="Segoe UI Semibold" panose="020B0702040204020203" pitchFamily="34" charset="0"/>
                </a:rPr>
                <a:t>Windows Defender ATP</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Windows Update for Business</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Windows Information Protection</a:t>
              </a:r>
            </a:p>
          </p:txBody>
        </p:sp>
        <p:sp>
          <p:nvSpPr>
            <p:cNvPr id="148" name="TextBox 147"/>
            <p:cNvSpPr txBox="1"/>
            <p:nvPr/>
          </p:nvSpPr>
          <p:spPr>
            <a:xfrm>
              <a:off x="6549330" y="3784315"/>
              <a:ext cx="3014287" cy="1434239"/>
            </a:xfrm>
            <a:prstGeom prst="rect">
              <a:avLst/>
            </a:prstGeom>
            <a:noFill/>
          </p:spPr>
          <p:txBody>
            <a:bodyPr wrap="none" lIns="182880" tIns="146304" rIns="182880" bIns="146304" rtlCol="0">
              <a:spAutoFit/>
            </a:bodyPr>
            <a:lstStyle/>
            <a:p>
              <a:pPr>
                <a:lnSpc>
                  <a:spcPct val="90000"/>
                </a:lnSpc>
                <a:spcAft>
                  <a:spcPts val="600"/>
                </a:spcAft>
              </a:pPr>
              <a:r>
                <a:rPr lang="en-US" sz="1200" b="1" kern="0" spc="100" dirty="0">
                  <a:solidFill>
                    <a:schemeClr val="tx2"/>
                  </a:solidFill>
                  <a:ea typeface="Segoe UI Black" panose="020B0A02040204020203" pitchFamily="34" charset="0"/>
                  <a:cs typeface="Segoe UI Semibold" panose="020B0702040204020203" pitchFamily="34" charset="0"/>
                </a:rPr>
                <a:t>Azure Active Directory</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Azure Security Center</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Azure Storage Service Encryption</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Azure Key Vault</a:t>
              </a:r>
            </a:p>
            <a:p>
              <a:pPr>
                <a:lnSpc>
                  <a:spcPct val="90000"/>
                </a:lnSpc>
                <a:spcAft>
                  <a:spcPts val="600"/>
                </a:spcAft>
              </a:pPr>
              <a:r>
                <a:rPr lang="en-US" sz="1200" b="1" kern="0" spc="100" dirty="0">
                  <a:solidFill>
                    <a:schemeClr val="tx2"/>
                  </a:solidFill>
                  <a:ea typeface="Segoe UI Black" panose="020B0A02040204020203" pitchFamily="34" charset="0"/>
                  <a:cs typeface="Segoe UI Semibold" panose="020B0702040204020203" pitchFamily="34" charset="0"/>
                </a:rPr>
                <a:t>Azure Information Protection</a:t>
              </a:r>
            </a:p>
          </p:txBody>
        </p:sp>
      </p:grpSp>
      <p:sp>
        <p:nvSpPr>
          <p:cNvPr id="149" name="TextBox 148"/>
          <p:cNvSpPr txBox="1"/>
          <p:nvPr/>
        </p:nvSpPr>
        <p:spPr>
          <a:xfrm>
            <a:off x="2419249" y="1443874"/>
            <a:ext cx="8455896" cy="461665"/>
          </a:xfrm>
          <a:prstGeom prst="rect">
            <a:avLst/>
          </a:prstGeom>
          <a:noFill/>
        </p:spPr>
        <p:txBody>
          <a:bodyPr wrap="square" rtlCol="0">
            <a:spAutoFit/>
          </a:bodyPr>
          <a:lstStyle/>
          <a:p>
            <a:r>
              <a:rPr lang="sl-SI"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MICROSOFT</a:t>
            </a:r>
            <a:r>
              <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 </a:t>
            </a:r>
            <a:r>
              <a:rPr lang="en-US" sz="2400" b="1"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rPr>
              <a:t>SECURITY PLATFORM</a:t>
            </a:r>
            <a:endParaRPr lang="en-US" sz="2400" kern="0" spc="120" dirty="0">
              <a:gradFill>
                <a:gsLst>
                  <a:gs pos="0">
                    <a:srgbClr val="4B4B4B"/>
                  </a:gs>
                  <a:gs pos="100000">
                    <a:srgbClr val="4B4B4B"/>
                  </a:gs>
                </a:gsLst>
                <a:lin ang="5400000" scaled="1"/>
              </a:gradFill>
              <a:latin typeface="Segoe UI"/>
              <a:ea typeface="Segoe UI Black" panose="020B0A02040204020203" pitchFamily="34" charset="0"/>
              <a:cs typeface="Segoe UI Black" panose="020B0A02040204020203" pitchFamily="34" charset="0"/>
            </a:endParaRPr>
          </a:p>
        </p:txBody>
      </p:sp>
      <p:grpSp>
        <p:nvGrpSpPr>
          <p:cNvPr id="150" name="Group 149"/>
          <p:cNvGrpSpPr/>
          <p:nvPr/>
        </p:nvGrpSpPr>
        <p:grpSpPr>
          <a:xfrm>
            <a:off x="1019768" y="3082383"/>
            <a:ext cx="2477281" cy="2136171"/>
            <a:chOff x="1019768" y="3082383"/>
            <a:chExt cx="2477281" cy="2136171"/>
          </a:xfrm>
        </p:grpSpPr>
        <p:pic>
          <p:nvPicPr>
            <p:cNvPr id="151" name="Picture 150"/>
            <p:cNvPicPr>
              <a:picLocks noChangeAspect="1"/>
            </p:cNvPicPr>
            <p:nvPr/>
          </p:nvPicPr>
          <p:blipFill>
            <a:blip r:embed="rId6">
              <a:lum bright="-100000" contrast="100000"/>
            </a:blip>
            <a:stretch>
              <a:fillRect/>
            </a:stretch>
          </p:blipFill>
          <p:spPr>
            <a:xfrm>
              <a:off x="1191808" y="3082383"/>
              <a:ext cx="2007769" cy="430504"/>
            </a:xfrm>
            <a:prstGeom prst="rect">
              <a:avLst/>
            </a:prstGeom>
          </p:spPr>
        </p:pic>
        <p:sp>
          <p:nvSpPr>
            <p:cNvPr id="152" name="TextBox 151"/>
            <p:cNvSpPr txBox="1"/>
            <p:nvPr/>
          </p:nvSpPr>
          <p:spPr>
            <a:xfrm>
              <a:off x="1019768" y="3784315"/>
              <a:ext cx="2477281" cy="1434239"/>
            </a:xfrm>
            <a:prstGeom prst="rect">
              <a:avLst/>
            </a:prstGeom>
            <a:noFill/>
          </p:spPr>
          <p:txBody>
            <a:bodyPr wrap="none" lIns="182880" tIns="146304" rIns="182880" bIns="146304" rtlCol="0">
              <a:spAutoFit/>
            </a:bodyPr>
            <a:lstStyle/>
            <a:p>
              <a:pPr>
                <a:lnSpc>
                  <a:spcPct val="90000"/>
                </a:lnSpc>
                <a:spcAft>
                  <a:spcPts val="600"/>
                </a:spcAft>
              </a:pPr>
              <a:r>
                <a:rPr lang="en-US" sz="1200" b="1" kern="0" spc="100" dirty="0">
                  <a:solidFill>
                    <a:schemeClr val="tx2"/>
                  </a:solidFill>
                  <a:ea typeface="Segoe UI Black" panose="020B0A02040204020203" pitchFamily="34" charset="0"/>
                  <a:cs typeface="Segoe UI Semibold" panose="020B0702040204020203" pitchFamily="34" charset="0"/>
                </a:rPr>
                <a:t>Advanced Threat Analytics</a:t>
              </a:r>
            </a:p>
            <a:p>
              <a:pPr>
                <a:lnSpc>
                  <a:spcPct val="90000"/>
                </a:lnSpc>
                <a:spcAft>
                  <a:spcPts val="600"/>
                </a:spcAft>
              </a:pPr>
              <a:r>
                <a:rPr lang="en-US" sz="1200" b="1" kern="0" spc="100" dirty="0">
                  <a:solidFill>
                    <a:schemeClr val="tx2"/>
                  </a:solidFill>
                  <a:ea typeface="Segoe UI Black" panose="020B0A02040204020203" pitchFamily="34" charset="0"/>
                  <a:cs typeface="Segoe UI Semibold" panose="020B0702040204020203" pitchFamily="34" charset="0"/>
                </a:rPr>
                <a:t>Cloud App Security</a:t>
              </a:r>
            </a:p>
            <a:p>
              <a:pPr>
                <a:lnSpc>
                  <a:spcPct val="90000"/>
                </a:lnSpc>
                <a:spcAft>
                  <a:spcPts val="600"/>
                </a:spcAft>
              </a:pPr>
              <a:r>
                <a:rPr lang="en-US" sz="1200" b="1" kern="0" spc="100" dirty="0">
                  <a:solidFill>
                    <a:schemeClr val="tx2"/>
                  </a:solidFill>
                  <a:ea typeface="Segoe UI Black" panose="020B0A02040204020203" pitchFamily="34" charset="0"/>
                  <a:cs typeface="Segoe UI Semibold" panose="020B0702040204020203" pitchFamily="34" charset="0"/>
                </a:rPr>
                <a:t>Intune</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Windows Server 2016</a:t>
              </a:r>
            </a:p>
            <a:p>
              <a:pPr>
                <a:lnSpc>
                  <a:spcPct val="90000"/>
                </a:lnSpc>
                <a:spcAft>
                  <a:spcPts val="600"/>
                </a:spcAft>
              </a:pPr>
              <a:r>
                <a:rPr lang="en-US" sz="1200" kern="0" spc="100" dirty="0">
                  <a:gradFill>
                    <a:gsLst>
                      <a:gs pos="0">
                        <a:srgbClr val="4B4B4B"/>
                      </a:gs>
                      <a:gs pos="100000">
                        <a:srgbClr val="4B4B4B"/>
                      </a:gs>
                    </a:gsLst>
                    <a:lin ang="5400000" scaled="1"/>
                  </a:gradFill>
                  <a:ea typeface="Segoe UI Black" panose="020B0A02040204020203" pitchFamily="34" charset="0"/>
                  <a:cs typeface="Segoe UI Semibold" panose="020B0702040204020203" pitchFamily="34" charset="0"/>
                </a:rPr>
                <a:t>SQL Server 2016</a:t>
              </a:r>
            </a:p>
          </p:txBody>
        </p:sp>
      </p:grpSp>
    </p:spTree>
    <p:extLst>
      <p:ext uri="{BB962C8B-B14F-4D97-AF65-F5344CB8AC3E}">
        <p14:creationId xmlns:p14="http://schemas.microsoft.com/office/powerpoint/2010/main" val="42353697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300"/>
                                        <p:tgtEl>
                                          <p:spTgt spid="8"/>
                                        </p:tgtEl>
                                      </p:cBhvr>
                                    </p:animEffect>
                                    <p:set>
                                      <p:cBhvr>
                                        <p:cTn id="7" dur="1" fill="hold">
                                          <p:stCondLst>
                                            <p:cond delay="299"/>
                                          </p:stCondLst>
                                        </p:cTn>
                                        <p:tgtEl>
                                          <p:spTgt spid="8"/>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300"/>
                                        <p:tgtEl>
                                          <p:spTgt spid="4"/>
                                        </p:tgtEl>
                                      </p:cBhvr>
                                    </p:animEffect>
                                    <p:set>
                                      <p:cBhvr>
                                        <p:cTn id="10" dur="1" fill="hold">
                                          <p:stCondLst>
                                            <p:cond delay="299"/>
                                          </p:stCondLst>
                                        </p:cTn>
                                        <p:tgtEl>
                                          <p:spTgt spid="4"/>
                                        </p:tgtEl>
                                        <p:attrNameLst>
                                          <p:attrName>style.visibility</p:attrName>
                                        </p:attrNameLst>
                                      </p:cBhvr>
                                      <p:to>
                                        <p:strVal val="hidden"/>
                                      </p:to>
                                    </p:set>
                                  </p:childTnLst>
                                </p:cTn>
                              </p:par>
                            </p:childTnLst>
                          </p:cTn>
                        </p:par>
                        <p:par>
                          <p:cTn id="11" fill="hold">
                            <p:stCondLst>
                              <p:cond delay="300"/>
                            </p:stCondLst>
                            <p:childTnLst>
                              <p:par>
                                <p:cTn id="12" presetID="42" presetClass="path" presetSubtype="0" decel="100000" fill="hold" nodeType="afterEffect">
                                  <p:stCondLst>
                                    <p:cond delay="0"/>
                                  </p:stCondLst>
                                  <p:childTnLst>
                                    <p:animMotion origin="layout" path="M 2.03472E-6 4.48479E-6 L -0.06766 -0.22379 " pathEditMode="relative" rAng="0" ptsTypes="AA">
                                      <p:cBhvr>
                                        <p:cTn id="13" dur="1000" fill="hold"/>
                                        <p:tgtEl>
                                          <p:spTgt spid="179"/>
                                        </p:tgtEl>
                                        <p:attrNameLst>
                                          <p:attrName>ppt_x</p:attrName>
                                          <p:attrName>ppt_y</p:attrName>
                                        </p:attrNameLst>
                                      </p:cBhvr>
                                      <p:rCtr x="-3383" y="-11189"/>
                                    </p:animMotion>
                                  </p:childTnLst>
                                </p:cTn>
                              </p:par>
                              <p:par>
                                <p:cTn id="14" presetID="42" presetClass="path" presetSubtype="0" decel="100000" fill="hold" grpId="1" nodeType="withEffect">
                                  <p:stCondLst>
                                    <p:cond delay="0"/>
                                  </p:stCondLst>
                                  <p:childTnLst>
                                    <p:animMotion origin="layout" path="M -3.2627E-6 -3.44984E-7 L -0.06803 -0.29846 " pathEditMode="relative" rAng="0" ptsTypes="AA">
                                      <p:cBhvr>
                                        <p:cTn id="15" dur="1000" fill="hold"/>
                                        <p:tgtEl>
                                          <p:spTgt spid="124"/>
                                        </p:tgtEl>
                                        <p:attrNameLst>
                                          <p:attrName>ppt_x</p:attrName>
                                          <p:attrName>ppt_y</p:attrName>
                                        </p:attrNameLst>
                                      </p:cBhvr>
                                      <p:rCtr x="-3408" y="-14934"/>
                                    </p:animMotion>
                                  </p:childTnLst>
                                </p:cTn>
                              </p:par>
                              <p:par>
                                <p:cTn id="16" presetID="6" presetClass="emph" presetSubtype="0" decel="100000" fill="hold" grpId="2" nodeType="withEffect">
                                  <p:stCondLst>
                                    <p:cond delay="0"/>
                                  </p:stCondLst>
                                  <p:childTnLst>
                                    <p:animScale>
                                      <p:cBhvr>
                                        <p:cTn id="17" dur="1000" fill="hold"/>
                                        <p:tgtEl>
                                          <p:spTgt spid="124"/>
                                        </p:tgtEl>
                                      </p:cBhvr>
                                      <p:by x="40000" y="40000"/>
                                    </p:animScale>
                                  </p:childTnLst>
                                </p:cTn>
                              </p:par>
                              <p:par>
                                <p:cTn id="18" presetID="10" presetClass="entr" presetSubtype="0" fill="hold" grpId="0" nodeType="withEffect">
                                  <p:stCondLst>
                                    <p:cond delay="70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1" presetClass="entr" presetSubtype="0" fill="hold" grpId="0" nodeType="withEffect">
                                  <p:stCondLst>
                                    <p:cond delay="0"/>
                                  </p:stCondLst>
                                  <p:childTnLst>
                                    <p:set>
                                      <p:cBhvr>
                                        <p:cTn id="22" dur="1" fill="hold">
                                          <p:stCondLst>
                                            <p:cond delay="0"/>
                                          </p:stCondLst>
                                        </p:cTn>
                                        <p:tgtEl>
                                          <p:spTgt spid="124"/>
                                        </p:tgtEl>
                                        <p:attrNameLst>
                                          <p:attrName>style.visibility</p:attrName>
                                        </p:attrNameLst>
                                      </p:cBhvr>
                                      <p:to>
                                        <p:strVal val="visible"/>
                                      </p:to>
                                    </p:se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149"/>
                                        </p:tgtEl>
                                        <p:attrNameLst>
                                          <p:attrName>style.visibility</p:attrName>
                                        </p:attrNameLst>
                                      </p:cBhvr>
                                      <p:to>
                                        <p:strVal val="visible"/>
                                      </p:to>
                                    </p:set>
                                    <p:animEffect transition="in" filter="fade">
                                      <p:cBhvr>
                                        <p:cTn id="26" dur="500"/>
                                        <p:tgtEl>
                                          <p:spTgt spid="149"/>
                                        </p:tgtEl>
                                      </p:cBhvr>
                                    </p:animEffect>
                                  </p:childTnLst>
                                </p:cTn>
                              </p:par>
                              <p:par>
                                <p:cTn id="27" presetID="10" presetClass="entr" presetSubtype="0" fill="hold" nodeType="withEffect">
                                  <p:stCondLst>
                                    <p:cond delay="250"/>
                                  </p:stCondLst>
                                  <p:childTnLst>
                                    <p:set>
                                      <p:cBhvr>
                                        <p:cTn id="28" dur="1" fill="hold">
                                          <p:stCondLst>
                                            <p:cond delay="0"/>
                                          </p:stCondLst>
                                        </p:cTn>
                                        <p:tgtEl>
                                          <p:spTgt spid="142"/>
                                        </p:tgtEl>
                                        <p:attrNameLst>
                                          <p:attrName>style.visibility</p:attrName>
                                        </p:attrNameLst>
                                      </p:cBhvr>
                                      <p:to>
                                        <p:strVal val="visible"/>
                                      </p:to>
                                    </p:set>
                                    <p:animEffect transition="in" filter="fade">
                                      <p:cBhvr>
                                        <p:cTn id="29" dur="250"/>
                                        <p:tgtEl>
                                          <p:spTgt spid="142"/>
                                        </p:tgtEl>
                                      </p:cBhvr>
                                    </p:animEffect>
                                  </p:childTnLst>
                                </p:cTn>
                              </p:par>
                              <p:par>
                                <p:cTn id="30" presetID="42" presetClass="path" presetSubtype="0" decel="100000" fill="hold" nodeType="withEffect">
                                  <p:stCondLst>
                                    <p:cond delay="0"/>
                                  </p:stCondLst>
                                  <p:childTnLst>
                                    <p:animMotion origin="layout" path="M -4.65918E-6 2.81434E-7 L -4.65918E-6 0.25011 " pathEditMode="relative" rAng="0" ptsTypes="AA">
                                      <p:cBhvr>
                                        <p:cTn id="31" dur="750" spd="-100000" fill="hold"/>
                                        <p:tgtEl>
                                          <p:spTgt spid="142"/>
                                        </p:tgtEl>
                                        <p:attrNameLst>
                                          <p:attrName>ppt_x</p:attrName>
                                          <p:attrName>ppt_y</p:attrName>
                                        </p:attrNameLst>
                                      </p:cBhvr>
                                      <p:rCtr x="0" y="12506"/>
                                    </p:animMotion>
                                  </p:childTnLst>
                                </p:cTn>
                              </p:par>
                              <p:par>
                                <p:cTn id="32" presetID="10" presetClass="entr" presetSubtype="0" fill="hold" nodeType="withEffect">
                                  <p:stCondLst>
                                    <p:cond delay="250"/>
                                  </p:stCondLst>
                                  <p:childTnLst>
                                    <p:set>
                                      <p:cBhvr>
                                        <p:cTn id="33" dur="1" fill="hold">
                                          <p:stCondLst>
                                            <p:cond delay="0"/>
                                          </p:stCondLst>
                                        </p:cTn>
                                        <p:tgtEl>
                                          <p:spTgt spid="150"/>
                                        </p:tgtEl>
                                        <p:attrNameLst>
                                          <p:attrName>style.visibility</p:attrName>
                                        </p:attrNameLst>
                                      </p:cBhvr>
                                      <p:to>
                                        <p:strVal val="visible"/>
                                      </p:to>
                                    </p:set>
                                    <p:animEffect transition="in" filter="fade">
                                      <p:cBhvr>
                                        <p:cTn id="34" dur="250"/>
                                        <p:tgtEl>
                                          <p:spTgt spid="150"/>
                                        </p:tgtEl>
                                      </p:cBhvr>
                                    </p:animEffect>
                                  </p:childTnLst>
                                </p:cTn>
                              </p:par>
                              <p:par>
                                <p:cTn id="35" presetID="42" presetClass="path" presetSubtype="0" decel="100000" fill="hold" nodeType="withEffect">
                                  <p:stCondLst>
                                    <p:cond delay="0"/>
                                  </p:stCondLst>
                                  <p:childTnLst>
                                    <p:animMotion origin="layout" path="M 0 0 L 0 0.25 E" pathEditMode="relative" ptsTypes="">
                                      <p:cBhvr>
                                        <p:cTn id="36" dur="750" spd="-100000" fill="hold"/>
                                        <p:tgtEl>
                                          <p:spTgt spid="15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124" grpId="0" animBg="1"/>
      <p:bldP spid="124" grpId="1" animBg="1"/>
      <p:bldP spid="124" grpId="2" animBg="1"/>
      <p:bldP spid="4" grpId="0"/>
      <p:bldP spid="1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9696" y="0"/>
            <a:ext cx="12531483" cy="6995160"/>
            <a:chOff x="-8755" y="0"/>
            <a:chExt cx="12531483" cy="6995160"/>
          </a:xfrm>
        </p:grpSpPr>
        <p:pic>
          <p:nvPicPr>
            <p:cNvPr id="93" name="Picture 92"/>
            <p:cNvPicPr>
              <a:picLocks noChangeAspect="1"/>
            </p:cNvPicPr>
            <p:nvPr/>
          </p:nvPicPr>
          <p:blipFill rotWithShape="1">
            <a:blip r:embed="rId3">
              <a:extLst>
                <a:ext uri="{28A0092B-C50C-407E-A947-70E740481C1C}">
                  <a14:useLocalDpi xmlns:a14="http://schemas.microsoft.com/office/drawing/2010/main" val="0"/>
                </a:ext>
              </a:extLst>
            </a:blip>
            <a:srcRect t="468" b="15726"/>
            <a:stretch/>
          </p:blipFill>
          <p:spPr>
            <a:xfrm>
              <a:off x="-8755" y="0"/>
              <a:ext cx="12531483" cy="6995160"/>
            </a:xfrm>
            <a:prstGeom prst="rect">
              <a:avLst/>
            </a:prstGeom>
          </p:spPr>
        </p:pic>
        <p:sp>
          <p:nvSpPr>
            <p:cNvPr id="4" name="Rectangle 3"/>
            <p:cNvSpPr/>
            <p:nvPr/>
          </p:nvSpPr>
          <p:spPr bwMode="auto">
            <a:xfrm>
              <a:off x="0" y="0"/>
              <a:ext cx="12436475" cy="2224454"/>
            </a:xfrm>
            <a:prstGeom prst="rect">
              <a:avLst/>
            </a:prstGeom>
            <a:gradFill>
              <a:gsLst>
                <a:gs pos="82000">
                  <a:srgbClr val="000000">
                    <a:alpha val="65000"/>
                  </a:srgbClr>
                </a:gs>
                <a:gs pos="100000">
                  <a:srgbClr val="000000">
                    <a:alpha val="0"/>
                  </a:srgbClr>
                </a:gs>
              </a:gsLst>
              <a:lin ang="54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6" name="TextBox 15"/>
          <p:cNvSpPr txBox="1"/>
          <p:nvPr/>
        </p:nvSpPr>
        <p:spPr>
          <a:xfrm>
            <a:off x="2355816" y="826511"/>
            <a:ext cx="8455896" cy="1200329"/>
          </a:xfrm>
          <a:prstGeom prst="rect">
            <a:avLst/>
          </a:prstGeom>
          <a:noFill/>
        </p:spPr>
        <p:txBody>
          <a:bodyPr wrap="square" rtlCol="0">
            <a:spAutoFit/>
          </a:bodyPr>
          <a:lstStyle/>
          <a:p>
            <a:r>
              <a:rPr lang="en-US" sz="2400" b="1" kern="0" spc="120" dirty="0">
                <a:gradFill>
                  <a:gsLst>
                    <a:gs pos="0">
                      <a:schemeClr val="bg1"/>
                    </a:gs>
                    <a:gs pos="100000">
                      <a:schemeClr val="bg1"/>
                    </a:gs>
                  </a:gsLst>
                  <a:lin ang="5400000" scaled="1"/>
                </a:gradFill>
                <a:ea typeface="Segoe UI Black" panose="020B0A02040204020203" pitchFamily="34" charset="0"/>
                <a:cs typeface="Segoe UI Black" panose="020B0A02040204020203" pitchFamily="34" charset="0"/>
              </a:rPr>
              <a:t>Cyber Defense Operations Center,</a:t>
            </a:r>
          </a:p>
          <a:p>
            <a:r>
              <a:rPr lang="en-US" sz="2400" b="1" kern="0" spc="120" dirty="0">
                <a:gradFill>
                  <a:gsLst>
                    <a:gs pos="0">
                      <a:schemeClr val="bg1"/>
                    </a:gs>
                    <a:gs pos="100000">
                      <a:schemeClr val="bg1"/>
                    </a:gs>
                  </a:gsLst>
                  <a:lin ang="5400000" scaled="1"/>
                </a:gradFill>
                <a:ea typeface="Segoe UI Black" panose="020B0A02040204020203" pitchFamily="34" charset="0"/>
                <a:cs typeface="Segoe UI Black" panose="020B0A02040204020203" pitchFamily="34" charset="0"/>
              </a:rPr>
              <a:t>Digital Crimes Unit  </a:t>
            </a:r>
          </a:p>
          <a:p>
            <a:endParaRPr lang="en-US" sz="2400" b="1" kern="0" spc="120" dirty="0">
              <a:gradFill>
                <a:gsLst>
                  <a:gs pos="0">
                    <a:schemeClr val="bg1"/>
                  </a:gs>
                  <a:gs pos="100000">
                    <a:schemeClr val="bg1"/>
                  </a:gs>
                </a:gsLst>
                <a:lin ang="5400000" scaled="1"/>
              </a:gradFill>
              <a:latin typeface="Segoe UI"/>
              <a:ea typeface="Segoe UI Black" panose="020B0A02040204020203" pitchFamily="34" charset="0"/>
              <a:cs typeface="Segoe UI Black" panose="020B0A02040204020203" pitchFamily="34" charset="0"/>
            </a:endParaRPr>
          </a:p>
        </p:txBody>
      </p:sp>
      <p:sp>
        <p:nvSpPr>
          <p:cNvPr id="49" name="Oval 48"/>
          <p:cNvSpPr/>
          <p:nvPr/>
        </p:nvSpPr>
        <p:spPr>
          <a:xfrm>
            <a:off x="4850097" y="2411109"/>
            <a:ext cx="2743200" cy="2743200"/>
          </a:xfrm>
          <a:prstGeom prst="ellipse">
            <a:avLst/>
          </a:prstGeom>
          <a:solidFill>
            <a:schemeClr val="tx2"/>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lvl="0" algn="ctr">
              <a:lnSpc>
                <a:spcPct val="90000"/>
              </a:lnSpc>
            </a:pPr>
            <a:endParaRPr lang="en-US" spc="30" dirty="0">
              <a:gradFill>
                <a:gsLst>
                  <a:gs pos="0">
                    <a:srgbClr val="FFFFFF"/>
                  </a:gs>
                  <a:gs pos="100000">
                    <a:srgbClr val="FFFFFF"/>
                  </a:gs>
                </a:gsLst>
                <a:lin ang="5400000" scaled="1"/>
              </a:gradFill>
              <a:ea typeface="Segoe UI" pitchFamily="34" charset="0"/>
              <a:cs typeface="Segoe UI Semilight" panose="020B0402040204020203" pitchFamily="34" charset="0"/>
            </a:endParaRPr>
          </a:p>
        </p:txBody>
      </p:sp>
      <p:grpSp>
        <p:nvGrpSpPr>
          <p:cNvPr id="50" name="Group 49"/>
          <p:cNvGrpSpPr/>
          <p:nvPr/>
        </p:nvGrpSpPr>
        <p:grpSpPr>
          <a:xfrm>
            <a:off x="5859630" y="2896182"/>
            <a:ext cx="724134" cy="697448"/>
            <a:chOff x="4867042" y="2837657"/>
            <a:chExt cx="724134" cy="697448"/>
          </a:xfrm>
        </p:grpSpPr>
        <p:cxnSp>
          <p:nvCxnSpPr>
            <p:cNvPr id="51" name="Straight Connector 50"/>
            <p:cNvCxnSpPr/>
            <p:nvPr/>
          </p:nvCxnSpPr>
          <p:spPr>
            <a:xfrm flipV="1">
              <a:off x="5102225" y="2890234"/>
              <a:ext cx="598" cy="424466"/>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2" name="Straight Connector 51"/>
            <p:cNvCxnSpPr/>
            <p:nvPr/>
          </p:nvCxnSpPr>
          <p:spPr>
            <a:xfrm flipH="1" flipV="1">
              <a:off x="5101524" y="2891609"/>
              <a:ext cx="146751" cy="197666"/>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3" name="Straight Connector 52"/>
            <p:cNvCxnSpPr/>
            <p:nvPr/>
          </p:nvCxnSpPr>
          <p:spPr>
            <a:xfrm flipH="1" flipV="1">
              <a:off x="5235054" y="3077255"/>
              <a:ext cx="229121" cy="256495"/>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4" name="Straight Connector 53"/>
            <p:cNvCxnSpPr/>
            <p:nvPr/>
          </p:nvCxnSpPr>
          <p:spPr>
            <a:xfrm flipH="1">
              <a:off x="5133975" y="3329897"/>
              <a:ext cx="326273" cy="83228"/>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5" name="Straight Connector 54"/>
            <p:cNvCxnSpPr/>
            <p:nvPr/>
          </p:nvCxnSpPr>
          <p:spPr>
            <a:xfrm flipH="1" flipV="1">
              <a:off x="4972050" y="3159125"/>
              <a:ext cx="484394" cy="167591"/>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6" name="Straight Connector 55"/>
            <p:cNvCxnSpPr/>
            <p:nvPr/>
          </p:nvCxnSpPr>
          <p:spPr>
            <a:xfrm flipH="1">
              <a:off x="4946650" y="2895600"/>
              <a:ext cx="161925" cy="250825"/>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7" name="Straight Connector 56"/>
            <p:cNvCxnSpPr/>
            <p:nvPr/>
          </p:nvCxnSpPr>
          <p:spPr>
            <a:xfrm flipH="1" flipV="1">
              <a:off x="4942991" y="3147158"/>
              <a:ext cx="165584" cy="259617"/>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60" name="Straight Connector 59"/>
            <p:cNvCxnSpPr/>
            <p:nvPr/>
          </p:nvCxnSpPr>
          <p:spPr>
            <a:xfrm flipV="1">
              <a:off x="5109553" y="3067050"/>
              <a:ext cx="126022" cy="342984"/>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63" name="Straight Connector 62"/>
            <p:cNvCxnSpPr/>
            <p:nvPr/>
          </p:nvCxnSpPr>
          <p:spPr>
            <a:xfrm flipV="1">
              <a:off x="4948285" y="3063875"/>
              <a:ext cx="284115" cy="87618"/>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
          <p:nvSpPr>
            <p:cNvPr id="64" name="Oval 63"/>
            <p:cNvSpPr/>
            <p:nvPr/>
          </p:nvSpPr>
          <p:spPr bwMode="auto">
            <a:xfrm>
              <a:off x="5338640" y="3216164"/>
              <a:ext cx="252536" cy="252532"/>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65" name="Oval 64"/>
            <p:cNvSpPr/>
            <p:nvPr/>
          </p:nvSpPr>
          <p:spPr bwMode="auto">
            <a:xfrm>
              <a:off x="4992527" y="3282573"/>
              <a:ext cx="252536" cy="252532"/>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66" name="Oval 65"/>
            <p:cNvSpPr/>
            <p:nvPr/>
          </p:nvSpPr>
          <p:spPr bwMode="auto">
            <a:xfrm>
              <a:off x="5151802" y="2990954"/>
              <a:ext cx="158648" cy="158646"/>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67" name="Oval 66"/>
            <p:cNvSpPr/>
            <p:nvPr/>
          </p:nvSpPr>
          <p:spPr bwMode="auto">
            <a:xfrm>
              <a:off x="4867042" y="3064608"/>
              <a:ext cx="158648" cy="158646"/>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68" name="Oval 67"/>
            <p:cNvSpPr/>
            <p:nvPr/>
          </p:nvSpPr>
          <p:spPr bwMode="auto">
            <a:xfrm>
              <a:off x="5051175" y="2837657"/>
              <a:ext cx="105570" cy="105568"/>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grpSp>
      <p:sp>
        <p:nvSpPr>
          <p:cNvPr id="70" name="Oval 69"/>
          <p:cNvSpPr/>
          <p:nvPr/>
        </p:nvSpPr>
        <p:spPr>
          <a:xfrm>
            <a:off x="4850097" y="2411109"/>
            <a:ext cx="2743200" cy="2743200"/>
          </a:xfrm>
          <a:prstGeom prst="ellipse">
            <a:avLst/>
          </a:prstGeom>
          <a:no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lvl="0" algn="ctr">
              <a:lnSpc>
                <a:spcPct val="90000"/>
              </a:lnSpc>
            </a:pPr>
            <a:r>
              <a:rPr lang="en-US" sz="2000" b="1" kern="0" spc="120" dirty="0">
                <a:gradFill>
                  <a:gsLst>
                    <a:gs pos="0">
                      <a:srgbClr val="FFFFFF"/>
                    </a:gs>
                    <a:gs pos="100000">
                      <a:srgbClr val="FFFFFF"/>
                    </a:gs>
                  </a:gsLst>
                  <a:lin ang="5400000" scaled="1"/>
                </a:gradFill>
                <a:latin typeface="Segoe UI"/>
                <a:ea typeface="Segoe UI Black" panose="020B0A02040204020203" pitchFamily="34" charset="0"/>
                <a:cs typeface="Segoe UI Black" panose="020B0A02040204020203" pitchFamily="34" charset="0"/>
              </a:rPr>
              <a:t>INTELLIGENCE</a:t>
            </a:r>
            <a:endParaRPr lang="en-US" spc="30" dirty="0">
              <a:gradFill>
                <a:gsLst>
                  <a:gs pos="0">
                    <a:srgbClr val="FFFFFF"/>
                  </a:gs>
                  <a:gs pos="100000">
                    <a:srgbClr val="FFFFFF"/>
                  </a:gs>
                </a:gsLst>
                <a:lin ang="5400000" scaled="1"/>
              </a:gradFill>
              <a:ea typeface="Segoe UI" pitchFamily="34" charset="0"/>
              <a:cs typeface="Segoe UI Semilight" panose="020B0402040204020203" pitchFamily="34" charset="0"/>
            </a:endParaRPr>
          </a:p>
        </p:txBody>
      </p:sp>
      <p:grpSp>
        <p:nvGrpSpPr>
          <p:cNvPr id="127" name="Group 126"/>
          <p:cNvGrpSpPr/>
          <p:nvPr/>
        </p:nvGrpSpPr>
        <p:grpSpPr>
          <a:xfrm>
            <a:off x="1228162" y="850920"/>
            <a:ext cx="914400" cy="914400"/>
            <a:chOff x="1191808" y="1217506"/>
            <a:chExt cx="914400" cy="914400"/>
          </a:xfrm>
        </p:grpSpPr>
        <p:sp>
          <p:nvSpPr>
            <p:cNvPr id="128" name="Oval 127"/>
            <p:cNvSpPr/>
            <p:nvPr/>
          </p:nvSpPr>
          <p:spPr>
            <a:xfrm>
              <a:off x="1191808" y="1217506"/>
              <a:ext cx="914400" cy="914400"/>
            </a:xfrm>
            <a:prstGeom prst="ellipse">
              <a:avLst/>
            </a:prstGeom>
            <a:solidFill>
              <a:schemeClr val="tx2"/>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algn="ctr">
                <a:lnSpc>
                  <a:spcPct val="90000"/>
                </a:lnSpc>
              </a:pPr>
              <a:endParaRPr lang="en-US" sz="2000" b="1" kern="0" spc="120" dirty="0">
                <a:gradFill>
                  <a:gsLst>
                    <a:gs pos="0">
                      <a:srgbClr val="FFFFFF"/>
                    </a:gs>
                    <a:gs pos="100000">
                      <a:srgbClr val="FFFFFF"/>
                    </a:gs>
                  </a:gsLst>
                  <a:lin ang="5400000" scaled="1"/>
                </a:gradFill>
                <a:latin typeface="Segoe UI"/>
                <a:ea typeface="Segoe UI Black" panose="020B0A02040204020203" pitchFamily="34" charset="0"/>
                <a:cs typeface="Segoe UI Black" panose="020B0A02040204020203" pitchFamily="34" charset="0"/>
              </a:endParaRPr>
            </a:p>
          </p:txBody>
        </p:sp>
        <p:pic>
          <p:nvPicPr>
            <p:cNvPr id="129" name="Picture 1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7600" y="1356998"/>
              <a:ext cx="594360" cy="570001"/>
            </a:xfrm>
            <a:prstGeom prst="rect">
              <a:avLst/>
            </a:prstGeom>
          </p:spPr>
        </p:pic>
      </p:grpSp>
      <p:sp>
        <p:nvSpPr>
          <p:cNvPr id="2" name="Rectangle 1"/>
          <p:cNvSpPr/>
          <p:nvPr/>
        </p:nvSpPr>
        <p:spPr>
          <a:xfrm>
            <a:off x="1210072" y="5057693"/>
            <a:ext cx="3057247" cy="369332"/>
          </a:xfrm>
          <a:prstGeom prst="rect">
            <a:avLst/>
          </a:prstGeom>
        </p:spPr>
        <p:txBody>
          <a:bodyPr wrap="none">
            <a:spAutoFit/>
          </a:bodyPr>
          <a:lstStyle/>
          <a:p>
            <a:r>
              <a:rPr lang="en-US" b="1" kern="0" dirty="0">
                <a:solidFill>
                  <a:schemeClr val="bg1"/>
                </a:solidFill>
              </a:rPr>
              <a:t>100 people in 30 countries</a:t>
            </a:r>
            <a:endParaRPr lang="en-US" dirty="0">
              <a:solidFill>
                <a:schemeClr val="bg1"/>
              </a:solidFill>
            </a:endParaRPr>
          </a:p>
        </p:txBody>
      </p:sp>
      <p:sp>
        <p:nvSpPr>
          <p:cNvPr id="3" name="Rectangle 2"/>
          <p:cNvSpPr/>
          <p:nvPr/>
        </p:nvSpPr>
        <p:spPr>
          <a:xfrm>
            <a:off x="1229109" y="5639382"/>
            <a:ext cx="6216650" cy="369332"/>
          </a:xfrm>
          <a:prstGeom prst="rect">
            <a:avLst/>
          </a:prstGeom>
        </p:spPr>
        <p:txBody>
          <a:bodyPr>
            <a:spAutoFit/>
          </a:bodyPr>
          <a:lstStyle/>
          <a:p>
            <a:r>
              <a:rPr lang="en-US" b="1" kern="0" dirty="0">
                <a:solidFill>
                  <a:schemeClr val="bg1"/>
                </a:solidFill>
              </a:rPr>
              <a:t>Experts in data analytics, </a:t>
            </a:r>
            <a:r>
              <a:rPr lang="en-US" b="1" kern="0" dirty="0" err="1">
                <a:solidFill>
                  <a:schemeClr val="bg1"/>
                </a:solidFill>
              </a:rPr>
              <a:t>cyberforensics</a:t>
            </a:r>
            <a:endParaRPr lang="en-US" b="1" kern="0" dirty="0">
              <a:solidFill>
                <a:schemeClr val="bg1"/>
              </a:solidFill>
            </a:endParaRPr>
          </a:p>
        </p:txBody>
      </p:sp>
      <p:sp>
        <p:nvSpPr>
          <p:cNvPr id="6" name="Rectangle 5"/>
          <p:cNvSpPr/>
          <p:nvPr/>
        </p:nvSpPr>
        <p:spPr>
          <a:xfrm>
            <a:off x="1210072" y="5375824"/>
            <a:ext cx="6216650" cy="369332"/>
          </a:xfrm>
          <a:prstGeom prst="rect">
            <a:avLst/>
          </a:prstGeom>
        </p:spPr>
        <p:txBody>
          <a:bodyPr>
            <a:spAutoFit/>
          </a:bodyPr>
          <a:lstStyle/>
          <a:p>
            <a:r>
              <a:rPr lang="en-US" b="1" kern="0" dirty="0">
                <a:solidFill>
                  <a:schemeClr val="bg1"/>
                </a:solidFill>
              </a:rPr>
              <a:t>Committed to fighting cybercrime</a:t>
            </a:r>
            <a:endParaRPr lang="en-US" dirty="0">
              <a:solidFill>
                <a:schemeClr val="bg1"/>
              </a:solidFill>
            </a:endParaRPr>
          </a:p>
        </p:txBody>
      </p:sp>
      <p:sp>
        <p:nvSpPr>
          <p:cNvPr id="34" name="Rectangle 33"/>
          <p:cNvSpPr/>
          <p:nvPr/>
        </p:nvSpPr>
        <p:spPr>
          <a:xfrm>
            <a:off x="2703225" y="1936992"/>
            <a:ext cx="7277954" cy="369332"/>
          </a:xfrm>
          <a:prstGeom prst="rect">
            <a:avLst/>
          </a:prstGeom>
        </p:spPr>
        <p:txBody>
          <a:bodyPr wrap="none">
            <a:spAutoFit/>
          </a:bodyPr>
          <a:lstStyle/>
          <a:p>
            <a:r>
              <a:rPr lang="en-US" b="1" kern="0" dirty="0">
                <a:solidFill>
                  <a:schemeClr val="bg1"/>
                </a:solidFill>
              </a:rPr>
              <a:t>Attorneys, investigators, data analysts and business professionals </a:t>
            </a:r>
            <a:endParaRPr lang="en-US" dirty="0">
              <a:solidFill>
                <a:schemeClr val="bg1"/>
              </a:solidFill>
            </a:endParaRPr>
          </a:p>
        </p:txBody>
      </p:sp>
      <p:pic>
        <p:nvPicPr>
          <p:cNvPr id="30" name="Picture 29"/>
          <p:cNvPicPr>
            <a:picLocks noChangeAspect="1"/>
          </p:cNvPicPr>
          <p:nvPr/>
        </p:nvPicPr>
        <p:blipFill>
          <a:blip r:embed="rId5"/>
          <a:stretch>
            <a:fillRect/>
          </a:stretch>
        </p:blipFill>
        <p:spPr>
          <a:xfrm>
            <a:off x="11187859" y="0"/>
            <a:ext cx="1362075" cy="695325"/>
          </a:xfrm>
          <a:prstGeom prst="rect">
            <a:avLst/>
          </a:prstGeom>
        </p:spPr>
      </p:pic>
    </p:spTree>
    <p:extLst>
      <p:ext uri="{BB962C8B-B14F-4D97-AF65-F5344CB8AC3E}">
        <p14:creationId xmlns:p14="http://schemas.microsoft.com/office/powerpoint/2010/main" val="2912940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childTnLst>
                                </p:cTn>
                              </p:par>
                            </p:childTnLst>
                          </p:cTn>
                        </p:par>
                        <p:par>
                          <p:cTn id="8" fill="hold">
                            <p:stCondLst>
                              <p:cond delay="750"/>
                            </p:stCondLst>
                            <p:childTnLst>
                              <p:par>
                                <p:cTn id="9" presetID="10" presetClass="entr" presetSubtype="0" fill="hold" grpId="1"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500"/>
                                        <p:tgtEl>
                                          <p:spTgt spid="70"/>
                                        </p:tgtEl>
                                      </p:cBhvr>
                                    </p:animEffect>
                                  </p:childTnLst>
                                </p:cTn>
                              </p:par>
                              <p:par>
                                <p:cTn id="12" presetID="10" presetClass="entr" presetSubtype="0"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fade">
                                      <p:cBhvr>
                                        <p:cTn id="14" dur="500"/>
                                        <p:tgtEl>
                                          <p:spTgt spid="50"/>
                                        </p:tgtEl>
                                      </p:cBhvr>
                                    </p:animEffect>
                                  </p:childTnLst>
                                </p:cTn>
                              </p:par>
                              <p:par>
                                <p:cTn id="15" presetID="10" presetClass="entr" presetSubtype="0" fill="hold" grpId="2" nodeType="with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fade">
                                      <p:cBhvr>
                                        <p:cTn id="17" dur="500"/>
                                        <p:tgtEl>
                                          <p:spTgt spid="49"/>
                                        </p:tgtEl>
                                      </p:cBhvr>
                                    </p:animEffect>
                                  </p:childTnLst>
                                </p:cTn>
                              </p:par>
                              <p:par>
                                <p:cTn id="18" presetID="1" presetClass="entr" presetSubtype="0" fill="hold" nodeType="withEffect">
                                  <p:stCondLst>
                                    <p:cond delay="0"/>
                                  </p:stCondLst>
                                  <p:childTnLst>
                                    <p:set>
                                      <p:cBhvr>
                                        <p:cTn id="19" dur="1" fill="hold">
                                          <p:stCondLst>
                                            <p:cond delay="0"/>
                                          </p:stCondLst>
                                        </p:cTn>
                                        <p:tgtEl>
                                          <p:spTgt spid="127"/>
                                        </p:tgtEl>
                                        <p:attrNameLst>
                                          <p:attrName>style.visibility</p:attrName>
                                        </p:attrNameLst>
                                      </p:cBhvr>
                                      <p:to>
                                        <p:strVal val="visible"/>
                                      </p:to>
                                    </p:set>
                                  </p:childTnLst>
                                </p:cTn>
                              </p:par>
                              <p:par>
                                <p:cTn id="20" presetID="1" presetClass="exit" presetSubtype="0" fill="hold" nodeType="withEffect">
                                  <p:stCondLst>
                                    <p:cond delay="0"/>
                                  </p:stCondLst>
                                  <p:childTnLst>
                                    <p:set>
                                      <p:cBhvr>
                                        <p:cTn id="21" dur="1" fill="hold">
                                          <p:stCondLst>
                                            <p:cond delay="0"/>
                                          </p:stCondLst>
                                        </p:cTn>
                                        <p:tgtEl>
                                          <p:spTgt spid="127"/>
                                        </p:tgtEl>
                                        <p:attrNameLst>
                                          <p:attrName>style.visibility</p:attrName>
                                        </p:attrNameLst>
                                      </p:cBhvr>
                                      <p:to>
                                        <p:strVal val="hidden"/>
                                      </p:to>
                                    </p:set>
                                  </p:childTnLst>
                                </p:cTn>
                              </p:par>
                              <p:par>
                                <p:cTn id="22" presetID="10" presetClass="exit" presetSubtype="0" fill="hold" grpId="0" nodeType="withEffect">
                                  <p:stCondLst>
                                    <p:cond delay="350"/>
                                  </p:stCondLst>
                                  <p:childTnLst>
                                    <p:animEffect transition="out" filter="fade">
                                      <p:cBhvr>
                                        <p:cTn id="23" dur="250"/>
                                        <p:tgtEl>
                                          <p:spTgt spid="70"/>
                                        </p:tgtEl>
                                      </p:cBhvr>
                                    </p:animEffect>
                                    <p:set>
                                      <p:cBhvr>
                                        <p:cTn id="24" dur="1" fill="hold">
                                          <p:stCondLst>
                                            <p:cond delay="249"/>
                                          </p:stCondLst>
                                        </p:cTn>
                                        <p:tgtEl>
                                          <p:spTgt spid="70"/>
                                        </p:tgtEl>
                                        <p:attrNameLst>
                                          <p:attrName>style.visibility</p:attrName>
                                        </p:attrNameLst>
                                      </p:cBhvr>
                                      <p:to>
                                        <p:strVal val="hidden"/>
                                      </p:to>
                                    </p:set>
                                  </p:childTnLst>
                                </p:cTn>
                              </p:par>
                              <p:par>
                                <p:cTn id="25" presetID="42" presetClass="path" presetSubtype="0" decel="100000" fill="hold" nodeType="withEffect">
                                  <p:stCondLst>
                                    <p:cond delay="250"/>
                                  </p:stCondLst>
                                  <p:childTnLst>
                                    <p:animMotion origin="layout" path="M 4.70258E-6 -2.84612E-6 L 4.70258E-6 0.07626 " pathEditMode="relative" rAng="0" ptsTypes="AA">
                                      <p:cBhvr>
                                        <p:cTn id="26" dur="750" fill="hold"/>
                                        <p:tgtEl>
                                          <p:spTgt spid="50"/>
                                        </p:tgtEl>
                                        <p:attrNameLst>
                                          <p:attrName>ppt_x</p:attrName>
                                          <p:attrName>ppt_y</p:attrName>
                                        </p:attrNameLst>
                                      </p:cBhvr>
                                      <p:rCtr x="0" y="3813"/>
                                    </p:animMotion>
                                  </p:childTnLst>
                                </p:cTn>
                              </p:par>
                              <p:par>
                                <p:cTn id="27" presetID="42" presetClass="path" presetSubtype="0" decel="100000" fill="hold" nodeType="withEffect">
                                  <p:stCondLst>
                                    <p:cond delay="800"/>
                                  </p:stCondLst>
                                  <p:childTnLst>
                                    <p:animMotion origin="layout" path="M 4.70258E-6 0.07626 L -0.36763 -0.27372 " pathEditMode="relative" rAng="0" ptsTypes="AA">
                                      <p:cBhvr>
                                        <p:cTn id="28" dur="750" fill="hold"/>
                                        <p:tgtEl>
                                          <p:spTgt spid="50"/>
                                        </p:tgtEl>
                                        <p:attrNameLst>
                                          <p:attrName>ppt_x</p:attrName>
                                          <p:attrName>ppt_y</p:attrName>
                                        </p:attrNameLst>
                                      </p:cBhvr>
                                      <p:rCtr x="-18305" y="-17862"/>
                                    </p:animMotion>
                                  </p:childTnLst>
                                </p:cTn>
                              </p:par>
                              <p:par>
                                <p:cTn id="29" presetID="6" presetClass="emph" presetSubtype="0" decel="100000" fill="hold" nodeType="withEffect">
                                  <p:stCondLst>
                                    <p:cond delay="800"/>
                                  </p:stCondLst>
                                  <p:childTnLst>
                                    <p:animScale>
                                      <p:cBhvr>
                                        <p:cTn id="30" dur="750" fill="hold"/>
                                        <p:tgtEl>
                                          <p:spTgt spid="50"/>
                                        </p:tgtEl>
                                      </p:cBhvr>
                                      <p:by x="82270" y="82270"/>
                                    </p:animScale>
                                  </p:childTnLst>
                                </p:cTn>
                              </p:par>
                              <p:par>
                                <p:cTn id="31" presetID="42" presetClass="path" presetSubtype="0" decel="100000" fill="hold" grpId="0" nodeType="withEffect">
                                  <p:stCondLst>
                                    <p:cond delay="800"/>
                                  </p:stCondLst>
                                  <p:childTnLst>
                                    <p:animMotion origin="layout" path="M 4.70258E-6 -3.38175E-6 L -0.36763 -0.35065 " pathEditMode="relative" rAng="0" ptsTypes="AA">
                                      <p:cBhvr>
                                        <p:cTn id="32" dur="750" fill="hold"/>
                                        <p:tgtEl>
                                          <p:spTgt spid="49"/>
                                        </p:tgtEl>
                                        <p:attrNameLst>
                                          <p:attrName>ppt_x</p:attrName>
                                          <p:attrName>ppt_y</p:attrName>
                                        </p:attrNameLst>
                                      </p:cBhvr>
                                      <p:rCtr x="-18381" y="-17544"/>
                                    </p:animMotion>
                                  </p:childTnLst>
                                </p:cTn>
                              </p:par>
                              <p:par>
                                <p:cTn id="33" presetID="6" presetClass="emph" presetSubtype="0" decel="100000" fill="hold" grpId="1" nodeType="withEffect">
                                  <p:stCondLst>
                                    <p:cond delay="800"/>
                                  </p:stCondLst>
                                  <p:childTnLst>
                                    <p:animScale>
                                      <p:cBhvr>
                                        <p:cTn id="34" dur="750" fill="hold"/>
                                        <p:tgtEl>
                                          <p:spTgt spid="49"/>
                                        </p:tgtEl>
                                      </p:cBhvr>
                                      <p:by x="33330" y="33330"/>
                                    </p:animScale>
                                  </p:childTnLst>
                                </p:cTn>
                              </p:par>
                              <p:par>
                                <p:cTn id="35" presetID="10" presetClass="entr" presetSubtype="0" fill="hold" grpId="0" nodeType="withEffect">
                                  <p:stCondLst>
                                    <p:cond delay="125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42" presetClass="path" presetSubtype="0" decel="100000" fill="hold" grpId="1" nodeType="withEffect">
                                  <p:stCondLst>
                                    <p:cond delay="1250"/>
                                  </p:stCondLst>
                                  <p:childTnLst>
                                    <p:animMotion origin="layout" path="M 7.96528E-7 -0.05016 L 7.96528E-7 5.44712E-8 " pathEditMode="relative" rAng="0" ptsTypes="AA">
                                      <p:cBhvr>
                                        <p:cTn id="39" dur="750" fill="hold"/>
                                        <p:tgtEl>
                                          <p:spTgt spid="16"/>
                                        </p:tgtEl>
                                        <p:attrNameLst>
                                          <p:attrName>ppt_x</p:attrName>
                                          <p:attrName>ppt_y</p:attrName>
                                        </p:attrNameLst>
                                      </p:cBhvr>
                                      <p:rCtr x="0" y="2497"/>
                                    </p:animMotion>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wipe(down)">
                                      <p:cBhvr>
                                        <p:cTn id="44" dur="500"/>
                                        <p:tgtEl>
                                          <p:spTgt spid="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wipe(down)">
                                      <p:cBhvr>
                                        <p:cTn id="47" dur="500"/>
                                        <p:tgtEl>
                                          <p:spTgt spid="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down)">
                                      <p:cBhvr>
                                        <p:cTn id="50" dur="500"/>
                                        <p:tgtEl>
                                          <p:spTgt spid="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wipe(down)">
                                      <p:cBhvr>
                                        <p:cTn id="5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49" grpId="0" animBg="1"/>
      <p:bldP spid="49" grpId="1" animBg="1"/>
      <p:bldP spid="49" grpId="2" animBg="1"/>
      <p:bldP spid="70" grpId="0"/>
      <p:bldP spid="70" grpId="1"/>
      <p:bldP spid="2" grpId="0"/>
      <p:bldP spid="3" grpId="0"/>
      <p:bldP spid="6"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Peers Text"/>
          <p:cNvSpPr/>
          <p:nvPr/>
        </p:nvSpPr>
        <p:spPr>
          <a:xfrm>
            <a:off x="1665030" y="1732406"/>
            <a:ext cx="2453569" cy="286232"/>
          </a:xfrm>
          <a:prstGeom prst="rect">
            <a:avLst/>
          </a:prstGeom>
        </p:spPr>
        <p:txBody>
          <a:bodyPr wrap="square" lIns="182880">
            <a:spAutoFit/>
          </a:bodyPr>
          <a:lstStyle/>
          <a:p>
            <a:pPr marL="0" marR="0" lvl="0" indent="0" algn="r"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Partner with peers</a:t>
            </a:r>
          </a:p>
        </p:txBody>
      </p:sp>
      <p:sp>
        <p:nvSpPr>
          <p:cNvPr id="73" name="Industry Text"/>
          <p:cNvSpPr/>
          <p:nvPr/>
        </p:nvSpPr>
        <p:spPr>
          <a:xfrm>
            <a:off x="618266" y="3689843"/>
            <a:ext cx="2453569" cy="286232"/>
          </a:xfrm>
          <a:prstGeom prst="rect">
            <a:avLst/>
          </a:prstGeom>
        </p:spPr>
        <p:txBody>
          <a:bodyPr wrap="square" lIns="182880">
            <a:spAutoFit/>
          </a:bodyPr>
          <a:lstStyle/>
          <a:p>
            <a:pPr algn="r" defTabSz="914102" fontAlgn="base">
              <a:lnSpc>
                <a:spcPct val="90000"/>
              </a:lnSpc>
              <a:spcBef>
                <a:spcPct val="0"/>
              </a:spcBef>
              <a:spcAft>
                <a:spcPct val="0"/>
              </a:spcAft>
              <a:defRPr/>
            </a:pPr>
            <a:r>
              <a:rPr lang="en-US" sz="1400" kern="0" dirty="0">
                <a:gradFill>
                  <a:gsLst>
                    <a:gs pos="0">
                      <a:srgbClr val="4B4B4B"/>
                    </a:gs>
                    <a:gs pos="100000">
                      <a:srgbClr val="4B4B4B"/>
                    </a:gs>
                  </a:gsLst>
                  <a:lin ang="5400000" scaled="0"/>
                </a:gradFill>
                <a:latin typeface="Segoe UI Semilight"/>
              </a:rPr>
              <a:t>Work with industry alliances</a:t>
            </a:r>
          </a:p>
        </p:txBody>
      </p:sp>
      <p:sp>
        <p:nvSpPr>
          <p:cNvPr id="74" name="Gov Text"/>
          <p:cNvSpPr/>
          <p:nvPr/>
        </p:nvSpPr>
        <p:spPr>
          <a:xfrm>
            <a:off x="1603704" y="5647199"/>
            <a:ext cx="2453569" cy="286232"/>
          </a:xfrm>
          <a:prstGeom prst="rect">
            <a:avLst/>
          </a:prstGeom>
        </p:spPr>
        <p:txBody>
          <a:bodyPr wrap="square" lIns="182880">
            <a:spAutoFit/>
          </a:bodyPr>
          <a:lstStyle/>
          <a:p>
            <a:pPr algn="r" defTabSz="914102" fontAlgn="base">
              <a:lnSpc>
                <a:spcPct val="90000"/>
              </a:lnSpc>
              <a:spcBef>
                <a:spcPct val="0"/>
              </a:spcBef>
              <a:spcAft>
                <a:spcPct val="0"/>
              </a:spcAft>
              <a:defRPr/>
            </a:pPr>
            <a:r>
              <a:rPr lang="en-US" sz="1400" kern="0" dirty="0">
                <a:gradFill>
                  <a:gsLst>
                    <a:gs pos="0">
                      <a:srgbClr val="4B4B4B"/>
                    </a:gs>
                    <a:gs pos="100000">
                      <a:srgbClr val="4B4B4B"/>
                    </a:gs>
                  </a:gsLst>
                  <a:lin ang="5400000" scaled="0"/>
                </a:gradFill>
                <a:latin typeface="Segoe UI Semilight"/>
              </a:rPr>
              <a:t>Work with government</a:t>
            </a:r>
          </a:p>
        </p:txBody>
      </p:sp>
      <p:grpSp>
        <p:nvGrpSpPr>
          <p:cNvPr id="219" name="Group 218" hidden="1"/>
          <p:cNvGrpSpPr/>
          <p:nvPr/>
        </p:nvGrpSpPr>
        <p:grpSpPr>
          <a:xfrm flipH="1">
            <a:off x="382239" y="-845548"/>
            <a:ext cx="11339489" cy="8716098"/>
            <a:chOff x="713565" y="-842767"/>
            <a:chExt cx="11339489" cy="8716098"/>
          </a:xfrm>
        </p:grpSpPr>
        <p:cxnSp>
          <p:nvCxnSpPr>
            <p:cNvPr id="129" name="Identity Line"/>
            <p:cNvCxnSpPr>
              <a:stCxn id="151" idx="6"/>
            </p:cNvCxnSpPr>
            <p:nvPr/>
          </p:nvCxnSpPr>
          <p:spPr>
            <a:xfrm flipV="1">
              <a:off x="3939156" y="1809750"/>
              <a:ext cx="3171257" cy="197295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0" name="Device Line"/>
            <p:cNvCxnSpPr>
              <a:stCxn id="151" idx="6"/>
            </p:cNvCxnSpPr>
            <p:nvPr/>
          </p:nvCxnSpPr>
          <p:spPr>
            <a:xfrm flipV="1">
              <a:off x="3939156" y="2997994"/>
              <a:ext cx="4426175" cy="784715"/>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1" name="Apps LIne"/>
            <p:cNvCxnSpPr>
              <a:stCxn id="151" idx="6"/>
            </p:cNvCxnSpPr>
            <p:nvPr/>
          </p:nvCxnSpPr>
          <p:spPr>
            <a:xfrm>
              <a:off x="3939156" y="3782709"/>
              <a:ext cx="4392838" cy="846441"/>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2" name="Data Line"/>
            <p:cNvCxnSpPr>
              <a:stCxn id="151" idx="6"/>
            </p:cNvCxnSpPr>
            <p:nvPr/>
          </p:nvCxnSpPr>
          <p:spPr>
            <a:xfrm>
              <a:off x="3939156" y="3782709"/>
              <a:ext cx="3149825" cy="185132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33" name="Arc 132"/>
            <p:cNvSpPr/>
            <p:nvPr/>
          </p:nvSpPr>
          <p:spPr>
            <a:xfrm rot="2700000">
              <a:off x="713565" y="-842767"/>
              <a:ext cx="8716098" cy="8716098"/>
            </a:xfrm>
            <a:prstGeom prst="arc">
              <a:avLst/>
            </a:prstGeom>
            <a:ln w="1082675">
              <a:solidFill>
                <a:srgbClr val="F8F8F8"/>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4" name="Identity Text"/>
            <p:cNvSpPr/>
            <p:nvPr/>
          </p:nvSpPr>
          <p:spPr>
            <a:xfrm>
              <a:off x="8289026" y="1305266"/>
              <a:ext cx="1353470"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Identity </a:t>
              </a:r>
            </a:p>
          </p:txBody>
        </p:sp>
        <p:sp>
          <p:nvSpPr>
            <p:cNvPr id="135" name="TextBox 134"/>
            <p:cNvSpPr txBox="1"/>
            <p:nvPr/>
          </p:nvSpPr>
          <p:spPr>
            <a:xfrm>
              <a:off x="1086112" y="1151584"/>
              <a:ext cx="4065325" cy="406265"/>
            </a:xfrm>
            <a:prstGeom prst="rect">
              <a:avLst/>
            </a:prstGeom>
            <a:noFill/>
          </p:spPr>
          <p:txBody>
            <a:bodyPr wrap="square" rtlCol="0">
              <a:spAutoFit/>
            </a:bodyPr>
            <a:lstStyle/>
            <a:p>
              <a:pPr marL="0" marR="0" lvl="0" indent="0" defTabSz="914400" eaLnBrk="1" fontAlgn="auto" latinLnBrk="0" hangingPunct="1">
                <a:lnSpc>
                  <a:spcPct val="85000"/>
                </a:lnSpc>
                <a:spcBef>
                  <a:spcPts val="0"/>
                </a:spcBef>
                <a:spcAft>
                  <a:spcPts val="0"/>
                </a:spcAft>
                <a:buClrTx/>
                <a:buSzTx/>
                <a:buFontTx/>
                <a:buNone/>
                <a:tabLst/>
                <a:defRPr/>
              </a:pPr>
              <a:r>
                <a:rPr kumimoji="0" lang="en-US" sz="24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OUR </a:t>
              </a:r>
              <a:r>
                <a:rPr kumimoji="0" lang="en-US" sz="2400" b="1"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UNIQUE</a:t>
              </a:r>
              <a:r>
                <a:rPr kumimoji="0" lang="en-US" sz="24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 APPROACH</a:t>
              </a:r>
            </a:p>
          </p:txBody>
        </p:sp>
        <p:sp>
          <p:nvSpPr>
            <p:cNvPr id="136" name="Device Text"/>
            <p:cNvSpPr/>
            <p:nvPr/>
          </p:nvSpPr>
          <p:spPr>
            <a:xfrm>
              <a:off x="9620886" y="2653191"/>
              <a:ext cx="949198" cy="28362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Device</a:t>
              </a:r>
            </a:p>
          </p:txBody>
        </p:sp>
        <p:sp>
          <p:nvSpPr>
            <p:cNvPr id="137" name="Apps Text"/>
            <p:cNvSpPr/>
            <p:nvPr/>
          </p:nvSpPr>
          <p:spPr>
            <a:xfrm>
              <a:off x="9620886" y="4514425"/>
              <a:ext cx="2432168"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Apps &amp; infrastructure</a:t>
              </a:r>
            </a:p>
          </p:txBody>
        </p:sp>
        <p:sp>
          <p:nvSpPr>
            <p:cNvPr id="138" name="Data Text"/>
            <p:cNvSpPr/>
            <p:nvPr/>
          </p:nvSpPr>
          <p:spPr>
            <a:xfrm>
              <a:off x="8283462" y="5815503"/>
              <a:ext cx="1679637" cy="286232"/>
            </a:xfrm>
            <a:prstGeom prst="rect">
              <a:avLst/>
            </a:prstGeom>
          </p:spPr>
          <p:txBody>
            <a:bodyPr wrap="square" lIns="182880">
              <a:spAutoFit/>
            </a:bodyPr>
            <a:lstStyle/>
            <a:p>
              <a:pPr marL="0" marR="0" lvl="0" indent="0" defTabSz="91410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gradFill>
                    <a:gsLst>
                      <a:gs pos="0">
                        <a:srgbClr val="4B4B4B"/>
                      </a:gs>
                      <a:gs pos="100000">
                        <a:srgbClr val="4B4B4B"/>
                      </a:gs>
                    </a:gsLst>
                    <a:lin ang="5400000" scaled="0"/>
                  </a:gradFill>
                  <a:effectLst/>
                  <a:uLnTx/>
                  <a:uFillTx/>
                  <a:latin typeface="Segoe UI Semilight"/>
                </a:rPr>
                <a:t>Data</a:t>
              </a:r>
            </a:p>
          </p:txBody>
        </p:sp>
        <p:grpSp>
          <p:nvGrpSpPr>
            <p:cNvPr id="139" name="second half"/>
            <p:cNvGrpSpPr/>
            <p:nvPr/>
          </p:nvGrpSpPr>
          <p:grpSpPr>
            <a:xfrm>
              <a:off x="7026570" y="816571"/>
              <a:ext cx="1263624" cy="1263622"/>
              <a:chOff x="1655681" y="1702136"/>
              <a:chExt cx="3163063" cy="3163062"/>
            </a:xfrm>
          </p:grpSpPr>
          <p:sp>
            <p:nvSpPr>
              <p:cNvPr id="140" name="Oval 139"/>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41" name="Freeform 140"/>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142" name="first half"/>
            <p:cNvGrpSpPr/>
            <p:nvPr/>
          </p:nvGrpSpPr>
          <p:grpSpPr>
            <a:xfrm rot="10800000">
              <a:off x="7026570" y="816572"/>
              <a:ext cx="1263622" cy="1263620"/>
              <a:chOff x="1655681" y="1702136"/>
              <a:chExt cx="3163063" cy="3163062"/>
            </a:xfrm>
          </p:grpSpPr>
          <p:sp>
            <p:nvSpPr>
              <p:cNvPr id="143" name="Oval 14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44" name="Freeform 14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45" name="left mask"/>
            <p:cNvSpPr/>
            <p:nvPr/>
          </p:nvSpPr>
          <p:spPr bwMode="auto">
            <a:xfrm>
              <a:off x="6957924" y="780581"/>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146" name="dummy"/>
            <p:cNvGrpSpPr/>
            <p:nvPr/>
          </p:nvGrpSpPr>
          <p:grpSpPr>
            <a:xfrm rot="10800000">
              <a:off x="7026570" y="816572"/>
              <a:ext cx="1263622" cy="1263620"/>
              <a:chOff x="1655681" y="1702136"/>
              <a:chExt cx="3163063" cy="3163062"/>
            </a:xfrm>
          </p:grpSpPr>
          <p:sp>
            <p:nvSpPr>
              <p:cNvPr id="147" name="Oval 146"/>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48" name="Freeform 147"/>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49" name="inner mask"/>
            <p:cNvSpPr/>
            <p:nvPr/>
          </p:nvSpPr>
          <p:spPr>
            <a:xfrm>
              <a:off x="7104848" y="894849"/>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150" name="Group 149"/>
            <p:cNvGrpSpPr/>
            <p:nvPr/>
          </p:nvGrpSpPr>
          <p:grpSpPr>
            <a:xfrm>
              <a:off x="1195956" y="2411109"/>
              <a:ext cx="2743200" cy="2743200"/>
              <a:chOff x="1195956" y="2411109"/>
              <a:chExt cx="2743200" cy="2743200"/>
            </a:xfrm>
          </p:grpSpPr>
          <p:sp>
            <p:nvSpPr>
              <p:cNvPr id="151" name="Oval 150"/>
              <p:cNvSpPr/>
              <p:nvPr/>
            </p:nvSpPr>
            <p:spPr>
              <a:xfrm>
                <a:off x="1195956" y="2411109"/>
                <a:ext cx="2743200" cy="2743200"/>
              </a:xfrm>
              <a:prstGeom prst="ellipse">
                <a:avLst/>
              </a:prstGeom>
              <a:solidFill>
                <a:schemeClr val="accent4"/>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marL="0" marR="0" lvl="0" indent="0" algn="ctr" defTabSz="914400" eaLnBrk="1" fontAlgn="auto" latinLnBrk="0" hangingPunct="1">
                  <a:lnSpc>
                    <a:spcPct val="90000"/>
                  </a:lnSpc>
                  <a:spcBef>
                    <a:spcPts val="0"/>
                  </a:spcBef>
                  <a:spcAft>
                    <a:spcPts val="0"/>
                  </a:spcAft>
                  <a:buClrTx/>
                  <a:buSzTx/>
                  <a:buFontTx/>
                  <a:buNone/>
                  <a:tabLst/>
                  <a:defRPr/>
                </a:pPr>
                <a:r>
                  <a:rPr kumimoji="0" lang="en-US" sz="2010" b="1" i="0" u="none" strike="noStrike" kern="0" cap="none" spc="120" normalizeH="0" baseline="0" noProof="0" dirty="0">
                    <a:ln>
                      <a:noFill/>
                    </a:ln>
                    <a:gradFill>
                      <a:gsLst>
                        <a:gs pos="0">
                          <a:srgbClr val="FFFFFF"/>
                        </a:gs>
                        <a:gs pos="100000">
                          <a:srgbClr val="FFFFFF"/>
                        </a:gs>
                      </a:gsLst>
                      <a:lin ang="5400000" scaled="1"/>
                    </a:gradFill>
                    <a:effectLst/>
                    <a:uLnTx/>
                    <a:uFillTx/>
                    <a:latin typeface="Segoe UI"/>
                    <a:ea typeface="Segoe UI Black" panose="020B0A02040204020203" pitchFamily="34" charset="0"/>
                    <a:cs typeface="Segoe UI Black" panose="020B0A02040204020203" pitchFamily="34" charset="0"/>
                  </a:rPr>
                  <a:t>PLATFORM</a:t>
                </a:r>
              </a:p>
            </p:txBody>
          </p:sp>
          <p:grpSp>
            <p:nvGrpSpPr>
              <p:cNvPr id="152" name="Group 151"/>
              <p:cNvGrpSpPr/>
              <p:nvPr/>
            </p:nvGrpSpPr>
            <p:grpSpPr>
              <a:xfrm>
                <a:off x="2316594" y="2968775"/>
                <a:ext cx="501925" cy="581025"/>
                <a:chOff x="4278313" y="1958975"/>
                <a:chExt cx="554037" cy="641350"/>
              </a:xfrm>
            </p:grpSpPr>
            <p:sp>
              <p:nvSpPr>
                <p:cNvPr id="153" name="Freeform 45"/>
                <p:cNvSpPr>
                  <a:spLocks/>
                </p:cNvSpPr>
                <p:nvPr/>
              </p:nvSpPr>
              <p:spPr bwMode="auto">
                <a:xfrm>
                  <a:off x="4591050" y="2263775"/>
                  <a:ext cx="241300" cy="274638"/>
                </a:xfrm>
                <a:custGeom>
                  <a:avLst/>
                  <a:gdLst>
                    <a:gd name="T0" fmla="*/ 0 w 152"/>
                    <a:gd name="T1" fmla="*/ 44 h 173"/>
                    <a:gd name="T2" fmla="*/ 75 w 152"/>
                    <a:gd name="T3" fmla="*/ 0 h 173"/>
                    <a:gd name="T4" fmla="*/ 152 w 152"/>
                    <a:gd name="T5" fmla="*/ 44 h 173"/>
                    <a:gd name="T6" fmla="*/ 152 w 152"/>
                    <a:gd name="T7" fmla="*/ 130 h 173"/>
                    <a:gd name="T8" fmla="*/ 75 w 152"/>
                    <a:gd name="T9" fmla="*/ 173 h 173"/>
                    <a:gd name="T10" fmla="*/ 0 w 152"/>
                    <a:gd name="T11" fmla="*/ 130 h 173"/>
                    <a:gd name="T12" fmla="*/ 0 w 152"/>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52" h="173">
                      <a:moveTo>
                        <a:pt x="0" y="44"/>
                      </a:moveTo>
                      <a:lnTo>
                        <a:pt x="75" y="0"/>
                      </a:lnTo>
                      <a:lnTo>
                        <a:pt x="152" y="44"/>
                      </a:lnTo>
                      <a:lnTo>
                        <a:pt x="152" y="130"/>
                      </a:lnTo>
                      <a:lnTo>
                        <a:pt x="75"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4" name="Freeform 46"/>
                <p:cNvSpPr>
                  <a:spLocks/>
                </p:cNvSpPr>
                <p:nvPr/>
              </p:nvSpPr>
              <p:spPr bwMode="auto">
                <a:xfrm>
                  <a:off x="4591050" y="23336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5" name="Line 47"/>
                <p:cNvSpPr>
                  <a:spLocks noChangeShapeType="1"/>
                </p:cNvSpPr>
                <p:nvPr/>
              </p:nvSpPr>
              <p:spPr bwMode="auto">
                <a:xfrm>
                  <a:off x="4710113"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6" name="Freeform 48"/>
                <p:cNvSpPr>
                  <a:spLocks/>
                </p:cNvSpPr>
                <p:nvPr/>
              </p:nvSpPr>
              <p:spPr bwMode="auto">
                <a:xfrm>
                  <a:off x="4278313" y="2263775"/>
                  <a:ext cx="236537" cy="274638"/>
                </a:xfrm>
                <a:custGeom>
                  <a:avLst/>
                  <a:gdLst>
                    <a:gd name="T0" fmla="*/ 0 w 149"/>
                    <a:gd name="T1" fmla="*/ 44 h 173"/>
                    <a:gd name="T2" fmla="*/ 74 w 149"/>
                    <a:gd name="T3" fmla="*/ 0 h 173"/>
                    <a:gd name="T4" fmla="*/ 149 w 149"/>
                    <a:gd name="T5" fmla="*/ 44 h 173"/>
                    <a:gd name="T6" fmla="*/ 149 w 149"/>
                    <a:gd name="T7" fmla="*/ 130 h 173"/>
                    <a:gd name="T8" fmla="*/ 74 w 149"/>
                    <a:gd name="T9" fmla="*/ 173 h 173"/>
                    <a:gd name="T10" fmla="*/ 0 w 149"/>
                    <a:gd name="T11" fmla="*/ 130 h 173"/>
                    <a:gd name="T12" fmla="*/ 0 w 149"/>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49" h="173">
                      <a:moveTo>
                        <a:pt x="0" y="44"/>
                      </a:moveTo>
                      <a:lnTo>
                        <a:pt x="74" y="0"/>
                      </a:lnTo>
                      <a:lnTo>
                        <a:pt x="149" y="44"/>
                      </a:lnTo>
                      <a:lnTo>
                        <a:pt x="149" y="130"/>
                      </a:lnTo>
                      <a:lnTo>
                        <a:pt x="74"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7" name="Freeform 49"/>
                <p:cNvSpPr>
                  <a:spLocks/>
                </p:cNvSpPr>
                <p:nvPr/>
              </p:nvSpPr>
              <p:spPr bwMode="auto">
                <a:xfrm>
                  <a:off x="4278313" y="2333625"/>
                  <a:ext cx="236537" cy="68263"/>
                </a:xfrm>
                <a:custGeom>
                  <a:avLst/>
                  <a:gdLst>
                    <a:gd name="T0" fmla="*/ 149 w 149"/>
                    <a:gd name="T1" fmla="*/ 0 h 43"/>
                    <a:gd name="T2" fmla="*/ 74 w 149"/>
                    <a:gd name="T3" fmla="*/ 43 h 43"/>
                    <a:gd name="T4" fmla="*/ 0 w 149"/>
                    <a:gd name="T5" fmla="*/ 0 h 43"/>
                  </a:gdLst>
                  <a:ahLst/>
                  <a:cxnLst>
                    <a:cxn ang="0">
                      <a:pos x="T0" y="T1"/>
                    </a:cxn>
                    <a:cxn ang="0">
                      <a:pos x="T2" y="T3"/>
                    </a:cxn>
                    <a:cxn ang="0">
                      <a:pos x="T4" y="T5"/>
                    </a:cxn>
                  </a:cxnLst>
                  <a:rect l="0" t="0" r="r" b="b"/>
                  <a:pathLst>
                    <a:path w="149" h="43">
                      <a:moveTo>
                        <a:pt x="149" y="0"/>
                      </a:moveTo>
                      <a:lnTo>
                        <a:pt x="74"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8" name="Line 50"/>
                <p:cNvSpPr>
                  <a:spLocks noChangeShapeType="1"/>
                </p:cNvSpPr>
                <p:nvPr/>
              </p:nvSpPr>
              <p:spPr bwMode="auto">
                <a:xfrm>
                  <a:off x="4395788"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9" name="Freeform 51"/>
                <p:cNvSpPr>
                  <a:spLocks/>
                </p:cNvSpPr>
                <p:nvPr/>
              </p:nvSpPr>
              <p:spPr bwMode="auto">
                <a:xfrm>
                  <a:off x="4422775" y="2524125"/>
                  <a:ext cx="257175" cy="76200"/>
                </a:xfrm>
                <a:custGeom>
                  <a:avLst/>
                  <a:gdLst>
                    <a:gd name="T0" fmla="*/ 162 w 162"/>
                    <a:gd name="T1" fmla="*/ 2 h 48"/>
                    <a:gd name="T2" fmla="*/ 82 w 162"/>
                    <a:gd name="T3" fmla="*/ 48 h 48"/>
                    <a:gd name="T4" fmla="*/ 0 w 162"/>
                    <a:gd name="T5" fmla="*/ 0 h 48"/>
                  </a:gdLst>
                  <a:ahLst/>
                  <a:cxnLst>
                    <a:cxn ang="0">
                      <a:pos x="T0" y="T1"/>
                    </a:cxn>
                    <a:cxn ang="0">
                      <a:pos x="T2" y="T3"/>
                    </a:cxn>
                    <a:cxn ang="0">
                      <a:pos x="T4" y="T5"/>
                    </a:cxn>
                  </a:cxnLst>
                  <a:rect l="0" t="0" r="r" b="b"/>
                  <a:pathLst>
                    <a:path w="162" h="48">
                      <a:moveTo>
                        <a:pt x="162" y="2"/>
                      </a:moveTo>
                      <a:lnTo>
                        <a:pt x="82" y="48"/>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0" name="Freeform 52"/>
                <p:cNvSpPr>
                  <a:spLocks/>
                </p:cNvSpPr>
                <p:nvPr/>
              </p:nvSpPr>
              <p:spPr bwMode="auto">
                <a:xfrm>
                  <a:off x="4433888" y="1958975"/>
                  <a:ext cx="241300" cy="279400"/>
                </a:xfrm>
                <a:custGeom>
                  <a:avLst/>
                  <a:gdLst>
                    <a:gd name="T0" fmla="*/ 0 w 152"/>
                    <a:gd name="T1" fmla="*/ 44 h 176"/>
                    <a:gd name="T2" fmla="*/ 75 w 152"/>
                    <a:gd name="T3" fmla="*/ 0 h 176"/>
                    <a:gd name="T4" fmla="*/ 152 w 152"/>
                    <a:gd name="T5" fmla="*/ 44 h 176"/>
                    <a:gd name="T6" fmla="*/ 152 w 152"/>
                    <a:gd name="T7" fmla="*/ 132 h 176"/>
                    <a:gd name="T8" fmla="*/ 75 w 152"/>
                    <a:gd name="T9" fmla="*/ 176 h 176"/>
                    <a:gd name="T10" fmla="*/ 0 w 152"/>
                    <a:gd name="T11" fmla="*/ 132 h 176"/>
                    <a:gd name="T12" fmla="*/ 0 w 152"/>
                    <a:gd name="T13" fmla="*/ 44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4"/>
                      </a:moveTo>
                      <a:lnTo>
                        <a:pt x="75" y="0"/>
                      </a:lnTo>
                      <a:lnTo>
                        <a:pt x="152" y="44"/>
                      </a:lnTo>
                      <a:lnTo>
                        <a:pt x="152" y="132"/>
                      </a:lnTo>
                      <a:lnTo>
                        <a:pt x="75" y="176"/>
                      </a:lnTo>
                      <a:lnTo>
                        <a:pt x="0" y="132"/>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1" name="Freeform 53"/>
                <p:cNvSpPr>
                  <a:spLocks/>
                </p:cNvSpPr>
                <p:nvPr/>
              </p:nvSpPr>
              <p:spPr bwMode="auto">
                <a:xfrm>
                  <a:off x="4433888" y="20288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2" name="Line 54"/>
                <p:cNvSpPr>
                  <a:spLocks noChangeShapeType="1"/>
                </p:cNvSpPr>
                <p:nvPr/>
              </p:nvSpPr>
              <p:spPr bwMode="auto">
                <a:xfrm>
                  <a:off x="4552950" y="2097088"/>
                  <a:ext cx="0" cy="141288"/>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3" name="Freeform 55"/>
                <p:cNvSpPr>
                  <a:spLocks/>
                </p:cNvSpPr>
                <p:nvPr/>
              </p:nvSpPr>
              <p:spPr bwMode="auto">
                <a:xfrm>
                  <a:off x="4675188" y="2092325"/>
                  <a:ext cx="130175" cy="225425"/>
                </a:xfrm>
                <a:custGeom>
                  <a:avLst/>
                  <a:gdLst>
                    <a:gd name="T0" fmla="*/ 0 w 82"/>
                    <a:gd name="T1" fmla="*/ 0 h 142"/>
                    <a:gd name="T2" fmla="*/ 82 w 82"/>
                    <a:gd name="T3" fmla="*/ 46 h 142"/>
                    <a:gd name="T4" fmla="*/ 82 w 82"/>
                    <a:gd name="T5" fmla="*/ 142 h 142"/>
                  </a:gdLst>
                  <a:ahLst/>
                  <a:cxnLst>
                    <a:cxn ang="0">
                      <a:pos x="T0" y="T1"/>
                    </a:cxn>
                    <a:cxn ang="0">
                      <a:pos x="T2" y="T3"/>
                    </a:cxn>
                    <a:cxn ang="0">
                      <a:pos x="T4" y="T5"/>
                    </a:cxn>
                  </a:cxnLst>
                  <a:rect l="0" t="0" r="r" b="b"/>
                  <a:pathLst>
                    <a:path w="82" h="142">
                      <a:moveTo>
                        <a:pt x="0" y="0"/>
                      </a:moveTo>
                      <a:lnTo>
                        <a:pt x="82" y="46"/>
                      </a:lnTo>
                      <a:lnTo>
                        <a:pt x="82" y="142"/>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4" name="Freeform 56"/>
                <p:cNvSpPr>
                  <a:spLocks/>
                </p:cNvSpPr>
                <p:nvPr/>
              </p:nvSpPr>
              <p:spPr bwMode="auto">
                <a:xfrm>
                  <a:off x="4300538" y="2092325"/>
                  <a:ext cx="133350" cy="225425"/>
                </a:xfrm>
                <a:custGeom>
                  <a:avLst/>
                  <a:gdLst>
                    <a:gd name="T0" fmla="*/ 0 w 84"/>
                    <a:gd name="T1" fmla="*/ 142 h 142"/>
                    <a:gd name="T2" fmla="*/ 0 w 84"/>
                    <a:gd name="T3" fmla="*/ 46 h 142"/>
                    <a:gd name="T4" fmla="*/ 84 w 84"/>
                    <a:gd name="T5" fmla="*/ 0 h 142"/>
                  </a:gdLst>
                  <a:ahLst/>
                  <a:cxnLst>
                    <a:cxn ang="0">
                      <a:pos x="T0" y="T1"/>
                    </a:cxn>
                    <a:cxn ang="0">
                      <a:pos x="T2" y="T3"/>
                    </a:cxn>
                    <a:cxn ang="0">
                      <a:pos x="T4" y="T5"/>
                    </a:cxn>
                  </a:cxnLst>
                  <a:rect l="0" t="0" r="r" b="b"/>
                  <a:pathLst>
                    <a:path w="84" h="142">
                      <a:moveTo>
                        <a:pt x="0" y="142"/>
                      </a:moveTo>
                      <a:lnTo>
                        <a:pt x="0" y="46"/>
                      </a:lnTo>
                      <a:lnTo>
                        <a:pt x="84"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grpSp>
          <p:nvGrpSpPr>
            <p:cNvPr id="165" name="second half"/>
            <p:cNvGrpSpPr/>
            <p:nvPr/>
          </p:nvGrpSpPr>
          <p:grpSpPr>
            <a:xfrm>
              <a:off x="8358051" y="2163191"/>
              <a:ext cx="1263624" cy="1263622"/>
              <a:chOff x="1655681" y="1702136"/>
              <a:chExt cx="3163063" cy="3163062"/>
            </a:xfrm>
          </p:grpSpPr>
          <p:sp>
            <p:nvSpPr>
              <p:cNvPr id="166" name="Oval 165"/>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67" name="Freeform 166"/>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168" name="first half"/>
            <p:cNvGrpSpPr/>
            <p:nvPr/>
          </p:nvGrpSpPr>
          <p:grpSpPr>
            <a:xfrm rot="10800000">
              <a:off x="8358051" y="2163192"/>
              <a:ext cx="1263622" cy="1263620"/>
              <a:chOff x="1655681" y="1702136"/>
              <a:chExt cx="3163063" cy="3163062"/>
            </a:xfrm>
          </p:grpSpPr>
          <p:sp>
            <p:nvSpPr>
              <p:cNvPr id="169" name="Oval 168"/>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70" name="Freeform 169"/>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71" name="left mask"/>
            <p:cNvSpPr/>
            <p:nvPr/>
          </p:nvSpPr>
          <p:spPr bwMode="auto">
            <a:xfrm>
              <a:off x="8289405" y="2127201"/>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172" name="dummy"/>
            <p:cNvGrpSpPr/>
            <p:nvPr/>
          </p:nvGrpSpPr>
          <p:grpSpPr>
            <a:xfrm rot="10800000">
              <a:off x="8358051" y="2163192"/>
              <a:ext cx="1263622" cy="1263620"/>
              <a:chOff x="1655681" y="1702136"/>
              <a:chExt cx="3163063" cy="3163062"/>
            </a:xfrm>
          </p:grpSpPr>
          <p:sp>
            <p:nvSpPr>
              <p:cNvPr id="173" name="Oval 17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74" name="Freeform 17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75" name="inner mask"/>
            <p:cNvSpPr/>
            <p:nvPr/>
          </p:nvSpPr>
          <p:spPr>
            <a:xfrm>
              <a:off x="8436329" y="2241469"/>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176" name="second half"/>
            <p:cNvGrpSpPr/>
            <p:nvPr/>
          </p:nvGrpSpPr>
          <p:grpSpPr>
            <a:xfrm>
              <a:off x="8358051" y="4027196"/>
              <a:ext cx="1263624" cy="1263622"/>
              <a:chOff x="1655681" y="1702136"/>
              <a:chExt cx="3163063" cy="3163062"/>
            </a:xfrm>
          </p:grpSpPr>
          <p:sp>
            <p:nvSpPr>
              <p:cNvPr id="177" name="Oval 176"/>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78" name="Freeform 177"/>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179" name="first half"/>
            <p:cNvGrpSpPr/>
            <p:nvPr/>
          </p:nvGrpSpPr>
          <p:grpSpPr>
            <a:xfrm rot="10800000">
              <a:off x="8358051" y="4027197"/>
              <a:ext cx="1263622" cy="1263620"/>
              <a:chOff x="1655681" y="1702136"/>
              <a:chExt cx="3163063" cy="3163062"/>
            </a:xfrm>
          </p:grpSpPr>
          <p:sp>
            <p:nvSpPr>
              <p:cNvPr id="180" name="Oval 179"/>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81" name="Freeform 180"/>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82" name="left mask"/>
            <p:cNvSpPr/>
            <p:nvPr/>
          </p:nvSpPr>
          <p:spPr bwMode="auto">
            <a:xfrm>
              <a:off x="8289405" y="3991206"/>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183" name="dummy"/>
            <p:cNvGrpSpPr/>
            <p:nvPr/>
          </p:nvGrpSpPr>
          <p:grpSpPr>
            <a:xfrm rot="10800000">
              <a:off x="8358051" y="4027197"/>
              <a:ext cx="1263622" cy="1263620"/>
              <a:chOff x="1655681" y="1702136"/>
              <a:chExt cx="3163063" cy="3163062"/>
            </a:xfrm>
          </p:grpSpPr>
          <p:sp>
            <p:nvSpPr>
              <p:cNvPr id="184" name="Oval 183"/>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85" name="Freeform 184"/>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86" name="inner mask"/>
            <p:cNvSpPr/>
            <p:nvPr/>
          </p:nvSpPr>
          <p:spPr>
            <a:xfrm>
              <a:off x="8436329" y="4105474"/>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187" name="second half"/>
            <p:cNvGrpSpPr/>
            <p:nvPr/>
          </p:nvGrpSpPr>
          <p:grpSpPr>
            <a:xfrm>
              <a:off x="7026570" y="5326808"/>
              <a:ext cx="1263624" cy="1263622"/>
              <a:chOff x="1655681" y="1702136"/>
              <a:chExt cx="3163063" cy="3163062"/>
            </a:xfrm>
          </p:grpSpPr>
          <p:sp>
            <p:nvSpPr>
              <p:cNvPr id="188" name="Oval 187"/>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89" name="Freeform 188"/>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190" name="first half"/>
            <p:cNvGrpSpPr/>
            <p:nvPr/>
          </p:nvGrpSpPr>
          <p:grpSpPr>
            <a:xfrm rot="10800000">
              <a:off x="7026570" y="5326809"/>
              <a:ext cx="1263622" cy="1263620"/>
              <a:chOff x="1655681" y="1702136"/>
              <a:chExt cx="3163063" cy="3163062"/>
            </a:xfrm>
          </p:grpSpPr>
          <p:sp>
            <p:nvSpPr>
              <p:cNvPr id="191" name="Oval 190"/>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92" name="Freeform 191"/>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93" name="left mask"/>
            <p:cNvSpPr/>
            <p:nvPr/>
          </p:nvSpPr>
          <p:spPr bwMode="auto">
            <a:xfrm>
              <a:off x="6957924" y="5290818"/>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194" name="dummy"/>
            <p:cNvGrpSpPr/>
            <p:nvPr/>
          </p:nvGrpSpPr>
          <p:grpSpPr>
            <a:xfrm rot="10800000">
              <a:off x="7026570" y="5326809"/>
              <a:ext cx="1263622" cy="1263620"/>
              <a:chOff x="1655681" y="1702136"/>
              <a:chExt cx="3163063" cy="3163062"/>
            </a:xfrm>
          </p:grpSpPr>
          <p:sp>
            <p:nvSpPr>
              <p:cNvPr id="195" name="Oval 194"/>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96" name="Freeform 195"/>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97" name="inner mask"/>
            <p:cNvSpPr/>
            <p:nvPr/>
          </p:nvSpPr>
          <p:spPr>
            <a:xfrm>
              <a:off x="7104848" y="5405086"/>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98" name="Freeform 5"/>
            <p:cNvSpPr>
              <a:spLocks noEditPoints="1"/>
            </p:cNvSpPr>
            <p:nvPr/>
          </p:nvSpPr>
          <p:spPr bwMode="auto">
            <a:xfrm>
              <a:off x="7462912" y="1252733"/>
              <a:ext cx="390378" cy="391722"/>
            </a:xfrm>
            <a:custGeom>
              <a:avLst/>
              <a:gdLst>
                <a:gd name="T0" fmla="*/ 120 w 120"/>
                <a:gd name="T1" fmla="*/ 120 h 120"/>
                <a:gd name="T2" fmla="*/ 120 w 120"/>
                <a:gd name="T3" fmla="*/ 0 h 120"/>
                <a:gd name="T4" fmla="*/ 0 w 120"/>
                <a:gd name="T5" fmla="*/ 0 h 120"/>
                <a:gd name="T6" fmla="*/ 0 w 120"/>
                <a:gd name="T7" fmla="*/ 120 h 120"/>
                <a:gd name="T8" fmla="*/ 24 w 120"/>
                <a:gd name="T9" fmla="*/ 120 h 120"/>
                <a:gd name="T10" fmla="*/ 24 w 120"/>
                <a:gd name="T11" fmla="*/ 116 h 120"/>
                <a:gd name="T12" fmla="*/ 60 w 120"/>
                <a:gd name="T13" fmla="*/ 80 h 120"/>
                <a:gd name="T14" fmla="*/ 96 w 120"/>
                <a:gd name="T15" fmla="*/ 116 h 120"/>
                <a:gd name="T16" fmla="*/ 96 w 120"/>
                <a:gd name="T17" fmla="*/ 120 h 120"/>
                <a:gd name="T18" fmla="*/ 120 w 120"/>
                <a:gd name="T19" fmla="*/ 120 h 120"/>
                <a:gd name="T20" fmla="*/ 77 w 120"/>
                <a:gd name="T21" fmla="*/ 75 h 120"/>
                <a:gd name="T22" fmla="*/ 92 w 120"/>
                <a:gd name="T23" fmla="*/ 48 h 120"/>
                <a:gd name="T24" fmla="*/ 60 w 120"/>
                <a:gd name="T25" fmla="*/ 16 h 120"/>
                <a:gd name="T26" fmla="*/ 28 w 120"/>
                <a:gd name="T27" fmla="*/ 48 h 120"/>
                <a:gd name="T28" fmla="*/ 43 w 120"/>
                <a:gd name="T29" fmla="*/ 75 h 120"/>
                <a:gd name="T30" fmla="*/ 16 w 120"/>
                <a:gd name="T31" fmla="*/ 112 h 120"/>
                <a:gd name="T32" fmla="*/ 8 w 120"/>
                <a:gd name="T33" fmla="*/ 112 h 120"/>
                <a:gd name="T34" fmla="*/ 8 w 120"/>
                <a:gd name="T35" fmla="*/ 8 h 120"/>
                <a:gd name="T36" fmla="*/ 112 w 120"/>
                <a:gd name="T37" fmla="*/ 8 h 120"/>
                <a:gd name="T38" fmla="*/ 112 w 120"/>
                <a:gd name="T39" fmla="*/ 112 h 120"/>
                <a:gd name="T40" fmla="*/ 104 w 120"/>
                <a:gd name="T41" fmla="*/ 112 h 120"/>
                <a:gd name="T42" fmla="*/ 77 w 120"/>
                <a:gd name="T43" fmla="*/ 75 h 120"/>
                <a:gd name="T44" fmla="*/ 60 w 120"/>
                <a:gd name="T45" fmla="*/ 72 h 120"/>
                <a:gd name="T46" fmla="*/ 36 w 120"/>
                <a:gd name="T47" fmla="*/ 48 h 120"/>
                <a:gd name="T48" fmla="*/ 60 w 120"/>
                <a:gd name="T49" fmla="*/ 24 h 120"/>
                <a:gd name="T50" fmla="*/ 84 w 120"/>
                <a:gd name="T51" fmla="*/ 48 h 120"/>
                <a:gd name="T52" fmla="*/ 60 w 120"/>
                <a:gd name="T53" fmla="*/ 7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0" h="120">
                  <a:moveTo>
                    <a:pt x="120" y="120"/>
                  </a:moveTo>
                  <a:cubicBezTo>
                    <a:pt x="120" y="0"/>
                    <a:pt x="120" y="0"/>
                    <a:pt x="120" y="0"/>
                  </a:cubicBezTo>
                  <a:cubicBezTo>
                    <a:pt x="0" y="0"/>
                    <a:pt x="0" y="0"/>
                    <a:pt x="0" y="0"/>
                  </a:cubicBezTo>
                  <a:cubicBezTo>
                    <a:pt x="0" y="120"/>
                    <a:pt x="0" y="120"/>
                    <a:pt x="0" y="120"/>
                  </a:cubicBezTo>
                  <a:cubicBezTo>
                    <a:pt x="24" y="120"/>
                    <a:pt x="24" y="120"/>
                    <a:pt x="24" y="120"/>
                  </a:cubicBezTo>
                  <a:cubicBezTo>
                    <a:pt x="24" y="116"/>
                    <a:pt x="24" y="116"/>
                    <a:pt x="24" y="116"/>
                  </a:cubicBezTo>
                  <a:cubicBezTo>
                    <a:pt x="24" y="96"/>
                    <a:pt x="40" y="80"/>
                    <a:pt x="60" y="80"/>
                  </a:cubicBezTo>
                  <a:cubicBezTo>
                    <a:pt x="80" y="80"/>
                    <a:pt x="96" y="96"/>
                    <a:pt x="96" y="116"/>
                  </a:cubicBezTo>
                  <a:cubicBezTo>
                    <a:pt x="96" y="120"/>
                    <a:pt x="96" y="120"/>
                    <a:pt x="96" y="120"/>
                  </a:cubicBezTo>
                  <a:lnTo>
                    <a:pt x="120" y="120"/>
                  </a:lnTo>
                  <a:close/>
                  <a:moveTo>
                    <a:pt x="77" y="75"/>
                  </a:moveTo>
                  <a:cubicBezTo>
                    <a:pt x="86" y="70"/>
                    <a:pt x="92" y="60"/>
                    <a:pt x="92" y="48"/>
                  </a:cubicBezTo>
                  <a:cubicBezTo>
                    <a:pt x="92" y="30"/>
                    <a:pt x="78" y="16"/>
                    <a:pt x="60" y="16"/>
                  </a:cubicBezTo>
                  <a:cubicBezTo>
                    <a:pt x="42" y="16"/>
                    <a:pt x="28" y="30"/>
                    <a:pt x="28" y="48"/>
                  </a:cubicBezTo>
                  <a:cubicBezTo>
                    <a:pt x="28" y="60"/>
                    <a:pt x="34" y="70"/>
                    <a:pt x="43" y="75"/>
                  </a:cubicBezTo>
                  <a:cubicBezTo>
                    <a:pt x="29" y="81"/>
                    <a:pt x="18" y="95"/>
                    <a:pt x="16" y="112"/>
                  </a:cubicBezTo>
                  <a:cubicBezTo>
                    <a:pt x="8" y="112"/>
                    <a:pt x="8" y="112"/>
                    <a:pt x="8" y="112"/>
                  </a:cubicBezTo>
                  <a:cubicBezTo>
                    <a:pt x="8" y="8"/>
                    <a:pt x="8" y="8"/>
                    <a:pt x="8" y="8"/>
                  </a:cubicBezTo>
                  <a:cubicBezTo>
                    <a:pt x="112" y="8"/>
                    <a:pt x="112" y="8"/>
                    <a:pt x="112" y="8"/>
                  </a:cubicBezTo>
                  <a:cubicBezTo>
                    <a:pt x="112" y="112"/>
                    <a:pt x="112" y="112"/>
                    <a:pt x="112" y="112"/>
                  </a:cubicBezTo>
                  <a:cubicBezTo>
                    <a:pt x="104" y="112"/>
                    <a:pt x="104" y="112"/>
                    <a:pt x="104" y="112"/>
                  </a:cubicBezTo>
                  <a:cubicBezTo>
                    <a:pt x="102" y="95"/>
                    <a:pt x="91" y="81"/>
                    <a:pt x="77" y="75"/>
                  </a:cubicBezTo>
                  <a:moveTo>
                    <a:pt x="60" y="72"/>
                  </a:moveTo>
                  <a:cubicBezTo>
                    <a:pt x="47" y="72"/>
                    <a:pt x="36" y="61"/>
                    <a:pt x="36" y="48"/>
                  </a:cubicBezTo>
                  <a:cubicBezTo>
                    <a:pt x="36" y="35"/>
                    <a:pt x="47" y="24"/>
                    <a:pt x="60" y="24"/>
                  </a:cubicBezTo>
                  <a:cubicBezTo>
                    <a:pt x="73" y="24"/>
                    <a:pt x="84" y="35"/>
                    <a:pt x="84" y="48"/>
                  </a:cubicBezTo>
                  <a:cubicBezTo>
                    <a:pt x="84" y="61"/>
                    <a:pt x="73" y="72"/>
                    <a:pt x="60" y="72"/>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99" name="Group 8"/>
            <p:cNvGrpSpPr>
              <a:grpSpLocks noChangeAspect="1"/>
            </p:cNvGrpSpPr>
            <p:nvPr/>
          </p:nvGrpSpPr>
          <p:grpSpPr bwMode="auto">
            <a:xfrm>
              <a:off x="8794824" y="2651556"/>
              <a:ext cx="390378" cy="288072"/>
              <a:chOff x="5518" y="1654"/>
              <a:chExt cx="290" cy="214"/>
            </a:xfrm>
            <a:solidFill>
              <a:schemeClr val="tx1"/>
            </a:solidFill>
          </p:grpSpPr>
          <p:sp>
            <p:nvSpPr>
              <p:cNvPr id="200" name="Freeform 9"/>
              <p:cNvSpPr>
                <a:spLocks noEditPoints="1"/>
              </p:cNvSpPr>
              <p:nvPr/>
            </p:nvSpPr>
            <p:spPr bwMode="auto">
              <a:xfrm>
                <a:off x="5518" y="1712"/>
                <a:ext cx="116" cy="156"/>
              </a:xfrm>
              <a:custGeom>
                <a:avLst/>
                <a:gdLst>
                  <a:gd name="T0" fmla="*/ 97 w 116"/>
                  <a:gd name="T1" fmla="*/ 19 h 156"/>
                  <a:gd name="T2" fmla="*/ 97 w 116"/>
                  <a:gd name="T3" fmla="*/ 136 h 156"/>
                  <a:gd name="T4" fmla="*/ 19 w 116"/>
                  <a:gd name="T5" fmla="*/ 136 h 156"/>
                  <a:gd name="T6" fmla="*/ 19 w 116"/>
                  <a:gd name="T7" fmla="*/ 19 h 156"/>
                  <a:gd name="T8" fmla="*/ 97 w 116"/>
                  <a:gd name="T9" fmla="*/ 19 h 156"/>
                  <a:gd name="T10" fmla="*/ 116 w 116"/>
                  <a:gd name="T11" fmla="*/ 0 h 156"/>
                  <a:gd name="T12" fmla="*/ 0 w 116"/>
                  <a:gd name="T13" fmla="*/ 0 h 156"/>
                  <a:gd name="T14" fmla="*/ 0 w 116"/>
                  <a:gd name="T15" fmla="*/ 156 h 156"/>
                  <a:gd name="T16" fmla="*/ 116 w 116"/>
                  <a:gd name="T17" fmla="*/ 156 h 156"/>
                  <a:gd name="T18" fmla="*/ 116 w 116"/>
                  <a:gd name="T19" fmla="*/ 0 h 156"/>
                  <a:gd name="T20" fmla="*/ 116 w 116"/>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56">
                    <a:moveTo>
                      <a:pt x="97" y="19"/>
                    </a:moveTo>
                    <a:lnTo>
                      <a:pt x="97" y="136"/>
                    </a:lnTo>
                    <a:lnTo>
                      <a:pt x="19" y="136"/>
                    </a:lnTo>
                    <a:lnTo>
                      <a:pt x="19" y="19"/>
                    </a:lnTo>
                    <a:lnTo>
                      <a:pt x="97" y="19"/>
                    </a:lnTo>
                    <a:close/>
                    <a:moveTo>
                      <a:pt x="116" y="0"/>
                    </a:moveTo>
                    <a:lnTo>
                      <a:pt x="0" y="0"/>
                    </a:lnTo>
                    <a:lnTo>
                      <a:pt x="0" y="156"/>
                    </a:lnTo>
                    <a:lnTo>
                      <a:pt x="116" y="156"/>
                    </a:lnTo>
                    <a:lnTo>
                      <a:pt x="116" y="0"/>
                    </a:lnTo>
                    <a:lnTo>
                      <a:pt x="1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1" name="Freeform 10"/>
              <p:cNvSpPr>
                <a:spLocks noEditPoints="1"/>
              </p:cNvSpPr>
              <p:nvPr/>
            </p:nvSpPr>
            <p:spPr bwMode="auto">
              <a:xfrm>
                <a:off x="5518" y="1712"/>
                <a:ext cx="116" cy="156"/>
              </a:xfrm>
              <a:custGeom>
                <a:avLst/>
                <a:gdLst>
                  <a:gd name="T0" fmla="*/ 97 w 116"/>
                  <a:gd name="T1" fmla="*/ 19 h 156"/>
                  <a:gd name="T2" fmla="*/ 97 w 116"/>
                  <a:gd name="T3" fmla="*/ 136 h 156"/>
                  <a:gd name="T4" fmla="*/ 19 w 116"/>
                  <a:gd name="T5" fmla="*/ 136 h 156"/>
                  <a:gd name="T6" fmla="*/ 19 w 116"/>
                  <a:gd name="T7" fmla="*/ 19 h 156"/>
                  <a:gd name="T8" fmla="*/ 97 w 116"/>
                  <a:gd name="T9" fmla="*/ 19 h 156"/>
                  <a:gd name="T10" fmla="*/ 116 w 116"/>
                  <a:gd name="T11" fmla="*/ 0 h 156"/>
                  <a:gd name="T12" fmla="*/ 0 w 116"/>
                  <a:gd name="T13" fmla="*/ 0 h 156"/>
                  <a:gd name="T14" fmla="*/ 0 w 116"/>
                  <a:gd name="T15" fmla="*/ 156 h 156"/>
                  <a:gd name="T16" fmla="*/ 116 w 116"/>
                  <a:gd name="T17" fmla="*/ 156 h 156"/>
                  <a:gd name="T18" fmla="*/ 116 w 116"/>
                  <a:gd name="T19" fmla="*/ 0 h 156"/>
                  <a:gd name="T20" fmla="*/ 116 w 116"/>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56">
                    <a:moveTo>
                      <a:pt x="97" y="19"/>
                    </a:moveTo>
                    <a:lnTo>
                      <a:pt x="97" y="136"/>
                    </a:lnTo>
                    <a:lnTo>
                      <a:pt x="19" y="136"/>
                    </a:lnTo>
                    <a:lnTo>
                      <a:pt x="19" y="19"/>
                    </a:lnTo>
                    <a:lnTo>
                      <a:pt x="97" y="19"/>
                    </a:lnTo>
                    <a:moveTo>
                      <a:pt x="116" y="0"/>
                    </a:moveTo>
                    <a:lnTo>
                      <a:pt x="0" y="0"/>
                    </a:lnTo>
                    <a:lnTo>
                      <a:pt x="0" y="156"/>
                    </a:lnTo>
                    <a:lnTo>
                      <a:pt x="116" y="156"/>
                    </a:lnTo>
                    <a:lnTo>
                      <a:pt x="116" y="0"/>
                    </a:lnTo>
                    <a:lnTo>
                      <a:pt x="116"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2" name="Freeform 11"/>
              <p:cNvSpPr>
                <a:spLocks/>
              </p:cNvSpPr>
              <p:nvPr/>
            </p:nvSpPr>
            <p:spPr bwMode="auto">
              <a:xfrm>
                <a:off x="5518" y="1654"/>
                <a:ext cx="290" cy="214"/>
              </a:xfrm>
              <a:custGeom>
                <a:avLst/>
                <a:gdLst>
                  <a:gd name="T0" fmla="*/ 0 w 290"/>
                  <a:gd name="T1" fmla="*/ 0 h 214"/>
                  <a:gd name="T2" fmla="*/ 0 w 290"/>
                  <a:gd name="T3" fmla="*/ 9 h 214"/>
                  <a:gd name="T4" fmla="*/ 0 w 290"/>
                  <a:gd name="T5" fmla="*/ 19 h 214"/>
                  <a:gd name="T6" fmla="*/ 0 w 290"/>
                  <a:gd name="T7" fmla="*/ 38 h 214"/>
                  <a:gd name="T8" fmla="*/ 19 w 290"/>
                  <a:gd name="T9" fmla="*/ 38 h 214"/>
                  <a:gd name="T10" fmla="*/ 19 w 290"/>
                  <a:gd name="T11" fmla="*/ 19 h 214"/>
                  <a:gd name="T12" fmla="*/ 271 w 290"/>
                  <a:gd name="T13" fmla="*/ 19 h 214"/>
                  <a:gd name="T14" fmla="*/ 271 w 290"/>
                  <a:gd name="T15" fmla="*/ 155 h 214"/>
                  <a:gd name="T16" fmla="*/ 135 w 290"/>
                  <a:gd name="T17" fmla="*/ 155 h 214"/>
                  <a:gd name="T18" fmla="*/ 135 w 290"/>
                  <a:gd name="T19" fmla="*/ 175 h 214"/>
                  <a:gd name="T20" fmla="*/ 135 w 290"/>
                  <a:gd name="T21" fmla="*/ 194 h 214"/>
                  <a:gd name="T22" fmla="*/ 135 w 290"/>
                  <a:gd name="T23" fmla="*/ 214 h 214"/>
                  <a:gd name="T24" fmla="*/ 193 w 290"/>
                  <a:gd name="T25" fmla="*/ 214 h 214"/>
                  <a:gd name="T26" fmla="*/ 193 w 290"/>
                  <a:gd name="T27" fmla="*/ 194 h 214"/>
                  <a:gd name="T28" fmla="*/ 155 w 290"/>
                  <a:gd name="T29" fmla="*/ 194 h 214"/>
                  <a:gd name="T30" fmla="*/ 155 w 290"/>
                  <a:gd name="T31" fmla="*/ 175 h 214"/>
                  <a:gd name="T32" fmla="*/ 271 w 290"/>
                  <a:gd name="T33" fmla="*/ 175 h 214"/>
                  <a:gd name="T34" fmla="*/ 280 w 290"/>
                  <a:gd name="T35" fmla="*/ 175 h 214"/>
                  <a:gd name="T36" fmla="*/ 290 w 290"/>
                  <a:gd name="T37" fmla="*/ 175 h 214"/>
                  <a:gd name="T38" fmla="*/ 290 w 290"/>
                  <a:gd name="T39" fmla="*/ 19 h 214"/>
                  <a:gd name="T40" fmla="*/ 290 w 290"/>
                  <a:gd name="T41" fmla="*/ 9 h 214"/>
                  <a:gd name="T42" fmla="*/ 290 w 290"/>
                  <a:gd name="T43" fmla="*/ 0 h 214"/>
                  <a:gd name="T44" fmla="*/ 0 w 290"/>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0" h="214">
                    <a:moveTo>
                      <a:pt x="0" y="0"/>
                    </a:moveTo>
                    <a:lnTo>
                      <a:pt x="0" y="9"/>
                    </a:lnTo>
                    <a:lnTo>
                      <a:pt x="0" y="19"/>
                    </a:lnTo>
                    <a:lnTo>
                      <a:pt x="0" y="38"/>
                    </a:lnTo>
                    <a:lnTo>
                      <a:pt x="19" y="38"/>
                    </a:lnTo>
                    <a:lnTo>
                      <a:pt x="19" y="19"/>
                    </a:lnTo>
                    <a:lnTo>
                      <a:pt x="271" y="19"/>
                    </a:lnTo>
                    <a:lnTo>
                      <a:pt x="271" y="155"/>
                    </a:lnTo>
                    <a:lnTo>
                      <a:pt x="135" y="155"/>
                    </a:lnTo>
                    <a:lnTo>
                      <a:pt x="135" y="175"/>
                    </a:lnTo>
                    <a:lnTo>
                      <a:pt x="135" y="194"/>
                    </a:lnTo>
                    <a:lnTo>
                      <a:pt x="135" y="214"/>
                    </a:lnTo>
                    <a:lnTo>
                      <a:pt x="193" y="214"/>
                    </a:lnTo>
                    <a:lnTo>
                      <a:pt x="193" y="194"/>
                    </a:lnTo>
                    <a:lnTo>
                      <a:pt x="155" y="194"/>
                    </a:lnTo>
                    <a:lnTo>
                      <a:pt x="155" y="175"/>
                    </a:lnTo>
                    <a:lnTo>
                      <a:pt x="271" y="175"/>
                    </a:lnTo>
                    <a:lnTo>
                      <a:pt x="280" y="175"/>
                    </a:lnTo>
                    <a:lnTo>
                      <a:pt x="290" y="175"/>
                    </a:lnTo>
                    <a:lnTo>
                      <a:pt x="290" y="19"/>
                    </a:lnTo>
                    <a:lnTo>
                      <a:pt x="290" y="9"/>
                    </a:lnTo>
                    <a:lnTo>
                      <a:pt x="29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203" name="Group 14"/>
            <p:cNvGrpSpPr>
              <a:grpSpLocks noChangeAspect="1"/>
            </p:cNvGrpSpPr>
            <p:nvPr/>
          </p:nvGrpSpPr>
          <p:grpSpPr bwMode="auto">
            <a:xfrm>
              <a:off x="8856747" y="4464124"/>
              <a:ext cx="266534" cy="390378"/>
              <a:chOff x="5564" y="2790"/>
              <a:chExt cx="198" cy="290"/>
            </a:xfrm>
            <a:solidFill>
              <a:schemeClr val="tx1"/>
            </a:solidFill>
          </p:grpSpPr>
          <p:sp>
            <p:nvSpPr>
              <p:cNvPr id="204" name="Freeform 15"/>
              <p:cNvSpPr>
                <a:spLocks noEditPoints="1"/>
              </p:cNvSpPr>
              <p:nvPr/>
            </p:nvSpPr>
            <p:spPr bwMode="auto">
              <a:xfrm>
                <a:off x="5564" y="2790"/>
                <a:ext cx="89" cy="87"/>
              </a:xfrm>
              <a:custGeom>
                <a:avLst/>
                <a:gdLst>
                  <a:gd name="T0" fmla="*/ 89 w 89"/>
                  <a:gd name="T1" fmla="*/ 87 h 87"/>
                  <a:gd name="T2" fmla="*/ 0 w 89"/>
                  <a:gd name="T3" fmla="*/ 87 h 87"/>
                  <a:gd name="T4" fmla="*/ 0 w 89"/>
                  <a:gd name="T5" fmla="*/ 0 h 87"/>
                  <a:gd name="T6" fmla="*/ 89 w 89"/>
                  <a:gd name="T7" fmla="*/ 0 h 87"/>
                  <a:gd name="T8" fmla="*/ 89 w 89"/>
                  <a:gd name="T9" fmla="*/ 87 h 87"/>
                  <a:gd name="T10" fmla="*/ 20 w 89"/>
                  <a:gd name="T11" fmla="*/ 68 h 87"/>
                  <a:gd name="T12" fmla="*/ 69 w 89"/>
                  <a:gd name="T13" fmla="*/ 68 h 87"/>
                  <a:gd name="T14" fmla="*/ 69 w 89"/>
                  <a:gd name="T15" fmla="*/ 19 h 87"/>
                  <a:gd name="T16" fmla="*/ 20 w 89"/>
                  <a:gd name="T17" fmla="*/ 19 h 87"/>
                  <a:gd name="T18" fmla="*/ 20 w 89"/>
                  <a:gd name="T19"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7">
                    <a:moveTo>
                      <a:pt x="89" y="87"/>
                    </a:moveTo>
                    <a:lnTo>
                      <a:pt x="0" y="87"/>
                    </a:lnTo>
                    <a:lnTo>
                      <a:pt x="0" y="0"/>
                    </a:lnTo>
                    <a:lnTo>
                      <a:pt x="89" y="0"/>
                    </a:lnTo>
                    <a:lnTo>
                      <a:pt x="89" y="87"/>
                    </a:lnTo>
                    <a:close/>
                    <a:moveTo>
                      <a:pt x="20" y="68"/>
                    </a:moveTo>
                    <a:lnTo>
                      <a:pt x="69" y="68"/>
                    </a:lnTo>
                    <a:lnTo>
                      <a:pt x="69" y="19"/>
                    </a:lnTo>
                    <a:lnTo>
                      <a:pt x="20" y="19"/>
                    </a:lnTo>
                    <a:lnTo>
                      <a:pt x="2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5" name="Freeform 16"/>
              <p:cNvSpPr>
                <a:spLocks noEditPoints="1"/>
              </p:cNvSpPr>
              <p:nvPr/>
            </p:nvSpPr>
            <p:spPr bwMode="auto">
              <a:xfrm>
                <a:off x="5564" y="3000"/>
                <a:ext cx="89" cy="80"/>
              </a:xfrm>
              <a:custGeom>
                <a:avLst/>
                <a:gdLst>
                  <a:gd name="T0" fmla="*/ 89 w 89"/>
                  <a:gd name="T1" fmla="*/ 80 h 80"/>
                  <a:gd name="T2" fmla="*/ 0 w 89"/>
                  <a:gd name="T3" fmla="*/ 80 h 80"/>
                  <a:gd name="T4" fmla="*/ 0 w 89"/>
                  <a:gd name="T5" fmla="*/ 0 h 80"/>
                  <a:gd name="T6" fmla="*/ 89 w 89"/>
                  <a:gd name="T7" fmla="*/ 0 h 80"/>
                  <a:gd name="T8" fmla="*/ 89 w 89"/>
                  <a:gd name="T9" fmla="*/ 80 h 80"/>
                  <a:gd name="T10" fmla="*/ 20 w 89"/>
                  <a:gd name="T11" fmla="*/ 61 h 80"/>
                  <a:gd name="T12" fmla="*/ 69 w 89"/>
                  <a:gd name="T13" fmla="*/ 61 h 80"/>
                  <a:gd name="T14" fmla="*/ 69 w 89"/>
                  <a:gd name="T15" fmla="*/ 20 h 80"/>
                  <a:gd name="T16" fmla="*/ 20 w 89"/>
                  <a:gd name="T17" fmla="*/ 20 h 80"/>
                  <a:gd name="T18" fmla="*/ 20 w 89"/>
                  <a:gd name="T19" fmla="*/ 6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0">
                    <a:moveTo>
                      <a:pt x="89" y="80"/>
                    </a:moveTo>
                    <a:lnTo>
                      <a:pt x="0" y="80"/>
                    </a:lnTo>
                    <a:lnTo>
                      <a:pt x="0" y="0"/>
                    </a:lnTo>
                    <a:lnTo>
                      <a:pt x="89" y="0"/>
                    </a:lnTo>
                    <a:lnTo>
                      <a:pt x="89" y="80"/>
                    </a:lnTo>
                    <a:close/>
                    <a:moveTo>
                      <a:pt x="20" y="61"/>
                    </a:moveTo>
                    <a:lnTo>
                      <a:pt x="69" y="61"/>
                    </a:lnTo>
                    <a:lnTo>
                      <a:pt x="69" y="20"/>
                    </a:lnTo>
                    <a:lnTo>
                      <a:pt x="20" y="20"/>
                    </a:lnTo>
                    <a:lnTo>
                      <a:pt x="20"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6" name="Freeform 17"/>
              <p:cNvSpPr>
                <a:spLocks noEditPoints="1"/>
              </p:cNvSpPr>
              <p:nvPr/>
            </p:nvSpPr>
            <p:spPr bwMode="auto">
              <a:xfrm>
                <a:off x="5564" y="2896"/>
                <a:ext cx="198" cy="87"/>
              </a:xfrm>
              <a:custGeom>
                <a:avLst/>
                <a:gdLst>
                  <a:gd name="T0" fmla="*/ 198 w 198"/>
                  <a:gd name="T1" fmla="*/ 87 h 87"/>
                  <a:gd name="T2" fmla="*/ 0 w 198"/>
                  <a:gd name="T3" fmla="*/ 87 h 87"/>
                  <a:gd name="T4" fmla="*/ 0 w 198"/>
                  <a:gd name="T5" fmla="*/ 0 h 87"/>
                  <a:gd name="T6" fmla="*/ 198 w 198"/>
                  <a:gd name="T7" fmla="*/ 0 h 87"/>
                  <a:gd name="T8" fmla="*/ 198 w 198"/>
                  <a:gd name="T9" fmla="*/ 87 h 87"/>
                  <a:gd name="T10" fmla="*/ 20 w 198"/>
                  <a:gd name="T11" fmla="*/ 68 h 87"/>
                  <a:gd name="T12" fmla="*/ 178 w 198"/>
                  <a:gd name="T13" fmla="*/ 68 h 87"/>
                  <a:gd name="T14" fmla="*/ 178 w 198"/>
                  <a:gd name="T15" fmla="*/ 20 h 87"/>
                  <a:gd name="T16" fmla="*/ 20 w 198"/>
                  <a:gd name="T17" fmla="*/ 20 h 87"/>
                  <a:gd name="T18" fmla="*/ 20 w 198"/>
                  <a:gd name="T19"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87">
                    <a:moveTo>
                      <a:pt x="198" y="87"/>
                    </a:moveTo>
                    <a:lnTo>
                      <a:pt x="0" y="87"/>
                    </a:lnTo>
                    <a:lnTo>
                      <a:pt x="0" y="0"/>
                    </a:lnTo>
                    <a:lnTo>
                      <a:pt x="198" y="0"/>
                    </a:lnTo>
                    <a:lnTo>
                      <a:pt x="198" y="87"/>
                    </a:lnTo>
                    <a:close/>
                    <a:moveTo>
                      <a:pt x="20" y="68"/>
                    </a:moveTo>
                    <a:lnTo>
                      <a:pt x="178" y="68"/>
                    </a:lnTo>
                    <a:lnTo>
                      <a:pt x="178" y="20"/>
                    </a:lnTo>
                    <a:lnTo>
                      <a:pt x="20" y="20"/>
                    </a:lnTo>
                    <a:lnTo>
                      <a:pt x="2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7" name="Rectangle 18"/>
              <p:cNvSpPr>
                <a:spLocks noChangeArrowheads="1"/>
              </p:cNvSpPr>
              <p:nvPr/>
            </p:nvSpPr>
            <p:spPr bwMode="auto">
              <a:xfrm>
                <a:off x="5673" y="2790"/>
                <a:ext cx="89" cy="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208" name="Group 30"/>
            <p:cNvGrpSpPr>
              <a:grpSpLocks noChangeAspect="1"/>
            </p:cNvGrpSpPr>
            <p:nvPr/>
          </p:nvGrpSpPr>
          <p:grpSpPr bwMode="auto">
            <a:xfrm>
              <a:off x="7461140" y="5760947"/>
              <a:ext cx="392150" cy="409308"/>
              <a:chOff x="4976" y="3801"/>
              <a:chExt cx="320" cy="334"/>
            </a:xfrm>
          </p:grpSpPr>
          <p:sp>
            <p:nvSpPr>
              <p:cNvPr id="209" name="Freeform 31"/>
              <p:cNvSpPr>
                <a:spLocks/>
              </p:cNvSpPr>
              <p:nvPr/>
            </p:nvSpPr>
            <p:spPr bwMode="auto">
              <a:xfrm>
                <a:off x="5071" y="3912"/>
                <a:ext cx="128" cy="112"/>
              </a:xfrm>
              <a:custGeom>
                <a:avLst/>
                <a:gdLst>
                  <a:gd name="T0" fmla="*/ 31 w 128"/>
                  <a:gd name="T1" fmla="*/ 112 h 112"/>
                  <a:gd name="T2" fmla="*/ 0 w 128"/>
                  <a:gd name="T3" fmla="*/ 56 h 112"/>
                  <a:gd name="T4" fmla="*/ 31 w 128"/>
                  <a:gd name="T5" fmla="*/ 0 h 112"/>
                  <a:gd name="T6" fmla="*/ 97 w 128"/>
                  <a:gd name="T7" fmla="*/ 0 h 112"/>
                  <a:gd name="T8" fmla="*/ 128 w 128"/>
                  <a:gd name="T9" fmla="*/ 56 h 112"/>
                  <a:gd name="T10" fmla="*/ 97 w 128"/>
                  <a:gd name="T11" fmla="*/ 112 h 112"/>
                  <a:gd name="T12" fmla="*/ 31 w 128"/>
                  <a:gd name="T13" fmla="*/ 112 h 112"/>
                </a:gdLst>
                <a:ahLst/>
                <a:cxnLst>
                  <a:cxn ang="0">
                    <a:pos x="T0" y="T1"/>
                  </a:cxn>
                  <a:cxn ang="0">
                    <a:pos x="T2" y="T3"/>
                  </a:cxn>
                  <a:cxn ang="0">
                    <a:pos x="T4" y="T5"/>
                  </a:cxn>
                  <a:cxn ang="0">
                    <a:pos x="T6" y="T7"/>
                  </a:cxn>
                  <a:cxn ang="0">
                    <a:pos x="T8" y="T9"/>
                  </a:cxn>
                  <a:cxn ang="0">
                    <a:pos x="T10" y="T11"/>
                  </a:cxn>
                  <a:cxn ang="0">
                    <a:pos x="T12" y="T13"/>
                  </a:cxn>
                </a:cxnLst>
                <a:rect l="0" t="0" r="r" b="b"/>
                <a:pathLst>
                  <a:path w="128" h="112">
                    <a:moveTo>
                      <a:pt x="31" y="112"/>
                    </a:moveTo>
                    <a:lnTo>
                      <a:pt x="0" y="56"/>
                    </a:lnTo>
                    <a:lnTo>
                      <a:pt x="31" y="0"/>
                    </a:lnTo>
                    <a:lnTo>
                      <a:pt x="97" y="0"/>
                    </a:lnTo>
                    <a:lnTo>
                      <a:pt x="128" y="56"/>
                    </a:lnTo>
                    <a:lnTo>
                      <a:pt x="97" y="112"/>
                    </a:lnTo>
                    <a:lnTo>
                      <a:pt x="31" y="112"/>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0" name="Freeform 32"/>
              <p:cNvSpPr>
                <a:spLocks/>
              </p:cNvSpPr>
              <p:nvPr/>
            </p:nvSpPr>
            <p:spPr bwMode="auto">
              <a:xfrm>
                <a:off x="5170" y="3858"/>
                <a:ext cx="126" cy="110"/>
              </a:xfrm>
              <a:custGeom>
                <a:avLst/>
                <a:gdLst>
                  <a:gd name="T0" fmla="*/ 31 w 126"/>
                  <a:gd name="T1" fmla="*/ 110 h 110"/>
                  <a:gd name="T2" fmla="*/ 0 w 126"/>
                  <a:gd name="T3" fmla="*/ 54 h 110"/>
                  <a:gd name="T4" fmla="*/ 31 w 126"/>
                  <a:gd name="T5" fmla="*/ 0 h 110"/>
                  <a:gd name="T6" fmla="*/ 95 w 126"/>
                  <a:gd name="T7" fmla="*/ 0 h 110"/>
                  <a:gd name="T8" fmla="*/ 126 w 126"/>
                  <a:gd name="T9" fmla="*/ 54 h 110"/>
                  <a:gd name="T10" fmla="*/ 95 w 126"/>
                  <a:gd name="T11" fmla="*/ 110 h 110"/>
                  <a:gd name="T12" fmla="*/ 31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1" y="110"/>
                    </a:moveTo>
                    <a:lnTo>
                      <a:pt x="0" y="54"/>
                    </a:lnTo>
                    <a:lnTo>
                      <a:pt x="31" y="0"/>
                    </a:lnTo>
                    <a:lnTo>
                      <a:pt x="95" y="0"/>
                    </a:lnTo>
                    <a:lnTo>
                      <a:pt x="126" y="54"/>
                    </a:lnTo>
                    <a:lnTo>
                      <a:pt x="95" y="110"/>
                    </a:lnTo>
                    <a:lnTo>
                      <a:pt x="31"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1" name="Freeform 33"/>
              <p:cNvSpPr>
                <a:spLocks/>
              </p:cNvSpPr>
              <p:nvPr/>
            </p:nvSpPr>
            <p:spPr bwMode="auto">
              <a:xfrm>
                <a:off x="5170" y="3968"/>
                <a:ext cx="126" cy="110"/>
              </a:xfrm>
              <a:custGeom>
                <a:avLst/>
                <a:gdLst>
                  <a:gd name="T0" fmla="*/ 31 w 126"/>
                  <a:gd name="T1" fmla="*/ 110 h 110"/>
                  <a:gd name="T2" fmla="*/ 0 w 126"/>
                  <a:gd name="T3" fmla="*/ 56 h 110"/>
                  <a:gd name="T4" fmla="*/ 31 w 126"/>
                  <a:gd name="T5" fmla="*/ 0 h 110"/>
                  <a:gd name="T6" fmla="*/ 95 w 126"/>
                  <a:gd name="T7" fmla="*/ 0 h 110"/>
                  <a:gd name="T8" fmla="*/ 126 w 126"/>
                  <a:gd name="T9" fmla="*/ 56 h 110"/>
                  <a:gd name="T10" fmla="*/ 95 w 126"/>
                  <a:gd name="T11" fmla="*/ 110 h 110"/>
                  <a:gd name="T12" fmla="*/ 31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1" y="110"/>
                    </a:moveTo>
                    <a:lnTo>
                      <a:pt x="0" y="56"/>
                    </a:lnTo>
                    <a:lnTo>
                      <a:pt x="31" y="0"/>
                    </a:lnTo>
                    <a:lnTo>
                      <a:pt x="95" y="0"/>
                    </a:lnTo>
                    <a:lnTo>
                      <a:pt x="126" y="56"/>
                    </a:lnTo>
                    <a:lnTo>
                      <a:pt x="95" y="110"/>
                    </a:lnTo>
                    <a:lnTo>
                      <a:pt x="31"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2" name="Freeform 34"/>
              <p:cNvSpPr>
                <a:spLocks/>
              </p:cNvSpPr>
              <p:nvPr/>
            </p:nvSpPr>
            <p:spPr bwMode="auto">
              <a:xfrm>
                <a:off x="4976" y="3858"/>
                <a:ext cx="126" cy="110"/>
              </a:xfrm>
              <a:custGeom>
                <a:avLst/>
                <a:gdLst>
                  <a:gd name="T0" fmla="*/ 32 w 126"/>
                  <a:gd name="T1" fmla="*/ 110 h 110"/>
                  <a:gd name="T2" fmla="*/ 0 w 126"/>
                  <a:gd name="T3" fmla="*/ 54 h 110"/>
                  <a:gd name="T4" fmla="*/ 32 w 126"/>
                  <a:gd name="T5" fmla="*/ 0 h 110"/>
                  <a:gd name="T6" fmla="*/ 95 w 126"/>
                  <a:gd name="T7" fmla="*/ 0 h 110"/>
                  <a:gd name="T8" fmla="*/ 126 w 126"/>
                  <a:gd name="T9" fmla="*/ 54 h 110"/>
                  <a:gd name="T10" fmla="*/ 95 w 126"/>
                  <a:gd name="T11" fmla="*/ 110 h 110"/>
                  <a:gd name="T12" fmla="*/ 32 w 126"/>
                  <a:gd name="T13" fmla="*/ 110 h 110"/>
                </a:gdLst>
                <a:ahLst/>
                <a:cxnLst>
                  <a:cxn ang="0">
                    <a:pos x="T0" y="T1"/>
                  </a:cxn>
                  <a:cxn ang="0">
                    <a:pos x="T2" y="T3"/>
                  </a:cxn>
                  <a:cxn ang="0">
                    <a:pos x="T4" y="T5"/>
                  </a:cxn>
                  <a:cxn ang="0">
                    <a:pos x="T6" y="T7"/>
                  </a:cxn>
                  <a:cxn ang="0">
                    <a:pos x="T8" y="T9"/>
                  </a:cxn>
                  <a:cxn ang="0">
                    <a:pos x="T10" y="T11"/>
                  </a:cxn>
                  <a:cxn ang="0">
                    <a:pos x="T12" y="T13"/>
                  </a:cxn>
                </a:cxnLst>
                <a:rect l="0" t="0" r="r" b="b"/>
                <a:pathLst>
                  <a:path w="126" h="110">
                    <a:moveTo>
                      <a:pt x="32" y="110"/>
                    </a:moveTo>
                    <a:lnTo>
                      <a:pt x="0" y="54"/>
                    </a:lnTo>
                    <a:lnTo>
                      <a:pt x="32" y="0"/>
                    </a:lnTo>
                    <a:lnTo>
                      <a:pt x="95" y="0"/>
                    </a:lnTo>
                    <a:lnTo>
                      <a:pt x="126" y="54"/>
                    </a:lnTo>
                    <a:lnTo>
                      <a:pt x="95" y="110"/>
                    </a:lnTo>
                    <a:lnTo>
                      <a:pt x="32" y="110"/>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3" name="Freeform 35"/>
              <p:cNvSpPr>
                <a:spLocks/>
              </p:cNvSpPr>
              <p:nvPr/>
            </p:nvSpPr>
            <p:spPr bwMode="auto">
              <a:xfrm>
                <a:off x="5073" y="4024"/>
                <a:ext cx="128" cy="111"/>
              </a:xfrm>
              <a:custGeom>
                <a:avLst/>
                <a:gdLst>
                  <a:gd name="T0" fmla="*/ 34 w 128"/>
                  <a:gd name="T1" fmla="*/ 111 h 111"/>
                  <a:gd name="T2" fmla="*/ 0 w 128"/>
                  <a:gd name="T3" fmla="*/ 54 h 111"/>
                  <a:gd name="T4" fmla="*/ 34 w 128"/>
                  <a:gd name="T5" fmla="*/ 0 h 111"/>
                  <a:gd name="T6" fmla="*/ 97 w 128"/>
                  <a:gd name="T7" fmla="*/ 0 h 111"/>
                  <a:gd name="T8" fmla="*/ 128 w 128"/>
                  <a:gd name="T9" fmla="*/ 54 h 111"/>
                  <a:gd name="T10" fmla="*/ 97 w 128"/>
                  <a:gd name="T11" fmla="*/ 111 h 111"/>
                  <a:gd name="T12" fmla="*/ 34 w 128"/>
                  <a:gd name="T13" fmla="*/ 111 h 111"/>
                </a:gdLst>
                <a:ahLst/>
                <a:cxnLst>
                  <a:cxn ang="0">
                    <a:pos x="T0" y="T1"/>
                  </a:cxn>
                  <a:cxn ang="0">
                    <a:pos x="T2" y="T3"/>
                  </a:cxn>
                  <a:cxn ang="0">
                    <a:pos x="T4" y="T5"/>
                  </a:cxn>
                  <a:cxn ang="0">
                    <a:pos x="T6" y="T7"/>
                  </a:cxn>
                  <a:cxn ang="0">
                    <a:pos x="T8" y="T9"/>
                  </a:cxn>
                  <a:cxn ang="0">
                    <a:pos x="T10" y="T11"/>
                  </a:cxn>
                  <a:cxn ang="0">
                    <a:pos x="T12" y="T13"/>
                  </a:cxn>
                </a:cxnLst>
                <a:rect l="0" t="0" r="r" b="b"/>
                <a:pathLst>
                  <a:path w="128" h="111">
                    <a:moveTo>
                      <a:pt x="34" y="111"/>
                    </a:moveTo>
                    <a:lnTo>
                      <a:pt x="0" y="54"/>
                    </a:lnTo>
                    <a:lnTo>
                      <a:pt x="34" y="0"/>
                    </a:lnTo>
                    <a:lnTo>
                      <a:pt x="97" y="0"/>
                    </a:lnTo>
                    <a:lnTo>
                      <a:pt x="128" y="54"/>
                    </a:lnTo>
                    <a:lnTo>
                      <a:pt x="97" y="111"/>
                    </a:lnTo>
                    <a:lnTo>
                      <a:pt x="34" y="111"/>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4" name="Freeform 36"/>
              <p:cNvSpPr>
                <a:spLocks/>
              </p:cNvSpPr>
              <p:nvPr/>
            </p:nvSpPr>
            <p:spPr bwMode="auto">
              <a:xfrm>
                <a:off x="5071" y="3801"/>
                <a:ext cx="128" cy="111"/>
              </a:xfrm>
              <a:custGeom>
                <a:avLst/>
                <a:gdLst>
                  <a:gd name="T0" fmla="*/ 31 w 128"/>
                  <a:gd name="T1" fmla="*/ 111 h 111"/>
                  <a:gd name="T2" fmla="*/ 0 w 128"/>
                  <a:gd name="T3" fmla="*/ 57 h 111"/>
                  <a:gd name="T4" fmla="*/ 31 w 128"/>
                  <a:gd name="T5" fmla="*/ 0 h 111"/>
                  <a:gd name="T6" fmla="*/ 97 w 128"/>
                  <a:gd name="T7" fmla="*/ 0 h 111"/>
                  <a:gd name="T8" fmla="*/ 128 w 128"/>
                  <a:gd name="T9" fmla="*/ 57 h 111"/>
                  <a:gd name="T10" fmla="*/ 97 w 128"/>
                  <a:gd name="T11" fmla="*/ 111 h 111"/>
                  <a:gd name="T12" fmla="*/ 31 w 128"/>
                  <a:gd name="T13" fmla="*/ 111 h 111"/>
                </a:gdLst>
                <a:ahLst/>
                <a:cxnLst>
                  <a:cxn ang="0">
                    <a:pos x="T0" y="T1"/>
                  </a:cxn>
                  <a:cxn ang="0">
                    <a:pos x="T2" y="T3"/>
                  </a:cxn>
                  <a:cxn ang="0">
                    <a:pos x="T4" y="T5"/>
                  </a:cxn>
                  <a:cxn ang="0">
                    <a:pos x="T6" y="T7"/>
                  </a:cxn>
                  <a:cxn ang="0">
                    <a:pos x="T8" y="T9"/>
                  </a:cxn>
                  <a:cxn ang="0">
                    <a:pos x="T10" y="T11"/>
                  </a:cxn>
                  <a:cxn ang="0">
                    <a:pos x="T12" y="T13"/>
                  </a:cxn>
                </a:cxnLst>
                <a:rect l="0" t="0" r="r" b="b"/>
                <a:pathLst>
                  <a:path w="128" h="111">
                    <a:moveTo>
                      <a:pt x="31" y="111"/>
                    </a:moveTo>
                    <a:lnTo>
                      <a:pt x="0" y="57"/>
                    </a:lnTo>
                    <a:lnTo>
                      <a:pt x="31" y="0"/>
                    </a:lnTo>
                    <a:lnTo>
                      <a:pt x="97" y="0"/>
                    </a:lnTo>
                    <a:lnTo>
                      <a:pt x="128" y="57"/>
                    </a:lnTo>
                    <a:lnTo>
                      <a:pt x="97" y="111"/>
                    </a:lnTo>
                    <a:lnTo>
                      <a:pt x="31" y="111"/>
                    </a:lnTo>
                    <a:close/>
                  </a:path>
                </a:pathLst>
              </a:custGeom>
              <a:noFill/>
              <a:ln w="285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215" name="Rectangle 214"/>
            <p:cNvSpPr/>
            <p:nvPr/>
          </p:nvSpPr>
          <p:spPr>
            <a:xfrm>
              <a:off x="8398249" y="1148345"/>
              <a:ext cx="2269852" cy="600164"/>
            </a:xfrm>
            <a:prstGeom prst="rect">
              <a:avLst/>
            </a:prstGeom>
          </p:spPr>
          <p:txBody>
            <a:bodyPr wrap="none">
              <a:spAutoFit/>
            </a:bodyPr>
            <a:lstStyle/>
            <a:p>
              <a:pPr defTabSz="932293" fontAlgn="base">
                <a:spcBef>
                  <a:spcPct val="0"/>
                </a:spcBef>
                <a:spcAft>
                  <a:spcPts val="600"/>
                </a:spcAft>
              </a:pPr>
              <a:r>
                <a:rPr lang="en-US" sz="1400" dirty="0">
                  <a:gradFill>
                    <a:gsLst>
                      <a:gs pos="4717">
                        <a:schemeClr val="tx2"/>
                      </a:gs>
                      <a:gs pos="24000">
                        <a:schemeClr val="tx2"/>
                      </a:gs>
                    </a:gsLst>
                    <a:lin ang="5400000" scaled="1"/>
                  </a:gradFill>
                  <a:ea typeface="Segoe UI" pitchFamily="34" charset="0"/>
                  <a:cs typeface="Segoe UI" pitchFamily="34" charset="0"/>
                </a:rPr>
                <a:t>Active Directory Premium</a:t>
              </a:r>
            </a:p>
            <a:p>
              <a:pPr defTabSz="932293" fontAlgn="base">
                <a:spcBef>
                  <a:spcPct val="0"/>
                </a:spcBef>
                <a:spcAft>
                  <a:spcPts val="600"/>
                </a:spcAft>
              </a:pPr>
              <a:r>
                <a:rPr lang="en-US" sz="1400" dirty="0">
                  <a:gradFill>
                    <a:gsLst>
                      <a:gs pos="4717">
                        <a:schemeClr val="tx2"/>
                      </a:gs>
                      <a:gs pos="24000">
                        <a:schemeClr val="tx2"/>
                      </a:gs>
                    </a:gsLst>
                    <a:lin ang="5400000" scaled="1"/>
                  </a:gradFill>
                  <a:ea typeface="Segoe UI" pitchFamily="34" charset="0"/>
                  <a:cs typeface="Segoe UI" pitchFamily="34" charset="0"/>
                </a:rPr>
                <a:t>Advanced Threat Analytics</a:t>
              </a:r>
            </a:p>
          </p:txBody>
        </p:sp>
        <p:sp>
          <p:nvSpPr>
            <p:cNvPr id="216" name="Rectangle 215"/>
            <p:cNvSpPr/>
            <p:nvPr/>
          </p:nvSpPr>
          <p:spPr>
            <a:xfrm>
              <a:off x="9709423" y="2629036"/>
              <a:ext cx="1713931" cy="307777"/>
            </a:xfrm>
            <a:prstGeom prst="rect">
              <a:avLst/>
            </a:prstGeom>
          </p:spPr>
          <p:txBody>
            <a:bodyPr wrap="none">
              <a:spAutoFit/>
            </a:bodyPr>
            <a:lstStyle/>
            <a:p>
              <a:pPr defTabSz="932293" fontAlgn="base">
                <a:spcBef>
                  <a:spcPct val="0"/>
                </a:spcBef>
                <a:spcAft>
                  <a:spcPts val="600"/>
                </a:spcAft>
              </a:pPr>
              <a:r>
                <a:rPr lang="en-US" sz="1400" dirty="0">
                  <a:gradFill>
                    <a:gsLst>
                      <a:gs pos="4717">
                        <a:schemeClr val="tx2"/>
                      </a:gs>
                      <a:gs pos="24000">
                        <a:schemeClr val="tx2"/>
                      </a:gs>
                    </a:gsLst>
                    <a:lin ang="5400000" scaled="1"/>
                  </a:gradFill>
                  <a:ea typeface="Segoe UI" pitchFamily="34" charset="0"/>
                  <a:cs typeface="Segoe UI" pitchFamily="34" charset="0"/>
                </a:rPr>
                <a:t>Windows 10 Intune</a:t>
              </a:r>
            </a:p>
          </p:txBody>
        </p:sp>
        <p:sp>
          <p:nvSpPr>
            <p:cNvPr id="217" name="Rectangle 216"/>
            <p:cNvSpPr/>
            <p:nvPr/>
          </p:nvSpPr>
          <p:spPr>
            <a:xfrm>
              <a:off x="9710214" y="4358178"/>
              <a:ext cx="1705916" cy="600164"/>
            </a:xfrm>
            <a:prstGeom prst="rect">
              <a:avLst/>
            </a:prstGeom>
          </p:spPr>
          <p:txBody>
            <a:bodyPr wrap="none">
              <a:spAutoFit/>
            </a:bodyPr>
            <a:lstStyle/>
            <a:p>
              <a:pPr defTabSz="932293" fontAlgn="base">
                <a:spcBef>
                  <a:spcPct val="0"/>
                </a:spcBef>
                <a:spcAft>
                  <a:spcPts val="600"/>
                </a:spcAft>
              </a:pPr>
              <a:r>
                <a:rPr lang="en-US" sz="1400" dirty="0">
                  <a:gradFill>
                    <a:gsLst>
                      <a:gs pos="4717">
                        <a:schemeClr val="tx2"/>
                      </a:gs>
                      <a:gs pos="24000">
                        <a:schemeClr val="tx2"/>
                      </a:gs>
                    </a:gsLst>
                    <a:lin ang="5400000" scaled="1"/>
                  </a:gradFill>
                  <a:ea typeface="Segoe UI" pitchFamily="34" charset="0"/>
                  <a:cs typeface="Segoe UI" pitchFamily="34" charset="0"/>
                </a:rPr>
                <a:t>Cloud App Security</a:t>
              </a:r>
            </a:p>
            <a:p>
              <a:pPr defTabSz="932293" fontAlgn="base">
                <a:spcBef>
                  <a:spcPct val="0"/>
                </a:spcBef>
                <a:spcAft>
                  <a:spcPts val="600"/>
                </a:spcAft>
              </a:pPr>
              <a:r>
                <a:rPr lang="en-US" sz="1400" dirty="0">
                  <a:gradFill>
                    <a:gsLst>
                      <a:gs pos="4717">
                        <a:schemeClr val="tx2"/>
                      </a:gs>
                      <a:gs pos="24000">
                        <a:schemeClr val="tx2"/>
                      </a:gs>
                    </a:gsLst>
                    <a:lin ang="5400000" scaled="1"/>
                  </a:gradFill>
                  <a:ea typeface="Segoe UI" pitchFamily="34" charset="0"/>
                  <a:cs typeface="Segoe UI" pitchFamily="34" charset="0"/>
                </a:rPr>
                <a:t>Intune</a:t>
              </a:r>
            </a:p>
          </p:txBody>
        </p:sp>
        <p:sp>
          <p:nvSpPr>
            <p:cNvPr id="218" name="Rectangle 217"/>
            <p:cNvSpPr/>
            <p:nvPr/>
          </p:nvSpPr>
          <p:spPr>
            <a:xfrm>
              <a:off x="8365065" y="5793958"/>
              <a:ext cx="1979132" cy="307777"/>
            </a:xfrm>
            <a:prstGeom prst="rect">
              <a:avLst/>
            </a:prstGeom>
          </p:spPr>
          <p:txBody>
            <a:bodyPr wrap="none">
              <a:spAutoFit/>
            </a:bodyPr>
            <a:lstStyle/>
            <a:p>
              <a:pPr defTabSz="932293" fontAlgn="base">
                <a:spcBef>
                  <a:spcPct val="0"/>
                </a:spcBef>
                <a:spcAft>
                  <a:spcPts val="600"/>
                </a:spcAft>
              </a:pPr>
              <a:r>
                <a:rPr lang="en-US" sz="1400" dirty="0">
                  <a:gradFill>
                    <a:gsLst>
                      <a:gs pos="4717">
                        <a:schemeClr val="tx2"/>
                      </a:gs>
                      <a:gs pos="24000">
                        <a:schemeClr val="tx2"/>
                      </a:gs>
                    </a:gsLst>
                    <a:lin ang="5400000" scaled="1"/>
                  </a:gradFill>
                  <a:ea typeface="Segoe UI" pitchFamily="34" charset="0"/>
                  <a:cs typeface="Segoe UI" pitchFamily="34" charset="0"/>
                </a:rPr>
                <a:t>Information Protection</a:t>
              </a:r>
            </a:p>
          </p:txBody>
        </p:sp>
      </p:grpSp>
      <p:sp>
        <p:nvSpPr>
          <p:cNvPr id="221" name="Rectangle 220"/>
          <p:cNvSpPr/>
          <p:nvPr/>
        </p:nvSpPr>
        <p:spPr bwMode="auto">
          <a:xfrm>
            <a:off x="4207782" y="1244140"/>
            <a:ext cx="1554480" cy="1262764"/>
          </a:xfrm>
          <a:prstGeom prst="rect">
            <a:avLst/>
          </a:prstGeom>
          <a:solidFill>
            <a:srgbClr val="F8F8F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22" name="Rectangle 221"/>
          <p:cNvSpPr/>
          <p:nvPr/>
        </p:nvSpPr>
        <p:spPr bwMode="auto">
          <a:xfrm>
            <a:off x="3161017" y="3129348"/>
            <a:ext cx="1554480" cy="1262764"/>
          </a:xfrm>
          <a:prstGeom prst="rect">
            <a:avLst/>
          </a:prstGeom>
          <a:solidFill>
            <a:srgbClr val="F8F8F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23" name="Rectangle 222"/>
          <p:cNvSpPr/>
          <p:nvPr/>
        </p:nvSpPr>
        <p:spPr bwMode="auto">
          <a:xfrm>
            <a:off x="4224733" y="5139775"/>
            <a:ext cx="1554480" cy="1262764"/>
          </a:xfrm>
          <a:prstGeom prst="rect">
            <a:avLst/>
          </a:prstGeom>
          <a:solidFill>
            <a:srgbClr val="F8F8F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26" name="TextBox 225"/>
          <p:cNvSpPr txBox="1"/>
          <p:nvPr/>
        </p:nvSpPr>
        <p:spPr>
          <a:xfrm flipH="1">
            <a:off x="6151373" y="1140163"/>
            <a:ext cx="5899512" cy="380104"/>
          </a:xfrm>
          <a:prstGeom prst="rect">
            <a:avLst/>
          </a:prstGeom>
          <a:noFill/>
        </p:spPr>
        <p:txBody>
          <a:bodyPr wrap="square" rtlCol="0">
            <a:spAutoFit/>
          </a:bodyPr>
          <a:lstStyle/>
          <a:p>
            <a:pPr marL="0" marR="0" lvl="0" indent="0" algn="r" defTabSz="914400" eaLnBrk="1" fontAlgn="auto" latinLnBrk="0" hangingPunct="1">
              <a:lnSpc>
                <a:spcPct val="85000"/>
              </a:lnSpc>
              <a:spcBef>
                <a:spcPts val="0"/>
              </a:spcBef>
              <a:spcAft>
                <a:spcPts val="0"/>
              </a:spcAft>
              <a:buClrTx/>
              <a:buSzTx/>
              <a:buFontTx/>
              <a:buNone/>
              <a:tabLst/>
              <a:defRPr/>
            </a:pPr>
            <a:r>
              <a:rPr kumimoji="0" lang="en-US" sz="22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MICROSOFT </a:t>
            </a:r>
            <a:r>
              <a:rPr kumimoji="0" lang="en-US" sz="2200" b="1"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PARTNERSHIP </a:t>
            </a:r>
            <a:r>
              <a:rPr kumimoji="0" lang="en-US" sz="2200" b="0" i="0" u="none" strike="noStrike" kern="0" cap="none" spc="120" normalizeH="0" baseline="0" noProof="0" dirty="0">
                <a:ln>
                  <a:noFill/>
                </a:ln>
                <a:gradFill>
                  <a:gsLst>
                    <a:gs pos="0">
                      <a:srgbClr val="4B4B4B"/>
                    </a:gs>
                    <a:gs pos="100000">
                      <a:srgbClr val="4B4B4B"/>
                    </a:gs>
                  </a:gsLst>
                  <a:lin ang="5400000" scaled="1"/>
                </a:gradFill>
                <a:effectLst/>
                <a:uLnTx/>
                <a:uFillTx/>
                <a:latin typeface="Segoe UI"/>
                <a:ea typeface="Segoe UI Black" panose="020B0A02040204020203" pitchFamily="34" charset="0"/>
                <a:cs typeface="Segoe UI Black" panose="020B0A02040204020203" pitchFamily="34" charset="0"/>
              </a:rPr>
              <a:t>APPROACH</a:t>
            </a:r>
          </a:p>
        </p:txBody>
      </p:sp>
      <p:cxnSp>
        <p:nvCxnSpPr>
          <p:cNvPr id="228" name="Peers Line"/>
          <p:cNvCxnSpPr/>
          <p:nvPr/>
        </p:nvCxnSpPr>
        <p:spPr>
          <a:xfrm flipH="1" flipV="1">
            <a:off x="5495067" y="1960618"/>
            <a:ext cx="3013622" cy="1874889"/>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75" name="second half"/>
          <p:cNvGrpSpPr/>
          <p:nvPr/>
        </p:nvGrpSpPr>
        <p:grpSpPr>
          <a:xfrm>
            <a:off x="4207783" y="1220443"/>
            <a:ext cx="1263624" cy="1263622"/>
            <a:chOff x="1655681" y="1702136"/>
            <a:chExt cx="3163063" cy="3163062"/>
          </a:xfrm>
        </p:grpSpPr>
        <p:sp>
          <p:nvSpPr>
            <p:cNvPr id="76" name="Oval 75"/>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77" name="Freeform 76"/>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78" name="first half"/>
          <p:cNvGrpSpPr/>
          <p:nvPr/>
        </p:nvGrpSpPr>
        <p:grpSpPr>
          <a:xfrm rot="10800000">
            <a:off x="4207783" y="1220444"/>
            <a:ext cx="1263622" cy="1263620"/>
            <a:chOff x="1655681" y="1702136"/>
            <a:chExt cx="3163063" cy="3163062"/>
          </a:xfrm>
        </p:grpSpPr>
        <p:sp>
          <p:nvSpPr>
            <p:cNvPr id="79" name="Oval 78"/>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80" name="Freeform 79"/>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81" name="left mask"/>
          <p:cNvSpPr/>
          <p:nvPr/>
        </p:nvSpPr>
        <p:spPr bwMode="auto">
          <a:xfrm>
            <a:off x="4139137" y="1184453"/>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82" name="dummy"/>
          <p:cNvGrpSpPr/>
          <p:nvPr/>
        </p:nvGrpSpPr>
        <p:grpSpPr>
          <a:xfrm rot="10800000">
            <a:off x="4207783" y="1220444"/>
            <a:ext cx="1263622" cy="1263620"/>
            <a:chOff x="1655681" y="1702136"/>
            <a:chExt cx="3163063" cy="3163062"/>
          </a:xfrm>
        </p:grpSpPr>
        <p:sp>
          <p:nvSpPr>
            <p:cNvPr id="83" name="Oval 82"/>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84" name="Freeform 83"/>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85" name="inner mask"/>
          <p:cNvSpPr/>
          <p:nvPr/>
        </p:nvSpPr>
        <p:spPr>
          <a:xfrm>
            <a:off x="4286061" y="1298721"/>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34" name="Freeform 5"/>
          <p:cNvSpPr>
            <a:spLocks noEditPoints="1"/>
          </p:cNvSpPr>
          <p:nvPr/>
        </p:nvSpPr>
        <p:spPr bwMode="auto">
          <a:xfrm>
            <a:off x="4594327" y="1651435"/>
            <a:ext cx="490537" cy="401638"/>
          </a:xfrm>
          <a:custGeom>
            <a:avLst/>
            <a:gdLst>
              <a:gd name="T0" fmla="*/ 116 w 128"/>
              <a:gd name="T1" fmla="*/ 36 h 104"/>
              <a:gd name="T2" fmla="*/ 124 w 128"/>
              <a:gd name="T3" fmla="*/ 20 h 104"/>
              <a:gd name="T4" fmla="*/ 104 w 128"/>
              <a:gd name="T5" fmla="*/ 0 h 104"/>
              <a:gd name="T6" fmla="*/ 84 w 128"/>
              <a:gd name="T7" fmla="*/ 20 h 104"/>
              <a:gd name="T8" fmla="*/ 92 w 128"/>
              <a:gd name="T9" fmla="*/ 36 h 104"/>
              <a:gd name="T10" fmla="*/ 84 w 128"/>
              <a:gd name="T11" fmla="*/ 43 h 104"/>
              <a:gd name="T12" fmla="*/ 64 w 128"/>
              <a:gd name="T13" fmla="*/ 32 h 104"/>
              <a:gd name="T14" fmla="*/ 44 w 128"/>
              <a:gd name="T15" fmla="*/ 43 h 104"/>
              <a:gd name="T16" fmla="*/ 36 w 128"/>
              <a:gd name="T17" fmla="*/ 36 h 104"/>
              <a:gd name="T18" fmla="*/ 44 w 128"/>
              <a:gd name="T19" fmla="*/ 20 h 104"/>
              <a:gd name="T20" fmla="*/ 24 w 128"/>
              <a:gd name="T21" fmla="*/ 0 h 104"/>
              <a:gd name="T22" fmla="*/ 4 w 128"/>
              <a:gd name="T23" fmla="*/ 20 h 104"/>
              <a:gd name="T24" fmla="*/ 12 w 128"/>
              <a:gd name="T25" fmla="*/ 36 h 104"/>
              <a:gd name="T26" fmla="*/ 0 w 128"/>
              <a:gd name="T27" fmla="*/ 56 h 104"/>
              <a:gd name="T28" fmla="*/ 8 w 128"/>
              <a:gd name="T29" fmla="*/ 56 h 104"/>
              <a:gd name="T30" fmla="*/ 24 w 128"/>
              <a:gd name="T31" fmla="*/ 40 h 104"/>
              <a:gd name="T32" fmla="*/ 40 w 128"/>
              <a:gd name="T33" fmla="*/ 56 h 104"/>
              <a:gd name="T34" fmla="*/ 50 w 128"/>
              <a:gd name="T35" fmla="*/ 75 h 104"/>
              <a:gd name="T36" fmla="*/ 32 w 128"/>
              <a:gd name="T37" fmla="*/ 104 h 104"/>
              <a:gd name="T38" fmla="*/ 40 w 128"/>
              <a:gd name="T39" fmla="*/ 104 h 104"/>
              <a:gd name="T40" fmla="*/ 64 w 128"/>
              <a:gd name="T41" fmla="*/ 80 h 104"/>
              <a:gd name="T42" fmla="*/ 88 w 128"/>
              <a:gd name="T43" fmla="*/ 104 h 104"/>
              <a:gd name="T44" fmla="*/ 96 w 128"/>
              <a:gd name="T45" fmla="*/ 104 h 104"/>
              <a:gd name="T46" fmla="*/ 78 w 128"/>
              <a:gd name="T47" fmla="*/ 75 h 104"/>
              <a:gd name="T48" fmla="*/ 88 w 128"/>
              <a:gd name="T49" fmla="*/ 56 h 104"/>
              <a:gd name="T50" fmla="*/ 104 w 128"/>
              <a:gd name="T51" fmla="*/ 40 h 104"/>
              <a:gd name="T52" fmla="*/ 120 w 128"/>
              <a:gd name="T53" fmla="*/ 56 h 104"/>
              <a:gd name="T54" fmla="*/ 128 w 128"/>
              <a:gd name="T55" fmla="*/ 56 h 104"/>
              <a:gd name="T56" fmla="*/ 116 w 128"/>
              <a:gd name="T57" fmla="*/ 36 h 104"/>
              <a:gd name="T58" fmla="*/ 24 w 128"/>
              <a:gd name="T59" fmla="*/ 32 h 104"/>
              <a:gd name="T60" fmla="*/ 12 w 128"/>
              <a:gd name="T61" fmla="*/ 20 h 104"/>
              <a:gd name="T62" fmla="*/ 24 w 128"/>
              <a:gd name="T63" fmla="*/ 8 h 104"/>
              <a:gd name="T64" fmla="*/ 36 w 128"/>
              <a:gd name="T65" fmla="*/ 20 h 104"/>
              <a:gd name="T66" fmla="*/ 24 w 128"/>
              <a:gd name="T67" fmla="*/ 32 h 104"/>
              <a:gd name="T68" fmla="*/ 64 w 128"/>
              <a:gd name="T69" fmla="*/ 72 h 104"/>
              <a:gd name="T70" fmla="*/ 48 w 128"/>
              <a:gd name="T71" fmla="*/ 56 h 104"/>
              <a:gd name="T72" fmla="*/ 64 w 128"/>
              <a:gd name="T73" fmla="*/ 40 h 104"/>
              <a:gd name="T74" fmla="*/ 80 w 128"/>
              <a:gd name="T75" fmla="*/ 56 h 104"/>
              <a:gd name="T76" fmla="*/ 64 w 128"/>
              <a:gd name="T77" fmla="*/ 72 h 104"/>
              <a:gd name="T78" fmla="*/ 104 w 128"/>
              <a:gd name="T79" fmla="*/ 32 h 104"/>
              <a:gd name="T80" fmla="*/ 92 w 128"/>
              <a:gd name="T81" fmla="*/ 20 h 104"/>
              <a:gd name="T82" fmla="*/ 104 w 128"/>
              <a:gd name="T83" fmla="*/ 8 h 104"/>
              <a:gd name="T84" fmla="*/ 116 w 128"/>
              <a:gd name="T85" fmla="*/ 20 h 104"/>
              <a:gd name="T86" fmla="*/ 104 w 128"/>
              <a:gd name="T87" fmla="*/ 3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8" h="104">
                <a:moveTo>
                  <a:pt x="116" y="36"/>
                </a:moveTo>
                <a:cubicBezTo>
                  <a:pt x="121" y="32"/>
                  <a:pt x="124" y="26"/>
                  <a:pt x="124" y="20"/>
                </a:cubicBezTo>
                <a:cubicBezTo>
                  <a:pt x="124" y="9"/>
                  <a:pt x="115" y="0"/>
                  <a:pt x="104" y="0"/>
                </a:cubicBezTo>
                <a:cubicBezTo>
                  <a:pt x="93" y="0"/>
                  <a:pt x="84" y="9"/>
                  <a:pt x="84" y="20"/>
                </a:cubicBezTo>
                <a:cubicBezTo>
                  <a:pt x="84" y="26"/>
                  <a:pt x="87" y="32"/>
                  <a:pt x="92" y="36"/>
                </a:cubicBezTo>
                <a:cubicBezTo>
                  <a:pt x="89" y="37"/>
                  <a:pt x="86" y="40"/>
                  <a:pt x="84" y="43"/>
                </a:cubicBezTo>
                <a:cubicBezTo>
                  <a:pt x="80" y="36"/>
                  <a:pt x="72" y="32"/>
                  <a:pt x="64" y="32"/>
                </a:cubicBezTo>
                <a:cubicBezTo>
                  <a:pt x="56" y="32"/>
                  <a:pt x="48" y="36"/>
                  <a:pt x="44" y="43"/>
                </a:cubicBezTo>
                <a:cubicBezTo>
                  <a:pt x="42" y="40"/>
                  <a:pt x="39" y="37"/>
                  <a:pt x="36" y="36"/>
                </a:cubicBezTo>
                <a:cubicBezTo>
                  <a:pt x="41" y="32"/>
                  <a:pt x="44" y="26"/>
                  <a:pt x="44" y="20"/>
                </a:cubicBezTo>
                <a:cubicBezTo>
                  <a:pt x="44" y="9"/>
                  <a:pt x="35" y="0"/>
                  <a:pt x="24" y="0"/>
                </a:cubicBezTo>
                <a:cubicBezTo>
                  <a:pt x="13" y="0"/>
                  <a:pt x="4" y="9"/>
                  <a:pt x="4" y="20"/>
                </a:cubicBezTo>
                <a:cubicBezTo>
                  <a:pt x="4" y="26"/>
                  <a:pt x="7" y="32"/>
                  <a:pt x="12" y="36"/>
                </a:cubicBezTo>
                <a:cubicBezTo>
                  <a:pt x="5" y="40"/>
                  <a:pt x="0" y="47"/>
                  <a:pt x="0" y="56"/>
                </a:cubicBezTo>
                <a:cubicBezTo>
                  <a:pt x="8" y="56"/>
                  <a:pt x="8" y="56"/>
                  <a:pt x="8" y="56"/>
                </a:cubicBezTo>
                <a:cubicBezTo>
                  <a:pt x="8" y="47"/>
                  <a:pt x="15" y="40"/>
                  <a:pt x="24" y="40"/>
                </a:cubicBezTo>
                <a:cubicBezTo>
                  <a:pt x="33" y="40"/>
                  <a:pt x="40" y="47"/>
                  <a:pt x="40" y="56"/>
                </a:cubicBezTo>
                <a:cubicBezTo>
                  <a:pt x="40" y="64"/>
                  <a:pt x="44" y="71"/>
                  <a:pt x="50" y="75"/>
                </a:cubicBezTo>
                <a:cubicBezTo>
                  <a:pt x="39" y="81"/>
                  <a:pt x="32" y="91"/>
                  <a:pt x="32" y="104"/>
                </a:cubicBezTo>
                <a:cubicBezTo>
                  <a:pt x="40" y="104"/>
                  <a:pt x="40" y="104"/>
                  <a:pt x="40" y="104"/>
                </a:cubicBezTo>
                <a:cubicBezTo>
                  <a:pt x="40" y="91"/>
                  <a:pt x="51" y="80"/>
                  <a:pt x="64" y="80"/>
                </a:cubicBezTo>
                <a:cubicBezTo>
                  <a:pt x="77" y="80"/>
                  <a:pt x="88" y="91"/>
                  <a:pt x="88" y="104"/>
                </a:cubicBezTo>
                <a:cubicBezTo>
                  <a:pt x="96" y="104"/>
                  <a:pt x="96" y="104"/>
                  <a:pt x="96" y="104"/>
                </a:cubicBezTo>
                <a:cubicBezTo>
                  <a:pt x="96" y="91"/>
                  <a:pt x="89" y="81"/>
                  <a:pt x="78" y="75"/>
                </a:cubicBezTo>
                <a:cubicBezTo>
                  <a:pt x="84" y="71"/>
                  <a:pt x="88" y="64"/>
                  <a:pt x="88" y="56"/>
                </a:cubicBezTo>
                <a:cubicBezTo>
                  <a:pt x="88" y="47"/>
                  <a:pt x="95" y="40"/>
                  <a:pt x="104" y="40"/>
                </a:cubicBezTo>
                <a:cubicBezTo>
                  <a:pt x="113" y="40"/>
                  <a:pt x="120" y="47"/>
                  <a:pt x="120" y="56"/>
                </a:cubicBezTo>
                <a:cubicBezTo>
                  <a:pt x="128" y="56"/>
                  <a:pt x="128" y="56"/>
                  <a:pt x="128" y="56"/>
                </a:cubicBezTo>
                <a:cubicBezTo>
                  <a:pt x="128" y="47"/>
                  <a:pt x="123" y="40"/>
                  <a:pt x="116" y="36"/>
                </a:cubicBezTo>
                <a:close/>
                <a:moveTo>
                  <a:pt x="24" y="32"/>
                </a:moveTo>
                <a:cubicBezTo>
                  <a:pt x="17" y="32"/>
                  <a:pt x="12" y="27"/>
                  <a:pt x="12" y="20"/>
                </a:cubicBezTo>
                <a:cubicBezTo>
                  <a:pt x="12" y="13"/>
                  <a:pt x="17" y="8"/>
                  <a:pt x="24" y="8"/>
                </a:cubicBezTo>
                <a:cubicBezTo>
                  <a:pt x="31" y="8"/>
                  <a:pt x="36" y="13"/>
                  <a:pt x="36" y="20"/>
                </a:cubicBezTo>
                <a:cubicBezTo>
                  <a:pt x="36" y="27"/>
                  <a:pt x="31" y="32"/>
                  <a:pt x="24" y="32"/>
                </a:cubicBezTo>
                <a:close/>
                <a:moveTo>
                  <a:pt x="64" y="72"/>
                </a:moveTo>
                <a:cubicBezTo>
                  <a:pt x="55" y="72"/>
                  <a:pt x="48" y="65"/>
                  <a:pt x="48" y="56"/>
                </a:cubicBezTo>
                <a:cubicBezTo>
                  <a:pt x="48" y="47"/>
                  <a:pt x="55" y="40"/>
                  <a:pt x="64" y="40"/>
                </a:cubicBezTo>
                <a:cubicBezTo>
                  <a:pt x="73" y="40"/>
                  <a:pt x="80" y="47"/>
                  <a:pt x="80" y="56"/>
                </a:cubicBezTo>
                <a:cubicBezTo>
                  <a:pt x="80" y="65"/>
                  <a:pt x="73" y="72"/>
                  <a:pt x="64" y="72"/>
                </a:cubicBezTo>
                <a:close/>
                <a:moveTo>
                  <a:pt x="104" y="32"/>
                </a:moveTo>
                <a:cubicBezTo>
                  <a:pt x="97" y="32"/>
                  <a:pt x="92" y="27"/>
                  <a:pt x="92" y="20"/>
                </a:cubicBezTo>
                <a:cubicBezTo>
                  <a:pt x="92" y="13"/>
                  <a:pt x="97" y="8"/>
                  <a:pt x="104" y="8"/>
                </a:cubicBezTo>
                <a:cubicBezTo>
                  <a:pt x="111" y="8"/>
                  <a:pt x="116" y="13"/>
                  <a:pt x="116" y="20"/>
                </a:cubicBezTo>
                <a:cubicBezTo>
                  <a:pt x="116" y="27"/>
                  <a:pt x="111" y="32"/>
                  <a:pt x="104" y="32"/>
                </a:cubicBezTo>
                <a:close/>
              </a:path>
            </a:pathLst>
          </a:custGeom>
          <a:solidFill>
            <a:srgbClr val="505050"/>
          </a:solidFill>
          <a:ln>
            <a:noFill/>
          </a:ln>
        </p:spPr>
        <p:txBody>
          <a:bodyPr vert="horz" wrap="square" lIns="91440" tIns="45720" rIns="91440" bIns="45720" numCol="1" anchor="t" anchorCtr="0" compatLnSpc="1">
            <a:prstTxWarp prst="textNoShape">
              <a:avLst/>
            </a:prstTxWarp>
          </a:bodyPr>
          <a:lstStyle/>
          <a:p>
            <a:endParaRPr lang="en-US"/>
          </a:p>
        </p:txBody>
      </p:sp>
      <p:cxnSp>
        <p:nvCxnSpPr>
          <p:cNvPr id="230" name="Industry Line"/>
          <p:cNvCxnSpPr/>
          <p:nvPr/>
        </p:nvCxnSpPr>
        <p:spPr>
          <a:xfrm flipH="1">
            <a:off x="4446324" y="3838692"/>
            <a:ext cx="4049814" cy="0"/>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86" name="second half"/>
          <p:cNvGrpSpPr/>
          <p:nvPr/>
        </p:nvGrpSpPr>
        <p:grpSpPr>
          <a:xfrm>
            <a:off x="3161019" y="3201148"/>
            <a:ext cx="1263624" cy="1263622"/>
            <a:chOff x="1655681" y="1702136"/>
            <a:chExt cx="3163063" cy="3163062"/>
          </a:xfrm>
        </p:grpSpPr>
        <p:sp>
          <p:nvSpPr>
            <p:cNvPr id="87" name="Oval 86"/>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88" name="Freeform 87"/>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89" name="first half"/>
          <p:cNvGrpSpPr/>
          <p:nvPr/>
        </p:nvGrpSpPr>
        <p:grpSpPr>
          <a:xfrm rot="10800000">
            <a:off x="3161019" y="3201149"/>
            <a:ext cx="1263622" cy="1263620"/>
            <a:chOff x="1655681" y="1702136"/>
            <a:chExt cx="3163063" cy="3163062"/>
          </a:xfrm>
        </p:grpSpPr>
        <p:sp>
          <p:nvSpPr>
            <p:cNvPr id="90" name="Oval 89"/>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91" name="Freeform 90"/>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92" name="left mask"/>
          <p:cNvSpPr/>
          <p:nvPr/>
        </p:nvSpPr>
        <p:spPr bwMode="auto">
          <a:xfrm>
            <a:off x="3092373" y="3165158"/>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93" name="dummy"/>
          <p:cNvGrpSpPr/>
          <p:nvPr/>
        </p:nvGrpSpPr>
        <p:grpSpPr>
          <a:xfrm rot="10800000">
            <a:off x="3161019" y="3201149"/>
            <a:ext cx="1263622" cy="1263620"/>
            <a:chOff x="1655681" y="1702136"/>
            <a:chExt cx="3163063" cy="3163062"/>
          </a:xfrm>
        </p:grpSpPr>
        <p:sp>
          <p:nvSpPr>
            <p:cNvPr id="94" name="Oval 93"/>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95" name="Freeform 94"/>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96" name="inner mask"/>
          <p:cNvSpPr/>
          <p:nvPr/>
        </p:nvSpPr>
        <p:spPr>
          <a:xfrm>
            <a:off x="3239297" y="3279426"/>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nvGrpSpPr>
          <p:cNvPr id="237" name="Group 236"/>
          <p:cNvGrpSpPr/>
          <p:nvPr/>
        </p:nvGrpSpPr>
        <p:grpSpPr>
          <a:xfrm>
            <a:off x="3591061" y="3622189"/>
            <a:ext cx="403540" cy="421540"/>
            <a:chOff x="8453437" y="3398838"/>
            <a:chExt cx="427038" cy="446087"/>
          </a:xfrm>
        </p:grpSpPr>
        <p:sp>
          <p:nvSpPr>
            <p:cNvPr id="238" name="Line 68"/>
            <p:cNvSpPr>
              <a:spLocks noChangeShapeType="1"/>
            </p:cNvSpPr>
            <p:nvPr/>
          </p:nvSpPr>
          <p:spPr bwMode="auto">
            <a:xfrm>
              <a:off x="8453437" y="3844925"/>
              <a:ext cx="427038" cy="0"/>
            </a:xfrm>
            <a:prstGeom prst="line">
              <a:avLst/>
            </a:prstGeom>
            <a:noFill/>
            <a:ln w="28575" cap="flat">
              <a:solidFill>
                <a:srgbClr val="50505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US">
                <a:solidFill>
                  <a:srgbClr val="505050"/>
                </a:solidFill>
                <a:latin typeface="Segoe UI Semilight"/>
              </a:endParaRPr>
            </a:p>
          </p:txBody>
        </p:sp>
        <p:sp>
          <p:nvSpPr>
            <p:cNvPr id="239" name="Freeform 238"/>
            <p:cNvSpPr>
              <a:spLocks/>
            </p:cNvSpPr>
            <p:nvPr/>
          </p:nvSpPr>
          <p:spPr bwMode="auto">
            <a:xfrm>
              <a:off x="8483600" y="3603625"/>
              <a:ext cx="222250" cy="241300"/>
            </a:xfrm>
            <a:custGeom>
              <a:avLst/>
              <a:gdLst>
                <a:gd name="T0" fmla="*/ 0 w 140"/>
                <a:gd name="T1" fmla="*/ 152 h 152"/>
                <a:gd name="T2" fmla="*/ 0 w 140"/>
                <a:gd name="T3" fmla="*/ 0 h 152"/>
                <a:gd name="T4" fmla="*/ 140 w 140"/>
                <a:gd name="T5" fmla="*/ 0 h 152"/>
                <a:gd name="T6" fmla="*/ 140 w 140"/>
                <a:gd name="T7" fmla="*/ 152 h 152"/>
              </a:gdLst>
              <a:ahLst/>
              <a:cxnLst>
                <a:cxn ang="0">
                  <a:pos x="T0" y="T1"/>
                </a:cxn>
                <a:cxn ang="0">
                  <a:pos x="T2" y="T3"/>
                </a:cxn>
                <a:cxn ang="0">
                  <a:pos x="T4" y="T5"/>
                </a:cxn>
                <a:cxn ang="0">
                  <a:pos x="T6" y="T7"/>
                </a:cxn>
              </a:cxnLst>
              <a:rect l="0" t="0" r="r" b="b"/>
              <a:pathLst>
                <a:path w="140" h="152">
                  <a:moveTo>
                    <a:pt x="0" y="152"/>
                  </a:moveTo>
                  <a:lnTo>
                    <a:pt x="0" y="0"/>
                  </a:lnTo>
                  <a:lnTo>
                    <a:pt x="140" y="0"/>
                  </a:lnTo>
                  <a:lnTo>
                    <a:pt x="140" y="152"/>
                  </a:lnTo>
                </a:path>
              </a:pathLst>
            </a:custGeom>
            <a:noFill/>
            <a:ln w="28575" cap="flat">
              <a:solidFill>
                <a:srgbClr val="50505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US">
                <a:solidFill>
                  <a:srgbClr val="505050"/>
                </a:solidFill>
                <a:latin typeface="Segoe UI Semilight"/>
              </a:endParaRPr>
            </a:p>
          </p:txBody>
        </p:sp>
        <p:sp>
          <p:nvSpPr>
            <p:cNvPr id="240" name="Freeform 239"/>
            <p:cNvSpPr>
              <a:spLocks/>
            </p:cNvSpPr>
            <p:nvPr/>
          </p:nvSpPr>
          <p:spPr bwMode="auto">
            <a:xfrm>
              <a:off x="8642350" y="3511550"/>
              <a:ext cx="209550" cy="333375"/>
            </a:xfrm>
            <a:custGeom>
              <a:avLst/>
              <a:gdLst>
                <a:gd name="T0" fmla="*/ 0 w 132"/>
                <a:gd name="T1" fmla="*/ 45 h 210"/>
                <a:gd name="T2" fmla="*/ 0 w 132"/>
                <a:gd name="T3" fmla="*/ 0 h 210"/>
                <a:gd name="T4" fmla="*/ 132 w 132"/>
                <a:gd name="T5" fmla="*/ 0 h 210"/>
                <a:gd name="T6" fmla="*/ 132 w 132"/>
                <a:gd name="T7" fmla="*/ 210 h 210"/>
              </a:gdLst>
              <a:ahLst/>
              <a:cxnLst>
                <a:cxn ang="0">
                  <a:pos x="T0" y="T1"/>
                </a:cxn>
                <a:cxn ang="0">
                  <a:pos x="T2" y="T3"/>
                </a:cxn>
                <a:cxn ang="0">
                  <a:pos x="T4" y="T5"/>
                </a:cxn>
                <a:cxn ang="0">
                  <a:pos x="T6" y="T7"/>
                </a:cxn>
              </a:cxnLst>
              <a:rect l="0" t="0" r="r" b="b"/>
              <a:pathLst>
                <a:path w="132" h="210">
                  <a:moveTo>
                    <a:pt x="0" y="45"/>
                  </a:moveTo>
                  <a:lnTo>
                    <a:pt x="0" y="0"/>
                  </a:lnTo>
                  <a:lnTo>
                    <a:pt x="132" y="0"/>
                  </a:lnTo>
                  <a:lnTo>
                    <a:pt x="132" y="210"/>
                  </a:lnTo>
                </a:path>
              </a:pathLst>
            </a:custGeom>
            <a:noFill/>
            <a:ln w="28575" cap="flat">
              <a:solidFill>
                <a:srgbClr val="50505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US">
                <a:solidFill>
                  <a:srgbClr val="505050"/>
                </a:solidFill>
                <a:latin typeface="Segoe UI Semilight"/>
              </a:endParaRPr>
            </a:p>
          </p:txBody>
        </p:sp>
        <p:sp>
          <p:nvSpPr>
            <p:cNvPr id="241" name="Freeform 240"/>
            <p:cNvSpPr>
              <a:spLocks/>
            </p:cNvSpPr>
            <p:nvPr/>
          </p:nvSpPr>
          <p:spPr bwMode="auto">
            <a:xfrm>
              <a:off x="8601075" y="3398838"/>
              <a:ext cx="112713" cy="174625"/>
            </a:xfrm>
            <a:custGeom>
              <a:avLst/>
              <a:gdLst>
                <a:gd name="T0" fmla="*/ 0 w 71"/>
                <a:gd name="T1" fmla="*/ 110 h 110"/>
                <a:gd name="T2" fmla="*/ 0 w 71"/>
                <a:gd name="T3" fmla="*/ 53 h 110"/>
                <a:gd name="T4" fmla="*/ 71 w 71"/>
                <a:gd name="T5" fmla="*/ 0 h 110"/>
                <a:gd name="T6" fmla="*/ 71 w 71"/>
                <a:gd name="T7" fmla="*/ 53 h 110"/>
              </a:gdLst>
              <a:ahLst/>
              <a:cxnLst>
                <a:cxn ang="0">
                  <a:pos x="T0" y="T1"/>
                </a:cxn>
                <a:cxn ang="0">
                  <a:pos x="T2" y="T3"/>
                </a:cxn>
                <a:cxn ang="0">
                  <a:pos x="T4" y="T5"/>
                </a:cxn>
                <a:cxn ang="0">
                  <a:pos x="T6" y="T7"/>
                </a:cxn>
              </a:cxnLst>
              <a:rect l="0" t="0" r="r" b="b"/>
              <a:pathLst>
                <a:path w="71" h="110">
                  <a:moveTo>
                    <a:pt x="0" y="110"/>
                  </a:moveTo>
                  <a:lnTo>
                    <a:pt x="0" y="53"/>
                  </a:lnTo>
                  <a:lnTo>
                    <a:pt x="71" y="0"/>
                  </a:lnTo>
                  <a:lnTo>
                    <a:pt x="71" y="53"/>
                  </a:lnTo>
                </a:path>
              </a:pathLst>
            </a:custGeom>
            <a:noFill/>
            <a:ln w="28575" cap="flat">
              <a:solidFill>
                <a:srgbClr val="50505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US">
                <a:solidFill>
                  <a:srgbClr val="505050"/>
                </a:solidFill>
                <a:latin typeface="Segoe UI Semilight"/>
              </a:endParaRPr>
            </a:p>
          </p:txBody>
        </p:sp>
        <p:sp>
          <p:nvSpPr>
            <p:cNvPr id="242" name="Freeform 241"/>
            <p:cNvSpPr>
              <a:spLocks/>
            </p:cNvSpPr>
            <p:nvPr/>
          </p:nvSpPr>
          <p:spPr bwMode="auto">
            <a:xfrm>
              <a:off x="8729663" y="3765550"/>
              <a:ext cx="50800" cy="69850"/>
            </a:xfrm>
            <a:custGeom>
              <a:avLst/>
              <a:gdLst>
                <a:gd name="T0" fmla="*/ 0 w 32"/>
                <a:gd name="T1" fmla="*/ 0 h 44"/>
                <a:gd name="T2" fmla="*/ 32 w 32"/>
                <a:gd name="T3" fmla="*/ 0 h 44"/>
                <a:gd name="T4" fmla="*/ 32 w 32"/>
                <a:gd name="T5" fmla="*/ 44 h 44"/>
              </a:gdLst>
              <a:ahLst/>
              <a:cxnLst>
                <a:cxn ang="0">
                  <a:pos x="T0" y="T1"/>
                </a:cxn>
                <a:cxn ang="0">
                  <a:pos x="T2" y="T3"/>
                </a:cxn>
                <a:cxn ang="0">
                  <a:pos x="T4" y="T5"/>
                </a:cxn>
              </a:cxnLst>
              <a:rect l="0" t="0" r="r" b="b"/>
              <a:pathLst>
                <a:path w="32" h="44">
                  <a:moveTo>
                    <a:pt x="0" y="0"/>
                  </a:moveTo>
                  <a:lnTo>
                    <a:pt x="32" y="0"/>
                  </a:lnTo>
                  <a:lnTo>
                    <a:pt x="32" y="44"/>
                  </a:lnTo>
                </a:path>
              </a:pathLst>
            </a:custGeom>
            <a:noFill/>
            <a:ln w="28575" cap="flat">
              <a:solidFill>
                <a:srgbClr val="50505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US">
                <a:solidFill>
                  <a:srgbClr val="505050"/>
                </a:solidFill>
                <a:latin typeface="Segoe UI Semilight"/>
              </a:endParaRPr>
            </a:p>
          </p:txBody>
        </p:sp>
        <p:sp>
          <p:nvSpPr>
            <p:cNvPr id="243" name="Freeform 242"/>
            <p:cNvSpPr>
              <a:spLocks/>
            </p:cNvSpPr>
            <p:nvPr/>
          </p:nvSpPr>
          <p:spPr bwMode="auto">
            <a:xfrm>
              <a:off x="8558213" y="3765550"/>
              <a:ext cx="71438" cy="79375"/>
            </a:xfrm>
            <a:custGeom>
              <a:avLst/>
              <a:gdLst>
                <a:gd name="T0" fmla="*/ 0 w 45"/>
                <a:gd name="T1" fmla="*/ 47 h 50"/>
                <a:gd name="T2" fmla="*/ 0 w 45"/>
                <a:gd name="T3" fmla="*/ 0 h 50"/>
                <a:gd name="T4" fmla="*/ 45 w 45"/>
                <a:gd name="T5" fmla="*/ 0 h 50"/>
                <a:gd name="T6" fmla="*/ 45 w 45"/>
                <a:gd name="T7" fmla="*/ 50 h 50"/>
              </a:gdLst>
              <a:ahLst/>
              <a:cxnLst>
                <a:cxn ang="0">
                  <a:pos x="T0" y="T1"/>
                </a:cxn>
                <a:cxn ang="0">
                  <a:pos x="T2" y="T3"/>
                </a:cxn>
                <a:cxn ang="0">
                  <a:pos x="T4" y="T5"/>
                </a:cxn>
                <a:cxn ang="0">
                  <a:pos x="T6" y="T7"/>
                </a:cxn>
              </a:cxnLst>
              <a:rect l="0" t="0" r="r" b="b"/>
              <a:pathLst>
                <a:path w="45" h="50">
                  <a:moveTo>
                    <a:pt x="0" y="47"/>
                  </a:moveTo>
                  <a:lnTo>
                    <a:pt x="0" y="0"/>
                  </a:lnTo>
                  <a:lnTo>
                    <a:pt x="45" y="0"/>
                  </a:lnTo>
                  <a:lnTo>
                    <a:pt x="45" y="50"/>
                  </a:lnTo>
                </a:path>
              </a:pathLst>
            </a:custGeom>
            <a:noFill/>
            <a:ln w="28575" cap="flat">
              <a:solidFill>
                <a:srgbClr val="50505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US">
                <a:solidFill>
                  <a:srgbClr val="505050"/>
                </a:solidFill>
                <a:latin typeface="Segoe UI Semilight"/>
              </a:endParaRPr>
            </a:p>
          </p:txBody>
        </p:sp>
        <p:sp>
          <p:nvSpPr>
            <p:cNvPr id="244" name="Line 74"/>
            <p:cNvSpPr>
              <a:spLocks noChangeShapeType="1"/>
            </p:cNvSpPr>
            <p:nvPr/>
          </p:nvSpPr>
          <p:spPr bwMode="auto">
            <a:xfrm>
              <a:off x="8872538" y="3706813"/>
              <a:ext cx="0" cy="0"/>
            </a:xfrm>
            <a:prstGeom prst="line">
              <a:avLst/>
            </a:prstGeom>
            <a:noFill/>
            <a:ln w="28575" cap="flat">
              <a:solidFill>
                <a:srgbClr val="50505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US">
                <a:solidFill>
                  <a:srgbClr val="505050"/>
                </a:solidFill>
                <a:latin typeface="Segoe UI Semilight"/>
              </a:endParaRPr>
            </a:p>
          </p:txBody>
        </p:sp>
      </p:grpSp>
      <p:cxnSp>
        <p:nvCxnSpPr>
          <p:cNvPr id="229" name="Gov Line"/>
          <p:cNvCxnSpPr/>
          <p:nvPr/>
        </p:nvCxnSpPr>
        <p:spPr>
          <a:xfrm flipV="1">
            <a:off x="5508068" y="3844072"/>
            <a:ext cx="3000620" cy="1866798"/>
          </a:xfrm>
          <a:prstGeom prst="line">
            <a:avLst/>
          </a:prstGeom>
          <a:ln w="19050">
            <a:solidFill>
              <a:srgbClr val="D9D9D9"/>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97" name="second half"/>
          <p:cNvGrpSpPr/>
          <p:nvPr/>
        </p:nvGrpSpPr>
        <p:grpSpPr>
          <a:xfrm>
            <a:off x="4224735" y="5158504"/>
            <a:ext cx="1263624" cy="1263622"/>
            <a:chOff x="1655681" y="1702136"/>
            <a:chExt cx="3163063" cy="3163062"/>
          </a:xfrm>
        </p:grpSpPr>
        <p:sp>
          <p:nvSpPr>
            <p:cNvPr id="98" name="Oval 97"/>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99" name="Freeform 98"/>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grpSp>
        <p:nvGrpSpPr>
          <p:cNvPr id="100" name="first half"/>
          <p:cNvGrpSpPr/>
          <p:nvPr/>
        </p:nvGrpSpPr>
        <p:grpSpPr>
          <a:xfrm rot="10800000">
            <a:off x="4224735" y="5158505"/>
            <a:ext cx="1263622" cy="1263620"/>
            <a:chOff x="1655681" y="1702136"/>
            <a:chExt cx="3163063" cy="3163062"/>
          </a:xfrm>
        </p:grpSpPr>
        <p:sp>
          <p:nvSpPr>
            <p:cNvPr id="101" name="Oval 100"/>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02" name="Freeform 101"/>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03" name="left mask"/>
          <p:cNvSpPr/>
          <p:nvPr/>
        </p:nvSpPr>
        <p:spPr bwMode="auto">
          <a:xfrm>
            <a:off x="4156089" y="5122514"/>
            <a:ext cx="701624" cy="1349566"/>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grpSp>
        <p:nvGrpSpPr>
          <p:cNvPr id="104" name="dummy"/>
          <p:cNvGrpSpPr/>
          <p:nvPr/>
        </p:nvGrpSpPr>
        <p:grpSpPr>
          <a:xfrm rot="10800000">
            <a:off x="4224735" y="5158505"/>
            <a:ext cx="1263622" cy="1263620"/>
            <a:chOff x="1655681" y="1702136"/>
            <a:chExt cx="3163063" cy="3163062"/>
          </a:xfrm>
        </p:grpSpPr>
        <p:sp>
          <p:nvSpPr>
            <p:cNvPr id="105" name="Oval 104"/>
            <p:cNvSpPr/>
            <p:nvPr/>
          </p:nvSpPr>
          <p:spPr>
            <a:xfrm>
              <a:off x="1655681" y="1702136"/>
              <a:ext cx="3163062" cy="316306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106" name="Freeform 105"/>
            <p:cNvSpPr/>
            <p:nvPr/>
          </p:nvSpPr>
          <p:spPr>
            <a:xfrm>
              <a:off x="3234291" y="1702136"/>
              <a:ext cx="1584453" cy="3163062"/>
            </a:xfrm>
            <a:custGeom>
              <a:avLst/>
              <a:gdLst>
                <a:gd name="connsiteX0" fmla="*/ 2922 w 1584453"/>
                <a:gd name="connsiteY0" fmla="*/ 0 h 3163062"/>
                <a:gd name="connsiteX1" fmla="*/ 1584453 w 1584453"/>
                <a:gd name="connsiteY1" fmla="*/ 1581531 h 3163062"/>
                <a:gd name="connsiteX2" fmla="*/ 2922 w 1584453"/>
                <a:gd name="connsiteY2" fmla="*/ 3163062 h 3163062"/>
                <a:gd name="connsiteX3" fmla="*/ 0 w 1584453"/>
                <a:gd name="connsiteY3" fmla="*/ 3162768 h 3163062"/>
                <a:gd name="connsiteX4" fmla="*/ 0 w 1584453"/>
                <a:gd name="connsiteY4" fmla="*/ 295 h 316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453" h="3163062">
                  <a:moveTo>
                    <a:pt x="2922" y="0"/>
                  </a:moveTo>
                  <a:cubicBezTo>
                    <a:pt x="876377" y="0"/>
                    <a:pt x="1584453" y="708076"/>
                    <a:pt x="1584453" y="1581531"/>
                  </a:cubicBezTo>
                  <a:cubicBezTo>
                    <a:pt x="1584453" y="2454986"/>
                    <a:pt x="876377" y="3163062"/>
                    <a:pt x="2922" y="3163062"/>
                  </a:cubicBezTo>
                  <a:lnTo>
                    <a:pt x="0" y="3162768"/>
                  </a:lnTo>
                  <a:lnTo>
                    <a:pt x="0" y="295"/>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grpSp>
      <p:sp useBgFill="1">
        <p:nvSpPr>
          <p:cNvPr id="107" name="inner mask"/>
          <p:cNvSpPr/>
          <p:nvPr/>
        </p:nvSpPr>
        <p:spPr>
          <a:xfrm>
            <a:off x="4303013" y="5236782"/>
            <a:ext cx="1107068" cy="1107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endParaRPr>
          </a:p>
        </p:txBody>
      </p:sp>
      <p:sp>
        <p:nvSpPr>
          <p:cNvPr id="247" name="Freeform 9"/>
          <p:cNvSpPr>
            <a:spLocks noEditPoints="1"/>
          </p:cNvSpPr>
          <p:nvPr/>
        </p:nvSpPr>
        <p:spPr bwMode="auto">
          <a:xfrm>
            <a:off x="4626601" y="5570446"/>
            <a:ext cx="459893" cy="439738"/>
          </a:xfrm>
          <a:custGeom>
            <a:avLst/>
            <a:gdLst>
              <a:gd name="T0" fmla="*/ 2734 w 3012"/>
              <a:gd name="T1" fmla="*/ 1258 h 2880"/>
              <a:gd name="T2" fmla="*/ 2836 w 3012"/>
              <a:gd name="T3" fmla="*/ 1258 h 2880"/>
              <a:gd name="T4" fmla="*/ 3012 w 3012"/>
              <a:gd name="T5" fmla="*/ 907 h 2880"/>
              <a:gd name="T6" fmla="*/ 1506 w 3012"/>
              <a:gd name="T7" fmla="*/ 0 h 2880"/>
              <a:gd name="T8" fmla="*/ 0 w 3012"/>
              <a:gd name="T9" fmla="*/ 907 h 2880"/>
              <a:gd name="T10" fmla="*/ 176 w 3012"/>
              <a:gd name="T11" fmla="*/ 1258 h 2880"/>
              <a:gd name="T12" fmla="*/ 278 w 3012"/>
              <a:gd name="T13" fmla="*/ 1258 h 2880"/>
              <a:gd name="T14" fmla="*/ 278 w 3012"/>
              <a:gd name="T15" fmla="*/ 2529 h 2880"/>
              <a:gd name="T16" fmla="*/ 0 w 3012"/>
              <a:gd name="T17" fmla="*/ 2529 h 2880"/>
              <a:gd name="T18" fmla="*/ 0 w 3012"/>
              <a:gd name="T19" fmla="*/ 2880 h 2880"/>
              <a:gd name="T20" fmla="*/ 3012 w 3012"/>
              <a:gd name="T21" fmla="*/ 2880 h 2880"/>
              <a:gd name="T22" fmla="*/ 3012 w 3012"/>
              <a:gd name="T23" fmla="*/ 2529 h 2880"/>
              <a:gd name="T24" fmla="*/ 2734 w 3012"/>
              <a:gd name="T25" fmla="*/ 2529 h 2880"/>
              <a:gd name="T26" fmla="*/ 2734 w 3012"/>
              <a:gd name="T27" fmla="*/ 1258 h 2880"/>
              <a:gd name="T28" fmla="*/ 2734 w 3012"/>
              <a:gd name="T29" fmla="*/ 1258 h 2880"/>
              <a:gd name="T30" fmla="*/ 2383 w 3012"/>
              <a:gd name="T31" fmla="*/ 2529 h 2880"/>
              <a:gd name="T32" fmla="*/ 1681 w 3012"/>
              <a:gd name="T33" fmla="*/ 2529 h 2880"/>
              <a:gd name="T34" fmla="*/ 1681 w 3012"/>
              <a:gd name="T35" fmla="*/ 1258 h 2880"/>
              <a:gd name="T36" fmla="*/ 2383 w 3012"/>
              <a:gd name="T37" fmla="*/ 1258 h 2880"/>
              <a:gd name="T38" fmla="*/ 2383 w 3012"/>
              <a:gd name="T39" fmla="*/ 2529 h 2880"/>
              <a:gd name="T40" fmla="*/ 2383 w 3012"/>
              <a:gd name="T41" fmla="*/ 2529 h 2880"/>
              <a:gd name="T42" fmla="*/ 1506 w 3012"/>
              <a:gd name="T43" fmla="*/ 407 h 2880"/>
              <a:gd name="T44" fmla="*/ 2336 w 3012"/>
              <a:gd name="T45" fmla="*/ 907 h 2880"/>
              <a:gd name="T46" fmla="*/ 676 w 3012"/>
              <a:gd name="T47" fmla="*/ 907 h 2880"/>
              <a:gd name="T48" fmla="*/ 1506 w 3012"/>
              <a:gd name="T49" fmla="*/ 407 h 2880"/>
              <a:gd name="T50" fmla="*/ 629 w 3012"/>
              <a:gd name="T51" fmla="*/ 1258 h 2880"/>
              <a:gd name="T52" fmla="*/ 1331 w 3012"/>
              <a:gd name="T53" fmla="*/ 1258 h 2880"/>
              <a:gd name="T54" fmla="*/ 1331 w 3012"/>
              <a:gd name="T55" fmla="*/ 2529 h 2880"/>
              <a:gd name="T56" fmla="*/ 629 w 3012"/>
              <a:gd name="T57" fmla="*/ 2529 h 2880"/>
              <a:gd name="T58" fmla="*/ 629 w 3012"/>
              <a:gd name="T59" fmla="*/ 1258 h 2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12" h="2880">
                <a:moveTo>
                  <a:pt x="2734" y="1258"/>
                </a:moveTo>
                <a:lnTo>
                  <a:pt x="2836" y="1258"/>
                </a:lnTo>
                <a:lnTo>
                  <a:pt x="3012" y="907"/>
                </a:lnTo>
                <a:lnTo>
                  <a:pt x="1506" y="0"/>
                </a:lnTo>
                <a:lnTo>
                  <a:pt x="0" y="907"/>
                </a:lnTo>
                <a:lnTo>
                  <a:pt x="176" y="1258"/>
                </a:lnTo>
                <a:lnTo>
                  <a:pt x="278" y="1258"/>
                </a:lnTo>
                <a:lnTo>
                  <a:pt x="278" y="2529"/>
                </a:lnTo>
                <a:lnTo>
                  <a:pt x="0" y="2529"/>
                </a:lnTo>
                <a:lnTo>
                  <a:pt x="0" y="2880"/>
                </a:lnTo>
                <a:lnTo>
                  <a:pt x="3012" y="2880"/>
                </a:lnTo>
                <a:lnTo>
                  <a:pt x="3012" y="2529"/>
                </a:lnTo>
                <a:lnTo>
                  <a:pt x="2734" y="2529"/>
                </a:lnTo>
                <a:lnTo>
                  <a:pt x="2734" y="1258"/>
                </a:lnTo>
                <a:lnTo>
                  <a:pt x="2734" y="1258"/>
                </a:lnTo>
                <a:close/>
                <a:moveTo>
                  <a:pt x="2383" y="2529"/>
                </a:moveTo>
                <a:lnTo>
                  <a:pt x="1681" y="2529"/>
                </a:lnTo>
                <a:lnTo>
                  <a:pt x="1681" y="1258"/>
                </a:lnTo>
                <a:lnTo>
                  <a:pt x="2383" y="1258"/>
                </a:lnTo>
                <a:lnTo>
                  <a:pt x="2383" y="2529"/>
                </a:lnTo>
                <a:lnTo>
                  <a:pt x="2383" y="2529"/>
                </a:lnTo>
                <a:close/>
                <a:moveTo>
                  <a:pt x="1506" y="407"/>
                </a:moveTo>
                <a:lnTo>
                  <a:pt x="2336" y="907"/>
                </a:lnTo>
                <a:lnTo>
                  <a:pt x="676" y="907"/>
                </a:lnTo>
                <a:lnTo>
                  <a:pt x="1506" y="407"/>
                </a:lnTo>
                <a:close/>
                <a:moveTo>
                  <a:pt x="629" y="1258"/>
                </a:moveTo>
                <a:lnTo>
                  <a:pt x="1331" y="1258"/>
                </a:lnTo>
                <a:lnTo>
                  <a:pt x="1331" y="2529"/>
                </a:lnTo>
                <a:lnTo>
                  <a:pt x="629" y="2529"/>
                </a:lnTo>
                <a:lnTo>
                  <a:pt x="629" y="1258"/>
                </a:lnTo>
                <a:close/>
              </a:path>
            </a:pathLst>
          </a:custGeom>
          <a:solidFill>
            <a:srgbClr val="505050"/>
          </a:solidFill>
          <a:ln w="15875">
            <a:solidFill>
              <a:srgbClr val="F8F8F8"/>
            </a:solidFill>
            <a:miter lim="800000"/>
          </a:ln>
        </p:spPr>
        <p:txBody>
          <a:bodyPr vert="horz" wrap="square" lIns="91440" tIns="45720" rIns="91440" bIns="45720" numCol="1" anchor="t" anchorCtr="0" compatLnSpc="1">
            <a:prstTxWarp prst="textNoShape">
              <a:avLst/>
            </a:prstTxWarp>
          </a:bodyPr>
          <a:lstStyle/>
          <a:p>
            <a:endParaRPr lang="en-US"/>
          </a:p>
        </p:txBody>
      </p:sp>
      <p:grpSp>
        <p:nvGrpSpPr>
          <p:cNvPr id="121" name="Group 120"/>
          <p:cNvGrpSpPr/>
          <p:nvPr/>
        </p:nvGrpSpPr>
        <p:grpSpPr>
          <a:xfrm>
            <a:off x="8504238" y="2411109"/>
            <a:ext cx="2743200" cy="2743200"/>
            <a:chOff x="8504238" y="2411109"/>
            <a:chExt cx="2743200" cy="2743200"/>
          </a:xfrm>
        </p:grpSpPr>
        <p:sp>
          <p:nvSpPr>
            <p:cNvPr id="122" name="Oval 121"/>
            <p:cNvSpPr/>
            <p:nvPr/>
          </p:nvSpPr>
          <p:spPr>
            <a:xfrm>
              <a:off x="8504238" y="2411109"/>
              <a:ext cx="2743200" cy="2743200"/>
            </a:xfrm>
            <a:prstGeom prst="ellipse">
              <a:avLst/>
            </a:prstGeom>
            <a:solidFill>
              <a:srgbClr val="229DFF"/>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algn="ctr">
                <a:lnSpc>
                  <a:spcPct val="90000"/>
                </a:lnSpc>
                <a:defRPr/>
              </a:pPr>
              <a:r>
                <a:rPr lang="en-US" sz="2010" b="1" kern="0" spc="120" dirty="0">
                  <a:gradFill>
                    <a:gsLst>
                      <a:gs pos="0">
                        <a:srgbClr val="FFFFFF"/>
                      </a:gs>
                      <a:gs pos="100000">
                        <a:srgbClr val="FFFFFF"/>
                      </a:gs>
                    </a:gsLst>
                    <a:lin ang="5400000" scaled="1"/>
                  </a:gradFill>
                  <a:latin typeface="Segoe UI"/>
                  <a:ea typeface="Segoe UI Black" panose="020B0A02040204020203" pitchFamily="34" charset="0"/>
                  <a:cs typeface="Segoe UI Black" panose="020B0A02040204020203" pitchFamily="34" charset="0"/>
                </a:rPr>
                <a:t>PARTNERS</a:t>
              </a:r>
            </a:p>
          </p:txBody>
        </p:sp>
        <p:grpSp>
          <p:nvGrpSpPr>
            <p:cNvPr id="123" name="Group 122"/>
            <p:cNvGrpSpPr/>
            <p:nvPr/>
          </p:nvGrpSpPr>
          <p:grpSpPr>
            <a:xfrm>
              <a:off x="9551988" y="3090371"/>
              <a:ext cx="647700" cy="442912"/>
              <a:chOff x="8602663" y="1101725"/>
              <a:chExt cx="647700" cy="442912"/>
            </a:xfrm>
          </p:grpSpPr>
          <p:sp>
            <p:nvSpPr>
              <p:cNvPr id="124" name="Freeform 5"/>
              <p:cNvSpPr>
                <a:spLocks/>
              </p:cNvSpPr>
              <p:nvPr/>
            </p:nvSpPr>
            <p:spPr bwMode="auto">
              <a:xfrm>
                <a:off x="8602663" y="1101725"/>
                <a:ext cx="434975" cy="254000"/>
              </a:xfrm>
              <a:custGeom>
                <a:avLst/>
                <a:gdLst>
                  <a:gd name="T0" fmla="*/ 25 w 114"/>
                  <a:gd name="T1" fmla="*/ 66 h 66"/>
                  <a:gd name="T2" fmla="*/ 0 w 114"/>
                  <a:gd name="T3" fmla="*/ 59 h 66"/>
                  <a:gd name="T4" fmla="*/ 18 w 114"/>
                  <a:gd name="T5" fmla="*/ 0 h 66"/>
                  <a:gd name="T6" fmla="*/ 46 w 114"/>
                  <a:gd name="T7" fmla="*/ 9 h 66"/>
                  <a:gd name="T8" fmla="*/ 66 w 114"/>
                  <a:gd name="T9" fmla="*/ 6 h 66"/>
                  <a:gd name="T10" fmla="*/ 114 w 114"/>
                  <a:gd name="T11" fmla="*/ 21 h 66"/>
                  <a:gd name="T12" fmla="*/ 111 w 114"/>
                  <a:gd name="T13" fmla="*/ 30 h 66"/>
                  <a:gd name="T14" fmla="*/ 102 w 114"/>
                  <a:gd name="T15" fmla="*/ 35 h 66"/>
                  <a:gd name="T16" fmla="*/ 82 w 114"/>
                  <a:gd name="T17" fmla="*/ 28 h 66"/>
                  <a:gd name="T18" fmla="*/ 81 w 114"/>
                  <a:gd name="T19" fmla="*/ 30 h 66"/>
                  <a:gd name="T20" fmla="*/ 51 w 114"/>
                  <a:gd name="T21" fmla="*/ 46 h 66"/>
                  <a:gd name="T22" fmla="*/ 51 w 114"/>
                  <a:gd name="T23"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 h="66">
                    <a:moveTo>
                      <a:pt x="25" y="66"/>
                    </a:moveTo>
                    <a:cubicBezTo>
                      <a:pt x="0" y="59"/>
                      <a:pt x="0" y="59"/>
                      <a:pt x="0" y="59"/>
                    </a:cubicBezTo>
                    <a:cubicBezTo>
                      <a:pt x="18" y="0"/>
                      <a:pt x="18" y="0"/>
                      <a:pt x="18" y="0"/>
                    </a:cubicBezTo>
                    <a:cubicBezTo>
                      <a:pt x="46" y="9"/>
                      <a:pt x="46" y="9"/>
                      <a:pt x="46" y="9"/>
                    </a:cubicBezTo>
                    <a:cubicBezTo>
                      <a:pt x="46" y="9"/>
                      <a:pt x="53" y="13"/>
                      <a:pt x="66" y="6"/>
                    </a:cubicBezTo>
                    <a:cubicBezTo>
                      <a:pt x="114" y="21"/>
                      <a:pt x="114" y="21"/>
                      <a:pt x="114" y="21"/>
                    </a:cubicBezTo>
                    <a:cubicBezTo>
                      <a:pt x="111" y="30"/>
                      <a:pt x="111" y="30"/>
                      <a:pt x="111" y="30"/>
                    </a:cubicBezTo>
                    <a:cubicBezTo>
                      <a:pt x="110" y="34"/>
                      <a:pt x="106" y="36"/>
                      <a:pt x="102" y="35"/>
                    </a:cubicBezTo>
                    <a:cubicBezTo>
                      <a:pt x="82" y="28"/>
                      <a:pt x="82" y="28"/>
                      <a:pt x="82" y="28"/>
                    </a:cubicBezTo>
                    <a:cubicBezTo>
                      <a:pt x="81" y="30"/>
                      <a:pt x="81" y="30"/>
                      <a:pt x="81" y="30"/>
                    </a:cubicBezTo>
                    <a:cubicBezTo>
                      <a:pt x="77" y="43"/>
                      <a:pt x="64" y="50"/>
                      <a:pt x="51" y="46"/>
                    </a:cubicBezTo>
                    <a:cubicBezTo>
                      <a:pt x="51" y="46"/>
                      <a:pt x="51" y="46"/>
                      <a:pt x="51" y="46"/>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5" name="Freeform 6"/>
              <p:cNvSpPr>
                <a:spLocks/>
              </p:cNvSpPr>
              <p:nvPr/>
            </p:nvSpPr>
            <p:spPr bwMode="auto">
              <a:xfrm>
                <a:off x="8736013" y="1314450"/>
                <a:ext cx="225425" cy="103187"/>
              </a:xfrm>
              <a:custGeom>
                <a:avLst/>
                <a:gdLst>
                  <a:gd name="T0" fmla="*/ 20 w 59"/>
                  <a:gd name="T1" fmla="*/ 4 h 27"/>
                  <a:gd name="T2" fmla="*/ 4 w 59"/>
                  <a:gd name="T3" fmla="*/ 13 h 27"/>
                  <a:gd name="T4" fmla="*/ 1 w 59"/>
                  <a:gd name="T5" fmla="*/ 22 h 27"/>
                  <a:gd name="T6" fmla="*/ 1 w 59"/>
                  <a:gd name="T7" fmla="*/ 22 h 27"/>
                  <a:gd name="T8" fmla="*/ 11 w 59"/>
                  <a:gd name="T9" fmla="*/ 25 h 27"/>
                  <a:gd name="T10" fmla="*/ 59 w 59"/>
                  <a:gd name="T11" fmla="*/ 0 h 27"/>
                </a:gdLst>
                <a:ahLst/>
                <a:cxnLst>
                  <a:cxn ang="0">
                    <a:pos x="T0" y="T1"/>
                  </a:cxn>
                  <a:cxn ang="0">
                    <a:pos x="T2" y="T3"/>
                  </a:cxn>
                  <a:cxn ang="0">
                    <a:pos x="T4" y="T5"/>
                  </a:cxn>
                  <a:cxn ang="0">
                    <a:pos x="T6" y="T7"/>
                  </a:cxn>
                  <a:cxn ang="0">
                    <a:pos x="T8" y="T9"/>
                  </a:cxn>
                  <a:cxn ang="0">
                    <a:pos x="T10" y="T11"/>
                  </a:cxn>
                </a:cxnLst>
                <a:rect l="0" t="0" r="r" b="b"/>
                <a:pathLst>
                  <a:path w="59" h="27">
                    <a:moveTo>
                      <a:pt x="20" y="4"/>
                    </a:moveTo>
                    <a:cubicBezTo>
                      <a:pt x="4" y="13"/>
                      <a:pt x="4" y="13"/>
                      <a:pt x="4" y="13"/>
                    </a:cubicBezTo>
                    <a:cubicBezTo>
                      <a:pt x="1" y="15"/>
                      <a:pt x="0" y="19"/>
                      <a:pt x="1" y="22"/>
                    </a:cubicBezTo>
                    <a:cubicBezTo>
                      <a:pt x="1" y="22"/>
                      <a:pt x="1" y="22"/>
                      <a:pt x="1" y="22"/>
                    </a:cubicBezTo>
                    <a:cubicBezTo>
                      <a:pt x="3" y="26"/>
                      <a:pt x="7" y="27"/>
                      <a:pt x="11" y="25"/>
                    </a:cubicBezTo>
                    <a:cubicBezTo>
                      <a:pt x="59" y="0"/>
                      <a:pt x="59" y="0"/>
                      <a:pt x="59" y="0"/>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6" name="Freeform 7"/>
              <p:cNvSpPr>
                <a:spLocks/>
              </p:cNvSpPr>
              <p:nvPr/>
            </p:nvSpPr>
            <p:spPr bwMode="auto">
              <a:xfrm>
                <a:off x="8736013" y="1360488"/>
                <a:ext cx="247650" cy="119062"/>
              </a:xfrm>
              <a:custGeom>
                <a:avLst/>
                <a:gdLst>
                  <a:gd name="T0" fmla="*/ 23 w 65"/>
                  <a:gd name="T1" fmla="*/ 7 h 31"/>
                  <a:gd name="T2" fmla="*/ 5 w 65"/>
                  <a:gd name="T3" fmla="*/ 17 h 31"/>
                  <a:gd name="T4" fmla="*/ 2 w 65"/>
                  <a:gd name="T5" fmla="*/ 26 h 31"/>
                  <a:gd name="T6" fmla="*/ 2 w 65"/>
                  <a:gd name="T7" fmla="*/ 26 h 31"/>
                  <a:gd name="T8" fmla="*/ 11 w 65"/>
                  <a:gd name="T9" fmla="*/ 29 h 31"/>
                  <a:gd name="T10" fmla="*/ 65 w 65"/>
                  <a:gd name="T11" fmla="*/ 0 h 31"/>
                </a:gdLst>
                <a:ahLst/>
                <a:cxnLst>
                  <a:cxn ang="0">
                    <a:pos x="T0" y="T1"/>
                  </a:cxn>
                  <a:cxn ang="0">
                    <a:pos x="T2" y="T3"/>
                  </a:cxn>
                  <a:cxn ang="0">
                    <a:pos x="T4" y="T5"/>
                  </a:cxn>
                  <a:cxn ang="0">
                    <a:pos x="T6" y="T7"/>
                  </a:cxn>
                  <a:cxn ang="0">
                    <a:pos x="T8" y="T9"/>
                  </a:cxn>
                  <a:cxn ang="0">
                    <a:pos x="T10" y="T11"/>
                  </a:cxn>
                </a:cxnLst>
                <a:rect l="0" t="0" r="r" b="b"/>
                <a:pathLst>
                  <a:path w="65" h="31">
                    <a:moveTo>
                      <a:pt x="23" y="7"/>
                    </a:moveTo>
                    <a:cubicBezTo>
                      <a:pt x="5" y="17"/>
                      <a:pt x="5" y="17"/>
                      <a:pt x="5" y="17"/>
                    </a:cubicBezTo>
                    <a:cubicBezTo>
                      <a:pt x="1" y="18"/>
                      <a:pt x="0" y="23"/>
                      <a:pt x="2" y="26"/>
                    </a:cubicBezTo>
                    <a:cubicBezTo>
                      <a:pt x="2" y="26"/>
                      <a:pt x="2" y="26"/>
                      <a:pt x="2" y="26"/>
                    </a:cubicBezTo>
                    <a:cubicBezTo>
                      <a:pt x="4" y="29"/>
                      <a:pt x="8" y="31"/>
                      <a:pt x="11" y="29"/>
                    </a:cubicBezTo>
                    <a:cubicBezTo>
                      <a:pt x="65" y="0"/>
                      <a:pt x="65" y="0"/>
                      <a:pt x="65" y="0"/>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7" name="Freeform 8"/>
              <p:cNvSpPr>
                <a:spLocks/>
              </p:cNvSpPr>
              <p:nvPr/>
            </p:nvSpPr>
            <p:spPr bwMode="auto">
              <a:xfrm>
                <a:off x="8785225" y="1409700"/>
                <a:ext cx="225425" cy="104775"/>
              </a:xfrm>
              <a:custGeom>
                <a:avLst/>
                <a:gdLst>
                  <a:gd name="T0" fmla="*/ 20 w 59"/>
                  <a:gd name="T1" fmla="*/ 4 h 27"/>
                  <a:gd name="T2" fmla="*/ 4 w 59"/>
                  <a:gd name="T3" fmla="*/ 13 h 27"/>
                  <a:gd name="T4" fmla="*/ 1 w 59"/>
                  <a:gd name="T5" fmla="*/ 22 h 27"/>
                  <a:gd name="T6" fmla="*/ 1 w 59"/>
                  <a:gd name="T7" fmla="*/ 22 h 27"/>
                  <a:gd name="T8" fmla="*/ 11 w 59"/>
                  <a:gd name="T9" fmla="*/ 25 h 27"/>
                  <a:gd name="T10" fmla="*/ 59 w 59"/>
                  <a:gd name="T11" fmla="*/ 0 h 27"/>
                </a:gdLst>
                <a:ahLst/>
                <a:cxnLst>
                  <a:cxn ang="0">
                    <a:pos x="T0" y="T1"/>
                  </a:cxn>
                  <a:cxn ang="0">
                    <a:pos x="T2" y="T3"/>
                  </a:cxn>
                  <a:cxn ang="0">
                    <a:pos x="T4" y="T5"/>
                  </a:cxn>
                  <a:cxn ang="0">
                    <a:pos x="T6" y="T7"/>
                  </a:cxn>
                  <a:cxn ang="0">
                    <a:pos x="T8" y="T9"/>
                  </a:cxn>
                  <a:cxn ang="0">
                    <a:pos x="T10" y="T11"/>
                  </a:cxn>
                </a:cxnLst>
                <a:rect l="0" t="0" r="r" b="b"/>
                <a:pathLst>
                  <a:path w="59" h="27">
                    <a:moveTo>
                      <a:pt x="20" y="4"/>
                    </a:moveTo>
                    <a:cubicBezTo>
                      <a:pt x="4" y="13"/>
                      <a:pt x="4" y="13"/>
                      <a:pt x="4" y="13"/>
                    </a:cubicBezTo>
                    <a:cubicBezTo>
                      <a:pt x="1" y="14"/>
                      <a:pt x="0" y="19"/>
                      <a:pt x="1" y="22"/>
                    </a:cubicBezTo>
                    <a:cubicBezTo>
                      <a:pt x="1" y="22"/>
                      <a:pt x="1" y="22"/>
                      <a:pt x="1" y="22"/>
                    </a:cubicBezTo>
                    <a:cubicBezTo>
                      <a:pt x="3" y="26"/>
                      <a:pt x="8" y="27"/>
                      <a:pt x="11" y="25"/>
                    </a:cubicBezTo>
                    <a:cubicBezTo>
                      <a:pt x="59" y="0"/>
                      <a:pt x="59" y="0"/>
                      <a:pt x="59" y="0"/>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8" name="Freeform 9"/>
              <p:cNvSpPr>
                <a:spLocks/>
              </p:cNvSpPr>
              <p:nvPr/>
            </p:nvSpPr>
            <p:spPr bwMode="auto">
              <a:xfrm>
                <a:off x="8839200" y="1117600"/>
                <a:ext cx="411163" cy="427037"/>
              </a:xfrm>
              <a:custGeom>
                <a:avLst/>
                <a:gdLst>
                  <a:gd name="T0" fmla="*/ 18 w 108"/>
                  <a:gd name="T1" fmla="*/ 90 h 111"/>
                  <a:gd name="T2" fmla="*/ 5 w 108"/>
                  <a:gd name="T3" fmla="*/ 97 h 111"/>
                  <a:gd name="T4" fmla="*/ 2 w 108"/>
                  <a:gd name="T5" fmla="*/ 106 h 111"/>
                  <a:gd name="T6" fmla="*/ 2 w 108"/>
                  <a:gd name="T7" fmla="*/ 106 h 111"/>
                  <a:gd name="T8" fmla="*/ 12 w 108"/>
                  <a:gd name="T9" fmla="*/ 109 h 111"/>
                  <a:gd name="T10" fmla="*/ 52 w 108"/>
                  <a:gd name="T11" fmla="*/ 88 h 111"/>
                  <a:gd name="T12" fmla="*/ 61 w 108"/>
                  <a:gd name="T13" fmla="*/ 83 h 111"/>
                  <a:gd name="T14" fmla="*/ 75 w 108"/>
                  <a:gd name="T15" fmla="*/ 72 h 111"/>
                  <a:gd name="T16" fmla="*/ 108 w 108"/>
                  <a:gd name="T17" fmla="*/ 50 h 111"/>
                  <a:gd name="T18" fmla="*/ 82 w 108"/>
                  <a:gd name="T19" fmla="*/ 0 h 111"/>
                  <a:gd name="T20" fmla="*/ 63 w 108"/>
                  <a:gd name="T21" fmla="*/ 9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8" h="111">
                    <a:moveTo>
                      <a:pt x="18" y="90"/>
                    </a:moveTo>
                    <a:cubicBezTo>
                      <a:pt x="5" y="97"/>
                      <a:pt x="5" y="97"/>
                      <a:pt x="5" y="97"/>
                    </a:cubicBezTo>
                    <a:cubicBezTo>
                      <a:pt x="2" y="99"/>
                      <a:pt x="0" y="103"/>
                      <a:pt x="2" y="106"/>
                    </a:cubicBezTo>
                    <a:cubicBezTo>
                      <a:pt x="2" y="106"/>
                      <a:pt x="2" y="106"/>
                      <a:pt x="2" y="106"/>
                    </a:cubicBezTo>
                    <a:cubicBezTo>
                      <a:pt x="4" y="110"/>
                      <a:pt x="8" y="111"/>
                      <a:pt x="12" y="109"/>
                    </a:cubicBezTo>
                    <a:cubicBezTo>
                      <a:pt x="52" y="88"/>
                      <a:pt x="52" y="88"/>
                      <a:pt x="52" y="88"/>
                    </a:cubicBezTo>
                    <a:cubicBezTo>
                      <a:pt x="61" y="83"/>
                      <a:pt x="61" y="83"/>
                      <a:pt x="61" y="83"/>
                    </a:cubicBezTo>
                    <a:cubicBezTo>
                      <a:pt x="61" y="83"/>
                      <a:pt x="68" y="80"/>
                      <a:pt x="75" y="72"/>
                    </a:cubicBezTo>
                    <a:cubicBezTo>
                      <a:pt x="82" y="64"/>
                      <a:pt x="91" y="59"/>
                      <a:pt x="108" y="50"/>
                    </a:cubicBezTo>
                    <a:cubicBezTo>
                      <a:pt x="82" y="0"/>
                      <a:pt x="82" y="0"/>
                      <a:pt x="82" y="0"/>
                    </a:cubicBezTo>
                    <a:cubicBezTo>
                      <a:pt x="63" y="9"/>
                      <a:pt x="63" y="9"/>
                      <a:pt x="63" y="9"/>
                    </a:cubicBezTo>
                  </a:path>
                </a:pathLst>
              </a:cu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55" name="Group 254"/>
          <p:cNvGrpSpPr/>
          <p:nvPr/>
        </p:nvGrpSpPr>
        <p:grpSpPr>
          <a:xfrm>
            <a:off x="1195956" y="2411109"/>
            <a:ext cx="2743200" cy="2743200"/>
            <a:chOff x="1195956" y="2411109"/>
            <a:chExt cx="2743200" cy="2743200"/>
          </a:xfrm>
        </p:grpSpPr>
        <p:sp>
          <p:nvSpPr>
            <p:cNvPr id="256" name="Oval 255"/>
            <p:cNvSpPr/>
            <p:nvPr/>
          </p:nvSpPr>
          <p:spPr>
            <a:xfrm>
              <a:off x="1195956" y="2411109"/>
              <a:ext cx="2743200" cy="2743200"/>
            </a:xfrm>
            <a:prstGeom prst="ellipse">
              <a:avLst/>
            </a:prstGeom>
            <a:solidFill>
              <a:srgbClr val="229DFF"/>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algn="ctr">
                <a:lnSpc>
                  <a:spcPct val="90000"/>
                </a:lnSpc>
                <a:defRPr/>
              </a:pPr>
              <a:r>
                <a:rPr lang="en-US" sz="2010" b="1" kern="0" spc="120" dirty="0">
                  <a:gradFill>
                    <a:gsLst>
                      <a:gs pos="0">
                        <a:srgbClr val="FFFFFF"/>
                      </a:gs>
                      <a:gs pos="100000">
                        <a:srgbClr val="FFFFFF"/>
                      </a:gs>
                    </a:gsLst>
                    <a:lin ang="5400000" scaled="1"/>
                  </a:gradFill>
                  <a:latin typeface="Segoe UI"/>
                  <a:ea typeface="Segoe UI Black" panose="020B0A02040204020203" pitchFamily="34" charset="0"/>
                  <a:cs typeface="Segoe UI Black" panose="020B0A02040204020203" pitchFamily="34" charset="0"/>
                </a:rPr>
                <a:t>PLATFORM</a:t>
              </a:r>
            </a:p>
          </p:txBody>
        </p:sp>
        <p:grpSp>
          <p:nvGrpSpPr>
            <p:cNvPr id="257" name="Group 256"/>
            <p:cNvGrpSpPr/>
            <p:nvPr/>
          </p:nvGrpSpPr>
          <p:grpSpPr>
            <a:xfrm>
              <a:off x="2316594" y="2968775"/>
              <a:ext cx="501925" cy="581025"/>
              <a:chOff x="4278313" y="1958975"/>
              <a:chExt cx="554037" cy="641350"/>
            </a:xfrm>
          </p:grpSpPr>
          <p:sp>
            <p:nvSpPr>
              <p:cNvPr id="258" name="Freeform 45"/>
              <p:cNvSpPr>
                <a:spLocks/>
              </p:cNvSpPr>
              <p:nvPr/>
            </p:nvSpPr>
            <p:spPr bwMode="auto">
              <a:xfrm>
                <a:off x="4591050" y="2263775"/>
                <a:ext cx="241300" cy="274638"/>
              </a:xfrm>
              <a:custGeom>
                <a:avLst/>
                <a:gdLst>
                  <a:gd name="T0" fmla="*/ 0 w 152"/>
                  <a:gd name="T1" fmla="*/ 44 h 173"/>
                  <a:gd name="T2" fmla="*/ 75 w 152"/>
                  <a:gd name="T3" fmla="*/ 0 h 173"/>
                  <a:gd name="T4" fmla="*/ 152 w 152"/>
                  <a:gd name="T5" fmla="*/ 44 h 173"/>
                  <a:gd name="T6" fmla="*/ 152 w 152"/>
                  <a:gd name="T7" fmla="*/ 130 h 173"/>
                  <a:gd name="T8" fmla="*/ 75 w 152"/>
                  <a:gd name="T9" fmla="*/ 173 h 173"/>
                  <a:gd name="T10" fmla="*/ 0 w 152"/>
                  <a:gd name="T11" fmla="*/ 130 h 173"/>
                  <a:gd name="T12" fmla="*/ 0 w 152"/>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52" h="173">
                    <a:moveTo>
                      <a:pt x="0" y="44"/>
                    </a:moveTo>
                    <a:lnTo>
                      <a:pt x="75" y="0"/>
                    </a:lnTo>
                    <a:lnTo>
                      <a:pt x="152" y="44"/>
                    </a:lnTo>
                    <a:lnTo>
                      <a:pt x="152" y="130"/>
                    </a:lnTo>
                    <a:lnTo>
                      <a:pt x="75"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9" name="Freeform 46"/>
              <p:cNvSpPr>
                <a:spLocks/>
              </p:cNvSpPr>
              <p:nvPr/>
            </p:nvSpPr>
            <p:spPr bwMode="auto">
              <a:xfrm>
                <a:off x="4591050" y="23336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0" name="Line 47"/>
              <p:cNvSpPr>
                <a:spLocks noChangeShapeType="1"/>
              </p:cNvSpPr>
              <p:nvPr/>
            </p:nvSpPr>
            <p:spPr bwMode="auto">
              <a:xfrm>
                <a:off x="4710113"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1" name="Freeform 48"/>
              <p:cNvSpPr>
                <a:spLocks/>
              </p:cNvSpPr>
              <p:nvPr/>
            </p:nvSpPr>
            <p:spPr bwMode="auto">
              <a:xfrm>
                <a:off x="4278313" y="2263775"/>
                <a:ext cx="236537" cy="274638"/>
              </a:xfrm>
              <a:custGeom>
                <a:avLst/>
                <a:gdLst>
                  <a:gd name="T0" fmla="*/ 0 w 149"/>
                  <a:gd name="T1" fmla="*/ 44 h 173"/>
                  <a:gd name="T2" fmla="*/ 74 w 149"/>
                  <a:gd name="T3" fmla="*/ 0 h 173"/>
                  <a:gd name="T4" fmla="*/ 149 w 149"/>
                  <a:gd name="T5" fmla="*/ 44 h 173"/>
                  <a:gd name="T6" fmla="*/ 149 w 149"/>
                  <a:gd name="T7" fmla="*/ 130 h 173"/>
                  <a:gd name="T8" fmla="*/ 74 w 149"/>
                  <a:gd name="T9" fmla="*/ 173 h 173"/>
                  <a:gd name="T10" fmla="*/ 0 w 149"/>
                  <a:gd name="T11" fmla="*/ 130 h 173"/>
                  <a:gd name="T12" fmla="*/ 0 w 149"/>
                  <a:gd name="T13" fmla="*/ 44 h 173"/>
                </a:gdLst>
                <a:ahLst/>
                <a:cxnLst>
                  <a:cxn ang="0">
                    <a:pos x="T0" y="T1"/>
                  </a:cxn>
                  <a:cxn ang="0">
                    <a:pos x="T2" y="T3"/>
                  </a:cxn>
                  <a:cxn ang="0">
                    <a:pos x="T4" y="T5"/>
                  </a:cxn>
                  <a:cxn ang="0">
                    <a:pos x="T6" y="T7"/>
                  </a:cxn>
                  <a:cxn ang="0">
                    <a:pos x="T8" y="T9"/>
                  </a:cxn>
                  <a:cxn ang="0">
                    <a:pos x="T10" y="T11"/>
                  </a:cxn>
                  <a:cxn ang="0">
                    <a:pos x="T12" y="T13"/>
                  </a:cxn>
                </a:cxnLst>
                <a:rect l="0" t="0" r="r" b="b"/>
                <a:pathLst>
                  <a:path w="149" h="173">
                    <a:moveTo>
                      <a:pt x="0" y="44"/>
                    </a:moveTo>
                    <a:lnTo>
                      <a:pt x="74" y="0"/>
                    </a:lnTo>
                    <a:lnTo>
                      <a:pt x="149" y="44"/>
                    </a:lnTo>
                    <a:lnTo>
                      <a:pt x="149" y="130"/>
                    </a:lnTo>
                    <a:lnTo>
                      <a:pt x="74" y="173"/>
                    </a:lnTo>
                    <a:lnTo>
                      <a:pt x="0" y="130"/>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2" name="Freeform 49"/>
              <p:cNvSpPr>
                <a:spLocks/>
              </p:cNvSpPr>
              <p:nvPr/>
            </p:nvSpPr>
            <p:spPr bwMode="auto">
              <a:xfrm>
                <a:off x="4278313" y="2333625"/>
                <a:ext cx="236537" cy="68263"/>
              </a:xfrm>
              <a:custGeom>
                <a:avLst/>
                <a:gdLst>
                  <a:gd name="T0" fmla="*/ 149 w 149"/>
                  <a:gd name="T1" fmla="*/ 0 h 43"/>
                  <a:gd name="T2" fmla="*/ 74 w 149"/>
                  <a:gd name="T3" fmla="*/ 43 h 43"/>
                  <a:gd name="T4" fmla="*/ 0 w 149"/>
                  <a:gd name="T5" fmla="*/ 0 h 43"/>
                </a:gdLst>
                <a:ahLst/>
                <a:cxnLst>
                  <a:cxn ang="0">
                    <a:pos x="T0" y="T1"/>
                  </a:cxn>
                  <a:cxn ang="0">
                    <a:pos x="T2" y="T3"/>
                  </a:cxn>
                  <a:cxn ang="0">
                    <a:pos x="T4" y="T5"/>
                  </a:cxn>
                </a:cxnLst>
                <a:rect l="0" t="0" r="r" b="b"/>
                <a:pathLst>
                  <a:path w="149" h="43">
                    <a:moveTo>
                      <a:pt x="149" y="0"/>
                    </a:moveTo>
                    <a:lnTo>
                      <a:pt x="74"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3" name="Line 50"/>
              <p:cNvSpPr>
                <a:spLocks noChangeShapeType="1"/>
              </p:cNvSpPr>
              <p:nvPr/>
            </p:nvSpPr>
            <p:spPr bwMode="auto">
              <a:xfrm>
                <a:off x="4395788" y="2393950"/>
                <a:ext cx="0" cy="144463"/>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4" name="Freeform 51"/>
              <p:cNvSpPr>
                <a:spLocks/>
              </p:cNvSpPr>
              <p:nvPr/>
            </p:nvSpPr>
            <p:spPr bwMode="auto">
              <a:xfrm>
                <a:off x="4422775" y="2524125"/>
                <a:ext cx="257175" cy="76200"/>
              </a:xfrm>
              <a:custGeom>
                <a:avLst/>
                <a:gdLst>
                  <a:gd name="T0" fmla="*/ 162 w 162"/>
                  <a:gd name="T1" fmla="*/ 2 h 48"/>
                  <a:gd name="T2" fmla="*/ 82 w 162"/>
                  <a:gd name="T3" fmla="*/ 48 h 48"/>
                  <a:gd name="T4" fmla="*/ 0 w 162"/>
                  <a:gd name="T5" fmla="*/ 0 h 48"/>
                </a:gdLst>
                <a:ahLst/>
                <a:cxnLst>
                  <a:cxn ang="0">
                    <a:pos x="T0" y="T1"/>
                  </a:cxn>
                  <a:cxn ang="0">
                    <a:pos x="T2" y="T3"/>
                  </a:cxn>
                  <a:cxn ang="0">
                    <a:pos x="T4" y="T5"/>
                  </a:cxn>
                </a:cxnLst>
                <a:rect l="0" t="0" r="r" b="b"/>
                <a:pathLst>
                  <a:path w="162" h="48">
                    <a:moveTo>
                      <a:pt x="162" y="2"/>
                    </a:moveTo>
                    <a:lnTo>
                      <a:pt x="82" y="48"/>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5" name="Freeform 52"/>
              <p:cNvSpPr>
                <a:spLocks/>
              </p:cNvSpPr>
              <p:nvPr/>
            </p:nvSpPr>
            <p:spPr bwMode="auto">
              <a:xfrm>
                <a:off x="4433888" y="1958975"/>
                <a:ext cx="241300" cy="279400"/>
              </a:xfrm>
              <a:custGeom>
                <a:avLst/>
                <a:gdLst>
                  <a:gd name="T0" fmla="*/ 0 w 152"/>
                  <a:gd name="T1" fmla="*/ 44 h 176"/>
                  <a:gd name="T2" fmla="*/ 75 w 152"/>
                  <a:gd name="T3" fmla="*/ 0 h 176"/>
                  <a:gd name="T4" fmla="*/ 152 w 152"/>
                  <a:gd name="T5" fmla="*/ 44 h 176"/>
                  <a:gd name="T6" fmla="*/ 152 w 152"/>
                  <a:gd name="T7" fmla="*/ 132 h 176"/>
                  <a:gd name="T8" fmla="*/ 75 w 152"/>
                  <a:gd name="T9" fmla="*/ 176 h 176"/>
                  <a:gd name="T10" fmla="*/ 0 w 152"/>
                  <a:gd name="T11" fmla="*/ 132 h 176"/>
                  <a:gd name="T12" fmla="*/ 0 w 152"/>
                  <a:gd name="T13" fmla="*/ 44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4"/>
                    </a:moveTo>
                    <a:lnTo>
                      <a:pt x="75" y="0"/>
                    </a:lnTo>
                    <a:lnTo>
                      <a:pt x="152" y="44"/>
                    </a:lnTo>
                    <a:lnTo>
                      <a:pt x="152" y="132"/>
                    </a:lnTo>
                    <a:lnTo>
                      <a:pt x="75" y="176"/>
                    </a:lnTo>
                    <a:lnTo>
                      <a:pt x="0" y="132"/>
                    </a:lnTo>
                    <a:lnTo>
                      <a:pt x="0" y="44"/>
                    </a:lnTo>
                    <a:close/>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6" name="Freeform 53"/>
              <p:cNvSpPr>
                <a:spLocks/>
              </p:cNvSpPr>
              <p:nvPr/>
            </p:nvSpPr>
            <p:spPr bwMode="auto">
              <a:xfrm>
                <a:off x="4433888" y="2028825"/>
                <a:ext cx="241300" cy="68263"/>
              </a:xfrm>
              <a:custGeom>
                <a:avLst/>
                <a:gdLst>
                  <a:gd name="T0" fmla="*/ 152 w 152"/>
                  <a:gd name="T1" fmla="*/ 0 h 43"/>
                  <a:gd name="T2" fmla="*/ 75 w 152"/>
                  <a:gd name="T3" fmla="*/ 43 h 43"/>
                  <a:gd name="T4" fmla="*/ 0 w 152"/>
                  <a:gd name="T5" fmla="*/ 0 h 43"/>
                </a:gdLst>
                <a:ahLst/>
                <a:cxnLst>
                  <a:cxn ang="0">
                    <a:pos x="T0" y="T1"/>
                  </a:cxn>
                  <a:cxn ang="0">
                    <a:pos x="T2" y="T3"/>
                  </a:cxn>
                  <a:cxn ang="0">
                    <a:pos x="T4" y="T5"/>
                  </a:cxn>
                </a:cxnLst>
                <a:rect l="0" t="0" r="r" b="b"/>
                <a:pathLst>
                  <a:path w="152" h="43">
                    <a:moveTo>
                      <a:pt x="152" y="0"/>
                    </a:moveTo>
                    <a:lnTo>
                      <a:pt x="75" y="43"/>
                    </a:lnTo>
                    <a:lnTo>
                      <a:pt x="0"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7" name="Line 54"/>
              <p:cNvSpPr>
                <a:spLocks noChangeShapeType="1"/>
              </p:cNvSpPr>
              <p:nvPr/>
            </p:nvSpPr>
            <p:spPr bwMode="auto">
              <a:xfrm>
                <a:off x="4552950" y="2097088"/>
                <a:ext cx="0" cy="141288"/>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8" name="Freeform 55"/>
              <p:cNvSpPr>
                <a:spLocks/>
              </p:cNvSpPr>
              <p:nvPr/>
            </p:nvSpPr>
            <p:spPr bwMode="auto">
              <a:xfrm>
                <a:off x="4675188" y="2092325"/>
                <a:ext cx="130175" cy="225425"/>
              </a:xfrm>
              <a:custGeom>
                <a:avLst/>
                <a:gdLst>
                  <a:gd name="T0" fmla="*/ 0 w 82"/>
                  <a:gd name="T1" fmla="*/ 0 h 142"/>
                  <a:gd name="T2" fmla="*/ 82 w 82"/>
                  <a:gd name="T3" fmla="*/ 46 h 142"/>
                  <a:gd name="T4" fmla="*/ 82 w 82"/>
                  <a:gd name="T5" fmla="*/ 142 h 142"/>
                </a:gdLst>
                <a:ahLst/>
                <a:cxnLst>
                  <a:cxn ang="0">
                    <a:pos x="T0" y="T1"/>
                  </a:cxn>
                  <a:cxn ang="0">
                    <a:pos x="T2" y="T3"/>
                  </a:cxn>
                  <a:cxn ang="0">
                    <a:pos x="T4" y="T5"/>
                  </a:cxn>
                </a:cxnLst>
                <a:rect l="0" t="0" r="r" b="b"/>
                <a:pathLst>
                  <a:path w="82" h="142">
                    <a:moveTo>
                      <a:pt x="0" y="0"/>
                    </a:moveTo>
                    <a:lnTo>
                      <a:pt x="82" y="46"/>
                    </a:lnTo>
                    <a:lnTo>
                      <a:pt x="82" y="142"/>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9" name="Freeform 56"/>
              <p:cNvSpPr>
                <a:spLocks/>
              </p:cNvSpPr>
              <p:nvPr/>
            </p:nvSpPr>
            <p:spPr bwMode="auto">
              <a:xfrm>
                <a:off x="4300538" y="2092325"/>
                <a:ext cx="133350" cy="225425"/>
              </a:xfrm>
              <a:custGeom>
                <a:avLst/>
                <a:gdLst>
                  <a:gd name="T0" fmla="*/ 0 w 84"/>
                  <a:gd name="T1" fmla="*/ 142 h 142"/>
                  <a:gd name="T2" fmla="*/ 0 w 84"/>
                  <a:gd name="T3" fmla="*/ 46 h 142"/>
                  <a:gd name="T4" fmla="*/ 84 w 84"/>
                  <a:gd name="T5" fmla="*/ 0 h 142"/>
                </a:gdLst>
                <a:ahLst/>
                <a:cxnLst>
                  <a:cxn ang="0">
                    <a:pos x="T0" y="T1"/>
                  </a:cxn>
                  <a:cxn ang="0">
                    <a:pos x="T2" y="T3"/>
                  </a:cxn>
                  <a:cxn ang="0">
                    <a:pos x="T4" y="T5"/>
                  </a:cxn>
                </a:cxnLst>
                <a:rect l="0" t="0" r="r" b="b"/>
                <a:pathLst>
                  <a:path w="84" h="142">
                    <a:moveTo>
                      <a:pt x="0" y="142"/>
                    </a:moveTo>
                    <a:lnTo>
                      <a:pt x="0" y="46"/>
                    </a:lnTo>
                    <a:lnTo>
                      <a:pt x="84" y="0"/>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70" name="Group 269"/>
          <p:cNvGrpSpPr/>
          <p:nvPr/>
        </p:nvGrpSpPr>
        <p:grpSpPr>
          <a:xfrm>
            <a:off x="4850097" y="2411109"/>
            <a:ext cx="2743200" cy="2743200"/>
            <a:chOff x="4850097" y="2411109"/>
            <a:chExt cx="2743200" cy="2743200"/>
          </a:xfrm>
        </p:grpSpPr>
        <p:sp>
          <p:nvSpPr>
            <p:cNvPr id="271" name="Oval 270"/>
            <p:cNvSpPr/>
            <p:nvPr/>
          </p:nvSpPr>
          <p:spPr>
            <a:xfrm>
              <a:off x="4850097" y="2411109"/>
              <a:ext cx="2743200" cy="2743200"/>
            </a:xfrm>
            <a:prstGeom prst="ellipse">
              <a:avLst/>
            </a:prstGeom>
            <a:solidFill>
              <a:schemeClr val="tx2"/>
            </a:solidFill>
            <a:ln w="88900">
              <a:noFill/>
            </a:ln>
          </p:spPr>
          <p:style>
            <a:lnRef idx="2">
              <a:schemeClr val="accent1">
                <a:shade val="50000"/>
              </a:schemeClr>
            </a:lnRef>
            <a:fillRef idx="1">
              <a:schemeClr val="accent1"/>
            </a:fillRef>
            <a:effectRef idx="0">
              <a:schemeClr val="accent1"/>
            </a:effectRef>
            <a:fontRef idx="minor">
              <a:schemeClr val="lt1"/>
            </a:fontRef>
          </p:style>
          <p:txBody>
            <a:bodyPr wrap="none" lIns="0" tIns="640080" rIns="0" bIns="0" rtlCol="0" anchor="ctr"/>
            <a:lstStyle/>
            <a:p>
              <a:pPr lvl="0" algn="ctr">
                <a:lnSpc>
                  <a:spcPct val="90000"/>
                </a:lnSpc>
              </a:pPr>
              <a:r>
                <a:rPr lang="en-US" sz="2000" b="1" kern="0" spc="120" dirty="0">
                  <a:gradFill>
                    <a:gsLst>
                      <a:gs pos="0">
                        <a:srgbClr val="FFFFFF"/>
                      </a:gs>
                      <a:gs pos="100000">
                        <a:srgbClr val="FFFFFF"/>
                      </a:gs>
                    </a:gsLst>
                    <a:lin ang="5400000" scaled="1"/>
                  </a:gradFill>
                  <a:latin typeface="Segoe UI"/>
                  <a:ea typeface="Segoe UI Black" panose="020B0A02040204020203" pitchFamily="34" charset="0"/>
                  <a:cs typeface="Segoe UI Black" panose="020B0A02040204020203" pitchFamily="34" charset="0"/>
                </a:rPr>
                <a:t>INTELLIGENCE</a:t>
              </a:r>
              <a:endParaRPr lang="en-US" spc="30" dirty="0">
                <a:gradFill>
                  <a:gsLst>
                    <a:gs pos="0">
                      <a:srgbClr val="FFFFFF"/>
                    </a:gs>
                    <a:gs pos="100000">
                      <a:srgbClr val="FFFFFF"/>
                    </a:gs>
                  </a:gsLst>
                  <a:lin ang="5400000" scaled="1"/>
                </a:gradFill>
                <a:ea typeface="Segoe UI" pitchFamily="34" charset="0"/>
                <a:cs typeface="Segoe UI Semilight" panose="020B0402040204020203" pitchFamily="34" charset="0"/>
              </a:endParaRPr>
            </a:p>
          </p:txBody>
        </p:sp>
        <p:grpSp>
          <p:nvGrpSpPr>
            <p:cNvPr id="272" name="Group 271"/>
            <p:cNvGrpSpPr/>
            <p:nvPr/>
          </p:nvGrpSpPr>
          <p:grpSpPr>
            <a:xfrm>
              <a:off x="5859630" y="2896182"/>
              <a:ext cx="724134" cy="697448"/>
              <a:chOff x="4867042" y="2837657"/>
              <a:chExt cx="724134" cy="697448"/>
            </a:xfrm>
          </p:grpSpPr>
          <p:cxnSp>
            <p:nvCxnSpPr>
              <p:cNvPr id="273" name="Straight Connector 272"/>
              <p:cNvCxnSpPr/>
              <p:nvPr/>
            </p:nvCxnSpPr>
            <p:spPr>
              <a:xfrm flipV="1">
                <a:off x="5102225" y="2890234"/>
                <a:ext cx="598" cy="424466"/>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74" name="Straight Connector 273"/>
              <p:cNvCxnSpPr/>
              <p:nvPr/>
            </p:nvCxnSpPr>
            <p:spPr>
              <a:xfrm flipH="1" flipV="1">
                <a:off x="5101524" y="2891609"/>
                <a:ext cx="146751" cy="197666"/>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75" name="Straight Connector 274"/>
              <p:cNvCxnSpPr/>
              <p:nvPr/>
            </p:nvCxnSpPr>
            <p:spPr>
              <a:xfrm flipH="1" flipV="1">
                <a:off x="5235054" y="3077255"/>
                <a:ext cx="229121" cy="256495"/>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76" name="Straight Connector 275"/>
              <p:cNvCxnSpPr/>
              <p:nvPr/>
            </p:nvCxnSpPr>
            <p:spPr>
              <a:xfrm flipH="1">
                <a:off x="5133975" y="3329897"/>
                <a:ext cx="326273" cy="83228"/>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77" name="Straight Connector 276"/>
              <p:cNvCxnSpPr/>
              <p:nvPr/>
            </p:nvCxnSpPr>
            <p:spPr>
              <a:xfrm flipH="1" flipV="1">
                <a:off x="4972050" y="3159125"/>
                <a:ext cx="484394" cy="167591"/>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78" name="Straight Connector 277"/>
              <p:cNvCxnSpPr/>
              <p:nvPr/>
            </p:nvCxnSpPr>
            <p:spPr>
              <a:xfrm flipH="1">
                <a:off x="4946650" y="2895600"/>
                <a:ext cx="161925" cy="250825"/>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79" name="Straight Connector 278"/>
              <p:cNvCxnSpPr/>
              <p:nvPr/>
            </p:nvCxnSpPr>
            <p:spPr>
              <a:xfrm flipH="1" flipV="1">
                <a:off x="4942991" y="3147158"/>
                <a:ext cx="165584" cy="259617"/>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80" name="Straight Connector 279"/>
              <p:cNvCxnSpPr/>
              <p:nvPr/>
            </p:nvCxnSpPr>
            <p:spPr>
              <a:xfrm flipV="1">
                <a:off x="5109553" y="3067050"/>
                <a:ext cx="126022" cy="342984"/>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81" name="Straight Connector 280"/>
              <p:cNvCxnSpPr/>
              <p:nvPr/>
            </p:nvCxnSpPr>
            <p:spPr>
              <a:xfrm flipV="1">
                <a:off x="4948285" y="3063875"/>
                <a:ext cx="284115" cy="87618"/>
              </a:xfrm>
              <a:prstGeom prst="line">
                <a:avLst/>
              </a:prstGeom>
              <a:noFill/>
              <a:ln w="15875">
                <a:solidFill>
                  <a:schemeClr val="bg1"/>
                </a:solidFill>
                <a:prstDash val="sysDot"/>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
            <p:nvSpPr>
              <p:cNvPr id="282" name="Oval 281"/>
              <p:cNvSpPr/>
              <p:nvPr/>
            </p:nvSpPr>
            <p:spPr bwMode="auto">
              <a:xfrm>
                <a:off x="5338640" y="3216164"/>
                <a:ext cx="252536" cy="252532"/>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83" name="Oval 282"/>
              <p:cNvSpPr/>
              <p:nvPr/>
            </p:nvSpPr>
            <p:spPr bwMode="auto">
              <a:xfrm>
                <a:off x="4992527" y="3282573"/>
                <a:ext cx="252536" cy="252532"/>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84" name="Oval 283"/>
              <p:cNvSpPr/>
              <p:nvPr/>
            </p:nvSpPr>
            <p:spPr bwMode="auto">
              <a:xfrm>
                <a:off x="5151802" y="2990954"/>
                <a:ext cx="158648" cy="158646"/>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85" name="Oval 284"/>
              <p:cNvSpPr/>
              <p:nvPr/>
            </p:nvSpPr>
            <p:spPr bwMode="auto">
              <a:xfrm>
                <a:off x="4867042" y="3064608"/>
                <a:ext cx="158648" cy="158646"/>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86" name="Oval 285"/>
              <p:cNvSpPr/>
              <p:nvPr/>
            </p:nvSpPr>
            <p:spPr bwMode="auto">
              <a:xfrm>
                <a:off x="5051175" y="2837657"/>
                <a:ext cx="105570" cy="105568"/>
              </a:xfrm>
              <a:prstGeom prst="ellipse">
                <a:avLst/>
              </a:prstGeom>
              <a:solidFill>
                <a:schemeClr val="tx2"/>
              </a:solidFill>
              <a:ln w="15875">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grpSp>
      </p:grpSp>
    </p:spTree>
    <p:extLst>
      <p:ext uri="{BB962C8B-B14F-4D97-AF65-F5344CB8AC3E}">
        <p14:creationId xmlns:p14="http://schemas.microsoft.com/office/powerpoint/2010/main" val="1212066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
                                  </p:stCondLst>
                                  <p:childTnLst>
                                    <p:set>
                                      <p:cBhvr>
                                        <p:cTn id="6" dur="1" fill="hold">
                                          <p:stCondLst>
                                            <p:cond delay="0"/>
                                          </p:stCondLst>
                                        </p:cTn>
                                        <p:tgtEl>
                                          <p:spTgt spid="226"/>
                                        </p:tgtEl>
                                        <p:attrNameLst>
                                          <p:attrName>style.visibility</p:attrName>
                                        </p:attrNameLst>
                                      </p:cBhvr>
                                      <p:to>
                                        <p:strVal val="visible"/>
                                      </p:to>
                                    </p:set>
                                    <p:animEffect transition="in" filter="fade">
                                      <p:cBhvr>
                                        <p:cTn id="7" dur="250"/>
                                        <p:tgtEl>
                                          <p:spTgt spid="226"/>
                                        </p:tgtEl>
                                      </p:cBhvr>
                                    </p:animEffect>
                                  </p:childTnLst>
                                </p:cTn>
                              </p:par>
                              <p:par>
                                <p:cTn id="8" presetID="42" presetClass="path" presetSubtype="0" decel="100000" fill="hold" grpId="1" nodeType="withEffect">
                                  <p:stCondLst>
                                    <p:cond delay="0"/>
                                  </p:stCondLst>
                                  <p:childTnLst>
                                    <p:animMotion origin="layout" path="M -5.87184E-8 4.81162E-6 L -5.87184E-8 0.25011 " pathEditMode="relative" rAng="0" ptsTypes="AA">
                                      <p:cBhvr>
                                        <p:cTn id="9" dur="600" spd="-100000" fill="hold"/>
                                        <p:tgtEl>
                                          <p:spTgt spid="226"/>
                                        </p:tgtEl>
                                        <p:attrNameLst>
                                          <p:attrName>ppt_x</p:attrName>
                                          <p:attrName>ppt_y</p:attrName>
                                        </p:attrNameLst>
                                      </p:cBhvr>
                                      <p:rCtr x="0" y="12506"/>
                                    </p:animMotion>
                                  </p:childTnLst>
                                </p:cTn>
                              </p:par>
                              <p:par>
                                <p:cTn id="10" presetID="53" presetClass="exit" presetSubtype="32" fill="hold" nodeType="withEffect">
                                  <p:stCondLst>
                                    <p:cond delay="0"/>
                                  </p:stCondLst>
                                  <p:childTnLst>
                                    <p:anim calcmode="lin" valueType="num">
                                      <p:cBhvr>
                                        <p:cTn id="11" dur="650"/>
                                        <p:tgtEl>
                                          <p:spTgt spid="255"/>
                                        </p:tgtEl>
                                        <p:attrNameLst>
                                          <p:attrName>ppt_w</p:attrName>
                                        </p:attrNameLst>
                                      </p:cBhvr>
                                      <p:tavLst>
                                        <p:tav tm="0">
                                          <p:val>
                                            <p:strVal val="ppt_w"/>
                                          </p:val>
                                        </p:tav>
                                        <p:tav tm="100000">
                                          <p:val>
                                            <p:fltVal val="0"/>
                                          </p:val>
                                        </p:tav>
                                      </p:tavLst>
                                    </p:anim>
                                    <p:anim calcmode="lin" valueType="num">
                                      <p:cBhvr>
                                        <p:cTn id="12" dur="650"/>
                                        <p:tgtEl>
                                          <p:spTgt spid="255"/>
                                        </p:tgtEl>
                                        <p:attrNameLst>
                                          <p:attrName>ppt_h</p:attrName>
                                        </p:attrNameLst>
                                      </p:cBhvr>
                                      <p:tavLst>
                                        <p:tav tm="0">
                                          <p:val>
                                            <p:strVal val="ppt_h"/>
                                          </p:val>
                                        </p:tav>
                                        <p:tav tm="100000">
                                          <p:val>
                                            <p:fltVal val="0"/>
                                          </p:val>
                                        </p:tav>
                                      </p:tavLst>
                                    </p:anim>
                                    <p:animEffect transition="out" filter="fade">
                                      <p:cBhvr>
                                        <p:cTn id="13" dur="650"/>
                                        <p:tgtEl>
                                          <p:spTgt spid="255"/>
                                        </p:tgtEl>
                                      </p:cBhvr>
                                    </p:animEffect>
                                    <p:set>
                                      <p:cBhvr>
                                        <p:cTn id="14" dur="1" fill="hold">
                                          <p:stCondLst>
                                            <p:cond delay="649"/>
                                          </p:stCondLst>
                                        </p:cTn>
                                        <p:tgtEl>
                                          <p:spTgt spid="255"/>
                                        </p:tgtEl>
                                        <p:attrNameLst>
                                          <p:attrName>style.visibility</p:attrName>
                                        </p:attrNameLst>
                                      </p:cBhvr>
                                      <p:to>
                                        <p:strVal val="hidden"/>
                                      </p:to>
                                    </p:set>
                                  </p:childTnLst>
                                </p:cTn>
                              </p:par>
                              <p:par>
                                <p:cTn id="15" presetID="53" presetClass="exit" presetSubtype="32" fill="hold" nodeType="withEffect">
                                  <p:stCondLst>
                                    <p:cond delay="0"/>
                                  </p:stCondLst>
                                  <p:childTnLst>
                                    <p:anim calcmode="lin" valueType="num">
                                      <p:cBhvr>
                                        <p:cTn id="16" dur="650"/>
                                        <p:tgtEl>
                                          <p:spTgt spid="270"/>
                                        </p:tgtEl>
                                        <p:attrNameLst>
                                          <p:attrName>ppt_w</p:attrName>
                                        </p:attrNameLst>
                                      </p:cBhvr>
                                      <p:tavLst>
                                        <p:tav tm="0">
                                          <p:val>
                                            <p:strVal val="ppt_w"/>
                                          </p:val>
                                        </p:tav>
                                        <p:tav tm="100000">
                                          <p:val>
                                            <p:fltVal val="0"/>
                                          </p:val>
                                        </p:tav>
                                      </p:tavLst>
                                    </p:anim>
                                    <p:anim calcmode="lin" valueType="num">
                                      <p:cBhvr>
                                        <p:cTn id="17" dur="650"/>
                                        <p:tgtEl>
                                          <p:spTgt spid="270"/>
                                        </p:tgtEl>
                                        <p:attrNameLst>
                                          <p:attrName>ppt_h</p:attrName>
                                        </p:attrNameLst>
                                      </p:cBhvr>
                                      <p:tavLst>
                                        <p:tav tm="0">
                                          <p:val>
                                            <p:strVal val="ppt_h"/>
                                          </p:val>
                                        </p:tav>
                                        <p:tav tm="100000">
                                          <p:val>
                                            <p:fltVal val="0"/>
                                          </p:val>
                                        </p:tav>
                                      </p:tavLst>
                                    </p:anim>
                                    <p:animEffect transition="out" filter="fade">
                                      <p:cBhvr>
                                        <p:cTn id="18" dur="650"/>
                                        <p:tgtEl>
                                          <p:spTgt spid="270"/>
                                        </p:tgtEl>
                                      </p:cBhvr>
                                    </p:animEffect>
                                    <p:set>
                                      <p:cBhvr>
                                        <p:cTn id="19" dur="1" fill="hold">
                                          <p:stCondLst>
                                            <p:cond delay="649"/>
                                          </p:stCondLst>
                                        </p:cTn>
                                        <p:tgtEl>
                                          <p:spTgt spid="270"/>
                                        </p:tgtEl>
                                        <p:attrNameLst>
                                          <p:attrName>style.visibility</p:attrName>
                                        </p:attrNameLst>
                                      </p:cBhvr>
                                      <p:to>
                                        <p:strVal val="hidden"/>
                                      </p:to>
                                    </p:set>
                                  </p:childTnLst>
                                </p:cTn>
                              </p:par>
                            </p:childTnLst>
                          </p:cTn>
                        </p:par>
                        <p:par>
                          <p:cTn id="20" fill="hold">
                            <p:stCondLst>
                              <p:cond delay="650"/>
                            </p:stCondLst>
                            <p:childTnLst>
                              <p:par>
                                <p:cTn id="21" presetID="1" presetClass="entr" presetSubtype="0" fill="hold" nodeType="afterEffect">
                                  <p:stCondLst>
                                    <p:cond delay="250"/>
                                  </p:stCondLst>
                                  <p:childTnLst>
                                    <p:set>
                                      <p:cBhvr>
                                        <p:cTn id="22" dur="1" fill="hold">
                                          <p:stCondLst>
                                            <p:cond delay="0"/>
                                          </p:stCondLst>
                                        </p:cTn>
                                        <p:tgtEl>
                                          <p:spTgt spid="82"/>
                                        </p:tgtEl>
                                        <p:attrNameLst>
                                          <p:attrName>style.visibility</p:attrName>
                                        </p:attrNameLst>
                                      </p:cBhvr>
                                      <p:to>
                                        <p:strVal val="visible"/>
                                      </p:to>
                                    </p:set>
                                  </p:childTnLst>
                                </p:cTn>
                              </p:par>
                              <p:par>
                                <p:cTn id="23" presetID="10" presetClass="entr" presetSubtype="0" fill="hold" nodeType="withEffect">
                                  <p:stCondLst>
                                    <p:cond delay="300"/>
                                  </p:stCondLst>
                                  <p:childTnLst>
                                    <p:set>
                                      <p:cBhvr>
                                        <p:cTn id="24" dur="1" fill="hold">
                                          <p:stCondLst>
                                            <p:cond delay="0"/>
                                          </p:stCondLst>
                                        </p:cTn>
                                        <p:tgtEl>
                                          <p:spTgt spid="228"/>
                                        </p:tgtEl>
                                        <p:attrNameLst>
                                          <p:attrName>style.visibility</p:attrName>
                                        </p:attrNameLst>
                                      </p:cBhvr>
                                      <p:to>
                                        <p:strVal val="visible"/>
                                      </p:to>
                                    </p:set>
                                    <p:animEffect transition="in" filter="fade">
                                      <p:cBhvr>
                                        <p:cTn id="25" dur="800"/>
                                        <p:tgtEl>
                                          <p:spTgt spid="228"/>
                                        </p:tgtEl>
                                      </p:cBhvr>
                                    </p:animEffect>
                                  </p:childTnLst>
                                </p:cTn>
                              </p:par>
                              <p:par>
                                <p:cTn id="26" presetID="1" presetClass="exit" presetSubtype="0" fill="hold" nodeType="withEffect">
                                  <p:stCondLst>
                                    <p:cond delay="250"/>
                                  </p:stCondLst>
                                  <p:childTnLst>
                                    <p:set>
                                      <p:cBhvr>
                                        <p:cTn id="27" dur="1" fill="hold">
                                          <p:stCondLst>
                                            <p:cond delay="0"/>
                                          </p:stCondLst>
                                        </p:cTn>
                                        <p:tgtEl>
                                          <p:spTgt spid="82"/>
                                        </p:tgtEl>
                                        <p:attrNameLst>
                                          <p:attrName>style.visibility</p:attrName>
                                        </p:attrNameLst>
                                      </p:cBhvr>
                                      <p:to>
                                        <p:strVal val="hidden"/>
                                      </p:to>
                                    </p:set>
                                  </p:childTnLst>
                                </p:cTn>
                              </p:par>
                              <p:par>
                                <p:cTn id="28" presetID="8" presetClass="emph" presetSubtype="0" accel="100000" fill="hold" nodeType="withEffect">
                                  <p:stCondLst>
                                    <p:cond delay="250"/>
                                  </p:stCondLst>
                                  <p:childTnLst>
                                    <p:animRot by="10800000">
                                      <p:cBhvr>
                                        <p:cTn id="29" dur="650" fill="hold"/>
                                        <p:tgtEl>
                                          <p:spTgt spid="78"/>
                                        </p:tgtEl>
                                        <p:attrNameLst>
                                          <p:attrName>r</p:attrName>
                                        </p:attrNameLst>
                                      </p:cBhvr>
                                    </p:animRot>
                                  </p:childTnLst>
                                </p:cTn>
                              </p:par>
                              <p:par>
                                <p:cTn id="30" presetID="1" presetClass="entr" presetSubtype="0" fill="hold" nodeType="withEffect">
                                  <p:stCondLst>
                                    <p:cond delay="900"/>
                                  </p:stCondLst>
                                  <p:childTnLst>
                                    <p:set>
                                      <p:cBhvr>
                                        <p:cTn id="31" dur="1" fill="hold">
                                          <p:stCondLst>
                                            <p:cond delay="0"/>
                                          </p:stCondLst>
                                        </p:cTn>
                                        <p:tgtEl>
                                          <p:spTgt spid="75"/>
                                        </p:tgtEl>
                                        <p:attrNameLst>
                                          <p:attrName>style.visibility</p:attrName>
                                        </p:attrNameLst>
                                      </p:cBhvr>
                                      <p:to>
                                        <p:strVal val="visible"/>
                                      </p:to>
                                    </p:set>
                                  </p:childTnLst>
                                </p:cTn>
                              </p:par>
                              <p:par>
                                <p:cTn id="32" presetID="10" presetClass="entr" presetSubtype="0" fill="hold" grpId="0" nodeType="withEffect">
                                  <p:stCondLst>
                                    <p:cond delay="900"/>
                                  </p:stCondLst>
                                  <p:childTnLst>
                                    <p:set>
                                      <p:cBhvr>
                                        <p:cTn id="33" dur="1" fill="hold">
                                          <p:stCondLst>
                                            <p:cond delay="0"/>
                                          </p:stCondLst>
                                        </p:cTn>
                                        <p:tgtEl>
                                          <p:spTgt spid="234"/>
                                        </p:tgtEl>
                                        <p:attrNameLst>
                                          <p:attrName>style.visibility</p:attrName>
                                        </p:attrNameLst>
                                      </p:cBhvr>
                                      <p:to>
                                        <p:strVal val="visible"/>
                                      </p:to>
                                    </p:set>
                                    <p:animEffect transition="in" filter="fade">
                                      <p:cBhvr>
                                        <p:cTn id="34" dur="800"/>
                                        <p:tgtEl>
                                          <p:spTgt spid="234"/>
                                        </p:tgtEl>
                                      </p:cBhvr>
                                    </p:animEffect>
                                  </p:childTnLst>
                                </p:cTn>
                              </p:par>
                              <p:par>
                                <p:cTn id="35" presetID="1" presetClass="exit" presetSubtype="0" fill="hold" grpId="0" nodeType="withEffect">
                                  <p:stCondLst>
                                    <p:cond delay="900"/>
                                  </p:stCondLst>
                                  <p:childTnLst>
                                    <p:set>
                                      <p:cBhvr>
                                        <p:cTn id="36" dur="1" fill="hold">
                                          <p:stCondLst>
                                            <p:cond delay="0"/>
                                          </p:stCondLst>
                                        </p:cTn>
                                        <p:tgtEl>
                                          <p:spTgt spid="81"/>
                                        </p:tgtEl>
                                        <p:attrNameLst>
                                          <p:attrName>style.visibility</p:attrName>
                                        </p:attrNameLst>
                                      </p:cBhvr>
                                      <p:to>
                                        <p:strVal val="hidden"/>
                                      </p:to>
                                    </p:set>
                                  </p:childTnLst>
                                </p:cTn>
                              </p:par>
                              <p:par>
                                <p:cTn id="37" presetID="8" presetClass="emph" presetSubtype="0" decel="100000" fill="hold" nodeType="withEffect">
                                  <p:stCondLst>
                                    <p:cond delay="900"/>
                                  </p:stCondLst>
                                  <p:childTnLst>
                                    <p:animRot by="10800000">
                                      <p:cBhvr>
                                        <p:cTn id="38" dur="750" fill="hold"/>
                                        <p:tgtEl>
                                          <p:spTgt spid="75"/>
                                        </p:tgtEl>
                                        <p:attrNameLst>
                                          <p:attrName>r</p:attrName>
                                        </p:attrNameLst>
                                      </p:cBhvr>
                                    </p:animRot>
                                  </p:childTnLst>
                                </p:cTn>
                              </p:par>
                              <p:par>
                                <p:cTn id="39" presetID="1" presetClass="entr" presetSubtype="0" fill="hold" grpId="1" nodeType="withEffect">
                                  <p:stCondLst>
                                    <p:cond delay="900"/>
                                  </p:stCondLst>
                                  <p:childTnLst>
                                    <p:set>
                                      <p:cBhvr>
                                        <p:cTn id="40" dur="1" fill="hold">
                                          <p:stCondLst>
                                            <p:cond delay="0"/>
                                          </p:stCondLst>
                                        </p:cTn>
                                        <p:tgtEl>
                                          <p:spTgt spid="72"/>
                                        </p:tgtEl>
                                        <p:attrNameLst>
                                          <p:attrName>style.visibility</p:attrName>
                                        </p:attrNameLst>
                                      </p:cBhvr>
                                      <p:to>
                                        <p:strVal val="visible"/>
                                      </p:to>
                                    </p:set>
                                  </p:childTnLst>
                                </p:cTn>
                              </p:par>
                              <p:par>
                                <p:cTn id="41" presetID="63" presetClass="path" presetSubtype="0" decel="100000" fill="hold" grpId="0" nodeType="withEffect">
                                  <p:stCondLst>
                                    <p:cond delay="900"/>
                                  </p:stCondLst>
                                  <p:childTnLst>
                                    <p:animMotion origin="layout" path="M 0.13926 -3.57694E-6 L 1.69773E-6 -3.57694E-6 " pathEditMode="relative" rAng="0" ptsTypes="AA">
                                      <p:cBhvr>
                                        <p:cTn id="42" dur="800" fill="hold"/>
                                        <p:tgtEl>
                                          <p:spTgt spid="72"/>
                                        </p:tgtEl>
                                        <p:attrNameLst>
                                          <p:attrName>ppt_x</p:attrName>
                                          <p:attrName>ppt_y</p:attrName>
                                        </p:attrNameLst>
                                      </p:cBhvr>
                                      <p:rCtr x="-6970" y="0"/>
                                    </p:animMotion>
                                  </p:childTnLst>
                                </p:cTn>
                              </p:par>
                            </p:childTnLst>
                          </p:cTn>
                        </p:par>
                        <p:par>
                          <p:cTn id="43" fill="hold">
                            <p:stCondLst>
                              <p:cond delay="2350"/>
                            </p:stCondLst>
                            <p:childTnLst>
                              <p:par>
                                <p:cTn id="44" presetID="1" presetClass="entr" presetSubtype="0" fill="hold" nodeType="afterEffect">
                                  <p:stCondLst>
                                    <p:cond delay="250"/>
                                  </p:stCondLst>
                                  <p:childTnLst>
                                    <p:set>
                                      <p:cBhvr>
                                        <p:cTn id="45" dur="1" fill="hold">
                                          <p:stCondLst>
                                            <p:cond delay="0"/>
                                          </p:stCondLst>
                                        </p:cTn>
                                        <p:tgtEl>
                                          <p:spTgt spid="93"/>
                                        </p:tgtEl>
                                        <p:attrNameLst>
                                          <p:attrName>style.visibility</p:attrName>
                                        </p:attrNameLst>
                                      </p:cBhvr>
                                      <p:to>
                                        <p:strVal val="visible"/>
                                      </p:to>
                                    </p:set>
                                  </p:childTnLst>
                                </p:cTn>
                              </p:par>
                              <p:par>
                                <p:cTn id="46" presetID="10" presetClass="entr" presetSubtype="0" fill="hold" nodeType="withEffect">
                                  <p:stCondLst>
                                    <p:cond delay="300"/>
                                  </p:stCondLst>
                                  <p:childTnLst>
                                    <p:set>
                                      <p:cBhvr>
                                        <p:cTn id="47" dur="1" fill="hold">
                                          <p:stCondLst>
                                            <p:cond delay="0"/>
                                          </p:stCondLst>
                                        </p:cTn>
                                        <p:tgtEl>
                                          <p:spTgt spid="230"/>
                                        </p:tgtEl>
                                        <p:attrNameLst>
                                          <p:attrName>style.visibility</p:attrName>
                                        </p:attrNameLst>
                                      </p:cBhvr>
                                      <p:to>
                                        <p:strVal val="visible"/>
                                      </p:to>
                                    </p:set>
                                    <p:animEffect transition="in" filter="fade">
                                      <p:cBhvr>
                                        <p:cTn id="48" dur="800"/>
                                        <p:tgtEl>
                                          <p:spTgt spid="230"/>
                                        </p:tgtEl>
                                      </p:cBhvr>
                                    </p:animEffect>
                                  </p:childTnLst>
                                </p:cTn>
                              </p:par>
                              <p:par>
                                <p:cTn id="49" presetID="1" presetClass="exit" presetSubtype="0" fill="hold" nodeType="withEffect">
                                  <p:stCondLst>
                                    <p:cond delay="250"/>
                                  </p:stCondLst>
                                  <p:childTnLst>
                                    <p:set>
                                      <p:cBhvr>
                                        <p:cTn id="50" dur="1" fill="hold">
                                          <p:stCondLst>
                                            <p:cond delay="0"/>
                                          </p:stCondLst>
                                        </p:cTn>
                                        <p:tgtEl>
                                          <p:spTgt spid="93"/>
                                        </p:tgtEl>
                                        <p:attrNameLst>
                                          <p:attrName>style.visibility</p:attrName>
                                        </p:attrNameLst>
                                      </p:cBhvr>
                                      <p:to>
                                        <p:strVal val="hidden"/>
                                      </p:to>
                                    </p:set>
                                  </p:childTnLst>
                                </p:cTn>
                              </p:par>
                              <p:par>
                                <p:cTn id="51" presetID="8" presetClass="emph" presetSubtype="0" accel="100000" fill="hold" nodeType="withEffect">
                                  <p:stCondLst>
                                    <p:cond delay="250"/>
                                  </p:stCondLst>
                                  <p:childTnLst>
                                    <p:animRot by="10800000">
                                      <p:cBhvr>
                                        <p:cTn id="52" dur="650" fill="hold"/>
                                        <p:tgtEl>
                                          <p:spTgt spid="89"/>
                                        </p:tgtEl>
                                        <p:attrNameLst>
                                          <p:attrName>r</p:attrName>
                                        </p:attrNameLst>
                                      </p:cBhvr>
                                    </p:animRot>
                                  </p:childTnLst>
                                </p:cTn>
                              </p:par>
                              <p:par>
                                <p:cTn id="53" presetID="1" presetClass="entr" presetSubtype="0" fill="hold" nodeType="withEffect">
                                  <p:stCondLst>
                                    <p:cond delay="900"/>
                                  </p:stCondLst>
                                  <p:childTnLst>
                                    <p:set>
                                      <p:cBhvr>
                                        <p:cTn id="54" dur="1" fill="hold">
                                          <p:stCondLst>
                                            <p:cond delay="0"/>
                                          </p:stCondLst>
                                        </p:cTn>
                                        <p:tgtEl>
                                          <p:spTgt spid="86"/>
                                        </p:tgtEl>
                                        <p:attrNameLst>
                                          <p:attrName>style.visibility</p:attrName>
                                        </p:attrNameLst>
                                      </p:cBhvr>
                                      <p:to>
                                        <p:strVal val="visible"/>
                                      </p:to>
                                    </p:set>
                                  </p:childTnLst>
                                </p:cTn>
                              </p:par>
                              <p:par>
                                <p:cTn id="55" presetID="10" presetClass="entr" presetSubtype="0" fill="hold" nodeType="withEffect">
                                  <p:stCondLst>
                                    <p:cond delay="900"/>
                                  </p:stCondLst>
                                  <p:childTnLst>
                                    <p:set>
                                      <p:cBhvr>
                                        <p:cTn id="56" dur="1" fill="hold">
                                          <p:stCondLst>
                                            <p:cond delay="0"/>
                                          </p:stCondLst>
                                        </p:cTn>
                                        <p:tgtEl>
                                          <p:spTgt spid="237"/>
                                        </p:tgtEl>
                                        <p:attrNameLst>
                                          <p:attrName>style.visibility</p:attrName>
                                        </p:attrNameLst>
                                      </p:cBhvr>
                                      <p:to>
                                        <p:strVal val="visible"/>
                                      </p:to>
                                    </p:set>
                                    <p:animEffect transition="in" filter="fade">
                                      <p:cBhvr>
                                        <p:cTn id="57" dur="800"/>
                                        <p:tgtEl>
                                          <p:spTgt spid="237"/>
                                        </p:tgtEl>
                                      </p:cBhvr>
                                    </p:animEffect>
                                  </p:childTnLst>
                                </p:cTn>
                              </p:par>
                              <p:par>
                                <p:cTn id="58" presetID="1" presetClass="exit" presetSubtype="0" fill="hold" grpId="0" nodeType="withEffect">
                                  <p:stCondLst>
                                    <p:cond delay="900"/>
                                  </p:stCondLst>
                                  <p:childTnLst>
                                    <p:set>
                                      <p:cBhvr>
                                        <p:cTn id="59" dur="1" fill="hold">
                                          <p:stCondLst>
                                            <p:cond delay="0"/>
                                          </p:stCondLst>
                                        </p:cTn>
                                        <p:tgtEl>
                                          <p:spTgt spid="92"/>
                                        </p:tgtEl>
                                        <p:attrNameLst>
                                          <p:attrName>style.visibility</p:attrName>
                                        </p:attrNameLst>
                                      </p:cBhvr>
                                      <p:to>
                                        <p:strVal val="hidden"/>
                                      </p:to>
                                    </p:set>
                                  </p:childTnLst>
                                </p:cTn>
                              </p:par>
                              <p:par>
                                <p:cTn id="60" presetID="8" presetClass="emph" presetSubtype="0" decel="100000" fill="hold" nodeType="withEffect">
                                  <p:stCondLst>
                                    <p:cond delay="900"/>
                                  </p:stCondLst>
                                  <p:childTnLst>
                                    <p:animRot by="10800000">
                                      <p:cBhvr>
                                        <p:cTn id="61" dur="750" fill="hold"/>
                                        <p:tgtEl>
                                          <p:spTgt spid="86"/>
                                        </p:tgtEl>
                                        <p:attrNameLst>
                                          <p:attrName>r</p:attrName>
                                        </p:attrNameLst>
                                      </p:cBhvr>
                                    </p:animRot>
                                  </p:childTnLst>
                                </p:cTn>
                              </p:par>
                              <p:par>
                                <p:cTn id="62" presetID="1" presetClass="entr" presetSubtype="0" fill="hold" grpId="0" nodeType="withEffect">
                                  <p:stCondLst>
                                    <p:cond delay="900"/>
                                  </p:stCondLst>
                                  <p:childTnLst>
                                    <p:set>
                                      <p:cBhvr>
                                        <p:cTn id="63" dur="1" fill="hold">
                                          <p:stCondLst>
                                            <p:cond delay="0"/>
                                          </p:stCondLst>
                                        </p:cTn>
                                        <p:tgtEl>
                                          <p:spTgt spid="73"/>
                                        </p:tgtEl>
                                        <p:attrNameLst>
                                          <p:attrName>style.visibility</p:attrName>
                                        </p:attrNameLst>
                                      </p:cBhvr>
                                      <p:to>
                                        <p:strVal val="visible"/>
                                      </p:to>
                                    </p:set>
                                  </p:childTnLst>
                                </p:cTn>
                              </p:par>
                              <p:par>
                                <p:cTn id="64" presetID="63" presetClass="path" presetSubtype="0" decel="100000" fill="hold" grpId="1" nodeType="withEffect">
                                  <p:stCondLst>
                                    <p:cond delay="900"/>
                                  </p:stCondLst>
                                  <p:childTnLst>
                                    <p:animMotion origin="layout" path="M 0.14003 7.58057E-7 L 2.19811E-6 7.58057E-7 " pathEditMode="relative" rAng="0" ptsTypes="AA">
                                      <p:cBhvr>
                                        <p:cTn id="65" dur="800" fill="hold"/>
                                        <p:tgtEl>
                                          <p:spTgt spid="73"/>
                                        </p:tgtEl>
                                        <p:attrNameLst>
                                          <p:attrName>ppt_x</p:attrName>
                                          <p:attrName>ppt_y</p:attrName>
                                        </p:attrNameLst>
                                      </p:cBhvr>
                                      <p:rCtr x="-7008" y="0"/>
                                    </p:animMotion>
                                  </p:childTnLst>
                                </p:cTn>
                              </p:par>
                            </p:childTnLst>
                          </p:cTn>
                        </p:par>
                        <p:par>
                          <p:cTn id="66" fill="hold">
                            <p:stCondLst>
                              <p:cond delay="4050"/>
                            </p:stCondLst>
                            <p:childTnLst>
                              <p:par>
                                <p:cTn id="67" presetID="1" presetClass="entr" presetSubtype="0" fill="hold" nodeType="afterEffect">
                                  <p:stCondLst>
                                    <p:cond delay="250"/>
                                  </p:stCondLst>
                                  <p:childTnLst>
                                    <p:set>
                                      <p:cBhvr>
                                        <p:cTn id="68" dur="1" fill="hold">
                                          <p:stCondLst>
                                            <p:cond delay="0"/>
                                          </p:stCondLst>
                                        </p:cTn>
                                        <p:tgtEl>
                                          <p:spTgt spid="104"/>
                                        </p:tgtEl>
                                        <p:attrNameLst>
                                          <p:attrName>style.visibility</p:attrName>
                                        </p:attrNameLst>
                                      </p:cBhvr>
                                      <p:to>
                                        <p:strVal val="visible"/>
                                      </p:to>
                                    </p:set>
                                  </p:childTnLst>
                                </p:cTn>
                              </p:par>
                              <p:par>
                                <p:cTn id="69" presetID="10" presetClass="entr" presetSubtype="0" fill="hold" nodeType="withEffect">
                                  <p:stCondLst>
                                    <p:cond delay="300"/>
                                  </p:stCondLst>
                                  <p:childTnLst>
                                    <p:set>
                                      <p:cBhvr>
                                        <p:cTn id="70" dur="1" fill="hold">
                                          <p:stCondLst>
                                            <p:cond delay="0"/>
                                          </p:stCondLst>
                                        </p:cTn>
                                        <p:tgtEl>
                                          <p:spTgt spid="229"/>
                                        </p:tgtEl>
                                        <p:attrNameLst>
                                          <p:attrName>style.visibility</p:attrName>
                                        </p:attrNameLst>
                                      </p:cBhvr>
                                      <p:to>
                                        <p:strVal val="visible"/>
                                      </p:to>
                                    </p:set>
                                    <p:animEffect transition="in" filter="fade">
                                      <p:cBhvr>
                                        <p:cTn id="71" dur="800"/>
                                        <p:tgtEl>
                                          <p:spTgt spid="229"/>
                                        </p:tgtEl>
                                      </p:cBhvr>
                                    </p:animEffect>
                                  </p:childTnLst>
                                </p:cTn>
                              </p:par>
                              <p:par>
                                <p:cTn id="72" presetID="1" presetClass="exit" presetSubtype="0" fill="hold" nodeType="withEffect">
                                  <p:stCondLst>
                                    <p:cond delay="250"/>
                                  </p:stCondLst>
                                  <p:childTnLst>
                                    <p:set>
                                      <p:cBhvr>
                                        <p:cTn id="73" dur="1" fill="hold">
                                          <p:stCondLst>
                                            <p:cond delay="0"/>
                                          </p:stCondLst>
                                        </p:cTn>
                                        <p:tgtEl>
                                          <p:spTgt spid="104"/>
                                        </p:tgtEl>
                                        <p:attrNameLst>
                                          <p:attrName>style.visibility</p:attrName>
                                        </p:attrNameLst>
                                      </p:cBhvr>
                                      <p:to>
                                        <p:strVal val="hidden"/>
                                      </p:to>
                                    </p:set>
                                  </p:childTnLst>
                                </p:cTn>
                              </p:par>
                              <p:par>
                                <p:cTn id="74" presetID="8" presetClass="emph" presetSubtype="0" accel="100000" fill="hold" nodeType="withEffect">
                                  <p:stCondLst>
                                    <p:cond delay="250"/>
                                  </p:stCondLst>
                                  <p:childTnLst>
                                    <p:animRot by="10800000">
                                      <p:cBhvr>
                                        <p:cTn id="75" dur="650" fill="hold"/>
                                        <p:tgtEl>
                                          <p:spTgt spid="100"/>
                                        </p:tgtEl>
                                        <p:attrNameLst>
                                          <p:attrName>r</p:attrName>
                                        </p:attrNameLst>
                                      </p:cBhvr>
                                    </p:animRot>
                                  </p:childTnLst>
                                </p:cTn>
                              </p:par>
                              <p:par>
                                <p:cTn id="76" presetID="1" presetClass="entr" presetSubtype="0" fill="hold" nodeType="withEffect">
                                  <p:stCondLst>
                                    <p:cond delay="900"/>
                                  </p:stCondLst>
                                  <p:childTnLst>
                                    <p:set>
                                      <p:cBhvr>
                                        <p:cTn id="77" dur="1" fill="hold">
                                          <p:stCondLst>
                                            <p:cond delay="0"/>
                                          </p:stCondLst>
                                        </p:cTn>
                                        <p:tgtEl>
                                          <p:spTgt spid="97"/>
                                        </p:tgtEl>
                                        <p:attrNameLst>
                                          <p:attrName>style.visibility</p:attrName>
                                        </p:attrNameLst>
                                      </p:cBhvr>
                                      <p:to>
                                        <p:strVal val="visible"/>
                                      </p:to>
                                    </p:set>
                                  </p:childTnLst>
                                </p:cTn>
                              </p:par>
                              <p:par>
                                <p:cTn id="78" presetID="10" presetClass="entr" presetSubtype="0" fill="hold" grpId="0" nodeType="withEffect">
                                  <p:stCondLst>
                                    <p:cond delay="900"/>
                                  </p:stCondLst>
                                  <p:childTnLst>
                                    <p:set>
                                      <p:cBhvr>
                                        <p:cTn id="79" dur="1" fill="hold">
                                          <p:stCondLst>
                                            <p:cond delay="0"/>
                                          </p:stCondLst>
                                        </p:cTn>
                                        <p:tgtEl>
                                          <p:spTgt spid="247"/>
                                        </p:tgtEl>
                                        <p:attrNameLst>
                                          <p:attrName>style.visibility</p:attrName>
                                        </p:attrNameLst>
                                      </p:cBhvr>
                                      <p:to>
                                        <p:strVal val="visible"/>
                                      </p:to>
                                    </p:set>
                                    <p:animEffect transition="in" filter="fade">
                                      <p:cBhvr>
                                        <p:cTn id="80" dur="800"/>
                                        <p:tgtEl>
                                          <p:spTgt spid="247"/>
                                        </p:tgtEl>
                                      </p:cBhvr>
                                    </p:animEffect>
                                  </p:childTnLst>
                                </p:cTn>
                              </p:par>
                              <p:par>
                                <p:cTn id="81" presetID="1" presetClass="exit" presetSubtype="0" fill="hold" grpId="0" nodeType="withEffect">
                                  <p:stCondLst>
                                    <p:cond delay="900"/>
                                  </p:stCondLst>
                                  <p:childTnLst>
                                    <p:set>
                                      <p:cBhvr>
                                        <p:cTn id="82" dur="1" fill="hold">
                                          <p:stCondLst>
                                            <p:cond delay="0"/>
                                          </p:stCondLst>
                                        </p:cTn>
                                        <p:tgtEl>
                                          <p:spTgt spid="103"/>
                                        </p:tgtEl>
                                        <p:attrNameLst>
                                          <p:attrName>style.visibility</p:attrName>
                                        </p:attrNameLst>
                                      </p:cBhvr>
                                      <p:to>
                                        <p:strVal val="hidden"/>
                                      </p:to>
                                    </p:set>
                                  </p:childTnLst>
                                </p:cTn>
                              </p:par>
                              <p:par>
                                <p:cTn id="83" presetID="8" presetClass="emph" presetSubtype="0" decel="100000" fill="hold" nodeType="withEffect">
                                  <p:stCondLst>
                                    <p:cond delay="900"/>
                                  </p:stCondLst>
                                  <p:childTnLst>
                                    <p:animRot by="10800000">
                                      <p:cBhvr>
                                        <p:cTn id="84" dur="750" fill="hold"/>
                                        <p:tgtEl>
                                          <p:spTgt spid="97"/>
                                        </p:tgtEl>
                                        <p:attrNameLst>
                                          <p:attrName>r</p:attrName>
                                        </p:attrNameLst>
                                      </p:cBhvr>
                                    </p:animRot>
                                  </p:childTnLst>
                                </p:cTn>
                              </p:par>
                              <p:par>
                                <p:cTn id="85" presetID="1" presetClass="entr" presetSubtype="0" fill="hold" grpId="0" nodeType="withEffect">
                                  <p:stCondLst>
                                    <p:cond delay="900"/>
                                  </p:stCondLst>
                                  <p:childTnLst>
                                    <p:set>
                                      <p:cBhvr>
                                        <p:cTn id="86" dur="1" fill="hold">
                                          <p:stCondLst>
                                            <p:cond delay="0"/>
                                          </p:stCondLst>
                                        </p:cTn>
                                        <p:tgtEl>
                                          <p:spTgt spid="74"/>
                                        </p:tgtEl>
                                        <p:attrNameLst>
                                          <p:attrName>style.visibility</p:attrName>
                                        </p:attrNameLst>
                                      </p:cBhvr>
                                      <p:to>
                                        <p:strVal val="visible"/>
                                      </p:to>
                                    </p:set>
                                  </p:childTnLst>
                                </p:cTn>
                              </p:par>
                              <p:par>
                                <p:cTn id="87" presetID="63" presetClass="path" presetSubtype="0" decel="100000" fill="hold" grpId="1" nodeType="withEffect">
                                  <p:stCondLst>
                                    <p:cond delay="900"/>
                                  </p:stCondLst>
                                  <p:childTnLst>
                                    <p:animMotion origin="layout" path="M 0.14437 -4.90695E-6 L 2.34874E-6 -4.90695E-6 " pathEditMode="relative" rAng="0" ptsTypes="AA">
                                      <p:cBhvr>
                                        <p:cTn id="88" dur="800" fill="hold"/>
                                        <p:tgtEl>
                                          <p:spTgt spid="74"/>
                                        </p:tgtEl>
                                        <p:attrNameLst>
                                          <p:attrName>ppt_x</p:attrName>
                                          <p:attrName>ppt_y</p:attrName>
                                        </p:attrNameLst>
                                      </p:cBhvr>
                                      <p:rCtr x="-722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2" grpId="1"/>
      <p:bldP spid="73" grpId="0"/>
      <p:bldP spid="73" grpId="1"/>
      <p:bldP spid="74" grpId="0"/>
      <p:bldP spid="74" grpId="1"/>
      <p:bldP spid="226" grpId="0"/>
      <p:bldP spid="226" grpId="1"/>
      <p:bldP spid="81" grpId="0" animBg="1"/>
      <p:bldP spid="234" grpId="0" animBg="1"/>
      <p:bldP spid="92" grpId="0" animBg="1"/>
      <p:bldP spid="103" grpId="0" animBg="1"/>
      <p:bldP spid="24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2179058"/>
          </a:xfrm>
        </p:spPr>
        <p:txBody>
          <a:bodyPr/>
          <a:lstStyle/>
          <a:p>
            <a:r>
              <a:rPr lang="en-US"/>
              <a:t>So What is</a:t>
            </a:r>
            <a:br>
              <a:rPr lang="en-US"/>
            </a:br>
            <a:r>
              <a:rPr lang="en-US"/>
              <a:t>Windows Defender ATP?</a:t>
            </a:r>
            <a:endParaRPr lang="en-US" sz="720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14781" y="184894"/>
            <a:ext cx="1200001" cy="720000"/>
          </a:xfrm>
          <a:prstGeom prst="rect">
            <a:avLst/>
          </a:prstGeom>
        </p:spPr>
      </p:pic>
    </p:spTree>
    <p:extLst>
      <p:ext uri="{BB962C8B-B14F-4D97-AF65-F5344CB8AC3E}">
        <p14:creationId xmlns:p14="http://schemas.microsoft.com/office/powerpoint/2010/main" val="501207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r>
              <a:rPr lang="en-US" i="1" dirty="0"/>
              <a:t>Not</a:t>
            </a:r>
            <a:r>
              <a:rPr lang="en-US" dirty="0"/>
              <a:t> Anti-Virus</a:t>
            </a:r>
          </a:p>
        </p:txBody>
      </p:sp>
      <p:pic>
        <p:nvPicPr>
          <p:cNvPr id="4" name="Picture 3"/>
          <p:cNvPicPr>
            <a:picLocks noChangeAspect="1"/>
          </p:cNvPicPr>
          <p:nvPr/>
        </p:nvPicPr>
        <p:blipFill>
          <a:blip r:embed="rId3"/>
          <a:stretch>
            <a:fillRect/>
          </a:stretch>
        </p:blipFill>
        <p:spPr>
          <a:xfrm>
            <a:off x="1309688" y="1744662"/>
            <a:ext cx="8827911" cy="4965700"/>
          </a:xfrm>
          <a:prstGeom prst="rect">
            <a:avLst/>
          </a:prstGeom>
        </p:spPr>
      </p:pic>
      <p:pic>
        <p:nvPicPr>
          <p:cNvPr id="5" name="Picture 4"/>
          <p:cNvPicPr>
            <a:picLocks noChangeAspect="1"/>
          </p:cNvPicPr>
          <p:nvPr/>
        </p:nvPicPr>
        <p:blipFill>
          <a:blip r:embed="rId4"/>
          <a:stretch>
            <a:fillRect/>
          </a:stretch>
        </p:blipFill>
        <p:spPr>
          <a:xfrm>
            <a:off x="11123985" y="-66927"/>
            <a:ext cx="1362075" cy="695325"/>
          </a:xfrm>
          <a:prstGeom prst="rect">
            <a:avLst/>
          </a:prstGeom>
        </p:spPr>
      </p:pic>
    </p:spTree>
    <p:extLst>
      <p:ext uri="{BB962C8B-B14F-4D97-AF65-F5344CB8AC3E}">
        <p14:creationId xmlns:p14="http://schemas.microsoft.com/office/powerpoint/2010/main" val="1884816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 name="Rectangle 412" descr="Bounce Left:  Rectangle 17"/>
          <p:cNvSpPr/>
          <p:nvPr/>
        </p:nvSpPr>
        <p:spPr bwMode="auto">
          <a:xfrm flipV="1">
            <a:off x="1517" y="23446"/>
            <a:ext cx="12434076" cy="1161491"/>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5" name="Title 974"/>
          <p:cNvSpPr txBox="1">
            <a:spLocks/>
          </p:cNvSpPr>
          <p:nvPr/>
        </p:nvSpPr>
        <p:spPr>
          <a:xfrm>
            <a:off x="882" y="0"/>
            <a:ext cx="12202647" cy="1161491"/>
          </a:xfrm>
          <a:prstGeom prst="rect">
            <a:avLst/>
          </a:prstGeom>
        </p:spPr>
        <p:txBody>
          <a:bodyPr vert="horz" wrap="square" lIns="146262" tIns="91414" rIns="146262" bIns="91414" rtlCol="0" anchor="ctr">
            <a:noAutofit/>
          </a:bodyPr>
          <a:lstStyle>
            <a:lvl1pPr algn="l" defTabSz="932742" rtl="0" eaLnBrk="1" latinLnBrk="0" hangingPunct="1">
              <a:lnSpc>
                <a:spcPct val="90000"/>
              </a:lnSpc>
              <a:spcBef>
                <a:spcPct val="0"/>
              </a:spcBef>
              <a:buNone/>
              <a:defRPr lang="en-US" sz="4000" b="0" kern="1200" cap="none" spc="-102" baseline="0" dirty="0" smtClean="0">
                <a:ln w="3175">
                  <a:noFill/>
                </a:ln>
                <a:gradFill>
                  <a:gsLst>
                    <a:gs pos="1250">
                      <a:schemeClr val="accent1"/>
                    </a:gs>
                    <a:gs pos="100000">
                      <a:schemeClr val="accent1"/>
                    </a:gs>
                  </a:gsLst>
                  <a:lin ang="5400000" scaled="0"/>
                </a:gradFill>
                <a:effectLst/>
                <a:latin typeface="Segoe UI Semibold" panose="020B0702040204020203" pitchFamily="34" charset="0"/>
                <a:ea typeface="+mn-ea"/>
                <a:cs typeface="Segoe UI Semibold" panose="020B0702040204020203" pitchFamily="34" charset="0"/>
              </a:defRPr>
            </a:lvl1pPr>
          </a:lstStyle>
          <a:p>
            <a:pPr marL="0" marR="0" lvl="0" indent="0" defTabSz="932563" rtl="0" eaLnBrk="1" fontAlgn="auto" latinLnBrk="0" hangingPunct="1">
              <a:lnSpc>
                <a:spcPct val="90000"/>
              </a:lnSpc>
              <a:spcBef>
                <a:spcPct val="0"/>
              </a:spcBef>
              <a:spcAft>
                <a:spcPts val="600"/>
              </a:spcAft>
              <a:buClrTx/>
              <a:buSzTx/>
              <a:buFontTx/>
              <a:buNone/>
              <a:tabLst/>
              <a:defRPr/>
            </a:pPr>
            <a:r>
              <a:rPr kumimoji="0" lang="en-US" sz="3600" b="0" i="0" u="none" strike="noStrike" kern="1200" cap="none" spc="-104" normalizeH="0" baseline="0" noProof="0" dirty="0">
                <a:ln w="3175">
                  <a:noFill/>
                </a:ln>
                <a:solidFill>
                  <a:srgbClr val="FFFFFF"/>
                </a:solidFill>
                <a:effectLst/>
                <a:uLnTx/>
                <a:uFillTx/>
                <a:latin typeface="Segoe UI Light" panose="020B0502040204020203" pitchFamily="34" charset="0"/>
                <a:ea typeface="+mn-ea"/>
                <a:cs typeface="Arial" panose="020B0604020202020204" pitchFamily="34" charset="0"/>
              </a:rPr>
              <a:t>Nearly 1 Million new Malware threats released every day</a:t>
            </a:r>
          </a:p>
        </p:txBody>
      </p:sp>
      <p:sp>
        <p:nvSpPr>
          <p:cNvPr id="6" name="Rectangle 5"/>
          <p:cNvSpPr/>
          <p:nvPr/>
        </p:nvSpPr>
        <p:spPr bwMode="auto">
          <a:xfrm>
            <a:off x="882" y="3218369"/>
            <a:ext cx="414929" cy="3038605"/>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20" name="Picture 19"/>
          <p:cNvPicPr>
            <a:picLocks noChangeAspect="1"/>
          </p:cNvPicPr>
          <p:nvPr/>
        </p:nvPicPr>
        <p:blipFill>
          <a:blip r:embed="rId3"/>
          <a:stretch>
            <a:fillRect/>
          </a:stretch>
        </p:blipFill>
        <p:spPr>
          <a:xfrm>
            <a:off x="1249685" y="1161490"/>
            <a:ext cx="9536226" cy="53252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p:cNvPicPr>
            <a:picLocks noChangeAspect="1"/>
          </p:cNvPicPr>
          <p:nvPr/>
        </p:nvPicPr>
        <p:blipFill>
          <a:blip r:embed="rId4"/>
          <a:stretch>
            <a:fillRect/>
          </a:stretch>
        </p:blipFill>
        <p:spPr>
          <a:xfrm>
            <a:off x="11059794" y="0"/>
            <a:ext cx="1362075" cy="695325"/>
          </a:xfrm>
          <a:prstGeom prst="rect">
            <a:avLst/>
          </a:prstGeom>
        </p:spPr>
      </p:pic>
    </p:spTree>
    <p:extLst>
      <p:ext uri="{BB962C8B-B14F-4D97-AF65-F5344CB8AC3E}">
        <p14:creationId xmlns:p14="http://schemas.microsoft.com/office/powerpoint/2010/main" val="392894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 name="Rectangle 738"/>
          <p:cNvSpPr/>
          <p:nvPr/>
        </p:nvSpPr>
        <p:spPr bwMode="auto">
          <a:xfrm flipV="1">
            <a:off x="883" y="-1"/>
            <a:ext cx="12434076" cy="1180082"/>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5" name="Title 974"/>
          <p:cNvSpPr txBox="1">
            <a:spLocks/>
          </p:cNvSpPr>
          <p:nvPr/>
        </p:nvSpPr>
        <p:spPr>
          <a:xfrm>
            <a:off x="634792" y="1"/>
            <a:ext cx="11166892" cy="1180081"/>
          </a:xfrm>
          <a:prstGeom prst="rect">
            <a:avLst/>
          </a:prstGeom>
        </p:spPr>
        <p:txBody>
          <a:bodyPr vert="horz" wrap="square" lIns="146262" tIns="91414" rIns="146262" bIns="91414" rtlCol="0" anchor="ctr">
            <a:noAutofit/>
          </a:bodyPr>
          <a:lstStyle>
            <a:lvl1pPr algn="l" defTabSz="932742" rtl="0" eaLnBrk="1" latinLnBrk="0" hangingPunct="1">
              <a:lnSpc>
                <a:spcPct val="90000"/>
              </a:lnSpc>
              <a:spcBef>
                <a:spcPct val="0"/>
              </a:spcBef>
              <a:buNone/>
              <a:defRPr lang="en-US" sz="4000" b="0" kern="1200" cap="none" spc="-102" baseline="0" dirty="0" smtClean="0">
                <a:ln w="3175">
                  <a:noFill/>
                </a:ln>
                <a:gradFill>
                  <a:gsLst>
                    <a:gs pos="1250">
                      <a:schemeClr val="accent1"/>
                    </a:gs>
                    <a:gs pos="100000">
                      <a:schemeClr val="accent1"/>
                    </a:gs>
                  </a:gsLst>
                  <a:lin ang="5400000" scaled="0"/>
                </a:gradFill>
                <a:effectLst/>
                <a:latin typeface="Segoe UI Semibold" panose="020B0702040204020203" pitchFamily="34" charset="0"/>
                <a:ea typeface="+mn-ea"/>
                <a:cs typeface="Segoe UI Semibold" panose="020B0702040204020203" pitchFamily="34" charset="0"/>
              </a:defRPr>
            </a:lvl1pPr>
          </a:lstStyle>
          <a:p>
            <a:pPr marL="0" marR="0" lvl="0" indent="0" algn="l" defTabSz="932563" rtl="0" eaLnBrk="1" fontAlgn="auto" latinLnBrk="0" hangingPunct="1">
              <a:lnSpc>
                <a:spcPct val="90000"/>
              </a:lnSpc>
              <a:spcBef>
                <a:spcPct val="0"/>
              </a:spcBef>
              <a:spcAft>
                <a:spcPts val="600"/>
              </a:spcAft>
              <a:buClrTx/>
              <a:buSzTx/>
              <a:buFontTx/>
              <a:buNone/>
              <a:tabLst/>
              <a:defRPr/>
            </a:pPr>
            <a:r>
              <a:rPr kumimoji="0" lang="en-US" sz="4080" b="0" i="0" u="none" strike="noStrike" kern="1200" cap="none" spc="-104" normalizeH="0" baseline="0" noProof="0" dirty="0">
                <a:ln w="3175">
                  <a:noFill/>
                </a:ln>
                <a:solidFill>
                  <a:srgbClr val="FFFFFF"/>
                </a:solidFill>
                <a:effectLst/>
                <a:uLnTx/>
                <a:uFillTx/>
                <a:latin typeface="Segoe UI Light" panose="020B0502040204020203" pitchFamily="34" charset="0"/>
                <a:ea typeface="+mn-ea"/>
                <a:cs typeface="Arial" panose="020B0604020202020204" pitchFamily="34" charset="0"/>
              </a:rPr>
              <a:t>Malware is not the only vector</a:t>
            </a:r>
          </a:p>
        </p:txBody>
      </p:sp>
      <p:grpSp>
        <p:nvGrpSpPr>
          <p:cNvPr id="2" name="Group 1"/>
          <p:cNvGrpSpPr/>
          <p:nvPr/>
        </p:nvGrpSpPr>
        <p:grpSpPr>
          <a:xfrm>
            <a:off x="1606072" y="2029730"/>
            <a:ext cx="9159036" cy="1140579"/>
            <a:chOff x="682552" y="2068659"/>
            <a:chExt cx="8980262" cy="1118316"/>
          </a:xfrm>
        </p:grpSpPr>
        <p:sp>
          <p:nvSpPr>
            <p:cNvPr id="743" name="Rounded Rectangle 742"/>
            <p:cNvSpPr/>
            <p:nvPr/>
          </p:nvSpPr>
          <p:spPr bwMode="auto">
            <a:xfrm>
              <a:off x="8308123" y="2178519"/>
              <a:ext cx="1113061" cy="727878"/>
            </a:xfrm>
            <a:prstGeom prst="roundRect">
              <a:avLst>
                <a:gd name="adj" fmla="val 7366"/>
              </a:avLst>
            </a:prstGeom>
            <a:solidFill>
              <a:srgbClr val="FAC2C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5" name="Rectangle 124"/>
            <p:cNvSpPr/>
            <p:nvPr/>
          </p:nvSpPr>
          <p:spPr bwMode="auto">
            <a:xfrm>
              <a:off x="8913826" y="2199530"/>
              <a:ext cx="507358" cy="68399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40" name="Rounded Rectangle 739"/>
            <p:cNvSpPr/>
            <p:nvPr/>
          </p:nvSpPr>
          <p:spPr bwMode="auto">
            <a:xfrm>
              <a:off x="2768218" y="2178519"/>
              <a:ext cx="1113061" cy="727878"/>
            </a:xfrm>
            <a:prstGeom prst="roundRect">
              <a:avLst>
                <a:gd name="adj" fmla="val 7366"/>
              </a:avLst>
            </a:prstGeom>
            <a:solidFill>
              <a:srgbClr val="FAC2C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41" name="Rounded Rectangle 740"/>
            <p:cNvSpPr/>
            <p:nvPr/>
          </p:nvSpPr>
          <p:spPr bwMode="auto">
            <a:xfrm>
              <a:off x="4614853" y="2178519"/>
              <a:ext cx="1113061" cy="727878"/>
            </a:xfrm>
            <a:prstGeom prst="roundRect">
              <a:avLst>
                <a:gd name="adj" fmla="val 7366"/>
              </a:avLst>
            </a:prstGeom>
            <a:solidFill>
              <a:srgbClr val="FAC2C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42" name="Rounded Rectangle 741"/>
            <p:cNvSpPr/>
            <p:nvPr/>
          </p:nvSpPr>
          <p:spPr bwMode="auto">
            <a:xfrm>
              <a:off x="6461488" y="2178519"/>
              <a:ext cx="1113061" cy="727878"/>
            </a:xfrm>
            <a:prstGeom prst="roundRect">
              <a:avLst>
                <a:gd name="adj" fmla="val 7366"/>
              </a:avLst>
            </a:prstGeom>
            <a:solidFill>
              <a:srgbClr val="FAC2C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6" name="Rounded Rectangle 125"/>
            <p:cNvSpPr/>
            <p:nvPr/>
          </p:nvSpPr>
          <p:spPr bwMode="auto">
            <a:xfrm>
              <a:off x="918836" y="2178519"/>
              <a:ext cx="1113061" cy="727878"/>
            </a:xfrm>
            <a:prstGeom prst="roundRect">
              <a:avLst>
                <a:gd name="adj" fmla="val 7366"/>
              </a:avLst>
            </a:prstGeom>
            <a:solidFill>
              <a:srgbClr val="FAC2C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422" name="Group 421"/>
            <p:cNvGrpSpPr/>
            <p:nvPr/>
          </p:nvGrpSpPr>
          <p:grpSpPr>
            <a:xfrm>
              <a:off x="1231805" y="2287916"/>
              <a:ext cx="497934" cy="496092"/>
              <a:chOff x="7791057" y="5243520"/>
              <a:chExt cx="850382" cy="776768"/>
            </a:xfrm>
            <a:solidFill>
              <a:srgbClr val="D7D7D7"/>
            </a:solidFill>
          </p:grpSpPr>
          <p:sp>
            <p:nvSpPr>
              <p:cNvPr id="442" name="Oval 441"/>
              <p:cNvSpPr/>
              <p:nvPr/>
            </p:nvSpPr>
            <p:spPr bwMode="auto">
              <a:xfrm>
                <a:off x="7975075" y="5439278"/>
                <a:ext cx="473264" cy="451934"/>
              </a:xfrm>
              <a:prstGeom prst="ellipse">
                <a:avLst/>
              </a:prstGeom>
              <a:solidFill>
                <a:srgbClr val="FFFFFF"/>
              </a:solid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sp>
            <p:nvSpPr>
              <p:cNvPr id="443" name="Freeform 442"/>
              <p:cNvSpPr/>
              <p:nvPr/>
            </p:nvSpPr>
            <p:spPr bwMode="auto">
              <a:xfrm>
                <a:off x="7791057" y="5243520"/>
                <a:ext cx="850382" cy="776768"/>
              </a:xfrm>
              <a:custGeom>
                <a:avLst/>
                <a:gdLst>
                  <a:gd name="connsiteX0" fmla="*/ 427767 w 850382"/>
                  <a:gd name="connsiteY0" fmla="*/ 373083 h 776768"/>
                  <a:gd name="connsiteX1" fmla="*/ 364605 w 850382"/>
                  <a:gd name="connsiteY1" fmla="*/ 436245 h 776768"/>
                  <a:gd name="connsiteX2" fmla="*/ 427767 w 850382"/>
                  <a:gd name="connsiteY2" fmla="*/ 499407 h 776768"/>
                  <a:gd name="connsiteX3" fmla="*/ 490929 w 850382"/>
                  <a:gd name="connsiteY3" fmla="*/ 436245 h 776768"/>
                  <a:gd name="connsiteX4" fmla="*/ 427767 w 850382"/>
                  <a:gd name="connsiteY4" fmla="*/ 373083 h 776768"/>
                  <a:gd name="connsiteX5" fmla="*/ 345092 w 850382"/>
                  <a:gd name="connsiteY5" fmla="*/ 0 h 776768"/>
                  <a:gd name="connsiteX6" fmla="*/ 311662 w 850382"/>
                  <a:gd name="connsiteY6" fmla="*/ 22539 h 776768"/>
                  <a:gd name="connsiteX7" fmla="*/ 262612 w 850382"/>
                  <a:gd name="connsiteY7" fmla="*/ 140956 h 776768"/>
                  <a:gd name="connsiteX8" fmla="*/ 430079 w 850382"/>
                  <a:gd name="connsiteY8" fmla="*/ 308423 h 776768"/>
                  <a:gd name="connsiteX9" fmla="*/ 597546 w 850382"/>
                  <a:gd name="connsiteY9" fmla="*/ 140956 h 776768"/>
                  <a:gd name="connsiteX10" fmla="*/ 548496 w 850382"/>
                  <a:gd name="connsiteY10" fmla="*/ 22539 h 776768"/>
                  <a:gd name="connsiteX11" fmla="*/ 538914 w 850382"/>
                  <a:gd name="connsiteY11" fmla="*/ 16079 h 776768"/>
                  <a:gd name="connsiteX12" fmla="*/ 553670 w 850382"/>
                  <a:gd name="connsiteY12" fmla="*/ 24088 h 776768"/>
                  <a:gd name="connsiteX13" fmla="*/ 654982 w 850382"/>
                  <a:gd name="connsiteY13" fmla="*/ 214634 h 776768"/>
                  <a:gd name="connsiteX14" fmla="*/ 636924 w 850382"/>
                  <a:gd name="connsiteY14" fmla="*/ 304079 h 776768"/>
                  <a:gd name="connsiteX15" fmla="*/ 627610 w 850382"/>
                  <a:gd name="connsiteY15" fmla="*/ 317894 h 776768"/>
                  <a:gd name="connsiteX16" fmla="*/ 666902 w 850382"/>
                  <a:gd name="connsiteY16" fmla="*/ 321855 h 776768"/>
                  <a:gd name="connsiteX17" fmla="*/ 850382 w 850382"/>
                  <a:gd name="connsiteY17" fmla="*/ 546977 h 776768"/>
                  <a:gd name="connsiteX18" fmla="*/ 847047 w 850382"/>
                  <a:gd name="connsiteY18" fmla="*/ 580056 h 776768"/>
                  <a:gd name="connsiteX19" fmla="*/ 837222 w 850382"/>
                  <a:gd name="connsiteY19" fmla="*/ 531387 h 776768"/>
                  <a:gd name="connsiteX20" fmla="*/ 682915 w 850382"/>
                  <a:gd name="connsiteY20" fmla="*/ 429105 h 776768"/>
                  <a:gd name="connsiteX21" fmla="*/ 515448 w 850382"/>
                  <a:gd name="connsiteY21" fmla="*/ 596572 h 776768"/>
                  <a:gd name="connsiteX22" fmla="*/ 682915 w 850382"/>
                  <a:gd name="connsiteY22" fmla="*/ 764039 h 776768"/>
                  <a:gd name="connsiteX23" fmla="*/ 710465 w 850382"/>
                  <a:gd name="connsiteY23" fmla="*/ 758477 h 776768"/>
                  <a:gd name="connsiteX24" fmla="*/ 710036 w 850382"/>
                  <a:gd name="connsiteY24" fmla="*/ 758710 h 776768"/>
                  <a:gd name="connsiteX25" fmla="*/ 620591 w 850382"/>
                  <a:gd name="connsiteY25" fmla="*/ 776768 h 776768"/>
                  <a:gd name="connsiteX26" fmla="*/ 458105 w 850382"/>
                  <a:gd name="connsiteY26" fmla="*/ 709464 h 776768"/>
                  <a:gd name="connsiteX27" fmla="*/ 425191 w 850382"/>
                  <a:gd name="connsiteY27" fmla="*/ 660647 h 776768"/>
                  <a:gd name="connsiteX28" fmla="*/ 392278 w 850382"/>
                  <a:gd name="connsiteY28" fmla="*/ 709464 h 776768"/>
                  <a:gd name="connsiteX29" fmla="*/ 229791 w 850382"/>
                  <a:gd name="connsiteY29" fmla="*/ 776768 h 776768"/>
                  <a:gd name="connsiteX30" fmla="*/ 140346 w 850382"/>
                  <a:gd name="connsiteY30" fmla="*/ 758710 h 776768"/>
                  <a:gd name="connsiteX31" fmla="*/ 133355 w 850382"/>
                  <a:gd name="connsiteY31" fmla="*/ 754915 h 776768"/>
                  <a:gd name="connsiteX32" fmla="*/ 178547 w 850382"/>
                  <a:gd name="connsiteY32" fmla="*/ 764039 h 776768"/>
                  <a:gd name="connsiteX33" fmla="*/ 346014 w 850382"/>
                  <a:gd name="connsiteY33" fmla="*/ 596572 h 776768"/>
                  <a:gd name="connsiteX34" fmla="*/ 178547 w 850382"/>
                  <a:gd name="connsiteY34" fmla="*/ 429105 h 776768"/>
                  <a:gd name="connsiteX35" fmla="*/ 11080 w 850382"/>
                  <a:gd name="connsiteY35" fmla="*/ 596572 h 776768"/>
                  <a:gd name="connsiteX36" fmla="*/ 19582 w 850382"/>
                  <a:gd name="connsiteY36" fmla="*/ 638682 h 776768"/>
                  <a:gd name="connsiteX37" fmla="*/ 18058 w 850382"/>
                  <a:gd name="connsiteY37" fmla="*/ 636422 h 776768"/>
                  <a:gd name="connsiteX38" fmla="*/ 0 w 850382"/>
                  <a:gd name="connsiteY38" fmla="*/ 546977 h 776768"/>
                  <a:gd name="connsiteX39" fmla="*/ 183480 w 850382"/>
                  <a:gd name="connsiteY39" fmla="*/ 321855 h 776768"/>
                  <a:gd name="connsiteX40" fmla="*/ 222772 w 850382"/>
                  <a:gd name="connsiteY40" fmla="*/ 317894 h 776768"/>
                  <a:gd name="connsiteX41" fmla="*/ 213458 w 850382"/>
                  <a:gd name="connsiteY41" fmla="*/ 304079 h 776768"/>
                  <a:gd name="connsiteX42" fmla="*/ 195400 w 850382"/>
                  <a:gd name="connsiteY42" fmla="*/ 214634 h 776768"/>
                  <a:gd name="connsiteX43" fmla="*/ 335746 w 850382"/>
                  <a:gd name="connsiteY43" fmla="*/ 2901 h 77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850382" h="776768">
                    <a:moveTo>
                      <a:pt x="427767" y="373083"/>
                    </a:moveTo>
                    <a:cubicBezTo>
                      <a:pt x="392884" y="373083"/>
                      <a:pt x="364605" y="401362"/>
                      <a:pt x="364605" y="436245"/>
                    </a:cubicBezTo>
                    <a:cubicBezTo>
                      <a:pt x="364605" y="471128"/>
                      <a:pt x="392884" y="499407"/>
                      <a:pt x="427767" y="499407"/>
                    </a:cubicBezTo>
                    <a:cubicBezTo>
                      <a:pt x="462650" y="499407"/>
                      <a:pt x="490929" y="471128"/>
                      <a:pt x="490929" y="436245"/>
                    </a:cubicBezTo>
                    <a:cubicBezTo>
                      <a:pt x="490929" y="401362"/>
                      <a:pt x="462650" y="373083"/>
                      <a:pt x="427767" y="373083"/>
                    </a:cubicBezTo>
                    <a:close/>
                    <a:moveTo>
                      <a:pt x="345092" y="0"/>
                    </a:moveTo>
                    <a:lnTo>
                      <a:pt x="311662" y="22539"/>
                    </a:lnTo>
                    <a:cubicBezTo>
                      <a:pt x="281357" y="52845"/>
                      <a:pt x="262612" y="94712"/>
                      <a:pt x="262612" y="140956"/>
                    </a:cubicBezTo>
                    <a:cubicBezTo>
                      <a:pt x="262612" y="233445"/>
                      <a:pt x="337590" y="308423"/>
                      <a:pt x="430079" y="308423"/>
                    </a:cubicBezTo>
                    <a:cubicBezTo>
                      <a:pt x="522568" y="308423"/>
                      <a:pt x="597546" y="233445"/>
                      <a:pt x="597546" y="140956"/>
                    </a:cubicBezTo>
                    <a:cubicBezTo>
                      <a:pt x="597546" y="94712"/>
                      <a:pt x="578802" y="52845"/>
                      <a:pt x="548496" y="22539"/>
                    </a:cubicBezTo>
                    <a:lnTo>
                      <a:pt x="538914" y="16079"/>
                    </a:lnTo>
                    <a:lnTo>
                      <a:pt x="553670" y="24088"/>
                    </a:lnTo>
                    <a:cubicBezTo>
                      <a:pt x="614794" y="65383"/>
                      <a:pt x="654982" y="135316"/>
                      <a:pt x="654982" y="214634"/>
                    </a:cubicBezTo>
                    <a:cubicBezTo>
                      <a:pt x="654982" y="246361"/>
                      <a:pt x="648552" y="276587"/>
                      <a:pt x="636924" y="304079"/>
                    </a:cubicBezTo>
                    <a:lnTo>
                      <a:pt x="627610" y="317894"/>
                    </a:lnTo>
                    <a:lnTo>
                      <a:pt x="666902" y="321855"/>
                    </a:lnTo>
                    <a:cubicBezTo>
                      <a:pt x="771614" y="343282"/>
                      <a:pt x="850382" y="435931"/>
                      <a:pt x="850382" y="546977"/>
                    </a:cubicBezTo>
                    <a:lnTo>
                      <a:pt x="847047" y="580056"/>
                    </a:lnTo>
                    <a:lnTo>
                      <a:pt x="837222" y="531387"/>
                    </a:lnTo>
                    <a:cubicBezTo>
                      <a:pt x="811799" y="471280"/>
                      <a:pt x="752282" y="429105"/>
                      <a:pt x="682915" y="429105"/>
                    </a:cubicBezTo>
                    <a:cubicBezTo>
                      <a:pt x="590426" y="429105"/>
                      <a:pt x="515448" y="504083"/>
                      <a:pt x="515448" y="596572"/>
                    </a:cubicBezTo>
                    <a:cubicBezTo>
                      <a:pt x="515448" y="689061"/>
                      <a:pt x="590426" y="764039"/>
                      <a:pt x="682915" y="764039"/>
                    </a:cubicBezTo>
                    <a:lnTo>
                      <a:pt x="710465" y="758477"/>
                    </a:lnTo>
                    <a:lnTo>
                      <a:pt x="710036" y="758710"/>
                    </a:lnTo>
                    <a:cubicBezTo>
                      <a:pt x="682544" y="770338"/>
                      <a:pt x="652319" y="776768"/>
                      <a:pt x="620591" y="776768"/>
                    </a:cubicBezTo>
                    <a:cubicBezTo>
                      <a:pt x="557136" y="776768"/>
                      <a:pt x="499689" y="751048"/>
                      <a:pt x="458105" y="709464"/>
                    </a:cubicBezTo>
                    <a:lnTo>
                      <a:pt x="425191" y="660647"/>
                    </a:lnTo>
                    <a:lnTo>
                      <a:pt x="392278" y="709464"/>
                    </a:lnTo>
                    <a:cubicBezTo>
                      <a:pt x="350694" y="751048"/>
                      <a:pt x="293246" y="776768"/>
                      <a:pt x="229791" y="776768"/>
                    </a:cubicBezTo>
                    <a:cubicBezTo>
                      <a:pt x="198064" y="776768"/>
                      <a:pt x="167838" y="770338"/>
                      <a:pt x="140346" y="758710"/>
                    </a:cubicBezTo>
                    <a:lnTo>
                      <a:pt x="133355" y="754915"/>
                    </a:lnTo>
                    <a:lnTo>
                      <a:pt x="178547" y="764039"/>
                    </a:lnTo>
                    <a:cubicBezTo>
                      <a:pt x="271036" y="764039"/>
                      <a:pt x="346014" y="689061"/>
                      <a:pt x="346014" y="596572"/>
                    </a:cubicBezTo>
                    <a:cubicBezTo>
                      <a:pt x="346014" y="504083"/>
                      <a:pt x="271036" y="429105"/>
                      <a:pt x="178547" y="429105"/>
                    </a:cubicBezTo>
                    <a:cubicBezTo>
                      <a:pt x="86058" y="429105"/>
                      <a:pt x="11080" y="504083"/>
                      <a:pt x="11080" y="596572"/>
                    </a:cubicBezTo>
                    <a:lnTo>
                      <a:pt x="19582" y="638682"/>
                    </a:lnTo>
                    <a:lnTo>
                      <a:pt x="18058" y="636422"/>
                    </a:lnTo>
                    <a:cubicBezTo>
                      <a:pt x="6430" y="608930"/>
                      <a:pt x="0" y="578705"/>
                      <a:pt x="0" y="546977"/>
                    </a:cubicBezTo>
                    <a:cubicBezTo>
                      <a:pt x="0" y="435931"/>
                      <a:pt x="78769" y="343282"/>
                      <a:pt x="183480" y="321855"/>
                    </a:cubicBezTo>
                    <a:lnTo>
                      <a:pt x="222772" y="317894"/>
                    </a:lnTo>
                    <a:lnTo>
                      <a:pt x="213458" y="304079"/>
                    </a:lnTo>
                    <a:cubicBezTo>
                      <a:pt x="201830" y="276587"/>
                      <a:pt x="195400" y="246361"/>
                      <a:pt x="195400" y="214634"/>
                    </a:cubicBezTo>
                    <a:cubicBezTo>
                      <a:pt x="195400" y="119452"/>
                      <a:pt x="253271" y="37786"/>
                      <a:pt x="335746" y="2901"/>
                    </a:cubicBezTo>
                    <a:close/>
                  </a:path>
                </a:pathLst>
              </a:custGeom>
              <a:grp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grpSp>
        <p:sp>
          <p:nvSpPr>
            <p:cNvPr id="606" name="Freeform 20"/>
            <p:cNvSpPr>
              <a:spLocks noEditPoints="1"/>
            </p:cNvSpPr>
            <p:nvPr/>
          </p:nvSpPr>
          <p:spPr bwMode="black">
            <a:xfrm>
              <a:off x="682552" y="2068659"/>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grpSp>
          <p:nvGrpSpPr>
            <p:cNvPr id="614" name="Group 613"/>
            <p:cNvGrpSpPr/>
            <p:nvPr/>
          </p:nvGrpSpPr>
          <p:grpSpPr>
            <a:xfrm>
              <a:off x="3078440" y="2287916"/>
              <a:ext cx="497934" cy="496092"/>
              <a:chOff x="7791057" y="5243520"/>
              <a:chExt cx="850382" cy="776768"/>
            </a:xfrm>
            <a:solidFill>
              <a:srgbClr val="D7D7D7"/>
            </a:solidFill>
          </p:grpSpPr>
          <p:sp>
            <p:nvSpPr>
              <p:cNvPr id="622" name="Oval 621"/>
              <p:cNvSpPr/>
              <p:nvPr/>
            </p:nvSpPr>
            <p:spPr bwMode="auto">
              <a:xfrm>
                <a:off x="7975075" y="5439278"/>
                <a:ext cx="473264" cy="451934"/>
              </a:xfrm>
              <a:prstGeom prst="ellipse">
                <a:avLst/>
              </a:prstGeom>
              <a:solidFill>
                <a:srgbClr val="FFFFFF"/>
              </a:solid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sp>
            <p:nvSpPr>
              <p:cNvPr id="626" name="Freeform 625"/>
              <p:cNvSpPr/>
              <p:nvPr/>
            </p:nvSpPr>
            <p:spPr bwMode="auto">
              <a:xfrm>
                <a:off x="7791057" y="5243520"/>
                <a:ext cx="850382" cy="776768"/>
              </a:xfrm>
              <a:custGeom>
                <a:avLst/>
                <a:gdLst>
                  <a:gd name="connsiteX0" fmla="*/ 427767 w 850382"/>
                  <a:gd name="connsiteY0" fmla="*/ 373083 h 776768"/>
                  <a:gd name="connsiteX1" fmla="*/ 364605 w 850382"/>
                  <a:gd name="connsiteY1" fmla="*/ 436245 h 776768"/>
                  <a:gd name="connsiteX2" fmla="*/ 427767 w 850382"/>
                  <a:gd name="connsiteY2" fmla="*/ 499407 h 776768"/>
                  <a:gd name="connsiteX3" fmla="*/ 490929 w 850382"/>
                  <a:gd name="connsiteY3" fmla="*/ 436245 h 776768"/>
                  <a:gd name="connsiteX4" fmla="*/ 427767 w 850382"/>
                  <a:gd name="connsiteY4" fmla="*/ 373083 h 776768"/>
                  <a:gd name="connsiteX5" fmla="*/ 345092 w 850382"/>
                  <a:gd name="connsiteY5" fmla="*/ 0 h 776768"/>
                  <a:gd name="connsiteX6" fmla="*/ 311662 w 850382"/>
                  <a:gd name="connsiteY6" fmla="*/ 22539 h 776768"/>
                  <a:gd name="connsiteX7" fmla="*/ 262612 w 850382"/>
                  <a:gd name="connsiteY7" fmla="*/ 140956 h 776768"/>
                  <a:gd name="connsiteX8" fmla="*/ 430079 w 850382"/>
                  <a:gd name="connsiteY8" fmla="*/ 308423 h 776768"/>
                  <a:gd name="connsiteX9" fmla="*/ 597546 w 850382"/>
                  <a:gd name="connsiteY9" fmla="*/ 140956 h 776768"/>
                  <a:gd name="connsiteX10" fmla="*/ 548496 w 850382"/>
                  <a:gd name="connsiteY10" fmla="*/ 22539 h 776768"/>
                  <a:gd name="connsiteX11" fmla="*/ 538914 w 850382"/>
                  <a:gd name="connsiteY11" fmla="*/ 16079 h 776768"/>
                  <a:gd name="connsiteX12" fmla="*/ 553670 w 850382"/>
                  <a:gd name="connsiteY12" fmla="*/ 24088 h 776768"/>
                  <a:gd name="connsiteX13" fmla="*/ 654982 w 850382"/>
                  <a:gd name="connsiteY13" fmla="*/ 214634 h 776768"/>
                  <a:gd name="connsiteX14" fmla="*/ 636924 w 850382"/>
                  <a:gd name="connsiteY14" fmla="*/ 304079 h 776768"/>
                  <a:gd name="connsiteX15" fmla="*/ 627610 w 850382"/>
                  <a:gd name="connsiteY15" fmla="*/ 317894 h 776768"/>
                  <a:gd name="connsiteX16" fmla="*/ 666902 w 850382"/>
                  <a:gd name="connsiteY16" fmla="*/ 321855 h 776768"/>
                  <a:gd name="connsiteX17" fmla="*/ 850382 w 850382"/>
                  <a:gd name="connsiteY17" fmla="*/ 546977 h 776768"/>
                  <a:gd name="connsiteX18" fmla="*/ 847047 w 850382"/>
                  <a:gd name="connsiteY18" fmla="*/ 580056 h 776768"/>
                  <a:gd name="connsiteX19" fmla="*/ 837222 w 850382"/>
                  <a:gd name="connsiteY19" fmla="*/ 531387 h 776768"/>
                  <a:gd name="connsiteX20" fmla="*/ 682915 w 850382"/>
                  <a:gd name="connsiteY20" fmla="*/ 429105 h 776768"/>
                  <a:gd name="connsiteX21" fmla="*/ 515448 w 850382"/>
                  <a:gd name="connsiteY21" fmla="*/ 596572 h 776768"/>
                  <a:gd name="connsiteX22" fmla="*/ 682915 w 850382"/>
                  <a:gd name="connsiteY22" fmla="*/ 764039 h 776768"/>
                  <a:gd name="connsiteX23" fmla="*/ 710465 w 850382"/>
                  <a:gd name="connsiteY23" fmla="*/ 758477 h 776768"/>
                  <a:gd name="connsiteX24" fmla="*/ 710036 w 850382"/>
                  <a:gd name="connsiteY24" fmla="*/ 758710 h 776768"/>
                  <a:gd name="connsiteX25" fmla="*/ 620591 w 850382"/>
                  <a:gd name="connsiteY25" fmla="*/ 776768 h 776768"/>
                  <a:gd name="connsiteX26" fmla="*/ 458105 w 850382"/>
                  <a:gd name="connsiteY26" fmla="*/ 709464 h 776768"/>
                  <a:gd name="connsiteX27" fmla="*/ 425191 w 850382"/>
                  <a:gd name="connsiteY27" fmla="*/ 660647 h 776768"/>
                  <a:gd name="connsiteX28" fmla="*/ 392278 w 850382"/>
                  <a:gd name="connsiteY28" fmla="*/ 709464 h 776768"/>
                  <a:gd name="connsiteX29" fmla="*/ 229791 w 850382"/>
                  <a:gd name="connsiteY29" fmla="*/ 776768 h 776768"/>
                  <a:gd name="connsiteX30" fmla="*/ 140346 w 850382"/>
                  <a:gd name="connsiteY30" fmla="*/ 758710 h 776768"/>
                  <a:gd name="connsiteX31" fmla="*/ 133355 w 850382"/>
                  <a:gd name="connsiteY31" fmla="*/ 754915 h 776768"/>
                  <a:gd name="connsiteX32" fmla="*/ 178547 w 850382"/>
                  <a:gd name="connsiteY32" fmla="*/ 764039 h 776768"/>
                  <a:gd name="connsiteX33" fmla="*/ 346014 w 850382"/>
                  <a:gd name="connsiteY33" fmla="*/ 596572 h 776768"/>
                  <a:gd name="connsiteX34" fmla="*/ 178547 w 850382"/>
                  <a:gd name="connsiteY34" fmla="*/ 429105 h 776768"/>
                  <a:gd name="connsiteX35" fmla="*/ 11080 w 850382"/>
                  <a:gd name="connsiteY35" fmla="*/ 596572 h 776768"/>
                  <a:gd name="connsiteX36" fmla="*/ 19582 w 850382"/>
                  <a:gd name="connsiteY36" fmla="*/ 638682 h 776768"/>
                  <a:gd name="connsiteX37" fmla="*/ 18058 w 850382"/>
                  <a:gd name="connsiteY37" fmla="*/ 636422 h 776768"/>
                  <a:gd name="connsiteX38" fmla="*/ 0 w 850382"/>
                  <a:gd name="connsiteY38" fmla="*/ 546977 h 776768"/>
                  <a:gd name="connsiteX39" fmla="*/ 183480 w 850382"/>
                  <a:gd name="connsiteY39" fmla="*/ 321855 h 776768"/>
                  <a:gd name="connsiteX40" fmla="*/ 222772 w 850382"/>
                  <a:gd name="connsiteY40" fmla="*/ 317894 h 776768"/>
                  <a:gd name="connsiteX41" fmla="*/ 213458 w 850382"/>
                  <a:gd name="connsiteY41" fmla="*/ 304079 h 776768"/>
                  <a:gd name="connsiteX42" fmla="*/ 195400 w 850382"/>
                  <a:gd name="connsiteY42" fmla="*/ 214634 h 776768"/>
                  <a:gd name="connsiteX43" fmla="*/ 335746 w 850382"/>
                  <a:gd name="connsiteY43" fmla="*/ 2901 h 77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850382" h="776768">
                    <a:moveTo>
                      <a:pt x="427767" y="373083"/>
                    </a:moveTo>
                    <a:cubicBezTo>
                      <a:pt x="392884" y="373083"/>
                      <a:pt x="364605" y="401362"/>
                      <a:pt x="364605" y="436245"/>
                    </a:cubicBezTo>
                    <a:cubicBezTo>
                      <a:pt x="364605" y="471128"/>
                      <a:pt x="392884" y="499407"/>
                      <a:pt x="427767" y="499407"/>
                    </a:cubicBezTo>
                    <a:cubicBezTo>
                      <a:pt x="462650" y="499407"/>
                      <a:pt x="490929" y="471128"/>
                      <a:pt x="490929" y="436245"/>
                    </a:cubicBezTo>
                    <a:cubicBezTo>
                      <a:pt x="490929" y="401362"/>
                      <a:pt x="462650" y="373083"/>
                      <a:pt x="427767" y="373083"/>
                    </a:cubicBezTo>
                    <a:close/>
                    <a:moveTo>
                      <a:pt x="345092" y="0"/>
                    </a:moveTo>
                    <a:lnTo>
                      <a:pt x="311662" y="22539"/>
                    </a:lnTo>
                    <a:cubicBezTo>
                      <a:pt x="281357" y="52845"/>
                      <a:pt x="262612" y="94712"/>
                      <a:pt x="262612" y="140956"/>
                    </a:cubicBezTo>
                    <a:cubicBezTo>
                      <a:pt x="262612" y="233445"/>
                      <a:pt x="337590" y="308423"/>
                      <a:pt x="430079" y="308423"/>
                    </a:cubicBezTo>
                    <a:cubicBezTo>
                      <a:pt x="522568" y="308423"/>
                      <a:pt x="597546" y="233445"/>
                      <a:pt x="597546" y="140956"/>
                    </a:cubicBezTo>
                    <a:cubicBezTo>
                      <a:pt x="597546" y="94712"/>
                      <a:pt x="578802" y="52845"/>
                      <a:pt x="548496" y="22539"/>
                    </a:cubicBezTo>
                    <a:lnTo>
                      <a:pt x="538914" y="16079"/>
                    </a:lnTo>
                    <a:lnTo>
                      <a:pt x="553670" y="24088"/>
                    </a:lnTo>
                    <a:cubicBezTo>
                      <a:pt x="614794" y="65383"/>
                      <a:pt x="654982" y="135316"/>
                      <a:pt x="654982" y="214634"/>
                    </a:cubicBezTo>
                    <a:cubicBezTo>
                      <a:pt x="654982" y="246361"/>
                      <a:pt x="648552" y="276587"/>
                      <a:pt x="636924" y="304079"/>
                    </a:cubicBezTo>
                    <a:lnTo>
                      <a:pt x="627610" y="317894"/>
                    </a:lnTo>
                    <a:lnTo>
                      <a:pt x="666902" y="321855"/>
                    </a:lnTo>
                    <a:cubicBezTo>
                      <a:pt x="771614" y="343282"/>
                      <a:pt x="850382" y="435931"/>
                      <a:pt x="850382" y="546977"/>
                    </a:cubicBezTo>
                    <a:lnTo>
                      <a:pt x="847047" y="580056"/>
                    </a:lnTo>
                    <a:lnTo>
                      <a:pt x="837222" y="531387"/>
                    </a:lnTo>
                    <a:cubicBezTo>
                      <a:pt x="811799" y="471280"/>
                      <a:pt x="752282" y="429105"/>
                      <a:pt x="682915" y="429105"/>
                    </a:cubicBezTo>
                    <a:cubicBezTo>
                      <a:pt x="590426" y="429105"/>
                      <a:pt x="515448" y="504083"/>
                      <a:pt x="515448" y="596572"/>
                    </a:cubicBezTo>
                    <a:cubicBezTo>
                      <a:pt x="515448" y="689061"/>
                      <a:pt x="590426" y="764039"/>
                      <a:pt x="682915" y="764039"/>
                    </a:cubicBezTo>
                    <a:lnTo>
                      <a:pt x="710465" y="758477"/>
                    </a:lnTo>
                    <a:lnTo>
                      <a:pt x="710036" y="758710"/>
                    </a:lnTo>
                    <a:cubicBezTo>
                      <a:pt x="682544" y="770338"/>
                      <a:pt x="652319" y="776768"/>
                      <a:pt x="620591" y="776768"/>
                    </a:cubicBezTo>
                    <a:cubicBezTo>
                      <a:pt x="557136" y="776768"/>
                      <a:pt x="499689" y="751048"/>
                      <a:pt x="458105" y="709464"/>
                    </a:cubicBezTo>
                    <a:lnTo>
                      <a:pt x="425191" y="660647"/>
                    </a:lnTo>
                    <a:lnTo>
                      <a:pt x="392278" y="709464"/>
                    </a:lnTo>
                    <a:cubicBezTo>
                      <a:pt x="350694" y="751048"/>
                      <a:pt x="293246" y="776768"/>
                      <a:pt x="229791" y="776768"/>
                    </a:cubicBezTo>
                    <a:cubicBezTo>
                      <a:pt x="198064" y="776768"/>
                      <a:pt x="167838" y="770338"/>
                      <a:pt x="140346" y="758710"/>
                    </a:cubicBezTo>
                    <a:lnTo>
                      <a:pt x="133355" y="754915"/>
                    </a:lnTo>
                    <a:lnTo>
                      <a:pt x="178547" y="764039"/>
                    </a:lnTo>
                    <a:cubicBezTo>
                      <a:pt x="271036" y="764039"/>
                      <a:pt x="346014" y="689061"/>
                      <a:pt x="346014" y="596572"/>
                    </a:cubicBezTo>
                    <a:cubicBezTo>
                      <a:pt x="346014" y="504083"/>
                      <a:pt x="271036" y="429105"/>
                      <a:pt x="178547" y="429105"/>
                    </a:cubicBezTo>
                    <a:cubicBezTo>
                      <a:pt x="86058" y="429105"/>
                      <a:pt x="11080" y="504083"/>
                      <a:pt x="11080" y="596572"/>
                    </a:cubicBezTo>
                    <a:lnTo>
                      <a:pt x="19582" y="638682"/>
                    </a:lnTo>
                    <a:lnTo>
                      <a:pt x="18058" y="636422"/>
                    </a:lnTo>
                    <a:cubicBezTo>
                      <a:pt x="6430" y="608930"/>
                      <a:pt x="0" y="578705"/>
                      <a:pt x="0" y="546977"/>
                    </a:cubicBezTo>
                    <a:cubicBezTo>
                      <a:pt x="0" y="435931"/>
                      <a:pt x="78769" y="343282"/>
                      <a:pt x="183480" y="321855"/>
                    </a:cubicBezTo>
                    <a:lnTo>
                      <a:pt x="222772" y="317894"/>
                    </a:lnTo>
                    <a:lnTo>
                      <a:pt x="213458" y="304079"/>
                    </a:lnTo>
                    <a:cubicBezTo>
                      <a:pt x="201830" y="276587"/>
                      <a:pt x="195400" y="246361"/>
                      <a:pt x="195400" y="214634"/>
                    </a:cubicBezTo>
                    <a:cubicBezTo>
                      <a:pt x="195400" y="119452"/>
                      <a:pt x="253271" y="37786"/>
                      <a:pt x="335746" y="2901"/>
                    </a:cubicBezTo>
                    <a:close/>
                  </a:path>
                </a:pathLst>
              </a:custGeom>
              <a:grp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grpSp>
        <p:sp>
          <p:nvSpPr>
            <p:cNvPr id="618" name="Freeform 20"/>
            <p:cNvSpPr>
              <a:spLocks noEditPoints="1"/>
            </p:cNvSpPr>
            <p:nvPr/>
          </p:nvSpPr>
          <p:spPr bwMode="black">
            <a:xfrm>
              <a:off x="2529187" y="2068659"/>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grpSp>
          <p:nvGrpSpPr>
            <p:cNvPr id="630" name="Group 629"/>
            <p:cNvGrpSpPr/>
            <p:nvPr/>
          </p:nvGrpSpPr>
          <p:grpSpPr>
            <a:xfrm>
              <a:off x="4925076" y="2287916"/>
              <a:ext cx="497934" cy="496092"/>
              <a:chOff x="7791057" y="5243520"/>
              <a:chExt cx="850382" cy="776768"/>
            </a:xfrm>
            <a:solidFill>
              <a:srgbClr val="D7D7D7"/>
            </a:solidFill>
          </p:grpSpPr>
          <p:sp>
            <p:nvSpPr>
              <p:cNvPr id="632" name="Oval 631"/>
              <p:cNvSpPr/>
              <p:nvPr/>
            </p:nvSpPr>
            <p:spPr bwMode="auto">
              <a:xfrm>
                <a:off x="7975075" y="5439278"/>
                <a:ext cx="473264" cy="451934"/>
              </a:xfrm>
              <a:prstGeom prst="ellipse">
                <a:avLst/>
              </a:prstGeom>
              <a:solidFill>
                <a:srgbClr val="FFFFFF"/>
              </a:solid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sp>
            <p:nvSpPr>
              <p:cNvPr id="633" name="Freeform 632"/>
              <p:cNvSpPr/>
              <p:nvPr/>
            </p:nvSpPr>
            <p:spPr bwMode="auto">
              <a:xfrm>
                <a:off x="7791057" y="5243520"/>
                <a:ext cx="850382" cy="776768"/>
              </a:xfrm>
              <a:custGeom>
                <a:avLst/>
                <a:gdLst>
                  <a:gd name="connsiteX0" fmla="*/ 427767 w 850382"/>
                  <a:gd name="connsiteY0" fmla="*/ 373083 h 776768"/>
                  <a:gd name="connsiteX1" fmla="*/ 364605 w 850382"/>
                  <a:gd name="connsiteY1" fmla="*/ 436245 h 776768"/>
                  <a:gd name="connsiteX2" fmla="*/ 427767 w 850382"/>
                  <a:gd name="connsiteY2" fmla="*/ 499407 h 776768"/>
                  <a:gd name="connsiteX3" fmla="*/ 490929 w 850382"/>
                  <a:gd name="connsiteY3" fmla="*/ 436245 h 776768"/>
                  <a:gd name="connsiteX4" fmla="*/ 427767 w 850382"/>
                  <a:gd name="connsiteY4" fmla="*/ 373083 h 776768"/>
                  <a:gd name="connsiteX5" fmla="*/ 345092 w 850382"/>
                  <a:gd name="connsiteY5" fmla="*/ 0 h 776768"/>
                  <a:gd name="connsiteX6" fmla="*/ 311662 w 850382"/>
                  <a:gd name="connsiteY6" fmla="*/ 22539 h 776768"/>
                  <a:gd name="connsiteX7" fmla="*/ 262612 w 850382"/>
                  <a:gd name="connsiteY7" fmla="*/ 140956 h 776768"/>
                  <a:gd name="connsiteX8" fmla="*/ 430079 w 850382"/>
                  <a:gd name="connsiteY8" fmla="*/ 308423 h 776768"/>
                  <a:gd name="connsiteX9" fmla="*/ 597546 w 850382"/>
                  <a:gd name="connsiteY9" fmla="*/ 140956 h 776768"/>
                  <a:gd name="connsiteX10" fmla="*/ 548496 w 850382"/>
                  <a:gd name="connsiteY10" fmla="*/ 22539 h 776768"/>
                  <a:gd name="connsiteX11" fmla="*/ 538914 w 850382"/>
                  <a:gd name="connsiteY11" fmla="*/ 16079 h 776768"/>
                  <a:gd name="connsiteX12" fmla="*/ 553670 w 850382"/>
                  <a:gd name="connsiteY12" fmla="*/ 24088 h 776768"/>
                  <a:gd name="connsiteX13" fmla="*/ 654982 w 850382"/>
                  <a:gd name="connsiteY13" fmla="*/ 214634 h 776768"/>
                  <a:gd name="connsiteX14" fmla="*/ 636924 w 850382"/>
                  <a:gd name="connsiteY14" fmla="*/ 304079 h 776768"/>
                  <a:gd name="connsiteX15" fmla="*/ 627610 w 850382"/>
                  <a:gd name="connsiteY15" fmla="*/ 317894 h 776768"/>
                  <a:gd name="connsiteX16" fmla="*/ 666902 w 850382"/>
                  <a:gd name="connsiteY16" fmla="*/ 321855 h 776768"/>
                  <a:gd name="connsiteX17" fmla="*/ 850382 w 850382"/>
                  <a:gd name="connsiteY17" fmla="*/ 546977 h 776768"/>
                  <a:gd name="connsiteX18" fmla="*/ 847047 w 850382"/>
                  <a:gd name="connsiteY18" fmla="*/ 580056 h 776768"/>
                  <a:gd name="connsiteX19" fmla="*/ 837222 w 850382"/>
                  <a:gd name="connsiteY19" fmla="*/ 531387 h 776768"/>
                  <a:gd name="connsiteX20" fmla="*/ 682915 w 850382"/>
                  <a:gd name="connsiteY20" fmla="*/ 429105 h 776768"/>
                  <a:gd name="connsiteX21" fmla="*/ 515448 w 850382"/>
                  <a:gd name="connsiteY21" fmla="*/ 596572 h 776768"/>
                  <a:gd name="connsiteX22" fmla="*/ 682915 w 850382"/>
                  <a:gd name="connsiteY22" fmla="*/ 764039 h 776768"/>
                  <a:gd name="connsiteX23" fmla="*/ 710465 w 850382"/>
                  <a:gd name="connsiteY23" fmla="*/ 758477 h 776768"/>
                  <a:gd name="connsiteX24" fmla="*/ 710036 w 850382"/>
                  <a:gd name="connsiteY24" fmla="*/ 758710 h 776768"/>
                  <a:gd name="connsiteX25" fmla="*/ 620591 w 850382"/>
                  <a:gd name="connsiteY25" fmla="*/ 776768 h 776768"/>
                  <a:gd name="connsiteX26" fmla="*/ 458105 w 850382"/>
                  <a:gd name="connsiteY26" fmla="*/ 709464 h 776768"/>
                  <a:gd name="connsiteX27" fmla="*/ 425191 w 850382"/>
                  <a:gd name="connsiteY27" fmla="*/ 660647 h 776768"/>
                  <a:gd name="connsiteX28" fmla="*/ 392278 w 850382"/>
                  <a:gd name="connsiteY28" fmla="*/ 709464 h 776768"/>
                  <a:gd name="connsiteX29" fmla="*/ 229791 w 850382"/>
                  <a:gd name="connsiteY29" fmla="*/ 776768 h 776768"/>
                  <a:gd name="connsiteX30" fmla="*/ 140346 w 850382"/>
                  <a:gd name="connsiteY30" fmla="*/ 758710 h 776768"/>
                  <a:gd name="connsiteX31" fmla="*/ 133355 w 850382"/>
                  <a:gd name="connsiteY31" fmla="*/ 754915 h 776768"/>
                  <a:gd name="connsiteX32" fmla="*/ 178547 w 850382"/>
                  <a:gd name="connsiteY32" fmla="*/ 764039 h 776768"/>
                  <a:gd name="connsiteX33" fmla="*/ 346014 w 850382"/>
                  <a:gd name="connsiteY33" fmla="*/ 596572 h 776768"/>
                  <a:gd name="connsiteX34" fmla="*/ 178547 w 850382"/>
                  <a:gd name="connsiteY34" fmla="*/ 429105 h 776768"/>
                  <a:gd name="connsiteX35" fmla="*/ 11080 w 850382"/>
                  <a:gd name="connsiteY35" fmla="*/ 596572 h 776768"/>
                  <a:gd name="connsiteX36" fmla="*/ 19582 w 850382"/>
                  <a:gd name="connsiteY36" fmla="*/ 638682 h 776768"/>
                  <a:gd name="connsiteX37" fmla="*/ 18058 w 850382"/>
                  <a:gd name="connsiteY37" fmla="*/ 636422 h 776768"/>
                  <a:gd name="connsiteX38" fmla="*/ 0 w 850382"/>
                  <a:gd name="connsiteY38" fmla="*/ 546977 h 776768"/>
                  <a:gd name="connsiteX39" fmla="*/ 183480 w 850382"/>
                  <a:gd name="connsiteY39" fmla="*/ 321855 h 776768"/>
                  <a:gd name="connsiteX40" fmla="*/ 222772 w 850382"/>
                  <a:gd name="connsiteY40" fmla="*/ 317894 h 776768"/>
                  <a:gd name="connsiteX41" fmla="*/ 213458 w 850382"/>
                  <a:gd name="connsiteY41" fmla="*/ 304079 h 776768"/>
                  <a:gd name="connsiteX42" fmla="*/ 195400 w 850382"/>
                  <a:gd name="connsiteY42" fmla="*/ 214634 h 776768"/>
                  <a:gd name="connsiteX43" fmla="*/ 335746 w 850382"/>
                  <a:gd name="connsiteY43" fmla="*/ 2901 h 77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850382" h="776768">
                    <a:moveTo>
                      <a:pt x="427767" y="373083"/>
                    </a:moveTo>
                    <a:cubicBezTo>
                      <a:pt x="392884" y="373083"/>
                      <a:pt x="364605" y="401362"/>
                      <a:pt x="364605" y="436245"/>
                    </a:cubicBezTo>
                    <a:cubicBezTo>
                      <a:pt x="364605" y="471128"/>
                      <a:pt x="392884" y="499407"/>
                      <a:pt x="427767" y="499407"/>
                    </a:cubicBezTo>
                    <a:cubicBezTo>
                      <a:pt x="462650" y="499407"/>
                      <a:pt x="490929" y="471128"/>
                      <a:pt x="490929" y="436245"/>
                    </a:cubicBezTo>
                    <a:cubicBezTo>
                      <a:pt x="490929" y="401362"/>
                      <a:pt x="462650" y="373083"/>
                      <a:pt x="427767" y="373083"/>
                    </a:cubicBezTo>
                    <a:close/>
                    <a:moveTo>
                      <a:pt x="345092" y="0"/>
                    </a:moveTo>
                    <a:lnTo>
                      <a:pt x="311662" y="22539"/>
                    </a:lnTo>
                    <a:cubicBezTo>
                      <a:pt x="281357" y="52845"/>
                      <a:pt x="262612" y="94712"/>
                      <a:pt x="262612" y="140956"/>
                    </a:cubicBezTo>
                    <a:cubicBezTo>
                      <a:pt x="262612" y="233445"/>
                      <a:pt x="337590" y="308423"/>
                      <a:pt x="430079" y="308423"/>
                    </a:cubicBezTo>
                    <a:cubicBezTo>
                      <a:pt x="522568" y="308423"/>
                      <a:pt x="597546" y="233445"/>
                      <a:pt x="597546" y="140956"/>
                    </a:cubicBezTo>
                    <a:cubicBezTo>
                      <a:pt x="597546" y="94712"/>
                      <a:pt x="578802" y="52845"/>
                      <a:pt x="548496" y="22539"/>
                    </a:cubicBezTo>
                    <a:lnTo>
                      <a:pt x="538914" y="16079"/>
                    </a:lnTo>
                    <a:lnTo>
                      <a:pt x="553670" y="24088"/>
                    </a:lnTo>
                    <a:cubicBezTo>
                      <a:pt x="614794" y="65383"/>
                      <a:pt x="654982" y="135316"/>
                      <a:pt x="654982" y="214634"/>
                    </a:cubicBezTo>
                    <a:cubicBezTo>
                      <a:pt x="654982" y="246361"/>
                      <a:pt x="648552" y="276587"/>
                      <a:pt x="636924" y="304079"/>
                    </a:cubicBezTo>
                    <a:lnTo>
                      <a:pt x="627610" y="317894"/>
                    </a:lnTo>
                    <a:lnTo>
                      <a:pt x="666902" y="321855"/>
                    </a:lnTo>
                    <a:cubicBezTo>
                      <a:pt x="771614" y="343282"/>
                      <a:pt x="850382" y="435931"/>
                      <a:pt x="850382" y="546977"/>
                    </a:cubicBezTo>
                    <a:lnTo>
                      <a:pt x="847047" y="580056"/>
                    </a:lnTo>
                    <a:lnTo>
                      <a:pt x="837222" y="531387"/>
                    </a:lnTo>
                    <a:cubicBezTo>
                      <a:pt x="811799" y="471280"/>
                      <a:pt x="752282" y="429105"/>
                      <a:pt x="682915" y="429105"/>
                    </a:cubicBezTo>
                    <a:cubicBezTo>
                      <a:pt x="590426" y="429105"/>
                      <a:pt x="515448" y="504083"/>
                      <a:pt x="515448" y="596572"/>
                    </a:cubicBezTo>
                    <a:cubicBezTo>
                      <a:pt x="515448" y="689061"/>
                      <a:pt x="590426" y="764039"/>
                      <a:pt x="682915" y="764039"/>
                    </a:cubicBezTo>
                    <a:lnTo>
                      <a:pt x="710465" y="758477"/>
                    </a:lnTo>
                    <a:lnTo>
                      <a:pt x="710036" y="758710"/>
                    </a:lnTo>
                    <a:cubicBezTo>
                      <a:pt x="682544" y="770338"/>
                      <a:pt x="652319" y="776768"/>
                      <a:pt x="620591" y="776768"/>
                    </a:cubicBezTo>
                    <a:cubicBezTo>
                      <a:pt x="557136" y="776768"/>
                      <a:pt x="499689" y="751048"/>
                      <a:pt x="458105" y="709464"/>
                    </a:cubicBezTo>
                    <a:lnTo>
                      <a:pt x="425191" y="660647"/>
                    </a:lnTo>
                    <a:lnTo>
                      <a:pt x="392278" y="709464"/>
                    </a:lnTo>
                    <a:cubicBezTo>
                      <a:pt x="350694" y="751048"/>
                      <a:pt x="293246" y="776768"/>
                      <a:pt x="229791" y="776768"/>
                    </a:cubicBezTo>
                    <a:cubicBezTo>
                      <a:pt x="198064" y="776768"/>
                      <a:pt x="167838" y="770338"/>
                      <a:pt x="140346" y="758710"/>
                    </a:cubicBezTo>
                    <a:lnTo>
                      <a:pt x="133355" y="754915"/>
                    </a:lnTo>
                    <a:lnTo>
                      <a:pt x="178547" y="764039"/>
                    </a:lnTo>
                    <a:cubicBezTo>
                      <a:pt x="271036" y="764039"/>
                      <a:pt x="346014" y="689061"/>
                      <a:pt x="346014" y="596572"/>
                    </a:cubicBezTo>
                    <a:cubicBezTo>
                      <a:pt x="346014" y="504083"/>
                      <a:pt x="271036" y="429105"/>
                      <a:pt x="178547" y="429105"/>
                    </a:cubicBezTo>
                    <a:cubicBezTo>
                      <a:pt x="86058" y="429105"/>
                      <a:pt x="11080" y="504083"/>
                      <a:pt x="11080" y="596572"/>
                    </a:cubicBezTo>
                    <a:lnTo>
                      <a:pt x="19582" y="638682"/>
                    </a:lnTo>
                    <a:lnTo>
                      <a:pt x="18058" y="636422"/>
                    </a:lnTo>
                    <a:cubicBezTo>
                      <a:pt x="6430" y="608930"/>
                      <a:pt x="0" y="578705"/>
                      <a:pt x="0" y="546977"/>
                    </a:cubicBezTo>
                    <a:cubicBezTo>
                      <a:pt x="0" y="435931"/>
                      <a:pt x="78769" y="343282"/>
                      <a:pt x="183480" y="321855"/>
                    </a:cubicBezTo>
                    <a:lnTo>
                      <a:pt x="222772" y="317894"/>
                    </a:lnTo>
                    <a:lnTo>
                      <a:pt x="213458" y="304079"/>
                    </a:lnTo>
                    <a:cubicBezTo>
                      <a:pt x="201830" y="276587"/>
                      <a:pt x="195400" y="246361"/>
                      <a:pt x="195400" y="214634"/>
                    </a:cubicBezTo>
                    <a:cubicBezTo>
                      <a:pt x="195400" y="119452"/>
                      <a:pt x="253271" y="37786"/>
                      <a:pt x="335746" y="2901"/>
                    </a:cubicBezTo>
                    <a:close/>
                  </a:path>
                </a:pathLst>
              </a:custGeom>
              <a:grp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grpSp>
        <p:sp>
          <p:nvSpPr>
            <p:cNvPr id="631" name="Freeform 20"/>
            <p:cNvSpPr>
              <a:spLocks noEditPoints="1"/>
            </p:cNvSpPr>
            <p:nvPr/>
          </p:nvSpPr>
          <p:spPr bwMode="black">
            <a:xfrm>
              <a:off x="4375822" y="2068659"/>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grpSp>
          <p:nvGrpSpPr>
            <p:cNvPr id="635" name="Group 634"/>
            <p:cNvGrpSpPr/>
            <p:nvPr/>
          </p:nvGrpSpPr>
          <p:grpSpPr>
            <a:xfrm>
              <a:off x="6771711" y="2287916"/>
              <a:ext cx="497934" cy="496092"/>
              <a:chOff x="7791057" y="5243520"/>
              <a:chExt cx="850382" cy="776768"/>
            </a:xfrm>
            <a:solidFill>
              <a:srgbClr val="D7D7D7"/>
            </a:solidFill>
          </p:grpSpPr>
          <p:sp>
            <p:nvSpPr>
              <p:cNvPr id="637" name="Oval 636"/>
              <p:cNvSpPr/>
              <p:nvPr/>
            </p:nvSpPr>
            <p:spPr bwMode="auto">
              <a:xfrm>
                <a:off x="7975075" y="5439278"/>
                <a:ext cx="473264" cy="451934"/>
              </a:xfrm>
              <a:prstGeom prst="ellipse">
                <a:avLst/>
              </a:prstGeom>
              <a:solidFill>
                <a:srgbClr val="FFFFFF"/>
              </a:solid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sp>
            <p:nvSpPr>
              <p:cNvPr id="638" name="Freeform 637"/>
              <p:cNvSpPr/>
              <p:nvPr/>
            </p:nvSpPr>
            <p:spPr bwMode="auto">
              <a:xfrm>
                <a:off x="7791057" y="5243520"/>
                <a:ext cx="850382" cy="776768"/>
              </a:xfrm>
              <a:custGeom>
                <a:avLst/>
                <a:gdLst>
                  <a:gd name="connsiteX0" fmla="*/ 427767 w 850382"/>
                  <a:gd name="connsiteY0" fmla="*/ 373083 h 776768"/>
                  <a:gd name="connsiteX1" fmla="*/ 364605 w 850382"/>
                  <a:gd name="connsiteY1" fmla="*/ 436245 h 776768"/>
                  <a:gd name="connsiteX2" fmla="*/ 427767 w 850382"/>
                  <a:gd name="connsiteY2" fmla="*/ 499407 h 776768"/>
                  <a:gd name="connsiteX3" fmla="*/ 490929 w 850382"/>
                  <a:gd name="connsiteY3" fmla="*/ 436245 h 776768"/>
                  <a:gd name="connsiteX4" fmla="*/ 427767 w 850382"/>
                  <a:gd name="connsiteY4" fmla="*/ 373083 h 776768"/>
                  <a:gd name="connsiteX5" fmla="*/ 345092 w 850382"/>
                  <a:gd name="connsiteY5" fmla="*/ 0 h 776768"/>
                  <a:gd name="connsiteX6" fmla="*/ 311662 w 850382"/>
                  <a:gd name="connsiteY6" fmla="*/ 22539 h 776768"/>
                  <a:gd name="connsiteX7" fmla="*/ 262612 w 850382"/>
                  <a:gd name="connsiteY7" fmla="*/ 140956 h 776768"/>
                  <a:gd name="connsiteX8" fmla="*/ 430079 w 850382"/>
                  <a:gd name="connsiteY8" fmla="*/ 308423 h 776768"/>
                  <a:gd name="connsiteX9" fmla="*/ 597546 w 850382"/>
                  <a:gd name="connsiteY9" fmla="*/ 140956 h 776768"/>
                  <a:gd name="connsiteX10" fmla="*/ 548496 w 850382"/>
                  <a:gd name="connsiteY10" fmla="*/ 22539 h 776768"/>
                  <a:gd name="connsiteX11" fmla="*/ 538914 w 850382"/>
                  <a:gd name="connsiteY11" fmla="*/ 16079 h 776768"/>
                  <a:gd name="connsiteX12" fmla="*/ 553670 w 850382"/>
                  <a:gd name="connsiteY12" fmla="*/ 24088 h 776768"/>
                  <a:gd name="connsiteX13" fmla="*/ 654982 w 850382"/>
                  <a:gd name="connsiteY13" fmla="*/ 214634 h 776768"/>
                  <a:gd name="connsiteX14" fmla="*/ 636924 w 850382"/>
                  <a:gd name="connsiteY14" fmla="*/ 304079 h 776768"/>
                  <a:gd name="connsiteX15" fmla="*/ 627610 w 850382"/>
                  <a:gd name="connsiteY15" fmla="*/ 317894 h 776768"/>
                  <a:gd name="connsiteX16" fmla="*/ 666902 w 850382"/>
                  <a:gd name="connsiteY16" fmla="*/ 321855 h 776768"/>
                  <a:gd name="connsiteX17" fmla="*/ 850382 w 850382"/>
                  <a:gd name="connsiteY17" fmla="*/ 546977 h 776768"/>
                  <a:gd name="connsiteX18" fmla="*/ 847047 w 850382"/>
                  <a:gd name="connsiteY18" fmla="*/ 580056 h 776768"/>
                  <a:gd name="connsiteX19" fmla="*/ 837222 w 850382"/>
                  <a:gd name="connsiteY19" fmla="*/ 531387 h 776768"/>
                  <a:gd name="connsiteX20" fmla="*/ 682915 w 850382"/>
                  <a:gd name="connsiteY20" fmla="*/ 429105 h 776768"/>
                  <a:gd name="connsiteX21" fmla="*/ 515448 w 850382"/>
                  <a:gd name="connsiteY21" fmla="*/ 596572 h 776768"/>
                  <a:gd name="connsiteX22" fmla="*/ 682915 w 850382"/>
                  <a:gd name="connsiteY22" fmla="*/ 764039 h 776768"/>
                  <a:gd name="connsiteX23" fmla="*/ 710465 w 850382"/>
                  <a:gd name="connsiteY23" fmla="*/ 758477 h 776768"/>
                  <a:gd name="connsiteX24" fmla="*/ 710036 w 850382"/>
                  <a:gd name="connsiteY24" fmla="*/ 758710 h 776768"/>
                  <a:gd name="connsiteX25" fmla="*/ 620591 w 850382"/>
                  <a:gd name="connsiteY25" fmla="*/ 776768 h 776768"/>
                  <a:gd name="connsiteX26" fmla="*/ 458105 w 850382"/>
                  <a:gd name="connsiteY26" fmla="*/ 709464 h 776768"/>
                  <a:gd name="connsiteX27" fmla="*/ 425191 w 850382"/>
                  <a:gd name="connsiteY27" fmla="*/ 660647 h 776768"/>
                  <a:gd name="connsiteX28" fmla="*/ 392278 w 850382"/>
                  <a:gd name="connsiteY28" fmla="*/ 709464 h 776768"/>
                  <a:gd name="connsiteX29" fmla="*/ 229791 w 850382"/>
                  <a:gd name="connsiteY29" fmla="*/ 776768 h 776768"/>
                  <a:gd name="connsiteX30" fmla="*/ 140346 w 850382"/>
                  <a:gd name="connsiteY30" fmla="*/ 758710 h 776768"/>
                  <a:gd name="connsiteX31" fmla="*/ 133355 w 850382"/>
                  <a:gd name="connsiteY31" fmla="*/ 754915 h 776768"/>
                  <a:gd name="connsiteX32" fmla="*/ 178547 w 850382"/>
                  <a:gd name="connsiteY32" fmla="*/ 764039 h 776768"/>
                  <a:gd name="connsiteX33" fmla="*/ 346014 w 850382"/>
                  <a:gd name="connsiteY33" fmla="*/ 596572 h 776768"/>
                  <a:gd name="connsiteX34" fmla="*/ 178547 w 850382"/>
                  <a:gd name="connsiteY34" fmla="*/ 429105 h 776768"/>
                  <a:gd name="connsiteX35" fmla="*/ 11080 w 850382"/>
                  <a:gd name="connsiteY35" fmla="*/ 596572 h 776768"/>
                  <a:gd name="connsiteX36" fmla="*/ 19582 w 850382"/>
                  <a:gd name="connsiteY36" fmla="*/ 638682 h 776768"/>
                  <a:gd name="connsiteX37" fmla="*/ 18058 w 850382"/>
                  <a:gd name="connsiteY37" fmla="*/ 636422 h 776768"/>
                  <a:gd name="connsiteX38" fmla="*/ 0 w 850382"/>
                  <a:gd name="connsiteY38" fmla="*/ 546977 h 776768"/>
                  <a:gd name="connsiteX39" fmla="*/ 183480 w 850382"/>
                  <a:gd name="connsiteY39" fmla="*/ 321855 h 776768"/>
                  <a:gd name="connsiteX40" fmla="*/ 222772 w 850382"/>
                  <a:gd name="connsiteY40" fmla="*/ 317894 h 776768"/>
                  <a:gd name="connsiteX41" fmla="*/ 213458 w 850382"/>
                  <a:gd name="connsiteY41" fmla="*/ 304079 h 776768"/>
                  <a:gd name="connsiteX42" fmla="*/ 195400 w 850382"/>
                  <a:gd name="connsiteY42" fmla="*/ 214634 h 776768"/>
                  <a:gd name="connsiteX43" fmla="*/ 335746 w 850382"/>
                  <a:gd name="connsiteY43" fmla="*/ 2901 h 77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850382" h="776768">
                    <a:moveTo>
                      <a:pt x="427767" y="373083"/>
                    </a:moveTo>
                    <a:cubicBezTo>
                      <a:pt x="392884" y="373083"/>
                      <a:pt x="364605" y="401362"/>
                      <a:pt x="364605" y="436245"/>
                    </a:cubicBezTo>
                    <a:cubicBezTo>
                      <a:pt x="364605" y="471128"/>
                      <a:pt x="392884" y="499407"/>
                      <a:pt x="427767" y="499407"/>
                    </a:cubicBezTo>
                    <a:cubicBezTo>
                      <a:pt x="462650" y="499407"/>
                      <a:pt x="490929" y="471128"/>
                      <a:pt x="490929" y="436245"/>
                    </a:cubicBezTo>
                    <a:cubicBezTo>
                      <a:pt x="490929" y="401362"/>
                      <a:pt x="462650" y="373083"/>
                      <a:pt x="427767" y="373083"/>
                    </a:cubicBezTo>
                    <a:close/>
                    <a:moveTo>
                      <a:pt x="345092" y="0"/>
                    </a:moveTo>
                    <a:lnTo>
                      <a:pt x="311662" y="22539"/>
                    </a:lnTo>
                    <a:cubicBezTo>
                      <a:pt x="281357" y="52845"/>
                      <a:pt x="262612" y="94712"/>
                      <a:pt x="262612" y="140956"/>
                    </a:cubicBezTo>
                    <a:cubicBezTo>
                      <a:pt x="262612" y="233445"/>
                      <a:pt x="337590" y="308423"/>
                      <a:pt x="430079" y="308423"/>
                    </a:cubicBezTo>
                    <a:cubicBezTo>
                      <a:pt x="522568" y="308423"/>
                      <a:pt x="597546" y="233445"/>
                      <a:pt x="597546" y="140956"/>
                    </a:cubicBezTo>
                    <a:cubicBezTo>
                      <a:pt x="597546" y="94712"/>
                      <a:pt x="578802" y="52845"/>
                      <a:pt x="548496" y="22539"/>
                    </a:cubicBezTo>
                    <a:lnTo>
                      <a:pt x="538914" y="16079"/>
                    </a:lnTo>
                    <a:lnTo>
                      <a:pt x="553670" y="24088"/>
                    </a:lnTo>
                    <a:cubicBezTo>
                      <a:pt x="614794" y="65383"/>
                      <a:pt x="654982" y="135316"/>
                      <a:pt x="654982" y="214634"/>
                    </a:cubicBezTo>
                    <a:cubicBezTo>
                      <a:pt x="654982" y="246361"/>
                      <a:pt x="648552" y="276587"/>
                      <a:pt x="636924" y="304079"/>
                    </a:cubicBezTo>
                    <a:lnTo>
                      <a:pt x="627610" y="317894"/>
                    </a:lnTo>
                    <a:lnTo>
                      <a:pt x="666902" y="321855"/>
                    </a:lnTo>
                    <a:cubicBezTo>
                      <a:pt x="771614" y="343282"/>
                      <a:pt x="850382" y="435931"/>
                      <a:pt x="850382" y="546977"/>
                    </a:cubicBezTo>
                    <a:lnTo>
                      <a:pt x="847047" y="580056"/>
                    </a:lnTo>
                    <a:lnTo>
                      <a:pt x="837222" y="531387"/>
                    </a:lnTo>
                    <a:cubicBezTo>
                      <a:pt x="811799" y="471280"/>
                      <a:pt x="752282" y="429105"/>
                      <a:pt x="682915" y="429105"/>
                    </a:cubicBezTo>
                    <a:cubicBezTo>
                      <a:pt x="590426" y="429105"/>
                      <a:pt x="515448" y="504083"/>
                      <a:pt x="515448" y="596572"/>
                    </a:cubicBezTo>
                    <a:cubicBezTo>
                      <a:pt x="515448" y="689061"/>
                      <a:pt x="590426" y="764039"/>
                      <a:pt x="682915" y="764039"/>
                    </a:cubicBezTo>
                    <a:lnTo>
                      <a:pt x="710465" y="758477"/>
                    </a:lnTo>
                    <a:lnTo>
                      <a:pt x="710036" y="758710"/>
                    </a:lnTo>
                    <a:cubicBezTo>
                      <a:pt x="682544" y="770338"/>
                      <a:pt x="652319" y="776768"/>
                      <a:pt x="620591" y="776768"/>
                    </a:cubicBezTo>
                    <a:cubicBezTo>
                      <a:pt x="557136" y="776768"/>
                      <a:pt x="499689" y="751048"/>
                      <a:pt x="458105" y="709464"/>
                    </a:cubicBezTo>
                    <a:lnTo>
                      <a:pt x="425191" y="660647"/>
                    </a:lnTo>
                    <a:lnTo>
                      <a:pt x="392278" y="709464"/>
                    </a:lnTo>
                    <a:cubicBezTo>
                      <a:pt x="350694" y="751048"/>
                      <a:pt x="293246" y="776768"/>
                      <a:pt x="229791" y="776768"/>
                    </a:cubicBezTo>
                    <a:cubicBezTo>
                      <a:pt x="198064" y="776768"/>
                      <a:pt x="167838" y="770338"/>
                      <a:pt x="140346" y="758710"/>
                    </a:cubicBezTo>
                    <a:lnTo>
                      <a:pt x="133355" y="754915"/>
                    </a:lnTo>
                    <a:lnTo>
                      <a:pt x="178547" y="764039"/>
                    </a:lnTo>
                    <a:cubicBezTo>
                      <a:pt x="271036" y="764039"/>
                      <a:pt x="346014" y="689061"/>
                      <a:pt x="346014" y="596572"/>
                    </a:cubicBezTo>
                    <a:cubicBezTo>
                      <a:pt x="346014" y="504083"/>
                      <a:pt x="271036" y="429105"/>
                      <a:pt x="178547" y="429105"/>
                    </a:cubicBezTo>
                    <a:cubicBezTo>
                      <a:pt x="86058" y="429105"/>
                      <a:pt x="11080" y="504083"/>
                      <a:pt x="11080" y="596572"/>
                    </a:cubicBezTo>
                    <a:lnTo>
                      <a:pt x="19582" y="638682"/>
                    </a:lnTo>
                    <a:lnTo>
                      <a:pt x="18058" y="636422"/>
                    </a:lnTo>
                    <a:cubicBezTo>
                      <a:pt x="6430" y="608930"/>
                      <a:pt x="0" y="578705"/>
                      <a:pt x="0" y="546977"/>
                    </a:cubicBezTo>
                    <a:cubicBezTo>
                      <a:pt x="0" y="435931"/>
                      <a:pt x="78769" y="343282"/>
                      <a:pt x="183480" y="321855"/>
                    </a:cubicBezTo>
                    <a:lnTo>
                      <a:pt x="222772" y="317894"/>
                    </a:lnTo>
                    <a:lnTo>
                      <a:pt x="213458" y="304079"/>
                    </a:lnTo>
                    <a:cubicBezTo>
                      <a:pt x="201830" y="276587"/>
                      <a:pt x="195400" y="246361"/>
                      <a:pt x="195400" y="214634"/>
                    </a:cubicBezTo>
                    <a:cubicBezTo>
                      <a:pt x="195400" y="119452"/>
                      <a:pt x="253271" y="37786"/>
                      <a:pt x="335746" y="2901"/>
                    </a:cubicBezTo>
                    <a:close/>
                  </a:path>
                </a:pathLst>
              </a:custGeom>
              <a:grp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grpSp>
        <p:sp>
          <p:nvSpPr>
            <p:cNvPr id="636" name="Freeform 20"/>
            <p:cNvSpPr>
              <a:spLocks noEditPoints="1"/>
            </p:cNvSpPr>
            <p:nvPr/>
          </p:nvSpPr>
          <p:spPr bwMode="black">
            <a:xfrm>
              <a:off x="6222457" y="2068659"/>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sp>
          <p:nvSpPr>
            <p:cNvPr id="642" name="Oval 641"/>
            <p:cNvSpPr/>
            <p:nvPr/>
          </p:nvSpPr>
          <p:spPr bwMode="auto">
            <a:xfrm>
              <a:off x="8726096" y="2412939"/>
              <a:ext cx="277116" cy="288633"/>
            </a:xfrm>
            <a:prstGeom prst="ellipse">
              <a:avLst/>
            </a:prstGeom>
            <a:solidFill>
              <a:srgbClr val="FFFFFF"/>
            </a:solid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sp>
          <p:nvSpPr>
            <p:cNvPr id="643" name="Freeform 642"/>
            <p:cNvSpPr/>
            <p:nvPr/>
          </p:nvSpPr>
          <p:spPr bwMode="auto">
            <a:xfrm>
              <a:off x="8618346" y="2287916"/>
              <a:ext cx="497934" cy="496092"/>
            </a:xfrm>
            <a:custGeom>
              <a:avLst/>
              <a:gdLst>
                <a:gd name="connsiteX0" fmla="*/ 427767 w 850382"/>
                <a:gd name="connsiteY0" fmla="*/ 373083 h 776768"/>
                <a:gd name="connsiteX1" fmla="*/ 364605 w 850382"/>
                <a:gd name="connsiteY1" fmla="*/ 436245 h 776768"/>
                <a:gd name="connsiteX2" fmla="*/ 427767 w 850382"/>
                <a:gd name="connsiteY2" fmla="*/ 499407 h 776768"/>
                <a:gd name="connsiteX3" fmla="*/ 490929 w 850382"/>
                <a:gd name="connsiteY3" fmla="*/ 436245 h 776768"/>
                <a:gd name="connsiteX4" fmla="*/ 427767 w 850382"/>
                <a:gd name="connsiteY4" fmla="*/ 373083 h 776768"/>
                <a:gd name="connsiteX5" fmla="*/ 345092 w 850382"/>
                <a:gd name="connsiteY5" fmla="*/ 0 h 776768"/>
                <a:gd name="connsiteX6" fmla="*/ 311662 w 850382"/>
                <a:gd name="connsiteY6" fmla="*/ 22539 h 776768"/>
                <a:gd name="connsiteX7" fmla="*/ 262612 w 850382"/>
                <a:gd name="connsiteY7" fmla="*/ 140956 h 776768"/>
                <a:gd name="connsiteX8" fmla="*/ 430079 w 850382"/>
                <a:gd name="connsiteY8" fmla="*/ 308423 h 776768"/>
                <a:gd name="connsiteX9" fmla="*/ 597546 w 850382"/>
                <a:gd name="connsiteY9" fmla="*/ 140956 h 776768"/>
                <a:gd name="connsiteX10" fmla="*/ 548496 w 850382"/>
                <a:gd name="connsiteY10" fmla="*/ 22539 h 776768"/>
                <a:gd name="connsiteX11" fmla="*/ 538914 w 850382"/>
                <a:gd name="connsiteY11" fmla="*/ 16079 h 776768"/>
                <a:gd name="connsiteX12" fmla="*/ 553670 w 850382"/>
                <a:gd name="connsiteY12" fmla="*/ 24088 h 776768"/>
                <a:gd name="connsiteX13" fmla="*/ 654982 w 850382"/>
                <a:gd name="connsiteY13" fmla="*/ 214634 h 776768"/>
                <a:gd name="connsiteX14" fmla="*/ 636924 w 850382"/>
                <a:gd name="connsiteY14" fmla="*/ 304079 h 776768"/>
                <a:gd name="connsiteX15" fmla="*/ 627610 w 850382"/>
                <a:gd name="connsiteY15" fmla="*/ 317894 h 776768"/>
                <a:gd name="connsiteX16" fmla="*/ 666902 w 850382"/>
                <a:gd name="connsiteY16" fmla="*/ 321855 h 776768"/>
                <a:gd name="connsiteX17" fmla="*/ 850382 w 850382"/>
                <a:gd name="connsiteY17" fmla="*/ 546977 h 776768"/>
                <a:gd name="connsiteX18" fmla="*/ 847047 w 850382"/>
                <a:gd name="connsiteY18" fmla="*/ 580056 h 776768"/>
                <a:gd name="connsiteX19" fmla="*/ 837222 w 850382"/>
                <a:gd name="connsiteY19" fmla="*/ 531387 h 776768"/>
                <a:gd name="connsiteX20" fmla="*/ 682915 w 850382"/>
                <a:gd name="connsiteY20" fmla="*/ 429105 h 776768"/>
                <a:gd name="connsiteX21" fmla="*/ 515448 w 850382"/>
                <a:gd name="connsiteY21" fmla="*/ 596572 h 776768"/>
                <a:gd name="connsiteX22" fmla="*/ 682915 w 850382"/>
                <a:gd name="connsiteY22" fmla="*/ 764039 h 776768"/>
                <a:gd name="connsiteX23" fmla="*/ 710465 w 850382"/>
                <a:gd name="connsiteY23" fmla="*/ 758477 h 776768"/>
                <a:gd name="connsiteX24" fmla="*/ 710036 w 850382"/>
                <a:gd name="connsiteY24" fmla="*/ 758710 h 776768"/>
                <a:gd name="connsiteX25" fmla="*/ 620591 w 850382"/>
                <a:gd name="connsiteY25" fmla="*/ 776768 h 776768"/>
                <a:gd name="connsiteX26" fmla="*/ 458105 w 850382"/>
                <a:gd name="connsiteY26" fmla="*/ 709464 h 776768"/>
                <a:gd name="connsiteX27" fmla="*/ 425191 w 850382"/>
                <a:gd name="connsiteY27" fmla="*/ 660647 h 776768"/>
                <a:gd name="connsiteX28" fmla="*/ 392278 w 850382"/>
                <a:gd name="connsiteY28" fmla="*/ 709464 h 776768"/>
                <a:gd name="connsiteX29" fmla="*/ 229791 w 850382"/>
                <a:gd name="connsiteY29" fmla="*/ 776768 h 776768"/>
                <a:gd name="connsiteX30" fmla="*/ 140346 w 850382"/>
                <a:gd name="connsiteY30" fmla="*/ 758710 h 776768"/>
                <a:gd name="connsiteX31" fmla="*/ 133355 w 850382"/>
                <a:gd name="connsiteY31" fmla="*/ 754915 h 776768"/>
                <a:gd name="connsiteX32" fmla="*/ 178547 w 850382"/>
                <a:gd name="connsiteY32" fmla="*/ 764039 h 776768"/>
                <a:gd name="connsiteX33" fmla="*/ 346014 w 850382"/>
                <a:gd name="connsiteY33" fmla="*/ 596572 h 776768"/>
                <a:gd name="connsiteX34" fmla="*/ 178547 w 850382"/>
                <a:gd name="connsiteY34" fmla="*/ 429105 h 776768"/>
                <a:gd name="connsiteX35" fmla="*/ 11080 w 850382"/>
                <a:gd name="connsiteY35" fmla="*/ 596572 h 776768"/>
                <a:gd name="connsiteX36" fmla="*/ 19582 w 850382"/>
                <a:gd name="connsiteY36" fmla="*/ 638682 h 776768"/>
                <a:gd name="connsiteX37" fmla="*/ 18058 w 850382"/>
                <a:gd name="connsiteY37" fmla="*/ 636422 h 776768"/>
                <a:gd name="connsiteX38" fmla="*/ 0 w 850382"/>
                <a:gd name="connsiteY38" fmla="*/ 546977 h 776768"/>
                <a:gd name="connsiteX39" fmla="*/ 183480 w 850382"/>
                <a:gd name="connsiteY39" fmla="*/ 321855 h 776768"/>
                <a:gd name="connsiteX40" fmla="*/ 222772 w 850382"/>
                <a:gd name="connsiteY40" fmla="*/ 317894 h 776768"/>
                <a:gd name="connsiteX41" fmla="*/ 213458 w 850382"/>
                <a:gd name="connsiteY41" fmla="*/ 304079 h 776768"/>
                <a:gd name="connsiteX42" fmla="*/ 195400 w 850382"/>
                <a:gd name="connsiteY42" fmla="*/ 214634 h 776768"/>
                <a:gd name="connsiteX43" fmla="*/ 335746 w 850382"/>
                <a:gd name="connsiteY43" fmla="*/ 2901 h 77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850382" h="776768">
                  <a:moveTo>
                    <a:pt x="427767" y="373083"/>
                  </a:moveTo>
                  <a:cubicBezTo>
                    <a:pt x="392884" y="373083"/>
                    <a:pt x="364605" y="401362"/>
                    <a:pt x="364605" y="436245"/>
                  </a:cubicBezTo>
                  <a:cubicBezTo>
                    <a:pt x="364605" y="471128"/>
                    <a:pt x="392884" y="499407"/>
                    <a:pt x="427767" y="499407"/>
                  </a:cubicBezTo>
                  <a:cubicBezTo>
                    <a:pt x="462650" y="499407"/>
                    <a:pt x="490929" y="471128"/>
                    <a:pt x="490929" y="436245"/>
                  </a:cubicBezTo>
                  <a:cubicBezTo>
                    <a:pt x="490929" y="401362"/>
                    <a:pt x="462650" y="373083"/>
                    <a:pt x="427767" y="373083"/>
                  </a:cubicBezTo>
                  <a:close/>
                  <a:moveTo>
                    <a:pt x="345092" y="0"/>
                  </a:moveTo>
                  <a:lnTo>
                    <a:pt x="311662" y="22539"/>
                  </a:lnTo>
                  <a:cubicBezTo>
                    <a:pt x="281357" y="52845"/>
                    <a:pt x="262612" y="94712"/>
                    <a:pt x="262612" y="140956"/>
                  </a:cubicBezTo>
                  <a:cubicBezTo>
                    <a:pt x="262612" y="233445"/>
                    <a:pt x="337590" y="308423"/>
                    <a:pt x="430079" y="308423"/>
                  </a:cubicBezTo>
                  <a:cubicBezTo>
                    <a:pt x="522568" y="308423"/>
                    <a:pt x="597546" y="233445"/>
                    <a:pt x="597546" y="140956"/>
                  </a:cubicBezTo>
                  <a:cubicBezTo>
                    <a:pt x="597546" y="94712"/>
                    <a:pt x="578802" y="52845"/>
                    <a:pt x="548496" y="22539"/>
                  </a:cubicBezTo>
                  <a:lnTo>
                    <a:pt x="538914" y="16079"/>
                  </a:lnTo>
                  <a:lnTo>
                    <a:pt x="553670" y="24088"/>
                  </a:lnTo>
                  <a:cubicBezTo>
                    <a:pt x="614794" y="65383"/>
                    <a:pt x="654982" y="135316"/>
                    <a:pt x="654982" y="214634"/>
                  </a:cubicBezTo>
                  <a:cubicBezTo>
                    <a:pt x="654982" y="246361"/>
                    <a:pt x="648552" y="276587"/>
                    <a:pt x="636924" y="304079"/>
                  </a:cubicBezTo>
                  <a:lnTo>
                    <a:pt x="627610" y="317894"/>
                  </a:lnTo>
                  <a:lnTo>
                    <a:pt x="666902" y="321855"/>
                  </a:lnTo>
                  <a:cubicBezTo>
                    <a:pt x="771614" y="343282"/>
                    <a:pt x="850382" y="435931"/>
                    <a:pt x="850382" y="546977"/>
                  </a:cubicBezTo>
                  <a:lnTo>
                    <a:pt x="847047" y="580056"/>
                  </a:lnTo>
                  <a:lnTo>
                    <a:pt x="837222" y="531387"/>
                  </a:lnTo>
                  <a:cubicBezTo>
                    <a:pt x="811799" y="471280"/>
                    <a:pt x="752282" y="429105"/>
                    <a:pt x="682915" y="429105"/>
                  </a:cubicBezTo>
                  <a:cubicBezTo>
                    <a:pt x="590426" y="429105"/>
                    <a:pt x="515448" y="504083"/>
                    <a:pt x="515448" y="596572"/>
                  </a:cubicBezTo>
                  <a:cubicBezTo>
                    <a:pt x="515448" y="689061"/>
                    <a:pt x="590426" y="764039"/>
                    <a:pt x="682915" y="764039"/>
                  </a:cubicBezTo>
                  <a:lnTo>
                    <a:pt x="710465" y="758477"/>
                  </a:lnTo>
                  <a:lnTo>
                    <a:pt x="710036" y="758710"/>
                  </a:lnTo>
                  <a:cubicBezTo>
                    <a:pt x="682544" y="770338"/>
                    <a:pt x="652319" y="776768"/>
                    <a:pt x="620591" y="776768"/>
                  </a:cubicBezTo>
                  <a:cubicBezTo>
                    <a:pt x="557136" y="776768"/>
                    <a:pt x="499689" y="751048"/>
                    <a:pt x="458105" y="709464"/>
                  </a:cubicBezTo>
                  <a:lnTo>
                    <a:pt x="425191" y="660647"/>
                  </a:lnTo>
                  <a:lnTo>
                    <a:pt x="392278" y="709464"/>
                  </a:lnTo>
                  <a:cubicBezTo>
                    <a:pt x="350694" y="751048"/>
                    <a:pt x="293246" y="776768"/>
                    <a:pt x="229791" y="776768"/>
                  </a:cubicBezTo>
                  <a:cubicBezTo>
                    <a:pt x="198064" y="776768"/>
                    <a:pt x="167838" y="770338"/>
                    <a:pt x="140346" y="758710"/>
                  </a:cubicBezTo>
                  <a:lnTo>
                    <a:pt x="133355" y="754915"/>
                  </a:lnTo>
                  <a:lnTo>
                    <a:pt x="178547" y="764039"/>
                  </a:lnTo>
                  <a:cubicBezTo>
                    <a:pt x="271036" y="764039"/>
                    <a:pt x="346014" y="689061"/>
                    <a:pt x="346014" y="596572"/>
                  </a:cubicBezTo>
                  <a:cubicBezTo>
                    <a:pt x="346014" y="504083"/>
                    <a:pt x="271036" y="429105"/>
                    <a:pt x="178547" y="429105"/>
                  </a:cubicBezTo>
                  <a:cubicBezTo>
                    <a:pt x="86058" y="429105"/>
                    <a:pt x="11080" y="504083"/>
                    <a:pt x="11080" y="596572"/>
                  </a:cubicBezTo>
                  <a:lnTo>
                    <a:pt x="19582" y="638682"/>
                  </a:lnTo>
                  <a:lnTo>
                    <a:pt x="18058" y="636422"/>
                  </a:lnTo>
                  <a:cubicBezTo>
                    <a:pt x="6430" y="608930"/>
                    <a:pt x="0" y="578705"/>
                    <a:pt x="0" y="546977"/>
                  </a:cubicBezTo>
                  <a:cubicBezTo>
                    <a:pt x="0" y="435931"/>
                    <a:pt x="78769" y="343282"/>
                    <a:pt x="183480" y="321855"/>
                  </a:cubicBezTo>
                  <a:lnTo>
                    <a:pt x="222772" y="317894"/>
                  </a:lnTo>
                  <a:lnTo>
                    <a:pt x="213458" y="304079"/>
                  </a:lnTo>
                  <a:cubicBezTo>
                    <a:pt x="201830" y="276587"/>
                    <a:pt x="195400" y="246361"/>
                    <a:pt x="195400" y="214634"/>
                  </a:cubicBezTo>
                  <a:cubicBezTo>
                    <a:pt x="195400" y="119452"/>
                    <a:pt x="253271" y="37786"/>
                    <a:pt x="335746" y="2901"/>
                  </a:cubicBezTo>
                  <a:close/>
                </a:path>
              </a:pathLst>
            </a:custGeom>
            <a:solidFill>
              <a:srgbClr val="D7D7D7"/>
            </a:solidFill>
            <a:ln w="3175">
              <a:solidFill>
                <a:srgbClr val="E8112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3"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50" normalizeH="0" baseline="0" noProof="0" err="1">
                <a:ln>
                  <a:noFill/>
                </a:ln>
                <a:gradFill>
                  <a:gsLst>
                    <a:gs pos="0">
                      <a:srgbClr val="FFFFFF"/>
                    </a:gs>
                    <a:gs pos="100000">
                      <a:srgbClr val="FFFFFF"/>
                    </a:gs>
                  </a:gsLst>
                  <a:lin ang="5400000" scaled="0"/>
                </a:gradFill>
                <a:effectLst/>
                <a:uLnTx/>
                <a:uFillTx/>
                <a:latin typeface="Segoe UI" pitchFamily="34" charset="0"/>
                <a:ea typeface="Segoe UI" pitchFamily="34" charset="0"/>
                <a:cs typeface="Segoe UI" pitchFamily="34" charset="0"/>
              </a:endParaRPr>
            </a:p>
          </p:txBody>
        </p:sp>
        <p:sp>
          <p:nvSpPr>
            <p:cNvPr id="641" name="Freeform 20"/>
            <p:cNvSpPr>
              <a:spLocks noEditPoints="1"/>
            </p:cNvSpPr>
            <p:nvPr/>
          </p:nvSpPr>
          <p:spPr bwMode="black">
            <a:xfrm>
              <a:off x="8069092" y="2068659"/>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sp>
          <p:nvSpPr>
            <p:cNvPr id="744" name="Rectangle 743"/>
            <p:cNvSpPr/>
            <p:nvPr/>
          </p:nvSpPr>
          <p:spPr bwMode="auto">
            <a:xfrm>
              <a:off x="8913826" y="2199530"/>
              <a:ext cx="421599" cy="68399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745" name="TextBox 744"/>
          <p:cNvSpPr txBox="1"/>
          <p:nvPr/>
        </p:nvSpPr>
        <p:spPr>
          <a:xfrm>
            <a:off x="1080550" y="4180178"/>
            <a:ext cx="10276407" cy="475553"/>
          </a:xfrm>
          <a:prstGeom prst="rect">
            <a:avLst/>
          </a:prstGeom>
        </p:spPr>
        <p:txBody>
          <a:bodyPr vert="horz" wrap="square" lIns="93247" tIns="93247" rIns="93247" bIns="93247" rtlCol="0" anchor="t">
            <a:noAutofit/>
          </a:bodyPr>
          <a:lstStyle/>
          <a:p>
            <a:pPr marL="0" marR="0" lvl="0" indent="0" algn="ctr" defTabSz="914224"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of compromised systems </a:t>
            </a:r>
            <a:r>
              <a:rPr kumimoji="0" lang="en-US" sz="2000" b="1" i="0" u="none" strike="noStrike" kern="0" cap="none" spc="0" normalizeH="0" baseline="0" noProof="0">
                <a:ln>
                  <a:noFill/>
                </a:ln>
                <a:solidFill>
                  <a:srgbClr val="0078D7"/>
                </a:solidFill>
                <a:effectLst/>
                <a:uLnTx/>
                <a:uFillTx/>
                <a:latin typeface="Segoe UI"/>
                <a:ea typeface="Segoe UI" pitchFamily="34" charset="0"/>
                <a:cs typeface="Segoe UI Semibold" panose="020B0702040204020203" pitchFamily="34" charset="0"/>
              </a:rPr>
              <a:t>had</a:t>
            </a:r>
            <a:r>
              <a:rPr kumimoji="0" lang="en-US" sz="2000"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 </a:t>
            </a:r>
            <a:r>
              <a:rPr kumimoji="0" lang="en-US" sz="2000" b="1" i="0" u="none" strike="noStrike" kern="0" cap="none" spc="0" normalizeH="0" baseline="0" noProof="0">
                <a:ln>
                  <a:noFill/>
                </a:ln>
                <a:solidFill>
                  <a:srgbClr val="0078D7"/>
                </a:solidFill>
                <a:effectLst/>
                <a:uLnTx/>
                <a:uFillTx/>
                <a:latin typeface="Segoe UI"/>
                <a:ea typeface="Segoe UI" pitchFamily="34" charset="0"/>
                <a:cs typeface="Segoe UI Semibold" panose="020B0702040204020203" pitchFamily="34" charset="0"/>
              </a:rPr>
              <a:t>no malware</a:t>
            </a:r>
            <a:r>
              <a:rPr kumimoji="0" lang="en-US" sz="2000"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 on them</a:t>
            </a:r>
          </a:p>
        </p:txBody>
      </p:sp>
      <p:sp>
        <p:nvSpPr>
          <p:cNvPr id="746" name="TextBox 745"/>
          <p:cNvSpPr txBox="1"/>
          <p:nvPr/>
        </p:nvSpPr>
        <p:spPr>
          <a:xfrm>
            <a:off x="4943193" y="3448220"/>
            <a:ext cx="2551120" cy="839989"/>
          </a:xfrm>
          <a:prstGeom prst="rect">
            <a:avLst/>
          </a:prstGeom>
        </p:spPr>
        <p:txBody>
          <a:bodyPr vert="horz" wrap="square" lIns="93247" tIns="93247" rIns="93247" bIns="93247" rtlCol="0" anchor="t">
            <a:noAutofit/>
          </a:bodyPr>
          <a:lstStyle/>
          <a:p>
            <a:pPr marL="0" marR="0" lvl="0" indent="0" algn="ctr" defTabSz="914224" rtl="0" eaLnBrk="1" fontAlgn="auto" latinLnBrk="0" hangingPunct="1">
              <a:lnSpc>
                <a:spcPct val="100000"/>
              </a:lnSpc>
              <a:spcBef>
                <a:spcPts val="0"/>
              </a:spcBef>
              <a:spcAft>
                <a:spcPts val="0"/>
              </a:spcAft>
              <a:buClrTx/>
              <a:buSzTx/>
              <a:buFontTx/>
              <a:buNone/>
              <a:tabLst/>
              <a:defRPr/>
            </a:pPr>
            <a:r>
              <a:rPr kumimoji="0" lang="en-US" sz="5399" b="0" i="0" u="none" strike="noStrike" kern="0" cap="all" spc="300" normalizeH="0" baseline="0" noProof="0">
                <a:ln w="3175">
                  <a:noFill/>
                </a:ln>
                <a:solidFill>
                  <a:srgbClr val="0078D7"/>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46%</a:t>
            </a:r>
          </a:p>
        </p:txBody>
      </p:sp>
      <p:grpSp>
        <p:nvGrpSpPr>
          <p:cNvPr id="3" name="Group 2"/>
          <p:cNvGrpSpPr/>
          <p:nvPr/>
        </p:nvGrpSpPr>
        <p:grpSpPr>
          <a:xfrm>
            <a:off x="1604416" y="4933641"/>
            <a:ext cx="9159036" cy="1140579"/>
            <a:chOff x="682552" y="4773138"/>
            <a:chExt cx="8980262" cy="1118316"/>
          </a:xfrm>
        </p:grpSpPr>
        <p:sp>
          <p:nvSpPr>
            <p:cNvPr id="651" name="Freeform 20"/>
            <p:cNvSpPr>
              <a:spLocks noEditPoints="1"/>
            </p:cNvSpPr>
            <p:nvPr/>
          </p:nvSpPr>
          <p:spPr bwMode="black">
            <a:xfrm>
              <a:off x="682552" y="4773138"/>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sp>
          <p:nvSpPr>
            <p:cNvPr id="656" name="Freeform 20"/>
            <p:cNvSpPr>
              <a:spLocks noEditPoints="1"/>
            </p:cNvSpPr>
            <p:nvPr/>
          </p:nvSpPr>
          <p:spPr bwMode="black">
            <a:xfrm>
              <a:off x="2529187" y="4773138"/>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sp>
          <p:nvSpPr>
            <p:cNvPr id="661" name="Freeform 20"/>
            <p:cNvSpPr>
              <a:spLocks noEditPoints="1"/>
            </p:cNvSpPr>
            <p:nvPr/>
          </p:nvSpPr>
          <p:spPr bwMode="black">
            <a:xfrm>
              <a:off x="4375822" y="4773138"/>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sp>
          <p:nvSpPr>
            <p:cNvPr id="666" name="Freeform 20"/>
            <p:cNvSpPr>
              <a:spLocks noEditPoints="1"/>
            </p:cNvSpPr>
            <p:nvPr/>
          </p:nvSpPr>
          <p:spPr bwMode="black">
            <a:xfrm>
              <a:off x="6222457" y="4773138"/>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sp>
          <p:nvSpPr>
            <p:cNvPr id="671" name="Freeform 20"/>
            <p:cNvSpPr>
              <a:spLocks noEditPoints="1"/>
            </p:cNvSpPr>
            <p:nvPr/>
          </p:nvSpPr>
          <p:spPr bwMode="black">
            <a:xfrm>
              <a:off x="8069092" y="4773138"/>
              <a:ext cx="1593722" cy="1118316"/>
            </a:xfrm>
            <a:custGeom>
              <a:avLst/>
              <a:gdLst>
                <a:gd name="T0" fmla="*/ 2306 w 2516"/>
                <a:gd name="T1" fmla="*/ 1227 h 1619"/>
                <a:gd name="T2" fmla="*/ 2306 w 2516"/>
                <a:gd name="T3" fmla="*/ 108 h 1619"/>
                <a:gd name="T4" fmla="*/ 2197 w 2516"/>
                <a:gd name="T5" fmla="*/ 0 h 1619"/>
                <a:gd name="T6" fmla="*/ 319 w 2516"/>
                <a:gd name="T7" fmla="*/ 0 h 1619"/>
                <a:gd name="T8" fmla="*/ 211 w 2516"/>
                <a:gd name="T9" fmla="*/ 108 h 1619"/>
                <a:gd name="T10" fmla="*/ 211 w 2516"/>
                <a:gd name="T11" fmla="*/ 1227 h 1619"/>
                <a:gd name="T12" fmla="*/ 0 w 2516"/>
                <a:gd name="T13" fmla="*/ 1484 h 1619"/>
                <a:gd name="T14" fmla="*/ 129 w 2516"/>
                <a:gd name="T15" fmla="*/ 1619 h 1619"/>
                <a:gd name="T16" fmla="*/ 2387 w 2516"/>
                <a:gd name="T17" fmla="*/ 1619 h 1619"/>
                <a:gd name="T18" fmla="*/ 2516 w 2516"/>
                <a:gd name="T19" fmla="*/ 1484 h 1619"/>
                <a:gd name="T20" fmla="*/ 2306 w 2516"/>
                <a:gd name="T21" fmla="*/ 1227 h 1619"/>
                <a:gd name="T22" fmla="*/ 2306 w 2516"/>
                <a:gd name="T23" fmla="*/ 1227 h 1619"/>
                <a:gd name="T24" fmla="*/ 1431 w 2516"/>
                <a:gd name="T25" fmla="*/ 1518 h 1619"/>
                <a:gd name="T26" fmla="*/ 1045 w 2516"/>
                <a:gd name="T27" fmla="*/ 1518 h 1619"/>
                <a:gd name="T28" fmla="*/ 1004 w 2516"/>
                <a:gd name="T29" fmla="*/ 1497 h 1619"/>
                <a:gd name="T30" fmla="*/ 1051 w 2516"/>
                <a:gd name="T31" fmla="*/ 1410 h 1619"/>
                <a:gd name="T32" fmla="*/ 1085 w 2516"/>
                <a:gd name="T33" fmla="*/ 1396 h 1619"/>
                <a:gd name="T34" fmla="*/ 1390 w 2516"/>
                <a:gd name="T35" fmla="*/ 1396 h 1619"/>
                <a:gd name="T36" fmla="*/ 1424 w 2516"/>
                <a:gd name="T37" fmla="*/ 1410 h 1619"/>
                <a:gd name="T38" fmla="*/ 1472 w 2516"/>
                <a:gd name="T39" fmla="*/ 1497 h 1619"/>
                <a:gd name="T40" fmla="*/ 1431 w 2516"/>
                <a:gd name="T41" fmla="*/ 1518 h 1619"/>
                <a:gd name="T42" fmla="*/ 2136 w 2516"/>
                <a:gd name="T43" fmla="*/ 1200 h 1619"/>
                <a:gd name="T44" fmla="*/ 380 w 2516"/>
                <a:gd name="T45" fmla="*/ 1200 h 1619"/>
                <a:gd name="T46" fmla="*/ 380 w 2516"/>
                <a:gd name="T47" fmla="*/ 222 h 1619"/>
                <a:gd name="T48" fmla="*/ 428 w 2516"/>
                <a:gd name="T49" fmla="*/ 169 h 1619"/>
                <a:gd name="T50" fmla="*/ 2089 w 2516"/>
                <a:gd name="T51" fmla="*/ 169 h 1619"/>
                <a:gd name="T52" fmla="*/ 2136 w 2516"/>
                <a:gd name="T53" fmla="*/ 222 h 1619"/>
                <a:gd name="T54" fmla="*/ 2136 w 2516"/>
                <a:gd name="T55" fmla="*/ 1200 h 1619"/>
                <a:gd name="T56" fmla="*/ 2136 w 2516"/>
                <a:gd name="T57" fmla="*/ 1200 h 1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16" h="1619">
                  <a:moveTo>
                    <a:pt x="2306" y="1227"/>
                  </a:moveTo>
                  <a:cubicBezTo>
                    <a:pt x="2306" y="108"/>
                    <a:pt x="2306" y="108"/>
                    <a:pt x="2306" y="108"/>
                  </a:cubicBezTo>
                  <a:cubicBezTo>
                    <a:pt x="2306" y="54"/>
                    <a:pt x="2258" y="0"/>
                    <a:pt x="2197" y="0"/>
                  </a:cubicBezTo>
                  <a:cubicBezTo>
                    <a:pt x="319" y="0"/>
                    <a:pt x="319" y="0"/>
                    <a:pt x="319" y="0"/>
                  </a:cubicBezTo>
                  <a:cubicBezTo>
                    <a:pt x="258" y="0"/>
                    <a:pt x="211" y="54"/>
                    <a:pt x="211" y="108"/>
                  </a:cubicBezTo>
                  <a:cubicBezTo>
                    <a:pt x="211" y="1227"/>
                    <a:pt x="211" y="1227"/>
                    <a:pt x="211" y="1227"/>
                  </a:cubicBezTo>
                  <a:cubicBezTo>
                    <a:pt x="0" y="1484"/>
                    <a:pt x="0" y="1484"/>
                    <a:pt x="0" y="1484"/>
                  </a:cubicBezTo>
                  <a:cubicBezTo>
                    <a:pt x="0" y="1558"/>
                    <a:pt x="61" y="1619"/>
                    <a:pt x="129" y="1619"/>
                  </a:cubicBezTo>
                  <a:cubicBezTo>
                    <a:pt x="2387" y="1619"/>
                    <a:pt x="2387" y="1619"/>
                    <a:pt x="2387" y="1619"/>
                  </a:cubicBezTo>
                  <a:cubicBezTo>
                    <a:pt x="2455" y="1619"/>
                    <a:pt x="2516" y="1558"/>
                    <a:pt x="2516" y="1484"/>
                  </a:cubicBezTo>
                  <a:cubicBezTo>
                    <a:pt x="2306" y="1227"/>
                    <a:pt x="2306" y="1227"/>
                    <a:pt x="2306" y="1227"/>
                  </a:cubicBezTo>
                  <a:cubicBezTo>
                    <a:pt x="2306" y="1227"/>
                    <a:pt x="2306" y="1227"/>
                    <a:pt x="2306" y="1227"/>
                  </a:cubicBezTo>
                  <a:close/>
                  <a:moveTo>
                    <a:pt x="1431" y="1518"/>
                  </a:moveTo>
                  <a:cubicBezTo>
                    <a:pt x="1045" y="1518"/>
                    <a:pt x="1045" y="1518"/>
                    <a:pt x="1045" y="1518"/>
                  </a:cubicBezTo>
                  <a:cubicBezTo>
                    <a:pt x="1024" y="1518"/>
                    <a:pt x="1004" y="1504"/>
                    <a:pt x="1004" y="1497"/>
                  </a:cubicBezTo>
                  <a:cubicBezTo>
                    <a:pt x="1051" y="1410"/>
                    <a:pt x="1051" y="1410"/>
                    <a:pt x="1051" y="1410"/>
                  </a:cubicBezTo>
                  <a:cubicBezTo>
                    <a:pt x="1051" y="1403"/>
                    <a:pt x="1065" y="1396"/>
                    <a:pt x="1085" y="1396"/>
                  </a:cubicBezTo>
                  <a:cubicBezTo>
                    <a:pt x="1390" y="1396"/>
                    <a:pt x="1390" y="1396"/>
                    <a:pt x="1390" y="1396"/>
                  </a:cubicBezTo>
                  <a:cubicBezTo>
                    <a:pt x="1411" y="1396"/>
                    <a:pt x="1424" y="1403"/>
                    <a:pt x="1424" y="1410"/>
                  </a:cubicBezTo>
                  <a:cubicBezTo>
                    <a:pt x="1472" y="1497"/>
                    <a:pt x="1472" y="1497"/>
                    <a:pt x="1472" y="1497"/>
                  </a:cubicBezTo>
                  <a:cubicBezTo>
                    <a:pt x="1472" y="1504"/>
                    <a:pt x="1451" y="1518"/>
                    <a:pt x="1431" y="1518"/>
                  </a:cubicBezTo>
                  <a:close/>
                  <a:moveTo>
                    <a:pt x="2136" y="1200"/>
                  </a:moveTo>
                  <a:cubicBezTo>
                    <a:pt x="380" y="1200"/>
                    <a:pt x="380" y="1200"/>
                    <a:pt x="380" y="1200"/>
                  </a:cubicBezTo>
                  <a:cubicBezTo>
                    <a:pt x="380" y="222"/>
                    <a:pt x="380" y="222"/>
                    <a:pt x="380" y="222"/>
                  </a:cubicBezTo>
                  <a:cubicBezTo>
                    <a:pt x="380" y="189"/>
                    <a:pt x="400" y="169"/>
                    <a:pt x="428" y="169"/>
                  </a:cubicBezTo>
                  <a:cubicBezTo>
                    <a:pt x="2089" y="169"/>
                    <a:pt x="2089" y="169"/>
                    <a:pt x="2089" y="169"/>
                  </a:cubicBezTo>
                  <a:cubicBezTo>
                    <a:pt x="2116" y="169"/>
                    <a:pt x="2136" y="189"/>
                    <a:pt x="2136" y="222"/>
                  </a:cubicBezTo>
                  <a:cubicBezTo>
                    <a:pt x="2136" y="1200"/>
                    <a:pt x="2136" y="1200"/>
                    <a:pt x="2136" y="1200"/>
                  </a:cubicBezTo>
                  <a:cubicBezTo>
                    <a:pt x="2136" y="1200"/>
                    <a:pt x="2136" y="1200"/>
                    <a:pt x="2136" y="1200"/>
                  </a:cubicBezTo>
                  <a:close/>
                </a:path>
              </a:pathLst>
            </a:custGeom>
            <a:solidFill>
              <a:srgbClr val="FFFFFF"/>
            </a:solidFill>
            <a:ln w="28575">
              <a:solidFill>
                <a:srgbClr val="0078D7"/>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23" tIns="45711" rIns="91423" bIns="45711" numCol="1" rtlCol="0" anchor="ctr" anchorCtr="0" compatLnSpc="1">
              <a:prstTxWarp prst="textNoShape">
                <a:avLst/>
              </a:prstTxWarp>
            </a:bodyPr>
            <a:lstStyle/>
            <a:p>
              <a:pPr marL="0" marR="0" lvl="0" indent="0" algn="l" defTabSz="740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122" normalizeH="0" baseline="0" noProof="0">
                <a:ln>
                  <a:noFill/>
                </a:ln>
                <a:solidFill>
                  <a:srgbClr val="505050">
                    <a:lumMod val="50000"/>
                  </a:srgbClr>
                </a:solidFill>
                <a:effectLst/>
                <a:uLnTx/>
                <a:uFillTx/>
                <a:latin typeface="Segoe Light" pitchFamily="34" charset="0"/>
                <a:ea typeface="+mn-ea"/>
                <a:cs typeface="+mn-cs"/>
              </a:endParaRPr>
            </a:p>
          </p:txBody>
        </p:sp>
        <p:grpSp>
          <p:nvGrpSpPr>
            <p:cNvPr id="755" name="Group 754"/>
            <p:cNvGrpSpPr/>
            <p:nvPr/>
          </p:nvGrpSpPr>
          <p:grpSpPr>
            <a:xfrm>
              <a:off x="8692860" y="4994206"/>
              <a:ext cx="348171" cy="471208"/>
              <a:chOff x="3384551" y="5300664"/>
              <a:chExt cx="211138" cy="285750"/>
            </a:xfrm>
          </p:grpSpPr>
          <p:sp>
            <p:nvSpPr>
              <p:cNvPr id="756" name="Freeform 326"/>
              <p:cNvSpPr>
                <a:spLocks/>
              </p:cNvSpPr>
              <p:nvPr/>
            </p:nvSpPr>
            <p:spPr bwMode="auto">
              <a:xfrm>
                <a:off x="3422651" y="5427664"/>
                <a:ext cx="134938" cy="82550"/>
              </a:xfrm>
              <a:custGeom>
                <a:avLst/>
                <a:gdLst>
                  <a:gd name="T0" fmla="*/ 0 w 85"/>
                  <a:gd name="T1" fmla="*/ 19 h 52"/>
                  <a:gd name="T2" fmla="*/ 33 w 85"/>
                  <a:gd name="T3" fmla="*/ 52 h 52"/>
                  <a:gd name="T4" fmla="*/ 85 w 85"/>
                  <a:gd name="T5" fmla="*/ 0 h 52"/>
                </a:gdLst>
                <a:ahLst/>
                <a:cxnLst>
                  <a:cxn ang="0">
                    <a:pos x="T0" y="T1"/>
                  </a:cxn>
                  <a:cxn ang="0">
                    <a:pos x="T2" y="T3"/>
                  </a:cxn>
                  <a:cxn ang="0">
                    <a:pos x="T4" y="T5"/>
                  </a:cxn>
                </a:cxnLst>
                <a:rect l="0" t="0" r="r" b="b"/>
                <a:pathLst>
                  <a:path w="85" h="52">
                    <a:moveTo>
                      <a:pt x="0" y="19"/>
                    </a:moveTo>
                    <a:lnTo>
                      <a:pt x="33" y="52"/>
                    </a:lnTo>
                    <a:lnTo>
                      <a:pt x="85" y="0"/>
                    </a:ln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57" name="Freeform 392"/>
              <p:cNvSpPr>
                <a:spLocks/>
              </p:cNvSpPr>
              <p:nvPr/>
            </p:nvSpPr>
            <p:spPr bwMode="auto">
              <a:xfrm>
                <a:off x="3384551" y="5345114"/>
                <a:ext cx="211138" cy="241300"/>
              </a:xfrm>
              <a:custGeom>
                <a:avLst/>
                <a:gdLst>
                  <a:gd name="T0" fmla="*/ 6 w 56"/>
                  <a:gd name="T1" fmla="*/ 0 h 64"/>
                  <a:gd name="T2" fmla="*/ 2 w 56"/>
                  <a:gd name="T3" fmla="*/ 0 h 64"/>
                  <a:gd name="T4" fmla="*/ 0 w 56"/>
                  <a:gd name="T5" fmla="*/ 2 h 64"/>
                  <a:gd name="T6" fmla="*/ 0 w 56"/>
                  <a:gd name="T7" fmla="*/ 62 h 64"/>
                  <a:gd name="T8" fmla="*/ 2 w 56"/>
                  <a:gd name="T9" fmla="*/ 64 h 64"/>
                  <a:gd name="T10" fmla="*/ 54 w 56"/>
                  <a:gd name="T11" fmla="*/ 64 h 64"/>
                  <a:gd name="T12" fmla="*/ 56 w 56"/>
                  <a:gd name="T13" fmla="*/ 62 h 64"/>
                  <a:gd name="T14" fmla="*/ 56 w 56"/>
                  <a:gd name="T15" fmla="*/ 2 h 64"/>
                  <a:gd name="T16" fmla="*/ 54 w 56"/>
                  <a:gd name="T17" fmla="*/ 0 h 64"/>
                  <a:gd name="T18" fmla="*/ 50 w 56"/>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64">
                    <a:moveTo>
                      <a:pt x="6" y="0"/>
                    </a:moveTo>
                    <a:cubicBezTo>
                      <a:pt x="2" y="0"/>
                      <a:pt x="2" y="0"/>
                      <a:pt x="2" y="0"/>
                    </a:cubicBezTo>
                    <a:cubicBezTo>
                      <a:pt x="1" y="0"/>
                      <a:pt x="0" y="1"/>
                      <a:pt x="0" y="2"/>
                    </a:cubicBezTo>
                    <a:cubicBezTo>
                      <a:pt x="0" y="62"/>
                      <a:pt x="0" y="62"/>
                      <a:pt x="0" y="62"/>
                    </a:cubicBezTo>
                    <a:cubicBezTo>
                      <a:pt x="0" y="63"/>
                      <a:pt x="1" y="64"/>
                      <a:pt x="2" y="64"/>
                    </a:cubicBezTo>
                    <a:cubicBezTo>
                      <a:pt x="54" y="64"/>
                      <a:pt x="54" y="64"/>
                      <a:pt x="54" y="64"/>
                    </a:cubicBezTo>
                    <a:cubicBezTo>
                      <a:pt x="55" y="64"/>
                      <a:pt x="56" y="63"/>
                      <a:pt x="56" y="62"/>
                    </a:cubicBezTo>
                    <a:cubicBezTo>
                      <a:pt x="56" y="2"/>
                      <a:pt x="56" y="2"/>
                      <a:pt x="56" y="2"/>
                    </a:cubicBezTo>
                    <a:cubicBezTo>
                      <a:pt x="56" y="1"/>
                      <a:pt x="55" y="0"/>
                      <a:pt x="54" y="0"/>
                    </a:cubicBezTo>
                    <a:cubicBezTo>
                      <a:pt x="50" y="0"/>
                      <a:pt x="50" y="0"/>
                      <a:pt x="50" y="0"/>
                    </a:cubicBez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58" name="Freeform 393"/>
              <p:cNvSpPr>
                <a:spLocks/>
              </p:cNvSpPr>
              <p:nvPr/>
            </p:nvSpPr>
            <p:spPr bwMode="auto">
              <a:xfrm>
                <a:off x="3430589" y="5300664"/>
                <a:ext cx="119063" cy="60325"/>
              </a:xfrm>
              <a:custGeom>
                <a:avLst/>
                <a:gdLst>
                  <a:gd name="T0" fmla="*/ 14 w 32"/>
                  <a:gd name="T1" fmla="*/ 0 h 16"/>
                  <a:gd name="T2" fmla="*/ 12 w 32"/>
                  <a:gd name="T3" fmla="*/ 2 h 16"/>
                  <a:gd name="T4" fmla="*/ 10 w 32"/>
                  <a:gd name="T5" fmla="*/ 6 h 16"/>
                  <a:gd name="T6" fmla="*/ 8 w 32"/>
                  <a:gd name="T7" fmla="*/ 8 h 16"/>
                  <a:gd name="T8" fmla="*/ 4 w 32"/>
                  <a:gd name="T9" fmla="*/ 8 h 16"/>
                  <a:gd name="T10" fmla="*/ 2 w 32"/>
                  <a:gd name="T11" fmla="*/ 10 h 16"/>
                  <a:gd name="T12" fmla="*/ 0 w 32"/>
                  <a:gd name="T13" fmla="*/ 14 h 16"/>
                  <a:gd name="T14" fmla="*/ 2 w 32"/>
                  <a:gd name="T15" fmla="*/ 16 h 16"/>
                  <a:gd name="T16" fmla="*/ 30 w 32"/>
                  <a:gd name="T17" fmla="*/ 16 h 16"/>
                  <a:gd name="T18" fmla="*/ 32 w 32"/>
                  <a:gd name="T19" fmla="*/ 14 h 16"/>
                  <a:gd name="T20" fmla="*/ 30 w 32"/>
                  <a:gd name="T21" fmla="*/ 10 h 16"/>
                  <a:gd name="T22" fmla="*/ 28 w 32"/>
                  <a:gd name="T23" fmla="*/ 8 h 16"/>
                  <a:gd name="T24" fmla="*/ 24 w 32"/>
                  <a:gd name="T25" fmla="*/ 8 h 16"/>
                  <a:gd name="T26" fmla="*/ 22 w 32"/>
                  <a:gd name="T27" fmla="*/ 6 h 16"/>
                  <a:gd name="T28" fmla="*/ 20 w 32"/>
                  <a:gd name="T29" fmla="*/ 2 h 16"/>
                  <a:gd name="T30" fmla="*/ 18 w 32"/>
                  <a:gd name="T31" fmla="*/ 0 h 16"/>
                  <a:gd name="T32" fmla="*/ 14 w 32"/>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16">
                    <a:moveTo>
                      <a:pt x="14" y="0"/>
                    </a:moveTo>
                    <a:cubicBezTo>
                      <a:pt x="13" y="0"/>
                      <a:pt x="12" y="1"/>
                      <a:pt x="12" y="2"/>
                    </a:cubicBezTo>
                    <a:cubicBezTo>
                      <a:pt x="10" y="6"/>
                      <a:pt x="10" y="6"/>
                      <a:pt x="10" y="6"/>
                    </a:cubicBezTo>
                    <a:cubicBezTo>
                      <a:pt x="10" y="7"/>
                      <a:pt x="9" y="8"/>
                      <a:pt x="8" y="8"/>
                    </a:cubicBezTo>
                    <a:cubicBezTo>
                      <a:pt x="4" y="8"/>
                      <a:pt x="4" y="8"/>
                      <a:pt x="4" y="8"/>
                    </a:cubicBezTo>
                    <a:cubicBezTo>
                      <a:pt x="3" y="8"/>
                      <a:pt x="2" y="9"/>
                      <a:pt x="2" y="10"/>
                    </a:cubicBezTo>
                    <a:cubicBezTo>
                      <a:pt x="0" y="14"/>
                      <a:pt x="0" y="14"/>
                      <a:pt x="0" y="14"/>
                    </a:cubicBezTo>
                    <a:cubicBezTo>
                      <a:pt x="0" y="15"/>
                      <a:pt x="1" y="16"/>
                      <a:pt x="2" y="16"/>
                    </a:cubicBezTo>
                    <a:cubicBezTo>
                      <a:pt x="30" y="16"/>
                      <a:pt x="30" y="16"/>
                      <a:pt x="30" y="16"/>
                    </a:cubicBezTo>
                    <a:cubicBezTo>
                      <a:pt x="31" y="16"/>
                      <a:pt x="32" y="15"/>
                      <a:pt x="32" y="14"/>
                    </a:cubicBezTo>
                    <a:cubicBezTo>
                      <a:pt x="30" y="10"/>
                      <a:pt x="30" y="10"/>
                      <a:pt x="30" y="10"/>
                    </a:cubicBezTo>
                    <a:cubicBezTo>
                      <a:pt x="30" y="9"/>
                      <a:pt x="29" y="8"/>
                      <a:pt x="28" y="8"/>
                    </a:cubicBezTo>
                    <a:cubicBezTo>
                      <a:pt x="24" y="8"/>
                      <a:pt x="24" y="8"/>
                      <a:pt x="24" y="8"/>
                    </a:cubicBezTo>
                    <a:cubicBezTo>
                      <a:pt x="23" y="8"/>
                      <a:pt x="22" y="7"/>
                      <a:pt x="22" y="6"/>
                    </a:cubicBezTo>
                    <a:cubicBezTo>
                      <a:pt x="20" y="2"/>
                      <a:pt x="20" y="2"/>
                      <a:pt x="20" y="2"/>
                    </a:cubicBezTo>
                    <a:cubicBezTo>
                      <a:pt x="20" y="1"/>
                      <a:pt x="19" y="0"/>
                      <a:pt x="18" y="0"/>
                    </a:cubicBezTo>
                    <a:lnTo>
                      <a:pt x="14" y="0"/>
                    </a:lnTo>
                    <a:close/>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grpSp>
          <p:nvGrpSpPr>
            <p:cNvPr id="759" name="Group 758"/>
            <p:cNvGrpSpPr/>
            <p:nvPr/>
          </p:nvGrpSpPr>
          <p:grpSpPr>
            <a:xfrm>
              <a:off x="6844965" y="4994206"/>
              <a:ext cx="348171" cy="471208"/>
              <a:chOff x="3384551" y="5300664"/>
              <a:chExt cx="211138" cy="285750"/>
            </a:xfrm>
          </p:grpSpPr>
          <p:sp>
            <p:nvSpPr>
              <p:cNvPr id="760" name="Freeform 326"/>
              <p:cNvSpPr>
                <a:spLocks/>
              </p:cNvSpPr>
              <p:nvPr/>
            </p:nvSpPr>
            <p:spPr bwMode="auto">
              <a:xfrm>
                <a:off x="3422651" y="5427664"/>
                <a:ext cx="134938" cy="82550"/>
              </a:xfrm>
              <a:custGeom>
                <a:avLst/>
                <a:gdLst>
                  <a:gd name="T0" fmla="*/ 0 w 85"/>
                  <a:gd name="T1" fmla="*/ 19 h 52"/>
                  <a:gd name="T2" fmla="*/ 33 w 85"/>
                  <a:gd name="T3" fmla="*/ 52 h 52"/>
                  <a:gd name="T4" fmla="*/ 85 w 85"/>
                  <a:gd name="T5" fmla="*/ 0 h 52"/>
                </a:gdLst>
                <a:ahLst/>
                <a:cxnLst>
                  <a:cxn ang="0">
                    <a:pos x="T0" y="T1"/>
                  </a:cxn>
                  <a:cxn ang="0">
                    <a:pos x="T2" y="T3"/>
                  </a:cxn>
                  <a:cxn ang="0">
                    <a:pos x="T4" y="T5"/>
                  </a:cxn>
                </a:cxnLst>
                <a:rect l="0" t="0" r="r" b="b"/>
                <a:pathLst>
                  <a:path w="85" h="52">
                    <a:moveTo>
                      <a:pt x="0" y="19"/>
                    </a:moveTo>
                    <a:lnTo>
                      <a:pt x="33" y="52"/>
                    </a:lnTo>
                    <a:lnTo>
                      <a:pt x="85" y="0"/>
                    </a:ln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61" name="Freeform 392"/>
              <p:cNvSpPr>
                <a:spLocks/>
              </p:cNvSpPr>
              <p:nvPr/>
            </p:nvSpPr>
            <p:spPr bwMode="auto">
              <a:xfrm>
                <a:off x="3384551" y="5345114"/>
                <a:ext cx="211138" cy="241300"/>
              </a:xfrm>
              <a:custGeom>
                <a:avLst/>
                <a:gdLst>
                  <a:gd name="T0" fmla="*/ 6 w 56"/>
                  <a:gd name="T1" fmla="*/ 0 h 64"/>
                  <a:gd name="T2" fmla="*/ 2 w 56"/>
                  <a:gd name="T3" fmla="*/ 0 h 64"/>
                  <a:gd name="T4" fmla="*/ 0 w 56"/>
                  <a:gd name="T5" fmla="*/ 2 h 64"/>
                  <a:gd name="T6" fmla="*/ 0 w 56"/>
                  <a:gd name="T7" fmla="*/ 62 h 64"/>
                  <a:gd name="T8" fmla="*/ 2 w 56"/>
                  <a:gd name="T9" fmla="*/ 64 h 64"/>
                  <a:gd name="T10" fmla="*/ 54 w 56"/>
                  <a:gd name="T11" fmla="*/ 64 h 64"/>
                  <a:gd name="T12" fmla="*/ 56 w 56"/>
                  <a:gd name="T13" fmla="*/ 62 h 64"/>
                  <a:gd name="T14" fmla="*/ 56 w 56"/>
                  <a:gd name="T15" fmla="*/ 2 h 64"/>
                  <a:gd name="T16" fmla="*/ 54 w 56"/>
                  <a:gd name="T17" fmla="*/ 0 h 64"/>
                  <a:gd name="T18" fmla="*/ 50 w 56"/>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64">
                    <a:moveTo>
                      <a:pt x="6" y="0"/>
                    </a:moveTo>
                    <a:cubicBezTo>
                      <a:pt x="2" y="0"/>
                      <a:pt x="2" y="0"/>
                      <a:pt x="2" y="0"/>
                    </a:cubicBezTo>
                    <a:cubicBezTo>
                      <a:pt x="1" y="0"/>
                      <a:pt x="0" y="1"/>
                      <a:pt x="0" y="2"/>
                    </a:cubicBezTo>
                    <a:cubicBezTo>
                      <a:pt x="0" y="62"/>
                      <a:pt x="0" y="62"/>
                      <a:pt x="0" y="62"/>
                    </a:cubicBezTo>
                    <a:cubicBezTo>
                      <a:pt x="0" y="63"/>
                      <a:pt x="1" y="64"/>
                      <a:pt x="2" y="64"/>
                    </a:cubicBezTo>
                    <a:cubicBezTo>
                      <a:pt x="54" y="64"/>
                      <a:pt x="54" y="64"/>
                      <a:pt x="54" y="64"/>
                    </a:cubicBezTo>
                    <a:cubicBezTo>
                      <a:pt x="55" y="64"/>
                      <a:pt x="56" y="63"/>
                      <a:pt x="56" y="62"/>
                    </a:cubicBezTo>
                    <a:cubicBezTo>
                      <a:pt x="56" y="2"/>
                      <a:pt x="56" y="2"/>
                      <a:pt x="56" y="2"/>
                    </a:cubicBezTo>
                    <a:cubicBezTo>
                      <a:pt x="56" y="1"/>
                      <a:pt x="55" y="0"/>
                      <a:pt x="54" y="0"/>
                    </a:cubicBezTo>
                    <a:cubicBezTo>
                      <a:pt x="50" y="0"/>
                      <a:pt x="50" y="0"/>
                      <a:pt x="50" y="0"/>
                    </a:cubicBez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62" name="Freeform 393"/>
              <p:cNvSpPr>
                <a:spLocks/>
              </p:cNvSpPr>
              <p:nvPr/>
            </p:nvSpPr>
            <p:spPr bwMode="auto">
              <a:xfrm>
                <a:off x="3430589" y="5300664"/>
                <a:ext cx="119063" cy="60325"/>
              </a:xfrm>
              <a:custGeom>
                <a:avLst/>
                <a:gdLst>
                  <a:gd name="T0" fmla="*/ 14 w 32"/>
                  <a:gd name="T1" fmla="*/ 0 h 16"/>
                  <a:gd name="T2" fmla="*/ 12 w 32"/>
                  <a:gd name="T3" fmla="*/ 2 h 16"/>
                  <a:gd name="T4" fmla="*/ 10 w 32"/>
                  <a:gd name="T5" fmla="*/ 6 h 16"/>
                  <a:gd name="T6" fmla="*/ 8 w 32"/>
                  <a:gd name="T7" fmla="*/ 8 h 16"/>
                  <a:gd name="T8" fmla="*/ 4 w 32"/>
                  <a:gd name="T9" fmla="*/ 8 h 16"/>
                  <a:gd name="T10" fmla="*/ 2 w 32"/>
                  <a:gd name="T11" fmla="*/ 10 h 16"/>
                  <a:gd name="T12" fmla="*/ 0 w 32"/>
                  <a:gd name="T13" fmla="*/ 14 h 16"/>
                  <a:gd name="T14" fmla="*/ 2 w 32"/>
                  <a:gd name="T15" fmla="*/ 16 h 16"/>
                  <a:gd name="T16" fmla="*/ 30 w 32"/>
                  <a:gd name="T17" fmla="*/ 16 h 16"/>
                  <a:gd name="T18" fmla="*/ 32 w 32"/>
                  <a:gd name="T19" fmla="*/ 14 h 16"/>
                  <a:gd name="T20" fmla="*/ 30 w 32"/>
                  <a:gd name="T21" fmla="*/ 10 h 16"/>
                  <a:gd name="T22" fmla="*/ 28 w 32"/>
                  <a:gd name="T23" fmla="*/ 8 h 16"/>
                  <a:gd name="T24" fmla="*/ 24 w 32"/>
                  <a:gd name="T25" fmla="*/ 8 h 16"/>
                  <a:gd name="T26" fmla="*/ 22 w 32"/>
                  <a:gd name="T27" fmla="*/ 6 h 16"/>
                  <a:gd name="T28" fmla="*/ 20 w 32"/>
                  <a:gd name="T29" fmla="*/ 2 h 16"/>
                  <a:gd name="T30" fmla="*/ 18 w 32"/>
                  <a:gd name="T31" fmla="*/ 0 h 16"/>
                  <a:gd name="T32" fmla="*/ 14 w 32"/>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16">
                    <a:moveTo>
                      <a:pt x="14" y="0"/>
                    </a:moveTo>
                    <a:cubicBezTo>
                      <a:pt x="13" y="0"/>
                      <a:pt x="12" y="1"/>
                      <a:pt x="12" y="2"/>
                    </a:cubicBezTo>
                    <a:cubicBezTo>
                      <a:pt x="10" y="6"/>
                      <a:pt x="10" y="6"/>
                      <a:pt x="10" y="6"/>
                    </a:cubicBezTo>
                    <a:cubicBezTo>
                      <a:pt x="10" y="7"/>
                      <a:pt x="9" y="8"/>
                      <a:pt x="8" y="8"/>
                    </a:cubicBezTo>
                    <a:cubicBezTo>
                      <a:pt x="4" y="8"/>
                      <a:pt x="4" y="8"/>
                      <a:pt x="4" y="8"/>
                    </a:cubicBezTo>
                    <a:cubicBezTo>
                      <a:pt x="3" y="8"/>
                      <a:pt x="2" y="9"/>
                      <a:pt x="2" y="10"/>
                    </a:cubicBezTo>
                    <a:cubicBezTo>
                      <a:pt x="0" y="14"/>
                      <a:pt x="0" y="14"/>
                      <a:pt x="0" y="14"/>
                    </a:cubicBezTo>
                    <a:cubicBezTo>
                      <a:pt x="0" y="15"/>
                      <a:pt x="1" y="16"/>
                      <a:pt x="2" y="16"/>
                    </a:cubicBezTo>
                    <a:cubicBezTo>
                      <a:pt x="30" y="16"/>
                      <a:pt x="30" y="16"/>
                      <a:pt x="30" y="16"/>
                    </a:cubicBezTo>
                    <a:cubicBezTo>
                      <a:pt x="31" y="16"/>
                      <a:pt x="32" y="15"/>
                      <a:pt x="32" y="14"/>
                    </a:cubicBezTo>
                    <a:cubicBezTo>
                      <a:pt x="30" y="10"/>
                      <a:pt x="30" y="10"/>
                      <a:pt x="30" y="10"/>
                    </a:cubicBezTo>
                    <a:cubicBezTo>
                      <a:pt x="30" y="9"/>
                      <a:pt x="29" y="8"/>
                      <a:pt x="28" y="8"/>
                    </a:cubicBezTo>
                    <a:cubicBezTo>
                      <a:pt x="24" y="8"/>
                      <a:pt x="24" y="8"/>
                      <a:pt x="24" y="8"/>
                    </a:cubicBezTo>
                    <a:cubicBezTo>
                      <a:pt x="23" y="8"/>
                      <a:pt x="22" y="7"/>
                      <a:pt x="22" y="6"/>
                    </a:cubicBezTo>
                    <a:cubicBezTo>
                      <a:pt x="20" y="2"/>
                      <a:pt x="20" y="2"/>
                      <a:pt x="20" y="2"/>
                    </a:cubicBezTo>
                    <a:cubicBezTo>
                      <a:pt x="20" y="1"/>
                      <a:pt x="19" y="0"/>
                      <a:pt x="18" y="0"/>
                    </a:cubicBezTo>
                    <a:lnTo>
                      <a:pt x="14" y="0"/>
                    </a:lnTo>
                    <a:close/>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grpSp>
          <p:nvGrpSpPr>
            <p:cNvPr id="763" name="Group 762"/>
            <p:cNvGrpSpPr/>
            <p:nvPr/>
          </p:nvGrpSpPr>
          <p:grpSpPr>
            <a:xfrm>
              <a:off x="4997071" y="4994206"/>
              <a:ext cx="348171" cy="471208"/>
              <a:chOff x="3384551" y="5300664"/>
              <a:chExt cx="211138" cy="285750"/>
            </a:xfrm>
          </p:grpSpPr>
          <p:sp>
            <p:nvSpPr>
              <p:cNvPr id="764" name="Freeform 326"/>
              <p:cNvSpPr>
                <a:spLocks/>
              </p:cNvSpPr>
              <p:nvPr/>
            </p:nvSpPr>
            <p:spPr bwMode="auto">
              <a:xfrm>
                <a:off x="3422651" y="5427664"/>
                <a:ext cx="134938" cy="82550"/>
              </a:xfrm>
              <a:custGeom>
                <a:avLst/>
                <a:gdLst>
                  <a:gd name="T0" fmla="*/ 0 w 85"/>
                  <a:gd name="T1" fmla="*/ 19 h 52"/>
                  <a:gd name="T2" fmla="*/ 33 w 85"/>
                  <a:gd name="T3" fmla="*/ 52 h 52"/>
                  <a:gd name="T4" fmla="*/ 85 w 85"/>
                  <a:gd name="T5" fmla="*/ 0 h 52"/>
                </a:gdLst>
                <a:ahLst/>
                <a:cxnLst>
                  <a:cxn ang="0">
                    <a:pos x="T0" y="T1"/>
                  </a:cxn>
                  <a:cxn ang="0">
                    <a:pos x="T2" y="T3"/>
                  </a:cxn>
                  <a:cxn ang="0">
                    <a:pos x="T4" y="T5"/>
                  </a:cxn>
                </a:cxnLst>
                <a:rect l="0" t="0" r="r" b="b"/>
                <a:pathLst>
                  <a:path w="85" h="52">
                    <a:moveTo>
                      <a:pt x="0" y="19"/>
                    </a:moveTo>
                    <a:lnTo>
                      <a:pt x="33" y="52"/>
                    </a:lnTo>
                    <a:lnTo>
                      <a:pt x="85" y="0"/>
                    </a:ln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65" name="Freeform 392"/>
              <p:cNvSpPr>
                <a:spLocks/>
              </p:cNvSpPr>
              <p:nvPr/>
            </p:nvSpPr>
            <p:spPr bwMode="auto">
              <a:xfrm>
                <a:off x="3384551" y="5345114"/>
                <a:ext cx="211138" cy="241300"/>
              </a:xfrm>
              <a:custGeom>
                <a:avLst/>
                <a:gdLst>
                  <a:gd name="T0" fmla="*/ 6 w 56"/>
                  <a:gd name="T1" fmla="*/ 0 h 64"/>
                  <a:gd name="T2" fmla="*/ 2 w 56"/>
                  <a:gd name="T3" fmla="*/ 0 h 64"/>
                  <a:gd name="T4" fmla="*/ 0 w 56"/>
                  <a:gd name="T5" fmla="*/ 2 h 64"/>
                  <a:gd name="T6" fmla="*/ 0 w 56"/>
                  <a:gd name="T7" fmla="*/ 62 h 64"/>
                  <a:gd name="T8" fmla="*/ 2 w 56"/>
                  <a:gd name="T9" fmla="*/ 64 h 64"/>
                  <a:gd name="T10" fmla="*/ 54 w 56"/>
                  <a:gd name="T11" fmla="*/ 64 h 64"/>
                  <a:gd name="T12" fmla="*/ 56 w 56"/>
                  <a:gd name="T13" fmla="*/ 62 h 64"/>
                  <a:gd name="T14" fmla="*/ 56 w 56"/>
                  <a:gd name="T15" fmla="*/ 2 h 64"/>
                  <a:gd name="T16" fmla="*/ 54 w 56"/>
                  <a:gd name="T17" fmla="*/ 0 h 64"/>
                  <a:gd name="T18" fmla="*/ 50 w 56"/>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64">
                    <a:moveTo>
                      <a:pt x="6" y="0"/>
                    </a:moveTo>
                    <a:cubicBezTo>
                      <a:pt x="2" y="0"/>
                      <a:pt x="2" y="0"/>
                      <a:pt x="2" y="0"/>
                    </a:cubicBezTo>
                    <a:cubicBezTo>
                      <a:pt x="1" y="0"/>
                      <a:pt x="0" y="1"/>
                      <a:pt x="0" y="2"/>
                    </a:cubicBezTo>
                    <a:cubicBezTo>
                      <a:pt x="0" y="62"/>
                      <a:pt x="0" y="62"/>
                      <a:pt x="0" y="62"/>
                    </a:cubicBezTo>
                    <a:cubicBezTo>
                      <a:pt x="0" y="63"/>
                      <a:pt x="1" y="64"/>
                      <a:pt x="2" y="64"/>
                    </a:cubicBezTo>
                    <a:cubicBezTo>
                      <a:pt x="54" y="64"/>
                      <a:pt x="54" y="64"/>
                      <a:pt x="54" y="64"/>
                    </a:cubicBezTo>
                    <a:cubicBezTo>
                      <a:pt x="55" y="64"/>
                      <a:pt x="56" y="63"/>
                      <a:pt x="56" y="62"/>
                    </a:cubicBezTo>
                    <a:cubicBezTo>
                      <a:pt x="56" y="2"/>
                      <a:pt x="56" y="2"/>
                      <a:pt x="56" y="2"/>
                    </a:cubicBezTo>
                    <a:cubicBezTo>
                      <a:pt x="56" y="1"/>
                      <a:pt x="55" y="0"/>
                      <a:pt x="54" y="0"/>
                    </a:cubicBezTo>
                    <a:cubicBezTo>
                      <a:pt x="50" y="0"/>
                      <a:pt x="50" y="0"/>
                      <a:pt x="50" y="0"/>
                    </a:cubicBez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66" name="Freeform 393"/>
              <p:cNvSpPr>
                <a:spLocks/>
              </p:cNvSpPr>
              <p:nvPr/>
            </p:nvSpPr>
            <p:spPr bwMode="auto">
              <a:xfrm>
                <a:off x="3430589" y="5300664"/>
                <a:ext cx="119063" cy="60325"/>
              </a:xfrm>
              <a:custGeom>
                <a:avLst/>
                <a:gdLst>
                  <a:gd name="T0" fmla="*/ 14 w 32"/>
                  <a:gd name="T1" fmla="*/ 0 h 16"/>
                  <a:gd name="T2" fmla="*/ 12 w 32"/>
                  <a:gd name="T3" fmla="*/ 2 h 16"/>
                  <a:gd name="T4" fmla="*/ 10 w 32"/>
                  <a:gd name="T5" fmla="*/ 6 h 16"/>
                  <a:gd name="T6" fmla="*/ 8 w 32"/>
                  <a:gd name="T7" fmla="*/ 8 h 16"/>
                  <a:gd name="T8" fmla="*/ 4 w 32"/>
                  <a:gd name="T9" fmla="*/ 8 h 16"/>
                  <a:gd name="T10" fmla="*/ 2 w 32"/>
                  <a:gd name="T11" fmla="*/ 10 h 16"/>
                  <a:gd name="T12" fmla="*/ 0 w 32"/>
                  <a:gd name="T13" fmla="*/ 14 h 16"/>
                  <a:gd name="T14" fmla="*/ 2 w 32"/>
                  <a:gd name="T15" fmla="*/ 16 h 16"/>
                  <a:gd name="T16" fmla="*/ 30 w 32"/>
                  <a:gd name="T17" fmla="*/ 16 h 16"/>
                  <a:gd name="T18" fmla="*/ 32 w 32"/>
                  <a:gd name="T19" fmla="*/ 14 h 16"/>
                  <a:gd name="T20" fmla="*/ 30 w 32"/>
                  <a:gd name="T21" fmla="*/ 10 h 16"/>
                  <a:gd name="T22" fmla="*/ 28 w 32"/>
                  <a:gd name="T23" fmla="*/ 8 h 16"/>
                  <a:gd name="T24" fmla="*/ 24 w 32"/>
                  <a:gd name="T25" fmla="*/ 8 h 16"/>
                  <a:gd name="T26" fmla="*/ 22 w 32"/>
                  <a:gd name="T27" fmla="*/ 6 h 16"/>
                  <a:gd name="T28" fmla="*/ 20 w 32"/>
                  <a:gd name="T29" fmla="*/ 2 h 16"/>
                  <a:gd name="T30" fmla="*/ 18 w 32"/>
                  <a:gd name="T31" fmla="*/ 0 h 16"/>
                  <a:gd name="T32" fmla="*/ 14 w 32"/>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16">
                    <a:moveTo>
                      <a:pt x="14" y="0"/>
                    </a:moveTo>
                    <a:cubicBezTo>
                      <a:pt x="13" y="0"/>
                      <a:pt x="12" y="1"/>
                      <a:pt x="12" y="2"/>
                    </a:cubicBezTo>
                    <a:cubicBezTo>
                      <a:pt x="10" y="6"/>
                      <a:pt x="10" y="6"/>
                      <a:pt x="10" y="6"/>
                    </a:cubicBezTo>
                    <a:cubicBezTo>
                      <a:pt x="10" y="7"/>
                      <a:pt x="9" y="8"/>
                      <a:pt x="8" y="8"/>
                    </a:cubicBezTo>
                    <a:cubicBezTo>
                      <a:pt x="4" y="8"/>
                      <a:pt x="4" y="8"/>
                      <a:pt x="4" y="8"/>
                    </a:cubicBezTo>
                    <a:cubicBezTo>
                      <a:pt x="3" y="8"/>
                      <a:pt x="2" y="9"/>
                      <a:pt x="2" y="10"/>
                    </a:cubicBezTo>
                    <a:cubicBezTo>
                      <a:pt x="0" y="14"/>
                      <a:pt x="0" y="14"/>
                      <a:pt x="0" y="14"/>
                    </a:cubicBezTo>
                    <a:cubicBezTo>
                      <a:pt x="0" y="15"/>
                      <a:pt x="1" y="16"/>
                      <a:pt x="2" y="16"/>
                    </a:cubicBezTo>
                    <a:cubicBezTo>
                      <a:pt x="30" y="16"/>
                      <a:pt x="30" y="16"/>
                      <a:pt x="30" y="16"/>
                    </a:cubicBezTo>
                    <a:cubicBezTo>
                      <a:pt x="31" y="16"/>
                      <a:pt x="32" y="15"/>
                      <a:pt x="32" y="14"/>
                    </a:cubicBezTo>
                    <a:cubicBezTo>
                      <a:pt x="30" y="10"/>
                      <a:pt x="30" y="10"/>
                      <a:pt x="30" y="10"/>
                    </a:cubicBezTo>
                    <a:cubicBezTo>
                      <a:pt x="30" y="9"/>
                      <a:pt x="29" y="8"/>
                      <a:pt x="28" y="8"/>
                    </a:cubicBezTo>
                    <a:cubicBezTo>
                      <a:pt x="24" y="8"/>
                      <a:pt x="24" y="8"/>
                      <a:pt x="24" y="8"/>
                    </a:cubicBezTo>
                    <a:cubicBezTo>
                      <a:pt x="23" y="8"/>
                      <a:pt x="22" y="7"/>
                      <a:pt x="22" y="6"/>
                    </a:cubicBezTo>
                    <a:cubicBezTo>
                      <a:pt x="20" y="2"/>
                      <a:pt x="20" y="2"/>
                      <a:pt x="20" y="2"/>
                    </a:cubicBezTo>
                    <a:cubicBezTo>
                      <a:pt x="20" y="1"/>
                      <a:pt x="19" y="0"/>
                      <a:pt x="18" y="0"/>
                    </a:cubicBezTo>
                    <a:lnTo>
                      <a:pt x="14" y="0"/>
                    </a:lnTo>
                    <a:close/>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grpSp>
          <p:nvGrpSpPr>
            <p:cNvPr id="767" name="Group 766"/>
            <p:cNvGrpSpPr/>
            <p:nvPr/>
          </p:nvGrpSpPr>
          <p:grpSpPr>
            <a:xfrm>
              <a:off x="3149176" y="4994206"/>
              <a:ext cx="348171" cy="471208"/>
              <a:chOff x="3384551" y="5300664"/>
              <a:chExt cx="211138" cy="285750"/>
            </a:xfrm>
          </p:grpSpPr>
          <p:sp>
            <p:nvSpPr>
              <p:cNvPr id="768" name="Freeform 326"/>
              <p:cNvSpPr>
                <a:spLocks/>
              </p:cNvSpPr>
              <p:nvPr/>
            </p:nvSpPr>
            <p:spPr bwMode="auto">
              <a:xfrm>
                <a:off x="3422651" y="5427664"/>
                <a:ext cx="134938" cy="82550"/>
              </a:xfrm>
              <a:custGeom>
                <a:avLst/>
                <a:gdLst>
                  <a:gd name="T0" fmla="*/ 0 w 85"/>
                  <a:gd name="T1" fmla="*/ 19 h 52"/>
                  <a:gd name="T2" fmla="*/ 33 w 85"/>
                  <a:gd name="T3" fmla="*/ 52 h 52"/>
                  <a:gd name="T4" fmla="*/ 85 w 85"/>
                  <a:gd name="T5" fmla="*/ 0 h 52"/>
                </a:gdLst>
                <a:ahLst/>
                <a:cxnLst>
                  <a:cxn ang="0">
                    <a:pos x="T0" y="T1"/>
                  </a:cxn>
                  <a:cxn ang="0">
                    <a:pos x="T2" y="T3"/>
                  </a:cxn>
                  <a:cxn ang="0">
                    <a:pos x="T4" y="T5"/>
                  </a:cxn>
                </a:cxnLst>
                <a:rect l="0" t="0" r="r" b="b"/>
                <a:pathLst>
                  <a:path w="85" h="52">
                    <a:moveTo>
                      <a:pt x="0" y="19"/>
                    </a:moveTo>
                    <a:lnTo>
                      <a:pt x="33" y="52"/>
                    </a:lnTo>
                    <a:lnTo>
                      <a:pt x="85" y="0"/>
                    </a:ln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69" name="Freeform 392"/>
              <p:cNvSpPr>
                <a:spLocks/>
              </p:cNvSpPr>
              <p:nvPr/>
            </p:nvSpPr>
            <p:spPr bwMode="auto">
              <a:xfrm>
                <a:off x="3384551" y="5345114"/>
                <a:ext cx="211138" cy="241300"/>
              </a:xfrm>
              <a:custGeom>
                <a:avLst/>
                <a:gdLst>
                  <a:gd name="T0" fmla="*/ 6 w 56"/>
                  <a:gd name="T1" fmla="*/ 0 h 64"/>
                  <a:gd name="T2" fmla="*/ 2 w 56"/>
                  <a:gd name="T3" fmla="*/ 0 h 64"/>
                  <a:gd name="T4" fmla="*/ 0 w 56"/>
                  <a:gd name="T5" fmla="*/ 2 h 64"/>
                  <a:gd name="T6" fmla="*/ 0 w 56"/>
                  <a:gd name="T7" fmla="*/ 62 h 64"/>
                  <a:gd name="T8" fmla="*/ 2 w 56"/>
                  <a:gd name="T9" fmla="*/ 64 h 64"/>
                  <a:gd name="T10" fmla="*/ 54 w 56"/>
                  <a:gd name="T11" fmla="*/ 64 h 64"/>
                  <a:gd name="T12" fmla="*/ 56 w 56"/>
                  <a:gd name="T13" fmla="*/ 62 h 64"/>
                  <a:gd name="T14" fmla="*/ 56 w 56"/>
                  <a:gd name="T15" fmla="*/ 2 h 64"/>
                  <a:gd name="T16" fmla="*/ 54 w 56"/>
                  <a:gd name="T17" fmla="*/ 0 h 64"/>
                  <a:gd name="T18" fmla="*/ 50 w 56"/>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64">
                    <a:moveTo>
                      <a:pt x="6" y="0"/>
                    </a:moveTo>
                    <a:cubicBezTo>
                      <a:pt x="2" y="0"/>
                      <a:pt x="2" y="0"/>
                      <a:pt x="2" y="0"/>
                    </a:cubicBezTo>
                    <a:cubicBezTo>
                      <a:pt x="1" y="0"/>
                      <a:pt x="0" y="1"/>
                      <a:pt x="0" y="2"/>
                    </a:cubicBezTo>
                    <a:cubicBezTo>
                      <a:pt x="0" y="62"/>
                      <a:pt x="0" y="62"/>
                      <a:pt x="0" y="62"/>
                    </a:cubicBezTo>
                    <a:cubicBezTo>
                      <a:pt x="0" y="63"/>
                      <a:pt x="1" y="64"/>
                      <a:pt x="2" y="64"/>
                    </a:cubicBezTo>
                    <a:cubicBezTo>
                      <a:pt x="54" y="64"/>
                      <a:pt x="54" y="64"/>
                      <a:pt x="54" y="64"/>
                    </a:cubicBezTo>
                    <a:cubicBezTo>
                      <a:pt x="55" y="64"/>
                      <a:pt x="56" y="63"/>
                      <a:pt x="56" y="62"/>
                    </a:cubicBezTo>
                    <a:cubicBezTo>
                      <a:pt x="56" y="2"/>
                      <a:pt x="56" y="2"/>
                      <a:pt x="56" y="2"/>
                    </a:cubicBezTo>
                    <a:cubicBezTo>
                      <a:pt x="56" y="1"/>
                      <a:pt x="55" y="0"/>
                      <a:pt x="54" y="0"/>
                    </a:cubicBezTo>
                    <a:cubicBezTo>
                      <a:pt x="50" y="0"/>
                      <a:pt x="50" y="0"/>
                      <a:pt x="50" y="0"/>
                    </a:cubicBez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70" name="Freeform 393"/>
              <p:cNvSpPr>
                <a:spLocks/>
              </p:cNvSpPr>
              <p:nvPr/>
            </p:nvSpPr>
            <p:spPr bwMode="auto">
              <a:xfrm>
                <a:off x="3430589" y="5300664"/>
                <a:ext cx="119063" cy="60325"/>
              </a:xfrm>
              <a:custGeom>
                <a:avLst/>
                <a:gdLst>
                  <a:gd name="T0" fmla="*/ 14 w 32"/>
                  <a:gd name="T1" fmla="*/ 0 h 16"/>
                  <a:gd name="T2" fmla="*/ 12 w 32"/>
                  <a:gd name="T3" fmla="*/ 2 h 16"/>
                  <a:gd name="T4" fmla="*/ 10 w 32"/>
                  <a:gd name="T5" fmla="*/ 6 h 16"/>
                  <a:gd name="T6" fmla="*/ 8 w 32"/>
                  <a:gd name="T7" fmla="*/ 8 h 16"/>
                  <a:gd name="T8" fmla="*/ 4 w 32"/>
                  <a:gd name="T9" fmla="*/ 8 h 16"/>
                  <a:gd name="T10" fmla="*/ 2 w 32"/>
                  <a:gd name="T11" fmla="*/ 10 h 16"/>
                  <a:gd name="T12" fmla="*/ 0 w 32"/>
                  <a:gd name="T13" fmla="*/ 14 h 16"/>
                  <a:gd name="T14" fmla="*/ 2 w 32"/>
                  <a:gd name="T15" fmla="*/ 16 h 16"/>
                  <a:gd name="T16" fmla="*/ 30 w 32"/>
                  <a:gd name="T17" fmla="*/ 16 h 16"/>
                  <a:gd name="T18" fmla="*/ 32 w 32"/>
                  <a:gd name="T19" fmla="*/ 14 h 16"/>
                  <a:gd name="T20" fmla="*/ 30 w 32"/>
                  <a:gd name="T21" fmla="*/ 10 h 16"/>
                  <a:gd name="T22" fmla="*/ 28 w 32"/>
                  <a:gd name="T23" fmla="*/ 8 h 16"/>
                  <a:gd name="T24" fmla="*/ 24 w 32"/>
                  <a:gd name="T25" fmla="*/ 8 h 16"/>
                  <a:gd name="T26" fmla="*/ 22 w 32"/>
                  <a:gd name="T27" fmla="*/ 6 h 16"/>
                  <a:gd name="T28" fmla="*/ 20 w 32"/>
                  <a:gd name="T29" fmla="*/ 2 h 16"/>
                  <a:gd name="T30" fmla="*/ 18 w 32"/>
                  <a:gd name="T31" fmla="*/ 0 h 16"/>
                  <a:gd name="T32" fmla="*/ 14 w 32"/>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16">
                    <a:moveTo>
                      <a:pt x="14" y="0"/>
                    </a:moveTo>
                    <a:cubicBezTo>
                      <a:pt x="13" y="0"/>
                      <a:pt x="12" y="1"/>
                      <a:pt x="12" y="2"/>
                    </a:cubicBezTo>
                    <a:cubicBezTo>
                      <a:pt x="10" y="6"/>
                      <a:pt x="10" y="6"/>
                      <a:pt x="10" y="6"/>
                    </a:cubicBezTo>
                    <a:cubicBezTo>
                      <a:pt x="10" y="7"/>
                      <a:pt x="9" y="8"/>
                      <a:pt x="8" y="8"/>
                    </a:cubicBezTo>
                    <a:cubicBezTo>
                      <a:pt x="4" y="8"/>
                      <a:pt x="4" y="8"/>
                      <a:pt x="4" y="8"/>
                    </a:cubicBezTo>
                    <a:cubicBezTo>
                      <a:pt x="3" y="8"/>
                      <a:pt x="2" y="9"/>
                      <a:pt x="2" y="10"/>
                    </a:cubicBezTo>
                    <a:cubicBezTo>
                      <a:pt x="0" y="14"/>
                      <a:pt x="0" y="14"/>
                      <a:pt x="0" y="14"/>
                    </a:cubicBezTo>
                    <a:cubicBezTo>
                      <a:pt x="0" y="15"/>
                      <a:pt x="1" y="16"/>
                      <a:pt x="2" y="16"/>
                    </a:cubicBezTo>
                    <a:cubicBezTo>
                      <a:pt x="30" y="16"/>
                      <a:pt x="30" y="16"/>
                      <a:pt x="30" y="16"/>
                    </a:cubicBezTo>
                    <a:cubicBezTo>
                      <a:pt x="31" y="16"/>
                      <a:pt x="32" y="15"/>
                      <a:pt x="32" y="14"/>
                    </a:cubicBezTo>
                    <a:cubicBezTo>
                      <a:pt x="30" y="10"/>
                      <a:pt x="30" y="10"/>
                      <a:pt x="30" y="10"/>
                    </a:cubicBezTo>
                    <a:cubicBezTo>
                      <a:pt x="30" y="9"/>
                      <a:pt x="29" y="8"/>
                      <a:pt x="28" y="8"/>
                    </a:cubicBezTo>
                    <a:cubicBezTo>
                      <a:pt x="24" y="8"/>
                      <a:pt x="24" y="8"/>
                      <a:pt x="24" y="8"/>
                    </a:cubicBezTo>
                    <a:cubicBezTo>
                      <a:pt x="23" y="8"/>
                      <a:pt x="22" y="7"/>
                      <a:pt x="22" y="6"/>
                    </a:cubicBezTo>
                    <a:cubicBezTo>
                      <a:pt x="20" y="2"/>
                      <a:pt x="20" y="2"/>
                      <a:pt x="20" y="2"/>
                    </a:cubicBezTo>
                    <a:cubicBezTo>
                      <a:pt x="20" y="1"/>
                      <a:pt x="19" y="0"/>
                      <a:pt x="18" y="0"/>
                    </a:cubicBezTo>
                    <a:lnTo>
                      <a:pt x="14" y="0"/>
                    </a:lnTo>
                    <a:close/>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grpSp>
          <p:nvGrpSpPr>
            <p:cNvPr id="771" name="Group 770"/>
            <p:cNvGrpSpPr/>
            <p:nvPr/>
          </p:nvGrpSpPr>
          <p:grpSpPr>
            <a:xfrm>
              <a:off x="1301281" y="4994206"/>
              <a:ext cx="348171" cy="471208"/>
              <a:chOff x="3384551" y="5300664"/>
              <a:chExt cx="211138" cy="285750"/>
            </a:xfrm>
          </p:grpSpPr>
          <p:sp>
            <p:nvSpPr>
              <p:cNvPr id="772" name="Freeform 326"/>
              <p:cNvSpPr>
                <a:spLocks/>
              </p:cNvSpPr>
              <p:nvPr/>
            </p:nvSpPr>
            <p:spPr bwMode="auto">
              <a:xfrm>
                <a:off x="3422651" y="5427664"/>
                <a:ext cx="134938" cy="82550"/>
              </a:xfrm>
              <a:custGeom>
                <a:avLst/>
                <a:gdLst>
                  <a:gd name="T0" fmla="*/ 0 w 85"/>
                  <a:gd name="T1" fmla="*/ 19 h 52"/>
                  <a:gd name="T2" fmla="*/ 33 w 85"/>
                  <a:gd name="T3" fmla="*/ 52 h 52"/>
                  <a:gd name="T4" fmla="*/ 85 w 85"/>
                  <a:gd name="T5" fmla="*/ 0 h 52"/>
                </a:gdLst>
                <a:ahLst/>
                <a:cxnLst>
                  <a:cxn ang="0">
                    <a:pos x="T0" y="T1"/>
                  </a:cxn>
                  <a:cxn ang="0">
                    <a:pos x="T2" y="T3"/>
                  </a:cxn>
                  <a:cxn ang="0">
                    <a:pos x="T4" y="T5"/>
                  </a:cxn>
                </a:cxnLst>
                <a:rect l="0" t="0" r="r" b="b"/>
                <a:pathLst>
                  <a:path w="85" h="52">
                    <a:moveTo>
                      <a:pt x="0" y="19"/>
                    </a:moveTo>
                    <a:lnTo>
                      <a:pt x="33" y="52"/>
                    </a:lnTo>
                    <a:lnTo>
                      <a:pt x="85" y="0"/>
                    </a:ln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73" name="Freeform 392"/>
              <p:cNvSpPr>
                <a:spLocks/>
              </p:cNvSpPr>
              <p:nvPr/>
            </p:nvSpPr>
            <p:spPr bwMode="auto">
              <a:xfrm>
                <a:off x="3384551" y="5345114"/>
                <a:ext cx="211138" cy="241300"/>
              </a:xfrm>
              <a:custGeom>
                <a:avLst/>
                <a:gdLst>
                  <a:gd name="T0" fmla="*/ 6 w 56"/>
                  <a:gd name="T1" fmla="*/ 0 h 64"/>
                  <a:gd name="T2" fmla="*/ 2 w 56"/>
                  <a:gd name="T3" fmla="*/ 0 h 64"/>
                  <a:gd name="T4" fmla="*/ 0 w 56"/>
                  <a:gd name="T5" fmla="*/ 2 h 64"/>
                  <a:gd name="T6" fmla="*/ 0 w 56"/>
                  <a:gd name="T7" fmla="*/ 62 h 64"/>
                  <a:gd name="T8" fmla="*/ 2 w 56"/>
                  <a:gd name="T9" fmla="*/ 64 h 64"/>
                  <a:gd name="T10" fmla="*/ 54 w 56"/>
                  <a:gd name="T11" fmla="*/ 64 h 64"/>
                  <a:gd name="T12" fmla="*/ 56 w 56"/>
                  <a:gd name="T13" fmla="*/ 62 h 64"/>
                  <a:gd name="T14" fmla="*/ 56 w 56"/>
                  <a:gd name="T15" fmla="*/ 2 h 64"/>
                  <a:gd name="T16" fmla="*/ 54 w 56"/>
                  <a:gd name="T17" fmla="*/ 0 h 64"/>
                  <a:gd name="T18" fmla="*/ 50 w 56"/>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64">
                    <a:moveTo>
                      <a:pt x="6" y="0"/>
                    </a:moveTo>
                    <a:cubicBezTo>
                      <a:pt x="2" y="0"/>
                      <a:pt x="2" y="0"/>
                      <a:pt x="2" y="0"/>
                    </a:cubicBezTo>
                    <a:cubicBezTo>
                      <a:pt x="1" y="0"/>
                      <a:pt x="0" y="1"/>
                      <a:pt x="0" y="2"/>
                    </a:cubicBezTo>
                    <a:cubicBezTo>
                      <a:pt x="0" y="62"/>
                      <a:pt x="0" y="62"/>
                      <a:pt x="0" y="62"/>
                    </a:cubicBezTo>
                    <a:cubicBezTo>
                      <a:pt x="0" y="63"/>
                      <a:pt x="1" y="64"/>
                      <a:pt x="2" y="64"/>
                    </a:cubicBezTo>
                    <a:cubicBezTo>
                      <a:pt x="54" y="64"/>
                      <a:pt x="54" y="64"/>
                      <a:pt x="54" y="64"/>
                    </a:cubicBezTo>
                    <a:cubicBezTo>
                      <a:pt x="55" y="64"/>
                      <a:pt x="56" y="63"/>
                      <a:pt x="56" y="62"/>
                    </a:cubicBezTo>
                    <a:cubicBezTo>
                      <a:pt x="56" y="2"/>
                      <a:pt x="56" y="2"/>
                      <a:pt x="56" y="2"/>
                    </a:cubicBezTo>
                    <a:cubicBezTo>
                      <a:pt x="56" y="1"/>
                      <a:pt x="55" y="0"/>
                      <a:pt x="54" y="0"/>
                    </a:cubicBezTo>
                    <a:cubicBezTo>
                      <a:pt x="50" y="0"/>
                      <a:pt x="50" y="0"/>
                      <a:pt x="50" y="0"/>
                    </a:cubicBezTo>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774" name="Freeform 393"/>
              <p:cNvSpPr>
                <a:spLocks/>
              </p:cNvSpPr>
              <p:nvPr/>
            </p:nvSpPr>
            <p:spPr bwMode="auto">
              <a:xfrm>
                <a:off x="3430589" y="5300664"/>
                <a:ext cx="119063" cy="60325"/>
              </a:xfrm>
              <a:custGeom>
                <a:avLst/>
                <a:gdLst>
                  <a:gd name="T0" fmla="*/ 14 w 32"/>
                  <a:gd name="T1" fmla="*/ 0 h 16"/>
                  <a:gd name="T2" fmla="*/ 12 w 32"/>
                  <a:gd name="T3" fmla="*/ 2 h 16"/>
                  <a:gd name="T4" fmla="*/ 10 w 32"/>
                  <a:gd name="T5" fmla="*/ 6 h 16"/>
                  <a:gd name="T6" fmla="*/ 8 w 32"/>
                  <a:gd name="T7" fmla="*/ 8 h 16"/>
                  <a:gd name="T8" fmla="*/ 4 w 32"/>
                  <a:gd name="T9" fmla="*/ 8 h 16"/>
                  <a:gd name="T10" fmla="*/ 2 w 32"/>
                  <a:gd name="T11" fmla="*/ 10 h 16"/>
                  <a:gd name="T12" fmla="*/ 0 w 32"/>
                  <a:gd name="T13" fmla="*/ 14 h 16"/>
                  <a:gd name="T14" fmla="*/ 2 w 32"/>
                  <a:gd name="T15" fmla="*/ 16 h 16"/>
                  <a:gd name="T16" fmla="*/ 30 w 32"/>
                  <a:gd name="T17" fmla="*/ 16 h 16"/>
                  <a:gd name="T18" fmla="*/ 32 w 32"/>
                  <a:gd name="T19" fmla="*/ 14 h 16"/>
                  <a:gd name="T20" fmla="*/ 30 w 32"/>
                  <a:gd name="T21" fmla="*/ 10 h 16"/>
                  <a:gd name="T22" fmla="*/ 28 w 32"/>
                  <a:gd name="T23" fmla="*/ 8 h 16"/>
                  <a:gd name="T24" fmla="*/ 24 w 32"/>
                  <a:gd name="T25" fmla="*/ 8 h 16"/>
                  <a:gd name="T26" fmla="*/ 22 w 32"/>
                  <a:gd name="T27" fmla="*/ 6 h 16"/>
                  <a:gd name="T28" fmla="*/ 20 w 32"/>
                  <a:gd name="T29" fmla="*/ 2 h 16"/>
                  <a:gd name="T30" fmla="*/ 18 w 32"/>
                  <a:gd name="T31" fmla="*/ 0 h 16"/>
                  <a:gd name="T32" fmla="*/ 14 w 32"/>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16">
                    <a:moveTo>
                      <a:pt x="14" y="0"/>
                    </a:moveTo>
                    <a:cubicBezTo>
                      <a:pt x="13" y="0"/>
                      <a:pt x="12" y="1"/>
                      <a:pt x="12" y="2"/>
                    </a:cubicBezTo>
                    <a:cubicBezTo>
                      <a:pt x="10" y="6"/>
                      <a:pt x="10" y="6"/>
                      <a:pt x="10" y="6"/>
                    </a:cubicBezTo>
                    <a:cubicBezTo>
                      <a:pt x="10" y="7"/>
                      <a:pt x="9" y="8"/>
                      <a:pt x="8" y="8"/>
                    </a:cubicBezTo>
                    <a:cubicBezTo>
                      <a:pt x="4" y="8"/>
                      <a:pt x="4" y="8"/>
                      <a:pt x="4" y="8"/>
                    </a:cubicBezTo>
                    <a:cubicBezTo>
                      <a:pt x="3" y="8"/>
                      <a:pt x="2" y="9"/>
                      <a:pt x="2" y="10"/>
                    </a:cubicBezTo>
                    <a:cubicBezTo>
                      <a:pt x="0" y="14"/>
                      <a:pt x="0" y="14"/>
                      <a:pt x="0" y="14"/>
                    </a:cubicBezTo>
                    <a:cubicBezTo>
                      <a:pt x="0" y="15"/>
                      <a:pt x="1" y="16"/>
                      <a:pt x="2" y="16"/>
                    </a:cubicBezTo>
                    <a:cubicBezTo>
                      <a:pt x="30" y="16"/>
                      <a:pt x="30" y="16"/>
                      <a:pt x="30" y="16"/>
                    </a:cubicBezTo>
                    <a:cubicBezTo>
                      <a:pt x="31" y="16"/>
                      <a:pt x="32" y="15"/>
                      <a:pt x="32" y="14"/>
                    </a:cubicBezTo>
                    <a:cubicBezTo>
                      <a:pt x="30" y="10"/>
                      <a:pt x="30" y="10"/>
                      <a:pt x="30" y="10"/>
                    </a:cubicBezTo>
                    <a:cubicBezTo>
                      <a:pt x="30" y="9"/>
                      <a:pt x="29" y="8"/>
                      <a:pt x="28" y="8"/>
                    </a:cubicBezTo>
                    <a:cubicBezTo>
                      <a:pt x="24" y="8"/>
                      <a:pt x="24" y="8"/>
                      <a:pt x="24" y="8"/>
                    </a:cubicBezTo>
                    <a:cubicBezTo>
                      <a:pt x="23" y="8"/>
                      <a:pt x="22" y="7"/>
                      <a:pt x="22" y="6"/>
                    </a:cubicBezTo>
                    <a:cubicBezTo>
                      <a:pt x="20" y="2"/>
                      <a:pt x="20" y="2"/>
                      <a:pt x="20" y="2"/>
                    </a:cubicBezTo>
                    <a:cubicBezTo>
                      <a:pt x="20" y="1"/>
                      <a:pt x="19" y="0"/>
                      <a:pt x="18" y="0"/>
                    </a:cubicBezTo>
                    <a:lnTo>
                      <a:pt x="14" y="0"/>
                    </a:lnTo>
                    <a:close/>
                  </a:path>
                </a:pathLst>
              </a:custGeom>
              <a:noFill/>
              <a:ln w="12700" cap="rnd">
                <a:solidFill>
                  <a:srgbClr val="73737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grpSp>
      <p:pic>
        <p:nvPicPr>
          <p:cNvPr id="59" name="Picture 58"/>
          <p:cNvPicPr>
            <a:picLocks noChangeAspect="1"/>
          </p:cNvPicPr>
          <p:nvPr/>
        </p:nvPicPr>
        <p:blipFill>
          <a:blip r:embed="rId3"/>
          <a:stretch>
            <a:fillRect/>
          </a:stretch>
        </p:blipFill>
        <p:spPr>
          <a:xfrm>
            <a:off x="11059794" y="0"/>
            <a:ext cx="1362075" cy="695325"/>
          </a:xfrm>
          <a:prstGeom prst="rect">
            <a:avLst/>
          </a:prstGeom>
        </p:spPr>
      </p:pic>
    </p:spTree>
    <p:extLst>
      <p:ext uri="{BB962C8B-B14F-4D97-AF65-F5344CB8AC3E}">
        <p14:creationId xmlns:p14="http://schemas.microsoft.com/office/powerpoint/2010/main" val="1837331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 name="Rectangle 738"/>
          <p:cNvSpPr/>
          <p:nvPr/>
        </p:nvSpPr>
        <p:spPr bwMode="auto">
          <a:xfrm flipV="1">
            <a:off x="0" y="2952870"/>
            <a:ext cx="12434076" cy="1180082"/>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5" name="Title 974"/>
          <p:cNvSpPr txBox="1">
            <a:spLocks/>
          </p:cNvSpPr>
          <p:nvPr/>
        </p:nvSpPr>
        <p:spPr>
          <a:xfrm>
            <a:off x="2591677" y="2894631"/>
            <a:ext cx="11166892" cy="1180081"/>
          </a:xfrm>
          <a:prstGeom prst="rect">
            <a:avLst/>
          </a:prstGeom>
        </p:spPr>
        <p:txBody>
          <a:bodyPr vert="horz" wrap="square" lIns="146262" tIns="91414" rIns="146262" bIns="91414" rtlCol="0" anchor="ctr">
            <a:noAutofit/>
          </a:bodyPr>
          <a:lstStyle>
            <a:lvl1pPr algn="l" defTabSz="932742" rtl="0" eaLnBrk="1" latinLnBrk="0" hangingPunct="1">
              <a:lnSpc>
                <a:spcPct val="90000"/>
              </a:lnSpc>
              <a:spcBef>
                <a:spcPct val="0"/>
              </a:spcBef>
              <a:buNone/>
              <a:defRPr lang="en-US" sz="4000" b="0" kern="1200" cap="none" spc="-102" baseline="0" dirty="0" smtClean="0">
                <a:ln w="3175">
                  <a:noFill/>
                </a:ln>
                <a:gradFill>
                  <a:gsLst>
                    <a:gs pos="1250">
                      <a:schemeClr val="accent1"/>
                    </a:gs>
                    <a:gs pos="100000">
                      <a:schemeClr val="accent1"/>
                    </a:gs>
                  </a:gsLst>
                  <a:lin ang="5400000" scaled="0"/>
                </a:gradFill>
                <a:effectLst/>
                <a:latin typeface="Segoe UI Semibold" panose="020B0702040204020203" pitchFamily="34" charset="0"/>
                <a:ea typeface="+mn-ea"/>
                <a:cs typeface="Segoe UI Semibold" panose="020B0702040204020203" pitchFamily="34" charset="0"/>
              </a:defRPr>
            </a:lvl1pPr>
          </a:lstStyle>
          <a:p>
            <a:pPr marL="0" marR="0" lvl="0" indent="0" algn="l" defTabSz="932563" rtl="0" eaLnBrk="1" fontAlgn="auto" latinLnBrk="0" hangingPunct="1">
              <a:lnSpc>
                <a:spcPct val="90000"/>
              </a:lnSpc>
              <a:spcBef>
                <a:spcPct val="0"/>
              </a:spcBef>
              <a:spcAft>
                <a:spcPts val="600"/>
              </a:spcAft>
              <a:buClrTx/>
              <a:buSzTx/>
              <a:buFontTx/>
              <a:buNone/>
              <a:tabLst/>
              <a:defRPr/>
            </a:pPr>
            <a:r>
              <a:rPr kumimoji="0" lang="en-US" sz="4800" b="1" i="0" u="none" strike="noStrike" kern="1200" cap="none" spc="-104" normalizeH="0" baseline="0" noProof="0" dirty="0">
                <a:ln w="3175">
                  <a:noFill/>
                </a:ln>
                <a:solidFill>
                  <a:srgbClr val="FFFFFF"/>
                </a:solidFill>
                <a:effectLst/>
                <a:uLnTx/>
                <a:uFillTx/>
                <a:latin typeface="Segoe UI Light" panose="020B0502040204020203" pitchFamily="34" charset="0"/>
                <a:ea typeface="+mn-ea"/>
                <a:cs typeface="Arial" panose="020B0604020202020204" pitchFamily="34" charset="0"/>
              </a:rPr>
              <a:t>“APT” </a:t>
            </a:r>
            <a:r>
              <a:rPr kumimoji="0" lang="en-US" sz="4080" b="0" i="0" u="none" strike="noStrike" kern="1200" cap="none" spc="-104" normalizeH="0" baseline="0" noProof="0" dirty="0">
                <a:ln w="3175">
                  <a:noFill/>
                </a:ln>
                <a:solidFill>
                  <a:srgbClr val="FFFFFF"/>
                </a:solidFill>
                <a:effectLst/>
                <a:uLnTx/>
                <a:uFillTx/>
                <a:latin typeface="Segoe UI Light" panose="020B0502040204020203" pitchFamily="34" charset="0"/>
                <a:ea typeface="+mn-ea"/>
                <a:cs typeface="Arial" panose="020B0604020202020204" pitchFamily="34" charset="0"/>
              </a:rPr>
              <a:t>– Advanced Persistent Threat </a:t>
            </a:r>
          </a:p>
        </p:txBody>
      </p:sp>
      <p:pic>
        <p:nvPicPr>
          <p:cNvPr id="4" name="Picture 3"/>
          <p:cNvPicPr>
            <a:picLocks noChangeAspect="1"/>
          </p:cNvPicPr>
          <p:nvPr/>
        </p:nvPicPr>
        <p:blipFill>
          <a:blip r:embed="rId3"/>
          <a:stretch>
            <a:fillRect/>
          </a:stretch>
        </p:blipFill>
        <p:spPr>
          <a:xfrm>
            <a:off x="4829023" y="611541"/>
            <a:ext cx="2104186" cy="1927467"/>
          </a:xfrm>
          <a:prstGeom prst="rect">
            <a:avLst/>
          </a:prstGeom>
        </p:spPr>
      </p:pic>
    </p:spTree>
    <p:extLst>
      <p:ext uri="{BB962C8B-B14F-4D97-AF65-F5344CB8AC3E}">
        <p14:creationId xmlns:p14="http://schemas.microsoft.com/office/powerpoint/2010/main" val="497652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 name="Rectangle 412" descr="Bounce Left:  Rectangle 17"/>
          <p:cNvSpPr/>
          <p:nvPr/>
        </p:nvSpPr>
        <p:spPr bwMode="auto">
          <a:xfrm flipV="1">
            <a:off x="1517" y="0"/>
            <a:ext cx="12434076" cy="1161491"/>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5" name="Title 974"/>
          <p:cNvSpPr txBox="1">
            <a:spLocks/>
          </p:cNvSpPr>
          <p:nvPr/>
        </p:nvSpPr>
        <p:spPr>
          <a:xfrm>
            <a:off x="634792" y="0"/>
            <a:ext cx="11166892" cy="1161491"/>
          </a:xfrm>
          <a:prstGeom prst="rect">
            <a:avLst/>
          </a:prstGeom>
        </p:spPr>
        <p:txBody>
          <a:bodyPr vert="horz" wrap="square" lIns="146262" tIns="91414" rIns="146262" bIns="91414" rtlCol="0" anchor="ctr">
            <a:noAutofit/>
          </a:bodyPr>
          <a:lstStyle>
            <a:lvl1pPr algn="l" defTabSz="932742" rtl="0" eaLnBrk="1" latinLnBrk="0" hangingPunct="1">
              <a:lnSpc>
                <a:spcPct val="90000"/>
              </a:lnSpc>
              <a:spcBef>
                <a:spcPct val="0"/>
              </a:spcBef>
              <a:buNone/>
              <a:defRPr lang="en-US" sz="4000" b="0" kern="1200" cap="none" spc="-102" baseline="0" dirty="0" smtClean="0">
                <a:ln w="3175">
                  <a:noFill/>
                </a:ln>
                <a:gradFill>
                  <a:gsLst>
                    <a:gs pos="1250">
                      <a:schemeClr val="accent1"/>
                    </a:gs>
                    <a:gs pos="100000">
                      <a:schemeClr val="accent1"/>
                    </a:gs>
                  </a:gsLst>
                  <a:lin ang="5400000" scaled="0"/>
                </a:gradFill>
                <a:effectLst/>
                <a:latin typeface="Segoe UI Semibold" panose="020B0702040204020203" pitchFamily="34" charset="0"/>
                <a:ea typeface="+mn-ea"/>
                <a:cs typeface="Segoe UI Semibold" panose="020B0702040204020203" pitchFamily="34" charset="0"/>
              </a:defRPr>
            </a:lvl1pPr>
          </a:lstStyle>
          <a:p>
            <a:pPr marL="0" marR="0" lvl="0" indent="0" algn="l" defTabSz="932563" rtl="0" eaLnBrk="1" fontAlgn="auto" latinLnBrk="0" hangingPunct="1">
              <a:lnSpc>
                <a:spcPct val="90000"/>
              </a:lnSpc>
              <a:spcBef>
                <a:spcPct val="0"/>
              </a:spcBef>
              <a:spcAft>
                <a:spcPts val="600"/>
              </a:spcAft>
              <a:buClrTx/>
              <a:buSzTx/>
              <a:buFontTx/>
              <a:buNone/>
              <a:tabLst/>
              <a:defRPr/>
            </a:pPr>
            <a:r>
              <a:rPr kumimoji="0" lang="en-US" sz="4080" b="0" i="0" u="none" strike="noStrike" kern="1200" cap="none" spc="-104" normalizeH="0" baseline="0" noProof="0" dirty="0">
                <a:ln w="3175">
                  <a:noFill/>
                </a:ln>
                <a:solidFill>
                  <a:srgbClr val="FFFFFF"/>
                </a:solidFill>
                <a:effectLst/>
                <a:uLnTx/>
                <a:uFillTx/>
                <a:latin typeface="Segoe UI Light" panose="020B0502040204020203" pitchFamily="34" charset="0"/>
                <a:ea typeface="+mn-ea"/>
                <a:cs typeface="Arial" panose="020B0604020202020204" pitchFamily="34" charset="0"/>
              </a:rPr>
              <a:t>Attackers are hard to detect</a:t>
            </a:r>
          </a:p>
        </p:txBody>
      </p:sp>
      <p:sp>
        <p:nvSpPr>
          <p:cNvPr id="490" name="TextBox 489"/>
          <p:cNvSpPr txBox="1"/>
          <p:nvPr/>
        </p:nvSpPr>
        <p:spPr>
          <a:xfrm>
            <a:off x="1080550" y="2507439"/>
            <a:ext cx="10276407" cy="475553"/>
          </a:xfrm>
          <a:prstGeom prst="rect">
            <a:avLst/>
          </a:prstGeom>
        </p:spPr>
        <p:txBody>
          <a:bodyPr vert="horz" wrap="square" lIns="93247" tIns="93247" rIns="93247" bIns="93247" rtlCol="0" anchor="t">
            <a:noAutofit/>
          </a:bodyPr>
          <a:lstStyle/>
          <a:p>
            <a:pPr marL="0" marR="0" lvl="0" indent="0" algn="ctr" defTabSz="914224"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Median number of days attackers are present on a victims network </a:t>
            </a:r>
            <a:r>
              <a:rPr kumimoji="0" lang="en-US" sz="2000" b="1" i="0" u="none" strike="noStrike" kern="0" cap="none" spc="0" normalizeH="0" baseline="0" noProof="0">
                <a:ln>
                  <a:noFill/>
                </a:ln>
                <a:solidFill>
                  <a:srgbClr val="0078D7"/>
                </a:solidFill>
                <a:effectLst/>
                <a:uLnTx/>
                <a:uFillTx/>
                <a:latin typeface="Segoe UI"/>
                <a:ea typeface="Segoe UI" pitchFamily="34" charset="0"/>
                <a:cs typeface="Segoe UI Semibold" panose="020B0702040204020203" pitchFamily="34" charset="0"/>
              </a:rPr>
              <a:t>before detection</a:t>
            </a:r>
          </a:p>
        </p:txBody>
      </p:sp>
      <p:sp>
        <p:nvSpPr>
          <p:cNvPr id="219" name="TextBox 218"/>
          <p:cNvSpPr txBox="1"/>
          <p:nvPr/>
        </p:nvSpPr>
        <p:spPr>
          <a:xfrm>
            <a:off x="1080550" y="1790706"/>
            <a:ext cx="10276407" cy="839989"/>
          </a:xfrm>
          <a:prstGeom prst="rect">
            <a:avLst/>
          </a:prstGeom>
        </p:spPr>
        <p:txBody>
          <a:bodyPr vert="horz" wrap="square" lIns="93247" tIns="93247" rIns="93247" bIns="93247" rtlCol="0" anchor="t">
            <a:noAutofit/>
          </a:bodyPr>
          <a:lstStyle/>
          <a:p>
            <a:pPr marL="0" marR="0" lvl="0" indent="0" algn="ctr" defTabSz="914224" rtl="0" eaLnBrk="1" fontAlgn="auto" latinLnBrk="0" hangingPunct="1">
              <a:lnSpc>
                <a:spcPct val="100000"/>
              </a:lnSpc>
              <a:spcBef>
                <a:spcPts val="0"/>
              </a:spcBef>
              <a:spcAft>
                <a:spcPts val="0"/>
              </a:spcAft>
              <a:buClrTx/>
              <a:buSzTx/>
              <a:buFontTx/>
              <a:buNone/>
              <a:tabLst/>
              <a:defRPr/>
            </a:pPr>
            <a:r>
              <a:rPr kumimoji="0" lang="en-US" sz="4399" b="0" i="0" u="none" strike="noStrike" kern="0" cap="all" spc="300" normalizeH="0" baseline="0" noProof="0">
                <a:ln w="3175">
                  <a:noFill/>
                </a:ln>
                <a:solidFill>
                  <a:srgbClr val="0078D7"/>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200+ days</a:t>
            </a:r>
          </a:p>
        </p:txBody>
      </p:sp>
      <p:sp>
        <p:nvSpPr>
          <p:cNvPr id="6" name="Rectangle 5"/>
          <p:cNvSpPr/>
          <p:nvPr/>
        </p:nvSpPr>
        <p:spPr bwMode="auto">
          <a:xfrm>
            <a:off x="882" y="3218369"/>
            <a:ext cx="414929" cy="3038605"/>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3" name="Group 22"/>
          <p:cNvGrpSpPr/>
          <p:nvPr/>
        </p:nvGrpSpPr>
        <p:grpSpPr>
          <a:xfrm rot="-1200000">
            <a:off x="3756932" y="3424984"/>
            <a:ext cx="1608380" cy="2661656"/>
            <a:chOff x="3756583" y="3424974"/>
            <a:chExt cx="1608608" cy="2662034"/>
          </a:xfrm>
        </p:grpSpPr>
        <p:grpSp>
          <p:nvGrpSpPr>
            <p:cNvPr id="11" name="Group 10"/>
            <p:cNvGrpSpPr/>
            <p:nvPr/>
          </p:nvGrpSpPr>
          <p:grpSpPr>
            <a:xfrm>
              <a:off x="3756583" y="3424974"/>
              <a:ext cx="1608608" cy="2662034"/>
              <a:chOff x="3756583" y="2948724"/>
              <a:chExt cx="1608608" cy="2662034"/>
            </a:xfrm>
          </p:grpSpPr>
          <p:sp>
            <p:nvSpPr>
              <p:cNvPr id="416" name="Rectangle 415"/>
              <p:cNvSpPr/>
              <p:nvPr/>
            </p:nvSpPr>
            <p:spPr bwMode="auto">
              <a:xfrm>
                <a:off x="3756583" y="2948724"/>
                <a:ext cx="1608608" cy="2662034"/>
              </a:xfrm>
              <a:prstGeom prst="rect">
                <a:avLst/>
              </a:prstGeom>
              <a:solidFill>
                <a:srgbClr val="FFFFFF"/>
              </a:solid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43" name="Group 42"/>
              <p:cNvGrpSpPr/>
              <p:nvPr/>
            </p:nvGrpSpPr>
            <p:grpSpPr>
              <a:xfrm>
                <a:off x="3825480" y="4348042"/>
                <a:ext cx="1470815" cy="1099813"/>
                <a:chOff x="441883" y="4335239"/>
                <a:chExt cx="1608608" cy="1144469"/>
              </a:xfrm>
            </p:grpSpPr>
            <p:cxnSp>
              <p:nvCxnSpPr>
                <p:cNvPr id="44" name="Straight Connector 43"/>
                <p:cNvCxnSpPr/>
                <p:nvPr/>
              </p:nvCxnSpPr>
              <p:spPr>
                <a:xfrm>
                  <a:off x="441883" y="4335239"/>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5" name="Straight Connector 44"/>
                <p:cNvCxnSpPr/>
                <p:nvPr/>
              </p:nvCxnSpPr>
              <p:spPr>
                <a:xfrm>
                  <a:off x="441883" y="4563672"/>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6" name="Straight Connector 45"/>
                <p:cNvCxnSpPr/>
                <p:nvPr/>
              </p:nvCxnSpPr>
              <p:spPr>
                <a:xfrm>
                  <a:off x="441883" y="4792104"/>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7" name="Straight Connector 46"/>
                <p:cNvCxnSpPr/>
                <p:nvPr/>
              </p:nvCxnSpPr>
              <p:spPr>
                <a:xfrm>
                  <a:off x="441883" y="5020537"/>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8" name="Straight Connector 47"/>
                <p:cNvCxnSpPr/>
                <p:nvPr/>
              </p:nvCxnSpPr>
              <p:spPr>
                <a:xfrm>
                  <a:off x="441883" y="5248970"/>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9" name="Straight Connector 48"/>
                <p:cNvCxnSpPr/>
                <p:nvPr/>
              </p:nvCxnSpPr>
              <p:spPr>
                <a:xfrm rot="5400000">
                  <a:off x="1248645"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0" name="Straight Connector 49"/>
                <p:cNvCxnSpPr/>
                <p:nvPr/>
              </p:nvCxnSpPr>
              <p:spPr>
                <a:xfrm rot="5400000">
                  <a:off x="1018844"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1" name="Straight Connector 50"/>
                <p:cNvCxnSpPr/>
                <p:nvPr/>
              </p:nvCxnSpPr>
              <p:spPr>
                <a:xfrm rot="5400000">
                  <a:off x="789043"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2" name="Straight Connector 51"/>
                <p:cNvCxnSpPr/>
                <p:nvPr/>
              </p:nvCxnSpPr>
              <p:spPr>
                <a:xfrm rot="5400000">
                  <a:off x="559242"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3" name="Straight Connector 52"/>
                <p:cNvCxnSpPr/>
                <p:nvPr/>
              </p:nvCxnSpPr>
              <p:spPr>
                <a:xfrm rot="5400000">
                  <a:off x="32944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4" name="Straight Connector 53"/>
                <p:cNvCxnSpPr/>
                <p:nvPr/>
              </p:nvCxnSpPr>
              <p:spPr>
                <a:xfrm rot="5400000">
                  <a:off x="99640"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5" name="Straight Connector 54"/>
                <p:cNvCxnSpPr/>
                <p:nvPr/>
              </p:nvCxnSpPr>
              <p:spPr>
                <a:xfrm rot="5400000">
                  <a:off x="-13016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6" name="Straight Connector 55"/>
                <p:cNvCxnSpPr/>
                <p:nvPr/>
              </p:nvCxnSpPr>
              <p:spPr>
                <a:xfrm>
                  <a:off x="441883" y="5479708"/>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7" name="Straight Connector 56"/>
                <p:cNvCxnSpPr/>
                <p:nvPr/>
              </p:nvCxnSpPr>
              <p:spPr>
                <a:xfrm rot="5400000">
                  <a:off x="1475829"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sp>
            <p:nvSpPr>
              <p:cNvPr id="120" name="Rounded Rectangle 119"/>
              <p:cNvSpPr/>
              <p:nvPr/>
            </p:nvSpPr>
            <p:spPr bwMode="auto">
              <a:xfrm>
                <a:off x="3945557" y="4169474"/>
                <a:ext cx="1230660" cy="94601"/>
              </a:xfrm>
              <a:prstGeom prst="roundRect">
                <a:avLst>
                  <a:gd name="adj" fmla="val 50000"/>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8" name="Rectangle 127"/>
              <p:cNvSpPr/>
              <p:nvPr/>
            </p:nvSpPr>
            <p:spPr bwMode="auto">
              <a:xfrm>
                <a:off x="3828389" y="3079326"/>
                <a:ext cx="1464058" cy="989368"/>
              </a:xfrm>
              <a:prstGeom prst="rect">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43" name="Group 142"/>
              <p:cNvGrpSpPr/>
              <p:nvPr/>
            </p:nvGrpSpPr>
            <p:grpSpPr>
              <a:xfrm>
                <a:off x="4174281" y="3188315"/>
                <a:ext cx="783114" cy="783114"/>
                <a:chOff x="1434351" y="1403873"/>
                <a:chExt cx="4023360" cy="4023360"/>
              </a:xfrm>
              <a:solidFill>
                <a:srgbClr val="FFFFFF"/>
              </a:solidFill>
            </p:grpSpPr>
            <p:sp>
              <p:nvSpPr>
                <p:cNvPr id="144" name="Oval 143"/>
                <p:cNvSpPr/>
                <p:nvPr/>
              </p:nvSpPr>
              <p:spPr bwMode="auto">
                <a:xfrm>
                  <a:off x="1434351" y="1403873"/>
                  <a:ext cx="4023360" cy="4023360"/>
                </a:xfrm>
                <a:prstGeom prst="ellipse">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5" name="Freeform 144"/>
                <p:cNvSpPr/>
                <p:nvPr/>
              </p:nvSpPr>
              <p:spPr bwMode="auto">
                <a:xfrm>
                  <a:off x="1470211" y="1972235"/>
                  <a:ext cx="2070848" cy="2411506"/>
                </a:xfrm>
                <a:custGeom>
                  <a:avLst/>
                  <a:gdLst>
                    <a:gd name="connsiteX0" fmla="*/ 0 w 2070848"/>
                    <a:gd name="connsiteY0" fmla="*/ 0 h 2411506"/>
                    <a:gd name="connsiteX1" fmla="*/ 659300 w 2070848"/>
                    <a:gd name="connsiteY1" fmla="*/ 860612 h 2411506"/>
                    <a:gd name="connsiteX2" fmla="*/ 1411547 w 2070848"/>
                    <a:gd name="connsiteY2" fmla="*/ 860612 h 2411506"/>
                    <a:gd name="connsiteX3" fmla="*/ 2070847 w 2070848"/>
                    <a:gd name="connsiteY3" fmla="*/ 0 h 2411506"/>
                    <a:gd name="connsiteX4" fmla="*/ 2070847 w 2070848"/>
                    <a:gd name="connsiteY4" fmla="*/ 860612 h 2411506"/>
                    <a:gd name="connsiteX5" fmla="*/ 2070848 w 2070848"/>
                    <a:gd name="connsiteY5" fmla="*/ 860612 h 2411506"/>
                    <a:gd name="connsiteX6" fmla="*/ 2070848 w 2070848"/>
                    <a:gd name="connsiteY6" fmla="*/ 1792941 h 2411506"/>
                    <a:gd name="connsiteX7" fmla="*/ 2069448 w 2070848"/>
                    <a:gd name="connsiteY7" fmla="*/ 1792941 h 2411506"/>
                    <a:gd name="connsiteX8" fmla="*/ 2070848 w 2070848"/>
                    <a:gd name="connsiteY8" fmla="*/ 1809078 h 2411506"/>
                    <a:gd name="connsiteX9" fmla="*/ 1035424 w 2070848"/>
                    <a:gd name="connsiteY9" fmla="*/ 2411506 h 2411506"/>
                    <a:gd name="connsiteX10" fmla="*/ 0 w 2070848"/>
                    <a:gd name="connsiteY10" fmla="*/ 1809078 h 2411506"/>
                    <a:gd name="connsiteX11" fmla="*/ 1401 w 2070848"/>
                    <a:gd name="connsiteY11" fmla="*/ 1792941 h 2411506"/>
                    <a:gd name="connsiteX12" fmla="*/ 1 w 2070848"/>
                    <a:gd name="connsiteY12" fmla="*/ 1792941 h 2411506"/>
                    <a:gd name="connsiteX13" fmla="*/ 1 w 2070848"/>
                    <a:gd name="connsiteY13" fmla="*/ 1532964 h 2411506"/>
                    <a:gd name="connsiteX14" fmla="*/ 0 w 2070848"/>
                    <a:gd name="connsiteY14" fmla="*/ 1532964 h 2411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70848" h="2411506">
                      <a:moveTo>
                        <a:pt x="0" y="0"/>
                      </a:moveTo>
                      <a:lnTo>
                        <a:pt x="659300" y="860612"/>
                      </a:lnTo>
                      <a:lnTo>
                        <a:pt x="1411547" y="860612"/>
                      </a:lnTo>
                      <a:lnTo>
                        <a:pt x="2070847" y="0"/>
                      </a:lnTo>
                      <a:lnTo>
                        <a:pt x="2070847" y="860612"/>
                      </a:lnTo>
                      <a:lnTo>
                        <a:pt x="2070848" y="860612"/>
                      </a:lnTo>
                      <a:lnTo>
                        <a:pt x="2070848" y="1792941"/>
                      </a:lnTo>
                      <a:lnTo>
                        <a:pt x="2069448" y="1792941"/>
                      </a:lnTo>
                      <a:lnTo>
                        <a:pt x="2070848" y="1809078"/>
                      </a:lnTo>
                      <a:cubicBezTo>
                        <a:pt x="2070848" y="2141790"/>
                        <a:pt x="1607273" y="2411506"/>
                        <a:pt x="1035424" y="2411506"/>
                      </a:cubicBezTo>
                      <a:cubicBezTo>
                        <a:pt x="463575" y="2411506"/>
                        <a:pt x="0" y="2141790"/>
                        <a:pt x="0" y="1809078"/>
                      </a:cubicBezTo>
                      <a:lnTo>
                        <a:pt x="1401" y="1792941"/>
                      </a:lnTo>
                      <a:lnTo>
                        <a:pt x="1" y="1792941"/>
                      </a:lnTo>
                      <a:lnTo>
                        <a:pt x="1" y="1532964"/>
                      </a:lnTo>
                      <a:lnTo>
                        <a:pt x="0" y="1532964"/>
                      </a:lnTo>
                      <a:close/>
                    </a:path>
                  </a:pathLst>
                </a:cu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46" name="Group 145"/>
                <p:cNvGrpSpPr/>
                <p:nvPr/>
              </p:nvGrpSpPr>
              <p:grpSpPr>
                <a:xfrm rot="10800000">
                  <a:off x="1702098" y="3177988"/>
                  <a:ext cx="1607074" cy="412377"/>
                  <a:chOff x="1617856" y="2994211"/>
                  <a:chExt cx="1607074" cy="806824"/>
                </a:xfrm>
                <a:grpFill/>
              </p:grpSpPr>
              <p:sp>
                <p:nvSpPr>
                  <p:cNvPr id="154" name="Block Arc 153"/>
                  <p:cNvSpPr/>
                  <p:nvPr/>
                </p:nvSpPr>
                <p:spPr bwMode="auto">
                  <a:xfrm rot="10800000">
                    <a:off x="1617856" y="2994211"/>
                    <a:ext cx="634739" cy="806824"/>
                  </a:xfrm>
                  <a:prstGeom prst="blockArc">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5" name="Block Arc 154"/>
                  <p:cNvSpPr/>
                  <p:nvPr/>
                </p:nvSpPr>
                <p:spPr bwMode="auto">
                  <a:xfrm rot="10800000">
                    <a:off x="2590191" y="2994211"/>
                    <a:ext cx="634739" cy="806824"/>
                  </a:xfrm>
                  <a:prstGeom prst="blockArc">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47" name="Freeform 146"/>
                <p:cNvSpPr/>
                <p:nvPr/>
              </p:nvSpPr>
              <p:spPr bwMode="auto">
                <a:xfrm>
                  <a:off x="3155576" y="3105374"/>
                  <a:ext cx="1828800" cy="1269196"/>
                </a:xfrm>
                <a:custGeom>
                  <a:avLst/>
                  <a:gdLst>
                    <a:gd name="connsiteX0" fmla="*/ 0 w 1819835"/>
                    <a:gd name="connsiteY0" fmla="*/ 1174377 h 1241336"/>
                    <a:gd name="connsiteX1" fmla="*/ 1317811 w 1819835"/>
                    <a:gd name="connsiteY1" fmla="*/ 1111624 h 1241336"/>
                    <a:gd name="connsiteX2" fmla="*/ 1819835 w 1819835"/>
                    <a:gd name="connsiteY2" fmla="*/ 0 h 1241336"/>
                    <a:gd name="connsiteX0" fmla="*/ 0 w 1819835"/>
                    <a:gd name="connsiteY0" fmla="*/ 1174377 h 1251174"/>
                    <a:gd name="connsiteX1" fmla="*/ 1228164 w 1819835"/>
                    <a:gd name="connsiteY1" fmla="*/ 1130151 h 1251174"/>
                    <a:gd name="connsiteX2" fmla="*/ 1819835 w 1819835"/>
                    <a:gd name="connsiteY2" fmla="*/ 0 h 1251174"/>
                    <a:gd name="connsiteX0" fmla="*/ 0 w 1828800"/>
                    <a:gd name="connsiteY0" fmla="*/ 1202168 h 1266264"/>
                    <a:gd name="connsiteX1" fmla="*/ 1237129 w 1828800"/>
                    <a:gd name="connsiteY1" fmla="*/ 1130151 h 1266264"/>
                    <a:gd name="connsiteX2" fmla="*/ 1828800 w 1828800"/>
                    <a:gd name="connsiteY2" fmla="*/ 0 h 1266264"/>
                    <a:gd name="connsiteX0" fmla="*/ 0 w 1828800"/>
                    <a:gd name="connsiteY0" fmla="*/ 1202168 h 1311527"/>
                    <a:gd name="connsiteX1" fmla="*/ 1237129 w 1828800"/>
                    <a:gd name="connsiteY1" fmla="*/ 1130151 h 1311527"/>
                    <a:gd name="connsiteX2" fmla="*/ 1828800 w 1828800"/>
                    <a:gd name="connsiteY2" fmla="*/ 0 h 1311527"/>
                    <a:gd name="connsiteX0" fmla="*/ 0 w 1828800"/>
                    <a:gd name="connsiteY0" fmla="*/ 1202168 h 1311527"/>
                    <a:gd name="connsiteX1" fmla="*/ 1237129 w 1828800"/>
                    <a:gd name="connsiteY1" fmla="*/ 1130151 h 1311527"/>
                    <a:gd name="connsiteX2" fmla="*/ 1828800 w 1828800"/>
                    <a:gd name="connsiteY2" fmla="*/ 0 h 1311527"/>
                  </a:gdLst>
                  <a:ahLst/>
                  <a:cxnLst>
                    <a:cxn ang="0">
                      <a:pos x="connsiteX0" y="connsiteY0"/>
                    </a:cxn>
                    <a:cxn ang="0">
                      <a:pos x="connsiteX1" y="connsiteY1"/>
                    </a:cxn>
                    <a:cxn ang="0">
                      <a:pos x="connsiteX2" y="connsiteY2"/>
                    </a:cxn>
                  </a:cxnLst>
                  <a:rect l="l" t="t" r="r" b="b"/>
                  <a:pathLst>
                    <a:path w="1828800" h="1311527">
                      <a:moveTo>
                        <a:pt x="0" y="1202168"/>
                      </a:moveTo>
                      <a:cubicBezTo>
                        <a:pt x="534146" y="1379821"/>
                        <a:pt x="932329" y="1330512"/>
                        <a:pt x="1237129" y="1130151"/>
                      </a:cubicBezTo>
                      <a:cubicBezTo>
                        <a:pt x="1541929" y="929790"/>
                        <a:pt x="1828052" y="476474"/>
                        <a:pt x="1828800" y="0"/>
                      </a:cubicBezTo>
                    </a:path>
                  </a:pathLst>
                </a:cu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cxnSp>
              <p:nvCxnSpPr>
                <p:cNvPr id="148" name="Straight Connector 147"/>
                <p:cNvCxnSpPr/>
                <p:nvPr/>
              </p:nvCxnSpPr>
              <p:spPr>
                <a:xfrm flipV="1">
                  <a:off x="2674433" y="3657600"/>
                  <a:ext cx="481143" cy="237289"/>
                </a:xfrm>
                <a:prstGeom prst="line">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9" name="Straight Connector 148"/>
                <p:cNvCxnSpPr/>
                <p:nvPr/>
              </p:nvCxnSpPr>
              <p:spPr>
                <a:xfrm flipV="1">
                  <a:off x="2682241" y="3821654"/>
                  <a:ext cx="473335" cy="82372"/>
                </a:xfrm>
                <a:prstGeom prst="line">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0" name="Straight Connector 149"/>
                <p:cNvCxnSpPr/>
                <p:nvPr/>
              </p:nvCxnSpPr>
              <p:spPr>
                <a:xfrm flipH="1" flipV="1">
                  <a:off x="1799537" y="3657600"/>
                  <a:ext cx="473334" cy="237289"/>
                </a:xfrm>
                <a:prstGeom prst="line">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1" name="Straight Connector 150"/>
                <p:cNvCxnSpPr/>
                <p:nvPr/>
              </p:nvCxnSpPr>
              <p:spPr>
                <a:xfrm flipH="1" flipV="1">
                  <a:off x="1799536" y="3821654"/>
                  <a:ext cx="473335" cy="82372"/>
                </a:xfrm>
                <a:prstGeom prst="line">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2" name="Straight Connector 151"/>
                <p:cNvCxnSpPr/>
                <p:nvPr/>
              </p:nvCxnSpPr>
              <p:spPr>
                <a:xfrm>
                  <a:off x="2674433" y="3902026"/>
                  <a:ext cx="481143" cy="89509"/>
                </a:xfrm>
                <a:prstGeom prst="line">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3" name="Straight Connector 152"/>
                <p:cNvCxnSpPr/>
                <p:nvPr/>
              </p:nvCxnSpPr>
              <p:spPr>
                <a:xfrm flipH="1">
                  <a:off x="1799537" y="3904026"/>
                  <a:ext cx="473334" cy="87509"/>
                </a:xfrm>
                <a:prstGeom prst="line">
                  <a:avLst/>
                </a:pr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grpSp>
        <p:sp>
          <p:nvSpPr>
            <p:cNvPr id="214" name="Rectangle 213"/>
            <p:cNvSpPr/>
            <p:nvPr/>
          </p:nvSpPr>
          <p:spPr bwMode="auto">
            <a:xfrm>
              <a:off x="4262096" y="5715213"/>
              <a:ext cx="1064418" cy="291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7" name="Multiply 476"/>
            <p:cNvSpPr/>
            <p:nvPr/>
          </p:nvSpPr>
          <p:spPr bwMode="auto">
            <a:xfrm>
              <a:off x="3843018"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8" name="Multiply 477"/>
            <p:cNvSpPr/>
            <p:nvPr/>
          </p:nvSpPr>
          <p:spPr bwMode="auto">
            <a:xfrm>
              <a:off x="3852542"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9" name="Multiply 478"/>
            <p:cNvSpPr/>
            <p:nvPr/>
          </p:nvSpPr>
          <p:spPr bwMode="auto">
            <a:xfrm>
              <a:off x="3852542"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0" name="Multiply 479"/>
            <p:cNvSpPr/>
            <p:nvPr/>
          </p:nvSpPr>
          <p:spPr bwMode="auto">
            <a:xfrm>
              <a:off x="3838030"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1" name="Multiply 480"/>
            <p:cNvSpPr/>
            <p:nvPr/>
          </p:nvSpPr>
          <p:spPr bwMode="auto">
            <a:xfrm>
              <a:off x="3852542"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2" name="Multiply 481"/>
            <p:cNvSpPr/>
            <p:nvPr/>
          </p:nvSpPr>
          <p:spPr bwMode="auto">
            <a:xfrm>
              <a:off x="4053133"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3" name="Multiply 482"/>
            <p:cNvSpPr/>
            <p:nvPr/>
          </p:nvSpPr>
          <p:spPr bwMode="auto">
            <a:xfrm>
              <a:off x="4062657"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4" name="Multiply 483"/>
            <p:cNvSpPr/>
            <p:nvPr/>
          </p:nvSpPr>
          <p:spPr bwMode="auto">
            <a:xfrm>
              <a:off x="4062657"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5" name="Multiply 484"/>
            <p:cNvSpPr/>
            <p:nvPr/>
          </p:nvSpPr>
          <p:spPr bwMode="auto">
            <a:xfrm>
              <a:off x="4048145"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6" name="Multiply 485"/>
            <p:cNvSpPr/>
            <p:nvPr/>
          </p:nvSpPr>
          <p:spPr bwMode="auto">
            <a:xfrm>
              <a:off x="4262370"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7" name="Multiply 486"/>
            <p:cNvSpPr/>
            <p:nvPr/>
          </p:nvSpPr>
          <p:spPr bwMode="auto">
            <a:xfrm>
              <a:off x="4271894"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8" name="Multiply 487"/>
            <p:cNvSpPr/>
            <p:nvPr/>
          </p:nvSpPr>
          <p:spPr bwMode="auto">
            <a:xfrm>
              <a:off x="4271894"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9" name="Multiply 488"/>
            <p:cNvSpPr/>
            <p:nvPr/>
          </p:nvSpPr>
          <p:spPr bwMode="auto">
            <a:xfrm>
              <a:off x="4257382"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1" name="Multiply 490"/>
            <p:cNvSpPr/>
            <p:nvPr/>
          </p:nvSpPr>
          <p:spPr bwMode="auto">
            <a:xfrm>
              <a:off x="4470191"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2" name="Multiply 491"/>
            <p:cNvSpPr/>
            <p:nvPr/>
          </p:nvSpPr>
          <p:spPr bwMode="auto">
            <a:xfrm>
              <a:off x="4479715"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3" name="Multiply 492"/>
            <p:cNvSpPr/>
            <p:nvPr/>
          </p:nvSpPr>
          <p:spPr bwMode="auto">
            <a:xfrm>
              <a:off x="4479715"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4" name="Multiply 493"/>
            <p:cNvSpPr/>
            <p:nvPr/>
          </p:nvSpPr>
          <p:spPr bwMode="auto">
            <a:xfrm>
              <a:off x="4465203"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5" name="Multiply 494"/>
            <p:cNvSpPr/>
            <p:nvPr/>
          </p:nvSpPr>
          <p:spPr bwMode="auto">
            <a:xfrm>
              <a:off x="4672926"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6" name="Multiply 495"/>
            <p:cNvSpPr/>
            <p:nvPr/>
          </p:nvSpPr>
          <p:spPr bwMode="auto">
            <a:xfrm>
              <a:off x="4682450"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7" name="Multiply 496"/>
            <p:cNvSpPr/>
            <p:nvPr/>
          </p:nvSpPr>
          <p:spPr bwMode="auto">
            <a:xfrm>
              <a:off x="4682450"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8" name="Multiply 497"/>
            <p:cNvSpPr/>
            <p:nvPr/>
          </p:nvSpPr>
          <p:spPr bwMode="auto">
            <a:xfrm>
              <a:off x="4667938"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9" name="Multiply 498"/>
            <p:cNvSpPr/>
            <p:nvPr/>
          </p:nvSpPr>
          <p:spPr bwMode="auto">
            <a:xfrm>
              <a:off x="4893764"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0" name="Multiply 499"/>
            <p:cNvSpPr/>
            <p:nvPr/>
          </p:nvSpPr>
          <p:spPr bwMode="auto">
            <a:xfrm>
              <a:off x="4903288"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1" name="Multiply 500"/>
            <p:cNvSpPr/>
            <p:nvPr/>
          </p:nvSpPr>
          <p:spPr bwMode="auto">
            <a:xfrm>
              <a:off x="4903288"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2" name="Multiply 501"/>
            <p:cNvSpPr/>
            <p:nvPr/>
          </p:nvSpPr>
          <p:spPr bwMode="auto">
            <a:xfrm>
              <a:off x="4888776"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3" name="Multiply 502"/>
            <p:cNvSpPr/>
            <p:nvPr/>
          </p:nvSpPr>
          <p:spPr bwMode="auto">
            <a:xfrm>
              <a:off x="5081640"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4" name="Multiply 503"/>
            <p:cNvSpPr/>
            <p:nvPr/>
          </p:nvSpPr>
          <p:spPr bwMode="auto">
            <a:xfrm>
              <a:off x="5091164"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5" name="Multiply 504"/>
            <p:cNvSpPr/>
            <p:nvPr/>
          </p:nvSpPr>
          <p:spPr bwMode="auto">
            <a:xfrm>
              <a:off x="5091164"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6" name="Multiply 505"/>
            <p:cNvSpPr/>
            <p:nvPr/>
          </p:nvSpPr>
          <p:spPr bwMode="auto">
            <a:xfrm>
              <a:off x="5076652"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7" name="Multiply 506"/>
            <p:cNvSpPr/>
            <p:nvPr/>
          </p:nvSpPr>
          <p:spPr bwMode="auto">
            <a:xfrm>
              <a:off x="4051603"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21" name="Group 20"/>
          <p:cNvGrpSpPr/>
          <p:nvPr/>
        </p:nvGrpSpPr>
        <p:grpSpPr>
          <a:xfrm rot="-1200000">
            <a:off x="442702" y="3424984"/>
            <a:ext cx="1608380" cy="2661656"/>
            <a:chOff x="441883" y="3424974"/>
            <a:chExt cx="1608608" cy="2662034"/>
          </a:xfrm>
        </p:grpSpPr>
        <p:grpSp>
          <p:nvGrpSpPr>
            <p:cNvPr id="8" name="Group 7"/>
            <p:cNvGrpSpPr/>
            <p:nvPr/>
          </p:nvGrpSpPr>
          <p:grpSpPr>
            <a:xfrm>
              <a:off x="441883" y="3424974"/>
              <a:ext cx="1608608" cy="2662034"/>
              <a:chOff x="441883" y="2948724"/>
              <a:chExt cx="1608608" cy="2662034"/>
            </a:xfrm>
          </p:grpSpPr>
          <p:sp>
            <p:nvSpPr>
              <p:cNvPr id="5" name="Rectangle 4"/>
              <p:cNvSpPr/>
              <p:nvPr/>
            </p:nvSpPr>
            <p:spPr bwMode="auto">
              <a:xfrm>
                <a:off x="441883" y="2948724"/>
                <a:ext cx="1608608" cy="2662034"/>
              </a:xfrm>
              <a:prstGeom prst="rect">
                <a:avLst/>
              </a:prstGeom>
              <a:solidFill>
                <a:srgbClr val="FFFFFF"/>
              </a:solid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 name="Group 11"/>
              <p:cNvGrpSpPr/>
              <p:nvPr/>
            </p:nvGrpSpPr>
            <p:grpSpPr>
              <a:xfrm>
                <a:off x="510780" y="4348042"/>
                <a:ext cx="1470815" cy="1099813"/>
                <a:chOff x="441883" y="4335239"/>
                <a:chExt cx="1608608" cy="1144469"/>
              </a:xfrm>
            </p:grpSpPr>
            <p:cxnSp>
              <p:nvCxnSpPr>
                <p:cNvPr id="9" name="Straight Connector 8"/>
                <p:cNvCxnSpPr/>
                <p:nvPr/>
              </p:nvCxnSpPr>
              <p:spPr>
                <a:xfrm>
                  <a:off x="441883" y="4335239"/>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25" name="Straight Connector 424"/>
                <p:cNvCxnSpPr/>
                <p:nvPr/>
              </p:nvCxnSpPr>
              <p:spPr>
                <a:xfrm>
                  <a:off x="441883" y="4563672"/>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26" name="Straight Connector 425"/>
                <p:cNvCxnSpPr/>
                <p:nvPr/>
              </p:nvCxnSpPr>
              <p:spPr>
                <a:xfrm>
                  <a:off x="441883" y="4792104"/>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27" name="Straight Connector 426"/>
                <p:cNvCxnSpPr/>
                <p:nvPr/>
              </p:nvCxnSpPr>
              <p:spPr>
                <a:xfrm>
                  <a:off x="441883" y="5020537"/>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28" name="Straight Connector 427"/>
                <p:cNvCxnSpPr/>
                <p:nvPr/>
              </p:nvCxnSpPr>
              <p:spPr>
                <a:xfrm>
                  <a:off x="441883" y="5248970"/>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32" name="Straight Connector 431"/>
                <p:cNvCxnSpPr/>
                <p:nvPr/>
              </p:nvCxnSpPr>
              <p:spPr>
                <a:xfrm rot="5400000">
                  <a:off x="1248645"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33" name="Straight Connector 432"/>
                <p:cNvCxnSpPr/>
                <p:nvPr/>
              </p:nvCxnSpPr>
              <p:spPr>
                <a:xfrm rot="5400000">
                  <a:off x="1018844"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34" name="Straight Connector 433"/>
                <p:cNvCxnSpPr/>
                <p:nvPr/>
              </p:nvCxnSpPr>
              <p:spPr>
                <a:xfrm rot="5400000">
                  <a:off x="789043"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35" name="Straight Connector 434"/>
                <p:cNvCxnSpPr/>
                <p:nvPr/>
              </p:nvCxnSpPr>
              <p:spPr>
                <a:xfrm rot="5400000">
                  <a:off x="559242"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36" name="Straight Connector 435"/>
                <p:cNvCxnSpPr/>
                <p:nvPr/>
              </p:nvCxnSpPr>
              <p:spPr>
                <a:xfrm rot="5400000">
                  <a:off x="32944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37" name="Straight Connector 436"/>
                <p:cNvCxnSpPr/>
                <p:nvPr/>
              </p:nvCxnSpPr>
              <p:spPr>
                <a:xfrm rot="5400000">
                  <a:off x="99640"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41" name="Straight Connector 440"/>
                <p:cNvCxnSpPr/>
                <p:nvPr/>
              </p:nvCxnSpPr>
              <p:spPr>
                <a:xfrm rot="5400000">
                  <a:off x="-13016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55" name="Straight Connector 454"/>
                <p:cNvCxnSpPr/>
                <p:nvPr/>
              </p:nvCxnSpPr>
              <p:spPr>
                <a:xfrm>
                  <a:off x="441883" y="5479708"/>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56" name="Straight Connector 455"/>
                <p:cNvCxnSpPr/>
                <p:nvPr/>
              </p:nvCxnSpPr>
              <p:spPr>
                <a:xfrm rot="5400000">
                  <a:off x="1475829"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sp>
            <p:nvSpPr>
              <p:cNvPr id="2" name="Rounded Rectangle 1"/>
              <p:cNvSpPr/>
              <p:nvPr/>
            </p:nvSpPr>
            <p:spPr bwMode="auto">
              <a:xfrm>
                <a:off x="630857" y="4169474"/>
                <a:ext cx="1230660" cy="94601"/>
              </a:xfrm>
              <a:prstGeom prst="roundRect">
                <a:avLst>
                  <a:gd name="adj" fmla="val 50000"/>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 name="Rectangle 2"/>
              <p:cNvSpPr/>
              <p:nvPr/>
            </p:nvSpPr>
            <p:spPr bwMode="auto">
              <a:xfrm>
                <a:off x="515143" y="3079326"/>
                <a:ext cx="1464058" cy="989368"/>
              </a:xfrm>
              <a:prstGeom prst="rect">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Freeform 156"/>
              <p:cNvSpPr/>
              <p:nvPr/>
            </p:nvSpPr>
            <p:spPr bwMode="auto">
              <a:xfrm flipH="1">
                <a:off x="536180" y="3307971"/>
                <a:ext cx="1323921" cy="695763"/>
              </a:xfrm>
              <a:custGeom>
                <a:avLst/>
                <a:gdLst>
                  <a:gd name="connsiteX0" fmla="*/ 72552 w 1323921"/>
                  <a:gd name="connsiteY0" fmla="*/ 50086 h 695763"/>
                  <a:gd name="connsiteX1" fmla="*/ 73917 w 1323921"/>
                  <a:gd name="connsiteY1" fmla="*/ 50427 h 695763"/>
                  <a:gd name="connsiteX2" fmla="*/ 73922 w 1323921"/>
                  <a:gd name="connsiteY2" fmla="*/ 50482 h 695763"/>
                  <a:gd name="connsiteX3" fmla="*/ 1323921 w 1323921"/>
                  <a:gd name="connsiteY3" fmla="*/ 0 h 695763"/>
                  <a:gd name="connsiteX4" fmla="*/ 1323921 w 1323921"/>
                  <a:gd name="connsiteY4" fmla="*/ 77768 h 695763"/>
                  <a:gd name="connsiteX5" fmla="*/ 1289953 w 1323921"/>
                  <a:gd name="connsiteY5" fmla="*/ 99219 h 695763"/>
                  <a:gd name="connsiteX6" fmla="*/ 1069766 w 1323921"/>
                  <a:gd name="connsiteY6" fmla="*/ 248437 h 695763"/>
                  <a:gd name="connsiteX7" fmla="*/ 1053388 w 1323921"/>
                  <a:gd name="connsiteY7" fmla="*/ 392196 h 695763"/>
                  <a:gd name="connsiteX8" fmla="*/ 1106160 w 1323921"/>
                  <a:gd name="connsiteY8" fmla="*/ 468624 h 695763"/>
                  <a:gd name="connsiteX9" fmla="*/ 1129817 w 1323921"/>
                  <a:gd name="connsiteY9" fmla="*/ 625121 h 695763"/>
                  <a:gd name="connsiteX10" fmla="*/ 1055462 w 1323921"/>
                  <a:gd name="connsiteY10" fmla="*/ 668322 h 695763"/>
                  <a:gd name="connsiteX11" fmla="*/ 1058847 w 1323921"/>
                  <a:gd name="connsiteY11" fmla="*/ 601465 h 695763"/>
                  <a:gd name="connsiteX12" fmla="*/ 1022453 w 1323921"/>
                  <a:gd name="connsiteY12" fmla="*/ 510478 h 695763"/>
                  <a:gd name="connsiteX13" fmla="*/ 926007 w 1323921"/>
                  <a:gd name="connsiteY13" fmla="*/ 490461 h 695763"/>
                  <a:gd name="connsiteX14" fmla="*/ 802265 w 1323921"/>
                  <a:gd name="connsiteY14" fmla="*/ 672434 h 695763"/>
                  <a:gd name="connsiteX15" fmla="*/ 753460 w 1323921"/>
                  <a:gd name="connsiteY15" fmla="*/ 637860 h 695763"/>
                  <a:gd name="connsiteX16" fmla="*/ 842517 w 1323921"/>
                  <a:gd name="connsiteY16" fmla="*/ 443549 h 695763"/>
                  <a:gd name="connsiteX17" fmla="*/ 710077 w 1323921"/>
                  <a:gd name="connsiteY17" fmla="*/ 437725 h 695763"/>
                  <a:gd name="connsiteX18" fmla="*/ 592996 w 1323921"/>
                  <a:gd name="connsiteY18" fmla="*/ 446788 h 695763"/>
                  <a:gd name="connsiteX19" fmla="*/ 552852 w 1323921"/>
                  <a:gd name="connsiteY19" fmla="*/ 626978 h 695763"/>
                  <a:gd name="connsiteX20" fmla="*/ 525197 w 1323921"/>
                  <a:gd name="connsiteY20" fmla="*/ 679377 h 695763"/>
                  <a:gd name="connsiteX21" fmla="*/ 452505 w 1323921"/>
                  <a:gd name="connsiteY21" fmla="*/ 666161 h 695763"/>
                  <a:gd name="connsiteX22" fmla="*/ 476533 w 1323921"/>
                  <a:gd name="connsiteY22" fmla="*/ 626941 h 695763"/>
                  <a:gd name="connsiteX23" fmla="*/ 500189 w 1323921"/>
                  <a:gd name="connsiteY23" fmla="*/ 454067 h 695763"/>
                  <a:gd name="connsiteX24" fmla="*/ 403345 w 1323921"/>
                  <a:gd name="connsiteY24" fmla="*/ 461345 h 695763"/>
                  <a:gd name="connsiteX25" fmla="*/ 328509 w 1323921"/>
                  <a:gd name="connsiteY25" fmla="*/ 551309 h 695763"/>
                  <a:gd name="connsiteX26" fmla="*/ 225750 w 1323921"/>
                  <a:gd name="connsiteY26" fmla="*/ 622164 h 695763"/>
                  <a:gd name="connsiteX27" fmla="*/ 145341 w 1323921"/>
                  <a:gd name="connsiteY27" fmla="*/ 685173 h 695763"/>
                  <a:gd name="connsiteX28" fmla="*/ 118045 w 1323921"/>
                  <a:gd name="connsiteY28" fmla="*/ 636040 h 695763"/>
                  <a:gd name="connsiteX29" fmla="*/ 267263 w 1323921"/>
                  <a:gd name="connsiteY29" fmla="*/ 506839 h 695763"/>
                  <a:gd name="connsiteX30" fmla="*/ 301838 w 1323921"/>
                  <a:gd name="connsiteY30" fmla="*/ 359440 h 695763"/>
                  <a:gd name="connsiteX31" fmla="*/ 136242 w 1323921"/>
                  <a:gd name="connsiteY31" fmla="*/ 281192 h 695763"/>
                  <a:gd name="connsiteX32" fmla="*/ 16140 w 1323921"/>
                  <a:gd name="connsiteY32" fmla="*/ 288471 h 695763"/>
                  <a:gd name="connsiteX33" fmla="*/ 7041 w 1323921"/>
                  <a:gd name="connsiteY33" fmla="*/ 210222 h 695763"/>
                  <a:gd name="connsiteX34" fmla="*/ 70732 w 1323921"/>
                  <a:gd name="connsiteY34" fmla="*/ 111957 h 695763"/>
                  <a:gd name="connsiteX35" fmla="*/ 76788 w 1323921"/>
                  <a:gd name="connsiteY35" fmla="*/ 78654 h 695763"/>
                  <a:gd name="connsiteX36" fmla="*/ 73922 w 1323921"/>
                  <a:gd name="connsiteY36" fmla="*/ 50482 h 695763"/>
                  <a:gd name="connsiteX37" fmla="*/ 242299 w 1323921"/>
                  <a:gd name="connsiteY37" fmla="*/ 99162 h 695763"/>
                  <a:gd name="connsiteX38" fmla="*/ 421941 w 1323921"/>
                  <a:gd name="connsiteY38" fmla="*/ 124695 h 695763"/>
                  <a:gd name="connsiteX39" fmla="*/ 824102 w 1323921"/>
                  <a:gd name="connsiteY39" fmla="*/ 73742 h 695763"/>
                  <a:gd name="connsiteX40" fmla="*/ 1129890 w 1323921"/>
                  <a:gd name="connsiteY40" fmla="*/ 111411 h 695763"/>
                  <a:gd name="connsiteX41" fmla="*/ 1280942 w 1323921"/>
                  <a:gd name="connsiteY41" fmla="*/ 26234 h 69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323921" h="695763">
                    <a:moveTo>
                      <a:pt x="72552" y="50086"/>
                    </a:moveTo>
                    <a:lnTo>
                      <a:pt x="73917" y="50427"/>
                    </a:lnTo>
                    <a:lnTo>
                      <a:pt x="73922" y="50482"/>
                    </a:lnTo>
                    <a:close/>
                    <a:moveTo>
                      <a:pt x="1323921" y="0"/>
                    </a:moveTo>
                    <a:lnTo>
                      <a:pt x="1323921" y="77768"/>
                    </a:lnTo>
                    <a:lnTo>
                      <a:pt x="1289953" y="99219"/>
                    </a:lnTo>
                    <a:cubicBezTo>
                      <a:pt x="1222920" y="142261"/>
                      <a:pt x="1109193" y="199607"/>
                      <a:pt x="1069766" y="248437"/>
                    </a:cubicBezTo>
                    <a:cubicBezTo>
                      <a:pt x="1030338" y="297266"/>
                      <a:pt x="1047322" y="355498"/>
                      <a:pt x="1053388" y="392196"/>
                    </a:cubicBezTo>
                    <a:cubicBezTo>
                      <a:pt x="1059454" y="428894"/>
                      <a:pt x="1093422" y="429803"/>
                      <a:pt x="1106160" y="468624"/>
                    </a:cubicBezTo>
                    <a:cubicBezTo>
                      <a:pt x="1118898" y="507445"/>
                      <a:pt x="1138266" y="591839"/>
                      <a:pt x="1129817" y="625121"/>
                    </a:cubicBezTo>
                    <a:cubicBezTo>
                      <a:pt x="1121367" y="658404"/>
                      <a:pt x="1067291" y="672265"/>
                      <a:pt x="1055462" y="668322"/>
                    </a:cubicBezTo>
                    <a:cubicBezTo>
                      <a:pt x="1043634" y="664379"/>
                      <a:pt x="1064349" y="627772"/>
                      <a:pt x="1058847" y="601465"/>
                    </a:cubicBezTo>
                    <a:cubicBezTo>
                      <a:pt x="1053346" y="575158"/>
                      <a:pt x="1044593" y="528979"/>
                      <a:pt x="1022453" y="510478"/>
                    </a:cubicBezTo>
                    <a:cubicBezTo>
                      <a:pt x="1000313" y="491978"/>
                      <a:pt x="962705" y="463469"/>
                      <a:pt x="926007" y="490461"/>
                    </a:cubicBezTo>
                    <a:cubicBezTo>
                      <a:pt x="889309" y="517454"/>
                      <a:pt x="831023" y="647868"/>
                      <a:pt x="802265" y="672434"/>
                    </a:cubicBezTo>
                    <a:cubicBezTo>
                      <a:pt x="773507" y="697001"/>
                      <a:pt x="746751" y="676007"/>
                      <a:pt x="753460" y="637860"/>
                    </a:cubicBezTo>
                    <a:cubicBezTo>
                      <a:pt x="760168" y="599712"/>
                      <a:pt x="849748" y="476904"/>
                      <a:pt x="842517" y="443549"/>
                    </a:cubicBezTo>
                    <a:cubicBezTo>
                      <a:pt x="835287" y="410193"/>
                      <a:pt x="751664" y="437186"/>
                      <a:pt x="710077" y="437725"/>
                    </a:cubicBezTo>
                    <a:cubicBezTo>
                      <a:pt x="668490" y="438265"/>
                      <a:pt x="619200" y="415246"/>
                      <a:pt x="592996" y="446788"/>
                    </a:cubicBezTo>
                    <a:cubicBezTo>
                      <a:pt x="566791" y="478330"/>
                      <a:pt x="564152" y="588213"/>
                      <a:pt x="552852" y="626978"/>
                    </a:cubicBezTo>
                    <a:cubicBezTo>
                      <a:pt x="541552" y="665743"/>
                      <a:pt x="541921" y="668979"/>
                      <a:pt x="525197" y="679377"/>
                    </a:cubicBezTo>
                    <a:cubicBezTo>
                      <a:pt x="508472" y="689774"/>
                      <a:pt x="459572" y="716380"/>
                      <a:pt x="452505" y="666161"/>
                    </a:cubicBezTo>
                    <a:cubicBezTo>
                      <a:pt x="453095" y="642276"/>
                      <a:pt x="468585" y="662290"/>
                      <a:pt x="476533" y="626941"/>
                    </a:cubicBezTo>
                    <a:cubicBezTo>
                      <a:pt x="484480" y="591592"/>
                      <a:pt x="512387" y="481666"/>
                      <a:pt x="500189" y="454067"/>
                    </a:cubicBezTo>
                    <a:cubicBezTo>
                      <a:pt x="487991" y="426467"/>
                      <a:pt x="431959" y="445138"/>
                      <a:pt x="403345" y="461345"/>
                    </a:cubicBezTo>
                    <a:cubicBezTo>
                      <a:pt x="374732" y="477552"/>
                      <a:pt x="358108" y="524505"/>
                      <a:pt x="328509" y="551309"/>
                    </a:cubicBezTo>
                    <a:cubicBezTo>
                      <a:pt x="298910" y="578112"/>
                      <a:pt x="256278" y="599854"/>
                      <a:pt x="225750" y="622164"/>
                    </a:cubicBezTo>
                    <a:cubicBezTo>
                      <a:pt x="195223" y="644475"/>
                      <a:pt x="163292" y="682860"/>
                      <a:pt x="145341" y="685173"/>
                    </a:cubicBezTo>
                    <a:cubicBezTo>
                      <a:pt x="127390" y="687485"/>
                      <a:pt x="97725" y="665762"/>
                      <a:pt x="118045" y="636040"/>
                    </a:cubicBezTo>
                    <a:cubicBezTo>
                      <a:pt x="138365" y="606318"/>
                      <a:pt x="236631" y="552939"/>
                      <a:pt x="267263" y="506839"/>
                    </a:cubicBezTo>
                    <a:cubicBezTo>
                      <a:pt x="297895" y="460739"/>
                      <a:pt x="323675" y="397048"/>
                      <a:pt x="301838" y="359440"/>
                    </a:cubicBezTo>
                    <a:cubicBezTo>
                      <a:pt x="280001" y="321833"/>
                      <a:pt x="183859" y="293020"/>
                      <a:pt x="136242" y="281192"/>
                    </a:cubicBezTo>
                    <a:cubicBezTo>
                      <a:pt x="88626" y="269364"/>
                      <a:pt x="37673" y="300299"/>
                      <a:pt x="16140" y="288471"/>
                    </a:cubicBezTo>
                    <a:cubicBezTo>
                      <a:pt x="-5394" y="276642"/>
                      <a:pt x="-2057" y="239641"/>
                      <a:pt x="7041" y="210222"/>
                    </a:cubicBezTo>
                    <a:cubicBezTo>
                      <a:pt x="16140" y="180803"/>
                      <a:pt x="59586" y="138589"/>
                      <a:pt x="70732" y="111957"/>
                    </a:cubicBezTo>
                    <a:cubicBezTo>
                      <a:pt x="76305" y="98640"/>
                      <a:pt x="77291" y="88224"/>
                      <a:pt x="76788" y="78654"/>
                    </a:cubicBezTo>
                    <a:lnTo>
                      <a:pt x="73922" y="50482"/>
                    </a:lnTo>
                    <a:lnTo>
                      <a:pt x="242299" y="99162"/>
                    </a:lnTo>
                    <a:cubicBezTo>
                      <a:pt x="299980" y="112905"/>
                      <a:pt x="359311" y="122724"/>
                      <a:pt x="421941" y="124695"/>
                    </a:cubicBezTo>
                    <a:cubicBezTo>
                      <a:pt x="547199" y="128638"/>
                      <a:pt x="706110" y="75956"/>
                      <a:pt x="824102" y="73742"/>
                    </a:cubicBezTo>
                    <a:cubicBezTo>
                      <a:pt x="942093" y="71528"/>
                      <a:pt x="1044362" y="125059"/>
                      <a:pt x="1129890" y="111411"/>
                    </a:cubicBezTo>
                    <a:cubicBezTo>
                      <a:pt x="1194035" y="101175"/>
                      <a:pt x="1230680" y="62534"/>
                      <a:pt x="1280942" y="26234"/>
                    </a:cubicBezTo>
                    <a:close/>
                  </a:path>
                </a:pathLst>
              </a:cu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square" rtlCol="0" anchor="ctr">
                <a:no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sp>
          <p:nvSpPr>
            <p:cNvPr id="17" name="Rectangle 16"/>
            <p:cNvSpPr/>
            <p:nvPr/>
          </p:nvSpPr>
          <p:spPr bwMode="auto">
            <a:xfrm>
              <a:off x="947738" y="5715213"/>
              <a:ext cx="1064418" cy="291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 name="Multiply 17"/>
            <p:cNvSpPr/>
            <p:nvPr/>
          </p:nvSpPr>
          <p:spPr bwMode="auto">
            <a:xfrm>
              <a:off x="526656"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21" name="Multiply 220"/>
            <p:cNvSpPr/>
            <p:nvPr/>
          </p:nvSpPr>
          <p:spPr bwMode="auto">
            <a:xfrm>
              <a:off x="536180"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22" name="Multiply 221"/>
            <p:cNvSpPr/>
            <p:nvPr/>
          </p:nvSpPr>
          <p:spPr bwMode="auto">
            <a:xfrm>
              <a:off x="536180"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4" name="Multiply 243"/>
            <p:cNvSpPr/>
            <p:nvPr/>
          </p:nvSpPr>
          <p:spPr bwMode="auto">
            <a:xfrm>
              <a:off x="521668"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5" name="Multiply 244"/>
            <p:cNvSpPr/>
            <p:nvPr/>
          </p:nvSpPr>
          <p:spPr bwMode="auto">
            <a:xfrm>
              <a:off x="536180"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6" name="Multiply 245"/>
            <p:cNvSpPr/>
            <p:nvPr/>
          </p:nvSpPr>
          <p:spPr bwMode="auto">
            <a:xfrm>
              <a:off x="736771"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7" name="Multiply 246"/>
            <p:cNvSpPr/>
            <p:nvPr/>
          </p:nvSpPr>
          <p:spPr bwMode="auto">
            <a:xfrm>
              <a:off x="746295"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8" name="Multiply 247"/>
            <p:cNvSpPr/>
            <p:nvPr/>
          </p:nvSpPr>
          <p:spPr bwMode="auto">
            <a:xfrm>
              <a:off x="746295"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9" name="Multiply 248"/>
            <p:cNvSpPr/>
            <p:nvPr/>
          </p:nvSpPr>
          <p:spPr bwMode="auto">
            <a:xfrm>
              <a:off x="731783"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1" name="Multiply 250"/>
            <p:cNvSpPr/>
            <p:nvPr/>
          </p:nvSpPr>
          <p:spPr bwMode="auto">
            <a:xfrm>
              <a:off x="946008"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2" name="Multiply 251"/>
            <p:cNvSpPr/>
            <p:nvPr/>
          </p:nvSpPr>
          <p:spPr bwMode="auto">
            <a:xfrm>
              <a:off x="955532"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3" name="Multiply 252"/>
            <p:cNvSpPr/>
            <p:nvPr/>
          </p:nvSpPr>
          <p:spPr bwMode="auto">
            <a:xfrm>
              <a:off x="955532"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4" name="Multiply 253"/>
            <p:cNvSpPr/>
            <p:nvPr/>
          </p:nvSpPr>
          <p:spPr bwMode="auto">
            <a:xfrm>
              <a:off x="941020"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5" name="Multiply 254"/>
            <p:cNvSpPr/>
            <p:nvPr/>
          </p:nvSpPr>
          <p:spPr bwMode="auto">
            <a:xfrm>
              <a:off x="1153829"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6" name="Multiply 255"/>
            <p:cNvSpPr/>
            <p:nvPr/>
          </p:nvSpPr>
          <p:spPr bwMode="auto">
            <a:xfrm>
              <a:off x="1163353"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7" name="Multiply 256"/>
            <p:cNvSpPr/>
            <p:nvPr/>
          </p:nvSpPr>
          <p:spPr bwMode="auto">
            <a:xfrm>
              <a:off x="1163353"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8" name="Multiply 257"/>
            <p:cNvSpPr/>
            <p:nvPr/>
          </p:nvSpPr>
          <p:spPr bwMode="auto">
            <a:xfrm>
              <a:off x="1148841"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9" name="Multiply 258"/>
            <p:cNvSpPr/>
            <p:nvPr/>
          </p:nvSpPr>
          <p:spPr bwMode="auto">
            <a:xfrm>
              <a:off x="1356564"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0" name="Multiply 259"/>
            <p:cNvSpPr/>
            <p:nvPr/>
          </p:nvSpPr>
          <p:spPr bwMode="auto">
            <a:xfrm>
              <a:off x="1366088"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1" name="Multiply 260"/>
            <p:cNvSpPr/>
            <p:nvPr/>
          </p:nvSpPr>
          <p:spPr bwMode="auto">
            <a:xfrm>
              <a:off x="1366088"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2" name="Multiply 261"/>
            <p:cNvSpPr/>
            <p:nvPr/>
          </p:nvSpPr>
          <p:spPr bwMode="auto">
            <a:xfrm>
              <a:off x="1351576"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3" name="Multiply 262"/>
            <p:cNvSpPr/>
            <p:nvPr/>
          </p:nvSpPr>
          <p:spPr bwMode="auto">
            <a:xfrm>
              <a:off x="1577402"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4" name="Multiply 263"/>
            <p:cNvSpPr/>
            <p:nvPr/>
          </p:nvSpPr>
          <p:spPr bwMode="auto">
            <a:xfrm>
              <a:off x="1586926"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5" name="Multiply 264"/>
            <p:cNvSpPr/>
            <p:nvPr/>
          </p:nvSpPr>
          <p:spPr bwMode="auto">
            <a:xfrm>
              <a:off x="1586926"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6" name="Multiply 265"/>
            <p:cNvSpPr/>
            <p:nvPr/>
          </p:nvSpPr>
          <p:spPr bwMode="auto">
            <a:xfrm>
              <a:off x="1572414"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7" name="Multiply 266"/>
            <p:cNvSpPr/>
            <p:nvPr/>
          </p:nvSpPr>
          <p:spPr bwMode="auto">
            <a:xfrm>
              <a:off x="1765278"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8" name="Multiply 267"/>
            <p:cNvSpPr/>
            <p:nvPr/>
          </p:nvSpPr>
          <p:spPr bwMode="auto">
            <a:xfrm>
              <a:off x="1774802"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9" name="Multiply 268"/>
            <p:cNvSpPr/>
            <p:nvPr/>
          </p:nvSpPr>
          <p:spPr bwMode="auto">
            <a:xfrm>
              <a:off x="1774802"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70" name="Multiply 269"/>
            <p:cNvSpPr/>
            <p:nvPr/>
          </p:nvSpPr>
          <p:spPr bwMode="auto">
            <a:xfrm>
              <a:off x="1760290"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71" name="Multiply 270"/>
            <p:cNvSpPr/>
            <p:nvPr/>
          </p:nvSpPr>
          <p:spPr bwMode="auto">
            <a:xfrm>
              <a:off x="735241"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22" name="Group 21"/>
          <p:cNvGrpSpPr/>
          <p:nvPr/>
        </p:nvGrpSpPr>
        <p:grpSpPr>
          <a:xfrm rot="-1200000">
            <a:off x="2099817" y="3424984"/>
            <a:ext cx="1608380" cy="2661656"/>
            <a:chOff x="2099233" y="3424974"/>
            <a:chExt cx="1608608" cy="2662034"/>
          </a:xfrm>
        </p:grpSpPr>
        <p:grpSp>
          <p:nvGrpSpPr>
            <p:cNvPr id="10" name="Group 9"/>
            <p:cNvGrpSpPr/>
            <p:nvPr/>
          </p:nvGrpSpPr>
          <p:grpSpPr>
            <a:xfrm>
              <a:off x="2099233" y="3424974"/>
              <a:ext cx="1608608" cy="2662034"/>
              <a:chOff x="2099233" y="2948724"/>
              <a:chExt cx="1608608" cy="2662034"/>
            </a:xfrm>
          </p:grpSpPr>
          <p:sp>
            <p:nvSpPr>
              <p:cNvPr id="415" name="Rectangle 414"/>
              <p:cNvSpPr/>
              <p:nvPr/>
            </p:nvSpPr>
            <p:spPr bwMode="auto">
              <a:xfrm>
                <a:off x="2099233" y="2948724"/>
                <a:ext cx="1608608" cy="2662034"/>
              </a:xfrm>
              <a:prstGeom prst="rect">
                <a:avLst/>
              </a:prstGeom>
              <a:solidFill>
                <a:srgbClr val="FFFFFF"/>
              </a:solid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8" name="Group 27"/>
              <p:cNvGrpSpPr/>
              <p:nvPr/>
            </p:nvGrpSpPr>
            <p:grpSpPr>
              <a:xfrm>
                <a:off x="2168130" y="4348042"/>
                <a:ext cx="1470815" cy="1099813"/>
                <a:chOff x="441883" y="4335239"/>
                <a:chExt cx="1608608" cy="1144469"/>
              </a:xfrm>
            </p:grpSpPr>
            <p:cxnSp>
              <p:nvCxnSpPr>
                <p:cNvPr id="29" name="Straight Connector 28"/>
                <p:cNvCxnSpPr/>
                <p:nvPr/>
              </p:nvCxnSpPr>
              <p:spPr>
                <a:xfrm>
                  <a:off x="441883" y="4335239"/>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0" name="Straight Connector 29"/>
                <p:cNvCxnSpPr/>
                <p:nvPr/>
              </p:nvCxnSpPr>
              <p:spPr>
                <a:xfrm>
                  <a:off x="441883" y="4563672"/>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1" name="Straight Connector 30"/>
                <p:cNvCxnSpPr/>
                <p:nvPr/>
              </p:nvCxnSpPr>
              <p:spPr>
                <a:xfrm>
                  <a:off x="441883" y="4792104"/>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2" name="Straight Connector 31"/>
                <p:cNvCxnSpPr/>
                <p:nvPr/>
              </p:nvCxnSpPr>
              <p:spPr>
                <a:xfrm>
                  <a:off x="441883" y="5020537"/>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3" name="Straight Connector 32"/>
                <p:cNvCxnSpPr/>
                <p:nvPr/>
              </p:nvCxnSpPr>
              <p:spPr>
                <a:xfrm>
                  <a:off x="441883" y="5248970"/>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4" name="Straight Connector 33"/>
                <p:cNvCxnSpPr/>
                <p:nvPr/>
              </p:nvCxnSpPr>
              <p:spPr>
                <a:xfrm rot="5400000">
                  <a:off x="1248645"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5" name="Straight Connector 34"/>
                <p:cNvCxnSpPr/>
                <p:nvPr/>
              </p:nvCxnSpPr>
              <p:spPr>
                <a:xfrm rot="5400000">
                  <a:off x="1018844"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6" name="Straight Connector 35"/>
                <p:cNvCxnSpPr/>
                <p:nvPr/>
              </p:nvCxnSpPr>
              <p:spPr>
                <a:xfrm rot="5400000">
                  <a:off x="789043"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7" name="Straight Connector 36"/>
                <p:cNvCxnSpPr/>
                <p:nvPr/>
              </p:nvCxnSpPr>
              <p:spPr>
                <a:xfrm rot="5400000">
                  <a:off x="559242"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8" name="Straight Connector 37"/>
                <p:cNvCxnSpPr/>
                <p:nvPr/>
              </p:nvCxnSpPr>
              <p:spPr>
                <a:xfrm rot="5400000">
                  <a:off x="32944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39" name="Straight Connector 38"/>
                <p:cNvCxnSpPr/>
                <p:nvPr/>
              </p:nvCxnSpPr>
              <p:spPr>
                <a:xfrm rot="5400000">
                  <a:off x="99640"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0" name="Straight Connector 39"/>
                <p:cNvCxnSpPr/>
                <p:nvPr/>
              </p:nvCxnSpPr>
              <p:spPr>
                <a:xfrm rot="5400000">
                  <a:off x="-13016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1" name="Straight Connector 40"/>
                <p:cNvCxnSpPr/>
                <p:nvPr/>
              </p:nvCxnSpPr>
              <p:spPr>
                <a:xfrm>
                  <a:off x="441883" y="5479708"/>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42" name="Straight Connector 41"/>
                <p:cNvCxnSpPr/>
                <p:nvPr/>
              </p:nvCxnSpPr>
              <p:spPr>
                <a:xfrm rot="5400000">
                  <a:off x="1475829"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sp>
            <p:nvSpPr>
              <p:cNvPr id="119" name="Rounded Rectangle 118"/>
              <p:cNvSpPr/>
              <p:nvPr/>
            </p:nvSpPr>
            <p:spPr bwMode="auto">
              <a:xfrm>
                <a:off x="2288207" y="4169474"/>
                <a:ext cx="1230660" cy="94601"/>
              </a:xfrm>
              <a:prstGeom prst="roundRect">
                <a:avLst>
                  <a:gd name="adj" fmla="val 50000"/>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7" name="Rectangle 126"/>
              <p:cNvSpPr/>
              <p:nvPr/>
            </p:nvSpPr>
            <p:spPr bwMode="auto">
              <a:xfrm>
                <a:off x="2171766" y="3079326"/>
                <a:ext cx="1464058" cy="989368"/>
              </a:xfrm>
              <a:prstGeom prst="rect">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9" name="Group 158"/>
              <p:cNvGrpSpPr/>
              <p:nvPr/>
            </p:nvGrpSpPr>
            <p:grpSpPr>
              <a:xfrm>
                <a:off x="2480631" y="3220156"/>
                <a:ext cx="745700" cy="824082"/>
                <a:chOff x="4805082" y="1055438"/>
                <a:chExt cx="2682743" cy="3499213"/>
              </a:xfrm>
              <a:solidFill>
                <a:schemeClr val="bg1">
                  <a:lumMod val="95000"/>
                </a:schemeClr>
              </a:solidFill>
            </p:grpSpPr>
            <p:sp>
              <p:nvSpPr>
                <p:cNvPr id="160" name="Freeform 159"/>
                <p:cNvSpPr/>
                <p:nvPr/>
              </p:nvSpPr>
              <p:spPr bwMode="auto">
                <a:xfrm>
                  <a:off x="5014042" y="1055438"/>
                  <a:ext cx="2473783" cy="3467252"/>
                </a:xfrm>
                <a:custGeom>
                  <a:avLst/>
                  <a:gdLst>
                    <a:gd name="connsiteX0" fmla="*/ 8965 w 2411506"/>
                    <a:gd name="connsiteY0" fmla="*/ 3030071 h 3299012"/>
                    <a:gd name="connsiteX1" fmla="*/ 0 w 2411506"/>
                    <a:gd name="connsiteY1" fmla="*/ 2294965 h 3299012"/>
                    <a:gd name="connsiteX2" fmla="*/ 1129553 w 2411506"/>
                    <a:gd name="connsiteY2" fmla="*/ 1559859 h 3299012"/>
                    <a:gd name="connsiteX3" fmla="*/ 1344706 w 2411506"/>
                    <a:gd name="connsiteY3" fmla="*/ 421341 h 3299012"/>
                    <a:gd name="connsiteX4" fmla="*/ 1550895 w 2411506"/>
                    <a:gd name="connsiteY4" fmla="*/ 600635 h 3299012"/>
                    <a:gd name="connsiteX5" fmla="*/ 1434353 w 2411506"/>
                    <a:gd name="connsiteY5" fmla="*/ 313765 h 3299012"/>
                    <a:gd name="connsiteX6" fmla="*/ 1524000 w 2411506"/>
                    <a:gd name="connsiteY6" fmla="*/ 0 h 3299012"/>
                    <a:gd name="connsiteX7" fmla="*/ 1981200 w 2411506"/>
                    <a:gd name="connsiteY7" fmla="*/ 475130 h 3299012"/>
                    <a:gd name="connsiteX8" fmla="*/ 2411506 w 2411506"/>
                    <a:gd name="connsiteY8" fmla="*/ 717177 h 3299012"/>
                    <a:gd name="connsiteX9" fmla="*/ 2205318 w 2411506"/>
                    <a:gd name="connsiteY9" fmla="*/ 1048871 h 3299012"/>
                    <a:gd name="connsiteX10" fmla="*/ 1891553 w 2411506"/>
                    <a:gd name="connsiteY10" fmla="*/ 1004047 h 3299012"/>
                    <a:gd name="connsiteX11" fmla="*/ 1855695 w 2411506"/>
                    <a:gd name="connsiteY11" fmla="*/ 1120588 h 3299012"/>
                    <a:gd name="connsiteX12" fmla="*/ 2070848 w 2411506"/>
                    <a:gd name="connsiteY12" fmla="*/ 1667435 h 3299012"/>
                    <a:gd name="connsiteX13" fmla="*/ 1999130 w 2411506"/>
                    <a:gd name="connsiteY13" fmla="*/ 2079812 h 3299012"/>
                    <a:gd name="connsiteX14" fmla="*/ 1846730 w 2411506"/>
                    <a:gd name="connsiteY14" fmla="*/ 2277035 h 3299012"/>
                    <a:gd name="connsiteX15" fmla="*/ 1891553 w 2411506"/>
                    <a:gd name="connsiteY15" fmla="*/ 3254188 h 3299012"/>
                    <a:gd name="connsiteX16" fmla="*/ 1649506 w 2411506"/>
                    <a:gd name="connsiteY16" fmla="*/ 3272118 h 3299012"/>
                    <a:gd name="connsiteX17" fmla="*/ 1353671 w 2411506"/>
                    <a:gd name="connsiteY17" fmla="*/ 2572871 h 3299012"/>
                    <a:gd name="connsiteX18" fmla="*/ 1102659 w 2411506"/>
                    <a:gd name="connsiteY18" fmla="*/ 3299012 h 3299012"/>
                    <a:gd name="connsiteX19" fmla="*/ 8965 w 2411506"/>
                    <a:gd name="connsiteY19" fmla="*/ 3030071 h 3299012"/>
                    <a:gd name="connsiteX0" fmla="*/ 8965 w 2411506"/>
                    <a:gd name="connsiteY0" fmla="*/ 3030071 h 3299012"/>
                    <a:gd name="connsiteX1" fmla="*/ 0 w 2411506"/>
                    <a:gd name="connsiteY1" fmla="*/ 2294965 h 3299012"/>
                    <a:gd name="connsiteX2" fmla="*/ 1129553 w 2411506"/>
                    <a:gd name="connsiteY2" fmla="*/ 1559859 h 3299012"/>
                    <a:gd name="connsiteX3" fmla="*/ 1344706 w 2411506"/>
                    <a:gd name="connsiteY3" fmla="*/ 421341 h 3299012"/>
                    <a:gd name="connsiteX4" fmla="*/ 1550895 w 2411506"/>
                    <a:gd name="connsiteY4" fmla="*/ 600635 h 3299012"/>
                    <a:gd name="connsiteX5" fmla="*/ 1434353 w 2411506"/>
                    <a:gd name="connsiteY5" fmla="*/ 313765 h 3299012"/>
                    <a:gd name="connsiteX6" fmla="*/ 1524000 w 2411506"/>
                    <a:gd name="connsiteY6" fmla="*/ 0 h 3299012"/>
                    <a:gd name="connsiteX7" fmla="*/ 1981200 w 2411506"/>
                    <a:gd name="connsiteY7" fmla="*/ 475130 h 3299012"/>
                    <a:gd name="connsiteX8" fmla="*/ 2411506 w 2411506"/>
                    <a:gd name="connsiteY8" fmla="*/ 717177 h 3299012"/>
                    <a:gd name="connsiteX9" fmla="*/ 2205318 w 2411506"/>
                    <a:gd name="connsiteY9" fmla="*/ 1048871 h 3299012"/>
                    <a:gd name="connsiteX10" fmla="*/ 1891553 w 2411506"/>
                    <a:gd name="connsiteY10" fmla="*/ 1004047 h 3299012"/>
                    <a:gd name="connsiteX11" fmla="*/ 1855695 w 2411506"/>
                    <a:gd name="connsiteY11" fmla="*/ 1120588 h 3299012"/>
                    <a:gd name="connsiteX12" fmla="*/ 2070848 w 2411506"/>
                    <a:gd name="connsiteY12" fmla="*/ 1667435 h 3299012"/>
                    <a:gd name="connsiteX13" fmla="*/ 1999130 w 2411506"/>
                    <a:gd name="connsiteY13" fmla="*/ 2079812 h 3299012"/>
                    <a:gd name="connsiteX14" fmla="*/ 1846730 w 2411506"/>
                    <a:gd name="connsiteY14" fmla="*/ 2277035 h 3299012"/>
                    <a:gd name="connsiteX15" fmla="*/ 1891553 w 2411506"/>
                    <a:gd name="connsiteY15" fmla="*/ 3254188 h 3299012"/>
                    <a:gd name="connsiteX16" fmla="*/ 1649506 w 2411506"/>
                    <a:gd name="connsiteY16" fmla="*/ 3272118 h 3299012"/>
                    <a:gd name="connsiteX17" fmla="*/ 1353671 w 2411506"/>
                    <a:gd name="connsiteY17" fmla="*/ 2572871 h 3299012"/>
                    <a:gd name="connsiteX18" fmla="*/ 1102659 w 2411506"/>
                    <a:gd name="connsiteY18" fmla="*/ 3299012 h 3299012"/>
                    <a:gd name="connsiteX19" fmla="*/ 8965 w 2411506"/>
                    <a:gd name="connsiteY19" fmla="*/ 3030071 h 3299012"/>
                    <a:gd name="connsiteX0" fmla="*/ 8965 w 2420321"/>
                    <a:gd name="connsiteY0" fmla="*/ 3030071 h 3299012"/>
                    <a:gd name="connsiteX1" fmla="*/ 0 w 2420321"/>
                    <a:gd name="connsiteY1" fmla="*/ 2294965 h 3299012"/>
                    <a:gd name="connsiteX2" fmla="*/ 1129553 w 2420321"/>
                    <a:gd name="connsiteY2" fmla="*/ 1559859 h 3299012"/>
                    <a:gd name="connsiteX3" fmla="*/ 1344706 w 2420321"/>
                    <a:gd name="connsiteY3" fmla="*/ 421341 h 3299012"/>
                    <a:gd name="connsiteX4" fmla="*/ 1550895 w 2420321"/>
                    <a:gd name="connsiteY4" fmla="*/ 600635 h 3299012"/>
                    <a:gd name="connsiteX5" fmla="*/ 1434353 w 2420321"/>
                    <a:gd name="connsiteY5" fmla="*/ 313765 h 3299012"/>
                    <a:gd name="connsiteX6" fmla="*/ 1524000 w 2420321"/>
                    <a:gd name="connsiteY6" fmla="*/ 0 h 3299012"/>
                    <a:gd name="connsiteX7" fmla="*/ 1981200 w 2420321"/>
                    <a:gd name="connsiteY7" fmla="*/ 475130 h 3299012"/>
                    <a:gd name="connsiteX8" fmla="*/ 2411506 w 2420321"/>
                    <a:gd name="connsiteY8" fmla="*/ 717177 h 3299012"/>
                    <a:gd name="connsiteX9" fmla="*/ 2205318 w 2420321"/>
                    <a:gd name="connsiteY9" fmla="*/ 1048871 h 3299012"/>
                    <a:gd name="connsiteX10" fmla="*/ 1891553 w 2420321"/>
                    <a:gd name="connsiteY10" fmla="*/ 1004047 h 3299012"/>
                    <a:gd name="connsiteX11" fmla="*/ 1855695 w 2420321"/>
                    <a:gd name="connsiteY11" fmla="*/ 1120588 h 3299012"/>
                    <a:gd name="connsiteX12" fmla="*/ 2070848 w 2420321"/>
                    <a:gd name="connsiteY12" fmla="*/ 1667435 h 3299012"/>
                    <a:gd name="connsiteX13" fmla="*/ 1999130 w 2420321"/>
                    <a:gd name="connsiteY13" fmla="*/ 2079812 h 3299012"/>
                    <a:gd name="connsiteX14" fmla="*/ 1846730 w 2420321"/>
                    <a:gd name="connsiteY14" fmla="*/ 2277035 h 3299012"/>
                    <a:gd name="connsiteX15" fmla="*/ 1891553 w 2420321"/>
                    <a:gd name="connsiteY15" fmla="*/ 3254188 h 3299012"/>
                    <a:gd name="connsiteX16" fmla="*/ 1649506 w 2420321"/>
                    <a:gd name="connsiteY16" fmla="*/ 3272118 h 3299012"/>
                    <a:gd name="connsiteX17" fmla="*/ 1353671 w 2420321"/>
                    <a:gd name="connsiteY17" fmla="*/ 2572871 h 3299012"/>
                    <a:gd name="connsiteX18" fmla="*/ 1102659 w 2420321"/>
                    <a:gd name="connsiteY18" fmla="*/ 3299012 h 3299012"/>
                    <a:gd name="connsiteX19" fmla="*/ 8965 w 2420321"/>
                    <a:gd name="connsiteY19" fmla="*/ 3030071 h 3299012"/>
                    <a:gd name="connsiteX0" fmla="*/ 8965 w 2420321"/>
                    <a:gd name="connsiteY0" fmla="*/ 3030071 h 3299012"/>
                    <a:gd name="connsiteX1" fmla="*/ 0 w 2420321"/>
                    <a:gd name="connsiteY1" fmla="*/ 2294965 h 3299012"/>
                    <a:gd name="connsiteX2" fmla="*/ 1129553 w 2420321"/>
                    <a:gd name="connsiteY2" fmla="*/ 1559859 h 3299012"/>
                    <a:gd name="connsiteX3" fmla="*/ 1344706 w 2420321"/>
                    <a:gd name="connsiteY3" fmla="*/ 421341 h 3299012"/>
                    <a:gd name="connsiteX4" fmla="*/ 1550895 w 2420321"/>
                    <a:gd name="connsiteY4" fmla="*/ 600635 h 3299012"/>
                    <a:gd name="connsiteX5" fmla="*/ 1434353 w 2420321"/>
                    <a:gd name="connsiteY5" fmla="*/ 313765 h 3299012"/>
                    <a:gd name="connsiteX6" fmla="*/ 1524000 w 2420321"/>
                    <a:gd name="connsiteY6" fmla="*/ 0 h 3299012"/>
                    <a:gd name="connsiteX7" fmla="*/ 1981200 w 2420321"/>
                    <a:gd name="connsiteY7" fmla="*/ 475130 h 3299012"/>
                    <a:gd name="connsiteX8" fmla="*/ 2411506 w 2420321"/>
                    <a:gd name="connsiteY8" fmla="*/ 717177 h 3299012"/>
                    <a:gd name="connsiteX9" fmla="*/ 2205318 w 2420321"/>
                    <a:gd name="connsiteY9" fmla="*/ 1048871 h 3299012"/>
                    <a:gd name="connsiteX10" fmla="*/ 1891553 w 2420321"/>
                    <a:gd name="connsiteY10" fmla="*/ 1004047 h 3299012"/>
                    <a:gd name="connsiteX11" fmla="*/ 1855695 w 2420321"/>
                    <a:gd name="connsiteY11" fmla="*/ 1120588 h 3299012"/>
                    <a:gd name="connsiteX12" fmla="*/ 2070848 w 2420321"/>
                    <a:gd name="connsiteY12" fmla="*/ 1667435 h 3299012"/>
                    <a:gd name="connsiteX13" fmla="*/ 1999130 w 2420321"/>
                    <a:gd name="connsiteY13" fmla="*/ 2079812 h 3299012"/>
                    <a:gd name="connsiteX14" fmla="*/ 1846730 w 2420321"/>
                    <a:gd name="connsiteY14" fmla="*/ 2277035 h 3299012"/>
                    <a:gd name="connsiteX15" fmla="*/ 1891553 w 2420321"/>
                    <a:gd name="connsiteY15" fmla="*/ 3254188 h 3299012"/>
                    <a:gd name="connsiteX16" fmla="*/ 1649506 w 2420321"/>
                    <a:gd name="connsiteY16" fmla="*/ 3272118 h 3299012"/>
                    <a:gd name="connsiteX17" fmla="*/ 1353671 w 2420321"/>
                    <a:gd name="connsiteY17" fmla="*/ 2572871 h 3299012"/>
                    <a:gd name="connsiteX18" fmla="*/ 1102659 w 2420321"/>
                    <a:gd name="connsiteY18" fmla="*/ 3299012 h 3299012"/>
                    <a:gd name="connsiteX19" fmla="*/ 8965 w 2420321"/>
                    <a:gd name="connsiteY19" fmla="*/ 3030071 h 3299012"/>
                    <a:gd name="connsiteX0" fmla="*/ 8965 w 2420321"/>
                    <a:gd name="connsiteY0" fmla="*/ 3030071 h 3299012"/>
                    <a:gd name="connsiteX1" fmla="*/ 0 w 2420321"/>
                    <a:gd name="connsiteY1" fmla="*/ 2294965 h 3299012"/>
                    <a:gd name="connsiteX2" fmla="*/ 1129553 w 2420321"/>
                    <a:gd name="connsiteY2" fmla="*/ 1559859 h 3299012"/>
                    <a:gd name="connsiteX3" fmla="*/ 1344706 w 2420321"/>
                    <a:gd name="connsiteY3" fmla="*/ 421341 h 3299012"/>
                    <a:gd name="connsiteX4" fmla="*/ 1550895 w 2420321"/>
                    <a:gd name="connsiteY4" fmla="*/ 600635 h 3299012"/>
                    <a:gd name="connsiteX5" fmla="*/ 1434353 w 2420321"/>
                    <a:gd name="connsiteY5" fmla="*/ 313765 h 3299012"/>
                    <a:gd name="connsiteX6" fmla="*/ 1524000 w 2420321"/>
                    <a:gd name="connsiteY6" fmla="*/ 0 h 3299012"/>
                    <a:gd name="connsiteX7" fmla="*/ 1981200 w 2420321"/>
                    <a:gd name="connsiteY7" fmla="*/ 475130 h 3299012"/>
                    <a:gd name="connsiteX8" fmla="*/ 2411506 w 2420321"/>
                    <a:gd name="connsiteY8" fmla="*/ 717177 h 3299012"/>
                    <a:gd name="connsiteX9" fmla="*/ 2205318 w 2420321"/>
                    <a:gd name="connsiteY9" fmla="*/ 1048871 h 3299012"/>
                    <a:gd name="connsiteX10" fmla="*/ 1891553 w 2420321"/>
                    <a:gd name="connsiteY10" fmla="*/ 1004047 h 3299012"/>
                    <a:gd name="connsiteX11" fmla="*/ 1855695 w 2420321"/>
                    <a:gd name="connsiteY11" fmla="*/ 1120588 h 3299012"/>
                    <a:gd name="connsiteX12" fmla="*/ 2070848 w 2420321"/>
                    <a:gd name="connsiteY12" fmla="*/ 1667435 h 3299012"/>
                    <a:gd name="connsiteX13" fmla="*/ 1999130 w 2420321"/>
                    <a:gd name="connsiteY13" fmla="*/ 2079812 h 3299012"/>
                    <a:gd name="connsiteX14" fmla="*/ 1846730 w 2420321"/>
                    <a:gd name="connsiteY14" fmla="*/ 2277035 h 3299012"/>
                    <a:gd name="connsiteX15" fmla="*/ 1891553 w 2420321"/>
                    <a:gd name="connsiteY15" fmla="*/ 3254188 h 3299012"/>
                    <a:gd name="connsiteX16" fmla="*/ 1649506 w 2420321"/>
                    <a:gd name="connsiteY16" fmla="*/ 3272118 h 3299012"/>
                    <a:gd name="connsiteX17" fmla="*/ 1353671 w 2420321"/>
                    <a:gd name="connsiteY17" fmla="*/ 2572871 h 3299012"/>
                    <a:gd name="connsiteX18" fmla="*/ 1102659 w 2420321"/>
                    <a:gd name="connsiteY18" fmla="*/ 3299012 h 3299012"/>
                    <a:gd name="connsiteX19" fmla="*/ 8965 w 2420321"/>
                    <a:gd name="connsiteY19" fmla="*/ 3030071 h 3299012"/>
                    <a:gd name="connsiteX0" fmla="*/ 8965 w 2420321"/>
                    <a:gd name="connsiteY0" fmla="*/ 3030071 h 3299012"/>
                    <a:gd name="connsiteX1" fmla="*/ 0 w 2420321"/>
                    <a:gd name="connsiteY1" fmla="*/ 2294965 h 3299012"/>
                    <a:gd name="connsiteX2" fmla="*/ 1129553 w 2420321"/>
                    <a:gd name="connsiteY2" fmla="*/ 1559859 h 3299012"/>
                    <a:gd name="connsiteX3" fmla="*/ 1344706 w 2420321"/>
                    <a:gd name="connsiteY3" fmla="*/ 421341 h 3299012"/>
                    <a:gd name="connsiteX4" fmla="*/ 1550895 w 2420321"/>
                    <a:gd name="connsiteY4" fmla="*/ 600635 h 3299012"/>
                    <a:gd name="connsiteX5" fmla="*/ 1434353 w 2420321"/>
                    <a:gd name="connsiteY5" fmla="*/ 313765 h 3299012"/>
                    <a:gd name="connsiteX6" fmla="*/ 1524000 w 2420321"/>
                    <a:gd name="connsiteY6" fmla="*/ 0 h 3299012"/>
                    <a:gd name="connsiteX7" fmla="*/ 1981200 w 2420321"/>
                    <a:gd name="connsiteY7" fmla="*/ 475130 h 3299012"/>
                    <a:gd name="connsiteX8" fmla="*/ 2411506 w 2420321"/>
                    <a:gd name="connsiteY8" fmla="*/ 717177 h 3299012"/>
                    <a:gd name="connsiteX9" fmla="*/ 2205318 w 2420321"/>
                    <a:gd name="connsiteY9" fmla="*/ 1048871 h 3299012"/>
                    <a:gd name="connsiteX10" fmla="*/ 1891553 w 2420321"/>
                    <a:gd name="connsiteY10" fmla="*/ 1004047 h 3299012"/>
                    <a:gd name="connsiteX11" fmla="*/ 1855695 w 2420321"/>
                    <a:gd name="connsiteY11" fmla="*/ 1120588 h 3299012"/>
                    <a:gd name="connsiteX12" fmla="*/ 2070848 w 2420321"/>
                    <a:gd name="connsiteY12" fmla="*/ 1667435 h 3299012"/>
                    <a:gd name="connsiteX13" fmla="*/ 1999130 w 2420321"/>
                    <a:gd name="connsiteY13" fmla="*/ 2079812 h 3299012"/>
                    <a:gd name="connsiteX14" fmla="*/ 1846730 w 2420321"/>
                    <a:gd name="connsiteY14" fmla="*/ 2277035 h 3299012"/>
                    <a:gd name="connsiteX15" fmla="*/ 1891553 w 2420321"/>
                    <a:gd name="connsiteY15" fmla="*/ 3254188 h 3299012"/>
                    <a:gd name="connsiteX16" fmla="*/ 1649506 w 2420321"/>
                    <a:gd name="connsiteY16" fmla="*/ 3272118 h 3299012"/>
                    <a:gd name="connsiteX17" fmla="*/ 1353671 w 2420321"/>
                    <a:gd name="connsiteY17" fmla="*/ 2572871 h 3299012"/>
                    <a:gd name="connsiteX18" fmla="*/ 1102659 w 2420321"/>
                    <a:gd name="connsiteY18" fmla="*/ 3299012 h 3299012"/>
                    <a:gd name="connsiteX19" fmla="*/ 8965 w 2420321"/>
                    <a:gd name="connsiteY19" fmla="*/ 3030071 h 3299012"/>
                    <a:gd name="connsiteX0" fmla="*/ 8965 w 2420321"/>
                    <a:gd name="connsiteY0" fmla="*/ 3030071 h 3299012"/>
                    <a:gd name="connsiteX1" fmla="*/ 0 w 2420321"/>
                    <a:gd name="connsiteY1" fmla="*/ 2294965 h 3299012"/>
                    <a:gd name="connsiteX2" fmla="*/ 1129553 w 2420321"/>
                    <a:gd name="connsiteY2" fmla="*/ 1559859 h 3299012"/>
                    <a:gd name="connsiteX3" fmla="*/ 1344706 w 2420321"/>
                    <a:gd name="connsiteY3" fmla="*/ 421341 h 3299012"/>
                    <a:gd name="connsiteX4" fmla="*/ 1550895 w 2420321"/>
                    <a:gd name="connsiteY4" fmla="*/ 600635 h 3299012"/>
                    <a:gd name="connsiteX5" fmla="*/ 1434353 w 2420321"/>
                    <a:gd name="connsiteY5" fmla="*/ 313765 h 3299012"/>
                    <a:gd name="connsiteX6" fmla="*/ 1524000 w 2420321"/>
                    <a:gd name="connsiteY6" fmla="*/ 0 h 3299012"/>
                    <a:gd name="connsiteX7" fmla="*/ 1981200 w 2420321"/>
                    <a:gd name="connsiteY7" fmla="*/ 475130 h 3299012"/>
                    <a:gd name="connsiteX8" fmla="*/ 2411506 w 2420321"/>
                    <a:gd name="connsiteY8" fmla="*/ 717177 h 3299012"/>
                    <a:gd name="connsiteX9" fmla="*/ 2205318 w 2420321"/>
                    <a:gd name="connsiteY9" fmla="*/ 1048871 h 3299012"/>
                    <a:gd name="connsiteX10" fmla="*/ 1891553 w 2420321"/>
                    <a:gd name="connsiteY10" fmla="*/ 1004047 h 3299012"/>
                    <a:gd name="connsiteX11" fmla="*/ 1855695 w 2420321"/>
                    <a:gd name="connsiteY11" fmla="*/ 1120588 h 3299012"/>
                    <a:gd name="connsiteX12" fmla="*/ 2070848 w 2420321"/>
                    <a:gd name="connsiteY12" fmla="*/ 1667435 h 3299012"/>
                    <a:gd name="connsiteX13" fmla="*/ 1999130 w 2420321"/>
                    <a:gd name="connsiteY13" fmla="*/ 2079812 h 3299012"/>
                    <a:gd name="connsiteX14" fmla="*/ 1846730 w 2420321"/>
                    <a:gd name="connsiteY14" fmla="*/ 2277035 h 3299012"/>
                    <a:gd name="connsiteX15" fmla="*/ 1891553 w 2420321"/>
                    <a:gd name="connsiteY15" fmla="*/ 3254188 h 3299012"/>
                    <a:gd name="connsiteX16" fmla="*/ 1649506 w 2420321"/>
                    <a:gd name="connsiteY16" fmla="*/ 3272118 h 3299012"/>
                    <a:gd name="connsiteX17" fmla="*/ 1353671 w 2420321"/>
                    <a:gd name="connsiteY17" fmla="*/ 2572871 h 3299012"/>
                    <a:gd name="connsiteX18" fmla="*/ 1102659 w 2420321"/>
                    <a:gd name="connsiteY18" fmla="*/ 3299012 h 3299012"/>
                    <a:gd name="connsiteX19" fmla="*/ 8965 w 2420321"/>
                    <a:gd name="connsiteY19" fmla="*/ 3030071 h 3299012"/>
                    <a:gd name="connsiteX0" fmla="*/ 143546 w 2554902"/>
                    <a:gd name="connsiteY0" fmla="*/ 3030071 h 3299012"/>
                    <a:gd name="connsiteX1" fmla="*/ 134581 w 2554902"/>
                    <a:gd name="connsiteY1" fmla="*/ 2294965 h 3299012"/>
                    <a:gd name="connsiteX2" fmla="*/ 1264134 w 2554902"/>
                    <a:gd name="connsiteY2" fmla="*/ 1559859 h 3299012"/>
                    <a:gd name="connsiteX3" fmla="*/ 1479287 w 2554902"/>
                    <a:gd name="connsiteY3" fmla="*/ 421341 h 3299012"/>
                    <a:gd name="connsiteX4" fmla="*/ 1685476 w 2554902"/>
                    <a:gd name="connsiteY4" fmla="*/ 600635 h 3299012"/>
                    <a:gd name="connsiteX5" fmla="*/ 1568934 w 2554902"/>
                    <a:gd name="connsiteY5" fmla="*/ 313765 h 3299012"/>
                    <a:gd name="connsiteX6" fmla="*/ 1658581 w 2554902"/>
                    <a:gd name="connsiteY6" fmla="*/ 0 h 3299012"/>
                    <a:gd name="connsiteX7" fmla="*/ 2115781 w 2554902"/>
                    <a:gd name="connsiteY7" fmla="*/ 475130 h 3299012"/>
                    <a:gd name="connsiteX8" fmla="*/ 2546087 w 2554902"/>
                    <a:gd name="connsiteY8" fmla="*/ 717177 h 3299012"/>
                    <a:gd name="connsiteX9" fmla="*/ 2339899 w 2554902"/>
                    <a:gd name="connsiteY9" fmla="*/ 1048871 h 3299012"/>
                    <a:gd name="connsiteX10" fmla="*/ 2026134 w 2554902"/>
                    <a:gd name="connsiteY10" fmla="*/ 1004047 h 3299012"/>
                    <a:gd name="connsiteX11" fmla="*/ 1990276 w 2554902"/>
                    <a:gd name="connsiteY11" fmla="*/ 1120588 h 3299012"/>
                    <a:gd name="connsiteX12" fmla="*/ 2205429 w 2554902"/>
                    <a:gd name="connsiteY12" fmla="*/ 1667435 h 3299012"/>
                    <a:gd name="connsiteX13" fmla="*/ 2133711 w 2554902"/>
                    <a:gd name="connsiteY13" fmla="*/ 2079812 h 3299012"/>
                    <a:gd name="connsiteX14" fmla="*/ 1981311 w 2554902"/>
                    <a:gd name="connsiteY14" fmla="*/ 2277035 h 3299012"/>
                    <a:gd name="connsiteX15" fmla="*/ 2026134 w 2554902"/>
                    <a:gd name="connsiteY15" fmla="*/ 3254188 h 3299012"/>
                    <a:gd name="connsiteX16" fmla="*/ 1784087 w 2554902"/>
                    <a:gd name="connsiteY16" fmla="*/ 3272118 h 3299012"/>
                    <a:gd name="connsiteX17" fmla="*/ 1488252 w 2554902"/>
                    <a:gd name="connsiteY17" fmla="*/ 2572871 h 3299012"/>
                    <a:gd name="connsiteX18" fmla="*/ 1237240 w 2554902"/>
                    <a:gd name="connsiteY18" fmla="*/ 3299012 h 3299012"/>
                    <a:gd name="connsiteX19" fmla="*/ 143546 w 2554902"/>
                    <a:gd name="connsiteY19" fmla="*/ 3030071 h 3299012"/>
                    <a:gd name="connsiteX0" fmla="*/ 143546 w 2554902"/>
                    <a:gd name="connsiteY0" fmla="*/ 3030071 h 3299012"/>
                    <a:gd name="connsiteX1" fmla="*/ 134581 w 2554902"/>
                    <a:gd name="connsiteY1" fmla="*/ 2294965 h 3299012"/>
                    <a:gd name="connsiteX2" fmla="*/ 1264134 w 2554902"/>
                    <a:gd name="connsiteY2" fmla="*/ 1559859 h 3299012"/>
                    <a:gd name="connsiteX3" fmla="*/ 1479287 w 2554902"/>
                    <a:gd name="connsiteY3" fmla="*/ 421341 h 3299012"/>
                    <a:gd name="connsiteX4" fmla="*/ 1685476 w 2554902"/>
                    <a:gd name="connsiteY4" fmla="*/ 600635 h 3299012"/>
                    <a:gd name="connsiteX5" fmla="*/ 1568934 w 2554902"/>
                    <a:gd name="connsiteY5" fmla="*/ 313765 h 3299012"/>
                    <a:gd name="connsiteX6" fmla="*/ 1658581 w 2554902"/>
                    <a:gd name="connsiteY6" fmla="*/ 0 h 3299012"/>
                    <a:gd name="connsiteX7" fmla="*/ 2115781 w 2554902"/>
                    <a:gd name="connsiteY7" fmla="*/ 475130 h 3299012"/>
                    <a:gd name="connsiteX8" fmla="*/ 2546087 w 2554902"/>
                    <a:gd name="connsiteY8" fmla="*/ 717177 h 3299012"/>
                    <a:gd name="connsiteX9" fmla="*/ 2339899 w 2554902"/>
                    <a:gd name="connsiteY9" fmla="*/ 1048871 h 3299012"/>
                    <a:gd name="connsiteX10" fmla="*/ 2026134 w 2554902"/>
                    <a:gd name="connsiteY10" fmla="*/ 1004047 h 3299012"/>
                    <a:gd name="connsiteX11" fmla="*/ 1990276 w 2554902"/>
                    <a:gd name="connsiteY11" fmla="*/ 1120588 h 3299012"/>
                    <a:gd name="connsiteX12" fmla="*/ 2205429 w 2554902"/>
                    <a:gd name="connsiteY12" fmla="*/ 1667435 h 3299012"/>
                    <a:gd name="connsiteX13" fmla="*/ 2133711 w 2554902"/>
                    <a:gd name="connsiteY13" fmla="*/ 2079812 h 3299012"/>
                    <a:gd name="connsiteX14" fmla="*/ 1981311 w 2554902"/>
                    <a:gd name="connsiteY14" fmla="*/ 2277035 h 3299012"/>
                    <a:gd name="connsiteX15" fmla="*/ 2026134 w 2554902"/>
                    <a:gd name="connsiteY15" fmla="*/ 3254188 h 3299012"/>
                    <a:gd name="connsiteX16" fmla="*/ 1784087 w 2554902"/>
                    <a:gd name="connsiteY16" fmla="*/ 3272118 h 3299012"/>
                    <a:gd name="connsiteX17" fmla="*/ 1488252 w 2554902"/>
                    <a:gd name="connsiteY17" fmla="*/ 2572871 h 3299012"/>
                    <a:gd name="connsiteX18" fmla="*/ 1237240 w 2554902"/>
                    <a:gd name="connsiteY18" fmla="*/ 3299012 h 3299012"/>
                    <a:gd name="connsiteX19" fmla="*/ 143546 w 2554902"/>
                    <a:gd name="connsiteY19" fmla="*/ 3030071 h 3299012"/>
                    <a:gd name="connsiteX0" fmla="*/ 140111 w 2551467"/>
                    <a:gd name="connsiteY0" fmla="*/ 3030071 h 3299012"/>
                    <a:gd name="connsiteX1" fmla="*/ 131146 w 2551467"/>
                    <a:gd name="connsiteY1" fmla="*/ 2294965 h 3299012"/>
                    <a:gd name="connsiteX2" fmla="*/ 1206911 w 2551467"/>
                    <a:gd name="connsiteY2" fmla="*/ 1479177 h 3299012"/>
                    <a:gd name="connsiteX3" fmla="*/ 1475852 w 2551467"/>
                    <a:gd name="connsiteY3" fmla="*/ 421341 h 3299012"/>
                    <a:gd name="connsiteX4" fmla="*/ 1682041 w 2551467"/>
                    <a:gd name="connsiteY4" fmla="*/ 600635 h 3299012"/>
                    <a:gd name="connsiteX5" fmla="*/ 1565499 w 2551467"/>
                    <a:gd name="connsiteY5" fmla="*/ 313765 h 3299012"/>
                    <a:gd name="connsiteX6" fmla="*/ 1655146 w 2551467"/>
                    <a:gd name="connsiteY6" fmla="*/ 0 h 3299012"/>
                    <a:gd name="connsiteX7" fmla="*/ 2112346 w 2551467"/>
                    <a:gd name="connsiteY7" fmla="*/ 475130 h 3299012"/>
                    <a:gd name="connsiteX8" fmla="*/ 2542652 w 2551467"/>
                    <a:gd name="connsiteY8" fmla="*/ 717177 h 3299012"/>
                    <a:gd name="connsiteX9" fmla="*/ 2336464 w 2551467"/>
                    <a:gd name="connsiteY9" fmla="*/ 1048871 h 3299012"/>
                    <a:gd name="connsiteX10" fmla="*/ 2022699 w 2551467"/>
                    <a:gd name="connsiteY10" fmla="*/ 1004047 h 3299012"/>
                    <a:gd name="connsiteX11" fmla="*/ 1986841 w 2551467"/>
                    <a:gd name="connsiteY11" fmla="*/ 1120588 h 3299012"/>
                    <a:gd name="connsiteX12" fmla="*/ 2201994 w 2551467"/>
                    <a:gd name="connsiteY12" fmla="*/ 1667435 h 3299012"/>
                    <a:gd name="connsiteX13" fmla="*/ 2130276 w 2551467"/>
                    <a:gd name="connsiteY13" fmla="*/ 2079812 h 3299012"/>
                    <a:gd name="connsiteX14" fmla="*/ 1977876 w 2551467"/>
                    <a:gd name="connsiteY14" fmla="*/ 2277035 h 3299012"/>
                    <a:gd name="connsiteX15" fmla="*/ 2022699 w 2551467"/>
                    <a:gd name="connsiteY15" fmla="*/ 3254188 h 3299012"/>
                    <a:gd name="connsiteX16" fmla="*/ 1780652 w 2551467"/>
                    <a:gd name="connsiteY16" fmla="*/ 3272118 h 3299012"/>
                    <a:gd name="connsiteX17" fmla="*/ 1484817 w 2551467"/>
                    <a:gd name="connsiteY17" fmla="*/ 2572871 h 3299012"/>
                    <a:gd name="connsiteX18" fmla="*/ 1233805 w 2551467"/>
                    <a:gd name="connsiteY18" fmla="*/ 3299012 h 3299012"/>
                    <a:gd name="connsiteX19" fmla="*/ 140111 w 2551467"/>
                    <a:gd name="connsiteY19" fmla="*/ 3030071 h 3299012"/>
                    <a:gd name="connsiteX0" fmla="*/ 140111 w 2551467"/>
                    <a:gd name="connsiteY0" fmla="*/ 3030071 h 3299012"/>
                    <a:gd name="connsiteX1" fmla="*/ 131146 w 2551467"/>
                    <a:gd name="connsiteY1" fmla="*/ 2294965 h 3299012"/>
                    <a:gd name="connsiteX2" fmla="*/ 1206911 w 2551467"/>
                    <a:gd name="connsiteY2" fmla="*/ 1479177 h 3299012"/>
                    <a:gd name="connsiteX3" fmla="*/ 1475852 w 2551467"/>
                    <a:gd name="connsiteY3" fmla="*/ 421341 h 3299012"/>
                    <a:gd name="connsiteX4" fmla="*/ 1682041 w 2551467"/>
                    <a:gd name="connsiteY4" fmla="*/ 600635 h 3299012"/>
                    <a:gd name="connsiteX5" fmla="*/ 1565499 w 2551467"/>
                    <a:gd name="connsiteY5" fmla="*/ 313765 h 3299012"/>
                    <a:gd name="connsiteX6" fmla="*/ 1655146 w 2551467"/>
                    <a:gd name="connsiteY6" fmla="*/ 0 h 3299012"/>
                    <a:gd name="connsiteX7" fmla="*/ 2112346 w 2551467"/>
                    <a:gd name="connsiteY7" fmla="*/ 475130 h 3299012"/>
                    <a:gd name="connsiteX8" fmla="*/ 2542652 w 2551467"/>
                    <a:gd name="connsiteY8" fmla="*/ 717177 h 3299012"/>
                    <a:gd name="connsiteX9" fmla="*/ 2336464 w 2551467"/>
                    <a:gd name="connsiteY9" fmla="*/ 1048871 h 3299012"/>
                    <a:gd name="connsiteX10" fmla="*/ 2022699 w 2551467"/>
                    <a:gd name="connsiteY10" fmla="*/ 1004047 h 3299012"/>
                    <a:gd name="connsiteX11" fmla="*/ 1986841 w 2551467"/>
                    <a:gd name="connsiteY11" fmla="*/ 1120588 h 3299012"/>
                    <a:gd name="connsiteX12" fmla="*/ 2201994 w 2551467"/>
                    <a:gd name="connsiteY12" fmla="*/ 1667435 h 3299012"/>
                    <a:gd name="connsiteX13" fmla="*/ 2130276 w 2551467"/>
                    <a:gd name="connsiteY13" fmla="*/ 2079812 h 3299012"/>
                    <a:gd name="connsiteX14" fmla="*/ 1977876 w 2551467"/>
                    <a:gd name="connsiteY14" fmla="*/ 2277035 h 3299012"/>
                    <a:gd name="connsiteX15" fmla="*/ 2022699 w 2551467"/>
                    <a:gd name="connsiteY15" fmla="*/ 3254188 h 3299012"/>
                    <a:gd name="connsiteX16" fmla="*/ 1780652 w 2551467"/>
                    <a:gd name="connsiteY16" fmla="*/ 3272118 h 3299012"/>
                    <a:gd name="connsiteX17" fmla="*/ 1484817 w 2551467"/>
                    <a:gd name="connsiteY17" fmla="*/ 2572871 h 3299012"/>
                    <a:gd name="connsiteX18" fmla="*/ 1233805 w 2551467"/>
                    <a:gd name="connsiteY18" fmla="*/ 3299012 h 3299012"/>
                    <a:gd name="connsiteX19" fmla="*/ 140111 w 2551467"/>
                    <a:gd name="connsiteY19" fmla="*/ 3030071 h 3299012"/>
                    <a:gd name="connsiteX0" fmla="*/ 131700 w 2543056"/>
                    <a:gd name="connsiteY0" fmla="*/ 3030071 h 3299012"/>
                    <a:gd name="connsiteX1" fmla="*/ 122735 w 2543056"/>
                    <a:gd name="connsiteY1" fmla="*/ 2294965 h 3299012"/>
                    <a:gd name="connsiteX2" fmla="*/ 1064029 w 2543056"/>
                    <a:gd name="connsiteY2" fmla="*/ 1532965 h 3299012"/>
                    <a:gd name="connsiteX3" fmla="*/ 1467441 w 2543056"/>
                    <a:gd name="connsiteY3" fmla="*/ 421341 h 3299012"/>
                    <a:gd name="connsiteX4" fmla="*/ 1673630 w 2543056"/>
                    <a:gd name="connsiteY4" fmla="*/ 600635 h 3299012"/>
                    <a:gd name="connsiteX5" fmla="*/ 1557088 w 2543056"/>
                    <a:gd name="connsiteY5" fmla="*/ 313765 h 3299012"/>
                    <a:gd name="connsiteX6" fmla="*/ 1646735 w 2543056"/>
                    <a:gd name="connsiteY6" fmla="*/ 0 h 3299012"/>
                    <a:gd name="connsiteX7" fmla="*/ 2103935 w 2543056"/>
                    <a:gd name="connsiteY7" fmla="*/ 475130 h 3299012"/>
                    <a:gd name="connsiteX8" fmla="*/ 2534241 w 2543056"/>
                    <a:gd name="connsiteY8" fmla="*/ 717177 h 3299012"/>
                    <a:gd name="connsiteX9" fmla="*/ 2328053 w 2543056"/>
                    <a:gd name="connsiteY9" fmla="*/ 1048871 h 3299012"/>
                    <a:gd name="connsiteX10" fmla="*/ 2014288 w 2543056"/>
                    <a:gd name="connsiteY10" fmla="*/ 1004047 h 3299012"/>
                    <a:gd name="connsiteX11" fmla="*/ 1978430 w 2543056"/>
                    <a:gd name="connsiteY11" fmla="*/ 1120588 h 3299012"/>
                    <a:gd name="connsiteX12" fmla="*/ 2193583 w 2543056"/>
                    <a:gd name="connsiteY12" fmla="*/ 1667435 h 3299012"/>
                    <a:gd name="connsiteX13" fmla="*/ 2121865 w 2543056"/>
                    <a:gd name="connsiteY13" fmla="*/ 2079812 h 3299012"/>
                    <a:gd name="connsiteX14" fmla="*/ 1969465 w 2543056"/>
                    <a:gd name="connsiteY14" fmla="*/ 2277035 h 3299012"/>
                    <a:gd name="connsiteX15" fmla="*/ 2014288 w 2543056"/>
                    <a:gd name="connsiteY15" fmla="*/ 3254188 h 3299012"/>
                    <a:gd name="connsiteX16" fmla="*/ 1772241 w 2543056"/>
                    <a:gd name="connsiteY16" fmla="*/ 3272118 h 3299012"/>
                    <a:gd name="connsiteX17" fmla="*/ 1476406 w 2543056"/>
                    <a:gd name="connsiteY17" fmla="*/ 2572871 h 3299012"/>
                    <a:gd name="connsiteX18" fmla="*/ 1225394 w 2543056"/>
                    <a:gd name="connsiteY18" fmla="*/ 3299012 h 3299012"/>
                    <a:gd name="connsiteX19" fmla="*/ 131700 w 2543056"/>
                    <a:gd name="connsiteY19" fmla="*/ 3030071 h 3299012"/>
                    <a:gd name="connsiteX0" fmla="*/ 131700 w 2543056"/>
                    <a:gd name="connsiteY0" fmla="*/ 3030071 h 3299012"/>
                    <a:gd name="connsiteX1" fmla="*/ 122735 w 2543056"/>
                    <a:gd name="connsiteY1" fmla="*/ 2294965 h 3299012"/>
                    <a:gd name="connsiteX2" fmla="*/ 1064029 w 2543056"/>
                    <a:gd name="connsiteY2" fmla="*/ 1532965 h 3299012"/>
                    <a:gd name="connsiteX3" fmla="*/ 1467441 w 2543056"/>
                    <a:gd name="connsiteY3" fmla="*/ 421341 h 3299012"/>
                    <a:gd name="connsiteX4" fmla="*/ 1673630 w 2543056"/>
                    <a:gd name="connsiteY4" fmla="*/ 600635 h 3299012"/>
                    <a:gd name="connsiteX5" fmla="*/ 1557088 w 2543056"/>
                    <a:gd name="connsiteY5" fmla="*/ 313765 h 3299012"/>
                    <a:gd name="connsiteX6" fmla="*/ 1646735 w 2543056"/>
                    <a:gd name="connsiteY6" fmla="*/ 0 h 3299012"/>
                    <a:gd name="connsiteX7" fmla="*/ 2103935 w 2543056"/>
                    <a:gd name="connsiteY7" fmla="*/ 475130 h 3299012"/>
                    <a:gd name="connsiteX8" fmla="*/ 2534241 w 2543056"/>
                    <a:gd name="connsiteY8" fmla="*/ 717177 h 3299012"/>
                    <a:gd name="connsiteX9" fmla="*/ 2328053 w 2543056"/>
                    <a:gd name="connsiteY9" fmla="*/ 1048871 h 3299012"/>
                    <a:gd name="connsiteX10" fmla="*/ 2014288 w 2543056"/>
                    <a:gd name="connsiteY10" fmla="*/ 1004047 h 3299012"/>
                    <a:gd name="connsiteX11" fmla="*/ 1978430 w 2543056"/>
                    <a:gd name="connsiteY11" fmla="*/ 1120588 h 3299012"/>
                    <a:gd name="connsiteX12" fmla="*/ 2193583 w 2543056"/>
                    <a:gd name="connsiteY12" fmla="*/ 1667435 h 3299012"/>
                    <a:gd name="connsiteX13" fmla="*/ 2121865 w 2543056"/>
                    <a:gd name="connsiteY13" fmla="*/ 2079812 h 3299012"/>
                    <a:gd name="connsiteX14" fmla="*/ 1969465 w 2543056"/>
                    <a:gd name="connsiteY14" fmla="*/ 2277035 h 3299012"/>
                    <a:gd name="connsiteX15" fmla="*/ 2014288 w 2543056"/>
                    <a:gd name="connsiteY15" fmla="*/ 3254188 h 3299012"/>
                    <a:gd name="connsiteX16" fmla="*/ 1772241 w 2543056"/>
                    <a:gd name="connsiteY16" fmla="*/ 3272118 h 3299012"/>
                    <a:gd name="connsiteX17" fmla="*/ 1476406 w 2543056"/>
                    <a:gd name="connsiteY17" fmla="*/ 2572871 h 3299012"/>
                    <a:gd name="connsiteX18" fmla="*/ 1225394 w 2543056"/>
                    <a:gd name="connsiteY18" fmla="*/ 3299012 h 3299012"/>
                    <a:gd name="connsiteX19" fmla="*/ 131700 w 2543056"/>
                    <a:gd name="connsiteY19" fmla="*/ 3030071 h 3299012"/>
                    <a:gd name="connsiteX0" fmla="*/ 131700 w 2543056"/>
                    <a:gd name="connsiteY0" fmla="*/ 3030071 h 3299012"/>
                    <a:gd name="connsiteX1" fmla="*/ 122735 w 2543056"/>
                    <a:gd name="connsiteY1" fmla="*/ 2294965 h 3299012"/>
                    <a:gd name="connsiteX2" fmla="*/ 1064029 w 2543056"/>
                    <a:gd name="connsiteY2" fmla="*/ 1532965 h 3299012"/>
                    <a:gd name="connsiteX3" fmla="*/ 1467441 w 2543056"/>
                    <a:gd name="connsiteY3" fmla="*/ 421341 h 3299012"/>
                    <a:gd name="connsiteX4" fmla="*/ 1673630 w 2543056"/>
                    <a:gd name="connsiteY4" fmla="*/ 600635 h 3299012"/>
                    <a:gd name="connsiteX5" fmla="*/ 1557088 w 2543056"/>
                    <a:gd name="connsiteY5" fmla="*/ 313765 h 3299012"/>
                    <a:gd name="connsiteX6" fmla="*/ 1646735 w 2543056"/>
                    <a:gd name="connsiteY6" fmla="*/ 0 h 3299012"/>
                    <a:gd name="connsiteX7" fmla="*/ 2103935 w 2543056"/>
                    <a:gd name="connsiteY7" fmla="*/ 475130 h 3299012"/>
                    <a:gd name="connsiteX8" fmla="*/ 2534241 w 2543056"/>
                    <a:gd name="connsiteY8" fmla="*/ 717177 h 3299012"/>
                    <a:gd name="connsiteX9" fmla="*/ 2328053 w 2543056"/>
                    <a:gd name="connsiteY9" fmla="*/ 1048871 h 3299012"/>
                    <a:gd name="connsiteX10" fmla="*/ 2014288 w 2543056"/>
                    <a:gd name="connsiteY10" fmla="*/ 1004047 h 3299012"/>
                    <a:gd name="connsiteX11" fmla="*/ 1978430 w 2543056"/>
                    <a:gd name="connsiteY11" fmla="*/ 1120588 h 3299012"/>
                    <a:gd name="connsiteX12" fmla="*/ 2193583 w 2543056"/>
                    <a:gd name="connsiteY12" fmla="*/ 1667435 h 3299012"/>
                    <a:gd name="connsiteX13" fmla="*/ 2121865 w 2543056"/>
                    <a:gd name="connsiteY13" fmla="*/ 2079812 h 3299012"/>
                    <a:gd name="connsiteX14" fmla="*/ 1969465 w 2543056"/>
                    <a:gd name="connsiteY14" fmla="*/ 2277035 h 3299012"/>
                    <a:gd name="connsiteX15" fmla="*/ 2014288 w 2543056"/>
                    <a:gd name="connsiteY15" fmla="*/ 3254188 h 3299012"/>
                    <a:gd name="connsiteX16" fmla="*/ 1772241 w 2543056"/>
                    <a:gd name="connsiteY16" fmla="*/ 3272118 h 3299012"/>
                    <a:gd name="connsiteX17" fmla="*/ 1476406 w 2543056"/>
                    <a:gd name="connsiteY17" fmla="*/ 2572871 h 3299012"/>
                    <a:gd name="connsiteX18" fmla="*/ 1225394 w 2543056"/>
                    <a:gd name="connsiteY18" fmla="*/ 3299012 h 3299012"/>
                    <a:gd name="connsiteX19" fmla="*/ 131700 w 2543056"/>
                    <a:gd name="connsiteY19" fmla="*/ 3030071 h 3299012"/>
                    <a:gd name="connsiteX0" fmla="*/ 131700 w 2543056"/>
                    <a:gd name="connsiteY0" fmla="*/ 3030071 h 3299012"/>
                    <a:gd name="connsiteX1" fmla="*/ 122735 w 2543056"/>
                    <a:gd name="connsiteY1" fmla="*/ 2294965 h 3299012"/>
                    <a:gd name="connsiteX2" fmla="*/ 1064029 w 2543056"/>
                    <a:gd name="connsiteY2" fmla="*/ 1532965 h 3299012"/>
                    <a:gd name="connsiteX3" fmla="*/ 1467441 w 2543056"/>
                    <a:gd name="connsiteY3" fmla="*/ 421341 h 3299012"/>
                    <a:gd name="connsiteX4" fmla="*/ 1673630 w 2543056"/>
                    <a:gd name="connsiteY4" fmla="*/ 600635 h 3299012"/>
                    <a:gd name="connsiteX5" fmla="*/ 1557088 w 2543056"/>
                    <a:gd name="connsiteY5" fmla="*/ 313765 h 3299012"/>
                    <a:gd name="connsiteX6" fmla="*/ 1646735 w 2543056"/>
                    <a:gd name="connsiteY6" fmla="*/ 0 h 3299012"/>
                    <a:gd name="connsiteX7" fmla="*/ 2103935 w 2543056"/>
                    <a:gd name="connsiteY7" fmla="*/ 475130 h 3299012"/>
                    <a:gd name="connsiteX8" fmla="*/ 2534241 w 2543056"/>
                    <a:gd name="connsiteY8" fmla="*/ 717177 h 3299012"/>
                    <a:gd name="connsiteX9" fmla="*/ 2328053 w 2543056"/>
                    <a:gd name="connsiteY9" fmla="*/ 1048871 h 3299012"/>
                    <a:gd name="connsiteX10" fmla="*/ 2014288 w 2543056"/>
                    <a:gd name="connsiteY10" fmla="*/ 1004047 h 3299012"/>
                    <a:gd name="connsiteX11" fmla="*/ 1978430 w 2543056"/>
                    <a:gd name="connsiteY11" fmla="*/ 1120588 h 3299012"/>
                    <a:gd name="connsiteX12" fmla="*/ 2193583 w 2543056"/>
                    <a:gd name="connsiteY12" fmla="*/ 1667435 h 3299012"/>
                    <a:gd name="connsiteX13" fmla="*/ 2121865 w 2543056"/>
                    <a:gd name="connsiteY13" fmla="*/ 2079812 h 3299012"/>
                    <a:gd name="connsiteX14" fmla="*/ 1969465 w 2543056"/>
                    <a:gd name="connsiteY14" fmla="*/ 2277035 h 3299012"/>
                    <a:gd name="connsiteX15" fmla="*/ 2014288 w 2543056"/>
                    <a:gd name="connsiteY15" fmla="*/ 3254188 h 3299012"/>
                    <a:gd name="connsiteX16" fmla="*/ 1772241 w 2543056"/>
                    <a:gd name="connsiteY16" fmla="*/ 3272118 h 3299012"/>
                    <a:gd name="connsiteX17" fmla="*/ 1476406 w 2543056"/>
                    <a:gd name="connsiteY17" fmla="*/ 2572871 h 3299012"/>
                    <a:gd name="connsiteX18" fmla="*/ 1225394 w 2543056"/>
                    <a:gd name="connsiteY18" fmla="*/ 3299012 h 3299012"/>
                    <a:gd name="connsiteX19" fmla="*/ 131700 w 2543056"/>
                    <a:gd name="connsiteY19" fmla="*/ 3030071 h 3299012"/>
                    <a:gd name="connsiteX0" fmla="*/ 131700 w 2543056"/>
                    <a:gd name="connsiteY0" fmla="*/ 3030071 h 3299012"/>
                    <a:gd name="connsiteX1" fmla="*/ 122735 w 2543056"/>
                    <a:gd name="connsiteY1" fmla="*/ 2294965 h 3299012"/>
                    <a:gd name="connsiteX2" fmla="*/ 1064029 w 2543056"/>
                    <a:gd name="connsiteY2" fmla="*/ 1532965 h 3299012"/>
                    <a:gd name="connsiteX3" fmla="*/ 1467441 w 2543056"/>
                    <a:gd name="connsiteY3" fmla="*/ 421341 h 3299012"/>
                    <a:gd name="connsiteX4" fmla="*/ 1673630 w 2543056"/>
                    <a:gd name="connsiteY4" fmla="*/ 600635 h 3299012"/>
                    <a:gd name="connsiteX5" fmla="*/ 1557088 w 2543056"/>
                    <a:gd name="connsiteY5" fmla="*/ 313765 h 3299012"/>
                    <a:gd name="connsiteX6" fmla="*/ 1646735 w 2543056"/>
                    <a:gd name="connsiteY6" fmla="*/ 0 h 3299012"/>
                    <a:gd name="connsiteX7" fmla="*/ 2103935 w 2543056"/>
                    <a:gd name="connsiteY7" fmla="*/ 475130 h 3299012"/>
                    <a:gd name="connsiteX8" fmla="*/ 2534241 w 2543056"/>
                    <a:gd name="connsiteY8" fmla="*/ 717177 h 3299012"/>
                    <a:gd name="connsiteX9" fmla="*/ 2328053 w 2543056"/>
                    <a:gd name="connsiteY9" fmla="*/ 1048871 h 3299012"/>
                    <a:gd name="connsiteX10" fmla="*/ 2014288 w 2543056"/>
                    <a:gd name="connsiteY10" fmla="*/ 1004047 h 3299012"/>
                    <a:gd name="connsiteX11" fmla="*/ 1978430 w 2543056"/>
                    <a:gd name="connsiteY11" fmla="*/ 1120588 h 3299012"/>
                    <a:gd name="connsiteX12" fmla="*/ 2193583 w 2543056"/>
                    <a:gd name="connsiteY12" fmla="*/ 1667435 h 3299012"/>
                    <a:gd name="connsiteX13" fmla="*/ 2121865 w 2543056"/>
                    <a:gd name="connsiteY13" fmla="*/ 2079812 h 3299012"/>
                    <a:gd name="connsiteX14" fmla="*/ 1969465 w 2543056"/>
                    <a:gd name="connsiteY14" fmla="*/ 2277035 h 3299012"/>
                    <a:gd name="connsiteX15" fmla="*/ 2014288 w 2543056"/>
                    <a:gd name="connsiteY15" fmla="*/ 3254188 h 3299012"/>
                    <a:gd name="connsiteX16" fmla="*/ 1772241 w 2543056"/>
                    <a:gd name="connsiteY16" fmla="*/ 3272118 h 3299012"/>
                    <a:gd name="connsiteX17" fmla="*/ 1476406 w 2543056"/>
                    <a:gd name="connsiteY17" fmla="*/ 2572871 h 3299012"/>
                    <a:gd name="connsiteX18" fmla="*/ 1225394 w 2543056"/>
                    <a:gd name="connsiteY18" fmla="*/ 3299012 h 3299012"/>
                    <a:gd name="connsiteX19" fmla="*/ 131700 w 2543056"/>
                    <a:gd name="connsiteY19" fmla="*/ 3030071 h 3299012"/>
                    <a:gd name="connsiteX0" fmla="*/ 131700 w 2543056"/>
                    <a:gd name="connsiteY0" fmla="*/ 3030071 h 3299012"/>
                    <a:gd name="connsiteX1" fmla="*/ 122735 w 2543056"/>
                    <a:gd name="connsiteY1" fmla="*/ 2294965 h 3299012"/>
                    <a:gd name="connsiteX2" fmla="*/ 1064029 w 2543056"/>
                    <a:gd name="connsiteY2" fmla="*/ 1532965 h 3299012"/>
                    <a:gd name="connsiteX3" fmla="*/ 1467441 w 2543056"/>
                    <a:gd name="connsiteY3" fmla="*/ 421341 h 3299012"/>
                    <a:gd name="connsiteX4" fmla="*/ 1673630 w 2543056"/>
                    <a:gd name="connsiteY4" fmla="*/ 600635 h 3299012"/>
                    <a:gd name="connsiteX5" fmla="*/ 1476406 w 2543056"/>
                    <a:gd name="connsiteY5" fmla="*/ 385483 h 3299012"/>
                    <a:gd name="connsiteX6" fmla="*/ 1646735 w 2543056"/>
                    <a:gd name="connsiteY6" fmla="*/ 0 h 3299012"/>
                    <a:gd name="connsiteX7" fmla="*/ 2103935 w 2543056"/>
                    <a:gd name="connsiteY7" fmla="*/ 475130 h 3299012"/>
                    <a:gd name="connsiteX8" fmla="*/ 2534241 w 2543056"/>
                    <a:gd name="connsiteY8" fmla="*/ 717177 h 3299012"/>
                    <a:gd name="connsiteX9" fmla="*/ 2328053 w 2543056"/>
                    <a:gd name="connsiteY9" fmla="*/ 1048871 h 3299012"/>
                    <a:gd name="connsiteX10" fmla="*/ 2014288 w 2543056"/>
                    <a:gd name="connsiteY10" fmla="*/ 1004047 h 3299012"/>
                    <a:gd name="connsiteX11" fmla="*/ 1978430 w 2543056"/>
                    <a:gd name="connsiteY11" fmla="*/ 1120588 h 3299012"/>
                    <a:gd name="connsiteX12" fmla="*/ 2193583 w 2543056"/>
                    <a:gd name="connsiteY12" fmla="*/ 1667435 h 3299012"/>
                    <a:gd name="connsiteX13" fmla="*/ 2121865 w 2543056"/>
                    <a:gd name="connsiteY13" fmla="*/ 2079812 h 3299012"/>
                    <a:gd name="connsiteX14" fmla="*/ 1969465 w 2543056"/>
                    <a:gd name="connsiteY14" fmla="*/ 2277035 h 3299012"/>
                    <a:gd name="connsiteX15" fmla="*/ 2014288 w 2543056"/>
                    <a:gd name="connsiteY15" fmla="*/ 3254188 h 3299012"/>
                    <a:gd name="connsiteX16" fmla="*/ 1772241 w 2543056"/>
                    <a:gd name="connsiteY16" fmla="*/ 3272118 h 3299012"/>
                    <a:gd name="connsiteX17" fmla="*/ 1476406 w 2543056"/>
                    <a:gd name="connsiteY17" fmla="*/ 2572871 h 3299012"/>
                    <a:gd name="connsiteX18" fmla="*/ 1225394 w 2543056"/>
                    <a:gd name="connsiteY18" fmla="*/ 3299012 h 3299012"/>
                    <a:gd name="connsiteX19" fmla="*/ 131700 w 2543056"/>
                    <a:gd name="connsiteY19" fmla="*/ 3030071 h 3299012"/>
                    <a:gd name="connsiteX0" fmla="*/ 131700 w 2543056"/>
                    <a:gd name="connsiteY0" fmla="*/ 3030071 h 3299012"/>
                    <a:gd name="connsiteX1" fmla="*/ 122735 w 2543056"/>
                    <a:gd name="connsiteY1" fmla="*/ 2294965 h 3299012"/>
                    <a:gd name="connsiteX2" fmla="*/ 1064029 w 2543056"/>
                    <a:gd name="connsiteY2" fmla="*/ 1532965 h 3299012"/>
                    <a:gd name="connsiteX3" fmla="*/ 1467441 w 2543056"/>
                    <a:gd name="connsiteY3" fmla="*/ 421341 h 3299012"/>
                    <a:gd name="connsiteX4" fmla="*/ 1673630 w 2543056"/>
                    <a:gd name="connsiteY4" fmla="*/ 600635 h 3299012"/>
                    <a:gd name="connsiteX5" fmla="*/ 1476406 w 2543056"/>
                    <a:gd name="connsiteY5" fmla="*/ 385483 h 3299012"/>
                    <a:gd name="connsiteX6" fmla="*/ 1646735 w 2543056"/>
                    <a:gd name="connsiteY6" fmla="*/ 0 h 3299012"/>
                    <a:gd name="connsiteX7" fmla="*/ 2103935 w 2543056"/>
                    <a:gd name="connsiteY7" fmla="*/ 475130 h 3299012"/>
                    <a:gd name="connsiteX8" fmla="*/ 2534241 w 2543056"/>
                    <a:gd name="connsiteY8" fmla="*/ 717177 h 3299012"/>
                    <a:gd name="connsiteX9" fmla="*/ 2328053 w 2543056"/>
                    <a:gd name="connsiteY9" fmla="*/ 1048871 h 3299012"/>
                    <a:gd name="connsiteX10" fmla="*/ 2014288 w 2543056"/>
                    <a:gd name="connsiteY10" fmla="*/ 1004047 h 3299012"/>
                    <a:gd name="connsiteX11" fmla="*/ 1978430 w 2543056"/>
                    <a:gd name="connsiteY11" fmla="*/ 1120588 h 3299012"/>
                    <a:gd name="connsiteX12" fmla="*/ 2193583 w 2543056"/>
                    <a:gd name="connsiteY12" fmla="*/ 1667435 h 3299012"/>
                    <a:gd name="connsiteX13" fmla="*/ 2121865 w 2543056"/>
                    <a:gd name="connsiteY13" fmla="*/ 2079812 h 3299012"/>
                    <a:gd name="connsiteX14" fmla="*/ 1969465 w 2543056"/>
                    <a:gd name="connsiteY14" fmla="*/ 2277035 h 3299012"/>
                    <a:gd name="connsiteX15" fmla="*/ 2014288 w 2543056"/>
                    <a:gd name="connsiteY15" fmla="*/ 3254188 h 3299012"/>
                    <a:gd name="connsiteX16" fmla="*/ 1772241 w 2543056"/>
                    <a:gd name="connsiteY16" fmla="*/ 3272118 h 3299012"/>
                    <a:gd name="connsiteX17" fmla="*/ 1476406 w 2543056"/>
                    <a:gd name="connsiteY17" fmla="*/ 2572871 h 3299012"/>
                    <a:gd name="connsiteX18" fmla="*/ 1225394 w 2543056"/>
                    <a:gd name="connsiteY18" fmla="*/ 3299012 h 3299012"/>
                    <a:gd name="connsiteX19" fmla="*/ 131700 w 2543056"/>
                    <a:gd name="connsiteY19" fmla="*/ 3030071 h 3299012"/>
                    <a:gd name="connsiteX0" fmla="*/ 131700 w 2536376"/>
                    <a:gd name="connsiteY0" fmla="*/ 3030071 h 3299012"/>
                    <a:gd name="connsiteX1" fmla="*/ 122735 w 2536376"/>
                    <a:gd name="connsiteY1" fmla="*/ 2294965 h 3299012"/>
                    <a:gd name="connsiteX2" fmla="*/ 1064029 w 2536376"/>
                    <a:gd name="connsiteY2" fmla="*/ 1532965 h 3299012"/>
                    <a:gd name="connsiteX3" fmla="*/ 1467441 w 2536376"/>
                    <a:gd name="connsiteY3" fmla="*/ 421341 h 3299012"/>
                    <a:gd name="connsiteX4" fmla="*/ 1673630 w 2536376"/>
                    <a:gd name="connsiteY4" fmla="*/ 600635 h 3299012"/>
                    <a:gd name="connsiteX5" fmla="*/ 1476406 w 2536376"/>
                    <a:gd name="connsiteY5" fmla="*/ 385483 h 3299012"/>
                    <a:gd name="connsiteX6" fmla="*/ 1646735 w 2536376"/>
                    <a:gd name="connsiteY6" fmla="*/ 0 h 3299012"/>
                    <a:gd name="connsiteX7" fmla="*/ 2193582 w 2536376"/>
                    <a:gd name="connsiteY7" fmla="*/ 466165 h 3299012"/>
                    <a:gd name="connsiteX8" fmla="*/ 2534241 w 2536376"/>
                    <a:gd name="connsiteY8" fmla="*/ 717177 h 3299012"/>
                    <a:gd name="connsiteX9" fmla="*/ 2328053 w 2536376"/>
                    <a:gd name="connsiteY9" fmla="*/ 1048871 h 3299012"/>
                    <a:gd name="connsiteX10" fmla="*/ 2014288 w 2536376"/>
                    <a:gd name="connsiteY10" fmla="*/ 1004047 h 3299012"/>
                    <a:gd name="connsiteX11" fmla="*/ 1978430 w 2536376"/>
                    <a:gd name="connsiteY11" fmla="*/ 1120588 h 3299012"/>
                    <a:gd name="connsiteX12" fmla="*/ 2193583 w 2536376"/>
                    <a:gd name="connsiteY12" fmla="*/ 1667435 h 3299012"/>
                    <a:gd name="connsiteX13" fmla="*/ 2121865 w 2536376"/>
                    <a:gd name="connsiteY13" fmla="*/ 2079812 h 3299012"/>
                    <a:gd name="connsiteX14" fmla="*/ 1969465 w 2536376"/>
                    <a:gd name="connsiteY14" fmla="*/ 2277035 h 3299012"/>
                    <a:gd name="connsiteX15" fmla="*/ 2014288 w 2536376"/>
                    <a:gd name="connsiteY15" fmla="*/ 3254188 h 3299012"/>
                    <a:gd name="connsiteX16" fmla="*/ 1772241 w 2536376"/>
                    <a:gd name="connsiteY16" fmla="*/ 3272118 h 3299012"/>
                    <a:gd name="connsiteX17" fmla="*/ 1476406 w 2536376"/>
                    <a:gd name="connsiteY17" fmla="*/ 2572871 h 3299012"/>
                    <a:gd name="connsiteX18" fmla="*/ 1225394 w 2536376"/>
                    <a:gd name="connsiteY18" fmla="*/ 3299012 h 3299012"/>
                    <a:gd name="connsiteX19" fmla="*/ 131700 w 2536376"/>
                    <a:gd name="connsiteY19" fmla="*/ 3030071 h 3299012"/>
                    <a:gd name="connsiteX0" fmla="*/ 131700 w 2546077"/>
                    <a:gd name="connsiteY0" fmla="*/ 3030071 h 3299012"/>
                    <a:gd name="connsiteX1" fmla="*/ 122735 w 2546077"/>
                    <a:gd name="connsiteY1" fmla="*/ 2294965 h 3299012"/>
                    <a:gd name="connsiteX2" fmla="*/ 1064029 w 2546077"/>
                    <a:gd name="connsiteY2" fmla="*/ 1532965 h 3299012"/>
                    <a:gd name="connsiteX3" fmla="*/ 1467441 w 2546077"/>
                    <a:gd name="connsiteY3" fmla="*/ 421341 h 3299012"/>
                    <a:gd name="connsiteX4" fmla="*/ 1673630 w 2546077"/>
                    <a:gd name="connsiteY4" fmla="*/ 600635 h 3299012"/>
                    <a:gd name="connsiteX5" fmla="*/ 1476406 w 2546077"/>
                    <a:gd name="connsiteY5" fmla="*/ 385483 h 3299012"/>
                    <a:gd name="connsiteX6" fmla="*/ 1646735 w 2546077"/>
                    <a:gd name="connsiteY6" fmla="*/ 0 h 3299012"/>
                    <a:gd name="connsiteX7" fmla="*/ 2193582 w 2546077"/>
                    <a:gd name="connsiteY7" fmla="*/ 466165 h 3299012"/>
                    <a:gd name="connsiteX8" fmla="*/ 2534241 w 2546077"/>
                    <a:gd name="connsiteY8" fmla="*/ 717177 h 3299012"/>
                    <a:gd name="connsiteX9" fmla="*/ 2435629 w 2546077"/>
                    <a:gd name="connsiteY9" fmla="*/ 950259 h 3299012"/>
                    <a:gd name="connsiteX10" fmla="*/ 2014288 w 2546077"/>
                    <a:gd name="connsiteY10" fmla="*/ 1004047 h 3299012"/>
                    <a:gd name="connsiteX11" fmla="*/ 1978430 w 2546077"/>
                    <a:gd name="connsiteY11" fmla="*/ 1120588 h 3299012"/>
                    <a:gd name="connsiteX12" fmla="*/ 2193583 w 2546077"/>
                    <a:gd name="connsiteY12" fmla="*/ 1667435 h 3299012"/>
                    <a:gd name="connsiteX13" fmla="*/ 2121865 w 2546077"/>
                    <a:gd name="connsiteY13" fmla="*/ 2079812 h 3299012"/>
                    <a:gd name="connsiteX14" fmla="*/ 1969465 w 2546077"/>
                    <a:gd name="connsiteY14" fmla="*/ 2277035 h 3299012"/>
                    <a:gd name="connsiteX15" fmla="*/ 2014288 w 2546077"/>
                    <a:gd name="connsiteY15" fmla="*/ 3254188 h 3299012"/>
                    <a:gd name="connsiteX16" fmla="*/ 1772241 w 2546077"/>
                    <a:gd name="connsiteY16" fmla="*/ 3272118 h 3299012"/>
                    <a:gd name="connsiteX17" fmla="*/ 1476406 w 2546077"/>
                    <a:gd name="connsiteY17" fmla="*/ 2572871 h 3299012"/>
                    <a:gd name="connsiteX18" fmla="*/ 1225394 w 2546077"/>
                    <a:gd name="connsiteY18" fmla="*/ 3299012 h 3299012"/>
                    <a:gd name="connsiteX19" fmla="*/ 131700 w 2546077"/>
                    <a:gd name="connsiteY19" fmla="*/ 3030071 h 3299012"/>
                    <a:gd name="connsiteX0" fmla="*/ 131700 w 2473783"/>
                    <a:gd name="connsiteY0" fmla="*/ 3030071 h 3299012"/>
                    <a:gd name="connsiteX1" fmla="*/ 122735 w 2473783"/>
                    <a:gd name="connsiteY1" fmla="*/ 2294965 h 3299012"/>
                    <a:gd name="connsiteX2" fmla="*/ 1064029 w 2473783"/>
                    <a:gd name="connsiteY2" fmla="*/ 1532965 h 3299012"/>
                    <a:gd name="connsiteX3" fmla="*/ 1467441 w 2473783"/>
                    <a:gd name="connsiteY3" fmla="*/ 421341 h 3299012"/>
                    <a:gd name="connsiteX4" fmla="*/ 1673630 w 2473783"/>
                    <a:gd name="connsiteY4" fmla="*/ 600635 h 3299012"/>
                    <a:gd name="connsiteX5" fmla="*/ 1476406 w 2473783"/>
                    <a:gd name="connsiteY5" fmla="*/ 385483 h 3299012"/>
                    <a:gd name="connsiteX6" fmla="*/ 1646735 w 2473783"/>
                    <a:gd name="connsiteY6" fmla="*/ 0 h 3299012"/>
                    <a:gd name="connsiteX7" fmla="*/ 2193582 w 2473783"/>
                    <a:gd name="connsiteY7" fmla="*/ 466165 h 3299012"/>
                    <a:gd name="connsiteX8" fmla="*/ 2426664 w 2473783"/>
                    <a:gd name="connsiteY8" fmla="*/ 690283 h 3299012"/>
                    <a:gd name="connsiteX9" fmla="*/ 2435629 w 2473783"/>
                    <a:gd name="connsiteY9" fmla="*/ 950259 h 3299012"/>
                    <a:gd name="connsiteX10" fmla="*/ 2014288 w 2473783"/>
                    <a:gd name="connsiteY10" fmla="*/ 1004047 h 3299012"/>
                    <a:gd name="connsiteX11" fmla="*/ 1978430 w 2473783"/>
                    <a:gd name="connsiteY11" fmla="*/ 1120588 h 3299012"/>
                    <a:gd name="connsiteX12" fmla="*/ 2193583 w 2473783"/>
                    <a:gd name="connsiteY12" fmla="*/ 1667435 h 3299012"/>
                    <a:gd name="connsiteX13" fmla="*/ 2121865 w 2473783"/>
                    <a:gd name="connsiteY13" fmla="*/ 2079812 h 3299012"/>
                    <a:gd name="connsiteX14" fmla="*/ 1969465 w 2473783"/>
                    <a:gd name="connsiteY14" fmla="*/ 2277035 h 3299012"/>
                    <a:gd name="connsiteX15" fmla="*/ 2014288 w 2473783"/>
                    <a:gd name="connsiteY15" fmla="*/ 3254188 h 3299012"/>
                    <a:gd name="connsiteX16" fmla="*/ 1772241 w 2473783"/>
                    <a:gd name="connsiteY16" fmla="*/ 3272118 h 3299012"/>
                    <a:gd name="connsiteX17" fmla="*/ 1476406 w 2473783"/>
                    <a:gd name="connsiteY17" fmla="*/ 2572871 h 3299012"/>
                    <a:gd name="connsiteX18" fmla="*/ 1225394 w 2473783"/>
                    <a:gd name="connsiteY18" fmla="*/ 3299012 h 3299012"/>
                    <a:gd name="connsiteX19" fmla="*/ 131700 w 2473783"/>
                    <a:gd name="connsiteY19" fmla="*/ 3030071 h 3299012"/>
                    <a:gd name="connsiteX0" fmla="*/ 131700 w 2473783"/>
                    <a:gd name="connsiteY0" fmla="*/ 3030071 h 3299012"/>
                    <a:gd name="connsiteX1" fmla="*/ 122735 w 2473783"/>
                    <a:gd name="connsiteY1" fmla="*/ 2294965 h 3299012"/>
                    <a:gd name="connsiteX2" fmla="*/ 1064029 w 2473783"/>
                    <a:gd name="connsiteY2" fmla="*/ 1532965 h 3299012"/>
                    <a:gd name="connsiteX3" fmla="*/ 1467441 w 2473783"/>
                    <a:gd name="connsiteY3" fmla="*/ 421341 h 3299012"/>
                    <a:gd name="connsiteX4" fmla="*/ 1673630 w 2473783"/>
                    <a:gd name="connsiteY4" fmla="*/ 600635 h 3299012"/>
                    <a:gd name="connsiteX5" fmla="*/ 1610876 w 2473783"/>
                    <a:gd name="connsiteY5" fmla="*/ 529578 h 3299012"/>
                    <a:gd name="connsiteX6" fmla="*/ 1476406 w 2473783"/>
                    <a:gd name="connsiteY6" fmla="*/ 385483 h 3299012"/>
                    <a:gd name="connsiteX7" fmla="*/ 1646735 w 2473783"/>
                    <a:gd name="connsiteY7" fmla="*/ 0 h 3299012"/>
                    <a:gd name="connsiteX8" fmla="*/ 2193582 w 2473783"/>
                    <a:gd name="connsiteY8" fmla="*/ 466165 h 3299012"/>
                    <a:gd name="connsiteX9" fmla="*/ 2426664 w 2473783"/>
                    <a:gd name="connsiteY9" fmla="*/ 690283 h 3299012"/>
                    <a:gd name="connsiteX10" fmla="*/ 2435629 w 2473783"/>
                    <a:gd name="connsiteY10" fmla="*/ 950259 h 3299012"/>
                    <a:gd name="connsiteX11" fmla="*/ 2014288 w 2473783"/>
                    <a:gd name="connsiteY11" fmla="*/ 1004047 h 3299012"/>
                    <a:gd name="connsiteX12" fmla="*/ 1978430 w 2473783"/>
                    <a:gd name="connsiteY12" fmla="*/ 1120588 h 3299012"/>
                    <a:gd name="connsiteX13" fmla="*/ 2193583 w 2473783"/>
                    <a:gd name="connsiteY13" fmla="*/ 1667435 h 3299012"/>
                    <a:gd name="connsiteX14" fmla="*/ 2121865 w 2473783"/>
                    <a:gd name="connsiteY14" fmla="*/ 2079812 h 3299012"/>
                    <a:gd name="connsiteX15" fmla="*/ 1969465 w 2473783"/>
                    <a:gd name="connsiteY15" fmla="*/ 2277035 h 3299012"/>
                    <a:gd name="connsiteX16" fmla="*/ 2014288 w 2473783"/>
                    <a:gd name="connsiteY16" fmla="*/ 3254188 h 3299012"/>
                    <a:gd name="connsiteX17" fmla="*/ 1772241 w 2473783"/>
                    <a:gd name="connsiteY17" fmla="*/ 3272118 h 3299012"/>
                    <a:gd name="connsiteX18" fmla="*/ 1476406 w 2473783"/>
                    <a:gd name="connsiteY18" fmla="*/ 2572871 h 3299012"/>
                    <a:gd name="connsiteX19" fmla="*/ 1225394 w 2473783"/>
                    <a:gd name="connsiteY19" fmla="*/ 3299012 h 3299012"/>
                    <a:gd name="connsiteX20" fmla="*/ 131700 w 2473783"/>
                    <a:gd name="connsiteY20" fmla="*/ 3030071 h 3299012"/>
                    <a:gd name="connsiteX0" fmla="*/ 131700 w 2473783"/>
                    <a:gd name="connsiteY0" fmla="*/ 3056116 h 3325057"/>
                    <a:gd name="connsiteX1" fmla="*/ 122735 w 2473783"/>
                    <a:gd name="connsiteY1" fmla="*/ 2321010 h 3325057"/>
                    <a:gd name="connsiteX2" fmla="*/ 1064029 w 2473783"/>
                    <a:gd name="connsiteY2" fmla="*/ 1559010 h 3325057"/>
                    <a:gd name="connsiteX3" fmla="*/ 1467441 w 2473783"/>
                    <a:gd name="connsiteY3" fmla="*/ 447386 h 3325057"/>
                    <a:gd name="connsiteX4" fmla="*/ 1673630 w 2473783"/>
                    <a:gd name="connsiteY4" fmla="*/ 626680 h 3325057"/>
                    <a:gd name="connsiteX5" fmla="*/ 1682593 w 2473783"/>
                    <a:gd name="connsiteY5" fmla="*/ 0 h 3325057"/>
                    <a:gd name="connsiteX6" fmla="*/ 1476406 w 2473783"/>
                    <a:gd name="connsiteY6" fmla="*/ 411528 h 3325057"/>
                    <a:gd name="connsiteX7" fmla="*/ 1646735 w 2473783"/>
                    <a:gd name="connsiteY7" fmla="*/ 26045 h 3325057"/>
                    <a:gd name="connsiteX8" fmla="*/ 2193582 w 2473783"/>
                    <a:gd name="connsiteY8" fmla="*/ 492210 h 3325057"/>
                    <a:gd name="connsiteX9" fmla="*/ 2426664 w 2473783"/>
                    <a:gd name="connsiteY9" fmla="*/ 716328 h 3325057"/>
                    <a:gd name="connsiteX10" fmla="*/ 2435629 w 2473783"/>
                    <a:gd name="connsiteY10" fmla="*/ 976304 h 3325057"/>
                    <a:gd name="connsiteX11" fmla="*/ 2014288 w 2473783"/>
                    <a:gd name="connsiteY11" fmla="*/ 1030092 h 3325057"/>
                    <a:gd name="connsiteX12" fmla="*/ 1978430 w 2473783"/>
                    <a:gd name="connsiteY12" fmla="*/ 1146633 h 3325057"/>
                    <a:gd name="connsiteX13" fmla="*/ 2193583 w 2473783"/>
                    <a:gd name="connsiteY13" fmla="*/ 1693480 h 3325057"/>
                    <a:gd name="connsiteX14" fmla="*/ 2121865 w 2473783"/>
                    <a:gd name="connsiteY14" fmla="*/ 2105857 h 3325057"/>
                    <a:gd name="connsiteX15" fmla="*/ 1969465 w 2473783"/>
                    <a:gd name="connsiteY15" fmla="*/ 2303080 h 3325057"/>
                    <a:gd name="connsiteX16" fmla="*/ 2014288 w 2473783"/>
                    <a:gd name="connsiteY16" fmla="*/ 3280233 h 3325057"/>
                    <a:gd name="connsiteX17" fmla="*/ 1772241 w 2473783"/>
                    <a:gd name="connsiteY17" fmla="*/ 3298163 h 3325057"/>
                    <a:gd name="connsiteX18" fmla="*/ 1476406 w 2473783"/>
                    <a:gd name="connsiteY18" fmla="*/ 2598916 h 3325057"/>
                    <a:gd name="connsiteX19" fmla="*/ 1225394 w 2473783"/>
                    <a:gd name="connsiteY19" fmla="*/ 3325057 h 3325057"/>
                    <a:gd name="connsiteX20" fmla="*/ 131700 w 2473783"/>
                    <a:gd name="connsiteY20" fmla="*/ 3056116 h 3325057"/>
                    <a:gd name="connsiteX0" fmla="*/ 131700 w 2473783"/>
                    <a:gd name="connsiteY0" fmla="*/ 3056116 h 3325057"/>
                    <a:gd name="connsiteX1" fmla="*/ 122735 w 2473783"/>
                    <a:gd name="connsiteY1" fmla="*/ 2321010 h 3325057"/>
                    <a:gd name="connsiteX2" fmla="*/ 1064029 w 2473783"/>
                    <a:gd name="connsiteY2" fmla="*/ 1559010 h 3325057"/>
                    <a:gd name="connsiteX3" fmla="*/ 1467441 w 2473783"/>
                    <a:gd name="connsiteY3" fmla="*/ 447386 h 3325057"/>
                    <a:gd name="connsiteX4" fmla="*/ 1933606 w 2473783"/>
                    <a:gd name="connsiteY4" fmla="*/ 253371 h 3325057"/>
                    <a:gd name="connsiteX5" fmla="*/ 1682593 w 2473783"/>
                    <a:gd name="connsiteY5" fmla="*/ 0 h 3325057"/>
                    <a:gd name="connsiteX6" fmla="*/ 1476406 w 2473783"/>
                    <a:gd name="connsiteY6" fmla="*/ 411528 h 3325057"/>
                    <a:gd name="connsiteX7" fmla="*/ 1646735 w 2473783"/>
                    <a:gd name="connsiteY7" fmla="*/ 26045 h 3325057"/>
                    <a:gd name="connsiteX8" fmla="*/ 2193582 w 2473783"/>
                    <a:gd name="connsiteY8" fmla="*/ 492210 h 3325057"/>
                    <a:gd name="connsiteX9" fmla="*/ 2426664 w 2473783"/>
                    <a:gd name="connsiteY9" fmla="*/ 716328 h 3325057"/>
                    <a:gd name="connsiteX10" fmla="*/ 2435629 w 2473783"/>
                    <a:gd name="connsiteY10" fmla="*/ 976304 h 3325057"/>
                    <a:gd name="connsiteX11" fmla="*/ 2014288 w 2473783"/>
                    <a:gd name="connsiteY11" fmla="*/ 1030092 h 3325057"/>
                    <a:gd name="connsiteX12" fmla="*/ 1978430 w 2473783"/>
                    <a:gd name="connsiteY12" fmla="*/ 1146633 h 3325057"/>
                    <a:gd name="connsiteX13" fmla="*/ 2193583 w 2473783"/>
                    <a:gd name="connsiteY13" fmla="*/ 1693480 h 3325057"/>
                    <a:gd name="connsiteX14" fmla="*/ 2121865 w 2473783"/>
                    <a:gd name="connsiteY14" fmla="*/ 2105857 h 3325057"/>
                    <a:gd name="connsiteX15" fmla="*/ 1969465 w 2473783"/>
                    <a:gd name="connsiteY15" fmla="*/ 2303080 h 3325057"/>
                    <a:gd name="connsiteX16" fmla="*/ 2014288 w 2473783"/>
                    <a:gd name="connsiteY16" fmla="*/ 3280233 h 3325057"/>
                    <a:gd name="connsiteX17" fmla="*/ 1772241 w 2473783"/>
                    <a:gd name="connsiteY17" fmla="*/ 3298163 h 3325057"/>
                    <a:gd name="connsiteX18" fmla="*/ 1476406 w 2473783"/>
                    <a:gd name="connsiteY18" fmla="*/ 2598916 h 3325057"/>
                    <a:gd name="connsiteX19" fmla="*/ 1225394 w 2473783"/>
                    <a:gd name="connsiteY19" fmla="*/ 3325057 h 3325057"/>
                    <a:gd name="connsiteX20" fmla="*/ 131700 w 2473783"/>
                    <a:gd name="connsiteY20" fmla="*/ 3056116 h 3325057"/>
                    <a:gd name="connsiteX0" fmla="*/ 131700 w 2473783"/>
                    <a:gd name="connsiteY0" fmla="*/ 3056116 h 3325057"/>
                    <a:gd name="connsiteX1" fmla="*/ 122735 w 2473783"/>
                    <a:gd name="connsiteY1" fmla="*/ 2321010 h 3325057"/>
                    <a:gd name="connsiteX2" fmla="*/ 1064029 w 2473783"/>
                    <a:gd name="connsiteY2" fmla="*/ 1559010 h 3325057"/>
                    <a:gd name="connsiteX3" fmla="*/ 1467441 w 2473783"/>
                    <a:gd name="connsiteY3" fmla="*/ 447386 h 3325057"/>
                    <a:gd name="connsiteX4" fmla="*/ 1933606 w 2473783"/>
                    <a:gd name="connsiteY4" fmla="*/ 253371 h 3325057"/>
                    <a:gd name="connsiteX5" fmla="*/ 1682593 w 2473783"/>
                    <a:gd name="connsiteY5" fmla="*/ 0 h 3325057"/>
                    <a:gd name="connsiteX6" fmla="*/ 1476406 w 2473783"/>
                    <a:gd name="connsiteY6" fmla="*/ 411528 h 3325057"/>
                    <a:gd name="connsiteX7" fmla="*/ 1646735 w 2473783"/>
                    <a:gd name="connsiteY7" fmla="*/ 26045 h 3325057"/>
                    <a:gd name="connsiteX8" fmla="*/ 2193582 w 2473783"/>
                    <a:gd name="connsiteY8" fmla="*/ 492210 h 3325057"/>
                    <a:gd name="connsiteX9" fmla="*/ 2426664 w 2473783"/>
                    <a:gd name="connsiteY9" fmla="*/ 716328 h 3325057"/>
                    <a:gd name="connsiteX10" fmla="*/ 2435629 w 2473783"/>
                    <a:gd name="connsiteY10" fmla="*/ 976304 h 3325057"/>
                    <a:gd name="connsiteX11" fmla="*/ 2014288 w 2473783"/>
                    <a:gd name="connsiteY11" fmla="*/ 1030092 h 3325057"/>
                    <a:gd name="connsiteX12" fmla="*/ 1978430 w 2473783"/>
                    <a:gd name="connsiteY12" fmla="*/ 1146633 h 3325057"/>
                    <a:gd name="connsiteX13" fmla="*/ 2193583 w 2473783"/>
                    <a:gd name="connsiteY13" fmla="*/ 1693480 h 3325057"/>
                    <a:gd name="connsiteX14" fmla="*/ 2121865 w 2473783"/>
                    <a:gd name="connsiteY14" fmla="*/ 2105857 h 3325057"/>
                    <a:gd name="connsiteX15" fmla="*/ 1969465 w 2473783"/>
                    <a:gd name="connsiteY15" fmla="*/ 2303080 h 3325057"/>
                    <a:gd name="connsiteX16" fmla="*/ 2014288 w 2473783"/>
                    <a:gd name="connsiteY16" fmla="*/ 3280233 h 3325057"/>
                    <a:gd name="connsiteX17" fmla="*/ 1772241 w 2473783"/>
                    <a:gd name="connsiteY17" fmla="*/ 3298163 h 3325057"/>
                    <a:gd name="connsiteX18" fmla="*/ 1476406 w 2473783"/>
                    <a:gd name="connsiteY18" fmla="*/ 2598916 h 3325057"/>
                    <a:gd name="connsiteX19" fmla="*/ 1225394 w 2473783"/>
                    <a:gd name="connsiteY19" fmla="*/ 3325057 h 3325057"/>
                    <a:gd name="connsiteX20" fmla="*/ 131700 w 2473783"/>
                    <a:gd name="connsiteY20" fmla="*/ 3056116 h 3325057"/>
                    <a:gd name="connsiteX0" fmla="*/ 131700 w 2473783"/>
                    <a:gd name="connsiteY0" fmla="*/ 3056116 h 3325057"/>
                    <a:gd name="connsiteX1" fmla="*/ 122735 w 2473783"/>
                    <a:gd name="connsiteY1" fmla="*/ 2321010 h 3325057"/>
                    <a:gd name="connsiteX2" fmla="*/ 1064029 w 2473783"/>
                    <a:gd name="connsiteY2" fmla="*/ 1559010 h 3325057"/>
                    <a:gd name="connsiteX3" fmla="*/ 1467441 w 2473783"/>
                    <a:gd name="connsiteY3" fmla="*/ 447386 h 3325057"/>
                    <a:gd name="connsiteX4" fmla="*/ 1916469 w 2473783"/>
                    <a:gd name="connsiteY4" fmla="*/ 184827 h 3325057"/>
                    <a:gd name="connsiteX5" fmla="*/ 1682593 w 2473783"/>
                    <a:gd name="connsiteY5" fmla="*/ 0 h 3325057"/>
                    <a:gd name="connsiteX6" fmla="*/ 1476406 w 2473783"/>
                    <a:gd name="connsiteY6" fmla="*/ 411528 h 3325057"/>
                    <a:gd name="connsiteX7" fmla="*/ 1646735 w 2473783"/>
                    <a:gd name="connsiteY7" fmla="*/ 26045 h 3325057"/>
                    <a:gd name="connsiteX8" fmla="*/ 2193582 w 2473783"/>
                    <a:gd name="connsiteY8" fmla="*/ 492210 h 3325057"/>
                    <a:gd name="connsiteX9" fmla="*/ 2426664 w 2473783"/>
                    <a:gd name="connsiteY9" fmla="*/ 716328 h 3325057"/>
                    <a:gd name="connsiteX10" fmla="*/ 2435629 w 2473783"/>
                    <a:gd name="connsiteY10" fmla="*/ 976304 h 3325057"/>
                    <a:gd name="connsiteX11" fmla="*/ 2014288 w 2473783"/>
                    <a:gd name="connsiteY11" fmla="*/ 1030092 h 3325057"/>
                    <a:gd name="connsiteX12" fmla="*/ 1978430 w 2473783"/>
                    <a:gd name="connsiteY12" fmla="*/ 1146633 h 3325057"/>
                    <a:gd name="connsiteX13" fmla="*/ 2193583 w 2473783"/>
                    <a:gd name="connsiteY13" fmla="*/ 1693480 h 3325057"/>
                    <a:gd name="connsiteX14" fmla="*/ 2121865 w 2473783"/>
                    <a:gd name="connsiteY14" fmla="*/ 2105857 h 3325057"/>
                    <a:gd name="connsiteX15" fmla="*/ 1969465 w 2473783"/>
                    <a:gd name="connsiteY15" fmla="*/ 2303080 h 3325057"/>
                    <a:gd name="connsiteX16" fmla="*/ 2014288 w 2473783"/>
                    <a:gd name="connsiteY16" fmla="*/ 3280233 h 3325057"/>
                    <a:gd name="connsiteX17" fmla="*/ 1772241 w 2473783"/>
                    <a:gd name="connsiteY17" fmla="*/ 3298163 h 3325057"/>
                    <a:gd name="connsiteX18" fmla="*/ 1476406 w 2473783"/>
                    <a:gd name="connsiteY18" fmla="*/ 2598916 h 3325057"/>
                    <a:gd name="connsiteX19" fmla="*/ 1225394 w 2473783"/>
                    <a:gd name="connsiteY19" fmla="*/ 3325057 h 3325057"/>
                    <a:gd name="connsiteX20" fmla="*/ 131700 w 2473783"/>
                    <a:gd name="connsiteY20" fmla="*/ 3056116 h 3325057"/>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916469 w 2473783"/>
                    <a:gd name="connsiteY4" fmla="*/ 217531 h 3357761"/>
                    <a:gd name="connsiteX5" fmla="*/ 1682593 w 2473783"/>
                    <a:gd name="connsiteY5" fmla="*/ 32704 h 3357761"/>
                    <a:gd name="connsiteX6" fmla="*/ 1476406 w 2473783"/>
                    <a:gd name="connsiteY6" fmla="*/ 444232 h 3357761"/>
                    <a:gd name="connsiteX7" fmla="*/ 1561067 w 2473783"/>
                    <a:gd name="connsiteY7" fmla="*/ 0 h 3357761"/>
                    <a:gd name="connsiteX8" fmla="*/ 2193582 w 2473783"/>
                    <a:gd name="connsiteY8" fmla="*/ 524914 h 3357761"/>
                    <a:gd name="connsiteX9" fmla="*/ 2426664 w 2473783"/>
                    <a:gd name="connsiteY9" fmla="*/ 749032 h 3357761"/>
                    <a:gd name="connsiteX10" fmla="*/ 2435629 w 2473783"/>
                    <a:gd name="connsiteY10" fmla="*/ 1009008 h 3357761"/>
                    <a:gd name="connsiteX11" fmla="*/ 2014288 w 2473783"/>
                    <a:gd name="connsiteY11" fmla="*/ 1062796 h 3357761"/>
                    <a:gd name="connsiteX12" fmla="*/ 1978430 w 2473783"/>
                    <a:gd name="connsiteY12" fmla="*/ 1179337 h 3357761"/>
                    <a:gd name="connsiteX13" fmla="*/ 2193583 w 2473783"/>
                    <a:gd name="connsiteY13" fmla="*/ 1726184 h 3357761"/>
                    <a:gd name="connsiteX14" fmla="*/ 2121865 w 2473783"/>
                    <a:gd name="connsiteY14" fmla="*/ 2138561 h 3357761"/>
                    <a:gd name="connsiteX15" fmla="*/ 1969465 w 2473783"/>
                    <a:gd name="connsiteY15" fmla="*/ 2335784 h 3357761"/>
                    <a:gd name="connsiteX16" fmla="*/ 2014288 w 2473783"/>
                    <a:gd name="connsiteY16" fmla="*/ 3312937 h 3357761"/>
                    <a:gd name="connsiteX17" fmla="*/ 1772241 w 2473783"/>
                    <a:gd name="connsiteY17" fmla="*/ 3330867 h 3357761"/>
                    <a:gd name="connsiteX18" fmla="*/ 1476406 w 2473783"/>
                    <a:gd name="connsiteY18" fmla="*/ 2631620 h 3357761"/>
                    <a:gd name="connsiteX19" fmla="*/ 1225394 w 2473783"/>
                    <a:gd name="connsiteY19" fmla="*/ 3357761 h 3357761"/>
                    <a:gd name="connsiteX20" fmla="*/ 131700 w 2473783"/>
                    <a:gd name="connsiteY20" fmla="*/ 3088820 h 3357761"/>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916469 w 2473783"/>
                    <a:gd name="connsiteY4" fmla="*/ 217531 h 3357761"/>
                    <a:gd name="connsiteX5" fmla="*/ 1476406 w 2473783"/>
                    <a:gd name="connsiteY5" fmla="*/ 444232 h 3357761"/>
                    <a:gd name="connsiteX6" fmla="*/ 1561067 w 2473783"/>
                    <a:gd name="connsiteY6" fmla="*/ 0 h 3357761"/>
                    <a:gd name="connsiteX7" fmla="*/ 2193582 w 2473783"/>
                    <a:gd name="connsiteY7" fmla="*/ 524914 h 3357761"/>
                    <a:gd name="connsiteX8" fmla="*/ 2426664 w 2473783"/>
                    <a:gd name="connsiteY8" fmla="*/ 749032 h 3357761"/>
                    <a:gd name="connsiteX9" fmla="*/ 2435629 w 2473783"/>
                    <a:gd name="connsiteY9" fmla="*/ 1009008 h 3357761"/>
                    <a:gd name="connsiteX10" fmla="*/ 2014288 w 2473783"/>
                    <a:gd name="connsiteY10" fmla="*/ 1062796 h 3357761"/>
                    <a:gd name="connsiteX11" fmla="*/ 1978430 w 2473783"/>
                    <a:gd name="connsiteY11" fmla="*/ 1179337 h 3357761"/>
                    <a:gd name="connsiteX12" fmla="*/ 2193583 w 2473783"/>
                    <a:gd name="connsiteY12" fmla="*/ 1726184 h 3357761"/>
                    <a:gd name="connsiteX13" fmla="*/ 2121865 w 2473783"/>
                    <a:gd name="connsiteY13" fmla="*/ 2138561 h 3357761"/>
                    <a:gd name="connsiteX14" fmla="*/ 1969465 w 2473783"/>
                    <a:gd name="connsiteY14" fmla="*/ 2335784 h 3357761"/>
                    <a:gd name="connsiteX15" fmla="*/ 2014288 w 2473783"/>
                    <a:gd name="connsiteY15" fmla="*/ 3312937 h 3357761"/>
                    <a:gd name="connsiteX16" fmla="*/ 1772241 w 2473783"/>
                    <a:gd name="connsiteY16" fmla="*/ 3330867 h 3357761"/>
                    <a:gd name="connsiteX17" fmla="*/ 1476406 w 2473783"/>
                    <a:gd name="connsiteY17" fmla="*/ 2631620 h 3357761"/>
                    <a:gd name="connsiteX18" fmla="*/ 1225394 w 2473783"/>
                    <a:gd name="connsiteY18" fmla="*/ 3357761 h 3357761"/>
                    <a:gd name="connsiteX19" fmla="*/ 131700 w 2473783"/>
                    <a:gd name="connsiteY19" fmla="*/ 3088820 h 3357761"/>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765394 w 2473783"/>
                    <a:gd name="connsiteY4" fmla="*/ 431862 h 3357761"/>
                    <a:gd name="connsiteX5" fmla="*/ 1916469 w 2473783"/>
                    <a:gd name="connsiteY5" fmla="*/ 217531 h 3357761"/>
                    <a:gd name="connsiteX6" fmla="*/ 1476406 w 2473783"/>
                    <a:gd name="connsiteY6" fmla="*/ 444232 h 3357761"/>
                    <a:gd name="connsiteX7" fmla="*/ 1561067 w 2473783"/>
                    <a:gd name="connsiteY7" fmla="*/ 0 h 3357761"/>
                    <a:gd name="connsiteX8" fmla="*/ 2193582 w 2473783"/>
                    <a:gd name="connsiteY8" fmla="*/ 524914 h 3357761"/>
                    <a:gd name="connsiteX9" fmla="*/ 2426664 w 2473783"/>
                    <a:gd name="connsiteY9" fmla="*/ 749032 h 3357761"/>
                    <a:gd name="connsiteX10" fmla="*/ 2435629 w 2473783"/>
                    <a:gd name="connsiteY10" fmla="*/ 1009008 h 3357761"/>
                    <a:gd name="connsiteX11" fmla="*/ 2014288 w 2473783"/>
                    <a:gd name="connsiteY11" fmla="*/ 1062796 h 3357761"/>
                    <a:gd name="connsiteX12" fmla="*/ 1978430 w 2473783"/>
                    <a:gd name="connsiteY12" fmla="*/ 1179337 h 3357761"/>
                    <a:gd name="connsiteX13" fmla="*/ 2193583 w 2473783"/>
                    <a:gd name="connsiteY13" fmla="*/ 1726184 h 3357761"/>
                    <a:gd name="connsiteX14" fmla="*/ 2121865 w 2473783"/>
                    <a:gd name="connsiteY14" fmla="*/ 2138561 h 3357761"/>
                    <a:gd name="connsiteX15" fmla="*/ 1969465 w 2473783"/>
                    <a:gd name="connsiteY15" fmla="*/ 2335784 h 3357761"/>
                    <a:gd name="connsiteX16" fmla="*/ 2014288 w 2473783"/>
                    <a:gd name="connsiteY16" fmla="*/ 3312937 h 3357761"/>
                    <a:gd name="connsiteX17" fmla="*/ 1772241 w 2473783"/>
                    <a:gd name="connsiteY17" fmla="*/ 3330867 h 3357761"/>
                    <a:gd name="connsiteX18" fmla="*/ 1476406 w 2473783"/>
                    <a:gd name="connsiteY18" fmla="*/ 2631620 h 3357761"/>
                    <a:gd name="connsiteX19" fmla="*/ 1225394 w 2473783"/>
                    <a:gd name="connsiteY19" fmla="*/ 3357761 h 3357761"/>
                    <a:gd name="connsiteX20" fmla="*/ 131700 w 2473783"/>
                    <a:gd name="connsiteY20" fmla="*/ 3088820 h 3357761"/>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628325 w 2473783"/>
                    <a:gd name="connsiteY4" fmla="*/ 177273 h 3357761"/>
                    <a:gd name="connsiteX5" fmla="*/ 1916469 w 2473783"/>
                    <a:gd name="connsiteY5" fmla="*/ 217531 h 3357761"/>
                    <a:gd name="connsiteX6" fmla="*/ 1476406 w 2473783"/>
                    <a:gd name="connsiteY6" fmla="*/ 444232 h 3357761"/>
                    <a:gd name="connsiteX7" fmla="*/ 1561067 w 2473783"/>
                    <a:gd name="connsiteY7" fmla="*/ 0 h 3357761"/>
                    <a:gd name="connsiteX8" fmla="*/ 2193582 w 2473783"/>
                    <a:gd name="connsiteY8" fmla="*/ 524914 h 3357761"/>
                    <a:gd name="connsiteX9" fmla="*/ 2426664 w 2473783"/>
                    <a:gd name="connsiteY9" fmla="*/ 749032 h 3357761"/>
                    <a:gd name="connsiteX10" fmla="*/ 2435629 w 2473783"/>
                    <a:gd name="connsiteY10" fmla="*/ 1009008 h 3357761"/>
                    <a:gd name="connsiteX11" fmla="*/ 2014288 w 2473783"/>
                    <a:gd name="connsiteY11" fmla="*/ 1062796 h 3357761"/>
                    <a:gd name="connsiteX12" fmla="*/ 1978430 w 2473783"/>
                    <a:gd name="connsiteY12" fmla="*/ 1179337 h 3357761"/>
                    <a:gd name="connsiteX13" fmla="*/ 2193583 w 2473783"/>
                    <a:gd name="connsiteY13" fmla="*/ 1726184 h 3357761"/>
                    <a:gd name="connsiteX14" fmla="*/ 2121865 w 2473783"/>
                    <a:gd name="connsiteY14" fmla="*/ 2138561 h 3357761"/>
                    <a:gd name="connsiteX15" fmla="*/ 1969465 w 2473783"/>
                    <a:gd name="connsiteY15" fmla="*/ 2335784 h 3357761"/>
                    <a:gd name="connsiteX16" fmla="*/ 2014288 w 2473783"/>
                    <a:gd name="connsiteY16" fmla="*/ 3312937 h 3357761"/>
                    <a:gd name="connsiteX17" fmla="*/ 1772241 w 2473783"/>
                    <a:gd name="connsiteY17" fmla="*/ 3330867 h 3357761"/>
                    <a:gd name="connsiteX18" fmla="*/ 1476406 w 2473783"/>
                    <a:gd name="connsiteY18" fmla="*/ 2631620 h 3357761"/>
                    <a:gd name="connsiteX19" fmla="*/ 1225394 w 2473783"/>
                    <a:gd name="connsiteY19" fmla="*/ 3357761 h 3357761"/>
                    <a:gd name="connsiteX20" fmla="*/ 131700 w 2473783"/>
                    <a:gd name="connsiteY20" fmla="*/ 3088820 h 3357761"/>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628325 w 2473783"/>
                    <a:gd name="connsiteY4" fmla="*/ 177273 h 3357761"/>
                    <a:gd name="connsiteX5" fmla="*/ 1865066 w 2473783"/>
                    <a:gd name="connsiteY5" fmla="*/ 266493 h 3357761"/>
                    <a:gd name="connsiteX6" fmla="*/ 1476406 w 2473783"/>
                    <a:gd name="connsiteY6" fmla="*/ 444232 h 3357761"/>
                    <a:gd name="connsiteX7" fmla="*/ 1561067 w 2473783"/>
                    <a:gd name="connsiteY7" fmla="*/ 0 h 3357761"/>
                    <a:gd name="connsiteX8" fmla="*/ 2193582 w 2473783"/>
                    <a:gd name="connsiteY8" fmla="*/ 524914 h 3357761"/>
                    <a:gd name="connsiteX9" fmla="*/ 2426664 w 2473783"/>
                    <a:gd name="connsiteY9" fmla="*/ 749032 h 3357761"/>
                    <a:gd name="connsiteX10" fmla="*/ 2435629 w 2473783"/>
                    <a:gd name="connsiteY10" fmla="*/ 1009008 h 3357761"/>
                    <a:gd name="connsiteX11" fmla="*/ 2014288 w 2473783"/>
                    <a:gd name="connsiteY11" fmla="*/ 1062796 h 3357761"/>
                    <a:gd name="connsiteX12" fmla="*/ 1978430 w 2473783"/>
                    <a:gd name="connsiteY12" fmla="*/ 1179337 h 3357761"/>
                    <a:gd name="connsiteX13" fmla="*/ 2193583 w 2473783"/>
                    <a:gd name="connsiteY13" fmla="*/ 1726184 h 3357761"/>
                    <a:gd name="connsiteX14" fmla="*/ 2121865 w 2473783"/>
                    <a:gd name="connsiteY14" fmla="*/ 2138561 h 3357761"/>
                    <a:gd name="connsiteX15" fmla="*/ 1969465 w 2473783"/>
                    <a:gd name="connsiteY15" fmla="*/ 2335784 h 3357761"/>
                    <a:gd name="connsiteX16" fmla="*/ 2014288 w 2473783"/>
                    <a:gd name="connsiteY16" fmla="*/ 3312937 h 3357761"/>
                    <a:gd name="connsiteX17" fmla="*/ 1772241 w 2473783"/>
                    <a:gd name="connsiteY17" fmla="*/ 3330867 h 3357761"/>
                    <a:gd name="connsiteX18" fmla="*/ 1476406 w 2473783"/>
                    <a:gd name="connsiteY18" fmla="*/ 2631620 h 3357761"/>
                    <a:gd name="connsiteX19" fmla="*/ 1225394 w 2473783"/>
                    <a:gd name="connsiteY19" fmla="*/ 3357761 h 3357761"/>
                    <a:gd name="connsiteX20" fmla="*/ 131700 w 2473783"/>
                    <a:gd name="connsiteY20" fmla="*/ 3088820 h 3357761"/>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628325 w 2473783"/>
                    <a:gd name="connsiteY4" fmla="*/ 177273 h 3357761"/>
                    <a:gd name="connsiteX5" fmla="*/ 1476406 w 2473783"/>
                    <a:gd name="connsiteY5" fmla="*/ 444232 h 3357761"/>
                    <a:gd name="connsiteX6" fmla="*/ 1561067 w 2473783"/>
                    <a:gd name="connsiteY6" fmla="*/ 0 h 3357761"/>
                    <a:gd name="connsiteX7" fmla="*/ 2193582 w 2473783"/>
                    <a:gd name="connsiteY7" fmla="*/ 524914 h 3357761"/>
                    <a:gd name="connsiteX8" fmla="*/ 2426664 w 2473783"/>
                    <a:gd name="connsiteY8" fmla="*/ 749032 h 3357761"/>
                    <a:gd name="connsiteX9" fmla="*/ 2435629 w 2473783"/>
                    <a:gd name="connsiteY9" fmla="*/ 1009008 h 3357761"/>
                    <a:gd name="connsiteX10" fmla="*/ 2014288 w 2473783"/>
                    <a:gd name="connsiteY10" fmla="*/ 1062796 h 3357761"/>
                    <a:gd name="connsiteX11" fmla="*/ 1978430 w 2473783"/>
                    <a:gd name="connsiteY11" fmla="*/ 1179337 h 3357761"/>
                    <a:gd name="connsiteX12" fmla="*/ 2193583 w 2473783"/>
                    <a:gd name="connsiteY12" fmla="*/ 1726184 h 3357761"/>
                    <a:gd name="connsiteX13" fmla="*/ 2121865 w 2473783"/>
                    <a:gd name="connsiteY13" fmla="*/ 2138561 h 3357761"/>
                    <a:gd name="connsiteX14" fmla="*/ 1969465 w 2473783"/>
                    <a:gd name="connsiteY14" fmla="*/ 2335784 h 3357761"/>
                    <a:gd name="connsiteX15" fmla="*/ 2014288 w 2473783"/>
                    <a:gd name="connsiteY15" fmla="*/ 3312937 h 3357761"/>
                    <a:gd name="connsiteX16" fmla="*/ 1772241 w 2473783"/>
                    <a:gd name="connsiteY16" fmla="*/ 3330867 h 3357761"/>
                    <a:gd name="connsiteX17" fmla="*/ 1476406 w 2473783"/>
                    <a:gd name="connsiteY17" fmla="*/ 2631620 h 3357761"/>
                    <a:gd name="connsiteX18" fmla="*/ 1225394 w 2473783"/>
                    <a:gd name="connsiteY18" fmla="*/ 3357761 h 3357761"/>
                    <a:gd name="connsiteX19" fmla="*/ 131700 w 2473783"/>
                    <a:gd name="connsiteY19" fmla="*/ 3088820 h 3357761"/>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628325 w 2473783"/>
                    <a:gd name="connsiteY4" fmla="*/ 568951 h 3357761"/>
                    <a:gd name="connsiteX5" fmla="*/ 1476406 w 2473783"/>
                    <a:gd name="connsiteY5" fmla="*/ 444232 h 3357761"/>
                    <a:gd name="connsiteX6" fmla="*/ 1561067 w 2473783"/>
                    <a:gd name="connsiteY6" fmla="*/ 0 h 3357761"/>
                    <a:gd name="connsiteX7" fmla="*/ 2193582 w 2473783"/>
                    <a:gd name="connsiteY7" fmla="*/ 524914 h 3357761"/>
                    <a:gd name="connsiteX8" fmla="*/ 2426664 w 2473783"/>
                    <a:gd name="connsiteY8" fmla="*/ 749032 h 3357761"/>
                    <a:gd name="connsiteX9" fmla="*/ 2435629 w 2473783"/>
                    <a:gd name="connsiteY9" fmla="*/ 1009008 h 3357761"/>
                    <a:gd name="connsiteX10" fmla="*/ 2014288 w 2473783"/>
                    <a:gd name="connsiteY10" fmla="*/ 1062796 h 3357761"/>
                    <a:gd name="connsiteX11" fmla="*/ 1978430 w 2473783"/>
                    <a:gd name="connsiteY11" fmla="*/ 1179337 h 3357761"/>
                    <a:gd name="connsiteX12" fmla="*/ 2193583 w 2473783"/>
                    <a:gd name="connsiteY12" fmla="*/ 1726184 h 3357761"/>
                    <a:gd name="connsiteX13" fmla="*/ 2121865 w 2473783"/>
                    <a:gd name="connsiteY13" fmla="*/ 2138561 h 3357761"/>
                    <a:gd name="connsiteX14" fmla="*/ 1969465 w 2473783"/>
                    <a:gd name="connsiteY14" fmla="*/ 2335784 h 3357761"/>
                    <a:gd name="connsiteX15" fmla="*/ 2014288 w 2473783"/>
                    <a:gd name="connsiteY15" fmla="*/ 3312937 h 3357761"/>
                    <a:gd name="connsiteX16" fmla="*/ 1772241 w 2473783"/>
                    <a:gd name="connsiteY16" fmla="*/ 3330867 h 3357761"/>
                    <a:gd name="connsiteX17" fmla="*/ 1476406 w 2473783"/>
                    <a:gd name="connsiteY17" fmla="*/ 2631620 h 3357761"/>
                    <a:gd name="connsiteX18" fmla="*/ 1225394 w 2473783"/>
                    <a:gd name="connsiteY18" fmla="*/ 3357761 h 3357761"/>
                    <a:gd name="connsiteX19" fmla="*/ 131700 w 2473783"/>
                    <a:gd name="connsiteY19" fmla="*/ 3088820 h 3357761"/>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628325 w 2473783"/>
                    <a:gd name="connsiteY4" fmla="*/ 568951 h 3357761"/>
                    <a:gd name="connsiteX5" fmla="*/ 1476406 w 2473783"/>
                    <a:gd name="connsiteY5" fmla="*/ 444232 h 3357761"/>
                    <a:gd name="connsiteX6" fmla="*/ 1561067 w 2473783"/>
                    <a:gd name="connsiteY6" fmla="*/ 0 h 3357761"/>
                    <a:gd name="connsiteX7" fmla="*/ 2193582 w 2473783"/>
                    <a:gd name="connsiteY7" fmla="*/ 524914 h 3357761"/>
                    <a:gd name="connsiteX8" fmla="*/ 2426664 w 2473783"/>
                    <a:gd name="connsiteY8" fmla="*/ 749032 h 3357761"/>
                    <a:gd name="connsiteX9" fmla="*/ 2435629 w 2473783"/>
                    <a:gd name="connsiteY9" fmla="*/ 1009008 h 3357761"/>
                    <a:gd name="connsiteX10" fmla="*/ 2014288 w 2473783"/>
                    <a:gd name="connsiteY10" fmla="*/ 1062796 h 3357761"/>
                    <a:gd name="connsiteX11" fmla="*/ 1978430 w 2473783"/>
                    <a:gd name="connsiteY11" fmla="*/ 1179337 h 3357761"/>
                    <a:gd name="connsiteX12" fmla="*/ 2193583 w 2473783"/>
                    <a:gd name="connsiteY12" fmla="*/ 1726184 h 3357761"/>
                    <a:gd name="connsiteX13" fmla="*/ 2121865 w 2473783"/>
                    <a:gd name="connsiteY13" fmla="*/ 2138561 h 3357761"/>
                    <a:gd name="connsiteX14" fmla="*/ 1969465 w 2473783"/>
                    <a:gd name="connsiteY14" fmla="*/ 2335784 h 3357761"/>
                    <a:gd name="connsiteX15" fmla="*/ 2014288 w 2473783"/>
                    <a:gd name="connsiteY15" fmla="*/ 3312937 h 3357761"/>
                    <a:gd name="connsiteX16" fmla="*/ 1772241 w 2473783"/>
                    <a:gd name="connsiteY16" fmla="*/ 3330867 h 3357761"/>
                    <a:gd name="connsiteX17" fmla="*/ 1476406 w 2473783"/>
                    <a:gd name="connsiteY17" fmla="*/ 2631620 h 3357761"/>
                    <a:gd name="connsiteX18" fmla="*/ 1225394 w 2473783"/>
                    <a:gd name="connsiteY18" fmla="*/ 3357761 h 3357761"/>
                    <a:gd name="connsiteX19" fmla="*/ 131700 w 2473783"/>
                    <a:gd name="connsiteY19" fmla="*/ 3088820 h 3357761"/>
                    <a:gd name="connsiteX0" fmla="*/ 131700 w 2473783"/>
                    <a:gd name="connsiteY0" fmla="*/ 3088820 h 3357761"/>
                    <a:gd name="connsiteX1" fmla="*/ 122735 w 2473783"/>
                    <a:gd name="connsiteY1" fmla="*/ 2353714 h 3357761"/>
                    <a:gd name="connsiteX2" fmla="*/ 1064029 w 2473783"/>
                    <a:gd name="connsiteY2" fmla="*/ 1591714 h 3357761"/>
                    <a:gd name="connsiteX3" fmla="*/ 1467441 w 2473783"/>
                    <a:gd name="connsiteY3" fmla="*/ 480090 h 3357761"/>
                    <a:gd name="connsiteX4" fmla="*/ 1476406 w 2473783"/>
                    <a:gd name="connsiteY4" fmla="*/ 444232 h 3357761"/>
                    <a:gd name="connsiteX5" fmla="*/ 1561067 w 2473783"/>
                    <a:gd name="connsiteY5" fmla="*/ 0 h 3357761"/>
                    <a:gd name="connsiteX6" fmla="*/ 2193582 w 2473783"/>
                    <a:gd name="connsiteY6" fmla="*/ 524914 h 3357761"/>
                    <a:gd name="connsiteX7" fmla="*/ 2426664 w 2473783"/>
                    <a:gd name="connsiteY7" fmla="*/ 749032 h 3357761"/>
                    <a:gd name="connsiteX8" fmla="*/ 2435629 w 2473783"/>
                    <a:gd name="connsiteY8" fmla="*/ 1009008 h 3357761"/>
                    <a:gd name="connsiteX9" fmla="*/ 2014288 w 2473783"/>
                    <a:gd name="connsiteY9" fmla="*/ 1062796 h 3357761"/>
                    <a:gd name="connsiteX10" fmla="*/ 1978430 w 2473783"/>
                    <a:gd name="connsiteY10" fmla="*/ 1179337 h 3357761"/>
                    <a:gd name="connsiteX11" fmla="*/ 2193583 w 2473783"/>
                    <a:gd name="connsiteY11" fmla="*/ 1726184 h 3357761"/>
                    <a:gd name="connsiteX12" fmla="*/ 2121865 w 2473783"/>
                    <a:gd name="connsiteY12" fmla="*/ 2138561 h 3357761"/>
                    <a:gd name="connsiteX13" fmla="*/ 1969465 w 2473783"/>
                    <a:gd name="connsiteY13" fmla="*/ 2335784 h 3357761"/>
                    <a:gd name="connsiteX14" fmla="*/ 2014288 w 2473783"/>
                    <a:gd name="connsiteY14" fmla="*/ 3312937 h 3357761"/>
                    <a:gd name="connsiteX15" fmla="*/ 1772241 w 2473783"/>
                    <a:gd name="connsiteY15" fmla="*/ 3330867 h 3357761"/>
                    <a:gd name="connsiteX16" fmla="*/ 1476406 w 2473783"/>
                    <a:gd name="connsiteY16" fmla="*/ 2631620 h 3357761"/>
                    <a:gd name="connsiteX17" fmla="*/ 1225394 w 2473783"/>
                    <a:gd name="connsiteY17" fmla="*/ 3357761 h 3357761"/>
                    <a:gd name="connsiteX18" fmla="*/ 131700 w 2473783"/>
                    <a:gd name="connsiteY18" fmla="*/ 3088820 h 3357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73783" h="3357761">
                      <a:moveTo>
                        <a:pt x="131700" y="3088820"/>
                      </a:moveTo>
                      <a:cubicBezTo>
                        <a:pt x="-52076" y="2921479"/>
                        <a:pt x="-32653" y="2603232"/>
                        <a:pt x="122735" y="2353714"/>
                      </a:cubicBezTo>
                      <a:cubicBezTo>
                        <a:pt x="278123" y="2104196"/>
                        <a:pt x="714405" y="1809856"/>
                        <a:pt x="1064029" y="1591714"/>
                      </a:cubicBezTo>
                      <a:cubicBezTo>
                        <a:pt x="1297112" y="1346678"/>
                        <a:pt x="1252288" y="814772"/>
                        <a:pt x="1467441" y="480090"/>
                      </a:cubicBezTo>
                      <a:cubicBezTo>
                        <a:pt x="1536170" y="288843"/>
                        <a:pt x="1460802" y="524247"/>
                        <a:pt x="1476406" y="444232"/>
                      </a:cubicBezTo>
                      <a:cubicBezTo>
                        <a:pt x="1513190" y="374490"/>
                        <a:pt x="1532847" y="148077"/>
                        <a:pt x="1561067" y="0"/>
                      </a:cubicBezTo>
                      <a:cubicBezTo>
                        <a:pt x="2100443" y="268941"/>
                        <a:pt x="2049316" y="400075"/>
                        <a:pt x="2193582" y="524914"/>
                      </a:cubicBezTo>
                      <a:cubicBezTo>
                        <a:pt x="2337848" y="649753"/>
                        <a:pt x="2386323" y="668350"/>
                        <a:pt x="2426664" y="749032"/>
                      </a:cubicBezTo>
                      <a:cubicBezTo>
                        <a:pt x="2467005" y="829714"/>
                        <a:pt x="2504358" y="956714"/>
                        <a:pt x="2435629" y="1009008"/>
                      </a:cubicBezTo>
                      <a:cubicBezTo>
                        <a:pt x="2366900" y="1061302"/>
                        <a:pt x="2072558" y="1050843"/>
                        <a:pt x="2014288" y="1062796"/>
                      </a:cubicBezTo>
                      <a:lnTo>
                        <a:pt x="1978430" y="1179337"/>
                      </a:lnTo>
                      <a:cubicBezTo>
                        <a:pt x="2008312" y="1289902"/>
                        <a:pt x="2169677" y="1566313"/>
                        <a:pt x="2193583" y="1726184"/>
                      </a:cubicBezTo>
                      <a:cubicBezTo>
                        <a:pt x="2217489" y="1886055"/>
                        <a:pt x="2172665" y="2072820"/>
                        <a:pt x="2121865" y="2138561"/>
                      </a:cubicBezTo>
                      <a:lnTo>
                        <a:pt x="1969465" y="2335784"/>
                      </a:lnTo>
                      <a:cubicBezTo>
                        <a:pt x="1918665" y="2401525"/>
                        <a:pt x="2047159" y="3147090"/>
                        <a:pt x="2014288" y="3312937"/>
                      </a:cubicBezTo>
                      <a:lnTo>
                        <a:pt x="1772241" y="3330867"/>
                      </a:lnTo>
                      <a:lnTo>
                        <a:pt x="1476406" y="2631620"/>
                      </a:lnTo>
                      <a:lnTo>
                        <a:pt x="1225394" y="3357761"/>
                      </a:lnTo>
                      <a:lnTo>
                        <a:pt x="131700" y="3088820"/>
                      </a:lnTo>
                      <a:close/>
                    </a:path>
                  </a:pathLst>
                </a:cu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square" rtlCol="0" anchor="ctr">
                  <a:no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err="1">
                    <a:ln>
                      <a:noFill/>
                    </a:ln>
                    <a:solidFill>
                      <a:sysClr val="windowText" lastClr="000000"/>
                    </a:solidFill>
                    <a:effectLst/>
                    <a:uLnTx/>
                    <a:uFillTx/>
                    <a:latin typeface="Segoe UI"/>
                    <a:ea typeface="+mn-ea"/>
                    <a:cs typeface="+mn-cs"/>
                  </a:endParaRPr>
                </a:p>
              </p:txBody>
            </p:sp>
            <p:sp>
              <p:nvSpPr>
                <p:cNvPr id="161" name="Rectangle 160"/>
                <p:cNvSpPr/>
                <p:nvPr/>
              </p:nvSpPr>
              <p:spPr bwMode="auto">
                <a:xfrm rot="428995">
                  <a:off x="6204103" y="2153194"/>
                  <a:ext cx="941185" cy="233082"/>
                </a:xfrm>
                <a:prstGeom prst="rect">
                  <a:avLst/>
                </a:pr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square" rtlCol="0" anchor="ctr">
                  <a:no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err="1">
                    <a:ln>
                      <a:noFill/>
                    </a:ln>
                    <a:solidFill>
                      <a:sysClr val="windowText" lastClr="000000"/>
                    </a:solidFill>
                    <a:effectLst/>
                    <a:uLnTx/>
                    <a:uFillTx/>
                    <a:latin typeface="Segoe UI"/>
                    <a:ea typeface="+mn-ea"/>
                    <a:cs typeface="+mn-cs"/>
                  </a:endParaRPr>
                </a:p>
              </p:txBody>
            </p:sp>
            <p:sp>
              <p:nvSpPr>
                <p:cNvPr id="162" name="Rectangle 161"/>
                <p:cNvSpPr/>
                <p:nvPr/>
              </p:nvSpPr>
              <p:spPr bwMode="auto">
                <a:xfrm>
                  <a:off x="4805082" y="3765178"/>
                  <a:ext cx="2590799" cy="789473"/>
                </a:xfrm>
                <a:prstGeom prst="rect">
                  <a:avLst/>
                </a:pr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square" rtlCol="0" anchor="ctr">
                  <a:noAutofit/>
                </a:bodyP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err="1">
                    <a:ln>
                      <a:noFill/>
                    </a:ln>
                    <a:solidFill>
                      <a:sysClr val="windowText" lastClr="000000"/>
                    </a:solidFill>
                    <a:effectLst/>
                    <a:uLnTx/>
                    <a:uFillTx/>
                    <a:latin typeface="Segoe UI"/>
                    <a:ea typeface="+mn-ea"/>
                    <a:cs typeface="+mn-cs"/>
                  </a:endParaRPr>
                </a:p>
              </p:txBody>
            </p:sp>
          </p:grpSp>
        </p:grpSp>
        <p:sp>
          <p:nvSpPr>
            <p:cNvPr id="213" name="Rectangle 212"/>
            <p:cNvSpPr/>
            <p:nvPr/>
          </p:nvSpPr>
          <p:spPr bwMode="auto">
            <a:xfrm>
              <a:off x="2604917" y="5715213"/>
              <a:ext cx="1064418" cy="291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44" name="Multiply 443"/>
            <p:cNvSpPr/>
            <p:nvPr/>
          </p:nvSpPr>
          <p:spPr bwMode="auto">
            <a:xfrm>
              <a:off x="2184837"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45" name="Multiply 444"/>
            <p:cNvSpPr/>
            <p:nvPr/>
          </p:nvSpPr>
          <p:spPr bwMode="auto">
            <a:xfrm>
              <a:off x="2194361"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46" name="Multiply 445"/>
            <p:cNvSpPr/>
            <p:nvPr/>
          </p:nvSpPr>
          <p:spPr bwMode="auto">
            <a:xfrm>
              <a:off x="2194361"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47" name="Multiply 446"/>
            <p:cNvSpPr/>
            <p:nvPr/>
          </p:nvSpPr>
          <p:spPr bwMode="auto">
            <a:xfrm>
              <a:off x="2179849"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48" name="Multiply 447"/>
            <p:cNvSpPr/>
            <p:nvPr/>
          </p:nvSpPr>
          <p:spPr bwMode="auto">
            <a:xfrm>
              <a:off x="2194361"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49" name="Multiply 448"/>
            <p:cNvSpPr/>
            <p:nvPr/>
          </p:nvSpPr>
          <p:spPr bwMode="auto">
            <a:xfrm>
              <a:off x="2394952"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0" name="Multiply 449"/>
            <p:cNvSpPr/>
            <p:nvPr/>
          </p:nvSpPr>
          <p:spPr bwMode="auto">
            <a:xfrm>
              <a:off x="2404476"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1" name="Multiply 450"/>
            <p:cNvSpPr/>
            <p:nvPr/>
          </p:nvSpPr>
          <p:spPr bwMode="auto">
            <a:xfrm>
              <a:off x="2404476"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2" name="Multiply 451"/>
            <p:cNvSpPr/>
            <p:nvPr/>
          </p:nvSpPr>
          <p:spPr bwMode="auto">
            <a:xfrm>
              <a:off x="2389964"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3" name="Multiply 452"/>
            <p:cNvSpPr/>
            <p:nvPr/>
          </p:nvSpPr>
          <p:spPr bwMode="auto">
            <a:xfrm>
              <a:off x="2604189"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4" name="Multiply 453"/>
            <p:cNvSpPr/>
            <p:nvPr/>
          </p:nvSpPr>
          <p:spPr bwMode="auto">
            <a:xfrm>
              <a:off x="2613713"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7" name="Multiply 456"/>
            <p:cNvSpPr/>
            <p:nvPr/>
          </p:nvSpPr>
          <p:spPr bwMode="auto">
            <a:xfrm>
              <a:off x="2613713"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8" name="Multiply 457"/>
            <p:cNvSpPr/>
            <p:nvPr/>
          </p:nvSpPr>
          <p:spPr bwMode="auto">
            <a:xfrm>
              <a:off x="2599201"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9" name="Multiply 458"/>
            <p:cNvSpPr/>
            <p:nvPr/>
          </p:nvSpPr>
          <p:spPr bwMode="auto">
            <a:xfrm>
              <a:off x="2812010"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0" name="Multiply 459"/>
            <p:cNvSpPr/>
            <p:nvPr/>
          </p:nvSpPr>
          <p:spPr bwMode="auto">
            <a:xfrm>
              <a:off x="2821534"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1" name="Multiply 460"/>
            <p:cNvSpPr/>
            <p:nvPr/>
          </p:nvSpPr>
          <p:spPr bwMode="auto">
            <a:xfrm>
              <a:off x="2821534"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2" name="Multiply 461"/>
            <p:cNvSpPr/>
            <p:nvPr/>
          </p:nvSpPr>
          <p:spPr bwMode="auto">
            <a:xfrm>
              <a:off x="2807022"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3" name="Multiply 462"/>
            <p:cNvSpPr/>
            <p:nvPr/>
          </p:nvSpPr>
          <p:spPr bwMode="auto">
            <a:xfrm>
              <a:off x="3014745"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4" name="Multiply 463"/>
            <p:cNvSpPr/>
            <p:nvPr/>
          </p:nvSpPr>
          <p:spPr bwMode="auto">
            <a:xfrm>
              <a:off x="3024269"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5" name="Multiply 464"/>
            <p:cNvSpPr/>
            <p:nvPr/>
          </p:nvSpPr>
          <p:spPr bwMode="auto">
            <a:xfrm>
              <a:off x="3024269"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6" name="Multiply 465"/>
            <p:cNvSpPr/>
            <p:nvPr/>
          </p:nvSpPr>
          <p:spPr bwMode="auto">
            <a:xfrm>
              <a:off x="3009757"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7" name="Multiply 466"/>
            <p:cNvSpPr/>
            <p:nvPr/>
          </p:nvSpPr>
          <p:spPr bwMode="auto">
            <a:xfrm>
              <a:off x="3235583"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8" name="Multiply 467"/>
            <p:cNvSpPr/>
            <p:nvPr/>
          </p:nvSpPr>
          <p:spPr bwMode="auto">
            <a:xfrm>
              <a:off x="3245107"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9" name="Multiply 468"/>
            <p:cNvSpPr/>
            <p:nvPr/>
          </p:nvSpPr>
          <p:spPr bwMode="auto">
            <a:xfrm>
              <a:off x="3245107"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0" name="Multiply 469"/>
            <p:cNvSpPr/>
            <p:nvPr/>
          </p:nvSpPr>
          <p:spPr bwMode="auto">
            <a:xfrm>
              <a:off x="3230595"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1" name="Multiply 470"/>
            <p:cNvSpPr/>
            <p:nvPr/>
          </p:nvSpPr>
          <p:spPr bwMode="auto">
            <a:xfrm>
              <a:off x="3423459"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2" name="Multiply 471"/>
            <p:cNvSpPr/>
            <p:nvPr/>
          </p:nvSpPr>
          <p:spPr bwMode="auto">
            <a:xfrm>
              <a:off x="3432983"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3" name="Multiply 472"/>
            <p:cNvSpPr/>
            <p:nvPr/>
          </p:nvSpPr>
          <p:spPr bwMode="auto">
            <a:xfrm>
              <a:off x="3432983"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4" name="Multiply 473"/>
            <p:cNvSpPr/>
            <p:nvPr/>
          </p:nvSpPr>
          <p:spPr bwMode="auto">
            <a:xfrm>
              <a:off x="3418471"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5" name="Multiply 474"/>
            <p:cNvSpPr/>
            <p:nvPr/>
          </p:nvSpPr>
          <p:spPr bwMode="auto">
            <a:xfrm>
              <a:off x="2393422"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24" name="Group 23"/>
          <p:cNvGrpSpPr/>
          <p:nvPr/>
        </p:nvGrpSpPr>
        <p:grpSpPr>
          <a:xfrm rot="-1200000">
            <a:off x="5414047" y="3424984"/>
            <a:ext cx="1608380" cy="2661656"/>
            <a:chOff x="5413933" y="3424974"/>
            <a:chExt cx="1608608" cy="2662034"/>
          </a:xfrm>
        </p:grpSpPr>
        <p:grpSp>
          <p:nvGrpSpPr>
            <p:cNvPr id="13" name="Group 12"/>
            <p:cNvGrpSpPr/>
            <p:nvPr/>
          </p:nvGrpSpPr>
          <p:grpSpPr>
            <a:xfrm>
              <a:off x="5413933" y="3424974"/>
              <a:ext cx="1608608" cy="2662034"/>
              <a:chOff x="5413933" y="2948724"/>
              <a:chExt cx="1608608" cy="2662034"/>
            </a:xfrm>
          </p:grpSpPr>
          <p:sp>
            <p:nvSpPr>
              <p:cNvPr id="417" name="Rectangle 416"/>
              <p:cNvSpPr/>
              <p:nvPr/>
            </p:nvSpPr>
            <p:spPr bwMode="auto">
              <a:xfrm>
                <a:off x="5413933" y="2948724"/>
                <a:ext cx="1608608" cy="2662034"/>
              </a:xfrm>
              <a:prstGeom prst="rect">
                <a:avLst/>
              </a:prstGeom>
              <a:solidFill>
                <a:srgbClr val="FFFFFF"/>
              </a:solid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58" name="Group 57"/>
              <p:cNvGrpSpPr/>
              <p:nvPr/>
            </p:nvGrpSpPr>
            <p:grpSpPr>
              <a:xfrm>
                <a:off x="5482830" y="4348042"/>
                <a:ext cx="1470815" cy="1099813"/>
                <a:chOff x="441883" y="4335239"/>
                <a:chExt cx="1608608" cy="1144469"/>
              </a:xfrm>
            </p:grpSpPr>
            <p:cxnSp>
              <p:nvCxnSpPr>
                <p:cNvPr id="59" name="Straight Connector 58"/>
                <p:cNvCxnSpPr/>
                <p:nvPr/>
              </p:nvCxnSpPr>
              <p:spPr>
                <a:xfrm>
                  <a:off x="441883" y="4335239"/>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0" name="Straight Connector 59"/>
                <p:cNvCxnSpPr/>
                <p:nvPr/>
              </p:nvCxnSpPr>
              <p:spPr>
                <a:xfrm>
                  <a:off x="441883" y="4563672"/>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1" name="Straight Connector 60"/>
                <p:cNvCxnSpPr/>
                <p:nvPr/>
              </p:nvCxnSpPr>
              <p:spPr>
                <a:xfrm>
                  <a:off x="441883" y="4792104"/>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2" name="Straight Connector 61"/>
                <p:cNvCxnSpPr/>
                <p:nvPr/>
              </p:nvCxnSpPr>
              <p:spPr>
                <a:xfrm>
                  <a:off x="441883" y="5020537"/>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3" name="Straight Connector 62"/>
                <p:cNvCxnSpPr/>
                <p:nvPr/>
              </p:nvCxnSpPr>
              <p:spPr>
                <a:xfrm>
                  <a:off x="441883" y="5248970"/>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4" name="Straight Connector 63"/>
                <p:cNvCxnSpPr/>
                <p:nvPr/>
              </p:nvCxnSpPr>
              <p:spPr>
                <a:xfrm rot="5400000">
                  <a:off x="1248645"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6" name="Straight Connector 65"/>
                <p:cNvCxnSpPr/>
                <p:nvPr/>
              </p:nvCxnSpPr>
              <p:spPr>
                <a:xfrm rot="5400000">
                  <a:off x="1018844"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7" name="Straight Connector 66"/>
                <p:cNvCxnSpPr/>
                <p:nvPr/>
              </p:nvCxnSpPr>
              <p:spPr>
                <a:xfrm rot="5400000">
                  <a:off x="789043"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8" name="Straight Connector 67"/>
                <p:cNvCxnSpPr/>
                <p:nvPr/>
              </p:nvCxnSpPr>
              <p:spPr>
                <a:xfrm rot="5400000">
                  <a:off x="559242"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9" name="Straight Connector 68"/>
                <p:cNvCxnSpPr/>
                <p:nvPr/>
              </p:nvCxnSpPr>
              <p:spPr>
                <a:xfrm rot="5400000">
                  <a:off x="32944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0" name="Straight Connector 69"/>
                <p:cNvCxnSpPr/>
                <p:nvPr/>
              </p:nvCxnSpPr>
              <p:spPr>
                <a:xfrm rot="5400000">
                  <a:off x="99640"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1" name="Straight Connector 70"/>
                <p:cNvCxnSpPr/>
                <p:nvPr/>
              </p:nvCxnSpPr>
              <p:spPr>
                <a:xfrm rot="5400000">
                  <a:off x="-13016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2" name="Straight Connector 71"/>
                <p:cNvCxnSpPr/>
                <p:nvPr/>
              </p:nvCxnSpPr>
              <p:spPr>
                <a:xfrm>
                  <a:off x="441883" y="5479708"/>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3" name="Straight Connector 72"/>
                <p:cNvCxnSpPr/>
                <p:nvPr/>
              </p:nvCxnSpPr>
              <p:spPr>
                <a:xfrm rot="5400000">
                  <a:off x="1475829"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sp>
            <p:nvSpPr>
              <p:cNvPr id="121" name="Rounded Rectangle 120"/>
              <p:cNvSpPr/>
              <p:nvPr/>
            </p:nvSpPr>
            <p:spPr bwMode="auto">
              <a:xfrm>
                <a:off x="5602907" y="4169474"/>
                <a:ext cx="1230660" cy="94601"/>
              </a:xfrm>
              <a:prstGeom prst="roundRect">
                <a:avLst>
                  <a:gd name="adj" fmla="val 50000"/>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9" name="Rectangle 128"/>
              <p:cNvSpPr/>
              <p:nvPr/>
            </p:nvSpPr>
            <p:spPr bwMode="auto">
              <a:xfrm>
                <a:off x="5485012" y="3079326"/>
                <a:ext cx="1464058" cy="989368"/>
              </a:xfrm>
              <a:prstGeom prst="rect">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3" name="Group 162"/>
              <p:cNvGrpSpPr/>
              <p:nvPr/>
            </p:nvGrpSpPr>
            <p:grpSpPr>
              <a:xfrm>
                <a:off x="5601541" y="3182842"/>
                <a:ext cx="1234052" cy="820892"/>
                <a:chOff x="4472523" y="2416345"/>
                <a:chExt cx="3326329" cy="2220176"/>
              </a:xfrm>
            </p:grpSpPr>
            <p:grpSp>
              <p:nvGrpSpPr>
                <p:cNvPr id="164" name="Group 163"/>
                <p:cNvGrpSpPr/>
                <p:nvPr/>
              </p:nvGrpSpPr>
              <p:grpSpPr>
                <a:xfrm>
                  <a:off x="4472523" y="2416345"/>
                  <a:ext cx="3326329" cy="546999"/>
                  <a:chOff x="4464106" y="2392055"/>
                  <a:chExt cx="3326329" cy="546999"/>
                </a:xfrm>
              </p:grpSpPr>
              <p:grpSp>
                <p:nvGrpSpPr>
                  <p:cNvPr id="166" name="Group 165"/>
                  <p:cNvGrpSpPr/>
                  <p:nvPr/>
                </p:nvGrpSpPr>
                <p:grpSpPr>
                  <a:xfrm>
                    <a:off x="4464106" y="2392055"/>
                    <a:ext cx="1189827" cy="546999"/>
                    <a:chOff x="4464106" y="2392055"/>
                    <a:chExt cx="1189827" cy="546999"/>
                  </a:xfrm>
                </p:grpSpPr>
                <p:sp>
                  <p:nvSpPr>
                    <p:cNvPr id="170" name="Freeform 169"/>
                    <p:cNvSpPr/>
                    <p:nvPr/>
                  </p:nvSpPr>
                  <p:spPr bwMode="auto">
                    <a:xfrm>
                      <a:off x="4464106" y="2392055"/>
                      <a:ext cx="1189827" cy="546999"/>
                    </a:xfrm>
                    <a:custGeom>
                      <a:avLst/>
                      <a:gdLst>
                        <a:gd name="connsiteX0" fmla="*/ 2811 w 1134604"/>
                        <a:gd name="connsiteY0" fmla="*/ 74797 h 553779"/>
                        <a:gd name="connsiteX1" fmla="*/ 597171 w 1134604"/>
                        <a:gd name="connsiteY1" fmla="*/ 44317 h 553779"/>
                        <a:gd name="connsiteX2" fmla="*/ 1107711 w 1134604"/>
                        <a:gd name="connsiteY2" fmla="*/ 539617 h 553779"/>
                        <a:gd name="connsiteX3" fmla="*/ 993411 w 1134604"/>
                        <a:gd name="connsiteY3" fmla="*/ 425317 h 553779"/>
                        <a:gd name="connsiteX4" fmla="*/ 399051 w 1134604"/>
                        <a:gd name="connsiteY4" fmla="*/ 493897 h 553779"/>
                        <a:gd name="connsiteX5" fmla="*/ 2811 w 1134604"/>
                        <a:gd name="connsiteY5" fmla="*/ 74797 h 553779"/>
                        <a:gd name="connsiteX0" fmla="*/ 2811 w 1129067"/>
                        <a:gd name="connsiteY0" fmla="*/ 74797 h 541961"/>
                        <a:gd name="connsiteX1" fmla="*/ 597171 w 1129067"/>
                        <a:gd name="connsiteY1" fmla="*/ 44317 h 541961"/>
                        <a:gd name="connsiteX2" fmla="*/ 1107711 w 1129067"/>
                        <a:gd name="connsiteY2" fmla="*/ 539617 h 541961"/>
                        <a:gd name="connsiteX3" fmla="*/ 993411 w 1129067"/>
                        <a:gd name="connsiteY3" fmla="*/ 425317 h 541961"/>
                        <a:gd name="connsiteX4" fmla="*/ 399051 w 1129067"/>
                        <a:gd name="connsiteY4" fmla="*/ 493897 h 541961"/>
                        <a:gd name="connsiteX5" fmla="*/ 2811 w 1129067"/>
                        <a:gd name="connsiteY5" fmla="*/ 74797 h 541961"/>
                        <a:gd name="connsiteX0" fmla="*/ 2726 w 1121765"/>
                        <a:gd name="connsiteY0" fmla="*/ 74797 h 554674"/>
                        <a:gd name="connsiteX1" fmla="*/ 597086 w 1121765"/>
                        <a:gd name="connsiteY1" fmla="*/ 44317 h 554674"/>
                        <a:gd name="connsiteX2" fmla="*/ 1107626 w 1121765"/>
                        <a:gd name="connsiteY2" fmla="*/ 539617 h 554674"/>
                        <a:gd name="connsiteX3" fmla="*/ 928400 w 1121765"/>
                        <a:gd name="connsiteY3" fmla="*/ 432461 h 554674"/>
                        <a:gd name="connsiteX4" fmla="*/ 398966 w 1121765"/>
                        <a:gd name="connsiteY4" fmla="*/ 493897 h 554674"/>
                        <a:gd name="connsiteX5" fmla="*/ 2726 w 1121765"/>
                        <a:gd name="connsiteY5" fmla="*/ 74797 h 554674"/>
                        <a:gd name="connsiteX0" fmla="*/ 2038 w 1121077"/>
                        <a:gd name="connsiteY0" fmla="*/ 76191 h 556068"/>
                        <a:gd name="connsiteX1" fmla="*/ 596398 w 1121077"/>
                        <a:gd name="connsiteY1" fmla="*/ 45711 h 556068"/>
                        <a:gd name="connsiteX2" fmla="*/ 1106938 w 1121077"/>
                        <a:gd name="connsiteY2" fmla="*/ 541011 h 556068"/>
                        <a:gd name="connsiteX3" fmla="*/ 927712 w 1121077"/>
                        <a:gd name="connsiteY3" fmla="*/ 433855 h 556068"/>
                        <a:gd name="connsiteX4" fmla="*/ 420667 w 1121077"/>
                        <a:gd name="connsiteY4" fmla="*/ 523866 h 556068"/>
                        <a:gd name="connsiteX5" fmla="*/ 2038 w 1121077"/>
                        <a:gd name="connsiteY5" fmla="*/ 76191 h 556068"/>
                        <a:gd name="connsiteX0" fmla="*/ 6143 w 1125182"/>
                        <a:gd name="connsiteY0" fmla="*/ 76191 h 561603"/>
                        <a:gd name="connsiteX1" fmla="*/ 600503 w 1125182"/>
                        <a:gd name="connsiteY1" fmla="*/ 45711 h 561603"/>
                        <a:gd name="connsiteX2" fmla="*/ 1111043 w 1125182"/>
                        <a:gd name="connsiteY2" fmla="*/ 541011 h 561603"/>
                        <a:gd name="connsiteX3" fmla="*/ 931817 w 1125182"/>
                        <a:gd name="connsiteY3" fmla="*/ 433855 h 561603"/>
                        <a:gd name="connsiteX4" fmla="*/ 424772 w 1125182"/>
                        <a:gd name="connsiteY4" fmla="*/ 523866 h 561603"/>
                        <a:gd name="connsiteX5" fmla="*/ 6143 w 1125182"/>
                        <a:gd name="connsiteY5" fmla="*/ 76191 h 561603"/>
                        <a:gd name="connsiteX0" fmla="*/ 8472 w 1124880"/>
                        <a:gd name="connsiteY0" fmla="*/ 63804 h 549216"/>
                        <a:gd name="connsiteX1" fmla="*/ 647609 w 1124880"/>
                        <a:gd name="connsiteY1" fmla="*/ 52374 h 549216"/>
                        <a:gd name="connsiteX2" fmla="*/ 1113372 w 1124880"/>
                        <a:gd name="connsiteY2" fmla="*/ 528624 h 549216"/>
                        <a:gd name="connsiteX3" fmla="*/ 934146 w 1124880"/>
                        <a:gd name="connsiteY3" fmla="*/ 421468 h 549216"/>
                        <a:gd name="connsiteX4" fmla="*/ 427101 w 1124880"/>
                        <a:gd name="connsiteY4" fmla="*/ 511479 h 549216"/>
                        <a:gd name="connsiteX5" fmla="*/ 8472 w 1124880"/>
                        <a:gd name="connsiteY5" fmla="*/ 63804 h 549216"/>
                        <a:gd name="connsiteX0" fmla="*/ 8472 w 1124880"/>
                        <a:gd name="connsiteY0" fmla="*/ 65724 h 551136"/>
                        <a:gd name="connsiteX1" fmla="*/ 647609 w 1124880"/>
                        <a:gd name="connsiteY1" fmla="*/ 54294 h 551136"/>
                        <a:gd name="connsiteX2" fmla="*/ 1113372 w 1124880"/>
                        <a:gd name="connsiteY2" fmla="*/ 530544 h 551136"/>
                        <a:gd name="connsiteX3" fmla="*/ 934146 w 1124880"/>
                        <a:gd name="connsiteY3" fmla="*/ 423388 h 551136"/>
                        <a:gd name="connsiteX4" fmla="*/ 427101 w 1124880"/>
                        <a:gd name="connsiteY4" fmla="*/ 513399 h 551136"/>
                        <a:gd name="connsiteX5" fmla="*/ 8472 w 1124880"/>
                        <a:gd name="connsiteY5" fmla="*/ 65724 h 551136"/>
                        <a:gd name="connsiteX0" fmla="*/ 8472 w 1118673"/>
                        <a:gd name="connsiteY0" fmla="*/ 61587 h 546999"/>
                        <a:gd name="connsiteX1" fmla="*/ 647609 w 1118673"/>
                        <a:gd name="connsiteY1" fmla="*/ 50157 h 546999"/>
                        <a:gd name="connsiteX2" fmla="*/ 1106655 w 1118673"/>
                        <a:gd name="connsiteY2" fmla="*/ 493069 h 546999"/>
                        <a:gd name="connsiteX3" fmla="*/ 934146 w 1118673"/>
                        <a:gd name="connsiteY3" fmla="*/ 419251 h 546999"/>
                        <a:gd name="connsiteX4" fmla="*/ 427101 w 1118673"/>
                        <a:gd name="connsiteY4" fmla="*/ 509262 h 546999"/>
                        <a:gd name="connsiteX5" fmla="*/ 8472 w 1118673"/>
                        <a:gd name="connsiteY5" fmla="*/ 61587 h 54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8673" h="546999">
                          <a:moveTo>
                            <a:pt x="8472" y="61587"/>
                          </a:moveTo>
                          <a:cubicBezTo>
                            <a:pt x="45223" y="-14930"/>
                            <a:pt x="464578" y="-21757"/>
                            <a:pt x="647609" y="50157"/>
                          </a:cubicBezTo>
                          <a:cubicBezTo>
                            <a:pt x="830640" y="122071"/>
                            <a:pt x="1058899" y="431553"/>
                            <a:pt x="1106655" y="493069"/>
                          </a:cubicBezTo>
                          <a:cubicBezTo>
                            <a:pt x="1154411" y="554585"/>
                            <a:pt x="1052256" y="426871"/>
                            <a:pt x="934146" y="419251"/>
                          </a:cubicBezTo>
                          <a:cubicBezTo>
                            <a:pt x="816036" y="411631"/>
                            <a:pt x="809742" y="633167"/>
                            <a:pt x="427101" y="509262"/>
                          </a:cubicBezTo>
                          <a:cubicBezTo>
                            <a:pt x="44460" y="385357"/>
                            <a:pt x="-28279" y="138104"/>
                            <a:pt x="8472" y="61587"/>
                          </a:cubicBezTo>
                          <a:close/>
                        </a:path>
                      </a:pathLst>
                    </a:custGeom>
                    <a:solidFill>
                      <a:srgbClr val="FFFFFF"/>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71" name="Freeform 170"/>
                    <p:cNvSpPr/>
                    <p:nvPr/>
                  </p:nvSpPr>
                  <p:spPr bwMode="auto">
                    <a:xfrm>
                      <a:off x="4610100" y="2470741"/>
                      <a:ext cx="700088" cy="358731"/>
                    </a:xfrm>
                    <a:custGeom>
                      <a:avLst/>
                      <a:gdLst>
                        <a:gd name="connsiteX0" fmla="*/ 26194 w 700088"/>
                        <a:gd name="connsiteY0" fmla="*/ 0 h 335756"/>
                        <a:gd name="connsiteX1" fmla="*/ 290513 w 700088"/>
                        <a:gd name="connsiteY1" fmla="*/ 7143 h 335756"/>
                        <a:gd name="connsiteX2" fmla="*/ 342900 w 700088"/>
                        <a:gd name="connsiteY2" fmla="*/ 252412 h 335756"/>
                        <a:gd name="connsiteX3" fmla="*/ 442913 w 700088"/>
                        <a:gd name="connsiteY3" fmla="*/ 26193 h 335756"/>
                        <a:gd name="connsiteX4" fmla="*/ 700088 w 700088"/>
                        <a:gd name="connsiteY4" fmla="*/ 152400 h 335756"/>
                        <a:gd name="connsiteX5" fmla="*/ 690563 w 700088"/>
                        <a:gd name="connsiteY5" fmla="*/ 302418 h 335756"/>
                        <a:gd name="connsiteX6" fmla="*/ 321469 w 700088"/>
                        <a:gd name="connsiteY6" fmla="*/ 335756 h 335756"/>
                        <a:gd name="connsiteX7" fmla="*/ 0 w 700088"/>
                        <a:gd name="connsiteY7" fmla="*/ 119062 h 335756"/>
                        <a:gd name="connsiteX8" fmla="*/ 26194 w 700088"/>
                        <a:gd name="connsiteY8" fmla="*/ 0 h 335756"/>
                        <a:gd name="connsiteX0" fmla="*/ 26194 w 700088"/>
                        <a:gd name="connsiteY0" fmla="*/ 7332 h 343088"/>
                        <a:gd name="connsiteX1" fmla="*/ 290513 w 700088"/>
                        <a:gd name="connsiteY1" fmla="*/ 14475 h 343088"/>
                        <a:gd name="connsiteX2" fmla="*/ 342900 w 700088"/>
                        <a:gd name="connsiteY2" fmla="*/ 259744 h 343088"/>
                        <a:gd name="connsiteX3" fmla="*/ 442913 w 700088"/>
                        <a:gd name="connsiteY3" fmla="*/ 33525 h 343088"/>
                        <a:gd name="connsiteX4" fmla="*/ 700088 w 700088"/>
                        <a:gd name="connsiteY4" fmla="*/ 159732 h 343088"/>
                        <a:gd name="connsiteX5" fmla="*/ 690563 w 700088"/>
                        <a:gd name="connsiteY5" fmla="*/ 309750 h 343088"/>
                        <a:gd name="connsiteX6" fmla="*/ 321469 w 700088"/>
                        <a:gd name="connsiteY6" fmla="*/ 343088 h 343088"/>
                        <a:gd name="connsiteX7" fmla="*/ 0 w 700088"/>
                        <a:gd name="connsiteY7" fmla="*/ 126394 h 343088"/>
                        <a:gd name="connsiteX8" fmla="*/ 26194 w 700088"/>
                        <a:gd name="connsiteY8" fmla="*/ 7332 h 343088"/>
                        <a:gd name="connsiteX0" fmla="*/ 26194 w 700088"/>
                        <a:gd name="connsiteY0" fmla="*/ 10521 h 346277"/>
                        <a:gd name="connsiteX1" fmla="*/ 290513 w 700088"/>
                        <a:gd name="connsiteY1" fmla="*/ 17664 h 346277"/>
                        <a:gd name="connsiteX2" fmla="*/ 342900 w 700088"/>
                        <a:gd name="connsiteY2" fmla="*/ 262933 h 346277"/>
                        <a:gd name="connsiteX3" fmla="*/ 442913 w 700088"/>
                        <a:gd name="connsiteY3" fmla="*/ 36714 h 346277"/>
                        <a:gd name="connsiteX4" fmla="*/ 700088 w 700088"/>
                        <a:gd name="connsiteY4" fmla="*/ 162921 h 346277"/>
                        <a:gd name="connsiteX5" fmla="*/ 690563 w 700088"/>
                        <a:gd name="connsiteY5" fmla="*/ 312939 h 346277"/>
                        <a:gd name="connsiteX6" fmla="*/ 321469 w 700088"/>
                        <a:gd name="connsiteY6" fmla="*/ 346277 h 346277"/>
                        <a:gd name="connsiteX7" fmla="*/ 0 w 700088"/>
                        <a:gd name="connsiteY7" fmla="*/ 129583 h 346277"/>
                        <a:gd name="connsiteX8" fmla="*/ 26194 w 700088"/>
                        <a:gd name="connsiteY8" fmla="*/ 10521 h 346277"/>
                        <a:gd name="connsiteX0" fmla="*/ 26194 w 700088"/>
                        <a:gd name="connsiteY0" fmla="*/ 10521 h 346277"/>
                        <a:gd name="connsiteX1" fmla="*/ 290513 w 700088"/>
                        <a:gd name="connsiteY1" fmla="*/ 17664 h 346277"/>
                        <a:gd name="connsiteX2" fmla="*/ 342900 w 700088"/>
                        <a:gd name="connsiteY2" fmla="*/ 262933 h 346277"/>
                        <a:gd name="connsiteX3" fmla="*/ 442913 w 700088"/>
                        <a:gd name="connsiteY3" fmla="*/ 36714 h 346277"/>
                        <a:gd name="connsiteX4" fmla="*/ 700088 w 700088"/>
                        <a:gd name="connsiteY4" fmla="*/ 162921 h 346277"/>
                        <a:gd name="connsiteX5" fmla="*/ 690563 w 700088"/>
                        <a:gd name="connsiteY5" fmla="*/ 312939 h 346277"/>
                        <a:gd name="connsiteX6" fmla="*/ 321469 w 700088"/>
                        <a:gd name="connsiteY6" fmla="*/ 346277 h 346277"/>
                        <a:gd name="connsiteX7" fmla="*/ 0 w 700088"/>
                        <a:gd name="connsiteY7" fmla="*/ 129583 h 346277"/>
                        <a:gd name="connsiteX8" fmla="*/ 26194 w 700088"/>
                        <a:gd name="connsiteY8" fmla="*/ 10521 h 346277"/>
                        <a:gd name="connsiteX0" fmla="*/ 26194 w 700088"/>
                        <a:gd name="connsiteY0" fmla="*/ 10521 h 346277"/>
                        <a:gd name="connsiteX1" fmla="*/ 290513 w 700088"/>
                        <a:gd name="connsiteY1" fmla="*/ 17664 h 346277"/>
                        <a:gd name="connsiteX2" fmla="*/ 342900 w 700088"/>
                        <a:gd name="connsiteY2" fmla="*/ 262933 h 346277"/>
                        <a:gd name="connsiteX3" fmla="*/ 442913 w 700088"/>
                        <a:gd name="connsiteY3" fmla="*/ 36714 h 346277"/>
                        <a:gd name="connsiteX4" fmla="*/ 700088 w 700088"/>
                        <a:gd name="connsiteY4" fmla="*/ 162921 h 346277"/>
                        <a:gd name="connsiteX5" fmla="*/ 690563 w 700088"/>
                        <a:gd name="connsiteY5" fmla="*/ 312939 h 346277"/>
                        <a:gd name="connsiteX6" fmla="*/ 321469 w 700088"/>
                        <a:gd name="connsiteY6" fmla="*/ 346277 h 346277"/>
                        <a:gd name="connsiteX7" fmla="*/ 0 w 700088"/>
                        <a:gd name="connsiteY7" fmla="*/ 129583 h 346277"/>
                        <a:gd name="connsiteX8" fmla="*/ 26194 w 700088"/>
                        <a:gd name="connsiteY8" fmla="*/ 10521 h 346277"/>
                        <a:gd name="connsiteX0" fmla="*/ 26194 w 700088"/>
                        <a:gd name="connsiteY0" fmla="*/ 10521 h 348415"/>
                        <a:gd name="connsiteX1" fmla="*/ 290513 w 700088"/>
                        <a:gd name="connsiteY1" fmla="*/ 17664 h 348415"/>
                        <a:gd name="connsiteX2" fmla="*/ 342900 w 700088"/>
                        <a:gd name="connsiteY2" fmla="*/ 262933 h 348415"/>
                        <a:gd name="connsiteX3" fmla="*/ 442913 w 700088"/>
                        <a:gd name="connsiteY3" fmla="*/ 36714 h 348415"/>
                        <a:gd name="connsiteX4" fmla="*/ 700088 w 700088"/>
                        <a:gd name="connsiteY4" fmla="*/ 162921 h 348415"/>
                        <a:gd name="connsiteX5" fmla="*/ 690563 w 700088"/>
                        <a:gd name="connsiteY5" fmla="*/ 312939 h 348415"/>
                        <a:gd name="connsiteX6" fmla="*/ 321469 w 700088"/>
                        <a:gd name="connsiteY6" fmla="*/ 346277 h 348415"/>
                        <a:gd name="connsiteX7" fmla="*/ 0 w 700088"/>
                        <a:gd name="connsiteY7" fmla="*/ 129583 h 348415"/>
                        <a:gd name="connsiteX8" fmla="*/ 26194 w 700088"/>
                        <a:gd name="connsiteY8" fmla="*/ 10521 h 348415"/>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088" h="358731">
                          <a:moveTo>
                            <a:pt x="26194" y="10521"/>
                          </a:moveTo>
                          <a:cubicBezTo>
                            <a:pt x="166687" y="-8529"/>
                            <a:pt x="173832" y="996"/>
                            <a:pt x="290513" y="17664"/>
                          </a:cubicBezTo>
                          <a:cubicBezTo>
                            <a:pt x="307975" y="99420"/>
                            <a:pt x="287338" y="204990"/>
                            <a:pt x="342900" y="262933"/>
                          </a:cubicBezTo>
                          <a:cubicBezTo>
                            <a:pt x="411957" y="237533"/>
                            <a:pt x="409575" y="112120"/>
                            <a:pt x="442913" y="36714"/>
                          </a:cubicBezTo>
                          <a:cubicBezTo>
                            <a:pt x="552450" y="66876"/>
                            <a:pt x="619125" y="111327"/>
                            <a:pt x="700088" y="162921"/>
                          </a:cubicBezTo>
                          <a:lnTo>
                            <a:pt x="690563" y="312939"/>
                          </a:lnTo>
                          <a:cubicBezTo>
                            <a:pt x="555626" y="374058"/>
                            <a:pt x="473075" y="361358"/>
                            <a:pt x="321469" y="346277"/>
                          </a:cubicBezTo>
                          <a:cubicBezTo>
                            <a:pt x="183357" y="297859"/>
                            <a:pt x="107156" y="256583"/>
                            <a:pt x="0" y="129583"/>
                          </a:cubicBezTo>
                          <a:lnTo>
                            <a:pt x="26194" y="10521"/>
                          </a:lnTo>
                          <a:close/>
                        </a:path>
                      </a:pathLst>
                    </a:cu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67" name="Group 166"/>
                  <p:cNvGrpSpPr/>
                  <p:nvPr/>
                </p:nvGrpSpPr>
                <p:grpSpPr>
                  <a:xfrm flipH="1">
                    <a:off x="6600608" y="2392055"/>
                    <a:ext cx="1189827" cy="546999"/>
                    <a:chOff x="4464106" y="2392055"/>
                    <a:chExt cx="1189827" cy="546999"/>
                  </a:xfrm>
                </p:grpSpPr>
                <p:sp>
                  <p:nvSpPr>
                    <p:cNvPr id="168" name="Freeform 167"/>
                    <p:cNvSpPr/>
                    <p:nvPr/>
                  </p:nvSpPr>
                  <p:spPr bwMode="auto">
                    <a:xfrm>
                      <a:off x="4464106" y="2392055"/>
                      <a:ext cx="1189827" cy="546999"/>
                    </a:xfrm>
                    <a:custGeom>
                      <a:avLst/>
                      <a:gdLst>
                        <a:gd name="connsiteX0" fmla="*/ 2811 w 1134604"/>
                        <a:gd name="connsiteY0" fmla="*/ 74797 h 553779"/>
                        <a:gd name="connsiteX1" fmla="*/ 597171 w 1134604"/>
                        <a:gd name="connsiteY1" fmla="*/ 44317 h 553779"/>
                        <a:gd name="connsiteX2" fmla="*/ 1107711 w 1134604"/>
                        <a:gd name="connsiteY2" fmla="*/ 539617 h 553779"/>
                        <a:gd name="connsiteX3" fmla="*/ 993411 w 1134604"/>
                        <a:gd name="connsiteY3" fmla="*/ 425317 h 553779"/>
                        <a:gd name="connsiteX4" fmla="*/ 399051 w 1134604"/>
                        <a:gd name="connsiteY4" fmla="*/ 493897 h 553779"/>
                        <a:gd name="connsiteX5" fmla="*/ 2811 w 1134604"/>
                        <a:gd name="connsiteY5" fmla="*/ 74797 h 553779"/>
                        <a:gd name="connsiteX0" fmla="*/ 2811 w 1129067"/>
                        <a:gd name="connsiteY0" fmla="*/ 74797 h 541961"/>
                        <a:gd name="connsiteX1" fmla="*/ 597171 w 1129067"/>
                        <a:gd name="connsiteY1" fmla="*/ 44317 h 541961"/>
                        <a:gd name="connsiteX2" fmla="*/ 1107711 w 1129067"/>
                        <a:gd name="connsiteY2" fmla="*/ 539617 h 541961"/>
                        <a:gd name="connsiteX3" fmla="*/ 993411 w 1129067"/>
                        <a:gd name="connsiteY3" fmla="*/ 425317 h 541961"/>
                        <a:gd name="connsiteX4" fmla="*/ 399051 w 1129067"/>
                        <a:gd name="connsiteY4" fmla="*/ 493897 h 541961"/>
                        <a:gd name="connsiteX5" fmla="*/ 2811 w 1129067"/>
                        <a:gd name="connsiteY5" fmla="*/ 74797 h 541961"/>
                        <a:gd name="connsiteX0" fmla="*/ 2726 w 1121765"/>
                        <a:gd name="connsiteY0" fmla="*/ 74797 h 554674"/>
                        <a:gd name="connsiteX1" fmla="*/ 597086 w 1121765"/>
                        <a:gd name="connsiteY1" fmla="*/ 44317 h 554674"/>
                        <a:gd name="connsiteX2" fmla="*/ 1107626 w 1121765"/>
                        <a:gd name="connsiteY2" fmla="*/ 539617 h 554674"/>
                        <a:gd name="connsiteX3" fmla="*/ 928400 w 1121765"/>
                        <a:gd name="connsiteY3" fmla="*/ 432461 h 554674"/>
                        <a:gd name="connsiteX4" fmla="*/ 398966 w 1121765"/>
                        <a:gd name="connsiteY4" fmla="*/ 493897 h 554674"/>
                        <a:gd name="connsiteX5" fmla="*/ 2726 w 1121765"/>
                        <a:gd name="connsiteY5" fmla="*/ 74797 h 554674"/>
                        <a:gd name="connsiteX0" fmla="*/ 2038 w 1121077"/>
                        <a:gd name="connsiteY0" fmla="*/ 76191 h 556068"/>
                        <a:gd name="connsiteX1" fmla="*/ 596398 w 1121077"/>
                        <a:gd name="connsiteY1" fmla="*/ 45711 h 556068"/>
                        <a:gd name="connsiteX2" fmla="*/ 1106938 w 1121077"/>
                        <a:gd name="connsiteY2" fmla="*/ 541011 h 556068"/>
                        <a:gd name="connsiteX3" fmla="*/ 927712 w 1121077"/>
                        <a:gd name="connsiteY3" fmla="*/ 433855 h 556068"/>
                        <a:gd name="connsiteX4" fmla="*/ 420667 w 1121077"/>
                        <a:gd name="connsiteY4" fmla="*/ 523866 h 556068"/>
                        <a:gd name="connsiteX5" fmla="*/ 2038 w 1121077"/>
                        <a:gd name="connsiteY5" fmla="*/ 76191 h 556068"/>
                        <a:gd name="connsiteX0" fmla="*/ 6143 w 1125182"/>
                        <a:gd name="connsiteY0" fmla="*/ 76191 h 561603"/>
                        <a:gd name="connsiteX1" fmla="*/ 600503 w 1125182"/>
                        <a:gd name="connsiteY1" fmla="*/ 45711 h 561603"/>
                        <a:gd name="connsiteX2" fmla="*/ 1111043 w 1125182"/>
                        <a:gd name="connsiteY2" fmla="*/ 541011 h 561603"/>
                        <a:gd name="connsiteX3" fmla="*/ 931817 w 1125182"/>
                        <a:gd name="connsiteY3" fmla="*/ 433855 h 561603"/>
                        <a:gd name="connsiteX4" fmla="*/ 424772 w 1125182"/>
                        <a:gd name="connsiteY4" fmla="*/ 523866 h 561603"/>
                        <a:gd name="connsiteX5" fmla="*/ 6143 w 1125182"/>
                        <a:gd name="connsiteY5" fmla="*/ 76191 h 561603"/>
                        <a:gd name="connsiteX0" fmla="*/ 8472 w 1124880"/>
                        <a:gd name="connsiteY0" fmla="*/ 63804 h 549216"/>
                        <a:gd name="connsiteX1" fmla="*/ 647609 w 1124880"/>
                        <a:gd name="connsiteY1" fmla="*/ 52374 h 549216"/>
                        <a:gd name="connsiteX2" fmla="*/ 1113372 w 1124880"/>
                        <a:gd name="connsiteY2" fmla="*/ 528624 h 549216"/>
                        <a:gd name="connsiteX3" fmla="*/ 934146 w 1124880"/>
                        <a:gd name="connsiteY3" fmla="*/ 421468 h 549216"/>
                        <a:gd name="connsiteX4" fmla="*/ 427101 w 1124880"/>
                        <a:gd name="connsiteY4" fmla="*/ 511479 h 549216"/>
                        <a:gd name="connsiteX5" fmla="*/ 8472 w 1124880"/>
                        <a:gd name="connsiteY5" fmla="*/ 63804 h 549216"/>
                        <a:gd name="connsiteX0" fmla="*/ 8472 w 1124880"/>
                        <a:gd name="connsiteY0" fmla="*/ 65724 h 551136"/>
                        <a:gd name="connsiteX1" fmla="*/ 647609 w 1124880"/>
                        <a:gd name="connsiteY1" fmla="*/ 54294 h 551136"/>
                        <a:gd name="connsiteX2" fmla="*/ 1113372 w 1124880"/>
                        <a:gd name="connsiteY2" fmla="*/ 530544 h 551136"/>
                        <a:gd name="connsiteX3" fmla="*/ 934146 w 1124880"/>
                        <a:gd name="connsiteY3" fmla="*/ 423388 h 551136"/>
                        <a:gd name="connsiteX4" fmla="*/ 427101 w 1124880"/>
                        <a:gd name="connsiteY4" fmla="*/ 513399 h 551136"/>
                        <a:gd name="connsiteX5" fmla="*/ 8472 w 1124880"/>
                        <a:gd name="connsiteY5" fmla="*/ 65724 h 551136"/>
                        <a:gd name="connsiteX0" fmla="*/ 8472 w 1118673"/>
                        <a:gd name="connsiteY0" fmla="*/ 61587 h 546999"/>
                        <a:gd name="connsiteX1" fmla="*/ 647609 w 1118673"/>
                        <a:gd name="connsiteY1" fmla="*/ 50157 h 546999"/>
                        <a:gd name="connsiteX2" fmla="*/ 1106655 w 1118673"/>
                        <a:gd name="connsiteY2" fmla="*/ 493069 h 546999"/>
                        <a:gd name="connsiteX3" fmla="*/ 934146 w 1118673"/>
                        <a:gd name="connsiteY3" fmla="*/ 419251 h 546999"/>
                        <a:gd name="connsiteX4" fmla="*/ 427101 w 1118673"/>
                        <a:gd name="connsiteY4" fmla="*/ 509262 h 546999"/>
                        <a:gd name="connsiteX5" fmla="*/ 8472 w 1118673"/>
                        <a:gd name="connsiteY5" fmla="*/ 61587 h 54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8673" h="546999">
                          <a:moveTo>
                            <a:pt x="8472" y="61587"/>
                          </a:moveTo>
                          <a:cubicBezTo>
                            <a:pt x="45223" y="-14930"/>
                            <a:pt x="464578" y="-21757"/>
                            <a:pt x="647609" y="50157"/>
                          </a:cubicBezTo>
                          <a:cubicBezTo>
                            <a:pt x="830640" y="122071"/>
                            <a:pt x="1058899" y="431553"/>
                            <a:pt x="1106655" y="493069"/>
                          </a:cubicBezTo>
                          <a:cubicBezTo>
                            <a:pt x="1154411" y="554585"/>
                            <a:pt x="1052256" y="426871"/>
                            <a:pt x="934146" y="419251"/>
                          </a:cubicBezTo>
                          <a:cubicBezTo>
                            <a:pt x="816036" y="411631"/>
                            <a:pt x="809742" y="633167"/>
                            <a:pt x="427101" y="509262"/>
                          </a:cubicBezTo>
                          <a:cubicBezTo>
                            <a:pt x="44460" y="385357"/>
                            <a:pt x="-28279" y="138104"/>
                            <a:pt x="8472" y="61587"/>
                          </a:cubicBezTo>
                          <a:close/>
                        </a:path>
                      </a:pathLst>
                    </a:custGeom>
                    <a:solidFill>
                      <a:srgbClr val="FFFFFF"/>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9" name="Freeform 168"/>
                    <p:cNvSpPr/>
                    <p:nvPr/>
                  </p:nvSpPr>
                  <p:spPr bwMode="auto">
                    <a:xfrm>
                      <a:off x="4610100" y="2470741"/>
                      <a:ext cx="700088" cy="358731"/>
                    </a:xfrm>
                    <a:custGeom>
                      <a:avLst/>
                      <a:gdLst>
                        <a:gd name="connsiteX0" fmla="*/ 26194 w 700088"/>
                        <a:gd name="connsiteY0" fmla="*/ 0 h 335756"/>
                        <a:gd name="connsiteX1" fmla="*/ 290513 w 700088"/>
                        <a:gd name="connsiteY1" fmla="*/ 7143 h 335756"/>
                        <a:gd name="connsiteX2" fmla="*/ 342900 w 700088"/>
                        <a:gd name="connsiteY2" fmla="*/ 252412 h 335756"/>
                        <a:gd name="connsiteX3" fmla="*/ 442913 w 700088"/>
                        <a:gd name="connsiteY3" fmla="*/ 26193 h 335756"/>
                        <a:gd name="connsiteX4" fmla="*/ 700088 w 700088"/>
                        <a:gd name="connsiteY4" fmla="*/ 152400 h 335756"/>
                        <a:gd name="connsiteX5" fmla="*/ 690563 w 700088"/>
                        <a:gd name="connsiteY5" fmla="*/ 302418 h 335756"/>
                        <a:gd name="connsiteX6" fmla="*/ 321469 w 700088"/>
                        <a:gd name="connsiteY6" fmla="*/ 335756 h 335756"/>
                        <a:gd name="connsiteX7" fmla="*/ 0 w 700088"/>
                        <a:gd name="connsiteY7" fmla="*/ 119062 h 335756"/>
                        <a:gd name="connsiteX8" fmla="*/ 26194 w 700088"/>
                        <a:gd name="connsiteY8" fmla="*/ 0 h 335756"/>
                        <a:gd name="connsiteX0" fmla="*/ 26194 w 700088"/>
                        <a:gd name="connsiteY0" fmla="*/ 7332 h 343088"/>
                        <a:gd name="connsiteX1" fmla="*/ 290513 w 700088"/>
                        <a:gd name="connsiteY1" fmla="*/ 14475 h 343088"/>
                        <a:gd name="connsiteX2" fmla="*/ 342900 w 700088"/>
                        <a:gd name="connsiteY2" fmla="*/ 259744 h 343088"/>
                        <a:gd name="connsiteX3" fmla="*/ 442913 w 700088"/>
                        <a:gd name="connsiteY3" fmla="*/ 33525 h 343088"/>
                        <a:gd name="connsiteX4" fmla="*/ 700088 w 700088"/>
                        <a:gd name="connsiteY4" fmla="*/ 159732 h 343088"/>
                        <a:gd name="connsiteX5" fmla="*/ 690563 w 700088"/>
                        <a:gd name="connsiteY5" fmla="*/ 309750 h 343088"/>
                        <a:gd name="connsiteX6" fmla="*/ 321469 w 700088"/>
                        <a:gd name="connsiteY6" fmla="*/ 343088 h 343088"/>
                        <a:gd name="connsiteX7" fmla="*/ 0 w 700088"/>
                        <a:gd name="connsiteY7" fmla="*/ 126394 h 343088"/>
                        <a:gd name="connsiteX8" fmla="*/ 26194 w 700088"/>
                        <a:gd name="connsiteY8" fmla="*/ 7332 h 343088"/>
                        <a:gd name="connsiteX0" fmla="*/ 26194 w 700088"/>
                        <a:gd name="connsiteY0" fmla="*/ 10521 h 346277"/>
                        <a:gd name="connsiteX1" fmla="*/ 290513 w 700088"/>
                        <a:gd name="connsiteY1" fmla="*/ 17664 h 346277"/>
                        <a:gd name="connsiteX2" fmla="*/ 342900 w 700088"/>
                        <a:gd name="connsiteY2" fmla="*/ 262933 h 346277"/>
                        <a:gd name="connsiteX3" fmla="*/ 442913 w 700088"/>
                        <a:gd name="connsiteY3" fmla="*/ 36714 h 346277"/>
                        <a:gd name="connsiteX4" fmla="*/ 700088 w 700088"/>
                        <a:gd name="connsiteY4" fmla="*/ 162921 h 346277"/>
                        <a:gd name="connsiteX5" fmla="*/ 690563 w 700088"/>
                        <a:gd name="connsiteY5" fmla="*/ 312939 h 346277"/>
                        <a:gd name="connsiteX6" fmla="*/ 321469 w 700088"/>
                        <a:gd name="connsiteY6" fmla="*/ 346277 h 346277"/>
                        <a:gd name="connsiteX7" fmla="*/ 0 w 700088"/>
                        <a:gd name="connsiteY7" fmla="*/ 129583 h 346277"/>
                        <a:gd name="connsiteX8" fmla="*/ 26194 w 700088"/>
                        <a:gd name="connsiteY8" fmla="*/ 10521 h 346277"/>
                        <a:gd name="connsiteX0" fmla="*/ 26194 w 700088"/>
                        <a:gd name="connsiteY0" fmla="*/ 10521 h 346277"/>
                        <a:gd name="connsiteX1" fmla="*/ 290513 w 700088"/>
                        <a:gd name="connsiteY1" fmla="*/ 17664 h 346277"/>
                        <a:gd name="connsiteX2" fmla="*/ 342900 w 700088"/>
                        <a:gd name="connsiteY2" fmla="*/ 262933 h 346277"/>
                        <a:gd name="connsiteX3" fmla="*/ 442913 w 700088"/>
                        <a:gd name="connsiteY3" fmla="*/ 36714 h 346277"/>
                        <a:gd name="connsiteX4" fmla="*/ 700088 w 700088"/>
                        <a:gd name="connsiteY4" fmla="*/ 162921 h 346277"/>
                        <a:gd name="connsiteX5" fmla="*/ 690563 w 700088"/>
                        <a:gd name="connsiteY5" fmla="*/ 312939 h 346277"/>
                        <a:gd name="connsiteX6" fmla="*/ 321469 w 700088"/>
                        <a:gd name="connsiteY6" fmla="*/ 346277 h 346277"/>
                        <a:gd name="connsiteX7" fmla="*/ 0 w 700088"/>
                        <a:gd name="connsiteY7" fmla="*/ 129583 h 346277"/>
                        <a:gd name="connsiteX8" fmla="*/ 26194 w 700088"/>
                        <a:gd name="connsiteY8" fmla="*/ 10521 h 346277"/>
                        <a:gd name="connsiteX0" fmla="*/ 26194 w 700088"/>
                        <a:gd name="connsiteY0" fmla="*/ 10521 h 346277"/>
                        <a:gd name="connsiteX1" fmla="*/ 290513 w 700088"/>
                        <a:gd name="connsiteY1" fmla="*/ 17664 h 346277"/>
                        <a:gd name="connsiteX2" fmla="*/ 342900 w 700088"/>
                        <a:gd name="connsiteY2" fmla="*/ 262933 h 346277"/>
                        <a:gd name="connsiteX3" fmla="*/ 442913 w 700088"/>
                        <a:gd name="connsiteY3" fmla="*/ 36714 h 346277"/>
                        <a:gd name="connsiteX4" fmla="*/ 700088 w 700088"/>
                        <a:gd name="connsiteY4" fmla="*/ 162921 h 346277"/>
                        <a:gd name="connsiteX5" fmla="*/ 690563 w 700088"/>
                        <a:gd name="connsiteY5" fmla="*/ 312939 h 346277"/>
                        <a:gd name="connsiteX6" fmla="*/ 321469 w 700088"/>
                        <a:gd name="connsiteY6" fmla="*/ 346277 h 346277"/>
                        <a:gd name="connsiteX7" fmla="*/ 0 w 700088"/>
                        <a:gd name="connsiteY7" fmla="*/ 129583 h 346277"/>
                        <a:gd name="connsiteX8" fmla="*/ 26194 w 700088"/>
                        <a:gd name="connsiteY8" fmla="*/ 10521 h 346277"/>
                        <a:gd name="connsiteX0" fmla="*/ 26194 w 700088"/>
                        <a:gd name="connsiteY0" fmla="*/ 10521 h 348415"/>
                        <a:gd name="connsiteX1" fmla="*/ 290513 w 700088"/>
                        <a:gd name="connsiteY1" fmla="*/ 17664 h 348415"/>
                        <a:gd name="connsiteX2" fmla="*/ 342900 w 700088"/>
                        <a:gd name="connsiteY2" fmla="*/ 262933 h 348415"/>
                        <a:gd name="connsiteX3" fmla="*/ 442913 w 700088"/>
                        <a:gd name="connsiteY3" fmla="*/ 36714 h 348415"/>
                        <a:gd name="connsiteX4" fmla="*/ 700088 w 700088"/>
                        <a:gd name="connsiteY4" fmla="*/ 162921 h 348415"/>
                        <a:gd name="connsiteX5" fmla="*/ 690563 w 700088"/>
                        <a:gd name="connsiteY5" fmla="*/ 312939 h 348415"/>
                        <a:gd name="connsiteX6" fmla="*/ 321469 w 700088"/>
                        <a:gd name="connsiteY6" fmla="*/ 346277 h 348415"/>
                        <a:gd name="connsiteX7" fmla="*/ 0 w 700088"/>
                        <a:gd name="connsiteY7" fmla="*/ 129583 h 348415"/>
                        <a:gd name="connsiteX8" fmla="*/ 26194 w 700088"/>
                        <a:gd name="connsiteY8" fmla="*/ 10521 h 348415"/>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 name="connsiteX0" fmla="*/ 26194 w 700088"/>
                        <a:gd name="connsiteY0" fmla="*/ 10521 h 358731"/>
                        <a:gd name="connsiteX1" fmla="*/ 290513 w 700088"/>
                        <a:gd name="connsiteY1" fmla="*/ 17664 h 358731"/>
                        <a:gd name="connsiteX2" fmla="*/ 342900 w 700088"/>
                        <a:gd name="connsiteY2" fmla="*/ 262933 h 358731"/>
                        <a:gd name="connsiteX3" fmla="*/ 442913 w 700088"/>
                        <a:gd name="connsiteY3" fmla="*/ 36714 h 358731"/>
                        <a:gd name="connsiteX4" fmla="*/ 700088 w 700088"/>
                        <a:gd name="connsiteY4" fmla="*/ 162921 h 358731"/>
                        <a:gd name="connsiteX5" fmla="*/ 690563 w 700088"/>
                        <a:gd name="connsiteY5" fmla="*/ 312939 h 358731"/>
                        <a:gd name="connsiteX6" fmla="*/ 321469 w 700088"/>
                        <a:gd name="connsiteY6" fmla="*/ 346277 h 358731"/>
                        <a:gd name="connsiteX7" fmla="*/ 0 w 700088"/>
                        <a:gd name="connsiteY7" fmla="*/ 129583 h 358731"/>
                        <a:gd name="connsiteX8" fmla="*/ 26194 w 700088"/>
                        <a:gd name="connsiteY8" fmla="*/ 10521 h 358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088" h="358731">
                          <a:moveTo>
                            <a:pt x="26194" y="10521"/>
                          </a:moveTo>
                          <a:cubicBezTo>
                            <a:pt x="166687" y="-8529"/>
                            <a:pt x="173832" y="996"/>
                            <a:pt x="290513" y="17664"/>
                          </a:cubicBezTo>
                          <a:cubicBezTo>
                            <a:pt x="307975" y="99420"/>
                            <a:pt x="287338" y="204990"/>
                            <a:pt x="342900" y="262933"/>
                          </a:cubicBezTo>
                          <a:cubicBezTo>
                            <a:pt x="411957" y="237533"/>
                            <a:pt x="409575" y="112120"/>
                            <a:pt x="442913" y="36714"/>
                          </a:cubicBezTo>
                          <a:cubicBezTo>
                            <a:pt x="552450" y="66876"/>
                            <a:pt x="619125" y="111327"/>
                            <a:pt x="700088" y="162921"/>
                          </a:cubicBezTo>
                          <a:lnTo>
                            <a:pt x="690563" y="312939"/>
                          </a:lnTo>
                          <a:cubicBezTo>
                            <a:pt x="555626" y="374058"/>
                            <a:pt x="473075" y="361358"/>
                            <a:pt x="321469" y="346277"/>
                          </a:cubicBezTo>
                          <a:cubicBezTo>
                            <a:pt x="183357" y="297859"/>
                            <a:pt x="107156" y="256583"/>
                            <a:pt x="0" y="129583"/>
                          </a:cubicBezTo>
                          <a:lnTo>
                            <a:pt x="26194" y="10521"/>
                          </a:lnTo>
                          <a:close/>
                        </a:path>
                      </a:pathLst>
                    </a:cu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
              <p:nvSpPr>
                <p:cNvPr id="165" name="Freeform 164"/>
                <p:cNvSpPr/>
                <p:nvPr/>
              </p:nvSpPr>
              <p:spPr bwMode="auto">
                <a:xfrm flipH="1">
                  <a:off x="5677024" y="3358616"/>
                  <a:ext cx="917326" cy="1277905"/>
                </a:xfrm>
                <a:custGeom>
                  <a:avLst/>
                  <a:gdLst>
                    <a:gd name="connsiteX0" fmla="*/ 458663 w 917326"/>
                    <a:gd name="connsiteY0" fmla="*/ 46103 h 1277905"/>
                    <a:gd name="connsiteX1" fmla="*/ 453905 w 917326"/>
                    <a:gd name="connsiteY1" fmla="*/ 49192 h 1277905"/>
                    <a:gd name="connsiteX2" fmla="*/ 458663 w 917326"/>
                    <a:gd name="connsiteY2" fmla="*/ 49934 h 1277905"/>
                    <a:gd name="connsiteX3" fmla="*/ 463421 w 917326"/>
                    <a:gd name="connsiteY3" fmla="*/ 49192 h 1277905"/>
                    <a:gd name="connsiteX4" fmla="*/ 695288 w 917326"/>
                    <a:gd name="connsiteY4" fmla="*/ 172 h 1277905"/>
                    <a:gd name="connsiteX5" fmla="*/ 475255 w 917326"/>
                    <a:gd name="connsiteY5" fmla="*/ 47346 h 1277905"/>
                    <a:gd name="connsiteX6" fmla="*/ 463421 w 917326"/>
                    <a:gd name="connsiteY6" fmla="*/ 49192 h 1277905"/>
                    <a:gd name="connsiteX7" fmla="*/ 474413 w 917326"/>
                    <a:gd name="connsiteY7" fmla="*/ 56324 h 1277905"/>
                    <a:gd name="connsiteX8" fmla="*/ 458663 w 917326"/>
                    <a:gd name="connsiteY8" fmla="*/ 53598 h 1277905"/>
                    <a:gd name="connsiteX9" fmla="*/ 442913 w 917326"/>
                    <a:gd name="connsiteY9" fmla="*/ 56324 h 1277905"/>
                    <a:gd name="connsiteX10" fmla="*/ 453905 w 917326"/>
                    <a:gd name="connsiteY10" fmla="*/ 49192 h 1277905"/>
                    <a:gd name="connsiteX11" fmla="*/ 442071 w 917326"/>
                    <a:gd name="connsiteY11" fmla="*/ 47346 h 1277905"/>
                    <a:gd name="connsiteX12" fmla="*/ 222038 w 917326"/>
                    <a:gd name="connsiteY12" fmla="*/ 172 h 1277905"/>
                    <a:gd name="connsiteX13" fmla="*/ 195263 w 917326"/>
                    <a:gd name="connsiteY13" fmla="*/ 1555 h 1277905"/>
                    <a:gd name="connsiteX14" fmla="*/ 102394 w 917326"/>
                    <a:gd name="connsiteY14" fmla="*/ 120618 h 1277905"/>
                    <a:gd name="connsiteX15" fmla="*/ 314325 w 917326"/>
                    <a:gd name="connsiteY15" fmla="*/ 306355 h 1277905"/>
                    <a:gd name="connsiteX16" fmla="*/ 438150 w 917326"/>
                    <a:gd name="connsiteY16" fmla="*/ 606393 h 1277905"/>
                    <a:gd name="connsiteX17" fmla="*/ 297656 w 917326"/>
                    <a:gd name="connsiteY17" fmla="*/ 1042162 h 1277905"/>
                    <a:gd name="connsiteX18" fmla="*/ 0 w 917326"/>
                    <a:gd name="connsiteY18" fmla="*/ 1277905 h 1277905"/>
                    <a:gd name="connsiteX19" fmla="*/ 197644 w 917326"/>
                    <a:gd name="connsiteY19" fmla="*/ 1211230 h 1277905"/>
                    <a:gd name="connsiteX20" fmla="*/ 369094 w 917326"/>
                    <a:gd name="connsiteY20" fmla="*/ 1049305 h 1277905"/>
                    <a:gd name="connsiteX21" fmla="*/ 451750 w 917326"/>
                    <a:gd name="connsiteY21" fmla="*/ 879530 h 1277905"/>
                    <a:gd name="connsiteX22" fmla="*/ 458663 w 917326"/>
                    <a:gd name="connsiteY22" fmla="*/ 868864 h 1277905"/>
                    <a:gd name="connsiteX23" fmla="*/ 465576 w 917326"/>
                    <a:gd name="connsiteY23" fmla="*/ 879530 h 1277905"/>
                    <a:gd name="connsiteX24" fmla="*/ 548232 w 917326"/>
                    <a:gd name="connsiteY24" fmla="*/ 1049305 h 1277905"/>
                    <a:gd name="connsiteX25" fmla="*/ 719682 w 917326"/>
                    <a:gd name="connsiteY25" fmla="*/ 1211230 h 1277905"/>
                    <a:gd name="connsiteX26" fmla="*/ 917326 w 917326"/>
                    <a:gd name="connsiteY26" fmla="*/ 1277905 h 1277905"/>
                    <a:gd name="connsiteX27" fmla="*/ 619670 w 917326"/>
                    <a:gd name="connsiteY27" fmla="*/ 1042162 h 1277905"/>
                    <a:gd name="connsiteX28" fmla="*/ 479176 w 917326"/>
                    <a:gd name="connsiteY28" fmla="*/ 606393 h 1277905"/>
                    <a:gd name="connsiteX29" fmla="*/ 603001 w 917326"/>
                    <a:gd name="connsiteY29" fmla="*/ 306355 h 1277905"/>
                    <a:gd name="connsiteX30" fmla="*/ 814932 w 917326"/>
                    <a:gd name="connsiteY30" fmla="*/ 120618 h 1277905"/>
                    <a:gd name="connsiteX31" fmla="*/ 722063 w 917326"/>
                    <a:gd name="connsiteY31" fmla="*/ 1555 h 1277905"/>
                    <a:gd name="connsiteX32" fmla="*/ 695288 w 917326"/>
                    <a:gd name="connsiteY32" fmla="*/ 172 h 1277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17326" h="1277905">
                      <a:moveTo>
                        <a:pt x="458663" y="46103"/>
                      </a:moveTo>
                      <a:lnTo>
                        <a:pt x="453905" y="49192"/>
                      </a:lnTo>
                      <a:lnTo>
                        <a:pt x="458663" y="49934"/>
                      </a:lnTo>
                      <a:lnTo>
                        <a:pt x="463421" y="49192"/>
                      </a:lnTo>
                      <a:close/>
                      <a:moveTo>
                        <a:pt x="695288" y="172"/>
                      </a:moveTo>
                      <a:cubicBezTo>
                        <a:pt x="634724" y="2809"/>
                        <a:pt x="536265" y="35110"/>
                        <a:pt x="475255" y="47346"/>
                      </a:cubicBezTo>
                      <a:lnTo>
                        <a:pt x="463421" y="49192"/>
                      </a:lnTo>
                      <a:lnTo>
                        <a:pt x="474413" y="56324"/>
                      </a:lnTo>
                      <a:lnTo>
                        <a:pt x="458663" y="53598"/>
                      </a:lnTo>
                      <a:lnTo>
                        <a:pt x="442913" y="56324"/>
                      </a:lnTo>
                      <a:lnTo>
                        <a:pt x="453905" y="49192"/>
                      </a:lnTo>
                      <a:lnTo>
                        <a:pt x="442071" y="47346"/>
                      </a:lnTo>
                      <a:cubicBezTo>
                        <a:pt x="381061" y="35110"/>
                        <a:pt x="282602" y="2809"/>
                        <a:pt x="222038" y="172"/>
                      </a:cubicBezTo>
                      <a:cubicBezTo>
                        <a:pt x="211944" y="-268"/>
                        <a:pt x="202903" y="117"/>
                        <a:pt x="195263" y="1555"/>
                      </a:cubicBezTo>
                      <a:cubicBezTo>
                        <a:pt x="134144" y="13064"/>
                        <a:pt x="82550" y="69818"/>
                        <a:pt x="102394" y="120618"/>
                      </a:cubicBezTo>
                      <a:lnTo>
                        <a:pt x="314325" y="306355"/>
                      </a:lnTo>
                      <a:cubicBezTo>
                        <a:pt x="370284" y="387317"/>
                        <a:pt x="423862" y="565911"/>
                        <a:pt x="438150" y="606393"/>
                      </a:cubicBezTo>
                      <a:cubicBezTo>
                        <a:pt x="441326" y="692117"/>
                        <a:pt x="401637" y="915956"/>
                        <a:pt x="297656" y="1042162"/>
                      </a:cubicBezTo>
                      <a:cubicBezTo>
                        <a:pt x="193675" y="1168368"/>
                        <a:pt x="16669" y="1249727"/>
                        <a:pt x="0" y="1277905"/>
                      </a:cubicBezTo>
                      <a:lnTo>
                        <a:pt x="197644" y="1211230"/>
                      </a:lnTo>
                      <a:cubicBezTo>
                        <a:pt x="259160" y="1173130"/>
                        <a:pt x="323057" y="1108836"/>
                        <a:pt x="369094" y="1049305"/>
                      </a:cubicBezTo>
                      <a:cubicBezTo>
                        <a:pt x="403622" y="1004657"/>
                        <a:pt x="428997" y="921611"/>
                        <a:pt x="451750" y="879530"/>
                      </a:cubicBezTo>
                      <a:lnTo>
                        <a:pt x="458663" y="868864"/>
                      </a:lnTo>
                      <a:lnTo>
                        <a:pt x="465576" y="879530"/>
                      </a:lnTo>
                      <a:cubicBezTo>
                        <a:pt x="488329" y="921611"/>
                        <a:pt x="513704" y="1004657"/>
                        <a:pt x="548232" y="1049305"/>
                      </a:cubicBezTo>
                      <a:cubicBezTo>
                        <a:pt x="594269" y="1108836"/>
                        <a:pt x="658166" y="1173130"/>
                        <a:pt x="719682" y="1211230"/>
                      </a:cubicBezTo>
                      <a:lnTo>
                        <a:pt x="917326" y="1277905"/>
                      </a:lnTo>
                      <a:cubicBezTo>
                        <a:pt x="900657" y="1249727"/>
                        <a:pt x="723651" y="1168368"/>
                        <a:pt x="619670" y="1042162"/>
                      </a:cubicBezTo>
                      <a:cubicBezTo>
                        <a:pt x="515689" y="915956"/>
                        <a:pt x="476000" y="692117"/>
                        <a:pt x="479176" y="606393"/>
                      </a:cubicBezTo>
                      <a:cubicBezTo>
                        <a:pt x="493464" y="565911"/>
                        <a:pt x="547042" y="387317"/>
                        <a:pt x="603001" y="306355"/>
                      </a:cubicBezTo>
                      <a:lnTo>
                        <a:pt x="814932" y="120618"/>
                      </a:lnTo>
                      <a:cubicBezTo>
                        <a:pt x="834776" y="69818"/>
                        <a:pt x="783182" y="13064"/>
                        <a:pt x="722063" y="1555"/>
                      </a:cubicBezTo>
                      <a:cubicBezTo>
                        <a:pt x="714423" y="117"/>
                        <a:pt x="705382" y="-268"/>
                        <a:pt x="695288" y="172"/>
                      </a:cubicBezTo>
                      <a:close/>
                    </a:path>
                  </a:pathLst>
                </a:custGeom>
                <a:solidFill>
                  <a:srgbClr val="FFFFFF"/>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grpSp>
        <p:sp>
          <p:nvSpPr>
            <p:cNvPr id="215" name="Rectangle 214"/>
            <p:cNvSpPr/>
            <p:nvPr/>
          </p:nvSpPr>
          <p:spPr bwMode="auto">
            <a:xfrm>
              <a:off x="5919275" y="5715213"/>
              <a:ext cx="1064418" cy="291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9" name="Multiply 508"/>
            <p:cNvSpPr/>
            <p:nvPr/>
          </p:nvSpPr>
          <p:spPr bwMode="auto">
            <a:xfrm>
              <a:off x="5501199"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0" name="Multiply 509"/>
            <p:cNvSpPr/>
            <p:nvPr/>
          </p:nvSpPr>
          <p:spPr bwMode="auto">
            <a:xfrm>
              <a:off x="5510723"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1" name="Multiply 510"/>
            <p:cNvSpPr/>
            <p:nvPr/>
          </p:nvSpPr>
          <p:spPr bwMode="auto">
            <a:xfrm>
              <a:off x="5510723"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2" name="Multiply 511"/>
            <p:cNvSpPr/>
            <p:nvPr/>
          </p:nvSpPr>
          <p:spPr bwMode="auto">
            <a:xfrm>
              <a:off x="5496211"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3" name="Multiply 512"/>
            <p:cNvSpPr/>
            <p:nvPr/>
          </p:nvSpPr>
          <p:spPr bwMode="auto">
            <a:xfrm>
              <a:off x="5510723"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4" name="Multiply 513"/>
            <p:cNvSpPr/>
            <p:nvPr/>
          </p:nvSpPr>
          <p:spPr bwMode="auto">
            <a:xfrm>
              <a:off x="5711314"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5" name="Multiply 514"/>
            <p:cNvSpPr/>
            <p:nvPr/>
          </p:nvSpPr>
          <p:spPr bwMode="auto">
            <a:xfrm>
              <a:off x="5720838"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6" name="Multiply 515"/>
            <p:cNvSpPr/>
            <p:nvPr/>
          </p:nvSpPr>
          <p:spPr bwMode="auto">
            <a:xfrm>
              <a:off x="5720838"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7" name="Multiply 516"/>
            <p:cNvSpPr/>
            <p:nvPr/>
          </p:nvSpPr>
          <p:spPr bwMode="auto">
            <a:xfrm>
              <a:off x="5706326"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8" name="Multiply 517"/>
            <p:cNvSpPr/>
            <p:nvPr/>
          </p:nvSpPr>
          <p:spPr bwMode="auto">
            <a:xfrm>
              <a:off x="5920551"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9" name="Multiply 518"/>
            <p:cNvSpPr/>
            <p:nvPr/>
          </p:nvSpPr>
          <p:spPr bwMode="auto">
            <a:xfrm>
              <a:off x="5930075"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0" name="Multiply 519"/>
            <p:cNvSpPr/>
            <p:nvPr/>
          </p:nvSpPr>
          <p:spPr bwMode="auto">
            <a:xfrm>
              <a:off x="5930075"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1" name="Multiply 520"/>
            <p:cNvSpPr/>
            <p:nvPr/>
          </p:nvSpPr>
          <p:spPr bwMode="auto">
            <a:xfrm>
              <a:off x="5915563"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2" name="Multiply 521"/>
            <p:cNvSpPr/>
            <p:nvPr/>
          </p:nvSpPr>
          <p:spPr bwMode="auto">
            <a:xfrm>
              <a:off x="6128372"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3" name="Multiply 522"/>
            <p:cNvSpPr/>
            <p:nvPr/>
          </p:nvSpPr>
          <p:spPr bwMode="auto">
            <a:xfrm>
              <a:off x="6137896"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4" name="Multiply 523"/>
            <p:cNvSpPr/>
            <p:nvPr/>
          </p:nvSpPr>
          <p:spPr bwMode="auto">
            <a:xfrm>
              <a:off x="6137896"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5" name="Multiply 524"/>
            <p:cNvSpPr/>
            <p:nvPr/>
          </p:nvSpPr>
          <p:spPr bwMode="auto">
            <a:xfrm>
              <a:off x="6123384"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6" name="Multiply 525"/>
            <p:cNvSpPr/>
            <p:nvPr/>
          </p:nvSpPr>
          <p:spPr bwMode="auto">
            <a:xfrm>
              <a:off x="6331107"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7" name="Multiply 526"/>
            <p:cNvSpPr/>
            <p:nvPr/>
          </p:nvSpPr>
          <p:spPr bwMode="auto">
            <a:xfrm>
              <a:off x="6340631"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8" name="Multiply 527"/>
            <p:cNvSpPr/>
            <p:nvPr/>
          </p:nvSpPr>
          <p:spPr bwMode="auto">
            <a:xfrm>
              <a:off x="6340631"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9" name="Multiply 528"/>
            <p:cNvSpPr/>
            <p:nvPr/>
          </p:nvSpPr>
          <p:spPr bwMode="auto">
            <a:xfrm>
              <a:off x="6326119"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0" name="Multiply 529"/>
            <p:cNvSpPr/>
            <p:nvPr/>
          </p:nvSpPr>
          <p:spPr bwMode="auto">
            <a:xfrm>
              <a:off x="6551945"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1" name="Multiply 530"/>
            <p:cNvSpPr/>
            <p:nvPr/>
          </p:nvSpPr>
          <p:spPr bwMode="auto">
            <a:xfrm>
              <a:off x="6561469"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2" name="Multiply 531"/>
            <p:cNvSpPr/>
            <p:nvPr/>
          </p:nvSpPr>
          <p:spPr bwMode="auto">
            <a:xfrm>
              <a:off x="6561469"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3" name="Multiply 532"/>
            <p:cNvSpPr/>
            <p:nvPr/>
          </p:nvSpPr>
          <p:spPr bwMode="auto">
            <a:xfrm>
              <a:off x="6546957"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4" name="Multiply 533"/>
            <p:cNvSpPr/>
            <p:nvPr/>
          </p:nvSpPr>
          <p:spPr bwMode="auto">
            <a:xfrm>
              <a:off x="6739821"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5" name="Multiply 534"/>
            <p:cNvSpPr/>
            <p:nvPr/>
          </p:nvSpPr>
          <p:spPr bwMode="auto">
            <a:xfrm>
              <a:off x="6749345"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6" name="Multiply 535"/>
            <p:cNvSpPr/>
            <p:nvPr/>
          </p:nvSpPr>
          <p:spPr bwMode="auto">
            <a:xfrm>
              <a:off x="6749345"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7" name="Multiply 536"/>
            <p:cNvSpPr/>
            <p:nvPr/>
          </p:nvSpPr>
          <p:spPr bwMode="auto">
            <a:xfrm>
              <a:off x="6734833"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8" name="Multiply 537"/>
            <p:cNvSpPr/>
            <p:nvPr/>
          </p:nvSpPr>
          <p:spPr bwMode="auto">
            <a:xfrm>
              <a:off x="5709784"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25" name="Group 24"/>
          <p:cNvGrpSpPr/>
          <p:nvPr/>
        </p:nvGrpSpPr>
        <p:grpSpPr>
          <a:xfrm rot="-1200000">
            <a:off x="7071162" y="3424984"/>
            <a:ext cx="1608380" cy="2661656"/>
            <a:chOff x="7071283" y="3424974"/>
            <a:chExt cx="1608608" cy="2662034"/>
          </a:xfrm>
        </p:grpSpPr>
        <p:grpSp>
          <p:nvGrpSpPr>
            <p:cNvPr id="14" name="Group 13"/>
            <p:cNvGrpSpPr/>
            <p:nvPr/>
          </p:nvGrpSpPr>
          <p:grpSpPr>
            <a:xfrm>
              <a:off x="7071283" y="3424974"/>
              <a:ext cx="1608608" cy="2662034"/>
              <a:chOff x="7071283" y="2948724"/>
              <a:chExt cx="1608608" cy="2662034"/>
            </a:xfrm>
          </p:grpSpPr>
          <p:sp>
            <p:nvSpPr>
              <p:cNvPr id="418" name="Rectangle 417"/>
              <p:cNvSpPr/>
              <p:nvPr/>
            </p:nvSpPr>
            <p:spPr bwMode="auto">
              <a:xfrm>
                <a:off x="7071283" y="2948724"/>
                <a:ext cx="1608608" cy="2662034"/>
              </a:xfrm>
              <a:prstGeom prst="rect">
                <a:avLst/>
              </a:prstGeom>
              <a:solidFill>
                <a:srgbClr val="FFFFFF"/>
              </a:solid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4" name="Group 73"/>
              <p:cNvGrpSpPr/>
              <p:nvPr/>
            </p:nvGrpSpPr>
            <p:grpSpPr>
              <a:xfrm>
                <a:off x="7140180" y="4348042"/>
                <a:ext cx="1470815" cy="1099813"/>
                <a:chOff x="441883" y="4335239"/>
                <a:chExt cx="1608608" cy="1144469"/>
              </a:xfrm>
            </p:grpSpPr>
            <p:cxnSp>
              <p:nvCxnSpPr>
                <p:cNvPr id="75" name="Straight Connector 74"/>
                <p:cNvCxnSpPr/>
                <p:nvPr/>
              </p:nvCxnSpPr>
              <p:spPr>
                <a:xfrm>
                  <a:off x="441883" y="4335239"/>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6" name="Straight Connector 75"/>
                <p:cNvCxnSpPr/>
                <p:nvPr/>
              </p:nvCxnSpPr>
              <p:spPr>
                <a:xfrm>
                  <a:off x="441883" y="4563672"/>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7" name="Straight Connector 76"/>
                <p:cNvCxnSpPr/>
                <p:nvPr/>
              </p:nvCxnSpPr>
              <p:spPr>
                <a:xfrm>
                  <a:off x="441883" y="4792104"/>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8" name="Straight Connector 77"/>
                <p:cNvCxnSpPr/>
                <p:nvPr/>
              </p:nvCxnSpPr>
              <p:spPr>
                <a:xfrm>
                  <a:off x="441883" y="5020537"/>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9" name="Straight Connector 78"/>
                <p:cNvCxnSpPr/>
                <p:nvPr/>
              </p:nvCxnSpPr>
              <p:spPr>
                <a:xfrm>
                  <a:off x="441883" y="5248970"/>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0" name="Straight Connector 79"/>
                <p:cNvCxnSpPr/>
                <p:nvPr/>
              </p:nvCxnSpPr>
              <p:spPr>
                <a:xfrm rot="5400000">
                  <a:off x="1248645"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1" name="Straight Connector 80"/>
                <p:cNvCxnSpPr/>
                <p:nvPr/>
              </p:nvCxnSpPr>
              <p:spPr>
                <a:xfrm rot="5400000">
                  <a:off x="1018844"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2" name="Straight Connector 81"/>
                <p:cNvCxnSpPr/>
                <p:nvPr/>
              </p:nvCxnSpPr>
              <p:spPr>
                <a:xfrm rot="5400000">
                  <a:off x="789043"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3" name="Straight Connector 82"/>
                <p:cNvCxnSpPr/>
                <p:nvPr/>
              </p:nvCxnSpPr>
              <p:spPr>
                <a:xfrm rot="5400000">
                  <a:off x="559242"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4" name="Straight Connector 83"/>
                <p:cNvCxnSpPr/>
                <p:nvPr/>
              </p:nvCxnSpPr>
              <p:spPr>
                <a:xfrm rot="5400000">
                  <a:off x="32944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5" name="Straight Connector 84"/>
                <p:cNvCxnSpPr/>
                <p:nvPr/>
              </p:nvCxnSpPr>
              <p:spPr>
                <a:xfrm rot="5400000">
                  <a:off x="99640"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6" name="Straight Connector 85"/>
                <p:cNvCxnSpPr/>
                <p:nvPr/>
              </p:nvCxnSpPr>
              <p:spPr>
                <a:xfrm rot="5400000">
                  <a:off x="-13016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7" name="Straight Connector 86"/>
                <p:cNvCxnSpPr/>
                <p:nvPr/>
              </p:nvCxnSpPr>
              <p:spPr>
                <a:xfrm>
                  <a:off x="441883" y="5479708"/>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88" name="Straight Connector 87"/>
                <p:cNvCxnSpPr/>
                <p:nvPr/>
              </p:nvCxnSpPr>
              <p:spPr>
                <a:xfrm rot="5400000">
                  <a:off x="1475829"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sp>
            <p:nvSpPr>
              <p:cNvPr id="122" name="Rounded Rectangle 121"/>
              <p:cNvSpPr/>
              <p:nvPr/>
            </p:nvSpPr>
            <p:spPr bwMode="auto">
              <a:xfrm>
                <a:off x="7260257" y="4169474"/>
                <a:ext cx="1230660" cy="94601"/>
              </a:xfrm>
              <a:prstGeom prst="roundRect">
                <a:avLst>
                  <a:gd name="adj" fmla="val 50000"/>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0" name="Rectangle 129"/>
              <p:cNvSpPr/>
              <p:nvPr/>
            </p:nvSpPr>
            <p:spPr bwMode="auto">
              <a:xfrm>
                <a:off x="7141635" y="3079326"/>
                <a:ext cx="1464058" cy="989368"/>
              </a:xfrm>
              <a:prstGeom prst="rect">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72" name="Group 171"/>
              <p:cNvGrpSpPr/>
              <p:nvPr/>
            </p:nvGrpSpPr>
            <p:grpSpPr>
              <a:xfrm>
                <a:off x="7437081" y="3165661"/>
                <a:ext cx="869900" cy="846105"/>
                <a:chOff x="4828054" y="3240948"/>
                <a:chExt cx="3012141" cy="2929748"/>
              </a:xfrm>
              <a:solidFill>
                <a:srgbClr val="FFFFFF"/>
              </a:solidFill>
            </p:grpSpPr>
            <p:sp>
              <p:nvSpPr>
                <p:cNvPr id="173" name="Freeform 172"/>
                <p:cNvSpPr/>
                <p:nvPr/>
              </p:nvSpPr>
              <p:spPr bwMode="auto">
                <a:xfrm>
                  <a:off x="4828054" y="4170025"/>
                  <a:ext cx="3012141" cy="1479177"/>
                </a:xfrm>
                <a:custGeom>
                  <a:avLst/>
                  <a:gdLst>
                    <a:gd name="connsiteX0" fmla="*/ 1425388 w 3012141"/>
                    <a:gd name="connsiteY0" fmla="*/ 0 h 1479177"/>
                    <a:gd name="connsiteX1" fmla="*/ 421341 w 3012141"/>
                    <a:gd name="connsiteY1" fmla="*/ 394447 h 1479177"/>
                    <a:gd name="connsiteX2" fmla="*/ 0 w 3012141"/>
                    <a:gd name="connsiteY2" fmla="*/ 878541 h 1479177"/>
                    <a:gd name="connsiteX3" fmla="*/ 1030941 w 3012141"/>
                    <a:gd name="connsiteY3" fmla="*/ 1479177 h 1479177"/>
                    <a:gd name="connsiteX4" fmla="*/ 1497106 w 3012141"/>
                    <a:gd name="connsiteY4" fmla="*/ 896471 h 1479177"/>
                    <a:gd name="connsiteX5" fmla="*/ 1990165 w 3012141"/>
                    <a:gd name="connsiteY5" fmla="*/ 1371600 h 1479177"/>
                    <a:gd name="connsiteX6" fmla="*/ 3012141 w 3012141"/>
                    <a:gd name="connsiteY6" fmla="*/ 762000 h 1479177"/>
                    <a:gd name="connsiteX7" fmla="*/ 2554941 w 3012141"/>
                    <a:gd name="connsiteY7" fmla="*/ 295835 h 1479177"/>
                    <a:gd name="connsiteX8" fmla="*/ 1497106 w 3012141"/>
                    <a:gd name="connsiteY8" fmla="*/ 905435 h 1479177"/>
                    <a:gd name="connsiteX9" fmla="*/ 430306 w 3012141"/>
                    <a:gd name="connsiteY9" fmla="*/ 412377 h 1479177"/>
                    <a:gd name="connsiteX10" fmla="*/ 1425388 w 3012141"/>
                    <a:gd name="connsiteY10" fmla="*/ 0 h 1479177"/>
                    <a:gd name="connsiteX0" fmla="*/ 1425388 w 3012141"/>
                    <a:gd name="connsiteY0" fmla="*/ 0 h 1479177"/>
                    <a:gd name="connsiteX1" fmla="*/ 421341 w 3012141"/>
                    <a:gd name="connsiteY1" fmla="*/ 394447 h 1479177"/>
                    <a:gd name="connsiteX2" fmla="*/ 0 w 3012141"/>
                    <a:gd name="connsiteY2" fmla="*/ 878541 h 1479177"/>
                    <a:gd name="connsiteX3" fmla="*/ 1030941 w 3012141"/>
                    <a:gd name="connsiteY3" fmla="*/ 1479177 h 1479177"/>
                    <a:gd name="connsiteX4" fmla="*/ 1497106 w 3012141"/>
                    <a:gd name="connsiteY4" fmla="*/ 896471 h 1479177"/>
                    <a:gd name="connsiteX5" fmla="*/ 1990165 w 3012141"/>
                    <a:gd name="connsiteY5" fmla="*/ 1371600 h 1479177"/>
                    <a:gd name="connsiteX6" fmla="*/ 3012141 w 3012141"/>
                    <a:gd name="connsiteY6" fmla="*/ 762000 h 1479177"/>
                    <a:gd name="connsiteX7" fmla="*/ 2554941 w 3012141"/>
                    <a:gd name="connsiteY7" fmla="*/ 295835 h 1479177"/>
                    <a:gd name="connsiteX8" fmla="*/ 1497106 w 3012141"/>
                    <a:gd name="connsiteY8" fmla="*/ 905435 h 1479177"/>
                    <a:gd name="connsiteX9" fmla="*/ 430306 w 3012141"/>
                    <a:gd name="connsiteY9" fmla="*/ 412377 h 1479177"/>
                    <a:gd name="connsiteX10" fmla="*/ 888907 w 3012141"/>
                    <a:gd name="connsiteY10" fmla="*/ 225519 h 1479177"/>
                    <a:gd name="connsiteX11" fmla="*/ 1425388 w 3012141"/>
                    <a:gd name="connsiteY11" fmla="*/ 0 h 1479177"/>
                    <a:gd name="connsiteX0" fmla="*/ 1425388 w 3012141"/>
                    <a:gd name="connsiteY0" fmla="*/ 0 h 1479177"/>
                    <a:gd name="connsiteX1" fmla="*/ 421341 w 3012141"/>
                    <a:gd name="connsiteY1" fmla="*/ 394447 h 1479177"/>
                    <a:gd name="connsiteX2" fmla="*/ 0 w 3012141"/>
                    <a:gd name="connsiteY2" fmla="*/ 878541 h 1479177"/>
                    <a:gd name="connsiteX3" fmla="*/ 1030941 w 3012141"/>
                    <a:gd name="connsiteY3" fmla="*/ 1479177 h 1479177"/>
                    <a:gd name="connsiteX4" fmla="*/ 1497106 w 3012141"/>
                    <a:gd name="connsiteY4" fmla="*/ 896471 h 1479177"/>
                    <a:gd name="connsiteX5" fmla="*/ 1990165 w 3012141"/>
                    <a:gd name="connsiteY5" fmla="*/ 1371600 h 1479177"/>
                    <a:gd name="connsiteX6" fmla="*/ 3012141 w 3012141"/>
                    <a:gd name="connsiteY6" fmla="*/ 762000 h 1479177"/>
                    <a:gd name="connsiteX7" fmla="*/ 2554941 w 3012141"/>
                    <a:gd name="connsiteY7" fmla="*/ 295835 h 1479177"/>
                    <a:gd name="connsiteX8" fmla="*/ 1497106 w 3012141"/>
                    <a:gd name="connsiteY8" fmla="*/ 905435 h 1479177"/>
                    <a:gd name="connsiteX9" fmla="*/ 430306 w 3012141"/>
                    <a:gd name="connsiteY9" fmla="*/ 412377 h 1479177"/>
                    <a:gd name="connsiteX10" fmla="*/ 2570069 w 3012141"/>
                    <a:gd name="connsiteY10" fmla="*/ 301719 h 1479177"/>
                    <a:gd name="connsiteX11" fmla="*/ 1425388 w 3012141"/>
                    <a:gd name="connsiteY11" fmla="*/ 0 h 1479177"/>
                    <a:gd name="connsiteX0" fmla="*/ 1425388 w 3012141"/>
                    <a:gd name="connsiteY0" fmla="*/ 0 h 1479177"/>
                    <a:gd name="connsiteX1" fmla="*/ 421341 w 3012141"/>
                    <a:gd name="connsiteY1" fmla="*/ 394447 h 1479177"/>
                    <a:gd name="connsiteX2" fmla="*/ 0 w 3012141"/>
                    <a:gd name="connsiteY2" fmla="*/ 878541 h 1479177"/>
                    <a:gd name="connsiteX3" fmla="*/ 1030941 w 3012141"/>
                    <a:gd name="connsiteY3" fmla="*/ 1479177 h 1479177"/>
                    <a:gd name="connsiteX4" fmla="*/ 1497106 w 3012141"/>
                    <a:gd name="connsiteY4" fmla="*/ 896471 h 1479177"/>
                    <a:gd name="connsiteX5" fmla="*/ 1990165 w 3012141"/>
                    <a:gd name="connsiteY5" fmla="*/ 1371600 h 1479177"/>
                    <a:gd name="connsiteX6" fmla="*/ 3012141 w 3012141"/>
                    <a:gd name="connsiteY6" fmla="*/ 762000 h 1479177"/>
                    <a:gd name="connsiteX7" fmla="*/ 2554941 w 3012141"/>
                    <a:gd name="connsiteY7" fmla="*/ 295835 h 1479177"/>
                    <a:gd name="connsiteX8" fmla="*/ 1497106 w 3012141"/>
                    <a:gd name="connsiteY8" fmla="*/ 905435 h 1479177"/>
                    <a:gd name="connsiteX9" fmla="*/ 430306 w 3012141"/>
                    <a:gd name="connsiteY9" fmla="*/ 412377 h 1479177"/>
                    <a:gd name="connsiteX10" fmla="*/ 1450882 w 3012141"/>
                    <a:gd name="connsiteY10" fmla="*/ 363631 h 1479177"/>
                    <a:gd name="connsiteX11" fmla="*/ 2570069 w 3012141"/>
                    <a:gd name="connsiteY11" fmla="*/ 301719 h 1479177"/>
                    <a:gd name="connsiteX12" fmla="*/ 1425388 w 3012141"/>
                    <a:gd name="connsiteY12" fmla="*/ 0 h 1479177"/>
                    <a:gd name="connsiteX0" fmla="*/ 1450882 w 3012141"/>
                    <a:gd name="connsiteY0" fmla="*/ 363631 h 1479177"/>
                    <a:gd name="connsiteX1" fmla="*/ 2570069 w 3012141"/>
                    <a:gd name="connsiteY1" fmla="*/ 301719 h 1479177"/>
                    <a:gd name="connsiteX2" fmla="*/ 1425388 w 3012141"/>
                    <a:gd name="connsiteY2" fmla="*/ 0 h 1479177"/>
                    <a:gd name="connsiteX3" fmla="*/ 421341 w 3012141"/>
                    <a:gd name="connsiteY3" fmla="*/ 394447 h 1479177"/>
                    <a:gd name="connsiteX4" fmla="*/ 0 w 3012141"/>
                    <a:gd name="connsiteY4" fmla="*/ 878541 h 1479177"/>
                    <a:gd name="connsiteX5" fmla="*/ 1030941 w 3012141"/>
                    <a:gd name="connsiteY5" fmla="*/ 1479177 h 1479177"/>
                    <a:gd name="connsiteX6" fmla="*/ 1497106 w 3012141"/>
                    <a:gd name="connsiteY6" fmla="*/ 896471 h 1479177"/>
                    <a:gd name="connsiteX7" fmla="*/ 1990165 w 3012141"/>
                    <a:gd name="connsiteY7" fmla="*/ 1371600 h 1479177"/>
                    <a:gd name="connsiteX8" fmla="*/ 3012141 w 3012141"/>
                    <a:gd name="connsiteY8" fmla="*/ 762000 h 1479177"/>
                    <a:gd name="connsiteX9" fmla="*/ 2554941 w 3012141"/>
                    <a:gd name="connsiteY9" fmla="*/ 295835 h 1479177"/>
                    <a:gd name="connsiteX10" fmla="*/ 1497106 w 3012141"/>
                    <a:gd name="connsiteY10" fmla="*/ 905435 h 1479177"/>
                    <a:gd name="connsiteX11" fmla="*/ 430306 w 3012141"/>
                    <a:gd name="connsiteY11" fmla="*/ 412377 h 1479177"/>
                    <a:gd name="connsiteX12" fmla="*/ 1542322 w 3012141"/>
                    <a:gd name="connsiteY12" fmla="*/ 455071 h 1479177"/>
                    <a:gd name="connsiteX0" fmla="*/ 1450882 w 3012141"/>
                    <a:gd name="connsiteY0" fmla="*/ 363631 h 1479177"/>
                    <a:gd name="connsiteX1" fmla="*/ 2570069 w 3012141"/>
                    <a:gd name="connsiteY1" fmla="*/ 301719 h 1479177"/>
                    <a:gd name="connsiteX2" fmla="*/ 1425388 w 3012141"/>
                    <a:gd name="connsiteY2" fmla="*/ 0 h 1479177"/>
                    <a:gd name="connsiteX3" fmla="*/ 421341 w 3012141"/>
                    <a:gd name="connsiteY3" fmla="*/ 394447 h 1479177"/>
                    <a:gd name="connsiteX4" fmla="*/ 0 w 3012141"/>
                    <a:gd name="connsiteY4" fmla="*/ 878541 h 1479177"/>
                    <a:gd name="connsiteX5" fmla="*/ 1030941 w 3012141"/>
                    <a:gd name="connsiteY5" fmla="*/ 1479177 h 1479177"/>
                    <a:gd name="connsiteX6" fmla="*/ 1497106 w 3012141"/>
                    <a:gd name="connsiteY6" fmla="*/ 896471 h 1479177"/>
                    <a:gd name="connsiteX7" fmla="*/ 1990165 w 3012141"/>
                    <a:gd name="connsiteY7" fmla="*/ 1371600 h 1479177"/>
                    <a:gd name="connsiteX8" fmla="*/ 3012141 w 3012141"/>
                    <a:gd name="connsiteY8" fmla="*/ 762000 h 1479177"/>
                    <a:gd name="connsiteX9" fmla="*/ 2554941 w 3012141"/>
                    <a:gd name="connsiteY9" fmla="*/ 295835 h 1479177"/>
                    <a:gd name="connsiteX10" fmla="*/ 1497106 w 3012141"/>
                    <a:gd name="connsiteY10" fmla="*/ 905435 h 1479177"/>
                    <a:gd name="connsiteX11" fmla="*/ 430306 w 3012141"/>
                    <a:gd name="connsiteY11" fmla="*/ 412377 h 1479177"/>
                    <a:gd name="connsiteX0" fmla="*/ 1498507 w 3012141"/>
                    <a:gd name="connsiteY0" fmla="*/ 863693 h 1479177"/>
                    <a:gd name="connsiteX1" fmla="*/ 2570069 w 3012141"/>
                    <a:gd name="connsiteY1" fmla="*/ 301719 h 1479177"/>
                    <a:gd name="connsiteX2" fmla="*/ 1425388 w 3012141"/>
                    <a:gd name="connsiteY2" fmla="*/ 0 h 1479177"/>
                    <a:gd name="connsiteX3" fmla="*/ 421341 w 3012141"/>
                    <a:gd name="connsiteY3" fmla="*/ 394447 h 1479177"/>
                    <a:gd name="connsiteX4" fmla="*/ 0 w 3012141"/>
                    <a:gd name="connsiteY4" fmla="*/ 878541 h 1479177"/>
                    <a:gd name="connsiteX5" fmla="*/ 1030941 w 3012141"/>
                    <a:gd name="connsiteY5" fmla="*/ 1479177 h 1479177"/>
                    <a:gd name="connsiteX6" fmla="*/ 1497106 w 3012141"/>
                    <a:gd name="connsiteY6" fmla="*/ 896471 h 1479177"/>
                    <a:gd name="connsiteX7" fmla="*/ 1990165 w 3012141"/>
                    <a:gd name="connsiteY7" fmla="*/ 1371600 h 1479177"/>
                    <a:gd name="connsiteX8" fmla="*/ 3012141 w 3012141"/>
                    <a:gd name="connsiteY8" fmla="*/ 762000 h 1479177"/>
                    <a:gd name="connsiteX9" fmla="*/ 2554941 w 3012141"/>
                    <a:gd name="connsiteY9" fmla="*/ 295835 h 1479177"/>
                    <a:gd name="connsiteX10" fmla="*/ 1497106 w 3012141"/>
                    <a:gd name="connsiteY10" fmla="*/ 905435 h 1479177"/>
                    <a:gd name="connsiteX11" fmla="*/ 430306 w 3012141"/>
                    <a:gd name="connsiteY11" fmla="*/ 412377 h 1479177"/>
                    <a:gd name="connsiteX0" fmla="*/ 1498507 w 3012141"/>
                    <a:gd name="connsiteY0" fmla="*/ 863693 h 1479177"/>
                    <a:gd name="connsiteX1" fmla="*/ 2570069 w 3012141"/>
                    <a:gd name="connsiteY1" fmla="*/ 301719 h 1479177"/>
                    <a:gd name="connsiteX2" fmla="*/ 1425388 w 3012141"/>
                    <a:gd name="connsiteY2" fmla="*/ 0 h 1479177"/>
                    <a:gd name="connsiteX3" fmla="*/ 421341 w 3012141"/>
                    <a:gd name="connsiteY3" fmla="*/ 394447 h 1479177"/>
                    <a:gd name="connsiteX4" fmla="*/ 0 w 3012141"/>
                    <a:gd name="connsiteY4" fmla="*/ 878541 h 1479177"/>
                    <a:gd name="connsiteX5" fmla="*/ 1030941 w 3012141"/>
                    <a:gd name="connsiteY5" fmla="*/ 1479177 h 1479177"/>
                    <a:gd name="connsiteX6" fmla="*/ 1497106 w 3012141"/>
                    <a:gd name="connsiteY6" fmla="*/ 896471 h 1479177"/>
                    <a:gd name="connsiteX7" fmla="*/ 1990165 w 3012141"/>
                    <a:gd name="connsiteY7" fmla="*/ 1371600 h 1479177"/>
                    <a:gd name="connsiteX8" fmla="*/ 3012141 w 3012141"/>
                    <a:gd name="connsiteY8" fmla="*/ 762000 h 1479177"/>
                    <a:gd name="connsiteX9" fmla="*/ 2507316 w 3012141"/>
                    <a:gd name="connsiteY9" fmla="*/ 295835 h 1479177"/>
                    <a:gd name="connsiteX10" fmla="*/ 1497106 w 3012141"/>
                    <a:gd name="connsiteY10" fmla="*/ 905435 h 1479177"/>
                    <a:gd name="connsiteX11" fmla="*/ 430306 w 3012141"/>
                    <a:gd name="connsiteY11" fmla="*/ 412377 h 1479177"/>
                    <a:gd name="connsiteX0" fmla="*/ 1474694 w 3012141"/>
                    <a:gd name="connsiteY0" fmla="*/ 820831 h 1479177"/>
                    <a:gd name="connsiteX1" fmla="*/ 2570069 w 3012141"/>
                    <a:gd name="connsiteY1" fmla="*/ 301719 h 1479177"/>
                    <a:gd name="connsiteX2" fmla="*/ 1425388 w 3012141"/>
                    <a:gd name="connsiteY2" fmla="*/ 0 h 1479177"/>
                    <a:gd name="connsiteX3" fmla="*/ 421341 w 3012141"/>
                    <a:gd name="connsiteY3" fmla="*/ 394447 h 1479177"/>
                    <a:gd name="connsiteX4" fmla="*/ 0 w 3012141"/>
                    <a:gd name="connsiteY4" fmla="*/ 878541 h 1479177"/>
                    <a:gd name="connsiteX5" fmla="*/ 1030941 w 3012141"/>
                    <a:gd name="connsiteY5" fmla="*/ 1479177 h 1479177"/>
                    <a:gd name="connsiteX6" fmla="*/ 1497106 w 3012141"/>
                    <a:gd name="connsiteY6" fmla="*/ 896471 h 1479177"/>
                    <a:gd name="connsiteX7" fmla="*/ 1990165 w 3012141"/>
                    <a:gd name="connsiteY7" fmla="*/ 1371600 h 1479177"/>
                    <a:gd name="connsiteX8" fmla="*/ 3012141 w 3012141"/>
                    <a:gd name="connsiteY8" fmla="*/ 762000 h 1479177"/>
                    <a:gd name="connsiteX9" fmla="*/ 2507316 w 3012141"/>
                    <a:gd name="connsiteY9" fmla="*/ 295835 h 1479177"/>
                    <a:gd name="connsiteX10" fmla="*/ 1497106 w 3012141"/>
                    <a:gd name="connsiteY10" fmla="*/ 905435 h 1479177"/>
                    <a:gd name="connsiteX11" fmla="*/ 430306 w 3012141"/>
                    <a:gd name="connsiteY11" fmla="*/ 412377 h 1479177"/>
                    <a:gd name="connsiteX0" fmla="*/ 1474694 w 3012141"/>
                    <a:gd name="connsiteY0" fmla="*/ 820831 h 1479177"/>
                    <a:gd name="connsiteX1" fmla="*/ 2570069 w 3012141"/>
                    <a:gd name="connsiteY1" fmla="*/ 301719 h 1479177"/>
                    <a:gd name="connsiteX2" fmla="*/ 1425388 w 3012141"/>
                    <a:gd name="connsiteY2" fmla="*/ 0 h 1479177"/>
                    <a:gd name="connsiteX3" fmla="*/ 421341 w 3012141"/>
                    <a:gd name="connsiteY3" fmla="*/ 394447 h 1479177"/>
                    <a:gd name="connsiteX4" fmla="*/ 0 w 3012141"/>
                    <a:gd name="connsiteY4" fmla="*/ 878541 h 1479177"/>
                    <a:gd name="connsiteX5" fmla="*/ 1030941 w 3012141"/>
                    <a:gd name="connsiteY5" fmla="*/ 1479177 h 1479177"/>
                    <a:gd name="connsiteX6" fmla="*/ 1497106 w 3012141"/>
                    <a:gd name="connsiteY6" fmla="*/ 896471 h 1479177"/>
                    <a:gd name="connsiteX7" fmla="*/ 1990165 w 3012141"/>
                    <a:gd name="connsiteY7" fmla="*/ 1371600 h 1479177"/>
                    <a:gd name="connsiteX8" fmla="*/ 3012141 w 3012141"/>
                    <a:gd name="connsiteY8" fmla="*/ 762000 h 1479177"/>
                    <a:gd name="connsiteX9" fmla="*/ 2507316 w 3012141"/>
                    <a:gd name="connsiteY9" fmla="*/ 295835 h 1479177"/>
                    <a:gd name="connsiteX10" fmla="*/ 1497106 w 3012141"/>
                    <a:gd name="connsiteY10" fmla="*/ 905435 h 1479177"/>
                    <a:gd name="connsiteX11" fmla="*/ 463644 w 3012141"/>
                    <a:gd name="connsiteY11" fmla="*/ 388565 h 1479177"/>
                    <a:gd name="connsiteX0" fmla="*/ 1474694 w 3012141"/>
                    <a:gd name="connsiteY0" fmla="*/ 820831 h 1479177"/>
                    <a:gd name="connsiteX1" fmla="*/ 2570069 w 3012141"/>
                    <a:gd name="connsiteY1" fmla="*/ 301719 h 1479177"/>
                    <a:gd name="connsiteX2" fmla="*/ 1425388 w 3012141"/>
                    <a:gd name="connsiteY2" fmla="*/ 0 h 1479177"/>
                    <a:gd name="connsiteX3" fmla="*/ 421341 w 3012141"/>
                    <a:gd name="connsiteY3" fmla="*/ 394447 h 1479177"/>
                    <a:gd name="connsiteX4" fmla="*/ 0 w 3012141"/>
                    <a:gd name="connsiteY4" fmla="*/ 878541 h 1479177"/>
                    <a:gd name="connsiteX5" fmla="*/ 1030941 w 3012141"/>
                    <a:gd name="connsiteY5" fmla="*/ 1479177 h 1479177"/>
                    <a:gd name="connsiteX6" fmla="*/ 1497106 w 3012141"/>
                    <a:gd name="connsiteY6" fmla="*/ 896471 h 1479177"/>
                    <a:gd name="connsiteX7" fmla="*/ 1990165 w 3012141"/>
                    <a:gd name="connsiteY7" fmla="*/ 1371600 h 1479177"/>
                    <a:gd name="connsiteX8" fmla="*/ 3012141 w 3012141"/>
                    <a:gd name="connsiteY8" fmla="*/ 762000 h 1479177"/>
                    <a:gd name="connsiteX9" fmla="*/ 2507316 w 3012141"/>
                    <a:gd name="connsiteY9" fmla="*/ 295835 h 1479177"/>
                    <a:gd name="connsiteX10" fmla="*/ 1497106 w 3012141"/>
                    <a:gd name="connsiteY10" fmla="*/ 905435 h 1479177"/>
                    <a:gd name="connsiteX11" fmla="*/ 487457 w 3012141"/>
                    <a:gd name="connsiteY11" fmla="*/ 364752 h 1479177"/>
                    <a:gd name="connsiteX0" fmla="*/ 1474694 w 3012141"/>
                    <a:gd name="connsiteY0" fmla="*/ 820831 h 1479177"/>
                    <a:gd name="connsiteX1" fmla="*/ 2570069 w 3012141"/>
                    <a:gd name="connsiteY1" fmla="*/ 301719 h 1479177"/>
                    <a:gd name="connsiteX2" fmla="*/ 1425388 w 3012141"/>
                    <a:gd name="connsiteY2" fmla="*/ 0 h 1479177"/>
                    <a:gd name="connsiteX3" fmla="*/ 421341 w 3012141"/>
                    <a:gd name="connsiteY3" fmla="*/ 403972 h 1479177"/>
                    <a:gd name="connsiteX4" fmla="*/ 0 w 3012141"/>
                    <a:gd name="connsiteY4" fmla="*/ 878541 h 1479177"/>
                    <a:gd name="connsiteX5" fmla="*/ 1030941 w 3012141"/>
                    <a:gd name="connsiteY5" fmla="*/ 1479177 h 1479177"/>
                    <a:gd name="connsiteX6" fmla="*/ 1497106 w 3012141"/>
                    <a:gd name="connsiteY6" fmla="*/ 896471 h 1479177"/>
                    <a:gd name="connsiteX7" fmla="*/ 1990165 w 3012141"/>
                    <a:gd name="connsiteY7" fmla="*/ 1371600 h 1479177"/>
                    <a:gd name="connsiteX8" fmla="*/ 3012141 w 3012141"/>
                    <a:gd name="connsiteY8" fmla="*/ 762000 h 1479177"/>
                    <a:gd name="connsiteX9" fmla="*/ 2507316 w 3012141"/>
                    <a:gd name="connsiteY9" fmla="*/ 295835 h 1479177"/>
                    <a:gd name="connsiteX10" fmla="*/ 1497106 w 3012141"/>
                    <a:gd name="connsiteY10" fmla="*/ 905435 h 1479177"/>
                    <a:gd name="connsiteX11" fmla="*/ 487457 w 3012141"/>
                    <a:gd name="connsiteY11" fmla="*/ 364752 h 1479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2141" h="1479177">
                      <a:moveTo>
                        <a:pt x="1474694" y="820831"/>
                      </a:moveTo>
                      <a:lnTo>
                        <a:pt x="2570069" y="301719"/>
                      </a:lnTo>
                      <a:lnTo>
                        <a:pt x="1425388" y="0"/>
                      </a:lnTo>
                      <a:lnTo>
                        <a:pt x="421341" y="403972"/>
                      </a:lnTo>
                      <a:lnTo>
                        <a:pt x="0" y="878541"/>
                      </a:lnTo>
                      <a:lnTo>
                        <a:pt x="1030941" y="1479177"/>
                      </a:lnTo>
                      <a:lnTo>
                        <a:pt x="1497106" y="896471"/>
                      </a:lnTo>
                      <a:lnTo>
                        <a:pt x="1990165" y="1371600"/>
                      </a:lnTo>
                      <a:lnTo>
                        <a:pt x="3012141" y="762000"/>
                      </a:lnTo>
                      <a:lnTo>
                        <a:pt x="2507316" y="295835"/>
                      </a:lnTo>
                      <a:lnTo>
                        <a:pt x="1497106" y="905435"/>
                      </a:lnTo>
                      <a:lnTo>
                        <a:pt x="487457" y="364752"/>
                      </a:lnTo>
                    </a:path>
                  </a:pathLst>
                </a:custGeom>
                <a:grp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74" name="Group 173"/>
                <p:cNvGrpSpPr/>
                <p:nvPr/>
              </p:nvGrpSpPr>
              <p:grpSpPr>
                <a:xfrm>
                  <a:off x="5086350" y="5127709"/>
                  <a:ext cx="2419350" cy="1042987"/>
                  <a:chOff x="5086350" y="5127709"/>
                  <a:chExt cx="2419350" cy="1042987"/>
                </a:xfrm>
                <a:grpFill/>
              </p:grpSpPr>
              <p:sp>
                <p:nvSpPr>
                  <p:cNvPr id="176" name="Freeform 175"/>
                  <p:cNvSpPr/>
                  <p:nvPr/>
                </p:nvSpPr>
                <p:spPr bwMode="auto">
                  <a:xfrm>
                    <a:off x="5086350" y="5127709"/>
                    <a:ext cx="1247775" cy="1042987"/>
                  </a:xfrm>
                  <a:custGeom>
                    <a:avLst/>
                    <a:gdLst>
                      <a:gd name="connsiteX0" fmla="*/ 0 w 1247775"/>
                      <a:gd name="connsiteY0" fmla="*/ 100012 h 1042987"/>
                      <a:gd name="connsiteX1" fmla="*/ 0 w 1247775"/>
                      <a:gd name="connsiteY1" fmla="*/ 471487 h 1042987"/>
                      <a:gd name="connsiteX2" fmla="*/ 1247775 w 1247775"/>
                      <a:gd name="connsiteY2" fmla="*/ 1042987 h 1042987"/>
                      <a:gd name="connsiteX3" fmla="*/ 1247775 w 1247775"/>
                      <a:gd name="connsiteY3" fmla="*/ 0 h 1042987"/>
                      <a:gd name="connsiteX4" fmla="*/ 804863 w 1247775"/>
                      <a:gd name="connsiteY4" fmla="*/ 561975 h 1042987"/>
                      <a:gd name="connsiteX5" fmla="*/ 0 w 1247775"/>
                      <a:gd name="connsiteY5" fmla="*/ 100012 h 104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7775" h="1042987">
                        <a:moveTo>
                          <a:pt x="0" y="100012"/>
                        </a:moveTo>
                        <a:lnTo>
                          <a:pt x="0" y="471487"/>
                        </a:lnTo>
                        <a:lnTo>
                          <a:pt x="1247775" y="1042987"/>
                        </a:lnTo>
                        <a:lnTo>
                          <a:pt x="1247775" y="0"/>
                        </a:lnTo>
                        <a:lnTo>
                          <a:pt x="804863" y="561975"/>
                        </a:lnTo>
                        <a:lnTo>
                          <a:pt x="0" y="100012"/>
                        </a:lnTo>
                        <a:close/>
                      </a:path>
                    </a:pathLst>
                  </a:custGeom>
                  <a:grp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77" name="Freeform 176"/>
                  <p:cNvSpPr/>
                  <p:nvPr/>
                </p:nvSpPr>
                <p:spPr bwMode="auto">
                  <a:xfrm>
                    <a:off x="6376988" y="5165809"/>
                    <a:ext cx="1128712" cy="1004887"/>
                  </a:xfrm>
                  <a:custGeom>
                    <a:avLst/>
                    <a:gdLst>
                      <a:gd name="connsiteX0" fmla="*/ 0 w 1128712"/>
                      <a:gd name="connsiteY0" fmla="*/ 0 h 1004887"/>
                      <a:gd name="connsiteX1" fmla="*/ 19050 w 1128712"/>
                      <a:gd name="connsiteY1" fmla="*/ 1004887 h 1004887"/>
                      <a:gd name="connsiteX2" fmla="*/ 1119187 w 1128712"/>
                      <a:gd name="connsiteY2" fmla="*/ 457200 h 1004887"/>
                      <a:gd name="connsiteX3" fmla="*/ 1128712 w 1128712"/>
                      <a:gd name="connsiteY3" fmla="*/ 47625 h 1004887"/>
                      <a:gd name="connsiteX4" fmla="*/ 433387 w 1128712"/>
                      <a:gd name="connsiteY4" fmla="*/ 471487 h 1004887"/>
                      <a:gd name="connsiteX5" fmla="*/ 0 w 1128712"/>
                      <a:gd name="connsiteY5" fmla="*/ 0 h 1004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8712" h="1004887">
                        <a:moveTo>
                          <a:pt x="0" y="0"/>
                        </a:moveTo>
                        <a:lnTo>
                          <a:pt x="19050" y="1004887"/>
                        </a:lnTo>
                        <a:lnTo>
                          <a:pt x="1119187" y="457200"/>
                        </a:lnTo>
                        <a:lnTo>
                          <a:pt x="1128712" y="47625"/>
                        </a:lnTo>
                        <a:lnTo>
                          <a:pt x="433387" y="471487"/>
                        </a:lnTo>
                        <a:lnTo>
                          <a:pt x="0" y="0"/>
                        </a:lnTo>
                        <a:close/>
                      </a:path>
                    </a:pathLst>
                  </a:custGeom>
                  <a:grp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75" name="Freeform 174"/>
                <p:cNvSpPr/>
                <p:nvPr/>
              </p:nvSpPr>
              <p:spPr bwMode="auto">
                <a:xfrm>
                  <a:off x="5023235" y="3240948"/>
                  <a:ext cx="1997466" cy="1842914"/>
                </a:xfrm>
                <a:custGeom>
                  <a:avLst/>
                  <a:gdLst>
                    <a:gd name="connsiteX0" fmla="*/ 1399994 w 2020912"/>
                    <a:gd name="connsiteY0" fmla="*/ 2027780 h 2052815"/>
                    <a:gd name="connsiteX1" fmla="*/ 1445359 w 2020912"/>
                    <a:gd name="connsiteY1" fmla="*/ 2052815 h 2052815"/>
                    <a:gd name="connsiteX2" fmla="*/ 1388209 w 2020912"/>
                    <a:gd name="connsiteY2" fmla="*/ 2033765 h 2052815"/>
                    <a:gd name="connsiteX3" fmla="*/ 1335773 w 2020912"/>
                    <a:gd name="connsiteY3" fmla="*/ 1842914 h 2052815"/>
                    <a:gd name="connsiteX4" fmla="*/ 1546957 w 2020912"/>
                    <a:gd name="connsiteY4" fmla="*/ 1953142 h 2052815"/>
                    <a:gd name="connsiteX5" fmla="*/ 1399994 w 2020912"/>
                    <a:gd name="connsiteY5" fmla="*/ 2027780 h 2052815"/>
                    <a:gd name="connsiteX6" fmla="*/ 1209238 w 2020912"/>
                    <a:gd name="connsiteY6" fmla="*/ 1922510 h 2052815"/>
                    <a:gd name="connsiteX7" fmla="*/ 1303020 w 2020912"/>
                    <a:gd name="connsiteY7" fmla="*/ 1864365 h 2052815"/>
                    <a:gd name="connsiteX8" fmla="*/ 1664434 w 2020912"/>
                    <a:gd name="connsiteY8" fmla="*/ 178 h 2052815"/>
                    <a:gd name="connsiteX9" fmla="*/ 1764447 w 2020912"/>
                    <a:gd name="connsiteY9" fmla="*/ 271640 h 2052815"/>
                    <a:gd name="connsiteX10" fmla="*/ 1745397 w 2020912"/>
                    <a:gd name="connsiteY10" fmla="*/ 914578 h 2052815"/>
                    <a:gd name="connsiteX11" fmla="*/ 1985545 w 2020912"/>
                    <a:gd name="connsiteY11" fmla="*/ 1325158 h 2052815"/>
                    <a:gd name="connsiteX12" fmla="*/ 2020912 w 2020912"/>
                    <a:gd name="connsiteY12" fmla="*/ 1394197 h 2052815"/>
                    <a:gd name="connsiteX13" fmla="*/ 1335773 w 2020912"/>
                    <a:gd name="connsiteY13" fmla="*/ 1842914 h 2052815"/>
                    <a:gd name="connsiteX14" fmla="*/ 588605 w 2020912"/>
                    <a:gd name="connsiteY14" fmla="*/ 1452929 h 2052815"/>
                    <a:gd name="connsiteX15" fmla="*/ 596644 w 2020912"/>
                    <a:gd name="connsiteY15" fmla="*/ 1428593 h 2052815"/>
                    <a:gd name="connsiteX16" fmla="*/ 683359 w 2020912"/>
                    <a:gd name="connsiteY16" fmla="*/ 1271765 h 2052815"/>
                    <a:gd name="connsiteX17" fmla="*/ 440472 w 2020912"/>
                    <a:gd name="connsiteY17" fmla="*/ 895528 h 2052815"/>
                    <a:gd name="connsiteX18" fmla="*/ 226159 w 2020912"/>
                    <a:gd name="connsiteY18" fmla="*/ 914578 h 2052815"/>
                    <a:gd name="connsiteX19" fmla="*/ 240447 w 2020912"/>
                    <a:gd name="connsiteY19" fmla="*/ 1190803 h 2052815"/>
                    <a:gd name="connsiteX20" fmla="*/ 45184 w 2020912"/>
                    <a:gd name="connsiteY20" fmla="*/ 1195565 h 2052815"/>
                    <a:gd name="connsiteX21" fmla="*/ 35659 w 2020912"/>
                    <a:gd name="connsiteY21" fmla="*/ 895528 h 2052815"/>
                    <a:gd name="connsiteX22" fmla="*/ 449997 w 2020912"/>
                    <a:gd name="connsiteY22" fmla="*/ 695503 h 2052815"/>
                    <a:gd name="connsiteX23" fmla="*/ 854809 w 2020912"/>
                    <a:gd name="connsiteY23" fmla="*/ 1124128 h 2052815"/>
                    <a:gd name="connsiteX24" fmla="*/ 921484 w 2020912"/>
                    <a:gd name="connsiteY24" fmla="*/ 1005065 h 2052815"/>
                    <a:gd name="connsiteX25" fmla="*/ 840522 w 2020912"/>
                    <a:gd name="connsiteY25" fmla="*/ 685978 h 2052815"/>
                    <a:gd name="connsiteX26" fmla="*/ 892909 w 2020912"/>
                    <a:gd name="connsiteY26" fmla="*/ 343078 h 2052815"/>
                    <a:gd name="connsiteX27" fmla="*/ 792897 w 2020912"/>
                    <a:gd name="connsiteY27" fmla="*/ 224015 h 2052815"/>
                    <a:gd name="connsiteX28" fmla="*/ 778609 w 2020912"/>
                    <a:gd name="connsiteY28" fmla="*/ 62090 h 2052815"/>
                    <a:gd name="connsiteX29" fmla="*/ 1254859 w 2020912"/>
                    <a:gd name="connsiteY29" fmla="*/ 304978 h 2052815"/>
                    <a:gd name="connsiteX30" fmla="*/ 1664434 w 2020912"/>
                    <a:gd name="connsiteY30" fmla="*/ 178 h 2052815"/>
                    <a:gd name="connsiteX0" fmla="*/ 1399994 w 2020912"/>
                    <a:gd name="connsiteY0" fmla="*/ 2027780 h 2052815"/>
                    <a:gd name="connsiteX1" fmla="*/ 1445359 w 2020912"/>
                    <a:gd name="connsiteY1" fmla="*/ 2052815 h 2052815"/>
                    <a:gd name="connsiteX2" fmla="*/ 1388209 w 2020912"/>
                    <a:gd name="connsiteY2" fmla="*/ 2033765 h 2052815"/>
                    <a:gd name="connsiteX3" fmla="*/ 1399994 w 2020912"/>
                    <a:gd name="connsiteY3" fmla="*/ 2027780 h 2052815"/>
                    <a:gd name="connsiteX4" fmla="*/ 1335773 w 2020912"/>
                    <a:gd name="connsiteY4" fmla="*/ 1842914 h 2052815"/>
                    <a:gd name="connsiteX5" fmla="*/ 1399994 w 2020912"/>
                    <a:gd name="connsiteY5" fmla="*/ 2027780 h 2052815"/>
                    <a:gd name="connsiteX6" fmla="*/ 1209238 w 2020912"/>
                    <a:gd name="connsiteY6" fmla="*/ 1922510 h 2052815"/>
                    <a:gd name="connsiteX7" fmla="*/ 1303020 w 2020912"/>
                    <a:gd name="connsiteY7" fmla="*/ 1864365 h 2052815"/>
                    <a:gd name="connsiteX8" fmla="*/ 1335773 w 2020912"/>
                    <a:gd name="connsiteY8" fmla="*/ 1842914 h 2052815"/>
                    <a:gd name="connsiteX9" fmla="*/ 1664434 w 2020912"/>
                    <a:gd name="connsiteY9" fmla="*/ 178 h 2052815"/>
                    <a:gd name="connsiteX10" fmla="*/ 1764447 w 2020912"/>
                    <a:gd name="connsiteY10" fmla="*/ 271640 h 2052815"/>
                    <a:gd name="connsiteX11" fmla="*/ 1745397 w 2020912"/>
                    <a:gd name="connsiteY11" fmla="*/ 914578 h 2052815"/>
                    <a:gd name="connsiteX12" fmla="*/ 1985545 w 2020912"/>
                    <a:gd name="connsiteY12" fmla="*/ 1325158 h 2052815"/>
                    <a:gd name="connsiteX13" fmla="*/ 2020912 w 2020912"/>
                    <a:gd name="connsiteY13" fmla="*/ 1394197 h 2052815"/>
                    <a:gd name="connsiteX14" fmla="*/ 1335773 w 2020912"/>
                    <a:gd name="connsiteY14" fmla="*/ 1842914 h 2052815"/>
                    <a:gd name="connsiteX15" fmla="*/ 588605 w 2020912"/>
                    <a:gd name="connsiteY15" fmla="*/ 1452929 h 2052815"/>
                    <a:gd name="connsiteX16" fmla="*/ 596644 w 2020912"/>
                    <a:gd name="connsiteY16" fmla="*/ 1428593 h 2052815"/>
                    <a:gd name="connsiteX17" fmla="*/ 683359 w 2020912"/>
                    <a:gd name="connsiteY17" fmla="*/ 1271765 h 2052815"/>
                    <a:gd name="connsiteX18" fmla="*/ 440472 w 2020912"/>
                    <a:gd name="connsiteY18" fmla="*/ 895528 h 2052815"/>
                    <a:gd name="connsiteX19" fmla="*/ 226159 w 2020912"/>
                    <a:gd name="connsiteY19" fmla="*/ 914578 h 2052815"/>
                    <a:gd name="connsiteX20" fmla="*/ 240447 w 2020912"/>
                    <a:gd name="connsiteY20" fmla="*/ 1190803 h 2052815"/>
                    <a:gd name="connsiteX21" fmla="*/ 45184 w 2020912"/>
                    <a:gd name="connsiteY21" fmla="*/ 1195565 h 2052815"/>
                    <a:gd name="connsiteX22" fmla="*/ 35659 w 2020912"/>
                    <a:gd name="connsiteY22" fmla="*/ 895528 h 2052815"/>
                    <a:gd name="connsiteX23" fmla="*/ 449997 w 2020912"/>
                    <a:gd name="connsiteY23" fmla="*/ 695503 h 2052815"/>
                    <a:gd name="connsiteX24" fmla="*/ 854809 w 2020912"/>
                    <a:gd name="connsiteY24" fmla="*/ 1124128 h 2052815"/>
                    <a:gd name="connsiteX25" fmla="*/ 921484 w 2020912"/>
                    <a:gd name="connsiteY25" fmla="*/ 1005065 h 2052815"/>
                    <a:gd name="connsiteX26" fmla="*/ 840522 w 2020912"/>
                    <a:gd name="connsiteY26" fmla="*/ 685978 h 2052815"/>
                    <a:gd name="connsiteX27" fmla="*/ 892909 w 2020912"/>
                    <a:gd name="connsiteY27" fmla="*/ 343078 h 2052815"/>
                    <a:gd name="connsiteX28" fmla="*/ 792897 w 2020912"/>
                    <a:gd name="connsiteY28" fmla="*/ 224015 h 2052815"/>
                    <a:gd name="connsiteX29" fmla="*/ 778609 w 2020912"/>
                    <a:gd name="connsiteY29" fmla="*/ 62090 h 2052815"/>
                    <a:gd name="connsiteX30" fmla="*/ 1254859 w 2020912"/>
                    <a:gd name="connsiteY30" fmla="*/ 304978 h 2052815"/>
                    <a:gd name="connsiteX31" fmla="*/ 1664434 w 2020912"/>
                    <a:gd name="connsiteY31" fmla="*/ 178 h 2052815"/>
                    <a:gd name="connsiteX0" fmla="*/ 1399994 w 2020912"/>
                    <a:gd name="connsiteY0" fmla="*/ 2027780 h 2052815"/>
                    <a:gd name="connsiteX1" fmla="*/ 1445359 w 2020912"/>
                    <a:gd name="connsiteY1" fmla="*/ 2052815 h 2052815"/>
                    <a:gd name="connsiteX2" fmla="*/ 1388209 w 2020912"/>
                    <a:gd name="connsiteY2" fmla="*/ 2033765 h 2052815"/>
                    <a:gd name="connsiteX3" fmla="*/ 1399994 w 2020912"/>
                    <a:gd name="connsiteY3" fmla="*/ 2027780 h 2052815"/>
                    <a:gd name="connsiteX4" fmla="*/ 1335773 w 2020912"/>
                    <a:gd name="connsiteY4" fmla="*/ 1842914 h 2052815"/>
                    <a:gd name="connsiteX5" fmla="*/ 1209238 w 2020912"/>
                    <a:gd name="connsiteY5" fmla="*/ 1922510 h 2052815"/>
                    <a:gd name="connsiteX6" fmla="*/ 1303020 w 2020912"/>
                    <a:gd name="connsiteY6" fmla="*/ 1864365 h 2052815"/>
                    <a:gd name="connsiteX7" fmla="*/ 1335773 w 2020912"/>
                    <a:gd name="connsiteY7" fmla="*/ 1842914 h 2052815"/>
                    <a:gd name="connsiteX8" fmla="*/ 1664434 w 2020912"/>
                    <a:gd name="connsiteY8" fmla="*/ 178 h 2052815"/>
                    <a:gd name="connsiteX9" fmla="*/ 1764447 w 2020912"/>
                    <a:gd name="connsiteY9" fmla="*/ 271640 h 2052815"/>
                    <a:gd name="connsiteX10" fmla="*/ 1745397 w 2020912"/>
                    <a:gd name="connsiteY10" fmla="*/ 914578 h 2052815"/>
                    <a:gd name="connsiteX11" fmla="*/ 1985545 w 2020912"/>
                    <a:gd name="connsiteY11" fmla="*/ 1325158 h 2052815"/>
                    <a:gd name="connsiteX12" fmla="*/ 2020912 w 2020912"/>
                    <a:gd name="connsiteY12" fmla="*/ 1394197 h 2052815"/>
                    <a:gd name="connsiteX13" fmla="*/ 1335773 w 2020912"/>
                    <a:gd name="connsiteY13" fmla="*/ 1842914 h 2052815"/>
                    <a:gd name="connsiteX14" fmla="*/ 588605 w 2020912"/>
                    <a:gd name="connsiteY14" fmla="*/ 1452929 h 2052815"/>
                    <a:gd name="connsiteX15" fmla="*/ 596644 w 2020912"/>
                    <a:gd name="connsiteY15" fmla="*/ 1428593 h 2052815"/>
                    <a:gd name="connsiteX16" fmla="*/ 683359 w 2020912"/>
                    <a:gd name="connsiteY16" fmla="*/ 1271765 h 2052815"/>
                    <a:gd name="connsiteX17" fmla="*/ 440472 w 2020912"/>
                    <a:gd name="connsiteY17" fmla="*/ 895528 h 2052815"/>
                    <a:gd name="connsiteX18" fmla="*/ 226159 w 2020912"/>
                    <a:gd name="connsiteY18" fmla="*/ 914578 h 2052815"/>
                    <a:gd name="connsiteX19" fmla="*/ 240447 w 2020912"/>
                    <a:gd name="connsiteY19" fmla="*/ 1190803 h 2052815"/>
                    <a:gd name="connsiteX20" fmla="*/ 45184 w 2020912"/>
                    <a:gd name="connsiteY20" fmla="*/ 1195565 h 2052815"/>
                    <a:gd name="connsiteX21" fmla="*/ 35659 w 2020912"/>
                    <a:gd name="connsiteY21" fmla="*/ 895528 h 2052815"/>
                    <a:gd name="connsiteX22" fmla="*/ 449997 w 2020912"/>
                    <a:gd name="connsiteY22" fmla="*/ 695503 h 2052815"/>
                    <a:gd name="connsiteX23" fmla="*/ 854809 w 2020912"/>
                    <a:gd name="connsiteY23" fmla="*/ 1124128 h 2052815"/>
                    <a:gd name="connsiteX24" fmla="*/ 921484 w 2020912"/>
                    <a:gd name="connsiteY24" fmla="*/ 1005065 h 2052815"/>
                    <a:gd name="connsiteX25" fmla="*/ 840522 w 2020912"/>
                    <a:gd name="connsiteY25" fmla="*/ 685978 h 2052815"/>
                    <a:gd name="connsiteX26" fmla="*/ 892909 w 2020912"/>
                    <a:gd name="connsiteY26" fmla="*/ 343078 h 2052815"/>
                    <a:gd name="connsiteX27" fmla="*/ 792897 w 2020912"/>
                    <a:gd name="connsiteY27" fmla="*/ 224015 h 2052815"/>
                    <a:gd name="connsiteX28" fmla="*/ 778609 w 2020912"/>
                    <a:gd name="connsiteY28" fmla="*/ 62090 h 2052815"/>
                    <a:gd name="connsiteX29" fmla="*/ 1254859 w 2020912"/>
                    <a:gd name="connsiteY29" fmla="*/ 304978 h 2052815"/>
                    <a:gd name="connsiteX30" fmla="*/ 1664434 w 2020912"/>
                    <a:gd name="connsiteY30" fmla="*/ 178 h 2052815"/>
                    <a:gd name="connsiteX0" fmla="*/ 1388209 w 2020912"/>
                    <a:gd name="connsiteY0" fmla="*/ 2033765 h 2052815"/>
                    <a:gd name="connsiteX1" fmla="*/ 1445359 w 2020912"/>
                    <a:gd name="connsiteY1" fmla="*/ 2052815 h 2052815"/>
                    <a:gd name="connsiteX2" fmla="*/ 1388209 w 2020912"/>
                    <a:gd name="connsiteY2" fmla="*/ 2033765 h 2052815"/>
                    <a:gd name="connsiteX3" fmla="*/ 1335773 w 2020912"/>
                    <a:gd name="connsiteY3" fmla="*/ 1842914 h 2052815"/>
                    <a:gd name="connsiteX4" fmla="*/ 1209238 w 2020912"/>
                    <a:gd name="connsiteY4" fmla="*/ 1922510 h 2052815"/>
                    <a:gd name="connsiteX5" fmla="*/ 1303020 w 2020912"/>
                    <a:gd name="connsiteY5" fmla="*/ 1864365 h 2052815"/>
                    <a:gd name="connsiteX6" fmla="*/ 1335773 w 2020912"/>
                    <a:gd name="connsiteY6" fmla="*/ 1842914 h 2052815"/>
                    <a:gd name="connsiteX7" fmla="*/ 1664434 w 2020912"/>
                    <a:gd name="connsiteY7" fmla="*/ 178 h 2052815"/>
                    <a:gd name="connsiteX8" fmla="*/ 1764447 w 2020912"/>
                    <a:gd name="connsiteY8" fmla="*/ 271640 h 2052815"/>
                    <a:gd name="connsiteX9" fmla="*/ 1745397 w 2020912"/>
                    <a:gd name="connsiteY9" fmla="*/ 914578 h 2052815"/>
                    <a:gd name="connsiteX10" fmla="*/ 1985545 w 2020912"/>
                    <a:gd name="connsiteY10" fmla="*/ 1325158 h 2052815"/>
                    <a:gd name="connsiteX11" fmla="*/ 2020912 w 2020912"/>
                    <a:gd name="connsiteY11" fmla="*/ 1394197 h 2052815"/>
                    <a:gd name="connsiteX12" fmla="*/ 1335773 w 2020912"/>
                    <a:gd name="connsiteY12" fmla="*/ 1842914 h 2052815"/>
                    <a:gd name="connsiteX13" fmla="*/ 588605 w 2020912"/>
                    <a:gd name="connsiteY13" fmla="*/ 1452929 h 2052815"/>
                    <a:gd name="connsiteX14" fmla="*/ 596644 w 2020912"/>
                    <a:gd name="connsiteY14" fmla="*/ 1428593 h 2052815"/>
                    <a:gd name="connsiteX15" fmla="*/ 683359 w 2020912"/>
                    <a:gd name="connsiteY15" fmla="*/ 1271765 h 2052815"/>
                    <a:gd name="connsiteX16" fmla="*/ 440472 w 2020912"/>
                    <a:gd name="connsiteY16" fmla="*/ 895528 h 2052815"/>
                    <a:gd name="connsiteX17" fmla="*/ 226159 w 2020912"/>
                    <a:gd name="connsiteY17" fmla="*/ 914578 h 2052815"/>
                    <a:gd name="connsiteX18" fmla="*/ 240447 w 2020912"/>
                    <a:gd name="connsiteY18" fmla="*/ 1190803 h 2052815"/>
                    <a:gd name="connsiteX19" fmla="*/ 45184 w 2020912"/>
                    <a:gd name="connsiteY19" fmla="*/ 1195565 h 2052815"/>
                    <a:gd name="connsiteX20" fmla="*/ 35659 w 2020912"/>
                    <a:gd name="connsiteY20" fmla="*/ 895528 h 2052815"/>
                    <a:gd name="connsiteX21" fmla="*/ 449997 w 2020912"/>
                    <a:gd name="connsiteY21" fmla="*/ 695503 h 2052815"/>
                    <a:gd name="connsiteX22" fmla="*/ 854809 w 2020912"/>
                    <a:gd name="connsiteY22" fmla="*/ 1124128 h 2052815"/>
                    <a:gd name="connsiteX23" fmla="*/ 921484 w 2020912"/>
                    <a:gd name="connsiteY23" fmla="*/ 1005065 h 2052815"/>
                    <a:gd name="connsiteX24" fmla="*/ 840522 w 2020912"/>
                    <a:gd name="connsiteY24" fmla="*/ 685978 h 2052815"/>
                    <a:gd name="connsiteX25" fmla="*/ 892909 w 2020912"/>
                    <a:gd name="connsiteY25" fmla="*/ 343078 h 2052815"/>
                    <a:gd name="connsiteX26" fmla="*/ 792897 w 2020912"/>
                    <a:gd name="connsiteY26" fmla="*/ 224015 h 2052815"/>
                    <a:gd name="connsiteX27" fmla="*/ 778609 w 2020912"/>
                    <a:gd name="connsiteY27" fmla="*/ 62090 h 2052815"/>
                    <a:gd name="connsiteX28" fmla="*/ 1254859 w 2020912"/>
                    <a:gd name="connsiteY28" fmla="*/ 304978 h 2052815"/>
                    <a:gd name="connsiteX29" fmla="*/ 1664434 w 2020912"/>
                    <a:gd name="connsiteY29" fmla="*/ 178 h 2052815"/>
                    <a:gd name="connsiteX0" fmla="*/ 1388209 w 2020912"/>
                    <a:gd name="connsiteY0" fmla="*/ 2033765 h 2052815"/>
                    <a:gd name="connsiteX1" fmla="*/ 1445359 w 2020912"/>
                    <a:gd name="connsiteY1" fmla="*/ 2052815 h 2052815"/>
                    <a:gd name="connsiteX2" fmla="*/ 1388209 w 2020912"/>
                    <a:gd name="connsiteY2" fmla="*/ 2033765 h 2052815"/>
                    <a:gd name="connsiteX3" fmla="*/ 1335773 w 2020912"/>
                    <a:gd name="connsiteY3" fmla="*/ 1842914 h 2052815"/>
                    <a:gd name="connsiteX4" fmla="*/ 1303020 w 2020912"/>
                    <a:gd name="connsiteY4" fmla="*/ 1864365 h 2052815"/>
                    <a:gd name="connsiteX5" fmla="*/ 1335773 w 2020912"/>
                    <a:gd name="connsiteY5" fmla="*/ 1842914 h 2052815"/>
                    <a:gd name="connsiteX6" fmla="*/ 1664434 w 2020912"/>
                    <a:gd name="connsiteY6" fmla="*/ 178 h 2052815"/>
                    <a:gd name="connsiteX7" fmla="*/ 1764447 w 2020912"/>
                    <a:gd name="connsiteY7" fmla="*/ 271640 h 2052815"/>
                    <a:gd name="connsiteX8" fmla="*/ 1745397 w 2020912"/>
                    <a:gd name="connsiteY8" fmla="*/ 914578 h 2052815"/>
                    <a:gd name="connsiteX9" fmla="*/ 1985545 w 2020912"/>
                    <a:gd name="connsiteY9" fmla="*/ 1325158 h 2052815"/>
                    <a:gd name="connsiteX10" fmla="*/ 2020912 w 2020912"/>
                    <a:gd name="connsiteY10" fmla="*/ 1394197 h 2052815"/>
                    <a:gd name="connsiteX11" fmla="*/ 1335773 w 2020912"/>
                    <a:gd name="connsiteY11" fmla="*/ 1842914 h 2052815"/>
                    <a:gd name="connsiteX12" fmla="*/ 588605 w 2020912"/>
                    <a:gd name="connsiteY12" fmla="*/ 1452929 h 2052815"/>
                    <a:gd name="connsiteX13" fmla="*/ 596644 w 2020912"/>
                    <a:gd name="connsiteY13" fmla="*/ 1428593 h 2052815"/>
                    <a:gd name="connsiteX14" fmla="*/ 683359 w 2020912"/>
                    <a:gd name="connsiteY14" fmla="*/ 1271765 h 2052815"/>
                    <a:gd name="connsiteX15" fmla="*/ 440472 w 2020912"/>
                    <a:gd name="connsiteY15" fmla="*/ 895528 h 2052815"/>
                    <a:gd name="connsiteX16" fmla="*/ 226159 w 2020912"/>
                    <a:gd name="connsiteY16" fmla="*/ 914578 h 2052815"/>
                    <a:gd name="connsiteX17" fmla="*/ 240447 w 2020912"/>
                    <a:gd name="connsiteY17" fmla="*/ 1190803 h 2052815"/>
                    <a:gd name="connsiteX18" fmla="*/ 45184 w 2020912"/>
                    <a:gd name="connsiteY18" fmla="*/ 1195565 h 2052815"/>
                    <a:gd name="connsiteX19" fmla="*/ 35659 w 2020912"/>
                    <a:gd name="connsiteY19" fmla="*/ 895528 h 2052815"/>
                    <a:gd name="connsiteX20" fmla="*/ 449997 w 2020912"/>
                    <a:gd name="connsiteY20" fmla="*/ 695503 h 2052815"/>
                    <a:gd name="connsiteX21" fmla="*/ 854809 w 2020912"/>
                    <a:gd name="connsiteY21" fmla="*/ 1124128 h 2052815"/>
                    <a:gd name="connsiteX22" fmla="*/ 921484 w 2020912"/>
                    <a:gd name="connsiteY22" fmla="*/ 1005065 h 2052815"/>
                    <a:gd name="connsiteX23" fmla="*/ 840522 w 2020912"/>
                    <a:gd name="connsiteY23" fmla="*/ 685978 h 2052815"/>
                    <a:gd name="connsiteX24" fmla="*/ 892909 w 2020912"/>
                    <a:gd name="connsiteY24" fmla="*/ 343078 h 2052815"/>
                    <a:gd name="connsiteX25" fmla="*/ 792897 w 2020912"/>
                    <a:gd name="connsiteY25" fmla="*/ 224015 h 2052815"/>
                    <a:gd name="connsiteX26" fmla="*/ 778609 w 2020912"/>
                    <a:gd name="connsiteY26" fmla="*/ 62090 h 2052815"/>
                    <a:gd name="connsiteX27" fmla="*/ 1254859 w 2020912"/>
                    <a:gd name="connsiteY27" fmla="*/ 304978 h 2052815"/>
                    <a:gd name="connsiteX28" fmla="*/ 1664434 w 2020912"/>
                    <a:gd name="connsiteY28" fmla="*/ 178 h 2052815"/>
                    <a:gd name="connsiteX0" fmla="*/ 1388209 w 2020912"/>
                    <a:gd name="connsiteY0" fmla="*/ 2033765 h 2052815"/>
                    <a:gd name="connsiteX1" fmla="*/ 1445359 w 2020912"/>
                    <a:gd name="connsiteY1" fmla="*/ 2052815 h 2052815"/>
                    <a:gd name="connsiteX2" fmla="*/ 1388209 w 2020912"/>
                    <a:gd name="connsiteY2" fmla="*/ 2033765 h 2052815"/>
                    <a:gd name="connsiteX3" fmla="*/ 1664434 w 2020912"/>
                    <a:gd name="connsiteY3" fmla="*/ 178 h 2052815"/>
                    <a:gd name="connsiteX4" fmla="*/ 1764447 w 2020912"/>
                    <a:gd name="connsiteY4" fmla="*/ 271640 h 2052815"/>
                    <a:gd name="connsiteX5" fmla="*/ 1745397 w 2020912"/>
                    <a:gd name="connsiteY5" fmla="*/ 914578 h 2052815"/>
                    <a:gd name="connsiteX6" fmla="*/ 1985545 w 2020912"/>
                    <a:gd name="connsiteY6" fmla="*/ 1325158 h 2052815"/>
                    <a:gd name="connsiteX7" fmla="*/ 2020912 w 2020912"/>
                    <a:gd name="connsiteY7" fmla="*/ 1394197 h 2052815"/>
                    <a:gd name="connsiteX8" fmla="*/ 1335773 w 2020912"/>
                    <a:gd name="connsiteY8" fmla="*/ 1842914 h 2052815"/>
                    <a:gd name="connsiteX9" fmla="*/ 588605 w 2020912"/>
                    <a:gd name="connsiteY9" fmla="*/ 1452929 h 2052815"/>
                    <a:gd name="connsiteX10" fmla="*/ 596644 w 2020912"/>
                    <a:gd name="connsiteY10" fmla="*/ 1428593 h 2052815"/>
                    <a:gd name="connsiteX11" fmla="*/ 683359 w 2020912"/>
                    <a:gd name="connsiteY11" fmla="*/ 1271765 h 2052815"/>
                    <a:gd name="connsiteX12" fmla="*/ 440472 w 2020912"/>
                    <a:gd name="connsiteY12" fmla="*/ 895528 h 2052815"/>
                    <a:gd name="connsiteX13" fmla="*/ 226159 w 2020912"/>
                    <a:gd name="connsiteY13" fmla="*/ 914578 h 2052815"/>
                    <a:gd name="connsiteX14" fmla="*/ 240447 w 2020912"/>
                    <a:gd name="connsiteY14" fmla="*/ 1190803 h 2052815"/>
                    <a:gd name="connsiteX15" fmla="*/ 45184 w 2020912"/>
                    <a:gd name="connsiteY15" fmla="*/ 1195565 h 2052815"/>
                    <a:gd name="connsiteX16" fmla="*/ 35659 w 2020912"/>
                    <a:gd name="connsiteY16" fmla="*/ 895528 h 2052815"/>
                    <a:gd name="connsiteX17" fmla="*/ 449997 w 2020912"/>
                    <a:gd name="connsiteY17" fmla="*/ 695503 h 2052815"/>
                    <a:gd name="connsiteX18" fmla="*/ 854809 w 2020912"/>
                    <a:gd name="connsiteY18" fmla="*/ 1124128 h 2052815"/>
                    <a:gd name="connsiteX19" fmla="*/ 921484 w 2020912"/>
                    <a:gd name="connsiteY19" fmla="*/ 1005065 h 2052815"/>
                    <a:gd name="connsiteX20" fmla="*/ 840522 w 2020912"/>
                    <a:gd name="connsiteY20" fmla="*/ 685978 h 2052815"/>
                    <a:gd name="connsiteX21" fmla="*/ 892909 w 2020912"/>
                    <a:gd name="connsiteY21" fmla="*/ 343078 h 2052815"/>
                    <a:gd name="connsiteX22" fmla="*/ 792897 w 2020912"/>
                    <a:gd name="connsiteY22" fmla="*/ 224015 h 2052815"/>
                    <a:gd name="connsiteX23" fmla="*/ 778609 w 2020912"/>
                    <a:gd name="connsiteY23" fmla="*/ 62090 h 2052815"/>
                    <a:gd name="connsiteX24" fmla="*/ 1254859 w 2020912"/>
                    <a:gd name="connsiteY24" fmla="*/ 304978 h 2052815"/>
                    <a:gd name="connsiteX25" fmla="*/ 1664434 w 2020912"/>
                    <a:gd name="connsiteY25" fmla="*/ 178 h 2052815"/>
                    <a:gd name="connsiteX0" fmla="*/ 1664434 w 2020912"/>
                    <a:gd name="connsiteY0" fmla="*/ 178 h 1842914"/>
                    <a:gd name="connsiteX1" fmla="*/ 1764447 w 2020912"/>
                    <a:gd name="connsiteY1" fmla="*/ 271640 h 1842914"/>
                    <a:gd name="connsiteX2" fmla="*/ 1745397 w 2020912"/>
                    <a:gd name="connsiteY2" fmla="*/ 914578 h 1842914"/>
                    <a:gd name="connsiteX3" fmla="*/ 1985545 w 2020912"/>
                    <a:gd name="connsiteY3" fmla="*/ 1325158 h 1842914"/>
                    <a:gd name="connsiteX4" fmla="*/ 2020912 w 2020912"/>
                    <a:gd name="connsiteY4" fmla="*/ 1394197 h 1842914"/>
                    <a:gd name="connsiteX5" fmla="*/ 1335773 w 2020912"/>
                    <a:gd name="connsiteY5" fmla="*/ 1842914 h 1842914"/>
                    <a:gd name="connsiteX6" fmla="*/ 588605 w 2020912"/>
                    <a:gd name="connsiteY6" fmla="*/ 1452929 h 1842914"/>
                    <a:gd name="connsiteX7" fmla="*/ 596644 w 2020912"/>
                    <a:gd name="connsiteY7" fmla="*/ 1428593 h 1842914"/>
                    <a:gd name="connsiteX8" fmla="*/ 683359 w 2020912"/>
                    <a:gd name="connsiteY8" fmla="*/ 1271765 h 1842914"/>
                    <a:gd name="connsiteX9" fmla="*/ 440472 w 2020912"/>
                    <a:gd name="connsiteY9" fmla="*/ 895528 h 1842914"/>
                    <a:gd name="connsiteX10" fmla="*/ 226159 w 2020912"/>
                    <a:gd name="connsiteY10" fmla="*/ 914578 h 1842914"/>
                    <a:gd name="connsiteX11" fmla="*/ 240447 w 2020912"/>
                    <a:gd name="connsiteY11" fmla="*/ 1190803 h 1842914"/>
                    <a:gd name="connsiteX12" fmla="*/ 45184 w 2020912"/>
                    <a:gd name="connsiteY12" fmla="*/ 1195565 h 1842914"/>
                    <a:gd name="connsiteX13" fmla="*/ 35659 w 2020912"/>
                    <a:gd name="connsiteY13" fmla="*/ 895528 h 1842914"/>
                    <a:gd name="connsiteX14" fmla="*/ 449997 w 2020912"/>
                    <a:gd name="connsiteY14" fmla="*/ 695503 h 1842914"/>
                    <a:gd name="connsiteX15" fmla="*/ 854809 w 2020912"/>
                    <a:gd name="connsiteY15" fmla="*/ 1124128 h 1842914"/>
                    <a:gd name="connsiteX16" fmla="*/ 921484 w 2020912"/>
                    <a:gd name="connsiteY16" fmla="*/ 1005065 h 1842914"/>
                    <a:gd name="connsiteX17" fmla="*/ 840522 w 2020912"/>
                    <a:gd name="connsiteY17" fmla="*/ 685978 h 1842914"/>
                    <a:gd name="connsiteX18" fmla="*/ 892909 w 2020912"/>
                    <a:gd name="connsiteY18" fmla="*/ 343078 h 1842914"/>
                    <a:gd name="connsiteX19" fmla="*/ 792897 w 2020912"/>
                    <a:gd name="connsiteY19" fmla="*/ 224015 h 1842914"/>
                    <a:gd name="connsiteX20" fmla="*/ 778609 w 2020912"/>
                    <a:gd name="connsiteY20" fmla="*/ 62090 h 1842914"/>
                    <a:gd name="connsiteX21" fmla="*/ 1254859 w 2020912"/>
                    <a:gd name="connsiteY21" fmla="*/ 304978 h 1842914"/>
                    <a:gd name="connsiteX22" fmla="*/ 1664434 w 2020912"/>
                    <a:gd name="connsiteY22" fmla="*/ 178 h 1842914"/>
                    <a:gd name="connsiteX0" fmla="*/ 1664434 w 2020912"/>
                    <a:gd name="connsiteY0" fmla="*/ 178 h 1842914"/>
                    <a:gd name="connsiteX1" fmla="*/ 1764447 w 2020912"/>
                    <a:gd name="connsiteY1" fmla="*/ 271640 h 1842914"/>
                    <a:gd name="connsiteX2" fmla="*/ 1745397 w 2020912"/>
                    <a:gd name="connsiteY2" fmla="*/ 914578 h 1842914"/>
                    <a:gd name="connsiteX3" fmla="*/ 1985545 w 2020912"/>
                    <a:gd name="connsiteY3" fmla="*/ 1325158 h 1842914"/>
                    <a:gd name="connsiteX4" fmla="*/ 2020912 w 2020912"/>
                    <a:gd name="connsiteY4" fmla="*/ 1394197 h 1842914"/>
                    <a:gd name="connsiteX5" fmla="*/ 1335773 w 2020912"/>
                    <a:gd name="connsiteY5" fmla="*/ 1842914 h 1842914"/>
                    <a:gd name="connsiteX6" fmla="*/ 588605 w 2020912"/>
                    <a:gd name="connsiteY6" fmla="*/ 1452929 h 1842914"/>
                    <a:gd name="connsiteX7" fmla="*/ 596644 w 2020912"/>
                    <a:gd name="connsiteY7" fmla="*/ 1428593 h 1842914"/>
                    <a:gd name="connsiteX8" fmla="*/ 683359 w 2020912"/>
                    <a:gd name="connsiteY8" fmla="*/ 1271765 h 1842914"/>
                    <a:gd name="connsiteX9" fmla="*/ 440472 w 2020912"/>
                    <a:gd name="connsiteY9" fmla="*/ 895528 h 1842914"/>
                    <a:gd name="connsiteX10" fmla="*/ 287119 w 2020912"/>
                    <a:gd name="connsiteY10" fmla="*/ 960298 h 1842914"/>
                    <a:gd name="connsiteX11" fmla="*/ 240447 w 2020912"/>
                    <a:gd name="connsiteY11" fmla="*/ 1190803 h 1842914"/>
                    <a:gd name="connsiteX12" fmla="*/ 45184 w 2020912"/>
                    <a:gd name="connsiteY12" fmla="*/ 1195565 h 1842914"/>
                    <a:gd name="connsiteX13" fmla="*/ 35659 w 2020912"/>
                    <a:gd name="connsiteY13" fmla="*/ 895528 h 1842914"/>
                    <a:gd name="connsiteX14" fmla="*/ 449997 w 2020912"/>
                    <a:gd name="connsiteY14" fmla="*/ 695503 h 1842914"/>
                    <a:gd name="connsiteX15" fmla="*/ 854809 w 2020912"/>
                    <a:gd name="connsiteY15" fmla="*/ 1124128 h 1842914"/>
                    <a:gd name="connsiteX16" fmla="*/ 921484 w 2020912"/>
                    <a:gd name="connsiteY16" fmla="*/ 1005065 h 1842914"/>
                    <a:gd name="connsiteX17" fmla="*/ 840522 w 2020912"/>
                    <a:gd name="connsiteY17" fmla="*/ 685978 h 1842914"/>
                    <a:gd name="connsiteX18" fmla="*/ 892909 w 2020912"/>
                    <a:gd name="connsiteY18" fmla="*/ 343078 h 1842914"/>
                    <a:gd name="connsiteX19" fmla="*/ 792897 w 2020912"/>
                    <a:gd name="connsiteY19" fmla="*/ 224015 h 1842914"/>
                    <a:gd name="connsiteX20" fmla="*/ 778609 w 2020912"/>
                    <a:gd name="connsiteY20" fmla="*/ 62090 h 1842914"/>
                    <a:gd name="connsiteX21" fmla="*/ 1254859 w 2020912"/>
                    <a:gd name="connsiteY21" fmla="*/ 304978 h 1842914"/>
                    <a:gd name="connsiteX22" fmla="*/ 1664434 w 2020912"/>
                    <a:gd name="connsiteY22" fmla="*/ 178 h 1842914"/>
                    <a:gd name="connsiteX0" fmla="*/ 1664434 w 2020912"/>
                    <a:gd name="connsiteY0" fmla="*/ 178 h 1842914"/>
                    <a:gd name="connsiteX1" fmla="*/ 1764447 w 2020912"/>
                    <a:gd name="connsiteY1" fmla="*/ 271640 h 1842914"/>
                    <a:gd name="connsiteX2" fmla="*/ 1745397 w 2020912"/>
                    <a:gd name="connsiteY2" fmla="*/ 914578 h 1842914"/>
                    <a:gd name="connsiteX3" fmla="*/ 1985545 w 2020912"/>
                    <a:gd name="connsiteY3" fmla="*/ 1325158 h 1842914"/>
                    <a:gd name="connsiteX4" fmla="*/ 2020912 w 2020912"/>
                    <a:gd name="connsiteY4" fmla="*/ 1394197 h 1842914"/>
                    <a:gd name="connsiteX5" fmla="*/ 1335773 w 2020912"/>
                    <a:gd name="connsiteY5" fmla="*/ 1842914 h 1842914"/>
                    <a:gd name="connsiteX6" fmla="*/ 588605 w 2020912"/>
                    <a:gd name="connsiteY6" fmla="*/ 1452929 h 1842914"/>
                    <a:gd name="connsiteX7" fmla="*/ 596644 w 2020912"/>
                    <a:gd name="connsiteY7" fmla="*/ 1428593 h 1842914"/>
                    <a:gd name="connsiteX8" fmla="*/ 683359 w 2020912"/>
                    <a:gd name="connsiteY8" fmla="*/ 1271765 h 1842914"/>
                    <a:gd name="connsiteX9" fmla="*/ 448092 w 2020912"/>
                    <a:gd name="connsiteY9" fmla="*/ 979348 h 1842914"/>
                    <a:gd name="connsiteX10" fmla="*/ 287119 w 2020912"/>
                    <a:gd name="connsiteY10" fmla="*/ 960298 h 1842914"/>
                    <a:gd name="connsiteX11" fmla="*/ 240447 w 2020912"/>
                    <a:gd name="connsiteY11" fmla="*/ 1190803 h 1842914"/>
                    <a:gd name="connsiteX12" fmla="*/ 45184 w 2020912"/>
                    <a:gd name="connsiteY12" fmla="*/ 1195565 h 1842914"/>
                    <a:gd name="connsiteX13" fmla="*/ 35659 w 2020912"/>
                    <a:gd name="connsiteY13" fmla="*/ 895528 h 1842914"/>
                    <a:gd name="connsiteX14" fmla="*/ 449997 w 2020912"/>
                    <a:gd name="connsiteY14" fmla="*/ 695503 h 1842914"/>
                    <a:gd name="connsiteX15" fmla="*/ 854809 w 2020912"/>
                    <a:gd name="connsiteY15" fmla="*/ 1124128 h 1842914"/>
                    <a:gd name="connsiteX16" fmla="*/ 921484 w 2020912"/>
                    <a:gd name="connsiteY16" fmla="*/ 1005065 h 1842914"/>
                    <a:gd name="connsiteX17" fmla="*/ 840522 w 2020912"/>
                    <a:gd name="connsiteY17" fmla="*/ 685978 h 1842914"/>
                    <a:gd name="connsiteX18" fmla="*/ 892909 w 2020912"/>
                    <a:gd name="connsiteY18" fmla="*/ 343078 h 1842914"/>
                    <a:gd name="connsiteX19" fmla="*/ 792897 w 2020912"/>
                    <a:gd name="connsiteY19" fmla="*/ 224015 h 1842914"/>
                    <a:gd name="connsiteX20" fmla="*/ 778609 w 2020912"/>
                    <a:gd name="connsiteY20" fmla="*/ 62090 h 1842914"/>
                    <a:gd name="connsiteX21" fmla="*/ 1254859 w 2020912"/>
                    <a:gd name="connsiteY21" fmla="*/ 304978 h 1842914"/>
                    <a:gd name="connsiteX22" fmla="*/ 1664434 w 2020912"/>
                    <a:gd name="connsiteY22" fmla="*/ 178 h 1842914"/>
                    <a:gd name="connsiteX0" fmla="*/ 1640988 w 1997466"/>
                    <a:gd name="connsiteY0" fmla="*/ 178 h 1842914"/>
                    <a:gd name="connsiteX1" fmla="*/ 1741001 w 1997466"/>
                    <a:gd name="connsiteY1" fmla="*/ 271640 h 1842914"/>
                    <a:gd name="connsiteX2" fmla="*/ 1721951 w 1997466"/>
                    <a:gd name="connsiteY2" fmla="*/ 914578 h 1842914"/>
                    <a:gd name="connsiteX3" fmla="*/ 1962099 w 1997466"/>
                    <a:gd name="connsiteY3" fmla="*/ 1325158 h 1842914"/>
                    <a:gd name="connsiteX4" fmla="*/ 1997466 w 1997466"/>
                    <a:gd name="connsiteY4" fmla="*/ 1394197 h 1842914"/>
                    <a:gd name="connsiteX5" fmla="*/ 1312327 w 1997466"/>
                    <a:gd name="connsiteY5" fmla="*/ 1842914 h 1842914"/>
                    <a:gd name="connsiteX6" fmla="*/ 565159 w 1997466"/>
                    <a:gd name="connsiteY6" fmla="*/ 1452929 h 1842914"/>
                    <a:gd name="connsiteX7" fmla="*/ 573198 w 1997466"/>
                    <a:gd name="connsiteY7" fmla="*/ 1428593 h 1842914"/>
                    <a:gd name="connsiteX8" fmla="*/ 659913 w 1997466"/>
                    <a:gd name="connsiteY8" fmla="*/ 1271765 h 1842914"/>
                    <a:gd name="connsiteX9" fmla="*/ 424646 w 1997466"/>
                    <a:gd name="connsiteY9" fmla="*/ 979348 h 1842914"/>
                    <a:gd name="connsiteX10" fmla="*/ 263673 w 1997466"/>
                    <a:gd name="connsiteY10" fmla="*/ 960298 h 1842914"/>
                    <a:gd name="connsiteX11" fmla="*/ 217001 w 1997466"/>
                    <a:gd name="connsiteY11" fmla="*/ 1190803 h 1842914"/>
                    <a:gd name="connsiteX12" fmla="*/ 21738 w 1997466"/>
                    <a:gd name="connsiteY12" fmla="*/ 1195565 h 1842914"/>
                    <a:gd name="connsiteX13" fmla="*/ 50313 w 1997466"/>
                    <a:gd name="connsiteY13" fmla="*/ 819328 h 1842914"/>
                    <a:gd name="connsiteX14" fmla="*/ 426551 w 1997466"/>
                    <a:gd name="connsiteY14" fmla="*/ 695503 h 1842914"/>
                    <a:gd name="connsiteX15" fmla="*/ 831363 w 1997466"/>
                    <a:gd name="connsiteY15" fmla="*/ 1124128 h 1842914"/>
                    <a:gd name="connsiteX16" fmla="*/ 898038 w 1997466"/>
                    <a:gd name="connsiteY16" fmla="*/ 1005065 h 1842914"/>
                    <a:gd name="connsiteX17" fmla="*/ 817076 w 1997466"/>
                    <a:gd name="connsiteY17" fmla="*/ 685978 h 1842914"/>
                    <a:gd name="connsiteX18" fmla="*/ 869463 w 1997466"/>
                    <a:gd name="connsiteY18" fmla="*/ 343078 h 1842914"/>
                    <a:gd name="connsiteX19" fmla="*/ 769451 w 1997466"/>
                    <a:gd name="connsiteY19" fmla="*/ 224015 h 1842914"/>
                    <a:gd name="connsiteX20" fmla="*/ 755163 w 1997466"/>
                    <a:gd name="connsiteY20" fmla="*/ 62090 h 1842914"/>
                    <a:gd name="connsiteX21" fmla="*/ 1231413 w 1997466"/>
                    <a:gd name="connsiteY21" fmla="*/ 304978 h 1842914"/>
                    <a:gd name="connsiteX22" fmla="*/ 1640988 w 1997466"/>
                    <a:gd name="connsiteY22" fmla="*/ 178 h 1842914"/>
                    <a:gd name="connsiteX0" fmla="*/ 1640988 w 1997466"/>
                    <a:gd name="connsiteY0" fmla="*/ 178 h 1842914"/>
                    <a:gd name="connsiteX1" fmla="*/ 1741001 w 1997466"/>
                    <a:gd name="connsiteY1" fmla="*/ 271640 h 1842914"/>
                    <a:gd name="connsiteX2" fmla="*/ 1721951 w 1997466"/>
                    <a:gd name="connsiteY2" fmla="*/ 914578 h 1842914"/>
                    <a:gd name="connsiteX3" fmla="*/ 1962099 w 1997466"/>
                    <a:gd name="connsiteY3" fmla="*/ 1325158 h 1842914"/>
                    <a:gd name="connsiteX4" fmla="*/ 1997466 w 1997466"/>
                    <a:gd name="connsiteY4" fmla="*/ 1394197 h 1842914"/>
                    <a:gd name="connsiteX5" fmla="*/ 1312327 w 1997466"/>
                    <a:gd name="connsiteY5" fmla="*/ 1842914 h 1842914"/>
                    <a:gd name="connsiteX6" fmla="*/ 565159 w 1997466"/>
                    <a:gd name="connsiteY6" fmla="*/ 1452929 h 1842914"/>
                    <a:gd name="connsiteX7" fmla="*/ 573198 w 1997466"/>
                    <a:gd name="connsiteY7" fmla="*/ 1428593 h 1842914"/>
                    <a:gd name="connsiteX8" fmla="*/ 621813 w 1997466"/>
                    <a:gd name="connsiteY8" fmla="*/ 1279385 h 1842914"/>
                    <a:gd name="connsiteX9" fmla="*/ 424646 w 1997466"/>
                    <a:gd name="connsiteY9" fmla="*/ 979348 h 1842914"/>
                    <a:gd name="connsiteX10" fmla="*/ 263673 w 1997466"/>
                    <a:gd name="connsiteY10" fmla="*/ 960298 h 1842914"/>
                    <a:gd name="connsiteX11" fmla="*/ 217001 w 1997466"/>
                    <a:gd name="connsiteY11" fmla="*/ 1190803 h 1842914"/>
                    <a:gd name="connsiteX12" fmla="*/ 21738 w 1997466"/>
                    <a:gd name="connsiteY12" fmla="*/ 1195565 h 1842914"/>
                    <a:gd name="connsiteX13" fmla="*/ 50313 w 1997466"/>
                    <a:gd name="connsiteY13" fmla="*/ 819328 h 1842914"/>
                    <a:gd name="connsiteX14" fmla="*/ 426551 w 1997466"/>
                    <a:gd name="connsiteY14" fmla="*/ 695503 h 1842914"/>
                    <a:gd name="connsiteX15" fmla="*/ 831363 w 1997466"/>
                    <a:gd name="connsiteY15" fmla="*/ 1124128 h 1842914"/>
                    <a:gd name="connsiteX16" fmla="*/ 898038 w 1997466"/>
                    <a:gd name="connsiteY16" fmla="*/ 1005065 h 1842914"/>
                    <a:gd name="connsiteX17" fmla="*/ 817076 w 1997466"/>
                    <a:gd name="connsiteY17" fmla="*/ 685978 h 1842914"/>
                    <a:gd name="connsiteX18" fmla="*/ 869463 w 1997466"/>
                    <a:gd name="connsiteY18" fmla="*/ 343078 h 1842914"/>
                    <a:gd name="connsiteX19" fmla="*/ 769451 w 1997466"/>
                    <a:gd name="connsiteY19" fmla="*/ 224015 h 1842914"/>
                    <a:gd name="connsiteX20" fmla="*/ 755163 w 1997466"/>
                    <a:gd name="connsiteY20" fmla="*/ 62090 h 1842914"/>
                    <a:gd name="connsiteX21" fmla="*/ 1231413 w 1997466"/>
                    <a:gd name="connsiteY21" fmla="*/ 304978 h 1842914"/>
                    <a:gd name="connsiteX22" fmla="*/ 1640988 w 1997466"/>
                    <a:gd name="connsiteY22" fmla="*/ 178 h 1842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997466" h="1842914">
                      <a:moveTo>
                        <a:pt x="1640988" y="178"/>
                      </a:moveTo>
                      <a:cubicBezTo>
                        <a:pt x="1725919" y="-5378"/>
                        <a:pt x="1727507" y="119240"/>
                        <a:pt x="1741001" y="271640"/>
                      </a:cubicBezTo>
                      <a:cubicBezTo>
                        <a:pt x="1754495" y="424040"/>
                        <a:pt x="1675914" y="701059"/>
                        <a:pt x="1721951" y="914578"/>
                      </a:cubicBezTo>
                      <a:cubicBezTo>
                        <a:pt x="1750724" y="1048028"/>
                        <a:pt x="1882127" y="1191089"/>
                        <a:pt x="1962099" y="1325158"/>
                      </a:cubicBezTo>
                      <a:lnTo>
                        <a:pt x="1997466" y="1394197"/>
                      </a:lnTo>
                      <a:lnTo>
                        <a:pt x="1312327" y="1842914"/>
                      </a:lnTo>
                      <a:lnTo>
                        <a:pt x="565159" y="1452929"/>
                      </a:lnTo>
                      <a:lnTo>
                        <a:pt x="573198" y="1428593"/>
                      </a:lnTo>
                      <a:cubicBezTo>
                        <a:pt x="602490" y="1377557"/>
                        <a:pt x="646572" y="1354259"/>
                        <a:pt x="621813" y="1279385"/>
                      </a:cubicBezTo>
                      <a:cubicBezTo>
                        <a:pt x="597054" y="1204511"/>
                        <a:pt x="484336" y="1032529"/>
                        <a:pt x="424646" y="979348"/>
                      </a:cubicBezTo>
                      <a:cubicBezTo>
                        <a:pt x="364956" y="926167"/>
                        <a:pt x="298281" y="925055"/>
                        <a:pt x="263673" y="960298"/>
                      </a:cubicBezTo>
                      <a:cubicBezTo>
                        <a:pt x="229065" y="995541"/>
                        <a:pt x="257323" y="1151592"/>
                        <a:pt x="217001" y="1190803"/>
                      </a:cubicBezTo>
                      <a:cubicBezTo>
                        <a:pt x="176679" y="1230014"/>
                        <a:pt x="49519" y="1257477"/>
                        <a:pt x="21738" y="1195565"/>
                      </a:cubicBezTo>
                      <a:cubicBezTo>
                        <a:pt x="-6043" y="1133653"/>
                        <a:pt x="-17156" y="902672"/>
                        <a:pt x="50313" y="819328"/>
                      </a:cubicBezTo>
                      <a:cubicBezTo>
                        <a:pt x="117782" y="735984"/>
                        <a:pt x="296376" y="644703"/>
                        <a:pt x="426551" y="695503"/>
                      </a:cubicBezTo>
                      <a:cubicBezTo>
                        <a:pt x="556726" y="746303"/>
                        <a:pt x="752782" y="1072534"/>
                        <a:pt x="831363" y="1124128"/>
                      </a:cubicBezTo>
                      <a:cubicBezTo>
                        <a:pt x="909944" y="1175722"/>
                        <a:pt x="900419" y="1078090"/>
                        <a:pt x="898038" y="1005065"/>
                      </a:cubicBezTo>
                      <a:cubicBezTo>
                        <a:pt x="895657" y="932040"/>
                        <a:pt x="821838" y="796309"/>
                        <a:pt x="817076" y="685978"/>
                      </a:cubicBezTo>
                      <a:cubicBezTo>
                        <a:pt x="812313" y="575647"/>
                        <a:pt x="877400" y="420072"/>
                        <a:pt x="869463" y="343078"/>
                      </a:cubicBezTo>
                      <a:cubicBezTo>
                        <a:pt x="861526" y="266084"/>
                        <a:pt x="788501" y="270846"/>
                        <a:pt x="769451" y="224015"/>
                      </a:cubicBezTo>
                      <a:cubicBezTo>
                        <a:pt x="750401" y="177184"/>
                        <a:pt x="678169" y="48596"/>
                        <a:pt x="755163" y="62090"/>
                      </a:cubicBezTo>
                      <a:cubicBezTo>
                        <a:pt x="832157" y="75584"/>
                        <a:pt x="1083776" y="315297"/>
                        <a:pt x="1231413" y="304978"/>
                      </a:cubicBezTo>
                      <a:cubicBezTo>
                        <a:pt x="1379050" y="294659"/>
                        <a:pt x="1556057" y="5734"/>
                        <a:pt x="1640988" y="178"/>
                      </a:cubicBezTo>
                      <a:close/>
                    </a:path>
                  </a:pathLst>
                </a:custGeom>
                <a:grp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grpSp>
        <p:sp>
          <p:nvSpPr>
            <p:cNvPr id="216" name="Rectangle 215"/>
            <p:cNvSpPr/>
            <p:nvPr/>
          </p:nvSpPr>
          <p:spPr bwMode="auto">
            <a:xfrm>
              <a:off x="7576454" y="5715213"/>
              <a:ext cx="1064418" cy="291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0" name="Multiply 539"/>
            <p:cNvSpPr/>
            <p:nvPr/>
          </p:nvSpPr>
          <p:spPr bwMode="auto">
            <a:xfrm>
              <a:off x="7159380"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1" name="Multiply 540"/>
            <p:cNvSpPr/>
            <p:nvPr/>
          </p:nvSpPr>
          <p:spPr bwMode="auto">
            <a:xfrm>
              <a:off x="7168904"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2" name="Multiply 541"/>
            <p:cNvSpPr/>
            <p:nvPr/>
          </p:nvSpPr>
          <p:spPr bwMode="auto">
            <a:xfrm>
              <a:off x="7168904"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3" name="Multiply 542"/>
            <p:cNvSpPr/>
            <p:nvPr/>
          </p:nvSpPr>
          <p:spPr bwMode="auto">
            <a:xfrm>
              <a:off x="7154392"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4" name="Multiply 543"/>
            <p:cNvSpPr/>
            <p:nvPr/>
          </p:nvSpPr>
          <p:spPr bwMode="auto">
            <a:xfrm>
              <a:off x="7168904"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5" name="Multiply 544"/>
            <p:cNvSpPr/>
            <p:nvPr/>
          </p:nvSpPr>
          <p:spPr bwMode="auto">
            <a:xfrm>
              <a:off x="7369495"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6" name="Multiply 545"/>
            <p:cNvSpPr/>
            <p:nvPr/>
          </p:nvSpPr>
          <p:spPr bwMode="auto">
            <a:xfrm>
              <a:off x="7379019"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7" name="Multiply 546"/>
            <p:cNvSpPr/>
            <p:nvPr/>
          </p:nvSpPr>
          <p:spPr bwMode="auto">
            <a:xfrm>
              <a:off x="7379019"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8" name="Multiply 547"/>
            <p:cNvSpPr/>
            <p:nvPr/>
          </p:nvSpPr>
          <p:spPr bwMode="auto">
            <a:xfrm>
              <a:off x="7364507"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9" name="Multiply 548"/>
            <p:cNvSpPr/>
            <p:nvPr/>
          </p:nvSpPr>
          <p:spPr bwMode="auto">
            <a:xfrm>
              <a:off x="7578732"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0" name="Multiply 549"/>
            <p:cNvSpPr/>
            <p:nvPr/>
          </p:nvSpPr>
          <p:spPr bwMode="auto">
            <a:xfrm>
              <a:off x="7588256"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1" name="Multiply 550"/>
            <p:cNvSpPr/>
            <p:nvPr/>
          </p:nvSpPr>
          <p:spPr bwMode="auto">
            <a:xfrm>
              <a:off x="7588256"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2" name="Multiply 551"/>
            <p:cNvSpPr/>
            <p:nvPr/>
          </p:nvSpPr>
          <p:spPr bwMode="auto">
            <a:xfrm>
              <a:off x="7573744"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3" name="Multiply 552"/>
            <p:cNvSpPr/>
            <p:nvPr/>
          </p:nvSpPr>
          <p:spPr bwMode="auto">
            <a:xfrm>
              <a:off x="7786553"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4" name="Multiply 553"/>
            <p:cNvSpPr/>
            <p:nvPr/>
          </p:nvSpPr>
          <p:spPr bwMode="auto">
            <a:xfrm>
              <a:off x="7796077"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5" name="Multiply 554"/>
            <p:cNvSpPr/>
            <p:nvPr/>
          </p:nvSpPr>
          <p:spPr bwMode="auto">
            <a:xfrm>
              <a:off x="7796077"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6" name="Multiply 555"/>
            <p:cNvSpPr/>
            <p:nvPr/>
          </p:nvSpPr>
          <p:spPr bwMode="auto">
            <a:xfrm>
              <a:off x="7781565"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7" name="Multiply 556"/>
            <p:cNvSpPr/>
            <p:nvPr/>
          </p:nvSpPr>
          <p:spPr bwMode="auto">
            <a:xfrm>
              <a:off x="7989288"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8" name="Multiply 557"/>
            <p:cNvSpPr/>
            <p:nvPr/>
          </p:nvSpPr>
          <p:spPr bwMode="auto">
            <a:xfrm>
              <a:off x="7998812"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9" name="Multiply 558"/>
            <p:cNvSpPr/>
            <p:nvPr/>
          </p:nvSpPr>
          <p:spPr bwMode="auto">
            <a:xfrm>
              <a:off x="7998812"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0" name="Multiply 559"/>
            <p:cNvSpPr/>
            <p:nvPr/>
          </p:nvSpPr>
          <p:spPr bwMode="auto">
            <a:xfrm>
              <a:off x="7984300"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1" name="Multiply 560"/>
            <p:cNvSpPr/>
            <p:nvPr/>
          </p:nvSpPr>
          <p:spPr bwMode="auto">
            <a:xfrm>
              <a:off x="8210126"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2" name="Multiply 561"/>
            <p:cNvSpPr/>
            <p:nvPr/>
          </p:nvSpPr>
          <p:spPr bwMode="auto">
            <a:xfrm>
              <a:off x="8219650"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3" name="Multiply 562"/>
            <p:cNvSpPr/>
            <p:nvPr/>
          </p:nvSpPr>
          <p:spPr bwMode="auto">
            <a:xfrm>
              <a:off x="8219650"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4" name="Multiply 563"/>
            <p:cNvSpPr/>
            <p:nvPr/>
          </p:nvSpPr>
          <p:spPr bwMode="auto">
            <a:xfrm>
              <a:off x="8205138"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5" name="Multiply 564"/>
            <p:cNvSpPr/>
            <p:nvPr/>
          </p:nvSpPr>
          <p:spPr bwMode="auto">
            <a:xfrm>
              <a:off x="8398002"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6" name="Multiply 565"/>
            <p:cNvSpPr/>
            <p:nvPr/>
          </p:nvSpPr>
          <p:spPr bwMode="auto">
            <a:xfrm>
              <a:off x="8407526"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7" name="Multiply 566"/>
            <p:cNvSpPr/>
            <p:nvPr/>
          </p:nvSpPr>
          <p:spPr bwMode="auto">
            <a:xfrm>
              <a:off x="8407526"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8" name="Multiply 567"/>
            <p:cNvSpPr/>
            <p:nvPr/>
          </p:nvSpPr>
          <p:spPr bwMode="auto">
            <a:xfrm>
              <a:off x="8393014"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9" name="Multiply 568"/>
            <p:cNvSpPr/>
            <p:nvPr/>
          </p:nvSpPr>
          <p:spPr bwMode="auto">
            <a:xfrm>
              <a:off x="7367965"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26" name="Group 25"/>
          <p:cNvGrpSpPr/>
          <p:nvPr/>
        </p:nvGrpSpPr>
        <p:grpSpPr>
          <a:xfrm rot="-1200000">
            <a:off x="8728277" y="3424984"/>
            <a:ext cx="1608380" cy="2661656"/>
            <a:chOff x="8728633" y="3424974"/>
            <a:chExt cx="1608608" cy="2662034"/>
          </a:xfrm>
        </p:grpSpPr>
        <p:grpSp>
          <p:nvGrpSpPr>
            <p:cNvPr id="15" name="Group 14"/>
            <p:cNvGrpSpPr/>
            <p:nvPr/>
          </p:nvGrpSpPr>
          <p:grpSpPr>
            <a:xfrm>
              <a:off x="8728633" y="3424974"/>
              <a:ext cx="1608608" cy="2662034"/>
              <a:chOff x="8728633" y="2948724"/>
              <a:chExt cx="1608608" cy="2662034"/>
            </a:xfrm>
          </p:grpSpPr>
          <p:sp>
            <p:nvSpPr>
              <p:cNvPr id="419" name="Rectangle 418"/>
              <p:cNvSpPr/>
              <p:nvPr/>
            </p:nvSpPr>
            <p:spPr bwMode="auto">
              <a:xfrm>
                <a:off x="8728633" y="2948724"/>
                <a:ext cx="1608608" cy="2662034"/>
              </a:xfrm>
              <a:prstGeom prst="rect">
                <a:avLst/>
              </a:prstGeom>
              <a:solidFill>
                <a:srgbClr val="FFFFFF"/>
              </a:solid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04" name="Group 103"/>
              <p:cNvGrpSpPr/>
              <p:nvPr/>
            </p:nvGrpSpPr>
            <p:grpSpPr>
              <a:xfrm>
                <a:off x="8797530" y="4348042"/>
                <a:ext cx="1470815" cy="1099813"/>
                <a:chOff x="441883" y="4335239"/>
                <a:chExt cx="1608608" cy="1144469"/>
              </a:xfrm>
            </p:grpSpPr>
            <p:cxnSp>
              <p:nvCxnSpPr>
                <p:cNvPr id="105" name="Straight Connector 104"/>
                <p:cNvCxnSpPr/>
                <p:nvPr/>
              </p:nvCxnSpPr>
              <p:spPr>
                <a:xfrm>
                  <a:off x="441883" y="4335239"/>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06" name="Straight Connector 105"/>
                <p:cNvCxnSpPr/>
                <p:nvPr/>
              </p:nvCxnSpPr>
              <p:spPr>
                <a:xfrm>
                  <a:off x="441883" y="4563672"/>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07" name="Straight Connector 106"/>
                <p:cNvCxnSpPr/>
                <p:nvPr/>
              </p:nvCxnSpPr>
              <p:spPr>
                <a:xfrm>
                  <a:off x="441883" y="4792104"/>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08" name="Straight Connector 107"/>
                <p:cNvCxnSpPr/>
                <p:nvPr/>
              </p:nvCxnSpPr>
              <p:spPr>
                <a:xfrm>
                  <a:off x="441883" y="5020537"/>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09" name="Straight Connector 108"/>
                <p:cNvCxnSpPr/>
                <p:nvPr/>
              </p:nvCxnSpPr>
              <p:spPr>
                <a:xfrm>
                  <a:off x="441883" y="5248970"/>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0" name="Straight Connector 109"/>
                <p:cNvCxnSpPr/>
                <p:nvPr/>
              </p:nvCxnSpPr>
              <p:spPr>
                <a:xfrm rot="5400000">
                  <a:off x="1248645"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1" name="Straight Connector 110"/>
                <p:cNvCxnSpPr/>
                <p:nvPr/>
              </p:nvCxnSpPr>
              <p:spPr>
                <a:xfrm rot="5400000">
                  <a:off x="1018844"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2" name="Straight Connector 111"/>
                <p:cNvCxnSpPr/>
                <p:nvPr/>
              </p:nvCxnSpPr>
              <p:spPr>
                <a:xfrm rot="5400000">
                  <a:off x="789043"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3" name="Straight Connector 112"/>
                <p:cNvCxnSpPr/>
                <p:nvPr/>
              </p:nvCxnSpPr>
              <p:spPr>
                <a:xfrm rot="5400000">
                  <a:off x="559242"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4" name="Straight Connector 113"/>
                <p:cNvCxnSpPr/>
                <p:nvPr/>
              </p:nvCxnSpPr>
              <p:spPr>
                <a:xfrm rot="5400000">
                  <a:off x="32944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5" name="Straight Connector 114"/>
                <p:cNvCxnSpPr/>
                <p:nvPr/>
              </p:nvCxnSpPr>
              <p:spPr>
                <a:xfrm rot="5400000">
                  <a:off x="99640"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6" name="Straight Connector 115"/>
                <p:cNvCxnSpPr/>
                <p:nvPr/>
              </p:nvCxnSpPr>
              <p:spPr>
                <a:xfrm rot="5400000">
                  <a:off x="-13016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7" name="Straight Connector 116"/>
                <p:cNvCxnSpPr/>
                <p:nvPr/>
              </p:nvCxnSpPr>
              <p:spPr>
                <a:xfrm>
                  <a:off x="441883" y="5479708"/>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18" name="Straight Connector 117"/>
                <p:cNvCxnSpPr/>
                <p:nvPr/>
              </p:nvCxnSpPr>
              <p:spPr>
                <a:xfrm rot="5400000">
                  <a:off x="1475829"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sp>
            <p:nvSpPr>
              <p:cNvPr id="123" name="Rounded Rectangle 122"/>
              <p:cNvSpPr/>
              <p:nvPr/>
            </p:nvSpPr>
            <p:spPr bwMode="auto">
              <a:xfrm>
                <a:off x="8917607" y="4169474"/>
                <a:ext cx="1230660" cy="94601"/>
              </a:xfrm>
              <a:prstGeom prst="roundRect">
                <a:avLst>
                  <a:gd name="adj" fmla="val 50000"/>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1" name="Rectangle 130"/>
              <p:cNvSpPr/>
              <p:nvPr/>
            </p:nvSpPr>
            <p:spPr bwMode="auto">
              <a:xfrm>
                <a:off x="8798258" y="3079326"/>
                <a:ext cx="1464058" cy="989368"/>
              </a:xfrm>
              <a:prstGeom prst="rect">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 name="Group 6"/>
              <p:cNvGrpSpPr/>
              <p:nvPr/>
            </p:nvGrpSpPr>
            <p:grpSpPr>
              <a:xfrm>
                <a:off x="9065356" y="3165661"/>
                <a:ext cx="956292" cy="846106"/>
                <a:chOff x="9047068" y="3165661"/>
                <a:chExt cx="956292" cy="846106"/>
              </a:xfrm>
            </p:grpSpPr>
            <p:grpSp>
              <p:nvGrpSpPr>
                <p:cNvPr id="178" name="Group 177"/>
                <p:cNvGrpSpPr/>
                <p:nvPr/>
              </p:nvGrpSpPr>
              <p:grpSpPr>
                <a:xfrm>
                  <a:off x="9299815" y="3185665"/>
                  <a:ext cx="403729" cy="826102"/>
                  <a:chOff x="4760615" y="762000"/>
                  <a:chExt cx="2515238" cy="5146630"/>
                </a:xfrm>
              </p:grpSpPr>
              <p:sp>
                <p:nvSpPr>
                  <p:cNvPr id="179" name="Freeform 178"/>
                  <p:cNvSpPr/>
                  <p:nvPr/>
                </p:nvSpPr>
                <p:spPr bwMode="auto">
                  <a:xfrm>
                    <a:off x="4760615" y="762000"/>
                    <a:ext cx="2515238" cy="5146630"/>
                  </a:xfrm>
                  <a:custGeom>
                    <a:avLst/>
                    <a:gdLst>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5339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5339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3180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3180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3869"/>
                      <a:gd name="connsiteX1" fmla="*/ 840085 w 2512042"/>
                      <a:gd name="connsiteY1" fmla="*/ 609600 h 5143869"/>
                      <a:gd name="connsiteX2" fmla="*/ 1563985 w 2512042"/>
                      <a:gd name="connsiteY2" fmla="*/ 850900 h 5143869"/>
                      <a:gd name="connsiteX3" fmla="*/ 1170285 w 2512042"/>
                      <a:gd name="connsiteY3" fmla="*/ 1181100 h 5143869"/>
                      <a:gd name="connsiteX4" fmla="*/ 827385 w 2512042"/>
                      <a:gd name="connsiteY4" fmla="*/ 1663700 h 5143869"/>
                      <a:gd name="connsiteX5" fmla="*/ 1322685 w 2512042"/>
                      <a:gd name="connsiteY5" fmla="*/ 2286000 h 5143869"/>
                      <a:gd name="connsiteX6" fmla="*/ 2008485 w 2512042"/>
                      <a:gd name="connsiteY6" fmla="*/ 3505200 h 5143869"/>
                      <a:gd name="connsiteX7" fmla="*/ 2275185 w 2512042"/>
                      <a:gd name="connsiteY7" fmla="*/ 4559300 h 5143869"/>
                      <a:gd name="connsiteX8" fmla="*/ 2503785 w 2512042"/>
                      <a:gd name="connsiteY8" fmla="*/ 4724400 h 5143869"/>
                      <a:gd name="connsiteX9" fmla="*/ 1970385 w 2512042"/>
                      <a:gd name="connsiteY9" fmla="*/ 5105400 h 5143869"/>
                      <a:gd name="connsiteX10" fmla="*/ 1894185 w 2512042"/>
                      <a:gd name="connsiteY10" fmla="*/ 4927600 h 5143869"/>
                      <a:gd name="connsiteX11" fmla="*/ 1386185 w 2512042"/>
                      <a:gd name="connsiteY11" fmla="*/ 5143500 h 5143869"/>
                      <a:gd name="connsiteX12" fmla="*/ 1119485 w 2512042"/>
                      <a:gd name="connsiteY12" fmla="*/ 4864100 h 5143869"/>
                      <a:gd name="connsiteX13" fmla="*/ 52685 w 2512042"/>
                      <a:gd name="connsiteY13" fmla="*/ 4826000 h 5143869"/>
                      <a:gd name="connsiteX14" fmla="*/ 547985 w 2512042"/>
                      <a:gd name="connsiteY14" fmla="*/ 4318000 h 5143869"/>
                      <a:gd name="connsiteX15" fmla="*/ 166985 w 2512042"/>
                      <a:gd name="connsiteY15" fmla="*/ 2844800 h 5143869"/>
                      <a:gd name="connsiteX16" fmla="*/ 243185 w 2512042"/>
                      <a:gd name="connsiteY16" fmla="*/ 1524000 h 5143869"/>
                      <a:gd name="connsiteX17" fmla="*/ 1885 w 2512042"/>
                      <a:gd name="connsiteY17" fmla="*/ 762000 h 5143869"/>
                      <a:gd name="connsiteX18" fmla="*/ 395585 w 2512042"/>
                      <a:gd name="connsiteY18" fmla="*/ 25400 h 5143869"/>
                      <a:gd name="connsiteX0" fmla="*/ 306685 w 2512042"/>
                      <a:gd name="connsiteY0" fmla="*/ 0 h 5143552"/>
                      <a:gd name="connsiteX1" fmla="*/ 840085 w 2512042"/>
                      <a:gd name="connsiteY1" fmla="*/ 609600 h 5143552"/>
                      <a:gd name="connsiteX2" fmla="*/ 1563985 w 2512042"/>
                      <a:gd name="connsiteY2" fmla="*/ 850900 h 5143552"/>
                      <a:gd name="connsiteX3" fmla="*/ 1170285 w 2512042"/>
                      <a:gd name="connsiteY3" fmla="*/ 1181100 h 5143552"/>
                      <a:gd name="connsiteX4" fmla="*/ 827385 w 2512042"/>
                      <a:gd name="connsiteY4" fmla="*/ 1663700 h 5143552"/>
                      <a:gd name="connsiteX5" fmla="*/ 1322685 w 2512042"/>
                      <a:gd name="connsiteY5" fmla="*/ 2286000 h 5143552"/>
                      <a:gd name="connsiteX6" fmla="*/ 2008485 w 2512042"/>
                      <a:gd name="connsiteY6" fmla="*/ 3505200 h 5143552"/>
                      <a:gd name="connsiteX7" fmla="*/ 2275185 w 2512042"/>
                      <a:gd name="connsiteY7" fmla="*/ 4559300 h 5143552"/>
                      <a:gd name="connsiteX8" fmla="*/ 2503785 w 2512042"/>
                      <a:gd name="connsiteY8" fmla="*/ 4724400 h 5143552"/>
                      <a:gd name="connsiteX9" fmla="*/ 1970385 w 2512042"/>
                      <a:gd name="connsiteY9" fmla="*/ 5105400 h 5143552"/>
                      <a:gd name="connsiteX10" fmla="*/ 1817985 w 2512042"/>
                      <a:gd name="connsiteY10" fmla="*/ 4889500 h 5143552"/>
                      <a:gd name="connsiteX11" fmla="*/ 1386185 w 2512042"/>
                      <a:gd name="connsiteY11" fmla="*/ 5143500 h 5143552"/>
                      <a:gd name="connsiteX12" fmla="*/ 1119485 w 2512042"/>
                      <a:gd name="connsiteY12" fmla="*/ 4864100 h 5143552"/>
                      <a:gd name="connsiteX13" fmla="*/ 52685 w 2512042"/>
                      <a:gd name="connsiteY13" fmla="*/ 4826000 h 5143552"/>
                      <a:gd name="connsiteX14" fmla="*/ 547985 w 2512042"/>
                      <a:gd name="connsiteY14" fmla="*/ 4318000 h 5143552"/>
                      <a:gd name="connsiteX15" fmla="*/ 166985 w 2512042"/>
                      <a:gd name="connsiteY15" fmla="*/ 2844800 h 5143552"/>
                      <a:gd name="connsiteX16" fmla="*/ 243185 w 2512042"/>
                      <a:gd name="connsiteY16" fmla="*/ 1524000 h 5143552"/>
                      <a:gd name="connsiteX17" fmla="*/ 1885 w 2512042"/>
                      <a:gd name="connsiteY17" fmla="*/ 762000 h 5143552"/>
                      <a:gd name="connsiteX18" fmla="*/ 395585 w 2512042"/>
                      <a:gd name="connsiteY18" fmla="*/ 25400 h 5143552"/>
                      <a:gd name="connsiteX0" fmla="*/ 306685 w 2512042"/>
                      <a:gd name="connsiteY0" fmla="*/ 0 h 5143552"/>
                      <a:gd name="connsiteX1" fmla="*/ 840085 w 2512042"/>
                      <a:gd name="connsiteY1" fmla="*/ 609600 h 5143552"/>
                      <a:gd name="connsiteX2" fmla="*/ 1563985 w 2512042"/>
                      <a:gd name="connsiteY2" fmla="*/ 850900 h 5143552"/>
                      <a:gd name="connsiteX3" fmla="*/ 1170285 w 2512042"/>
                      <a:gd name="connsiteY3" fmla="*/ 1181100 h 5143552"/>
                      <a:gd name="connsiteX4" fmla="*/ 827385 w 2512042"/>
                      <a:gd name="connsiteY4" fmla="*/ 1663700 h 5143552"/>
                      <a:gd name="connsiteX5" fmla="*/ 1322685 w 2512042"/>
                      <a:gd name="connsiteY5" fmla="*/ 2286000 h 5143552"/>
                      <a:gd name="connsiteX6" fmla="*/ 2008485 w 2512042"/>
                      <a:gd name="connsiteY6" fmla="*/ 3505200 h 5143552"/>
                      <a:gd name="connsiteX7" fmla="*/ 2275185 w 2512042"/>
                      <a:gd name="connsiteY7" fmla="*/ 4559300 h 5143552"/>
                      <a:gd name="connsiteX8" fmla="*/ 2503785 w 2512042"/>
                      <a:gd name="connsiteY8" fmla="*/ 4724400 h 5143552"/>
                      <a:gd name="connsiteX9" fmla="*/ 1970385 w 2512042"/>
                      <a:gd name="connsiteY9" fmla="*/ 5105400 h 5143552"/>
                      <a:gd name="connsiteX10" fmla="*/ 1817985 w 2512042"/>
                      <a:gd name="connsiteY10" fmla="*/ 4889500 h 5143552"/>
                      <a:gd name="connsiteX11" fmla="*/ 1386185 w 2512042"/>
                      <a:gd name="connsiteY11" fmla="*/ 5143500 h 5143552"/>
                      <a:gd name="connsiteX12" fmla="*/ 1119485 w 2512042"/>
                      <a:gd name="connsiteY12" fmla="*/ 4864100 h 5143552"/>
                      <a:gd name="connsiteX13" fmla="*/ 52685 w 2512042"/>
                      <a:gd name="connsiteY13" fmla="*/ 4826000 h 5143552"/>
                      <a:gd name="connsiteX14" fmla="*/ 547985 w 2512042"/>
                      <a:gd name="connsiteY14" fmla="*/ 4318000 h 5143552"/>
                      <a:gd name="connsiteX15" fmla="*/ 166985 w 2512042"/>
                      <a:gd name="connsiteY15" fmla="*/ 2844800 h 5143552"/>
                      <a:gd name="connsiteX16" fmla="*/ 243185 w 2512042"/>
                      <a:gd name="connsiteY16" fmla="*/ 1524000 h 5143552"/>
                      <a:gd name="connsiteX17" fmla="*/ 1885 w 2512042"/>
                      <a:gd name="connsiteY17" fmla="*/ 762000 h 5143552"/>
                      <a:gd name="connsiteX18" fmla="*/ 395585 w 2512042"/>
                      <a:gd name="connsiteY18" fmla="*/ 25400 h 5143552"/>
                      <a:gd name="connsiteX0" fmla="*/ 306685 w 2512042"/>
                      <a:gd name="connsiteY0" fmla="*/ 0 h 5146516"/>
                      <a:gd name="connsiteX1" fmla="*/ 840085 w 2512042"/>
                      <a:gd name="connsiteY1" fmla="*/ 609600 h 5146516"/>
                      <a:gd name="connsiteX2" fmla="*/ 1563985 w 2512042"/>
                      <a:gd name="connsiteY2" fmla="*/ 850900 h 5146516"/>
                      <a:gd name="connsiteX3" fmla="*/ 1170285 w 2512042"/>
                      <a:gd name="connsiteY3" fmla="*/ 1181100 h 5146516"/>
                      <a:gd name="connsiteX4" fmla="*/ 827385 w 2512042"/>
                      <a:gd name="connsiteY4" fmla="*/ 1663700 h 5146516"/>
                      <a:gd name="connsiteX5" fmla="*/ 1322685 w 2512042"/>
                      <a:gd name="connsiteY5" fmla="*/ 2286000 h 5146516"/>
                      <a:gd name="connsiteX6" fmla="*/ 2008485 w 2512042"/>
                      <a:gd name="connsiteY6" fmla="*/ 3505200 h 5146516"/>
                      <a:gd name="connsiteX7" fmla="*/ 2275185 w 2512042"/>
                      <a:gd name="connsiteY7" fmla="*/ 4559300 h 5146516"/>
                      <a:gd name="connsiteX8" fmla="*/ 2503785 w 2512042"/>
                      <a:gd name="connsiteY8" fmla="*/ 4724400 h 5146516"/>
                      <a:gd name="connsiteX9" fmla="*/ 1970385 w 2512042"/>
                      <a:gd name="connsiteY9" fmla="*/ 5105400 h 5146516"/>
                      <a:gd name="connsiteX10" fmla="*/ 1827129 w 2512042"/>
                      <a:gd name="connsiteY10" fmla="*/ 5017516 h 5146516"/>
                      <a:gd name="connsiteX11" fmla="*/ 1386185 w 2512042"/>
                      <a:gd name="connsiteY11" fmla="*/ 5143500 h 5146516"/>
                      <a:gd name="connsiteX12" fmla="*/ 1119485 w 2512042"/>
                      <a:gd name="connsiteY12" fmla="*/ 4864100 h 5146516"/>
                      <a:gd name="connsiteX13" fmla="*/ 52685 w 2512042"/>
                      <a:gd name="connsiteY13" fmla="*/ 4826000 h 5146516"/>
                      <a:gd name="connsiteX14" fmla="*/ 547985 w 2512042"/>
                      <a:gd name="connsiteY14" fmla="*/ 4318000 h 5146516"/>
                      <a:gd name="connsiteX15" fmla="*/ 166985 w 2512042"/>
                      <a:gd name="connsiteY15" fmla="*/ 2844800 h 5146516"/>
                      <a:gd name="connsiteX16" fmla="*/ 243185 w 2512042"/>
                      <a:gd name="connsiteY16" fmla="*/ 1524000 h 5146516"/>
                      <a:gd name="connsiteX17" fmla="*/ 1885 w 2512042"/>
                      <a:gd name="connsiteY17" fmla="*/ 762000 h 5146516"/>
                      <a:gd name="connsiteX18" fmla="*/ 395585 w 2512042"/>
                      <a:gd name="connsiteY18" fmla="*/ 25400 h 5146516"/>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515238" h="5146630">
                        <a:moveTo>
                          <a:pt x="306685" y="0"/>
                        </a:moveTo>
                        <a:cubicBezTo>
                          <a:pt x="468610" y="233891"/>
                          <a:pt x="630535" y="467783"/>
                          <a:pt x="840085" y="609600"/>
                        </a:cubicBezTo>
                        <a:cubicBezTo>
                          <a:pt x="1049635" y="751417"/>
                          <a:pt x="1508952" y="755650"/>
                          <a:pt x="1563985" y="850900"/>
                        </a:cubicBezTo>
                        <a:cubicBezTo>
                          <a:pt x="1619018" y="946150"/>
                          <a:pt x="1293052" y="1045633"/>
                          <a:pt x="1170285" y="1181100"/>
                        </a:cubicBezTo>
                        <a:cubicBezTo>
                          <a:pt x="1047518" y="1316567"/>
                          <a:pt x="801985" y="1479550"/>
                          <a:pt x="827385" y="1663700"/>
                        </a:cubicBezTo>
                        <a:cubicBezTo>
                          <a:pt x="852785" y="1847850"/>
                          <a:pt x="1061827" y="2043091"/>
                          <a:pt x="1322685" y="2286000"/>
                        </a:cubicBezTo>
                        <a:cubicBezTo>
                          <a:pt x="1583543" y="2528909"/>
                          <a:pt x="1904599" y="3062309"/>
                          <a:pt x="2008485" y="3505200"/>
                        </a:cubicBezTo>
                        <a:cubicBezTo>
                          <a:pt x="2112371" y="3948091"/>
                          <a:pt x="2192635" y="4356100"/>
                          <a:pt x="2275185" y="4559300"/>
                        </a:cubicBezTo>
                        <a:cubicBezTo>
                          <a:pt x="2467463" y="4451604"/>
                          <a:pt x="2546965" y="4639479"/>
                          <a:pt x="2503785" y="4724400"/>
                        </a:cubicBezTo>
                        <a:cubicBezTo>
                          <a:pt x="2460605" y="4809321"/>
                          <a:pt x="2357481" y="4955963"/>
                          <a:pt x="2016105" y="5068824"/>
                        </a:cubicBezTo>
                        <a:cubicBezTo>
                          <a:pt x="1674729" y="5181685"/>
                          <a:pt x="1932116" y="5005070"/>
                          <a:pt x="1827129" y="5017516"/>
                        </a:cubicBezTo>
                        <a:cubicBezTo>
                          <a:pt x="1722142" y="5029962"/>
                          <a:pt x="1504126" y="5169069"/>
                          <a:pt x="1386185" y="5143500"/>
                        </a:cubicBezTo>
                        <a:cubicBezTo>
                          <a:pt x="1268244" y="5117931"/>
                          <a:pt x="1341735" y="4917017"/>
                          <a:pt x="1119485" y="4864100"/>
                        </a:cubicBezTo>
                        <a:cubicBezTo>
                          <a:pt x="897235" y="4811183"/>
                          <a:pt x="147935" y="4917017"/>
                          <a:pt x="52685" y="4826000"/>
                        </a:cubicBezTo>
                        <a:cubicBezTo>
                          <a:pt x="-42565" y="4734983"/>
                          <a:pt x="528935" y="4648200"/>
                          <a:pt x="547985" y="4318000"/>
                        </a:cubicBezTo>
                        <a:cubicBezTo>
                          <a:pt x="567035" y="3987800"/>
                          <a:pt x="217785" y="3310467"/>
                          <a:pt x="166985" y="2844800"/>
                        </a:cubicBezTo>
                        <a:cubicBezTo>
                          <a:pt x="116185" y="2379133"/>
                          <a:pt x="270702" y="1871133"/>
                          <a:pt x="243185" y="1524000"/>
                        </a:cubicBezTo>
                        <a:cubicBezTo>
                          <a:pt x="215668" y="1176867"/>
                          <a:pt x="-23515" y="1011767"/>
                          <a:pt x="1885" y="762000"/>
                        </a:cubicBezTo>
                        <a:cubicBezTo>
                          <a:pt x="27285" y="512233"/>
                          <a:pt x="211435" y="268816"/>
                          <a:pt x="395585" y="25400"/>
                        </a:cubicBezTo>
                      </a:path>
                    </a:pathLst>
                  </a:cu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80" name="Group 179"/>
                  <p:cNvGrpSpPr/>
                  <p:nvPr/>
                </p:nvGrpSpPr>
                <p:grpSpPr>
                  <a:xfrm>
                    <a:off x="5120640" y="1481328"/>
                    <a:ext cx="561193" cy="402336"/>
                    <a:chOff x="5120640" y="1481328"/>
                    <a:chExt cx="561193" cy="402336"/>
                  </a:xfrm>
                </p:grpSpPr>
                <p:sp>
                  <p:nvSpPr>
                    <p:cNvPr id="181" name="Oval 180"/>
                    <p:cNvSpPr/>
                    <p:nvPr/>
                  </p:nvSpPr>
                  <p:spPr bwMode="auto">
                    <a:xfrm>
                      <a:off x="5120640" y="1481328"/>
                      <a:ext cx="201168" cy="201168"/>
                    </a:xfrm>
                    <a:prstGeom prst="ellipse">
                      <a:avLst/>
                    </a:prstGeom>
                    <a:solidFill>
                      <a:srgbClr val="96969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2" name="Oval 181"/>
                    <p:cNvSpPr/>
                    <p:nvPr/>
                  </p:nvSpPr>
                  <p:spPr bwMode="auto">
                    <a:xfrm>
                      <a:off x="5480665" y="1682496"/>
                      <a:ext cx="201168" cy="201168"/>
                    </a:xfrm>
                    <a:prstGeom prst="ellipse">
                      <a:avLst/>
                    </a:prstGeom>
                    <a:solidFill>
                      <a:srgbClr val="96969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84" name="Group 183"/>
                <p:cNvGrpSpPr/>
                <p:nvPr/>
              </p:nvGrpSpPr>
              <p:grpSpPr>
                <a:xfrm>
                  <a:off x="9565022" y="3165661"/>
                  <a:ext cx="438338" cy="846106"/>
                  <a:chOff x="4760615" y="762000"/>
                  <a:chExt cx="2515238" cy="5146630"/>
                </a:xfrm>
              </p:grpSpPr>
              <p:sp>
                <p:nvSpPr>
                  <p:cNvPr id="185" name="Freeform 184"/>
                  <p:cNvSpPr/>
                  <p:nvPr/>
                </p:nvSpPr>
                <p:spPr bwMode="auto">
                  <a:xfrm>
                    <a:off x="4760615" y="762000"/>
                    <a:ext cx="2515238" cy="5146630"/>
                  </a:xfrm>
                  <a:custGeom>
                    <a:avLst/>
                    <a:gdLst>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5339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5339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3180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3180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3869"/>
                      <a:gd name="connsiteX1" fmla="*/ 840085 w 2512042"/>
                      <a:gd name="connsiteY1" fmla="*/ 609600 h 5143869"/>
                      <a:gd name="connsiteX2" fmla="*/ 1563985 w 2512042"/>
                      <a:gd name="connsiteY2" fmla="*/ 850900 h 5143869"/>
                      <a:gd name="connsiteX3" fmla="*/ 1170285 w 2512042"/>
                      <a:gd name="connsiteY3" fmla="*/ 1181100 h 5143869"/>
                      <a:gd name="connsiteX4" fmla="*/ 827385 w 2512042"/>
                      <a:gd name="connsiteY4" fmla="*/ 1663700 h 5143869"/>
                      <a:gd name="connsiteX5" fmla="*/ 1322685 w 2512042"/>
                      <a:gd name="connsiteY5" fmla="*/ 2286000 h 5143869"/>
                      <a:gd name="connsiteX6" fmla="*/ 2008485 w 2512042"/>
                      <a:gd name="connsiteY6" fmla="*/ 3505200 h 5143869"/>
                      <a:gd name="connsiteX7" fmla="*/ 2275185 w 2512042"/>
                      <a:gd name="connsiteY7" fmla="*/ 4559300 h 5143869"/>
                      <a:gd name="connsiteX8" fmla="*/ 2503785 w 2512042"/>
                      <a:gd name="connsiteY8" fmla="*/ 4724400 h 5143869"/>
                      <a:gd name="connsiteX9" fmla="*/ 1970385 w 2512042"/>
                      <a:gd name="connsiteY9" fmla="*/ 5105400 h 5143869"/>
                      <a:gd name="connsiteX10" fmla="*/ 1894185 w 2512042"/>
                      <a:gd name="connsiteY10" fmla="*/ 4927600 h 5143869"/>
                      <a:gd name="connsiteX11" fmla="*/ 1386185 w 2512042"/>
                      <a:gd name="connsiteY11" fmla="*/ 5143500 h 5143869"/>
                      <a:gd name="connsiteX12" fmla="*/ 1119485 w 2512042"/>
                      <a:gd name="connsiteY12" fmla="*/ 4864100 h 5143869"/>
                      <a:gd name="connsiteX13" fmla="*/ 52685 w 2512042"/>
                      <a:gd name="connsiteY13" fmla="*/ 4826000 h 5143869"/>
                      <a:gd name="connsiteX14" fmla="*/ 547985 w 2512042"/>
                      <a:gd name="connsiteY14" fmla="*/ 4318000 h 5143869"/>
                      <a:gd name="connsiteX15" fmla="*/ 166985 w 2512042"/>
                      <a:gd name="connsiteY15" fmla="*/ 2844800 h 5143869"/>
                      <a:gd name="connsiteX16" fmla="*/ 243185 w 2512042"/>
                      <a:gd name="connsiteY16" fmla="*/ 1524000 h 5143869"/>
                      <a:gd name="connsiteX17" fmla="*/ 1885 w 2512042"/>
                      <a:gd name="connsiteY17" fmla="*/ 762000 h 5143869"/>
                      <a:gd name="connsiteX18" fmla="*/ 395585 w 2512042"/>
                      <a:gd name="connsiteY18" fmla="*/ 25400 h 5143869"/>
                      <a:gd name="connsiteX0" fmla="*/ 306685 w 2512042"/>
                      <a:gd name="connsiteY0" fmla="*/ 0 h 5143552"/>
                      <a:gd name="connsiteX1" fmla="*/ 840085 w 2512042"/>
                      <a:gd name="connsiteY1" fmla="*/ 609600 h 5143552"/>
                      <a:gd name="connsiteX2" fmla="*/ 1563985 w 2512042"/>
                      <a:gd name="connsiteY2" fmla="*/ 850900 h 5143552"/>
                      <a:gd name="connsiteX3" fmla="*/ 1170285 w 2512042"/>
                      <a:gd name="connsiteY3" fmla="*/ 1181100 h 5143552"/>
                      <a:gd name="connsiteX4" fmla="*/ 827385 w 2512042"/>
                      <a:gd name="connsiteY4" fmla="*/ 1663700 h 5143552"/>
                      <a:gd name="connsiteX5" fmla="*/ 1322685 w 2512042"/>
                      <a:gd name="connsiteY5" fmla="*/ 2286000 h 5143552"/>
                      <a:gd name="connsiteX6" fmla="*/ 2008485 w 2512042"/>
                      <a:gd name="connsiteY6" fmla="*/ 3505200 h 5143552"/>
                      <a:gd name="connsiteX7" fmla="*/ 2275185 w 2512042"/>
                      <a:gd name="connsiteY7" fmla="*/ 4559300 h 5143552"/>
                      <a:gd name="connsiteX8" fmla="*/ 2503785 w 2512042"/>
                      <a:gd name="connsiteY8" fmla="*/ 4724400 h 5143552"/>
                      <a:gd name="connsiteX9" fmla="*/ 1970385 w 2512042"/>
                      <a:gd name="connsiteY9" fmla="*/ 5105400 h 5143552"/>
                      <a:gd name="connsiteX10" fmla="*/ 1817985 w 2512042"/>
                      <a:gd name="connsiteY10" fmla="*/ 4889500 h 5143552"/>
                      <a:gd name="connsiteX11" fmla="*/ 1386185 w 2512042"/>
                      <a:gd name="connsiteY11" fmla="*/ 5143500 h 5143552"/>
                      <a:gd name="connsiteX12" fmla="*/ 1119485 w 2512042"/>
                      <a:gd name="connsiteY12" fmla="*/ 4864100 h 5143552"/>
                      <a:gd name="connsiteX13" fmla="*/ 52685 w 2512042"/>
                      <a:gd name="connsiteY13" fmla="*/ 4826000 h 5143552"/>
                      <a:gd name="connsiteX14" fmla="*/ 547985 w 2512042"/>
                      <a:gd name="connsiteY14" fmla="*/ 4318000 h 5143552"/>
                      <a:gd name="connsiteX15" fmla="*/ 166985 w 2512042"/>
                      <a:gd name="connsiteY15" fmla="*/ 2844800 h 5143552"/>
                      <a:gd name="connsiteX16" fmla="*/ 243185 w 2512042"/>
                      <a:gd name="connsiteY16" fmla="*/ 1524000 h 5143552"/>
                      <a:gd name="connsiteX17" fmla="*/ 1885 w 2512042"/>
                      <a:gd name="connsiteY17" fmla="*/ 762000 h 5143552"/>
                      <a:gd name="connsiteX18" fmla="*/ 395585 w 2512042"/>
                      <a:gd name="connsiteY18" fmla="*/ 25400 h 5143552"/>
                      <a:gd name="connsiteX0" fmla="*/ 306685 w 2512042"/>
                      <a:gd name="connsiteY0" fmla="*/ 0 h 5143552"/>
                      <a:gd name="connsiteX1" fmla="*/ 840085 w 2512042"/>
                      <a:gd name="connsiteY1" fmla="*/ 609600 h 5143552"/>
                      <a:gd name="connsiteX2" fmla="*/ 1563985 w 2512042"/>
                      <a:gd name="connsiteY2" fmla="*/ 850900 h 5143552"/>
                      <a:gd name="connsiteX3" fmla="*/ 1170285 w 2512042"/>
                      <a:gd name="connsiteY3" fmla="*/ 1181100 h 5143552"/>
                      <a:gd name="connsiteX4" fmla="*/ 827385 w 2512042"/>
                      <a:gd name="connsiteY4" fmla="*/ 1663700 h 5143552"/>
                      <a:gd name="connsiteX5" fmla="*/ 1322685 w 2512042"/>
                      <a:gd name="connsiteY5" fmla="*/ 2286000 h 5143552"/>
                      <a:gd name="connsiteX6" fmla="*/ 2008485 w 2512042"/>
                      <a:gd name="connsiteY6" fmla="*/ 3505200 h 5143552"/>
                      <a:gd name="connsiteX7" fmla="*/ 2275185 w 2512042"/>
                      <a:gd name="connsiteY7" fmla="*/ 4559300 h 5143552"/>
                      <a:gd name="connsiteX8" fmla="*/ 2503785 w 2512042"/>
                      <a:gd name="connsiteY8" fmla="*/ 4724400 h 5143552"/>
                      <a:gd name="connsiteX9" fmla="*/ 1970385 w 2512042"/>
                      <a:gd name="connsiteY9" fmla="*/ 5105400 h 5143552"/>
                      <a:gd name="connsiteX10" fmla="*/ 1817985 w 2512042"/>
                      <a:gd name="connsiteY10" fmla="*/ 4889500 h 5143552"/>
                      <a:gd name="connsiteX11" fmla="*/ 1386185 w 2512042"/>
                      <a:gd name="connsiteY11" fmla="*/ 5143500 h 5143552"/>
                      <a:gd name="connsiteX12" fmla="*/ 1119485 w 2512042"/>
                      <a:gd name="connsiteY12" fmla="*/ 4864100 h 5143552"/>
                      <a:gd name="connsiteX13" fmla="*/ 52685 w 2512042"/>
                      <a:gd name="connsiteY13" fmla="*/ 4826000 h 5143552"/>
                      <a:gd name="connsiteX14" fmla="*/ 547985 w 2512042"/>
                      <a:gd name="connsiteY14" fmla="*/ 4318000 h 5143552"/>
                      <a:gd name="connsiteX15" fmla="*/ 166985 w 2512042"/>
                      <a:gd name="connsiteY15" fmla="*/ 2844800 h 5143552"/>
                      <a:gd name="connsiteX16" fmla="*/ 243185 w 2512042"/>
                      <a:gd name="connsiteY16" fmla="*/ 1524000 h 5143552"/>
                      <a:gd name="connsiteX17" fmla="*/ 1885 w 2512042"/>
                      <a:gd name="connsiteY17" fmla="*/ 762000 h 5143552"/>
                      <a:gd name="connsiteX18" fmla="*/ 395585 w 2512042"/>
                      <a:gd name="connsiteY18" fmla="*/ 25400 h 5143552"/>
                      <a:gd name="connsiteX0" fmla="*/ 306685 w 2512042"/>
                      <a:gd name="connsiteY0" fmla="*/ 0 h 5146516"/>
                      <a:gd name="connsiteX1" fmla="*/ 840085 w 2512042"/>
                      <a:gd name="connsiteY1" fmla="*/ 609600 h 5146516"/>
                      <a:gd name="connsiteX2" fmla="*/ 1563985 w 2512042"/>
                      <a:gd name="connsiteY2" fmla="*/ 850900 h 5146516"/>
                      <a:gd name="connsiteX3" fmla="*/ 1170285 w 2512042"/>
                      <a:gd name="connsiteY3" fmla="*/ 1181100 h 5146516"/>
                      <a:gd name="connsiteX4" fmla="*/ 827385 w 2512042"/>
                      <a:gd name="connsiteY4" fmla="*/ 1663700 h 5146516"/>
                      <a:gd name="connsiteX5" fmla="*/ 1322685 w 2512042"/>
                      <a:gd name="connsiteY5" fmla="*/ 2286000 h 5146516"/>
                      <a:gd name="connsiteX6" fmla="*/ 2008485 w 2512042"/>
                      <a:gd name="connsiteY6" fmla="*/ 3505200 h 5146516"/>
                      <a:gd name="connsiteX7" fmla="*/ 2275185 w 2512042"/>
                      <a:gd name="connsiteY7" fmla="*/ 4559300 h 5146516"/>
                      <a:gd name="connsiteX8" fmla="*/ 2503785 w 2512042"/>
                      <a:gd name="connsiteY8" fmla="*/ 4724400 h 5146516"/>
                      <a:gd name="connsiteX9" fmla="*/ 1970385 w 2512042"/>
                      <a:gd name="connsiteY9" fmla="*/ 5105400 h 5146516"/>
                      <a:gd name="connsiteX10" fmla="*/ 1827129 w 2512042"/>
                      <a:gd name="connsiteY10" fmla="*/ 5017516 h 5146516"/>
                      <a:gd name="connsiteX11" fmla="*/ 1386185 w 2512042"/>
                      <a:gd name="connsiteY11" fmla="*/ 5143500 h 5146516"/>
                      <a:gd name="connsiteX12" fmla="*/ 1119485 w 2512042"/>
                      <a:gd name="connsiteY12" fmla="*/ 4864100 h 5146516"/>
                      <a:gd name="connsiteX13" fmla="*/ 52685 w 2512042"/>
                      <a:gd name="connsiteY13" fmla="*/ 4826000 h 5146516"/>
                      <a:gd name="connsiteX14" fmla="*/ 547985 w 2512042"/>
                      <a:gd name="connsiteY14" fmla="*/ 4318000 h 5146516"/>
                      <a:gd name="connsiteX15" fmla="*/ 166985 w 2512042"/>
                      <a:gd name="connsiteY15" fmla="*/ 2844800 h 5146516"/>
                      <a:gd name="connsiteX16" fmla="*/ 243185 w 2512042"/>
                      <a:gd name="connsiteY16" fmla="*/ 1524000 h 5146516"/>
                      <a:gd name="connsiteX17" fmla="*/ 1885 w 2512042"/>
                      <a:gd name="connsiteY17" fmla="*/ 762000 h 5146516"/>
                      <a:gd name="connsiteX18" fmla="*/ 395585 w 2512042"/>
                      <a:gd name="connsiteY18" fmla="*/ 25400 h 5146516"/>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515238" h="5146630">
                        <a:moveTo>
                          <a:pt x="306685" y="0"/>
                        </a:moveTo>
                        <a:cubicBezTo>
                          <a:pt x="468610" y="233891"/>
                          <a:pt x="630535" y="467783"/>
                          <a:pt x="840085" y="609600"/>
                        </a:cubicBezTo>
                        <a:cubicBezTo>
                          <a:pt x="1049635" y="751417"/>
                          <a:pt x="1508952" y="755650"/>
                          <a:pt x="1563985" y="850900"/>
                        </a:cubicBezTo>
                        <a:cubicBezTo>
                          <a:pt x="1619018" y="946150"/>
                          <a:pt x="1293052" y="1045633"/>
                          <a:pt x="1170285" y="1181100"/>
                        </a:cubicBezTo>
                        <a:cubicBezTo>
                          <a:pt x="1047518" y="1316567"/>
                          <a:pt x="801985" y="1479550"/>
                          <a:pt x="827385" y="1663700"/>
                        </a:cubicBezTo>
                        <a:cubicBezTo>
                          <a:pt x="852785" y="1847850"/>
                          <a:pt x="1061827" y="2043091"/>
                          <a:pt x="1322685" y="2286000"/>
                        </a:cubicBezTo>
                        <a:cubicBezTo>
                          <a:pt x="1583543" y="2528909"/>
                          <a:pt x="1904599" y="3062309"/>
                          <a:pt x="2008485" y="3505200"/>
                        </a:cubicBezTo>
                        <a:cubicBezTo>
                          <a:pt x="2112371" y="3948091"/>
                          <a:pt x="2192635" y="4356100"/>
                          <a:pt x="2275185" y="4559300"/>
                        </a:cubicBezTo>
                        <a:cubicBezTo>
                          <a:pt x="2467463" y="4451604"/>
                          <a:pt x="2546965" y="4639479"/>
                          <a:pt x="2503785" y="4724400"/>
                        </a:cubicBezTo>
                        <a:cubicBezTo>
                          <a:pt x="2460605" y="4809321"/>
                          <a:pt x="2357481" y="4955963"/>
                          <a:pt x="2016105" y="5068824"/>
                        </a:cubicBezTo>
                        <a:cubicBezTo>
                          <a:pt x="1674729" y="5181685"/>
                          <a:pt x="1932116" y="5005070"/>
                          <a:pt x="1827129" y="5017516"/>
                        </a:cubicBezTo>
                        <a:cubicBezTo>
                          <a:pt x="1722142" y="5029962"/>
                          <a:pt x="1504126" y="5169069"/>
                          <a:pt x="1386185" y="5143500"/>
                        </a:cubicBezTo>
                        <a:cubicBezTo>
                          <a:pt x="1268244" y="5117931"/>
                          <a:pt x="1341735" y="4917017"/>
                          <a:pt x="1119485" y="4864100"/>
                        </a:cubicBezTo>
                        <a:cubicBezTo>
                          <a:pt x="897235" y="4811183"/>
                          <a:pt x="147935" y="4917017"/>
                          <a:pt x="52685" y="4826000"/>
                        </a:cubicBezTo>
                        <a:cubicBezTo>
                          <a:pt x="-42565" y="4734983"/>
                          <a:pt x="528935" y="4648200"/>
                          <a:pt x="547985" y="4318000"/>
                        </a:cubicBezTo>
                        <a:cubicBezTo>
                          <a:pt x="567035" y="3987800"/>
                          <a:pt x="217785" y="3310467"/>
                          <a:pt x="166985" y="2844800"/>
                        </a:cubicBezTo>
                        <a:cubicBezTo>
                          <a:pt x="116185" y="2379133"/>
                          <a:pt x="270702" y="1871133"/>
                          <a:pt x="243185" y="1524000"/>
                        </a:cubicBezTo>
                        <a:cubicBezTo>
                          <a:pt x="215668" y="1176867"/>
                          <a:pt x="-23515" y="1011767"/>
                          <a:pt x="1885" y="762000"/>
                        </a:cubicBezTo>
                        <a:cubicBezTo>
                          <a:pt x="27285" y="512233"/>
                          <a:pt x="211435" y="268816"/>
                          <a:pt x="395585" y="25400"/>
                        </a:cubicBezTo>
                      </a:path>
                    </a:pathLst>
                  </a:cu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86" name="Group 185"/>
                  <p:cNvGrpSpPr/>
                  <p:nvPr/>
                </p:nvGrpSpPr>
                <p:grpSpPr>
                  <a:xfrm>
                    <a:off x="5120640" y="1481328"/>
                    <a:ext cx="561193" cy="402336"/>
                    <a:chOff x="5120640" y="1481328"/>
                    <a:chExt cx="561193" cy="402336"/>
                  </a:xfrm>
                </p:grpSpPr>
                <p:sp>
                  <p:nvSpPr>
                    <p:cNvPr id="187" name="Oval 186"/>
                    <p:cNvSpPr/>
                    <p:nvPr/>
                  </p:nvSpPr>
                  <p:spPr bwMode="auto">
                    <a:xfrm>
                      <a:off x="5120640" y="1481328"/>
                      <a:ext cx="201168" cy="201168"/>
                    </a:xfrm>
                    <a:prstGeom prst="ellipse">
                      <a:avLst/>
                    </a:prstGeom>
                    <a:solidFill>
                      <a:srgbClr val="96969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8" name="Oval 187"/>
                    <p:cNvSpPr/>
                    <p:nvPr/>
                  </p:nvSpPr>
                  <p:spPr bwMode="auto">
                    <a:xfrm>
                      <a:off x="5480665" y="1682496"/>
                      <a:ext cx="201168" cy="201168"/>
                    </a:xfrm>
                    <a:prstGeom prst="ellipse">
                      <a:avLst/>
                    </a:prstGeom>
                    <a:solidFill>
                      <a:srgbClr val="96969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94" name="Group 193"/>
                <p:cNvGrpSpPr/>
                <p:nvPr/>
              </p:nvGrpSpPr>
              <p:grpSpPr>
                <a:xfrm>
                  <a:off x="9047068" y="3220155"/>
                  <a:ext cx="406593" cy="791611"/>
                  <a:chOff x="4760615" y="762000"/>
                  <a:chExt cx="2515238" cy="5146630"/>
                </a:xfrm>
              </p:grpSpPr>
              <p:sp>
                <p:nvSpPr>
                  <p:cNvPr id="195" name="Freeform 194"/>
                  <p:cNvSpPr/>
                  <p:nvPr/>
                </p:nvSpPr>
                <p:spPr bwMode="auto">
                  <a:xfrm>
                    <a:off x="4760615" y="762000"/>
                    <a:ext cx="2515238" cy="5146630"/>
                  </a:xfrm>
                  <a:custGeom>
                    <a:avLst/>
                    <a:gdLst>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5339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5339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3180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4403"/>
                      <a:gd name="connsiteX1" fmla="*/ 840085 w 2512042"/>
                      <a:gd name="connsiteY1" fmla="*/ 609600 h 5144403"/>
                      <a:gd name="connsiteX2" fmla="*/ 1563985 w 2512042"/>
                      <a:gd name="connsiteY2" fmla="*/ 850900 h 5144403"/>
                      <a:gd name="connsiteX3" fmla="*/ 1170285 w 2512042"/>
                      <a:gd name="connsiteY3" fmla="*/ 1181100 h 5144403"/>
                      <a:gd name="connsiteX4" fmla="*/ 827385 w 2512042"/>
                      <a:gd name="connsiteY4" fmla="*/ 1663700 h 5144403"/>
                      <a:gd name="connsiteX5" fmla="*/ 1322685 w 2512042"/>
                      <a:gd name="connsiteY5" fmla="*/ 2286000 h 5144403"/>
                      <a:gd name="connsiteX6" fmla="*/ 2008485 w 2512042"/>
                      <a:gd name="connsiteY6" fmla="*/ 3505200 h 5144403"/>
                      <a:gd name="connsiteX7" fmla="*/ 2275185 w 2512042"/>
                      <a:gd name="connsiteY7" fmla="*/ 4559300 h 5144403"/>
                      <a:gd name="connsiteX8" fmla="*/ 2503785 w 2512042"/>
                      <a:gd name="connsiteY8" fmla="*/ 4724400 h 5144403"/>
                      <a:gd name="connsiteX9" fmla="*/ 1970385 w 2512042"/>
                      <a:gd name="connsiteY9" fmla="*/ 5105400 h 5144403"/>
                      <a:gd name="connsiteX10" fmla="*/ 1894185 w 2512042"/>
                      <a:gd name="connsiteY10" fmla="*/ 4927600 h 5144403"/>
                      <a:gd name="connsiteX11" fmla="*/ 1386185 w 2512042"/>
                      <a:gd name="connsiteY11" fmla="*/ 5143500 h 5144403"/>
                      <a:gd name="connsiteX12" fmla="*/ 1195685 w 2512042"/>
                      <a:gd name="connsiteY12" fmla="*/ 4826000 h 5144403"/>
                      <a:gd name="connsiteX13" fmla="*/ 52685 w 2512042"/>
                      <a:gd name="connsiteY13" fmla="*/ 4826000 h 5144403"/>
                      <a:gd name="connsiteX14" fmla="*/ 547985 w 2512042"/>
                      <a:gd name="connsiteY14" fmla="*/ 4318000 h 5144403"/>
                      <a:gd name="connsiteX15" fmla="*/ 166985 w 2512042"/>
                      <a:gd name="connsiteY15" fmla="*/ 2844800 h 5144403"/>
                      <a:gd name="connsiteX16" fmla="*/ 243185 w 2512042"/>
                      <a:gd name="connsiteY16" fmla="*/ 1524000 h 5144403"/>
                      <a:gd name="connsiteX17" fmla="*/ 1885 w 2512042"/>
                      <a:gd name="connsiteY17" fmla="*/ 762000 h 5144403"/>
                      <a:gd name="connsiteX18" fmla="*/ 395585 w 2512042"/>
                      <a:gd name="connsiteY18" fmla="*/ 25400 h 5144403"/>
                      <a:gd name="connsiteX0" fmla="*/ 306685 w 2512042"/>
                      <a:gd name="connsiteY0" fmla="*/ 0 h 5143869"/>
                      <a:gd name="connsiteX1" fmla="*/ 840085 w 2512042"/>
                      <a:gd name="connsiteY1" fmla="*/ 609600 h 5143869"/>
                      <a:gd name="connsiteX2" fmla="*/ 1563985 w 2512042"/>
                      <a:gd name="connsiteY2" fmla="*/ 850900 h 5143869"/>
                      <a:gd name="connsiteX3" fmla="*/ 1170285 w 2512042"/>
                      <a:gd name="connsiteY3" fmla="*/ 1181100 h 5143869"/>
                      <a:gd name="connsiteX4" fmla="*/ 827385 w 2512042"/>
                      <a:gd name="connsiteY4" fmla="*/ 1663700 h 5143869"/>
                      <a:gd name="connsiteX5" fmla="*/ 1322685 w 2512042"/>
                      <a:gd name="connsiteY5" fmla="*/ 2286000 h 5143869"/>
                      <a:gd name="connsiteX6" fmla="*/ 2008485 w 2512042"/>
                      <a:gd name="connsiteY6" fmla="*/ 3505200 h 5143869"/>
                      <a:gd name="connsiteX7" fmla="*/ 2275185 w 2512042"/>
                      <a:gd name="connsiteY7" fmla="*/ 4559300 h 5143869"/>
                      <a:gd name="connsiteX8" fmla="*/ 2503785 w 2512042"/>
                      <a:gd name="connsiteY8" fmla="*/ 4724400 h 5143869"/>
                      <a:gd name="connsiteX9" fmla="*/ 1970385 w 2512042"/>
                      <a:gd name="connsiteY9" fmla="*/ 5105400 h 5143869"/>
                      <a:gd name="connsiteX10" fmla="*/ 1894185 w 2512042"/>
                      <a:gd name="connsiteY10" fmla="*/ 4927600 h 5143869"/>
                      <a:gd name="connsiteX11" fmla="*/ 1386185 w 2512042"/>
                      <a:gd name="connsiteY11" fmla="*/ 5143500 h 5143869"/>
                      <a:gd name="connsiteX12" fmla="*/ 1119485 w 2512042"/>
                      <a:gd name="connsiteY12" fmla="*/ 4864100 h 5143869"/>
                      <a:gd name="connsiteX13" fmla="*/ 52685 w 2512042"/>
                      <a:gd name="connsiteY13" fmla="*/ 4826000 h 5143869"/>
                      <a:gd name="connsiteX14" fmla="*/ 547985 w 2512042"/>
                      <a:gd name="connsiteY14" fmla="*/ 4318000 h 5143869"/>
                      <a:gd name="connsiteX15" fmla="*/ 166985 w 2512042"/>
                      <a:gd name="connsiteY15" fmla="*/ 2844800 h 5143869"/>
                      <a:gd name="connsiteX16" fmla="*/ 243185 w 2512042"/>
                      <a:gd name="connsiteY16" fmla="*/ 1524000 h 5143869"/>
                      <a:gd name="connsiteX17" fmla="*/ 1885 w 2512042"/>
                      <a:gd name="connsiteY17" fmla="*/ 762000 h 5143869"/>
                      <a:gd name="connsiteX18" fmla="*/ 395585 w 2512042"/>
                      <a:gd name="connsiteY18" fmla="*/ 25400 h 5143869"/>
                      <a:gd name="connsiteX0" fmla="*/ 306685 w 2512042"/>
                      <a:gd name="connsiteY0" fmla="*/ 0 h 5143552"/>
                      <a:gd name="connsiteX1" fmla="*/ 840085 w 2512042"/>
                      <a:gd name="connsiteY1" fmla="*/ 609600 h 5143552"/>
                      <a:gd name="connsiteX2" fmla="*/ 1563985 w 2512042"/>
                      <a:gd name="connsiteY2" fmla="*/ 850900 h 5143552"/>
                      <a:gd name="connsiteX3" fmla="*/ 1170285 w 2512042"/>
                      <a:gd name="connsiteY3" fmla="*/ 1181100 h 5143552"/>
                      <a:gd name="connsiteX4" fmla="*/ 827385 w 2512042"/>
                      <a:gd name="connsiteY4" fmla="*/ 1663700 h 5143552"/>
                      <a:gd name="connsiteX5" fmla="*/ 1322685 w 2512042"/>
                      <a:gd name="connsiteY5" fmla="*/ 2286000 h 5143552"/>
                      <a:gd name="connsiteX6" fmla="*/ 2008485 w 2512042"/>
                      <a:gd name="connsiteY6" fmla="*/ 3505200 h 5143552"/>
                      <a:gd name="connsiteX7" fmla="*/ 2275185 w 2512042"/>
                      <a:gd name="connsiteY7" fmla="*/ 4559300 h 5143552"/>
                      <a:gd name="connsiteX8" fmla="*/ 2503785 w 2512042"/>
                      <a:gd name="connsiteY8" fmla="*/ 4724400 h 5143552"/>
                      <a:gd name="connsiteX9" fmla="*/ 1970385 w 2512042"/>
                      <a:gd name="connsiteY9" fmla="*/ 5105400 h 5143552"/>
                      <a:gd name="connsiteX10" fmla="*/ 1817985 w 2512042"/>
                      <a:gd name="connsiteY10" fmla="*/ 4889500 h 5143552"/>
                      <a:gd name="connsiteX11" fmla="*/ 1386185 w 2512042"/>
                      <a:gd name="connsiteY11" fmla="*/ 5143500 h 5143552"/>
                      <a:gd name="connsiteX12" fmla="*/ 1119485 w 2512042"/>
                      <a:gd name="connsiteY12" fmla="*/ 4864100 h 5143552"/>
                      <a:gd name="connsiteX13" fmla="*/ 52685 w 2512042"/>
                      <a:gd name="connsiteY13" fmla="*/ 4826000 h 5143552"/>
                      <a:gd name="connsiteX14" fmla="*/ 547985 w 2512042"/>
                      <a:gd name="connsiteY14" fmla="*/ 4318000 h 5143552"/>
                      <a:gd name="connsiteX15" fmla="*/ 166985 w 2512042"/>
                      <a:gd name="connsiteY15" fmla="*/ 2844800 h 5143552"/>
                      <a:gd name="connsiteX16" fmla="*/ 243185 w 2512042"/>
                      <a:gd name="connsiteY16" fmla="*/ 1524000 h 5143552"/>
                      <a:gd name="connsiteX17" fmla="*/ 1885 w 2512042"/>
                      <a:gd name="connsiteY17" fmla="*/ 762000 h 5143552"/>
                      <a:gd name="connsiteX18" fmla="*/ 395585 w 2512042"/>
                      <a:gd name="connsiteY18" fmla="*/ 25400 h 5143552"/>
                      <a:gd name="connsiteX0" fmla="*/ 306685 w 2512042"/>
                      <a:gd name="connsiteY0" fmla="*/ 0 h 5143552"/>
                      <a:gd name="connsiteX1" fmla="*/ 840085 w 2512042"/>
                      <a:gd name="connsiteY1" fmla="*/ 609600 h 5143552"/>
                      <a:gd name="connsiteX2" fmla="*/ 1563985 w 2512042"/>
                      <a:gd name="connsiteY2" fmla="*/ 850900 h 5143552"/>
                      <a:gd name="connsiteX3" fmla="*/ 1170285 w 2512042"/>
                      <a:gd name="connsiteY3" fmla="*/ 1181100 h 5143552"/>
                      <a:gd name="connsiteX4" fmla="*/ 827385 w 2512042"/>
                      <a:gd name="connsiteY4" fmla="*/ 1663700 h 5143552"/>
                      <a:gd name="connsiteX5" fmla="*/ 1322685 w 2512042"/>
                      <a:gd name="connsiteY5" fmla="*/ 2286000 h 5143552"/>
                      <a:gd name="connsiteX6" fmla="*/ 2008485 w 2512042"/>
                      <a:gd name="connsiteY6" fmla="*/ 3505200 h 5143552"/>
                      <a:gd name="connsiteX7" fmla="*/ 2275185 w 2512042"/>
                      <a:gd name="connsiteY7" fmla="*/ 4559300 h 5143552"/>
                      <a:gd name="connsiteX8" fmla="*/ 2503785 w 2512042"/>
                      <a:gd name="connsiteY8" fmla="*/ 4724400 h 5143552"/>
                      <a:gd name="connsiteX9" fmla="*/ 1970385 w 2512042"/>
                      <a:gd name="connsiteY9" fmla="*/ 5105400 h 5143552"/>
                      <a:gd name="connsiteX10" fmla="*/ 1817985 w 2512042"/>
                      <a:gd name="connsiteY10" fmla="*/ 4889500 h 5143552"/>
                      <a:gd name="connsiteX11" fmla="*/ 1386185 w 2512042"/>
                      <a:gd name="connsiteY11" fmla="*/ 5143500 h 5143552"/>
                      <a:gd name="connsiteX12" fmla="*/ 1119485 w 2512042"/>
                      <a:gd name="connsiteY12" fmla="*/ 4864100 h 5143552"/>
                      <a:gd name="connsiteX13" fmla="*/ 52685 w 2512042"/>
                      <a:gd name="connsiteY13" fmla="*/ 4826000 h 5143552"/>
                      <a:gd name="connsiteX14" fmla="*/ 547985 w 2512042"/>
                      <a:gd name="connsiteY14" fmla="*/ 4318000 h 5143552"/>
                      <a:gd name="connsiteX15" fmla="*/ 166985 w 2512042"/>
                      <a:gd name="connsiteY15" fmla="*/ 2844800 h 5143552"/>
                      <a:gd name="connsiteX16" fmla="*/ 243185 w 2512042"/>
                      <a:gd name="connsiteY16" fmla="*/ 1524000 h 5143552"/>
                      <a:gd name="connsiteX17" fmla="*/ 1885 w 2512042"/>
                      <a:gd name="connsiteY17" fmla="*/ 762000 h 5143552"/>
                      <a:gd name="connsiteX18" fmla="*/ 395585 w 2512042"/>
                      <a:gd name="connsiteY18" fmla="*/ 25400 h 5143552"/>
                      <a:gd name="connsiteX0" fmla="*/ 306685 w 2512042"/>
                      <a:gd name="connsiteY0" fmla="*/ 0 h 5146516"/>
                      <a:gd name="connsiteX1" fmla="*/ 840085 w 2512042"/>
                      <a:gd name="connsiteY1" fmla="*/ 609600 h 5146516"/>
                      <a:gd name="connsiteX2" fmla="*/ 1563985 w 2512042"/>
                      <a:gd name="connsiteY2" fmla="*/ 850900 h 5146516"/>
                      <a:gd name="connsiteX3" fmla="*/ 1170285 w 2512042"/>
                      <a:gd name="connsiteY3" fmla="*/ 1181100 h 5146516"/>
                      <a:gd name="connsiteX4" fmla="*/ 827385 w 2512042"/>
                      <a:gd name="connsiteY4" fmla="*/ 1663700 h 5146516"/>
                      <a:gd name="connsiteX5" fmla="*/ 1322685 w 2512042"/>
                      <a:gd name="connsiteY5" fmla="*/ 2286000 h 5146516"/>
                      <a:gd name="connsiteX6" fmla="*/ 2008485 w 2512042"/>
                      <a:gd name="connsiteY6" fmla="*/ 3505200 h 5146516"/>
                      <a:gd name="connsiteX7" fmla="*/ 2275185 w 2512042"/>
                      <a:gd name="connsiteY7" fmla="*/ 4559300 h 5146516"/>
                      <a:gd name="connsiteX8" fmla="*/ 2503785 w 2512042"/>
                      <a:gd name="connsiteY8" fmla="*/ 4724400 h 5146516"/>
                      <a:gd name="connsiteX9" fmla="*/ 1970385 w 2512042"/>
                      <a:gd name="connsiteY9" fmla="*/ 5105400 h 5146516"/>
                      <a:gd name="connsiteX10" fmla="*/ 1827129 w 2512042"/>
                      <a:gd name="connsiteY10" fmla="*/ 5017516 h 5146516"/>
                      <a:gd name="connsiteX11" fmla="*/ 1386185 w 2512042"/>
                      <a:gd name="connsiteY11" fmla="*/ 5143500 h 5146516"/>
                      <a:gd name="connsiteX12" fmla="*/ 1119485 w 2512042"/>
                      <a:gd name="connsiteY12" fmla="*/ 4864100 h 5146516"/>
                      <a:gd name="connsiteX13" fmla="*/ 52685 w 2512042"/>
                      <a:gd name="connsiteY13" fmla="*/ 4826000 h 5146516"/>
                      <a:gd name="connsiteX14" fmla="*/ 547985 w 2512042"/>
                      <a:gd name="connsiteY14" fmla="*/ 4318000 h 5146516"/>
                      <a:gd name="connsiteX15" fmla="*/ 166985 w 2512042"/>
                      <a:gd name="connsiteY15" fmla="*/ 2844800 h 5146516"/>
                      <a:gd name="connsiteX16" fmla="*/ 243185 w 2512042"/>
                      <a:gd name="connsiteY16" fmla="*/ 1524000 h 5146516"/>
                      <a:gd name="connsiteX17" fmla="*/ 1885 w 2512042"/>
                      <a:gd name="connsiteY17" fmla="*/ 762000 h 5146516"/>
                      <a:gd name="connsiteX18" fmla="*/ 395585 w 2512042"/>
                      <a:gd name="connsiteY18" fmla="*/ 25400 h 5146516"/>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0105"/>
                      <a:gd name="connsiteY0" fmla="*/ 0 h 5146630"/>
                      <a:gd name="connsiteX1" fmla="*/ 840085 w 2510105"/>
                      <a:gd name="connsiteY1" fmla="*/ 609600 h 5146630"/>
                      <a:gd name="connsiteX2" fmla="*/ 1563985 w 2510105"/>
                      <a:gd name="connsiteY2" fmla="*/ 850900 h 5146630"/>
                      <a:gd name="connsiteX3" fmla="*/ 1170285 w 2510105"/>
                      <a:gd name="connsiteY3" fmla="*/ 1181100 h 5146630"/>
                      <a:gd name="connsiteX4" fmla="*/ 827385 w 2510105"/>
                      <a:gd name="connsiteY4" fmla="*/ 1663700 h 5146630"/>
                      <a:gd name="connsiteX5" fmla="*/ 1322685 w 2510105"/>
                      <a:gd name="connsiteY5" fmla="*/ 2286000 h 5146630"/>
                      <a:gd name="connsiteX6" fmla="*/ 2008485 w 2510105"/>
                      <a:gd name="connsiteY6" fmla="*/ 3505200 h 5146630"/>
                      <a:gd name="connsiteX7" fmla="*/ 2275185 w 2510105"/>
                      <a:gd name="connsiteY7" fmla="*/ 4559300 h 5146630"/>
                      <a:gd name="connsiteX8" fmla="*/ 2503785 w 2510105"/>
                      <a:gd name="connsiteY8" fmla="*/ 4724400 h 5146630"/>
                      <a:gd name="connsiteX9" fmla="*/ 2016105 w 2510105"/>
                      <a:gd name="connsiteY9" fmla="*/ 5068824 h 5146630"/>
                      <a:gd name="connsiteX10" fmla="*/ 1827129 w 2510105"/>
                      <a:gd name="connsiteY10" fmla="*/ 5017516 h 5146630"/>
                      <a:gd name="connsiteX11" fmla="*/ 1386185 w 2510105"/>
                      <a:gd name="connsiteY11" fmla="*/ 5143500 h 5146630"/>
                      <a:gd name="connsiteX12" fmla="*/ 1119485 w 2510105"/>
                      <a:gd name="connsiteY12" fmla="*/ 4864100 h 5146630"/>
                      <a:gd name="connsiteX13" fmla="*/ 52685 w 2510105"/>
                      <a:gd name="connsiteY13" fmla="*/ 4826000 h 5146630"/>
                      <a:gd name="connsiteX14" fmla="*/ 547985 w 2510105"/>
                      <a:gd name="connsiteY14" fmla="*/ 4318000 h 5146630"/>
                      <a:gd name="connsiteX15" fmla="*/ 166985 w 2510105"/>
                      <a:gd name="connsiteY15" fmla="*/ 2844800 h 5146630"/>
                      <a:gd name="connsiteX16" fmla="*/ 243185 w 2510105"/>
                      <a:gd name="connsiteY16" fmla="*/ 1524000 h 5146630"/>
                      <a:gd name="connsiteX17" fmla="*/ 1885 w 2510105"/>
                      <a:gd name="connsiteY17" fmla="*/ 762000 h 5146630"/>
                      <a:gd name="connsiteX18" fmla="*/ 395585 w 2510105"/>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 name="connsiteX0" fmla="*/ 306685 w 2515238"/>
                      <a:gd name="connsiteY0" fmla="*/ 0 h 5146630"/>
                      <a:gd name="connsiteX1" fmla="*/ 840085 w 2515238"/>
                      <a:gd name="connsiteY1" fmla="*/ 609600 h 5146630"/>
                      <a:gd name="connsiteX2" fmla="*/ 1563985 w 2515238"/>
                      <a:gd name="connsiteY2" fmla="*/ 850900 h 5146630"/>
                      <a:gd name="connsiteX3" fmla="*/ 1170285 w 2515238"/>
                      <a:gd name="connsiteY3" fmla="*/ 1181100 h 5146630"/>
                      <a:gd name="connsiteX4" fmla="*/ 827385 w 2515238"/>
                      <a:gd name="connsiteY4" fmla="*/ 1663700 h 5146630"/>
                      <a:gd name="connsiteX5" fmla="*/ 1322685 w 2515238"/>
                      <a:gd name="connsiteY5" fmla="*/ 2286000 h 5146630"/>
                      <a:gd name="connsiteX6" fmla="*/ 2008485 w 2515238"/>
                      <a:gd name="connsiteY6" fmla="*/ 3505200 h 5146630"/>
                      <a:gd name="connsiteX7" fmla="*/ 2275185 w 2515238"/>
                      <a:gd name="connsiteY7" fmla="*/ 4559300 h 5146630"/>
                      <a:gd name="connsiteX8" fmla="*/ 2503785 w 2515238"/>
                      <a:gd name="connsiteY8" fmla="*/ 4724400 h 5146630"/>
                      <a:gd name="connsiteX9" fmla="*/ 2016105 w 2515238"/>
                      <a:gd name="connsiteY9" fmla="*/ 5068824 h 5146630"/>
                      <a:gd name="connsiteX10" fmla="*/ 1827129 w 2515238"/>
                      <a:gd name="connsiteY10" fmla="*/ 5017516 h 5146630"/>
                      <a:gd name="connsiteX11" fmla="*/ 1386185 w 2515238"/>
                      <a:gd name="connsiteY11" fmla="*/ 5143500 h 5146630"/>
                      <a:gd name="connsiteX12" fmla="*/ 1119485 w 2515238"/>
                      <a:gd name="connsiteY12" fmla="*/ 4864100 h 5146630"/>
                      <a:gd name="connsiteX13" fmla="*/ 52685 w 2515238"/>
                      <a:gd name="connsiteY13" fmla="*/ 4826000 h 5146630"/>
                      <a:gd name="connsiteX14" fmla="*/ 547985 w 2515238"/>
                      <a:gd name="connsiteY14" fmla="*/ 4318000 h 5146630"/>
                      <a:gd name="connsiteX15" fmla="*/ 166985 w 2515238"/>
                      <a:gd name="connsiteY15" fmla="*/ 2844800 h 5146630"/>
                      <a:gd name="connsiteX16" fmla="*/ 243185 w 2515238"/>
                      <a:gd name="connsiteY16" fmla="*/ 1524000 h 5146630"/>
                      <a:gd name="connsiteX17" fmla="*/ 1885 w 2515238"/>
                      <a:gd name="connsiteY17" fmla="*/ 762000 h 5146630"/>
                      <a:gd name="connsiteX18" fmla="*/ 395585 w 2515238"/>
                      <a:gd name="connsiteY18" fmla="*/ 25400 h 514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515238" h="5146630">
                        <a:moveTo>
                          <a:pt x="306685" y="0"/>
                        </a:moveTo>
                        <a:cubicBezTo>
                          <a:pt x="468610" y="233891"/>
                          <a:pt x="630535" y="467783"/>
                          <a:pt x="840085" y="609600"/>
                        </a:cubicBezTo>
                        <a:cubicBezTo>
                          <a:pt x="1049635" y="751417"/>
                          <a:pt x="1508952" y="755650"/>
                          <a:pt x="1563985" y="850900"/>
                        </a:cubicBezTo>
                        <a:cubicBezTo>
                          <a:pt x="1619018" y="946150"/>
                          <a:pt x="1293052" y="1045633"/>
                          <a:pt x="1170285" y="1181100"/>
                        </a:cubicBezTo>
                        <a:cubicBezTo>
                          <a:pt x="1047518" y="1316567"/>
                          <a:pt x="801985" y="1479550"/>
                          <a:pt x="827385" y="1663700"/>
                        </a:cubicBezTo>
                        <a:cubicBezTo>
                          <a:pt x="852785" y="1847850"/>
                          <a:pt x="1061827" y="2043091"/>
                          <a:pt x="1322685" y="2286000"/>
                        </a:cubicBezTo>
                        <a:cubicBezTo>
                          <a:pt x="1583543" y="2528909"/>
                          <a:pt x="1904599" y="3062309"/>
                          <a:pt x="2008485" y="3505200"/>
                        </a:cubicBezTo>
                        <a:cubicBezTo>
                          <a:pt x="2112371" y="3948091"/>
                          <a:pt x="2192635" y="4356100"/>
                          <a:pt x="2275185" y="4559300"/>
                        </a:cubicBezTo>
                        <a:cubicBezTo>
                          <a:pt x="2467463" y="4451604"/>
                          <a:pt x="2546965" y="4639479"/>
                          <a:pt x="2503785" y="4724400"/>
                        </a:cubicBezTo>
                        <a:cubicBezTo>
                          <a:pt x="2460605" y="4809321"/>
                          <a:pt x="2357481" y="4955963"/>
                          <a:pt x="2016105" y="5068824"/>
                        </a:cubicBezTo>
                        <a:cubicBezTo>
                          <a:pt x="1674729" y="5181685"/>
                          <a:pt x="1932116" y="5005070"/>
                          <a:pt x="1827129" y="5017516"/>
                        </a:cubicBezTo>
                        <a:cubicBezTo>
                          <a:pt x="1722142" y="5029962"/>
                          <a:pt x="1504126" y="5169069"/>
                          <a:pt x="1386185" y="5143500"/>
                        </a:cubicBezTo>
                        <a:cubicBezTo>
                          <a:pt x="1268244" y="5117931"/>
                          <a:pt x="1341735" y="4917017"/>
                          <a:pt x="1119485" y="4864100"/>
                        </a:cubicBezTo>
                        <a:cubicBezTo>
                          <a:pt x="897235" y="4811183"/>
                          <a:pt x="147935" y="4917017"/>
                          <a:pt x="52685" y="4826000"/>
                        </a:cubicBezTo>
                        <a:cubicBezTo>
                          <a:pt x="-42565" y="4734983"/>
                          <a:pt x="528935" y="4648200"/>
                          <a:pt x="547985" y="4318000"/>
                        </a:cubicBezTo>
                        <a:cubicBezTo>
                          <a:pt x="567035" y="3987800"/>
                          <a:pt x="217785" y="3310467"/>
                          <a:pt x="166985" y="2844800"/>
                        </a:cubicBezTo>
                        <a:cubicBezTo>
                          <a:pt x="116185" y="2379133"/>
                          <a:pt x="270702" y="1871133"/>
                          <a:pt x="243185" y="1524000"/>
                        </a:cubicBezTo>
                        <a:cubicBezTo>
                          <a:pt x="215668" y="1176867"/>
                          <a:pt x="-23515" y="1011767"/>
                          <a:pt x="1885" y="762000"/>
                        </a:cubicBezTo>
                        <a:cubicBezTo>
                          <a:pt x="27285" y="512233"/>
                          <a:pt x="211435" y="268816"/>
                          <a:pt x="395585" y="25400"/>
                        </a:cubicBezTo>
                      </a:path>
                    </a:pathLst>
                  </a:custGeom>
                  <a:solidFill>
                    <a:schemeClr val="bg1"/>
                  </a:solidFill>
                  <a:ln>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96" name="Group 195"/>
                  <p:cNvGrpSpPr/>
                  <p:nvPr/>
                </p:nvGrpSpPr>
                <p:grpSpPr>
                  <a:xfrm>
                    <a:off x="5120640" y="1481328"/>
                    <a:ext cx="561193" cy="402336"/>
                    <a:chOff x="5120640" y="1481328"/>
                    <a:chExt cx="561193" cy="402336"/>
                  </a:xfrm>
                </p:grpSpPr>
                <p:sp>
                  <p:nvSpPr>
                    <p:cNvPr id="197" name="Oval 196"/>
                    <p:cNvSpPr/>
                    <p:nvPr/>
                  </p:nvSpPr>
                  <p:spPr bwMode="auto">
                    <a:xfrm>
                      <a:off x="5120640" y="1481328"/>
                      <a:ext cx="201168" cy="201168"/>
                    </a:xfrm>
                    <a:prstGeom prst="ellipse">
                      <a:avLst/>
                    </a:prstGeom>
                    <a:solidFill>
                      <a:srgbClr val="96969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8" name="Oval 197"/>
                    <p:cNvSpPr/>
                    <p:nvPr/>
                  </p:nvSpPr>
                  <p:spPr bwMode="auto">
                    <a:xfrm>
                      <a:off x="5480665" y="1682496"/>
                      <a:ext cx="201168" cy="201168"/>
                    </a:xfrm>
                    <a:prstGeom prst="ellipse">
                      <a:avLst/>
                    </a:prstGeom>
                    <a:solidFill>
                      <a:srgbClr val="96969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grpSp>
        <p:sp>
          <p:nvSpPr>
            <p:cNvPr id="217" name="Rectangle 216"/>
            <p:cNvSpPr/>
            <p:nvPr/>
          </p:nvSpPr>
          <p:spPr bwMode="auto">
            <a:xfrm>
              <a:off x="9233633" y="5715213"/>
              <a:ext cx="1064418" cy="291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1" name="Multiply 570"/>
            <p:cNvSpPr/>
            <p:nvPr/>
          </p:nvSpPr>
          <p:spPr bwMode="auto">
            <a:xfrm>
              <a:off x="8817561"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2" name="Multiply 571"/>
            <p:cNvSpPr/>
            <p:nvPr/>
          </p:nvSpPr>
          <p:spPr bwMode="auto">
            <a:xfrm>
              <a:off x="8827085"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3" name="Multiply 572"/>
            <p:cNvSpPr/>
            <p:nvPr/>
          </p:nvSpPr>
          <p:spPr bwMode="auto">
            <a:xfrm>
              <a:off x="8827085"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4" name="Multiply 573"/>
            <p:cNvSpPr/>
            <p:nvPr/>
          </p:nvSpPr>
          <p:spPr bwMode="auto">
            <a:xfrm>
              <a:off x="8812573"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5" name="Multiply 574"/>
            <p:cNvSpPr/>
            <p:nvPr/>
          </p:nvSpPr>
          <p:spPr bwMode="auto">
            <a:xfrm>
              <a:off x="8827085"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6" name="Multiply 575"/>
            <p:cNvSpPr/>
            <p:nvPr/>
          </p:nvSpPr>
          <p:spPr bwMode="auto">
            <a:xfrm>
              <a:off x="9027676"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7" name="Multiply 576"/>
            <p:cNvSpPr/>
            <p:nvPr/>
          </p:nvSpPr>
          <p:spPr bwMode="auto">
            <a:xfrm>
              <a:off x="9037200"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8" name="Multiply 577"/>
            <p:cNvSpPr/>
            <p:nvPr/>
          </p:nvSpPr>
          <p:spPr bwMode="auto">
            <a:xfrm>
              <a:off x="9037200"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79" name="Multiply 578"/>
            <p:cNvSpPr/>
            <p:nvPr/>
          </p:nvSpPr>
          <p:spPr bwMode="auto">
            <a:xfrm>
              <a:off x="9022688"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0" name="Multiply 579"/>
            <p:cNvSpPr/>
            <p:nvPr/>
          </p:nvSpPr>
          <p:spPr bwMode="auto">
            <a:xfrm>
              <a:off x="9236913"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1" name="Multiply 580"/>
            <p:cNvSpPr/>
            <p:nvPr/>
          </p:nvSpPr>
          <p:spPr bwMode="auto">
            <a:xfrm>
              <a:off x="9246437"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2" name="Multiply 581"/>
            <p:cNvSpPr/>
            <p:nvPr/>
          </p:nvSpPr>
          <p:spPr bwMode="auto">
            <a:xfrm>
              <a:off x="9246437"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3" name="Multiply 582"/>
            <p:cNvSpPr/>
            <p:nvPr/>
          </p:nvSpPr>
          <p:spPr bwMode="auto">
            <a:xfrm>
              <a:off x="9231925"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4" name="Multiply 583"/>
            <p:cNvSpPr/>
            <p:nvPr/>
          </p:nvSpPr>
          <p:spPr bwMode="auto">
            <a:xfrm>
              <a:off x="9444734"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5" name="Multiply 584"/>
            <p:cNvSpPr/>
            <p:nvPr/>
          </p:nvSpPr>
          <p:spPr bwMode="auto">
            <a:xfrm>
              <a:off x="9454258"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6" name="Multiply 585"/>
            <p:cNvSpPr/>
            <p:nvPr/>
          </p:nvSpPr>
          <p:spPr bwMode="auto">
            <a:xfrm>
              <a:off x="9454258"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7" name="Multiply 586"/>
            <p:cNvSpPr/>
            <p:nvPr/>
          </p:nvSpPr>
          <p:spPr bwMode="auto">
            <a:xfrm>
              <a:off x="9439746"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8" name="Multiply 587"/>
            <p:cNvSpPr/>
            <p:nvPr/>
          </p:nvSpPr>
          <p:spPr bwMode="auto">
            <a:xfrm>
              <a:off x="9647469"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9" name="Multiply 588"/>
            <p:cNvSpPr/>
            <p:nvPr/>
          </p:nvSpPr>
          <p:spPr bwMode="auto">
            <a:xfrm>
              <a:off x="9656993"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0" name="Multiply 589"/>
            <p:cNvSpPr/>
            <p:nvPr/>
          </p:nvSpPr>
          <p:spPr bwMode="auto">
            <a:xfrm>
              <a:off x="9656993"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1" name="Multiply 590"/>
            <p:cNvSpPr/>
            <p:nvPr/>
          </p:nvSpPr>
          <p:spPr bwMode="auto">
            <a:xfrm>
              <a:off x="9642481"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2" name="Multiply 591"/>
            <p:cNvSpPr/>
            <p:nvPr/>
          </p:nvSpPr>
          <p:spPr bwMode="auto">
            <a:xfrm>
              <a:off x="9868307"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3" name="Multiply 592"/>
            <p:cNvSpPr/>
            <p:nvPr/>
          </p:nvSpPr>
          <p:spPr bwMode="auto">
            <a:xfrm>
              <a:off x="9877831"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4" name="Multiply 593"/>
            <p:cNvSpPr/>
            <p:nvPr/>
          </p:nvSpPr>
          <p:spPr bwMode="auto">
            <a:xfrm>
              <a:off x="9877831"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5" name="Multiply 594"/>
            <p:cNvSpPr/>
            <p:nvPr/>
          </p:nvSpPr>
          <p:spPr bwMode="auto">
            <a:xfrm>
              <a:off x="9863319"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6" name="Multiply 595"/>
            <p:cNvSpPr/>
            <p:nvPr/>
          </p:nvSpPr>
          <p:spPr bwMode="auto">
            <a:xfrm>
              <a:off x="10056183"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7" name="Multiply 596"/>
            <p:cNvSpPr/>
            <p:nvPr/>
          </p:nvSpPr>
          <p:spPr bwMode="auto">
            <a:xfrm>
              <a:off x="10065707"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8" name="Multiply 597"/>
            <p:cNvSpPr/>
            <p:nvPr/>
          </p:nvSpPr>
          <p:spPr bwMode="auto">
            <a:xfrm>
              <a:off x="10065707"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9" name="Multiply 598"/>
            <p:cNvSpPr/>
            <p:nvPr/>
          </p:nvSpPr>
          <p:spPr bwMode="auto">
            <a:xfrm>
              <a:off x="10051195" y="549037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00" name="Multiply 599"/>
            <p:cNvSpPr/>
            <p:nvPr/>
          </p:nvSpPr>
          <p:spPr bwMode="auto">
            <a:xfrm>
              <a:off x="9026146" y="5701289"/>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27" name="Group 26"/>
          <p:cNvGrpSpPr/>
          <p:nvPr/>
        </p:nvGrpSpPr>
        <p:grpSpPr>
          <a:xfrm rot="-1200000">
            <a:off x="10385392" y="3424984"/>
            <a:ext cx="1608380" cy="2661656"/>
            <a:chOff x="10385983" y="3424974"/>
            <a:chExt cx="1608608" cy="2662034"/>
          </a:xfrm>
        </p:grpSpPr>
        <p:grpSp>
          <p:nvGrpSpPr>
            <p:cNvPr id="16" name="Group 15"/>
            <p:cNvGrpSpPr/>
            <p:nvPr/>
          </p:nvGrpSpPr>
          <p:grpSpPr>
            <a:xfrm>
              <a:off x="10385983" y="3424974"/>
              <a:ext cx="1608608" cy="2662034"/>
              <a:chOff x="10385983" y="2948724"/>
              <a:chExt cx="1608608" cy="2662034"/>
            </a:xfrm>
          </p:grpSpPr>
          <p:sp>
            <p:nvSpPr>
              <p:cNvPr id="420" name="Rectangle 419"/>
              <p:cNvSpPr/>
              <p:nvPr/>
            </p:nvSpPr>
            <p:spPr bwMode="auto">
              <a:xfrm>
                <a:off x="10385983" y="2948724"/>
                <a:ext cx="1608608" cy="2662034"/>
              </a:xfrm>
              <a:prstGeom prst="rect">
                <a:avLst/>
              </a:prstGeom>
              <a:solidFill>
                <a:srgbClr val="FFFFFF"/>
              </a:solid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9" name="Group 88"/>
              <p:cNvGrpSpPr/>
              <p:nvPr/>
            </p:nvGrpSpPr>
            <p:grpSpPr>
              <a:xfrm>
                <a:off x="10454879" y="4348042"/>
                <a:ext cx="1470815" cy="1099813"/>
                <a:chOff x="441883" y="4335239"/>
                <a:chExt cx="1608608" cy="1144469"/>
              </a:xfrm>
            </p:grpSpPr>
            <p:cxnSp>
              <p:nvCxnSpPr>
                <p:cNvPr id="90" name="Straight Connector 89"/>
                <p:cNvCxnSpPr/>
                <p:nvPr/>
              </p:nvCxnSpPr>
              <p:spPr>
                <a:xfrm>
                  <a:off x="441883" y="4335239"/>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1" name="Straight Connector 90"/>
                <p:cNvCxnSpPr/>
                <p:nvPr/>
              </p:nvCxnSpPr>
              <p:spPr>
                <a:xfrm>
                  <a:off x="441883" y="4563672"/>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2" name="Straight Connector 91"/>
                <p:cNvCxnSpPr/>
                <p:nvPr/>
              </p:nvCxnSpPr>
              <p:spPr>
                <a:xfrm>
                  <a:off x="441883" y="4792104"/>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3" name="Straight Connector 92"/>
                <p:cNvCxnSpPr/>
                <p:nvPr/>
              </p:nvCxnSpPr>
              <p:spPr>
                <a:xfrm>
                  <a:off x="441883" y="5020537"/>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4" name="Straight Connector 93"/>
                <p:cNvCxnSpPr/>
                <p:nvPr/>
              </p:nvCxnSpPr>
              <p:spPr>
                <a:xfrm>
                  <a:off x="441883" y="5248970"/>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5" name="Straight Connector 94"/>
                <p:cNvCxnSpPr/>
                <p:nvPr/>
              </p:nvCxnSpPr>
              <p:spPr>
                <a:xfrm rot="5400000">
                  <a:off x="1248645"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6" name="Straight Connector 95"/>
                <p:cNvCxnSpPr/>
                <p:nvPr/>
              </p:nvCxnSpPr>
              <p:spPr>
                <a:xfrm rot="5400000">
                  <a:off x="1018844"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7" name="Straight Connector 96"/>
                <p:cNvCxnSpPr/>
                <p:nvPr/>
              </p:nvCxnSpPr>
              <p:spPr>
                <a:xfrm rot="5400000">
                  <a:off x="789043"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8" name="Straight Connector 97"/>
                <p:cNvCxnSpPr/>
                <p:nvPr/>
              </p:nvCxnSpPr>
              <p:spPr>
                <a:xfrm rot="5400000">
                  <a:off x="559242"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9" name="Straight Connector 98"/>
                <p:cNvCxnSpPr/>
                <p:nvPr/>
              </p:nvCxnSpPr>
              <p:spPr>
                <a:xfrm rot="5400000">
                  <a:off x="32944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00" name="Straight Connector 99"/>
                <p:cNvCxnSpPr/>
                <p:nvPr/>
              </p:nvCxnSpPr>
              <p:spPr>
                <a:xfrm rot="5400000">
                  <a:off x="99640"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01" name="Straight Connector 100"/>
                <p:cNvCxnSpPr/>
                <p:nvPr/>
              </p:nvCxnSpPr>
              <p:spPr>
                <a:xfrm rot="5400000">
                  <a:off x="-130161"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02" name="Straight Connector 101"/>
                <p:cNvCxnSpPr/>
                <p:nvPr/>
              </p:nvCxnSpPr>
              <p:spPr>
                <a:xfrm>
                  <a:off x="441883" y="5479708"/>
                  <a:ext cx="160860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03" name="Straight Connector 102"/>
                <p:cNvCxnSpPr/>
                <p:nvPr/>
              </p:nvCxnSpPr>
              <p:spPr>
                <a:xfrm rot="5400000">
                  <a:off x="1475829" y="4907664"/>
                  <a:ext cx="1144088" cy="0"/>
                </a:xfrm>
                <a:prstGeom prst="line">
                  <a:avLst/>
                </a:prstGeom>
                <a:solidFill>
                  <a:srgbClr val="FFFFFF"/>
                </a:solidFill>
                <a:ln w="9525">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sp>
            <p:nvSpPr>
              <p:cNvPr id="124" name="Rounded Rectangle 123"/>
              <p:cNvSpPr/>
              <p:nvPr/>
            </p:nvSpPr>
            <p:spPr bwMode="auto">
              <a:xfrm>
                <a:off x="10574956" y="4169474"/>
                <a:ext cx="1230660" cy="94601"/>
              </a:xfrm>
              <a:prstGeom prst="roundRect">
                <a:avLst>
                  <a:gd name="adj" fmla="val 50000"/>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2" name="Rectangle 131"/>
              <p:cNvSpPr/>
              <p:nvPr/>
            </p:nvSpPr>
            <p:spPr bwMode="auto">
              <a:xfrm>
                <a:off x="10454879" y="3079326"/>
                <a:ext cx="1464058" cy="989368"/>
              </a:xfrm>
              <a:prstGeom prst="rect">
                <a:avLst/>
              </a:prstGeom>
              <a:solidFill>
                <a:srgbClr val="D7D7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3" name="Group 132"/>
              <p:cNvGrpSpPr/>
              <p:nvPr/>
            </p:nvGrpSpPr>
            <p:grpSpPr>
              <a:xfrm>
                <a:off x="10678732" y="3206000"/>
                <a:ext cx="910675" cy="768858"/>
                <a:chOff x="-988176" y="909324"/>
                <a:chExt cx="5915877" cy="4994614"/>
              </a:xfrm>
              <a:solidFill>
                <a:srgbClr val="FFFFFF"/>
              </a:solidFill>
            </p:grpSpPr>
            <p:sp>
              <p:nvSpPr>
                <p:cNvPr id="134" name="Freeform 133"/>
                <p:cNvSpPr/>
                <p:nvPr/>
              </p:nvSpPr>
              <p:spPr bwMode="auto">
                <a:xfrm>
                  <a:off x="-988176" y="909324"/>
                  <a:ext cx="5915877" cy="4972340"/>
                </a:xfrm>
                <a:custGeom>
                  <a:avLst/>
                  <a:gdLst>
                    <a:gd name="connsiteX0" fmla="*/ 3069615 w 5974062"/>
                    <a:gd name="connsiteY0" fmla="*/ 851974 h 4966921"/>
                    <a:gd name="connsiteX1" fmla="*/ 3069615 w 5974062"/>
                    <a:gd name="connsiteY1" fmla="*/ 905762 h 4966921"/>
                    <a:gd name="connsiteX2" fmla="*/ 3688180 w 5974062"/>
                    <a:gd name="connsiteY2" fmla="*/ 834045 h 4966921"/>
                    <a:gd name="connsiteX3" fmla="*/ 4199168 w 5974062"/>
                    <a:gd name="connsiteY3" fmla="*/ 914727 h 4966921"/>
                    <a:gd name="connsiteX4" fmla="*/ 5920392 w 5974062"/>
                    <a:gd name="connsiteY4" fmla="*/ 36186 h 4966921"/>
                    <a:gd name="connsiteX5" fmla="*/ 5543874 w 5974062"/>
                    <a:gd name="connsiteY5" fmla="*/ 1085056 h 4966921"/>
                    <a:gd name="connsiteX6" fmla="*/ 5597663 w 5974062"/>
                    <a:gd name="connsiteY6" fmla="*/ 1255386 h 4966921"/>
                    <a:gd name="connsiteX7" fmla="*/ 5391474 w 5974062"/>
                    <a:gd name="connsiteY7" fmla="*/ 1551221 h 4966921"/>
                    <a:gd name="connsiteX8" fmla="*/ 5490086 w 5974062"/>
                    <a:gd name="connsiteY8" fmla="*/ 1856021 h 4966921"/>
                    <a:gd name="connsiteX9" fmla="*/ 5373545 w 5974062"/>
                    <a:gd name="connsiteY9" fmla="*/ 2241503 h 4966921"/>
                    <a:gd name="connsiteX10" fmla="*/ 5687310 w 5974062"/>
                    <a:gd name="connsiteY10" fmla="*/ 3254515 h 4966921"/>
                    <a:gd name="connsiteX11" fmla="*/ 4925310 w 5974062"/>
                    <a:gd name="connsiteY11" fmla="*/ 4491645 h 4966921"/>
                    <a:gd name="connsiteX12" fmla="*/ 4046768 w 5974062"/>
                    <a:gd name="connsiteY12" fmla="*/ 4823339 h 4966921"/>
                    <a:gd name="connsiteX13" fmla="*/ 3795757 w 5974062"/>
                    <a:gd name="connsiteY13" fmla="*/ 4724727 h 4966921"/>
                    <a:gd name="connsiteX14" fmla="*/ 3535780 w 5974062"/>
                    <a:gd name="connsiteY14" fmla="*/ 4966774 h 4966921"/>
                    <a:gd name="connsiteX15" fmla="*/ 1859380 w 5974062"/>
                    <a:gd name="connsiteY15" fmla="*/ 4760586 h 4966921"/>
                    <a:gd name="connsiteX16" fmla="*/ 1698015 w 5974062"/>
                    <a:gd name="connsiteY16" fmla="*/ 4760586 h 4966921"/>
                    <a:gd name="connsiteX17" fmla="*/ 254698 w 5974062"/>
                    <a:gd name="connsiteY17" fmla="*/ 3155903 h 4966921"/>
                    <a:gd name="connsiteX18" fmla="*/ 541568 w 5974062"/>
                    <a:gd name="connsiteY18" fmla="*/ 2232539 h 4966921"/>
                    <a:gd name="connsiteX19" fmla="*/ 335380 w 5974062"/>
                    <a:gd name="connsiteY19" fmla="*/ 1829127 h 4966921"/>
                    <a:gd name="connsiteX20" fmla="*/ 433992 w 5974062"/>
                    <a:gd name="connsiteY20" fmla="*/ 1434680 h 4966921"/>
                    <a:gd name="connsiteX21" fmla="*/ 290557 w 5974062"/>
                    <a:gd name="connsiteY21" fmla="*/ 1228492 h 4966921"/>
                    <a:gd name="connsiteX22" fmla="*/ 317451 w 5974062"/>
                    <a:gd name="connsiteY22" fmla="*/ 1076092 h 4966921"/>
                    <a:gd name="connsiteX23" fmla="*/ 66439 w 5974062"/>
                    <a:gd name="connsiteY23" fmla="*/ 327 h 4966921"/>
                    <a:gd name="connsiteX24" fmla="*/ 1706980 w 5974062"/>
                    <a:gd name="connsiteY24" fmla="*/ 959551 h 4966921"/>
                    <a:gd name="connsiteX25" fmla="*/ 2343474 w 5974062"/>
                    <a:gd name="connsiteY25" fmla="*/ 771292 h 4966921"/>
                    <a:gd name="connsiteX26" fmla="*/ 3069615 w 5974062"/>
                    <a:gd name="connsiteY26" fmla="*/ 851974 h 4966921"/>
                    <a:gd name="connsiteX0" fmla="*/ 3069615 w 5974062"/>
                    <a:gd name="connsiteY0" fmla="*/ 851974 h 4966921"/>
                    <a:gd name="connsiteX1" fmla="*/ 3069615 w 5974062"/>
                    <a:gd name="connsiteY1" fmla="*/ 905762 h 4966921"/>
                    <a:gd name="connsiteX2" fmla="*/ 3688180 w 5974062"/>
                    <a:gd name="connsiteY2" fmla="*/ 834045 h 4966921"/>
                    <a:gd name="connsiteX3" fmla="*/ 4199168 w 5974062"/>
                    <a:gd name="connsiteY3" fmla="*/ 914727 h 4966921"/>
                    <a:gd name="connsiteX4" fmla="*/ 5920392 w 5974062"/>
                    <a:gd name="connsiteY4" fmla="*/ 36186 h 4966921"/>
                    <a:gd name="connsiteX5" fmla="*/ 5543874 w 5974062"/>
                    <a:gd name="connsiteY5" fmla="*/ 1085056 h 4966921"/>
                    <a:gd name="connsiteX6" fmla="*/ 5597663 w 5974062"/>
                    <a:gd name="connsiteY6" fmla="*/ 1255386 h 4966921"/>
                    <a:gd name="connsiteX7" fmla="*/ 5391474 w 5974062"/>
                    <a:gd name="connsiteY7" fmla="*/ 1551221 h 4966921"/>
                    <a:gd name="connsiteX8" fmla="*/ 5490086 w 5974062"/>
                    <a:gd name="connsiteY8" fmla="*/ 1856021 h 4966921"/>
                    <a:gd name="connsiteX9" fmla="*/ 5373545 w 5974062"/>
                    <a:gd name="connsiteY9" fmla="*/ 2241503 h 4966921"/>
                    <a:gd name="connsiteX10" fmla="*/ 5687310 w 5974062"/>
                    <a:gd name="connsiteY10" fmla="*/ 3254515 h 4966921"/>
                    <a:gd name="connsiteX11" fmla="*/ 4925310 w 5974062"/>
                    <a:gd name="connsiteY11" fmla="*/ 4491645 h 4966921"/>
                    <a:gd name="connsiteX12" fmla="*/ 4046768 w 5974062"/>
                    <a:gd name="connsiteY12" fmla="*/ 4823339 h 4966921"/>
                    <a:gd name="connsiteX13" fmla="*/ 3795757 w 5974062"/>
                    <a:gd name="connsiteY13" fmla="*/ 4724727 h 4966921"/>
                    <a:gd name="connsiteX14" fmla="*/ 3535780 w 5974062"/>
                    <a:gd name="connsiteY14" fmla="*/ 4966774 h 4966921"/>
                    <a:gd name="connsiteX15" fmla="*/ 1859380 w 5974062"/>
                    <a:gd name="connsiteY15" fmla="*/ 4760586 h 4966921"/>
                    <a:gd name="connsiteX16" fmla="*/ 1698015 w 5974062"/>
                    <a:gd name="connsiteY16" fmla="*/ 4760586 h 4966921"/>
                    <a:gd name="connsiteX17" fmla="*/ 254698 w 5974062"/>
                    <a:gd name="connsiteY17" fmla="*/ 3155903 h 4966921"/>
                    <a:gd name="connsiteX18" fmla="*/ 541568 w 5974062"/>
                    <a:gd name="connsiteY18" fmla="*/ 2232539 h 4966921"/>
                    <a:gd name="connsiteX19" fmla="*/ 335380 w 5974062"/>
                    <a:gd name="connsiteY19" fmla="*/ 1829127 h 4966921"/>
                    <a:gd name="connsiteX20" fmla="*/ 433992 w 5974062"/>
                    <a:gd name="connsiteY20" fmla="*/ 1434680 h 4966921"/>
                    <a:gd name="connsiteX21" fmla="*/ 290557 w 5974062"/>
                    <a:gd name="connsiteY21" fmla="*/ 1228492 h 4966921"/>
                    <a:gd name="connsiteX22" fmla="*/ 317451 w 5974062"/>
                    <a:gd name="connsiteY22" fmla="*/ 1076092 h 4966921"/>
                    <a:gd name="connsiteX23" fmla="*/ 66439 w 5974062"/>
                    <a:gd name="connsiteY23" fmla="*/ 327 h 4966921"/>
                    <a:gd name="connsiteX24" fmla="*/ 1706980 w 5974062"/>
                    <a:gd name="connsiteY24" fmla="*/ 959551 h 4966921"/>
                    <a:gd name="connsiteX25" fmla="*/ 2343474 w 5974062"/>
                    <a:gd name="connsiteY25" fmla="*/ 771292 h 4966921"/>
                    <a:gd name="connsiteX26" fmla="*/ 3069615 w 5974062"/>
                    <a:gd name="connsiteY26" fmla="*/ 851974 h 4966921"/>
                    <a:gd name="connsiteX0" fmla="*/ 3069615 w 5974062"/>
                    <a:gd name="connsiteY0" fmla="*/ 851974 h 4966921"/>
                    <a:gd name="connsiteX1" fmla="*/ 3069615 w 5974062"/>
                    <a:gd name="connsiteY1" fmla="*/ 905762 h 4966921"/>
                    <a:gd name="connsiteX2" fmla="*/ 3688180 w 5974062"/>
                    <a:gd name="connsiteY2" fmla="*/ 834045 h 4966921"/>
                    <a:gd name="connsiteX3" fmla="*/ 4199168 w 5974062"/>
                    <a:gd name="connsiteY3" fmla="*/ 914727 h 4966921"/>
                    <a:gd name="connsiteX4" fmla="*/ 5920392 w 5974062"/>
                    <a:gd name="connsiteY4" fmla="*/ 36186 h 4966921"/>
                    <a:gd name="connsiteX5" fmla="*/ 5543874 w 5974062"/>
                    <a:gd name="connsiteY5" fmla="*/ 1085056 h 4966921"/>
                    <a:gd name="connsiteX6" fmla="*/ 5597663 w 5974062"/>
                    <a:gd name="connsiteY6" fmla="*/ 1255386 h 4966921"/>
                    <a:gd name="connsiteX7" fmla="*/ 5391474 w 5974062"/>
                    <a:gd name="connsiteY7" fmla="*/ 1551221 h 4966921"/>
                    <a:gd name="connsiteX8" fmla="*/ 5490086 w 5974062"/>
                    <a:gd name="connsiteY8" fmla="*/ 1856021 h 4966921"/>
                    <a:gd name="connsiteX9" fmla="*/ 5373545 w 5974062"/>
                    <a:gd name="connsiteY9" fmla="*/ 2241503 h 4966921"/>
                    <a:gd name="connsiteX10" fmla="*/ 5687310 w 5974062"/>
                    <a:gd name="connsiteY10" fmla="*/ 3254515 h 4966921"/>
                    <a:gd name="connsiteX11" fmla="*/ 4925310 w 5974062"/>
                    <a:gd name="connsiteY11" fmla="*/ 4491645 h 4966921"/>
                    <a:gd name="connsiteX12" fmla="*/ 4046768 w 5974062"/>
                    <a:gd name="connsiteY12" fmla="*/ 4823339 h 4966921"/>
                    <a:gd name="connsiteX13" fmla="*/ 3795757 w 5974062"/>
                    <a:gd name="connsiteY13" fmla="*/ 4724727 h 4966921"/>
                    <a:gd name="connsiteX14" fmla="*/ 3535780 w 5974062"/>
                    <a:gd name="connsiteY14" fmla="*/ 4966774 h 4966921"/>
                    <a:gd name="connsiteX15" fmla="*/ 1859380 w 5974062"/>
                    <a:gd name="connsiteY15" fmla="*/ 4760586 h 4966921"/>
                    <a:gd name="connsiteX16" fmla="*/ 1698015 w 5974062"/>
                    <a:gd name="connsiteY16" fmla="*/ 4760586 h 4966921"/>
                    <a:gd name="connsiteX17" fmla="*/ 487780 w 5974062"/>
                    <a:gd name="connsiteY17" fmla="*/ 3693785 h 4966921"/>
                    <a:gd name="connsiteX18" fmla="*/ 541568 w 5974062"/>
                    <a:gd name="connsiteY18" fmla="*/ 2232539 h 4966921"/>
                    <a:gd name="connsiteX19" fmla="*/ 335380 w 5974062"/>
                    <a:gd name="connsiteY19" fmla="*/ 1829127 h 4966921"/>
                    <a:gd name="connsiteX20" fmla="*/ 433992 w 5974062"/>
                    <a:gd name="connsiteY20" fmla="*/ 1434680 h 4966921"/>
                    <a:gd name="connsiteX21" fmla="*/ 290557 w 5974062"/>
                    <a:gd name="connsiteY21" fmla="*/ 1228492 h 4966921"/>
                    <a:gd name="connsiteX22" fmla="*/ 317451 w 5974062"/>
                    <a:gd name="connsiteY22" fmla="*/ 1076092 h 4966921"/>
                    <a:gd name="connsiteX23" fmla="*/ 66439 w 5974062"/>
                    <a:gd name="connsiteY23" fmla="*/ 327 h 4966921"/>
                    <a:gd name="connsiteX24" fmla="*/ 1706980 w 5974062"/>
                    <a:gd name="connsiteY24" fmla="*/ 959551 h 4966921"/>
                    <a:gd name="connsiteX25" fmla="*/ 2343474 w 5974062"/>
                    <a:gd name="connsiteY25" fmla="*/ 771292 h 4966921"/>
                    <a:gd name="connsiteX26" fmla="*/ 3069615 w 5974062"/>
                    <a:gd name="connsiteY26" fmla="*/ 851974 h 4966921"/>
                    <a:gd name="connsiteX0" fmla="*/ 3069615 w 5974062"/>
                    <a:gd name="connsiteY0" fmla="*/ 851974 h 4966921"/>
                    <a:gd name="connsiteX1" fmla="*/ 3069615 w 5974062"/>
                    <a:gd name="connsiteY1" fmla="*/ 905762 h 4966921"/>
                    <a:gd name="connsiteX2" fmla="*/ 3688180 w 5974062"/>
                    <a:gd name="connsiteY2" fmla="*/ 834045 h 4966921"/>
                    <a:gd name="connsiteX3" fmla="*/ 4199168 w 5974062"/>
                    <a:gd name="connsiteY3" fmla="*/ 914727 h 4966921"/>
                    <a:gd name="connsiteX4" fmla="*/ 5920392 w 5974062"/>
                    <a:gd name="connsiteY4" fmla="*/ 36186 h 4966921"/>
                    <a:gd name="connsiteX5" fmla="*/ 5543874 w 5974062"/>
                    <a:gd name="connsiteY5" fmla="*/ 1085056 h 4966921"/>
                    <a:gd name="connsiteX6" fmla="*/ 5597663 w 5974062"/>
                    <a:gd name="connsiteY6" fmla="*/ 1255386 h 4966921"/>
                    <a:gd name="connsiteX7" fmla="*/ 5391474 w 5974062"/>
                    <a:gd name="connsiteY7" fmla="*/ 1551221 h 4966921"/>
                    <a:gd name="connsiteX8" fmla="*/ 5490086 w 5974062"/>
                    <a:gd name="connsiteY8" fmla="*/ 1856021 h 4966921"/>
                    <a:gd name="connsiteX9" fmla="*/ 5373545 w 5974062"/>
                    <a:gd name="connsiteY9" fmla="*/ 2241503 h 4966921"/>
                    <a:gd name="connsiteX10" fmla="*/ 5687310 w 5974062"/>
                    <a:gd name="connsiteY10" fmla="*/ 3254515 h 4966921"/>
                    <a:gd name="connsiteX11" fmla="*/ 4925310 w 5974062"/>
                    <a:gd name="connsiteY11" fmla="*/ 4491645 h 4966921"/>
                    <a:gd name="connsiteX12" fmla="*/ 4046768 w 5974062"/>
                    <a:gd name="connsiteY12" fmla="*/ 4823339 h 4966921"/>
                    <a:gd name="connsiteX13" fmla="*/ 3795757 w 5974062"/>
                    <a:gd name="connsiteY13" fmla="*/ 4724727 h 4966921"/>
                    <a:gd name="connsiteX14" fmla="*/ 3535780 w 5974062"/>
                    <a:gd name="connsiteY14" fmla="*/ 4966774 h 4966921"/>
                    <a:gd name="connsiteX15" fmla="*/ 1859380 w 5974062"/>
                    <a:gd name="connsiteY15" fmla="*/ 4760586 h 4966921"/>
                    <a:gd name="connsiteX16" fmla="*/ 1698015 w 5974062"/>
                    <a:gd name="connsiteY16" fmla="*/ 4760586 h 4966921"/>
                    <a:gd name="connsiteX17" fmla="*/ 487780 w 5974062"/>
                    <a:gd name="connsiteY17" fmla="*/ 3693785 h 4966921"/>
                    <a:gd name="connsiteX18" fmla="*/ 541568 w 5974062"/>
                    <a:gd name="connsiteY18" fmla="*/ 2232539 h 4966921"/>
                    <a:gd name="connsiteX19" fmla="*/ 335380 w 5974062"/>
                    <a:gd name="connsiteY19" fmla="*/ 1829127 h 4966921"/>
                    <a:gd name="connsiteX20" fmla="*/ 433992 w 5974062"/>
                    <a:gd name="connsiteY20" fmla="*/ 1434680 h 4966921"/>
                    <a:gd name="connsiteX21" fmla="*/ 290557 w 5974062"/>
                    <a:gd name="connsiteY21" fmla="*/ 1228492 h 4966921"/>
                    <a:gd name="connsiteX22" fmla="*/ 317451 w 5974062"/>
                    <a:gd name="connsiteY22" fmla="*/ 1076092 h 4966921"/>
                    <a:gd name="connsiteX23" fmla="*/ 66439 w 5974062"/>
                    <a:gd name="connsiteY23" fmla="*/ 327 h 4966921"/>
                    <a:gd name="connsiteX24" fmla="*/ 1706980 w 5974062"/>
                    <a:gd name="connsiteY24" fmla="*/ 959551 h 4966921"/>
                    <a:gd name="connsiteX25" fmla="*/ 2343474 w 5974062"/>
                    <a:gd name="connsiteY25" fmla="*/ 771292 h 4966921"/>
                    <a:gd name="connsiteX26" fmla="*/ 3069615 w 5974062"/>
                    <a:gd name="connsiteY26" fmla="*/ 851974 h 4966921"/>
                    <a:gd name="connsiteX0" fmla="*/ 3069615 w 5974062"/>
                    <a:gd name="connsiteY0" fmla="*/ 851974 h 4966921"/>
                    <a:gd name="connsiteX1" fmla="*/ 3069615 w 5974062"/>
                    <a:gd name="connsiteY1" fmla="*/ 905762 h 4966921"/>
                    <a:gd name="connsiteX2" fmla="*/ 3688180 w 5974062"/>
                    <a:gd name="connsiteY2" fmla="*/ 834045 h 4966921"/>
                    <a:gd name="connsiteX3" fmla="*/ 4199168 w 5974062"/>
                    <a:gd name="connsiteY3" fmla="*/ 914727 h 4966921"/>
                    <a:gd name="connsiteX4" fmla="*/ 5920392 w 5974062"/>
                    <a:gd name="connsiteY4" fmla="*/ 36186 h 4966921"/>
                    <a:gd name="connsiteX5" fmla="*/ 5543874 w 5974062"/>
                    <a:gd name="connsiteY5" fmla="*/ 1085056 h 4966921"/>
                    <a:gd name="connsiteX6" fmla="*/ 5597663 w 5974062"/>
                    <a:gd name="connsiteY6" fmla="*/ 1255386 h 4966921"/>
                    <a:gd name="connsiteX7" fmla="*/ 5391474 w 5974062"/>
                    <a:gd name="connsiteY7" fmla="*/ 1551221 h 4966921"/>
                    <a:gd name="connsiteX8" fmla="*/ 5490086 w 5974062"/>
                    <a:gd name="connsiteY8" fmla="*/ 1856021 h 4966921"/>
                    <a:gd name="connsiteX9" fmla="*/ 5373545 w 5974062"/>
                    <a:gd name="connsiteY9" fmla="*/ 2241503 h 4966921"/>
                    <a:gd name="connsiteX10" fmla="*/ 5687310 w 5974062"/>
                    <a:gd name="connsiteY10" fmla="*/ 3254515 h 4966921"/>
                    <a:gd name="connsiteX11" fmla="*/ 4925310 w 5974062"/>
                    <a:gd name="connsiteY11" fmla="*/ 4491645 h 4966921"/>
                    <a:gd name="connsiteX12" fmla="*/ 4046768 w 5974062"/>
                    <a:gd name="connsiteY12" fmla="*/ 4823339 h 4966921"/>
                    <a:gd name="connsiteX13" fmla="*/ 3795757 w 5974062"/>
                    <a:gd name="connsiteY13" fmla="*/ 4724727 h 4966921"/>
                    <a:gd name="connsiteX14" fmla="*/ 3535780 w 5974062"/>
                    <a:gd name="connsiteY14" fmla="*/ 4966774 h 4966921"/>
                    <a:gd name="connsiteX15" fmla="*/ 1859380 w 5974062"/>
                    <a:gd name="connsiteY15" fmla="*/ 4760586 h 4966921"/>
                    <a:gd name="connsiteX16" fmla="*/ 1698015 w 5974062"/>
                    <a:gd name="connsiteY16" fmla="*/ 4760586 h 4966921"/>
                    <a:gd name="connsiteX17" fmla="*/ 487780 w 5974062"/>
                    <a:gd name="connsiteY17" fmla="*/ 3693785 h 4966921"/>
                    <a:gd name="connsiteX18" fmla="*/ 541568 w 5974062"/>
                    <a:gd name="connsiteY18" fmla="*/ 2232539 h 4966921"/>
                    <a:gd name="connsiteX19" fmla="*/ 335380 w 5974062"/>
                    <a:gd name="connsiteY19" fmla="*/ 1829127 h 4966921"/>
                    <a:gd name="connsiteX20" fmla="*/ 433992 w 5974062"/>
                    <a:gd name="connsiteY20" fmla="*/ 1434680 h 4966921"/>
                    <a:gd name="connsiteX21" fmla="*/ 290557 w 5974062"/>
                    <a:gd name="connsiteY21" fmla="*/ 1228492 h 4966921"/>
                    <a:gd name="connsiteX22" fmla="*/ 317451 w 5974062"/>
                    <a:gd name="connsiteY22" fmla="*/ 1076092 h 4966921"/>
                    <a:gd name="connsiteX23" fmla="*/ 66439 w 5974062"/>
                    <a:gd name="connsiteY23" fmla="*/ 327 h 4966921"/>
                    <a:gd name="connsiteX24" fmla="*/ 1706980 w 5974062"/>
                    <a:gd name="connsiteY24" fmla="*/ 959551 h 4966921"/>
                    <a:gd name="connsiteX25" fmla="*/ 2343474 w 5974062"/>
                    <a:gd name="connsiteY25" fmla="*/ 771292 h 4966921"/>
                    <a:gd name="connsiteX26" fmla="*/ 3069615 w 5974062"/>
                    <a:gd name="connsiteY26" fmla="*/ 851974 h 4966921"/>
                    <a:gd name="connsiteX0" fmla="*/ 3069615 w 5974062"/>
                    <a:gd name="connsiteY0" fmla="*/ 851974 h 4966921"/>
                    <a:gd name="connsiteX1" fmla="*/ 3069615 w 5974062"/>
                    <a:gd name="connsiteY1" fmla="*/ 905762 h 4966921"/>
                    <a:gd name="connsiteX2" fmla="*/ 3688180 w 5974062"/>
                    <a:gd name="connsiteY2" fmla="*/ 834045 h 4966921"/>
                    <a:gd name="connsiteX3" fmla="*/ 4199168 w 5974062"/>
                    <a:gd name="connsiteY3" fmla="*/ 914727 h 4966921"/>
                    <a:gd name="connsiteX4" fmla="*/ 5920392 w 5974062"/>
                    <a:gd name="connsiteY4" fmla="*/ 36186 h 4966921"/>
                    <a:gd name="connsiteX5" fmla="*/ 5543874 w 5974062"/>
                    <a:gd name="connsiteY5" fmla="*/ 1085056 h 4966921"/>
                    <a:gd name="connsiteX6" fmla="*/ 5597663 w 5974062"/>
                    <a:gd name="connsiteY6" fmla="*/ 1255386 h 4966921"/>
                    <a:gd name="connsiteX7" fmla="*/ 5391474 w 5974062"/>
                    <a:gd name="connsiteY7" fmla="*/ 1551221 h 4966921"/>
                    <a:gd name="connsiteX8" fmla="*/ 5490086 w 5974062"/>
                    <a:gd name="connsiteY8" fmla="*/ 1856021 h 4966921"/>
                    <a:gd name="connsiteX9" fmla="*/ 5373545 w 5974062"/>
                    <a:gd name="connsiteY9" fmla="*/ 2241503 h 4966921"/>
                    <a:gd name="connsiteX10" fmla="*/ 5687310 w 5974062"/>
                    <a:gd name="connsiteY10" fmla="*/ 3254515 h 4966921"/>
                    <a:gd name="connsiteX11" fmla="*/ 4925310 w 5974062"/>
                    <a:gd name="connsiteY11" fmla="*/ 4491645 h 4966921"/>
                    <a:gd name="connsiteX12" fmla="*/ 4046768 w 5974062"/>
                    <a:gd name="connsiteY12" fmla="*/ 4823339 h 4966921"/>
                    <a:gd name="connsiteX13" fmla="*/ 3795757 w 5974062"/>
                    <a:gd name="connsiteY13" fmla="*/ 4724727 h 4966921"/>
                    <a:gd name="connsiteX14" fmla="*/ 3535780 w 5974062"/>
                    <a:gd name="connsiteY14" fmla="*/ 4966774 h 4966921"/>
                    <a:gd name="connsiteX15" fmla="*/ 1859380 w 5974062"/>
                    <a:gd name="connsiteY15" fmla="*/ 4760586 h 4966921"/>
                    <a:gd name="connsiteX16" fmla="*/ 1698015 w 5974062"/>
                    <a:gd name="connsiteY16" fmla="*/ 4760586 h 4966921"/>
                    <a:gd name="connsiteX17" fmla="*/ 487780 w 5974062"/>
                    <a:gd name="connsiteY17" fmla="*/ 3693785 h 4966921"/>
                    <a:gd name="connsiteX18" fmla="*/ 541568 w 5974062"/>
                    <a:gd name="connsiteY18" fmla="*/ 2232539 h 4966921"/>
                    <a:gd name="connsiteX19" fmla="*/ 335380 w 5974062"/>
                    <a:gd name="connsiteY19" fmla="*/ 1829127 h 4966921"/>
                    <a:gd name="connsiteX20" fmla="*/ 433992 w 5974062"/>
                    <a:gd name="connsiteY20" fmla="*/ 1434680 h 4966921"/>
                    <a:gd name="connsiteX21" fmla="*/ 290557 w 5974062"/>
                    <a:gd name="connsiteY21" fmla="*/ 1228492 h 4966921"/>
                    <a:gd name="connsiteX22" fmla="*/ 317451 w 5974062"/>
                    <a:gd name="connsiteY22" fmla="*/ 1076092 h 4966921"/>
                    <a:gd name="connsiteX23" fmla="*/ 66439 w 5974062"/>
                    <a:gd name="connsiteY23" fmla="*/ 327 h 4966921"/>
                    <a:gd name="connsiteX24" fmla="*/ 1706980 w 5974062"/>
                    <a:gd name="connsiteY24" fmla="*/ 959551 h 4966921"/>
                    <a:gd name="connsiteX25" fmla="*/ 2343474 w 5974062"/>
                    <a:gd name="connsiteY25" fmla="*/ 771292 h 4966921"/>
                    <a:gd name="connsiteX26" fmla="*/ 3069615 w 5974062"/>
                    <a:gd name="connsiteY26" fmla="*/ 851974 h 4966921"/>
                    <a:gd name="connsiteX0" fmla="*/ 3069615 w 5974062"/>
                    <a:gd name="connsiteY0" fmla="*/ 851974 h 4966921"/>
                    <a:gd name="connsiteX1" fmla="*/ 3688180 w 5974062"/>
                    <a:gd name="connsiteY1" fmla="*/ 834045 h 4966921"/>
                    <a:gd name="connsiteX2" fmla="*/ 4199168 w 5974062"/>
                    <a:gd name="connsiteY2" fmla="*/ 914727 h 4966921"/>
                    <a:gd name="connsiteX3" fmla="*/ 5920392 w 5974062"/>
                    <a:gd name="connsiteY3" fmla="*/ 36186 h 4966921"/>
                    <a:gd name="connsiteX4" fmla="*/ 5543874 w 5974062"/>
                    <a:gd name="connsiteY4" fmla="*/ 1085056 h 4966921"/>
                    <a:gd name="connsiteX5" fmla="*/ 5597663 w 5974062"/>
                    <a:gd name="connsiteY5" fmla="*/ 1255386 h 4966921"/>
                    <a:gd name="connsiteX6" fmla="*/ 5391474 w 5974062"/>
                    <a:gd name="connsiteY6" fmla="*/ 1551221 h 4966921"/>
                    <a:gd name="connsiteX7" fmla="*/ 5490086 w 5974062"/>
                    <a:gd name="connsiteY7" fmla="*/ 1856021 h 4966921"/>
                    <a:gd name="connsiteX8" fmla="*/ 5373545 w 5974062"/>
                    <a:gd name="connsiteY8" fmla="*/ 2241503 h 4966921"/>
                    <a:gd name="connsiteX9" fmla="*/ 5687310 w 5974062"/>
                    <a:gd name="connsiteY9" fmla="*/ 3254515 h 4966921"/>
                    <a:gd name="connsiteX10" fmla="*/ 4925310 w 5974062"/>
                    <a:gd name="connsiteY10" fmla="*/ 4491645 h 4966921"/>
                    <a:gd name="connsiteX11" fmla="*/ 4046768 w 5974062"/>
                    <a:gd name="connsiteY11" fmla="*/ 4823339 h 4966921"/>
                    <a:gd name="connsiteX12" fmla="*/ 3795757 w 5974062"/>
                    <a:gd name="connsiteY12" fmla="*/ 4724727 h 4966921"/>
                    <a:gd name="connsiteX13" fmla="*/ 3535780 w 5974062"/>
                    <a:gd name="connsiteY13" fmla="*/ 4966774 h 4966921"/>
                    <a:gd name="connsiteX14" fmla="*/ 1859380 w 5974062"/>
                    <a:gd name="connsiteY14" fmla="*/ 4760586 h 4966921"/>
                    <a:gd name="connsiteX15" fmla="*/ 1698015 w 5974062"/>
                    <a:gd name="connsiteY15" fmla="*/ 4760586 h 4966921"/>
                    <a:gd name="connsiteX16" fmla="*/ 487780 w 5974062"/>
                    <a:gd name="connsiteY16" fmla="*/ 3693785 h 4966921"/>
                    <a:gd name="connsiteX17" fmla="*/ 541568 w 5974062"/>
                    <a:gd name="connsiteY17" fmla="*/ 2232539 h 4966921"/>
                    <a:gd name="connsiteX18" fmla="*/ 335380 w 5974062"/>
                    <a:gd name="connsiteY18" fmla="*/ 1829127 h 4966921"/>
                    <a:gd name="connsiteX19" fmla="*/ 433992 w 5974062"/>
                    <a:gd name="connsiteY19" fmla="*/ 1434680 h 4966921"/>
                    <a:gd name="connsiteX20" fmla="*/ 290557 w 5974062"/>
                    <a:gd name="connsiteY20" fmla="*/ 1228492 h 4966921"/>
                    <a:gd name="connsiteX21" fmla="*/ 317451 w 5974062"/>
                    <a:gd name="connsiteY21" fmla="*/ 1076092 h 4966921"/>
                    <a:gd name="connsiteX22" fmla="*/ 66439 w 5974062"/>
                    <a:gd name="connsiteY22" fmla="*/ 327 h 4966921"/>
                    <a:gd name="connsiteX23" fmla="*/ 1706980 w 5974062"/>
                    <a:gd name="connsiteY23" fmla="*/ 959551 h 4966921"/>
                    <a:gd name="connsiteX24" fmla="*/ 2343474 w 5974062"/>
                    <a:gd name="connsiteY24" fmla="*/ 771292 h 4966921"/>
                    <a:gd name="connsiteX25" fmla="*/ 3069615 w 5974062"/>
                    <a:gd name="connsiteY25" fmla="*/ 851974 h 4966921"/>
                    <a:gd name="connsiteX0" fmla="*/ 3069615 w 5974062"/>
                    <a:gd name="connsiteY0" fmla="*/ 798185 h 4966921"/>
                    <a:gd name="connsiteX1" fmla="*/ 3688180 w 5974062"/>
                    <a:gd name="connsiteY1" fmla="*/ 834045 h 4966921"/>
                    <a:gd name="connsiteX2" fmla="*/ 4199168 w 5974062"/>
                    <a:gd name="connsiteY2" fmla="*/ 914727 h 4966921"/>
                    <a:gd name="connsiteX3" fmla="*/ 5920392 w 5974062"/>
                    <a:gd name="connsiteY3" fmla="*/ 36186 h 4966921"/>
                    <a:gd name="connsiteX4" fmla="*/ 5543874 w 5974062"/>
                    <a:gd name="connsiteY4" fmla="*/ 1085056 h 4966921"/>
                    <a:gd name="connsiteX5" fmla="*/ 5597663 w 5974062"/>
                    <a:gd name="connsiteY5" fmla="*/ 1255386 h 4966921"/>
                    <a:gd name="connsiteX6" fmla="*/ 5391474 w 5974062"/>
                    <a:gd name="connsiteY6" fmla="*/ 1551221 h 4966921"/>
                    <a:gd name="connsiteX7" fmla="*/ 5490086 w 5974062"/>
                    <a:gd name="connsiteY7" fmla="*/ 1856021 h 4966921"/>
                    <a:gd name="connsiteX8" fmla="*/ 5373545 w 5974062"/>
                    <a:gd name="connsiteY8" fmla="*/ 2241503 h 4966921"/>
                    <a:gd name="connsiteX9" fmla="*/ 5687310 w 5974062"/>
                    <a:gd name="connsiteY9" fmla="*/ 3254515 h 4966921"/>
                    <a:gd name="connsiteX10" fmla="*/ 4925310 w 5974062"/>
                    <a:gd name="connsiteY10" fmla="*/ 4491645 h 4966921"/>
                    <a:gd name="connsiteX11" fmla="*/ 4046768 w 5974062"/>
                    <a:gd name="connsiteY11" fmla="*/ 4823339 h 4966921"/>
                    <a:gd name="connsiteX12" fmla="*/ 3795757 w 5974062"/>
                    <a:gd name="connsiteY12" fmla="*/ 4724727 h 4966921"/>
                    <a:gd name="connsiteX13" fmla="*/ 3535780 w 5974062"/>
                    <a:gd name="connsiteY13" fmla="*/ 4966774 h 4966921"/>
                    <a:gd name="connsiteX14" fmla="*/ 1859380 w 5974062"/>
                    <a:gd name="connsiteY14" fmla="*/ 4760586 h 4966921"/>
                    <a:gd name="connsiteX15" fmla="*/ 1698015 w 5974062"/>
                    <a:gd name="connsiteY15" fmla="*/ 4760586 h 4966921"/>
                    <a:gd name="connsiteX16" fmla="*/ 487780 w 5974062"/>
                    <a:gd name="connsiteY16" fmla="*/ 3693785 h 4966921"/>
                    <a:gd name="connsiteX17" fmla="*/ 541568 w 5974062"/>
                    <a:gd name="connsiteY17" fmla="*/ 2232539 h 4966921"/>
                    <a:gd name="connsiteX18" fmla="*/ 335380 w 5974062"/>
                    <a:gd name="connsiteY18" fmla="*/ 1829127 h 4966921"/>
                    <a:gd name="connsiteX19" fmla="*/ 433992 w 5974062"/>
                    <a:gd name="connsiteY19" fmla="*/ 1434680 h 4966921"/>
                    <a:gd name="connsiteX20" fmla="*/ 290557 w 5974062"/>
                    <a:gd name="connsiteY20" fmla="*/ 1228492 h 4966921"/>
                    <a:gd name="connsiteX21" fmla="*/ 317451 w 5974062"/>
                    <a:gd name="connsiteY21" fmla="*/ 1076092 h 4966921"/>
                    <a:gd name="connsiteX22" fmla="*/ 66439 w 5974062"/>
                    <a:gd name="connsiteY22" fmla="*/ 327 h 4966921"/>
                    <a:gd name="connsiteX23" fmla="*/ 1706980 w 5974062"/>
                    <a:gd name="connsiteY23" fmla="*/ 959551 h 4966921"/>
                    <a:gd name="connsiteX24" fmla="*/ 2343474 w 5974062"/>
                    <a:gd name="connsiteY24" fmla="*/ 771292 h 4966921"/>
                    <a:gd name="connsiteX25" fmla="*/ 3069615 w 5974062"/>
                    <a:gd name="connsiteY25" fmla="*/ 798185 h 4966921"/>
                    <a:gd name="connsiteX0" fmla="*/ 3069615 w 5974062"/>
                    <a:gd name="connsiteY0" fmla="*/ 798185 h 4966921"/>
                    <a:gd name="connsiteX1" fmla="*/ 3795756 w 5974062"/>
                    <a:gd name="connsiteY1" fmla="*/ 789221 h 4966921"/>
                    <a:gd name="connsiteX2" fmla="*/ 4199168 w 5974062"/>
                    <a:gd name="connsiteY2" fmla="*/ 914727 h 4966921"/>
                    <a:gd name="connsiteX3" fmla="*/ 5920392 w 5974062"/>
                    <a:gd name="connsiteY3" fmla="*/ 36186 h 4966921"/>
                    <a:gd name="connsiteX4" fmla="*/ 5543874 w 5974062"/>
                    <a:gd name="connsiteY4" fmla="*/ 1085056 h 4966921"/>
                    <a:gd name="connsiteX5" fmla="*/ 5597663 w 5974062"/>
                    <a:gd name="connsiteY5" fmla="*/ 1255386 h 4966921"/>
                    <a:gd name="connsiteX6" fmla="*/ 5391474 w 5974062"/>
                    <a:gd name="connsiteY6" fmla="*/ 1551221 h 4966921"/>
                    <a:gd name="connsiteX7" fmla="*/ 5490086 w 5974062"/>
                    <a:gd name="connsiteY7" fmla="*/ 1856021 h 4966921"/>
                    <a:gd name="connsiteX8" fmla="*/ 5373545 w 5974062"/>
                    <a:gd name="connsiteY8" fmla="*/ 2241503 h 4966921"/>
                    <a:gd name="connsiteX9" fmla="*/ 5687310 w 5974062"/>
                    <a:gd name="connsiteY9" fmla="*/ 3254515 h 4966921"/>
                    <a:gd name="connsiteX10" fmla="*/ 4925310 w 5974062"/>
                    <a:gd name="connsiteY10" fmla="*/ 4491645 h 4966921"/>
                    <a:gd name="connsiteX11" fmla="*/ 4046768 w 5974062"/>
                    <a:gd name="connsiteY11" fmla="*/ 4823339 h 4966921"/>
                    <a:gd name="connsiteX12" fmla="*/ 3795757 w 5974062"/>
                    <a:gd name="connsiteY12" fmla="*/ 4724727 h 4966921"/>
                    <a:gd name="connsiteX13" fmla="*/ 3535780 w 5974062"/>
                    <a:gd name="connsiteY13" fmla="*/ 4966774 h 4966921"/>
                    <a:gd name="connsiteX14" fmla="*/ 1859380 w 5974062"/>
                    <a:gd name="connsiteY14" fmla="*/ 4760586 h 4966921"/>
                    <a:gd name="connsiteX15" fmla="*/ 1698015 w 5974062"/>
                    <a:gd name="connsiteY15" fmla="*/ 4760586 h 4966921"/>
                    <a:gd name="connsiteX16" fmla="*/ 487780 w 5974062"/>
                    <a:gd name="connsiteY16" fmla="*/ 3693785 h 4966921"/>
                    <a:gd name="connsiteX17" fmla="*/ 541568 w 5974062"/>
                    <a:gd name="connsiteY17" fmla="*/ 2232539 h 4966921"/>
                    <a:gd name="connsiteX18" fmla="*/ 335380 w 5974062"/>
                    <a:gd name="connsiteY18" fmla="*/ 1829127 h 4966921"/>
                    <a:gd name="connsiteX19" fmla="*/ 433992 w 5974062"/>
                    <a:gd name="connsiteY19" fmla="*/ 1434680 h 4966921"/>
                    <a:gd name="connsiteX20" fmla="*/ 290557 w 5974062"/>
                    <a:gd name="connsiteY20" fmla="*/ 1228492 h 4966921"/>
                    <a:gd name="connsiteX21" fmla="*/ 317451 w 5974062"/>
                    <a:gd name="connsiteY21" fmla="*/ 1076092 h 4966921"/>
                    <a:gd name="connsiteX22" fmla="*/ 66439 w 5974062"/>
                    <a:gd name="connsiteY22" fmla="*/ 327 h 4966921"/>
                    <a:gd name="connsiteX23" fmla="*/ 1706980 w 5974062"/>
                    <a:gd name="connsiteY23" fmla="*/ 959551 h 4966921"/>
                    <a:gd name="connsiteX24" fmla="*/ 2343474 w 5974062"/>
                    <a:gd name="connsiteY24" fmla="*/ 771292 h 4966921"/>
                    <a:gd name="connsiteX25" fmla="*/ 3069615 w 5974062"/>
                    <a:gd name="connsiteY25" fmla="*/ 798185 h 4966921"/>
                    <a:gd name="connsiteX0" fmla="*/ 3069615 w 5974062"/>
                    <a:gd name="connsiteY0" fmla="*/ 798185 h 4966921"/>
                    <a:gd name="connsiteX1" fmla="*/ 3795756 w 5974062"/>
                    <a:gd name="connsiteY1" fmla="*/ 789221 h 4966921"/>
                    <a:gd name="connsiteX2" fmla="*/ 4199168 w 5974062"/>
                    <a:gd name="connsiteY2" fmla="*/ 914727 h 4966921"/>
                    <a:gd name="connsiteX3" fmla="*/ 5920392 w 5974062"/>
                    <a:gd name="connsiteY3" fmla="*/ 36186 h 4966921"/>
                    <a:gd name="connsiteX4" fmla="*/ 5543874 w 5974062"/>
                    <a:gd name="connsiteY4" fmla="*/ 1085056 h 4966921"/>
                    <a:gd name="connsiteX5" fmla="*/ 5597663 w 5974062"/>
                    <a:gd name="connsiteY5" fmla="*/ 1255386 h 4966921"/>
                    <a:gd name="connsiteX6" fmla="*/ 5391474 w 5974062"/>
                    <a:gd name="connsiteY6" fmla="*/ 1551221 h 4966921"/>
                    <a:gd name="connsiteX7" fmla="*/ 5490086 w 5974062"/>
                    <a:gd name="connsiteY7" fmla="*/ 1856021 h 4966921"/>
                    <a:gd name="connsiteX8" fmla="*/ 5373545 w 5974062"/>
                    <a:gd name="connsiteY8" fmla="*/ 2241503 h 4966921"/>
                    <a:gd name="connsiteX9" fmla="*/ 5687310 w 5974062"/>
                    <a:gd name="connsiteY9" fmla="*/ 3254515 h 4966921"/>
                    <a:gd name="connsiteX10" fmla="*/ 4925310 w 5974062"/>
                    <a:gd name="connsiteY10" fmla="*/ 4491645 h 4966921"/>
                    <a:gd name="connsiteX11" fmla="*/ 4046768 w 5974062"/>
                    <a:gd name="connsiteY11" fmla="*/ 4823339 h 4966921"/>
                    <a:gd name="connsiteX12" fmla="*/ 3795757 w 5974062"/>
                    <a:gd name="connsiteY12" fmla="*/ 4724727 h 4966921"/>
                    <a:gd name="connsiteX13" fmla="*/ 3535780 w 5974062"/>
                    <a:gd name="connsiteY13" fmla="*/ 4966774 h 4966921"/>
                    <a:gd name="connsiteX14" fmla="*/ 1859380 w 5974062"/>
                    <a:gd name="connsiteY14" fmla="*/ 4760586 h 4966921"/>
                    <a:gd name="connsiteX15" fmla="*/ 1698015 w 5974062"/>
                    <a:gd name="connsiteY15" fmla="*/ 4760586 h 4966921"/>
                    <a:gd name="connsiteX16" fmla="*/ 487780 w 5974062"/>
                    <a:gd name="connsiteY16" fmla="*/ 3693785 h 4966921"/>
                    <a:gd name="connsiteX17" fmla="*/ 541568 w 5974062"/>
                    <a:gd name="connsiteY17" fmla="*/ 2232539 h 4966921"/>
                    <a:gd name="connsiteX18" fmla="*/ 335380 w 5974062"/>
                    <a:gd name="connsiteY18" fmla="*/ 1829127 h 4966921"/>
                    <a:gd name="connsiteX19" fmla="*/ 433992 w 5974062"/>
                    <a:gd name="connsiteY19" fmla="*/ 1434680 h 4966921"/>
                    <a:gd name="connsiteX20" fmla="*/ 290557 w 5974062"/>
                    <a:gd name="connsiteY20" fmla="*/ 1228492 h 4966921"/>
                    <a:gd name="connsiteX21" fmla="*/ 317451 w 5974062"/>
                    <a:gd name="connsiteY21" fmla="*/ 1076092 h 4966921"/>
                    <a:gd name="connsiteX22" fmla="*/ 66439 w 5974062"/>
                    <a:gd name="connsiteY22" fmla="*/ 327 h 4966921"/>
                    <a:gd name="connsiteX23" fmla="*/ 1706980 w 5974062"/>
                    <a:gd name="connsiteY23" fmla="*/ 959551 h 4966921"/>
                    <a:gd name="connsiteX24" fmla="*/ 2343474 w 5974062"/>
                    <a:gd name="connsiteY24" fmla="*/ 771292 h 4966921"/>
                    <a:gd name="connsiteX25" fmla="*/ 3069615 w 5974062"/>
                    <a:gd name="connsiteY25" fmla="*/ 798185 h 4966921"/>
                    <a:gd name="connsiteX0" fmla="*/ 3069615 w 5974062"/>
                    <a:gd name="connsiteY0" fmla="*/ 798185 h 4966921"/>
                    <a:gd name="connsiteX1" fmla="*/ 3795756 w 5974062"/>
                    <a:gd name="connsiteY1" fmla="*/ 789221 h 4966921"/>
                    <a:gd name="connsiteX2" fmla="*/ 4199168 w 5974062"/>
                    <a:gd name="connsiteY2" fmla="*/ 914727 h 4966921"/>
                    <a:gd name="connsiteX3" fmla="*/ 5920392 w 5974062"/>
                    <a:gd name="connsiteY3" fmla="*/ 36186 h 4966921"/>
                    <a:gd name="connsiteX4" fmla="*/ 5543874 w 5974062"/>
                    <a:gd name="connsiteY4" fmla="*/ 1085056 h 4966921"/>
                    <a:gd name="connsiteX5" fmla="*/ 5597663 w 5974062"/>
                    <a:gd name="connsiteY5" fmla="*/ 1255386 h 4966921"/>
                    <a:gd name="connsiteX6" fmla="*/ 5391474 w 5974062"/>
                    <a:gd name="connsiteY6" fmla="*/ 1551221 h 4966921"/>
                    <a:gd name="connsiteX7" fmla="*/ 5490086 w 5974062"/>
                    <a:gd name="connsiteY7" fmla="*/ 1856021 h 4966921"/>
                    <a:gd name="connsiteX8" fmla="*/ 5373545 w 5974062"/>
                    <a:gd name="connsiteY8" fmla="*/ 2241503 h 4966921"/>
                    <a:gd name="connsiteX9" fmla="*/ 5687310 w 5974062"/>
                    <a:gd name="connsiteY9" fmla="*/ 3254515 h 4966921"/>
                    <a:gd name="connsiteX10" fmla="*/ 4925310 w 5974062"/>
                    <a:gd name="connsiteY10" fmla="*/ 4491645 h 4966921"/>
                    <a:gd name="connsiteX11" fmla="*/ 4046768 w 5974062"/>
                    <a:gd name="connsiteY11" fmla="*/ 4823339 h 4966921"/>
                    <a:gd name="connsiteX12" fmla="*/ 3795757 w 5974062"/>
                    <a:gd name="connsiteY12" fmla="*/ 4724727 h 4966921"/>
                    <a:gd name="connsiteX13" fmla="*/ 3535780 w 5974062"/>
                    <a:gd name="connsiteY13" fmla="*/ 4966774 h 4966921"/>
                    <a:gd name="connsiteX14" fmla="*/ 1859380 w 5974062"/>
                    <a:gd name="connsiteY14" fmla="*/ 4760586 h 4966921"/>
                    <a:gd name="connsiteX15" fmla="*/ 1698015 w 5974062"/>
                    <a:gd name="connsiteY15" fmla="*/ 4760586 h 4966921"/>
                    <a:gd name="connsiteX16" fmla="*/ 487780 w 5974062"/>
                    <a:gd name="connsiteY16" fmla="*/ 3693785 h 4966921"/>
                    <a:gd name="connsiteX17" fmla="*/ 541568 w 5974062"/>
                    <a:gd name="connsiteY17" fmla="*/ 2232539 h 4966921"/>
                    <a:gd name="connsiteX18" fmla="*/ 335380 w 5974062"/>
                    <a:gd name="connsiteY18" fmla="*/ 1829127 h 4966921"/>
                    <a:gd name="connsiteX19" fmla="*/ 433992 w 5974062"/>
                    <a:gd name="connsiteY19" fmla="*/ 1434680 h 4966921"/>
                    <a:gd name="connsiteX20" fmla="*/ 290557 w 5974062"/>
                    <a:gd name="connsiteY20" fmla="*/ 1228492 h 4966921"/>
                    <a:gd name="connsiteX21" fmla="*/ 317451 w 5974062"/>
                    <a:gd name="connsiteY21" fmla="*/ 1076092 h 4966921"/>
                    <a:gd name="connsiteX22" fmla="*/ 66439 w 5974062"/>
                    <a:gd name="connsiteY22" fmla="*/ 327 h 4966921"/>
                    <a:gd name="connsiteX23" fmla="*/ 1706980 w 5974062"/>
                    <a:gd name="connsiteY23" fmla="*/ 959551 h 4966921"/>
                    <a:gd name="connsiteX24" fmla="*/ 2343474 w 5974062"/>
                    <a:gd name="connsiteY24" fmla="*/ 771292 h 4966921"/>
                    <a:gd name="connsiteX25" fmla="*/ 3069615 w 5974062"/>
                    <a:gd name="connsiteY25" fmla="*/ 798185 h 4966921"/>
                    <a:gd name="connsiteX0" fmla="*/ 3069615 w 5974062"/>
                    <a:gd name="connsiteY0" fmla="*/ 798185 h 4966921"/>
                    <a:gd name="connsiteX1" fmla="*/ 3795756 w 5974062"/>
                    <a:gd name="connsiteY1" fmla="*/ 789221 h 4966921"/>
                    <a:gd name="connsiteX2" fmla="*/ 4199168 w 5974062"/>
                    <a:gd name="connsiteY2" fmla="*/ 914727 h 4966921"/>
                    <a:gd name="connsiteX3" fmla="*/ 5920392 w 5974062"/>
                    <a:gd name="connsiteY3" fmla="*/ 36186 h 4966921"/>
                    <a:gd name="connsiteX4" fmla="*/ 5543874 w 5974062"/>
                    <a:gd name="connsiteY4" fmla="*/ 1085056 h 4966921"/>
                    <a:gd name="connsiteX5" fmla="*/ 5597663 w 5974062"/>
                    <a:gd name="connsiteY5" fmla="*/ 1255386 h 4966921"/>
                    <a:gd name="connsiteX6" fmla="*/ 5391474 w 5974062"/>
                    <a:gd name="connsiteY6" fmla="*/ 1551221 h 4966921"/>
                    <a:gd name="connsiteX7" fmla="*/ 5490086 w 5974062"/>
                    <a:gd name="connsiteY7" fmla="*/ 1856021 h 4966921"/>
                    <a:gd name="connsiteX8" fmla="*/ 5373545 w 5974062"/>
                    <a:gd name="connsiteY8" fmla="*/ 2241503 h 4966921"/>
                    <a:gd name="connsiteX9" fmla="*/ 5687310 w 5974062"/>
                    <a:gd name="connsiteY9" fmla="*/ 3254515 h 4966921"/>
                    <a:gd name="connsiteX10" fmla="*/ 4925310 w 5974062"/>
                    <a:gd name="connsiteY10" fmla="*/ 4491645 h 4966921"/>
                    <a:gd name="connsiteX11" fmla="*/ 4046768 w 5974062"/>
                    <a:gd name="connsiteY11" fmla="*/ 4823339 h 4966921"/>
                    <a:gd name="connsiteX12" fmla="*/ 3795757 w 5974062"/>
                    <a:gd name="connsiteY12" fmla="*/ 4724727 h 4966921"/>
                    <a:gd name="connsiteX13" fmla="*/ 3535780 w 5974062"/>
                    <a:gd name="connsiteY13" fmla="*/ 4966774 h 4966921"/>
                    <a:gd name="connsiteX14" fmla="*/ 1859380 w 5974062"/>
                    <a:gd name="connsiteY14" fmla="*/ 4760586 h 4966921"/>
                    <a:gd name="connsiteX15" fmla="*/ 1698015 w 5974062"/>
                    <a:gd name="connsiteY15" fmla="*/ 4760586 h 4966921"/>
                    <a:gd name="connsiteX16" fmla="*/ 487780 w 5974062"/>
                    <a:gd name="connsiteY16" fmla="*/ 3693785 h 4966921"/>
                    <a:gd name="connsiteX17" fmla="*/ 541568 w 5974062"/>
                    <a:gd name="connsiteY17" fmla="*/ 2232539 h 4966921"/>
                    <a:gd name="connsiteX18" fmla="*/ 335380 w 5974062"/>
                    <a:gd name="connsiteY18" fmla="*/ 1829127 h 4966921"/>
                    <a:gd name="connsiteX19" fmla="*/ 433992 w 5974062"/>
                    <a:gd name="connsiteY19" fmla="*/ 1434680 h 4966921"/>
                    <a:gd name="connsiteX20" fmla="*/ 290557 w 5974062"/>
                    <a:gd name="connsiteY20" fmla="*/ 1228492 h 4966921"/>
                    <a:gd name="connsiteX21" fmla="*/ 317451 w 5974062"/>
                    <a:gd name="connsiteY21" fmla="*/ 1076092 h 4966921"/>
                    <a:gd name="connsiteX22" fmla="*/ 66439 w 5974062"/>
                    <a:gd name="connsiteY22" fmla="*/ 327 h 4966921"/>
                    <a:gd name="connsiteX23" fmla="*/ 1706980 w 5974062"/>
                    <a:gd name="connsiteY23" fmla="*/ 959551 h 4966921"/>
                    <a:gd name="connsiteX24" fmla="*/ 2343474 w 5974062"/>
                    <a:gd name="connsiteY24" fmla="*/ 771292 h 4966921"/>
                    <a:gd name="connsiteX25" fmla="*/ 3069615 w 5974062"/>
                    <a:gd name="connsiteY25" fmla="*/ 798185 h 4966921"/>
                    <a:gd name="connsiteX0" fmla="*/ 3069615 w 5981771"/>
                    <a:gd name="connsiteY0" fmla="*/ 798185 h 4966921"/>
                    <a:gd name="connsiteX1" fmla="*/ 3795756 w 5981771"/>
                    <a:gd name="connsiteY1" fmla="*/ 789221 h 4966921"/>
                    <a:gd name="connsiteX2" fmla="*/ 4199168 w 5981771"/>
                    <a:gd name="connsiteY2" fmla="*/ 914727 h 4966921"/>
                    <a:gd name="connsiteX3" fmla="*/ 5920392 w 5981771"/>
                    <a:gd name="connsiteY3" fmla="*/ 36186 h 4966921"/>
                    <a:gd name="connsiteX4" fmla="*/ 5597662 w 5981771"/>
                    <a:gd name="connsiteY4" fmla="*/ 1013338 h 4966921"/>
                    <a:gd name="connsiteX5" fmla="*/ 5597663 w 5981771"/>
                    <a:gd name="connsiteY5" fmla="*/ 1255386 h 4966921"/>
                    <a:gd name="connsiteX6" fmla="*/ 5391474 w 5981771"/>
                    <a:gd name="connsiteY6" fmla="*/ 1551221 h 4966921"/>
                    <a:gd name="connsiteX7" fmla="*/ 5490086 w 5981771"/>
                    <a:gd name="connsiteY7" fmla="*/ 1856021 h 4966921"/>
                    <a:gd name="connsiteX8" fmla="*/ 5373545 w 5981771"/>
                    <a:gd name="connsiteY8" fmla="*/ 2241503 h 4966921"/>
                    <a:gd name="connsiteX9" fmla="*/ 5687310 w 5981771"/>
                    <a:gd name="connsiteY9" fmla="*/ 3254515 h 4966921"/>
                    <a:gd name="connsiteX10" fmla="*/ 4925310 w 5981771"/>
                    <a:gd name="connsiteY10" fmla="*/ 4491645 h 4966921"/>
                    <a:gd name="connsiteX11" fmla="*/ 4046768 w 5981771"/>
                    <a:gd name="connsiteY11" fmla="*/ 4823339 h 4966921"/>
                    <a:gd name="connsiteX12" fmla="*/ 3795757 w 5981771"/>
                    <a:gd name="connsiteY12" fmla="*/ 4724727 h 4966921"/>
                    <a:gd name="connsiteX13" fmla="*/ 3535780 w 5981771"/>
                    <a:gd name="connsiteY13" fmla="*/ 4966774 h 4966921"/>
                    <a:gd name="connsiteX14" fmla="*/ 1859380 w 5981771"/>
                    <a:gd name="connsiteY14" fmla="*/ 4760586 h 4966921"/>
                    <a:gd name="connsiteX15" fmla="*/ 1698015 w 5981771"/>
                    <a:gd name="connsiteY15" fmla="*/ 4760586 h 4966921"/>
                    <a:gd name="connsiteX16" fmla="*/ 487780 w 5981771"/>
                    <a:gd name="connsiteY16" fmla="*/ 3693785 h 4966921"/>
                    <a:gd name="connsiteX17" fmla="*/ 541568 w 5981771"/>
                    <a:gd name="connsiteY17" fmla="*/ 2232539 h 4966921"/>
                    <a:gd name="connsiteX18" fmla="*/ 335380 w 5981771"/>
                    <a:gd name="connsiteY18" fmla="*/ 1829127 h 4966921"/>
                    <a:gd name="connsiteX19" fmla="*/ 433992 w 5981771"/>
                    <a:gd name="connsiteY19" fmla="*/ 1434680 h 4966921"/>
                    <a:gd name="connsiteX20" fmla="*/ 290557 w 5981771"/>
                    <a:gd name="connsiteY20" fmla="*/ 1228492 h 4966921"/>
                    <a:gd name="connsiteX21" fmla="*/ 317451 w 5981771"/>
                    <a:gd name="connsiteY21" fmla="*/ 1076092 h 4966921"/>
                    <a:gd name="connsiteX22" fmla="*/ 66439 w 5981771"/>
                    <a:gd name="connsiteY22" fmla="*/ 327 h 4966921"/>
                    <a:gd name="connsiteX23" fmla="*/ 1706980 w 5981771"/>
                    <a:gd name="connsiteY23" fmla="*/ 959551 h 4966921"/>
                    <a:gd name="connsiteX24" fmla="*/ 2343474 w 5981771"/>
                    <a:gd name="connsiteY24" fmla="*/ 771292 h 4966921"/>
                    <a:gd name="connsiteX25" fmla="*/ 3069615 w 5981771"/>
                    <a:gd name="connsiteY25" fmla="*/ 798185 h 4966921"/>
                    <a:gd name="connsiteX0" fmla="*/ 3069615 w 5990051"/>
                    <a:gd name="connsiteY0" fmla="*/ 816138 h 4984874"/>
                    <a:gd name="connsiteX1" fmla="*/ 3795756 w 5990051"/>
                    <a:gd name="connsiteY1" fmla="*/ 807174 h 4984874"/>
                    <a:gd name="connsiteX2" fmla="*/ 4199168 w 5990051"/>
                    <a:gd name="connsiteY2" fmla="*/ 932680 h 4984874"/>
                    <a:gd name="connsiteX3" fmla="*/ 5929357 w 5990051"/>
                    <a:gd name="connsiteY3" fmla="*/ 351 h 4984874"/>
                    <a:gd name="connsiteX4" fmla="*/ 5597662 w 5990051"/>
                    <a:gd name="connsiteY4" fmla="*/ 1031291 h 4984874"/>
                    <a:gd name="connsiteX5" fmla="*/ 5597663 w 5990051"/>
                    <a:gd name="connsiteY5" fmla="*/ 1273339 h 4984874"/>
                    <a:gd name="connsiteX6" fmla="*/ 5391474 w 5990051"/>
                    <a:gd name="connsiteY6" fmla="*/ 1569174 h 4984874"/>
                    <a:gd name="connsiteX7" fmla="*/ 5490086 w 5990051"/>
                    <a:gd name="connsiteY7" fmla="*/ 1873974 h 4984874"/>
                    <a:gd name="connsiteX8" fmla="*/ 5373545 w 5990051"/>
                    <a:gd name="connsiteY8" fmla="*/ 2259456 h 4984874"/>
                    <a:gd name="connsiteX9" fmla="*/ 5687310 w 5990051"/>
                    <a:gd name="connsiteY9" fmla="*/ 3272468 h 4984874"/>
                    <a:gd name="connsiteX10" fmla="*/ 4925310 w 5990051"/>
                    <a:gd name="connsiteY10" fmla="*/ 4509598 h 4984874"/>
                    <a:gd name="connsiteX11" fmla="*/ 4046768 w 5990051"/>
                    <a:gd name="connsiteY11" fmla="*/ 4841292 h 4984874"/>
                    <a:gd name="connsiteX12" fmla="*/ 3795757 w 5990051"/>
                    <a:gd name="connsiteY12" fmla="*/ 4742680 h 4984874"/>
                    <a:gd name="connsiteX13" fmla="*/ 3535780 w 5990051"/>
                    <a:gd name="connsiteY13" fmla="*/ 4984727 h 4984874"/>
                    <a:gd name="connsiteX14" fmla="*/ 1859380 w 5990051"/>
                    <a:gd name="connsiteY14" fmla="*/ 4778539 h 4984874"/>
                    <a:gd name="connsiteX15" fmla="*/ 1698015 w 5990051"/>
                    <a:gd name="connsiteY15" fmla="*/ 4778539 h 4984874"/>
                    <a:gd name="connsiteX16" fmla="*/ 487780 w 5990051"/>
                    <a:gd name="connsiteY16" fmla="*/ 3711738 h 4984874"/>
                    <a:gd name="connsiteX17" fmla="*/ 541568 w 5990051"/>
                    <a:gd name="connsiteY17" fmla="*/ 2250492 h 4984874"/>
                    <a:gd name="connsiteX18" fmla="*/ 335380 w 5990051"/>
                    <a:gd name="connsiteY18" fmla="*/ 1847080 h 4984874"/>
                    <a:gd name="connsiteX19" fmla="*/ 433992 w 5990051"/>
                    <a:gd name="connsiteY19" fmla="*/ 1452633 h 4984874"/>
                    <a:gd name="connsiteX20" fmla="*/ 290557 w 5990051"/>
                    <a:gd name="connsiteY20" fmla="*/ 1246445 h 4984874"/>
                    <a:gd name="connsiteX21" fmla="*/ 317451 w 5990051"/>
                    <a:gd name="connsiteY21" fmla="*/ 1094045 h 4984874"/>
                    <a:gd name="connsiteX22" fmla="*/ 66439 w 5990051"/>
                    <a:gd name="connsiteY22" fmla="*/ 18280 h 4984874"/>
                    <a:gd name="connsiteX23" fmla="*/ 1706980 w 5990051"/>
                    <a:gd name="connsiteY23" fmla="*/ 977504 h 4984874"/>
                    <a:gd name="connsiteX24" fmla="*/ 2343474 w 5990051"/>
                    <a:gd name="connsiteY24" fmla="*/ 789245 h 4984874"/>
                    <a:gd name="connsiteX25" fmla="*/ 3069615 w 5990051"/>
                    <a:gd name="connsiteY25" fmla="*/ 816138 h 4984874"/>
                    <a:gd name="connsiteX0" fmla="*/ 3069615 w 5990051"/>
                    <a:gd name="connsiteY0" fmla="*/ 816138 h 4984874"/>
                    <a:gd name="connsiteX1" fmla="*/ 3795756 w 5990051"/>
                    <a:gd name="connsiteY1" fmla="*/ 807174 h 4984874"/>
                    <a:gd name="connsiteX2" fmla="*/ 4199168 w 5990051"/>
                    <a:gd name="connsiteY2" fmla="*/ 932680 h 4984874"/>
                    <a:gd name="connsiteX3" fmla="*/ 5929357 w 5990051"/>
                    <a:gd name="connsiteY3" fmla="*/ 351 h 4984874"/>
                    <a:gd name="connsiteX4" fmla="*/ 5597662 w 5990051"/>
                    <a:gd name="connsiteY4" fmla="*/ 1031291 h 4984874"/>
                    <a:gd name="connsiteX5" fmla="*/ 5597663 w 5990051"/>
                    <a:gd name="connsiteY5" fmla="*/ 1273339 h 4984874"/>
                    <a:gd name="connsiteX6" fmla="*/ 5391474 w 5990051"/>
                    <a:gd name="connsiteY6" fmla="*/ 1569174 h 4984874"/>
                    <a:gd name="connsiteX7" fmla="*/ 5490086 w 5990051"/>
                    <a:gd name="connsiteY7" fmla="*/ 1873974 h 4984874"/>
                    <a:gd name="connsiteX8" fmla="*/ 5463192 w 5990051"/>
                    <a:gd name="connsiteY8" fmla="*/ 2277385 h 4984874"/>
                    <a:gd name="connsiteX9" fmla="*/ 5687310 w 5990051"/>
                    <a:gd name="connsiteY9" fmla="*/ 3272468 h 4984874"/>
                    <a:gd name="connsiteX10" fmla="*/ 4925310 w 5990051"/>
                    <a:gd name="connsiteY10" fmla="*/ 4509598 h 4984874"/>
                    <a:gd name="connsiteX11" fmla="*/ 4046768 w 5990051"/>
                    <a:gd name="connsiteY11" fmla="*/ 4841292 h 4984874"/>
                    <a:gd name="connsiteX12" fmla="*/ 3795757 w 5990051"/>
                    <a:gd name="connsiteY12" fmla="*/ 4742680 h 4984874"/>
                    <a:gd name="connsiteX13" fmla="*/ 3535780 w 5990051"/>
                    <a:gd name="connsiteY13" fmla="*/ 4984727 h 4984874"/>
                    <a:gd name="connsiteX14" fmla="*/ 1859380 w 5990051"/>
                    <a:gd name="connsiteY14" fmla="*/ 4778539 h 4984874"/>
                    <a:gd name="connsiteX15" fmla="*/ 1698015 w 5990051"/>
                    <a:gd name="connsiteY15" fmla="*/ 4778539 h 4984874"/>
                    <a:gd name="connsiteX16" fmla="*/ 487780 w 5990051"/>
                    <a:gd name="connsiteY16" fmla="*/ 3711738 h 4984874"/>
                    <a:gd name="connsiteX17" fmla="*/ 541568 w 5990051"/>
                    <a:gd name="connsiteY17" fmla="*/ 2250492 h 4984874"/>
                    <a:gd name="connsiteX18" fmla="*/ 335380 w 5990051"/>
                    <a:gd name="connsiteY18" fmla="*/ 1847080 h 4984874"/>
                    <a:gd name="connsiteX19" fmla="*/ 433992 w 5990051"/>
                    <a:gd name="connsiteY19" fmla="*/ 1452633 h 4984874"/>
                    <a:gd name="connsiteX20" fmla="*/ 290557 w 5990051"/>
                    <a:gd name="connsiteY20" fmla="*/ 1246445 h 4984874"/>
                    <a:gd name="connsiteX21" fmla="*/ 317451 w 5990051"/>
                    <a:gd name="connsiteY21" fmla="*/ 1094045 h 4984874"/>
                    <a:gd name="connsiteX22" fmla="*/ 66439 w 5990051"/>
                    <a:gd name="connsiteY22" fmla="*/ 18280 h 4984874"/>
                    <a:gd name="connsiteX23" fmla="*/ 1706980 w 5990051"/>
                    <a:gd name="connsiteY23" fmla="*/ 977504 h 4984874"/>
                    <a:gd name="connsiteX24" fmla="*/ 2343474 w 5990051"/>
                    <a:gd name="connsiteY24" fmla="*/ 789245 h 4984874"/>
                    <a:gd name="connsiteX25" fmla="*/ 3069615 w 5990051"/>
                    <a:gd name="connsiteY25" fmla="*/ 816138 h 4984874"/>
                    <a:gd name="connsiteX0" fmla="*/ 3067879 w 5988315"/>
                    <a:gd name="connsiteY0" fmla="*/ 816138 h 4984874"/>
                    <a:gd name="connsiteX1" fmla="*/ 3794020 w 5988315"/>
                    <a:gd name="connsiteY1" fmla="*/ 807174 h 4984874"/>
                    <a:gd name="connsiteX2" fmla="*/ 4197432 w 5988315"/>
                    <a:gd name="connsiteY2" fmla="*/ 932680 h 4984874"/>
                    <a:gd name="connsiteX3" fmla="*/ 5927621 w 5988315"/>
                    <a:gd name="connsiteY3" fmla="*/ 351 h 4984874"/>
                    <a:gd name="connsiteX4" fmla="*/ 5595926 w 5988315"/>
                    <a:gd name="connsiteY4" fmla="*/ 1031291 h 4984874"/>
                    <a:gd name="connsiteX5" fmla="*/ 5595927 w 5988315"/>
                    <a:gd name="connsiteY5" fmla="*/ 1273339 h 4984874"/>
                    <a:gd name="connsiteX6" fmla="*/ 5389738 w 5988315"/>
                    <a:gd name="connsiteY6" fmla="*/ 1569174 h 4984874"/>
                    <a:gd name="connsiteX7" fmla="*/ 5488350 w 5988315"/>
                    <a:gd name="connsiteY7" fmla="*/ 1873974 h 4984874"/>
                    <a:gd name="connsiteX8" fmla="*/ 5461456 w 5988315"/>
                    <a:gd name="connsiteY8" fmla="*/ 2277385 h 4984874"/>
                    <a:gd name="connsiteX9" fmla="*/ 5685574 w 5988315"/>
                    <a:gd name="connsiteY9" fmla="*/ 3272468 h 4984874"/>
                    <a:gd name="connsiteX10" fmla="*/ 4923574 w 5988315"/>
                    <a:gd name="connsiteY10" fmla="*/ 4509598 h 4984874"/>
                    <a:gd name="connsiteX11" fmla="*/ 4045032 w 5988315"/>
                    <a:gd name="connsiteY11" fmla="*/ 4841292 h 4984874"/>
                    <a:gd name="connsiteX12" fmla="*/ 3794021 w 5988315"/>
                    <a:gd name="connsiteY12" fmla="*/ 4742680 h 4984874"/>
                    <a:gd name="connsiteX13" fmla="*/ 3534044 w 5988315"/>
                    <a:gd name="connsiteY13" fmla="*/ 4984727 h 4984874"/>
                    <a:gd name="connsiteX14" fmla="*/ 1857644 w 5988315"/>
                    <a:gd name="connsiteY14" fmla="*/ 4778539 h 4984874"/>
                    <a:gd name="connsiteX15" fmla="*/ 1696279 w 5988315"/>
                    <a:gd name="connsiteY15" fmla="*/ 4778539 h 4984874"/>
                    <a:gd name="connsiteX16" fmla="*/ 486044 w 5988315"/>
                    <a:gd name="connsiteY16" fmla="*/ 3711738 h 4984874"/>
                    <a:gd name="connsiteX17" fmla="*/ 539832 w 5988315"/>
                    <a:gd name="connsiteY17" fmla="*/ 2250492 h 4984874"/>
                    <a:gd name="connsiteX18" fmla="*/ 333644 w 5988315"/>
                    <a:gd name="connsiteY18" fmla="*/ 1847080 h 4984874"/>
                    <a:gd name="connsiteX19" fmla="*/ 432256 w 5988315"/>
                    <a:gd name="connsiteY19" fmla="*/ 1452633 h 4984874"/>
                    <a:gd name="connsiteX20" fmla="*/ 288821 w 5988315"/>
                    <a:gd name="connsiteY20" fmla="*/ 1246445 h 4984874"/>
                    <a:gd name="connsiteX21" fmla="*/ 315715 w 5988315"/>
                    <a:gd name="connsiteY21" fmla="*/ 1094045 h 4984874"/>
                    <a:gd name="connsiteX22" fmla="*/ 64703 w 5988315"/>
                    <a:gd name="connsiteY22" fmla="*/ 18280 h 4984874"/>
                    <a:gd name="connsiteX23" fmla="*/ 1678350 w 5988315"/>
                    <a:gd name="connsiteY23" fmla="*/ 878892 h 4984874"/>
                    <a:gd name="connsiteX24" fmla="*/ 2341738 w 5988315"/>
                    <a:gd name="connsiteY24" fmla="*/ 789245 h 4984874"/>
                    <a:gd name="connsiteX25" fmla="*/ 3067879 w 5988315"/>
                    <a:gd name="connsiteY25" fmla="*/ 816138 h 4984874"/>
                    <a:gd name="connsiteX0" fmla="*/ 2995441 w 5915877"/>
                    <a:gd name="connsiteY0" fmla="*/ 861738 h 5030474"/>
                    <a:gd name="connsiteX1" fmla="*/ 3721582 w 5915877"/>
                    <a:gd name="connsiteY1" fmla="*/ 852774 h 5030474"/>
                    <a:gd name="connsiteX2" fmla="*/ 4124994 w 5915877"/>
                    <a:gd name="connsiteY2" fmla="*/ 978280 h 5030474"/>
                    <a:gd name="connsiteX3" fmla="*/ 5855183 w 5915877"/>
                    <a:gd name="connsiteY3" fmla="*/ 45951 h 5030474"/>
                    <a:gd name="connsiteX4" fmla="*/ 5523488 w 5915877"/>
                    <a:gd name="connsiteY4" fmla="*/ 1076891 h 5030474"/>
                    <a:gd name="connsiteX5" fmla="*/ 5523489 w 5915877"/>
                    <a:gd name="connsiteY5" fmla="*/ 1318939 h 5030474"/>
                    <a:gd name="connsiteX6" fmla="*/ 5317300 w 5915877"/>
                    <a:gd name="connsiteY6" fmla="*/ 1614774 h 5030474"/>
                    <a:gd name="connsiteX7" fmla="*/ 5415912 w 5915877"/>
                    <a:gd name="connsiteY7" fmla="*/ 1919574 h 5030474"/>
                    <a:gd name="connsiteX8" fmla="*/ 5389018 w 5915877"/>
                    <a:gd name="connsiteY8" fmla="*/ 2322985 h 5030474"/>
                    <a:gd name="connsiteX9" fmla="*/ 5613136 w 5915877"/>
                    <a:gd name="connsiteY9" fmla="*/ 3318068 h 5030474"/>
                    <a:gd name="connsiteX10" fmla="*/ 4851136 w 5915877"/>
                    <a:gd name="connsiteY10" fmla="*/ 4555198 h 5030474"/>
                    <a:gd name="connsiteX11" fmla="*/ 3972594 w 5915877"/>
                    <a:gd name="connsiteY11" fmla="*/ 4886892 h 5030474"/>
                    <a:gd name="connsiteX12" fmla="*/ 3721583 w 5915877"/>
                    <a:gd name="connsiteY12" fmla="*/ 4788280 h 5030474"/>
                    <a:gd name="connsiteX13" fmla="*/ 3461606 w 5915877"/>
                    <a:gd name="connsiteY13" fmla="*/ 5030327 h 5030474"/>
                    <a:gd name="connsiteX14" fmla="*/ 1785206 w 5915877"/>
                    <a:gd name="connsiteY14" fmla="*/ 4824139 h 5030474"/>
                    <a:gd name="connsiteX15" fmla="*/ 1623841 w 5915877"/>
                    <a:gd name="connsiteY15" fmla="*/ 4824139 h 5030474"/>
                    <a:gd name="connsiteX16" fmla="*/ 413606 w 5915877"/>
                    <a:gd name="connsiteY16" fmla="*/ 3757338 h 5030474"/>
                    <a:gd name="connsiteX17" fmla="*/ 467394 w 5915877"/>
                    <a:gd name="connsiteY17" fmla="*/ 2296092 h 5030474"/>
                    <a:gd name="connsiteX18" fmla="*/ 261206 w 5915877"/>
                    <a:gd name="connsiteY18" fmla="*/ 1892680 h 5030474"/>
                    <a:gd name="connsiteX19" fmla="*/ 359818 w 5915877"/>
                    <a:gd name="connsiteY19" fmla="*/ 1498233 h 5030474"/>
                    <a:gd name="connsiteX20" fmla="*/ 216383 w 5915877"/>
                    <a:gd name="connsiteY20" fmla="*/ 1292045 h 5030474"/>
                    <a:gd name="connsiteX21" fmla="*/ 243277 w 5915877"/>
                    <a:gd name="connsiteY21" fmla="*/ 1139645 h 5030474"/>
                    <a:gd name="connsiteX22" fmla="*/ 72947 w 5915877"/>
                    <a:gd name="connsiteY22" fmla="*/ 1127 h 5030474"/>
                    <a:gd name="connsiteX23" fmla="*/ 1605912 w 5915877"/>
                    <a:gd name="connsiteY23" fmla="*/ 924492 h 5030474"/>
                    <a:gd name="connsiteX24" fmla="*/ 2269300 w 5915877"/>
                    <a:gd name="connsiteY24" fmla="*/ 834845 h 5030474"/>
                    <a:gd name="connsiteX25" fmla="*/ 2995441 w 5915877"/>
                    <a:gd name="connsiteY25" fmla="*/ 861738 h 5030474"/>
                    <a:gd name="connsiteX0" fmla="*/ 2995441 w 5915877"/>
                    <a:gd name="connsiteY0" fmla="*/ 861738 h 5031921"/>
                    <a:gd name="connsiteX1" fmla="*/ 3721582 w 5915877"/>
                    <a:gd name="connsiteY1" fmla="*/ 852774 h 5031921"/>
                    <a:gd name="connsiteX2" fmla="*/ 4124994 w 5915877"/>
                    <a:gd name="connsiteY2" fmla="*/ 978280 h 5031921"/>
                    <a:gd name="connsiteX3" fmla="*/ 5855183 w 5915877"/>
                    <a:gd name="connsiteY3" fmla="*/ 45951 h 5031921"/>
                    <a:gd name="connsiteX4" fmla="*/ 5523488 w 5915877"/>
                    <a:gd name="connsiteY4" fmla="*/ 1076891 h 5031921"/>
                    <a:gd name="connsiteX5" fmla="*/ 5523489 w 5915877"/>
                    <a:gd name="connsiteY5" fmla="*/ 1318939 h 5031921"/>
                    <a:gd name="connsiteX6" fmla="*/ 5317300 w 5915877"/>
                    <a:gd name="connsiteY6" fmla="*/ 1614774 h 5031921"/>
                    <a:gd name="connsiteX7" fmla="*/ 5415912 w 5915877"/>
                    <a:gd name="connsiteY7" fmla="*/ 1919574 h 5031921"/>
                    <a:gd name="connsiteX8" fmla="*/ 5389018 w 5915877"/>
                    <a:gd name="connsiteY8" fmla="*/ 2322985 h 5031921"/>
                    <a:gd name="connsiteX9" fmla="*/ 5613136 w 5915877"/>
                    <a:gd name="connsiteY9" fmla="*/ 3318068 h 5031921"/>
                    <a:gd name="connsiteX10" fmla="*/ 4851136 w 5915877"/>
                    <a:gd name="connsiteY10" fmla="*/ 4555198 h 5031921"/>
                    <a:gd name="connsiteX11" fmla="*/ 3972594 w 5915877"/>
                    <a:gd name="connsiteY11" fmla="*/ 4886892 h 5031921"/>
                    <a:gd name="connsiteX12" fmla="*/ 3721583 w 5915877"/>
                    <a:gd name="connsiteY12" fmla="*/ 4788280 h 5031921"/>
                    <a:gd name="connsiteX13" fmla="*/ 3461606 w 5915877"/>
                    <a:gd name="connsiteY13" fmla="*/ 5030327 h 5031921"/>
                    <a:gd name="connsiteX14" fmla="*/ 1623841 w 5915877"/>
                    <a:gd name="connsiteY14" fmla="*/ 4824139 h 5031921"/>
                    <a:gd name="connsiteX15" fmla="*/ 413606 w 5915877"/>
                    <a:gd name="connsiteY15" fmla="*/ 3757338 h 5031921"/>
                    <a:gd name="connsiteX16" fmla="*/ 467394 w 5915877"/>
                    <a:gd name="connsiteY16" fmla="*/ 2296092 h 5031921"/>
                    <a:gd name="connsiteX17" fmla="*/ 261206 w 5915877"/>
                    <a:gd name="connsiteY17" fmla="*/ 1892680 h 5031921"/>
                    <a:gd name="connsiteX18" fmla="*/ 359818 w 5915877"/>
                    <a:gd name="connsiteY18" fmla="*/ 1498233 h 5031921"/>
                    <a:gd name="connsiteX19" fmla="*/ 216383 w 5915877"/>
                    <a:gd name="connsiteY19" fmla="*/ 1292045 h 5031921"/>
                    <a:gd name="connsiteX20" fmla="*/ 243277 w 5915877"/>
                    <a:gd name="connsiteY20" fmla="*/ 1139645 h 5031921"/>
                    <a:gd name="connsiteX21" fmla="*/ 72947 w 5915877"/>
                    <a:gd name="connsiteY21" fmla="*/ 1127 h 5031921"/>
                    <a:gd name="connsiteX22" fmla="*/ 1605912 w 5915877"/>
                    <a:gd name="connsiteY22" fmla="*/ 924492 h 5031921"/>
                    <a:gd name="connsiteX23" fmla="*/ 2269300 w 5915877"/>
                    <a:gd name="connsiteY23" fmla="*/ 834845 h 5031921"/>
                    <a:gd name="connsiteX24" fmla="*/ 2995441 w 5915877"/>
                    <a:gd name="connsiteY24" fmla="*/ 861738 h 5031921"/>
                    <a:gd name="connsiteX0" fmla="*/ 2995441 w 5915877"/>
                    <a:gd name="connsiteY0" fmla="*/ 861738 h 5030508"/>
                    <a:gd name="connsiteX1" fmla="*/ 3721582 w 5915877"/>
                    <a:gd name="connsiteY1" fmla="*/ 852774 h 5030508"/>
                    <a:gd name="connsiteX2" fmla="*/ 4124994 w 5915877"/>
                    <a:gd name="connsiteY2" fmla="*/ 978280 h 5030508"/>
                    <a:gd name="connsiteX3" fmla="*/ 5855183 w 5915877"/>
                    <a:gd name="connsiteY3" fmla="*/ 45951 h 5030508"/>
                    <a:gd name="connsiteX4" fmla="*/ 5523488 w 5915877"/>
                    <a:gd name="connsiteY4" fmla="*/ 1076891 h 5030508"/>
                    <a:gd name="connsiteX5" fmla="*/ 5523489 w 5915877"/>
                    <a:gd name="connsiteY5" fmla="*/ 1318939 h 5030508"/>
                    <a:gd name="connsiteX6" fmla="*/ 5317300 w 5915877"/>
                    <a:gd name="connsiteY6" fmla="*/ 1614774 h 5030508"/>
                    <a:gd name="connsiteX7" fmla="*/ 5415912 w 5915877"/>
                    <a:gd name="connsiteY7" fmla="*/ 1919574 h 5030508"/>
                    <a:gd name="connsiteX8" fmla="*/ 5389018 w 5915877"/>
                    <a:gd name="connsiteY8" fmla="*/ 2322985 h 5030508"/>
                    <a:gd name="connsiteX9" fmla="*/ 5613136 w 5915877"/>
                    <a:gd name="connsiteY9" fmla="*/ 3318068 h 5030508"/>
                    <a:gd name="connsiteX10" fmla="*/ 4851136 w 5915877"/>
                    <a:gd name="connsiteY10" fmla="*/ 4555198 h 5030508"/>
                    <a:gd name="connsiteX11" fmla="*/ 3972594 w 5915877"/>
                    <a:gd name="connsiteY11" fmla="*/ 4886892 h 5030508"/>
                    <a:gd name="connsiteX12" fmla="*/ 3721583 w 5915877"/>
                    <a:gd name="connsiteY12" fmla="*/ 4788280 h 5030508"/>
                    <a:gd name="connsiteX13" fmla="*/ 3461606 w 5915877"/>
                    <a:gd name="connsiteY13" fmla="*/ 5030327 h 5030508"/>
                    <a:gd name="connsiteX14" fmla="*/ 1650735 w 5915877"/>
                    <a:gd name="connsiteY14" fmla="*/ 4743457 h 5030508"/>
                    <a:gd name="connsiteX15" fmla="*/ 413606 w 5915877"/>
                    <a:gd name="connsiteY15" fmla="*/ 3757338 h 5030508"/>
                    <a:gd name="connsiteX16" fmla="*/ 467394 w 5915877"/>
                    <a:gd name="connsiteY16" fmla="*/ 2296092 h 5030508"/>
                    <a:gd name="connsiteX17" fmla="*/ 261206 w 5915877"/>
                    <a:gd name="connsiteY17" fmla="*/ 1892680 h 5030508"/>
                    <a:gd name="connsiteX18" fmla="*/ 359818 w 5915877"/>
                    <a:gd name="connsiteY18" fmla="*/ 1498233 h 5030508"/>
                    <a:gd name="connsiteX19" fmla="*/ 216383 w 5915877"/>
                    <a:gd name="connsiteY19" fmla="*/ 1292045 h 5030508"/>
                    <a:gd name="connsiteX20" fmla="*/ 243277 w 5915877"/>
                    <a:gd name="connsiteY20" fmla="*/ 1139645 h 5030508"/>
                    <a:gd name="connsiteX21" fmla="*/ 72947 w 5915877"/>
                    <a:gd name="connsiteY21" fmla="*/ 1127 h 5030508"/>
                    <a:gd name="connsiteX22" fmla="*/ 1605912 w 5915877"/>
                    <a:gd name="connsiteY22" fmla="*/ 924492 h 5030508"/>
                    <a:gd name="connsiteX23" fmla="*/ 2269300 w 5915877"/>
                    <a:gd name="connsiteY23" fmla="*/ 834845 h 5030508"/>
                    <a:gd name="connsiteX24" fmla="*/ 2995441 w 5915877"/>
                    <a:gd name="connsiteY24" fmla="*/ 861738 h 5030508"/>
                    <a:gd name="connsiteX0" fmla="*/ 2995441 w 5915877"/>
                    <a:gd name="connsiteY0" fmla="*/ 861738 h 5030508"/>
                    <a:gd name="connsiteX1" fmla="*/ 3721582 w 5915877"/>
                    <a:gd name="connsiteY1" fmla="*/ 852774 h 5030508"/>
                    <a:gd name="connsiteX2" fmla="*/ 4124994 w 5915877"/>
                    <a:gd name="connsiteY2" fmla="*/ 978280 h 5030508"/>
                    <a:gd name="connsiteX3" fmla="*/ 5855183 w 5915877"/>
                    <a:gd name="connsiteY3" fmla="*/ 45951 h 5030508"/>
                    <a:gd name="connsiteX4" fmla="*/ 5523488 w 5915877"/>
                    <a:gd name="connsiteY4" fmla="*/ 1076891 h 5030508"/>
                    <a:gd name="connsiteX5" fmla="*/ 5523489 w 5915877"/>
                    <a:gd name="connsiteY5" fmla="*/ 1318939 h 5030508"/>
                    <a:gd name="connsiteX6" fmla="*/ 5317300 w 5915877"/>
                    <a:gd name="connsiteY6" fmla="*/ 1614774 h 5030508"/>
                    <a:gd name="connsiteX7" fmla="*/ 5415912 w 5915877"/>
                    <a:gd name="connsiteY7" fmla="*/ 1919574 h 5030508"/>
                    <a:gd name="connsiteX8" fmla="*/ 5389018 w 5915877"/>
                    <a:gd name="connsiteY8" fmla="*/ 2322985 h 5030508"/>
                    <a:gd name="connsiteX9" fmla="*/ 5613136 w 5915877"/>
                    <a:gd name="connsiteY9" fmla="*/ 3318068 h 5030508"/>
                    <a:gd name="connsiteX10" fmla="*/ 4851136 w 5915877"/>
                    <a:gd name="connsiteY10" fmla="*/ 4555198 h 5030508"/>
                    <a:gd name="connsiteX11" fmla="*/ 3972594 w 5915877"/>
                    <a:gd name="connsiteY11" fmla="*/ 4886892 h 5030508"/>
                    <a:gd name="connsiteX12" fmla="*/ 3721583 w 5915877"/>
                    <a:gd name="connsiteY12" fmla="*/ 4788280 h 5030508"/>
                    <a:gd name="connsiteX13" fmla="*/ 3461606 w 5915877"/>
                    <a:gd name="connsiteY13" fmla="*/ 5030327 h 5030508"/>
                    <a:gd name="connsiteX14" fmla="*/ 1650735 w 5915877"/>
                    <a:gd name="connsiteY14" fmla="*/ 4743457 h 5030508"/>
                    <a:gd name="connsiteX15" fmla="*/ 413606 w 5915877"/>
                    <a:gd name="connsiteY15" fmla="*/ 3757338 h 5030508"/>
                    <a:gd name="connsiteX16" fmla="*/ 467394 w 5915877"/>
                    <a:gd name="connsiteY16" fmla="*/ 2296092 h 5030508"/>
                    <a:gd name="connsiteX17" fmla="*/ 261206 w 5915877"/>
                    <a:gd name="connsiteY17" fmla="*/ 1892680 h 5030508"/>
                    <a:gd name="connsiteX18" fmla="*/ 359818 w 5915877"/>
                    <a:gd name="connsiteY18" fmla="*/ 1498233 h 5030508"/>
                    <a:gd name="connsiteX19" fmla="*/ 216383 w 5915877"/>
                    <a:gd name="connsiteY19" fmla="*/ 1292045 h 5030508"/>
                    <a:gd name="connsiteX20" fmla="*/ 243277 w 5915877"/>
                    <a:gd name="connsiteY20" fmla="*/ 1139645 h 5030508"/>
                    <a:gd name="connsiteX21" fmla="*/ 72947 w 5915877"/>
                    <a:gd name="connsiteY21" fmla="*/ 1127 h 5030508"/>
                    <a:gd name="connsiteX22" fmla="*/ 1605912 w 5915877"/>
                    <a:gd name="connsiteY22" fmla="*/ 924492 h 5030508"/>
                    <a:gd name="connsiteX23" fmla="*/ 2269300 w 5915877"/>
                    <a:gd name="connsiteY23" fmla="*/ 834845 h 5030508"/>
                    <a:gd name="connsiteX24" fmla="*/ 2995441 w 5915877"/>
                    <a:gd name="connsiteY24" fmla="*/ 861738 h 5030508"/>
                    <a:gd name="connsiteX0" fmla="*/ 2995441 w 5915877"/>
                    <a:gd name="connsiteY0" fmla="*/ 861738 h 5030780"/>
                    <a:gd name="connsiteX1" fmla="*/ 3721582 w 5915877"/>
                    <a:gd name="connsiteY1" fmla="*/ 852774 h 5030780"/>
                    <a:gd name="connsiteX2" fmla="*/ 4124994 w 5915877"/>
                    <a:gd name="connsiteY2" fmla="*/ 978280 h 5030780"/>
                    <a:gd name="connsiteX3" fmla="*/ 5855183 w 5915877"/>
                    <a:gd name="connsiteY3" fmla="*/ 45951 h 5030780"/>
                    <a:gd name="connsiteX4" fmla="*/ 5523488 w 5915877"/>
                    <a:gd name="connsiteY4" fmla="*/ 1076891 h 5030780"/>
                    <a:gd name="connsiteX5" fmla="*/ 5523489 w 5915877"/>
                    <a:gd name="connsiteY5" fmla="*/ 1318939 h 5030780"/>
                    <a:gd name="connsiteX6" fmla="*/ 5317300 w 5915877"/>
                    <a:gd name="connsiteY6" fmla="*/ 1614774 h 5030780"/>
                    <a:gd name="connsiteX7" fmla="*/ 5415912 w 5915877"/>
                    <a:gd name="connsiteY7" fmla="*/ 1919574 h 5030780"/>
                    <a:gd name="connsiteX8" fmla="*/ 5389018 w 5915877"/>
                    <a:gd name="connsiteY8" fmla="*/ 2322985 h 5030780"/>
                    <a:gd name="connsiteX9" fmla="*/ 5613136 w 5915877"/>
                    <a:gd name="connsiteY9" fmla="*/ 3318068 h 5030780"/>
                    <a:gd name="connsiteX10" fmla="*/ 4851136 w 5915877"/>
                    <a:gd name="connsiteY10" fmla="*/ 4555198 h 5030780"/>
                    <a:gd name="connsiteX11" fmla="*/ 3972594 w 5915877"/>
                    <a:gd name="connsiteY11" fmla="*/ 4886892 h 5030780"/>
                    <a:gd name="connsiteX12" fmla="*/ 3721583 w 5915877"/>
                    <a:gd name="connsiteY12" fmla="*/ 4788280 h 5030780"/>
                    <a:gd name="connsiteX13" fmla="*/ 3461606 w 5915877"/>
                    <a:gd name="connsiteY13" fmla="*/ 5030327 h 5030780"/>
                    <a:gd name="connsiteX14" fmla="*/ 2386670 w 5915877"/>
                    <a:gd name="connsiteY14" fmla="*/ 4846017 h 5030780"/>
                    <a:gd name="connsiteX15" fmla="*/ 1650735 w 5915877"/>
                    <a:gd name="connsiteY15" fmla="*/ 4743457 h 5030780"/>
                    <a:gd name="connsiteX16" fmla="*/ 413606 w 5915877"/>
                    <a:gd name="connsiteY16" fmla="*/ 3757338 h 5030780"/>
                    <a:gd name="connsiteX17" fmla="*/ 467394 w 5915877"/>
                    <a:gd name="connsiteY17" fmla="*/ 2296092 h 5030780"/>
                    <a:gd name="connsiteX18" fmla="*/ 261206 w 5915877"/>
                    <a:gd name="connsiteY18" fmla="*/ 1892680 h 5030780"/>
                    <a:gd name="connsiteX19" fmla="*/ 359818 w 5915877"/>
                    <a:gd name="connsiteY19" fmla="*/ 1498233 h 5030780"/>
                    <a:gd name="connsiteX20" fmla="*/ 216383 w 5915877"/>
                    <a:gd name="connsiteY20" fmla="*/ 1292045 h 5030780"/>
                    <a:gd name="connsiteX21" fmla="*/ 243277 w 5915877"/>
                    <a:gd name="connsiteY21" fmla="*/ 1139645 h 5030780"/>
                    <a:gd name="connsiteX22" fmla="*/ 72947 w 5915877"/>
                    <a:gd name="connsiteY22" fmla="*/ 1127 h 5030780"/>
                    <a:gd name="connsiteX23" fmla="*/ 1605912 w 5915877"/>
                    <a:gd name="connsiteY23" fmla="*/ 924492 h 5030780"/>
                    <a:gd name="connsiteX24" fmla="*/ 2269300 w 5915877"/>
                    <a:gd name="connsiteY24" fmla="*/ 834845 h 5030780"/>
                    <a:gd name="connsiteX25" fmla="*/ 2995441 w 5915877"/>
                    <a:gd name="connsiteY25" fmla="*/ 861738 h 5030780"/>
                    <a:gd name="connsiteX0" fmla="*/ 2995441 w 5915877"/>
                    <a:gd name="connsiteY0" fmla="*/ 861738 h 5032576"/>
                    <a:gd name="connsiteX1" fmla="*/ 3721582 w 5915877"/>
                    <a:gd name="connsiteY1" fmla="*/ 852774 h 5032576"/>
                    <a:gd name="connsiteX2" fmla="*/ 4124994 w 5915877"/>
                    <a:gd name="connsiteY2" fmla="*/ 978280 h 5032576"/>
                    <a:gd name="connsiteX3" fmla="*/ 5855183 w 5915877"/>
                    <a:gd name="connsiteY3" fmla="*/ 45951 h 5032576"/>
                    <a:gd name="connsiteX4" fmla="*/ 5523488 w 5915877"/>
                    <a:gd name="connsiteY4" fmla="*/ 1076891 h 5032576"/>
                    <a:gd name="connsiteX5" fmla="*/ 5523489 w 5915877"/>
                    <a:gd name="connsiteY5" fmla="*/ 1318939 h 5032576"/>
                    <a:gd name="connsiteX6" fmla="*/ 5317300 w 5915877"/>
                    <a:gd name="connsiteY6" fmla="*/ 1614774 h 5032576"/>
                    <a:gd name="connsiteX7" fmla="*/ 5415912 w 5915877"/>
                    <a:gd name="connsiteY7" fmla="*/ 1919574 h 5032576"/>
                    <a:gd name="connsiteX8" fmla="*/ 5389018 w 5915877"/>
                    <a:gd name="connsiteY8" fmla="*/ 2322985 h 5032576"/>
                    <a:gd name="connsiteX9" fmla="*/ 5613136 w 5915877"/>
                    <a:gd name="connsiteY9" fmla="*/ 3318068 h 5032576"/>
                    <a:gd name="connsiteX10" fmla="*/ 4851136 w 5915877"/>
                    <a:gd name="connsiteY10" fmla="*/ 4555198 h 5032576"/>
                    <a:gd name="connsiteX11" fmla="*/ 3972594 w 5915877"/>
                    <a:gd name="connsiteY11" fmla="*/ 4886892 h 5032576"/>
                    <a:gd name="connsiteX12" fmla="*/ 3721583 w 5915877"/>
                    <a:gd name="connsiteY12" fmla="*/ 4788280 h 5032576"/>
                    <a:gd name="connsiteX13" fmla="*/ 3461606 w 5915877"/>
                    <a:gd name="connsiteY13" fmla="*/ 5030327 h 5032576"/>
                    <a:gd name="connsiteX14" fmla="*/ 2404599 w 5915877"/>
                    <a:gd name="connsiteY14" fmla="*/ 4899806 h 5032576"/>
                    <a:gd name="connsiteX15" fmla="*/ 1650735 w 5915877"/>
                    <a:gd name="connsiteY15" fmla="*/ 4743457 h 5032576"/>
                    <a:gd name="connsiteX16" fmla="*/ 413606 w 5915877"/>
                    <a:gd name="connsiteY16" fmla="*/ 3757338 h 5032576"/>
                    <a:gd name="connsiteX17" fmla="*/ 467394 w 5915877"/>
                    <a:gd name="connsiteY17" fmla="*/ 2296092 h 5032576"/>
                    <a:gd name="connsiteX18" fmla="*/ 261206 w 5915877"/>
                    <a:gd name="connsiteY18" fmla="*/ 1892680 h 5032576"/>
                    <a:gd name="connsiteX19" fmla="*/ 359818 w 5915877"/>
                    <a:gd name="connsiteY19" fmla="*/ 1498233 h 5032576"/>
                    <a:gd name="connsiteX20" fmla="*/ 216383 w 5915877"/>
                    <a:gd name="connsiteY20" fmla="*/ 1292045 h 5032576"/>
                    <a:gd name="connsiteX21" fmla="*/ 243277 w 5915877"/>
                    <a:gd name="connsiteY21" fmla="*/ 1139645 h 5032576"/>
                    <a:gd name="connsiteX22" fmla="*/ 72947 w 5915877"/>
                    <a:gd name="connsiteY22" fmla="*/ 1127 h 5032576"/>
                    <a:gd name="connsiteX23" fmla="*/ 1605912 w 5915877"/>
                    <a:gd name="connsiteY23" fmla="*/ 924492 h 5032576"/>
                    <a:gd name="connsiteX24" fmla="*/ 2269300 w 5915877"/>
                    <a:gd name="connsiteY24" fmla="*/ 834845 h 5032576"/>
                    <a:gd name="connsiteX25" fmla="*/ 2995441 w 5915877"/>
                    <a:gd name="connsiteY25" fmla="*/ 861738 h 5032576"/>
                    <a:gd name="connsiteX0" fmla="*/ 2995441 w 5915877"/>
                    <a:gd name="connsiteY0" fmla="*/ 861738 h 4972340"/>
                    <a:gd name="connsiteX1" fmla="*/ 3721582 w 5915877"/>
                    <a:gd name="connsiteY1" fmla="*/ 852774 h 4972340"/>
                    <a:gd name="connsiteX2" fmla="*/ 4124994 w 5915877"/>
                    <a:gd name="connsiteY2" fmla="*/ 978280 h 4972340"/>
                    <a:gd name="connsiteX3" fmla="*/ 5855183 w 5915877"/>
                    <a:gd name="connsiteY3" fmla="*/ 45951 h 4972340"/>
                    <a:gd name="connsiteX4" fmla="*/ 5523488 w 5915877"/>
                    <a:gd name="connsiteY4" fmla="*/ 1076891 h 4972340"/>
                    <a:gd name="connsiteX5" fmla="*/ 5523489 w 5915877"/>
                    <a:gd name="connsiteY5" fmla="*/ 1318939 h 4972340"/>
                    <a:gd name="connsiteX6" fmla="*/ 5317300 w 5915877"/>
                    <a:gd name="connsiteY6" fmla="*/ 1614774 h 4972340"/>
                    <a:gd name="connsiteX7" fmla="*/ 5415912 w 5915877"/>
                    <a:gd name="connsiteY7" fmla="*/ 1919574 h 4972340"/>
                    <a:gd name="connsiteX8" fmla="*/ 5389018 w 5915877"/>
                    <a:gd name="connsiteY8" fmla="*/ 2322985 h 4972340"/>
                    <a:gd name="connsiteX9" fmla="*/ 5613136 w 5915877"/>
                    <a:gd name="connsiteY9" fmla="*/ 3318068 h 4972340"/>
                    <a:gd name="connsiteX10" fmla="*/ 4851136 w 5915877"/>
                    <a:gd name="connsiteY10" fmla="*/ 4555198 h 4972340"/>
                    <a:gd name="connsiteX11" fmla="*/ 3972594 w 5915877"/>
                    <a:gd name="connsiteY11" fmla="*/ 4886892 h 4972340"/>
                    <a:gd name="connsiteX12" fmla="*/ 3721583 w 5915877"/>
                    <a:gd name="connsiteY12" fmla="*/ 4788280 h 4972340"/>
                    <a:gd name="connsiteX13" fmla="*/ 3470570 w 5915877"/>
                    <a:gd name="connsiteY13" fmla="*/ 4967574 h 4972340"/>
                    <a:gd name="connsiteX14" fmla="*/ 2404599 w 5915877"/>
                    <a:gd name="connsiteY14" fmla="*/ 4899806 h 4972340"/>
                    <a:gd name="connsiteX15" fmla="*/ 1650735 w 5915877"/>
                    <a:gd name="connsiteY15" fmla="*/ 4743457 h 4972340"/>
                    <a:gd name="connsiteX16" fmla="*/ 413606 w 5915877"/>
                    <a:gd name="connsiteY16" fmla="*/ 3757338 h 4972340"/>
                    <a:gd name="connsiteX17" fmla="*/ 467394 w 5915877"/>
                    <a:gd name="connsiteY17" fmla="*/ 2296092 h 4972340"/>
                    <a:gd name="connsiteX18" fmla="*/ 261206 w 5915877"/>
                    <a:gd name="connsiteY18" fmla="*/ 1892680 h 4972340"/>
                    <a:gd name="connsiteX19" fmla="*/ 359818 w 5915877"/>
                    <a:gd name="connsiteY19" fmla="*/ 1498233 h 4972340"/>
                    <a:gd name="connsiteX20" fmla="*/ 216383 w 5915877"/>
                    <a:gd name="connsiteY20" fmla="*/ 1292045 h 4972340"/>
                    <a:gd name="connsiteX21" fmla="*/ 243277 w 5915877"/>
                    <a:gd name="connsiteY21" fmla="*/ 1139645 h 4972340"/>
                    <a:gd name="connsiteX22" fmla="*/ 72947 w 5915877"/>
                    <a:gd name="connsiteY22" fmla="*/ 1127 h 4972340"/>
                    <a:gd name="connsiteX23" fmla="*/ 1605912 w 5915877"/>
                    <a:gd name="connsiteY23" fmla="*/ 924492 h 4972340"/>
                    <a:gd name="connsiteX24" fmla="*/ 2269300 w 5915877"/>
                    <a:gd name="connsiteY24" fmla="*/ 834845 h 4972340"/>
                    <a:gd name="connsiteX25" fmla="*/ 2995441 w 5915877"/>
                    <a:gd name="connsiteY25" fmla="*/ 861738 h 4972340"/>
                    <a:gd name="connsiteX0" fmla="*/ 2995441 w 5915877"/>
                    <a:gd name="connsiteY0" fmla="*/ 861738 h 4972340"/>
                    <a:gd name="connsiteX1" fmla="*/ 3721582 w 5915877"/>
                    <a:gd name="connsiteY1" fmla="*/ 852774 h 4972340"/>
                    <a:gd name="connsiteX2" fmla="*/ 4124994 w 5915877"/>
                    <a:gd name="connsiteY2" fmla="*/ 978280 h 4972340"/>
                    <a:gd name="connsiteX3" fmla="*/ 5855183 w 5915877"/>
                    <a:gd name="connsiteY3" fmla="*/ 45951 h 4972340"/>
                    <a:gd name="connsiteX4" fmla="*/ 5523488 w 5915877"/>
                    <a:gd name="connsiteY4" fmla="*/ 1076891 h 4972340"/>
                    <a:gd name="connsiteX5" fmla="*/ 5523489 w 5915877"/>
                    <a:gd name="connsiteY5" fmla="*/ 1318939 h 4972340"/>
                    <a:gd name="connsiteX6" fmla="*/ 5317300 w 5915877"/>
                    <a:gd name="connsiteY6" fmla="*/ 1614774 h 4972340"/>
                    <a:gd name="connsiteX7" fmla="*/ 5415912 w 5915877"/>
                    <a:gd name="connsiteY7" fmla="*/ 1919574 h 4972340"/>
                    <a:gd name="connsiteX8" fmla="*/ 5389018 w 5915877"/>
                    <a:gd name="connsiteY8" fmla="*/ 2322985 h 4972340"/>
                    <a:gd name="connsiteX9" fmla="*/ 5613136 w 5915877"/>
                    <a:gd name="connsiteY9" fmla="*/ 3318068 h 4972340"/>
                    <a:gd name="connsiteX10" fmla="*/ 4851136 w 5915877"/>
                    <a:gd name="connsiteY10" fmla="*/ 4555198 h 4972340"/>
                    <a:gd name="connsiteX11" fmla="*/ 3972594 w 5915877"/>
                    <a:gd name="connsiteY11" fmla="*/ 4886892 h 4972340"/>
                    <a:gd name="connsiteX12" fmla="*/ 3721583 w 5915877"/>
                    <a:gd name="connsiteY12" fmla="*/ 4788280 h 4972340"/>
                    <a:gd name="connsiteX13" fmla="*/ 3470570 w 5915877"/>
                    <a:gd name="connsiteY13" fmla="*/ 4967574 h 4972340"/>
                    <a:gd name="connsiteX14" fmla="*/ 2404599 w 5915877"/>
                    <a:gd name="connsiteY14" fmla="*/ 4899806 h 4972340"/>
                    <a:gd name="connsiteX15" fmla="*/ 1946570 w 5915877"/>
                    <a:gd name="connsiteY15" fmla="*/ 4761387 h 4972340"/>
                    <a:gd name="connsiteX16" fmla="*/ 413606 w 5915877"/>
                    <a:gd name="connsiteY16" fmla="*/ 3757338 h 4972340"/>
                    <a:gd name="connsiteX17" fmla="*/ 467394 w 5915877"/>
                    <a:gd name="connsiteY17" fmla="*/ 2296092 h 4972340"/>
                    <a:gd name="connsiteX18" fmla="*/ 261206 w 5915877"/>
                    <a:gd name="connsiteY18" fmla="*/ 1892680 h 4972340"/>
                    <a:gd name="connsiteX19" fmla="*/ 359818 w 5915877"/>
                    <a:gd name="connsiteY19" fmla="*/ 1498233 h 4972340"/>
                    <a:gd name="connsiteX20" fmla="*/ 216383 w 5915877"/>
                    <a:gd name="connsiteY20" fmla="*/ 1292045 h 4972340"/>
                    <a:gd name="connsiteX21" fmla="*/ 243277 w 5915877"/>
                    <a:gd name="connsiteY21" fmla="*/ 1139645 h 4972340"/>
                    <a:gd name="connsiteX22" fmla="*/ 72947 w 5915877"/>
                    <a:gd name="connsiteY22" fmla="*/ 1127 h 4972340"/>
                    <a:gd name="connsiteX23" fmla="*/ 1605912 w 5915877"/>
                    <a:gd name="connsiteY23" fmla="*/ 924492 h 4972340"/>
                    <a:gd name="connsiteX24" fmla="*/ 2269300 w 5915877"/>
                    <a:gd name="connsiteY24" fmla="*/ 834845 h 4972340"/>
                    <a:gd name="connsiteX25" fmla="*/ 2995441 w 5915877"/>
                    <a:gd name="connsiteY25" fmla="*/ 861738 h 4972340"/>
                    <a:gd name="connsiteX0" fmla="*/ 2995441 w 5915877"/>
                    <a:gd name="connsiteY0" fmla="*/ 861738 h 4972340"/>
                    <a:gd name="connsiteX1" fmla="*/ 3721582 w 5915877"/>
                    <a:gd name="connsiteY1" fmla="*/ 852774 h 4972340"/>
                    <a:gd name="connsiteX2" fmla="*/ 4124994 w 5915877"/>
                    <a:gd name="connsiteY2" fmla="*/ 978280 h 4972340"/>
                    <a:gd name="connsiteX3" fmla="*/ 5855183 w 5915877"/>
                    <a:gd name="connsiteY3" fmla="*/ 45951 h 4972340"/>
                    <a:gd name="connsiteX4" fmla="*/ 5523488 w 5915877"/>
                    <a:gd name="connsiteY4" fmla="*/ 1076891 h 4972340"/>
                    <a:gd name="connsiteX5" fmla="*/ 5523489 w 5915877"/>
                    <a:gd name="connsiteY5" fmla="*/ 1318939 h 4972340"/>
                    <a:gd name="connsiteX6" fmla="*/ 5317300 w 5915877"/>
                    <a:gd name="connsiteY6" fmla="*/ 1614774 h 4972340"/>
                    <a:gd name="connsiteX7" fmla="*/ 5415912 w 5915877"/>
                    <a:gd name="connsiteY7" fmla="*/ 1919574 h 4972340"/>
                    <a:gd name="connsiteX8" fmla="*/ 5389018 w 5915877"/>
                    <a:gd name="connsiteY8" fmla="*/ 2322985 h 4972340"/>
                    <a:gd name="connsiteX9" fmla="*/ 5613136 w 5915877"/>
                    <a:gd name="connsiteY9" fmla="*/ 3318068 h 4972340"/>
                    <a:gd name="connsiteX10" fmla="*/ 4851136 w 5915877"/>
                    <a:gd name="connsiteY10" fmla="*/ 4555198 h 4972340"/>
                    <a:gd name="connsiteX11" fmla="*/ 3972594 w 5915877"/>
                    <a:gd name="connsiteY11" fmla="*/ 4886892 h 4972340"/>
                    <a:gd name="connsiteX12" fmla="*/ 3721583 w 5915877"/>
                    <a:gd name="connsiteY12" fmla="*/ 4788280 h 4972340"/>
                    <a:gd name="connsiteX13" fmla="*/ 3470570 w 5915877"/>
                    <a:gd name="connsiteY13" fmla="*/ 4967574 h 4972340"/>
                    <a:gd name="connsiteX14" fmla="*/ 2404599 w 5915877"/>
                    <a:gd name="connsiteY14" fmla="*/ 4899806 h 4972340"/>
                    <a:gd name="connsiteX15" fmla="*/ 1946570 w 5915877"/>
                    <a:gd name="connsiteY15" fmla="*/ 4761387 h 4972340"/>
                    <a:gd name="connsiteX16" fmla="*/ 413606 w 5915877"/>
                    <a:gd name="connsiteY16" fmla="*/ 3757338 h 4972340"/>
                    <a:gd name="connsiteX17" fmla="*/ 467394 w 5915877"/>
                    <a:gd name="connsiteY17" fmla="*/ 2296092 h 4972340"/>
                    <a:gd name="connsiteX18" fmla="*/ 261206 w 5915877"/>
                    <a:gd name="connsiteY18" fmla="*/ 1892680 h 4972340"/>
                    <a:gd name="connsiteX19" fmla="*/ 359818 w 5915877"/>
                    <a:gd name="connsiteY19" fmla="*/ 1498233 h 4972340"/>
                    <a:gd name="connsiteX20" fmla="*/ 216383 w 5915877"/>
                    <a:gd name="connsiteY20" fmla="*/ 1292045 h 4972340"/>
                    <a:gd name="connsiteX21" fmla="*/ 243277 w 5915877"/>
                    <a:gd name="connsiteY21" fmla="*/ 1139645 h 4972340"/>
                    <a:gd name="connsiteX22" fmla="*/ 72947 w 5915877"/>
                    <a:gd name="connsiteY22" fmla="*/ 1127 h 4972340"/>
                    <a:gd name="connsiteX23" fmla="*/ 1605912 w 5915877"/>
                    <a:gd name="connsiteY23" fmla="*/ 924492 h 4972340"/>
                    <a:gd name="connsiteX24" fmla="*/ 2269300 w 5915877"/>
                    <a:gd name="connsiteY24" fmla="*/ 834845 h 4972340"/>
                    <a:gd name="connsiteX25" fmla="*/ 2995441 w 5915877"/>
                    <a:gd name="connsiteY25" fmla="*/ 861738 h 4972340"/>
                    <a:gd name="connsiteX0" fmla="*/ 2995441 w 5915877"/>
                    <a:gd name="connsiteY0" fmla="*/ 861738 h 4972340"/>
                    <a:gd name="connsiteX1" fmla="*/ 3721582 w 5915877"/>
                    <a:gd name="connsiteY1" fmla="*/ 852774 h 4972340"/>
                    <a:gd name="connsiteX2" fmla="*/ 4124994 w 5915877"/>
                    <a:gd name="connsiteY2" fmla="*/ 978280 h 4972340"/>
                    <a:gd name="connsiteX3" fmla="*/ 5855183 w 5915877"/>
                    <a:gd name="connsiteY3" fmla="*/ 45951 h 4972340"/>
                    <a:gd name="connsiteX4" fmla="*/ 5523488 w 5915877"/>
                    <a:gd name="connsiteY4" fmla="*/ 1076891 h 4972340"/>
                    <a:gd name="connsiteX5" fmla="*/ 5523489 w 5915877"/>
                    <a:gd name="connsiteY5" fmla="*/ 1318939 h 4972340"/>
                    <a:gd name="connsiteX6" fmla="*/ 5317300 w 5915877"/>
                    <a:gd name="connsiteY6" fmla="*/ 1614774 h 4972340"/>
                    <a:gd name="connsiteX7" fmla="*/ 5415912 w 5915877"/>
                    <a:gd name="connsiteY7" fmla="*/ 1919574 h 4972340"/>
                    <a:gd name="connsiteX8" fmla="*/ 5389018 w 5915877"/>
                    <a:gd name="connsiteY8" fmla="*/ 2322985 h 4972340"/>
                    <a:gd name="connsiteX9" fmla="*/ 5613136 w 5915877"/>
                    <a:gd name="connsiteY9" fmla="*/ 3318068 h 4972340"/>
                    <a:gd name="connsiteX10" fmla="*/ 4851136 w 5915877"/>
                    <a:gd name="connsiteY10" fmla="*/ 4555198 h 4972340"/>
                    <a:gd name="connsiteX11" fmla="*/ 3972594 w 5915877"/>
                    <a:gd name="connsiteY11" fmla="*/ 4886892 h 4972340"/>
                    <a:gd name="connsiteX12" fmla="*/ 3721583 w 5915877"/>
                    <a:gd name="connsiteY12" fmla="*/ 4788280 h 4972340"/>
                    <a:gd name="connsiteX13" fmla="*/ 3470570 w 5915877"/>
                    <a:gd name="connsiteY13" fmla="*/ 4967574 h 4972340"/>
                    <a:gd name="connsiteX14" fmla="*/ 2404599 w 5915877"/>
                    <a:gd name="connsiteY14" fmla="*/ 4899806 h 4972340"/>
                    <a:gd name="connsiteX15" fmla="*/ 1946570 w 5915877"/>
                    <a:gd name="connsiteY15" fmla="*/ 4761387 h 4972340"/>
                    <a:gd name="connsiteX16" fmla="*/ 413606 w 5915877"/>
                    <a:gd name="connsiteY16" fmla="*/ 3757338 h 4972340"/>
                    <a:gd name="connsiteX17" fmla="*/ 467394 w 5915877"/>
                    <a:gd name="connsiteY17" fmla="*/ 2296092 h 4972340"/>
                    <a:gd name="connsiteX18" fmla="*/ 261206 w 5915877"/>
                    <a:gd name="connsiteY18" fmla="*/ 1892680 h 4972340"/>
                    <a:gd name="connsiteX19" fmla="*/ 359818 w 5915877"/>
                    <a:gd name="connsiteY19" fmla="*/ 1498233 h 4972340"/>
                    <a:gd name="connsiteX20" fmla="*/ 216383 w 5915877"/>
                    <a:gd name="connsiteY20" fmla="*/ 1292045 h 4972340"/>
                    <a:gd name="connsiteX21" fmla="*/ 243277 w 5915877"/>
                    <a:gd name="connsiteY21" fmla="*/ 1139645 h 4972340"/>
                    <a:gd name="connsiteX22" fmla="*/ 72947 w 5915877"/>
                    <a:gd name="connsiteY22" fmla="*/ 1127 h 4972340"/>
                    <a:gd name="connsiteX23" fmla="*/ 1605912 w 5915877"/>
                    <a:gd name="connsiteY23" fmla="*/ 924492 h 4972340"/>
                    <a:gd name="connsiteX24" fmla="*/ 2269300 w 5915877"/>
                    <a:gd name="connsiteY24" fmla="*/ 834845 h 4972340"/>
                    <a:gd name="connsiteX25" fmla="*/ 2995441 w 5915877"/>
                    <a:gd name="connsiteY25" fmla="*/ 861738 h 4972340"/>
                    <a:gd name="connsiteX0" fmla="*/ 2995441 w 5915877"/>
                    <a:gd name="connsiteY0" fmla="*/ 861738 h 4972340"/>
                    <a:gd name="connsiteX1" fmla="*/ 3721582 w 5915877"/>
                    <a:gd name="connsiteY1" fmla="*/ 852774 h 4972340"/>
                    <a:gd name="connsiteX2" fmla="*/ 4124994 w 5915877"/>
                    <a:gd name="connsiteY2" fmla="*/ 978280 h 4972340"/>
                    <a:gd name="connsiteX3" fmla="*/ 5855183 w 5915877"/>
                    <a:gd name="connsiteY3" fmla="*/ 45951 h 4972340"/>
                    <a:gd name="connsiteX4" fmla="*/ 5523488 w 5915877"/>
                    <a:gd name="connsiteY4" fmla="*/ 1076891 h 4972340"/>
                    <a:gd name="connsiteX5" fmla="*/ 5523489 w 5915877"/>
                    <a:gd name="connsiteY5" fmla="*/ 1318939 h 4972340"/>
                    <a:gd name="connsiteX6" fmla="*/ 5317300 w 5915877"/>
                    <a:gd name="connsiteY6" fmla="*/ 1614774 h 4972340"/>
                    <a:gd name="connsiteX7" fmla="*/ 5415912 w 5915877"/>
                    <a:gd name="connsiteY7" fmla="*/ 1919574 h 4972340"/>
                    <a:gd name="connsiteX8" fmla="*/ 5389018 w 5915877"/>
                    <a:gd name="connsiteY8" fmla="*/ 2322985 h 4972340"/>
                    <a:gd name="connsiteX9" fmla="*/ 5613136 w 5915877"/>
                    <a:gd name="connsiteY9" fmla="*/ 3318068 h 4972340"/>
                    <a:gd name="connsiteX10" fmla="*/ 4851136 w 5915877"/>
                    <a:gd name="connsiteY10" fmla="*/ 4555198 h 4972340"/>
                    <a:gd name="connsiteX11" fmla="*/ 3972594 w 5915877"/>
                    <a:gd name="connsiteY11" fmla="*/ 4886892 h 4972340"/>
                    <a:gd name="connsiteX12" fmla="*/ 3721583 w 5915877"/>
                    <a:gd name="connsiteY12" fmla="*/ 4788280 h 4972340"/>
                    <a:gd name="connsiteX13" fmla="*/ 3470570 w 5915877"/>
                    <a:gd name="connsiteY13" fmla="*/ 4967574 h 4972340"/>
                    <a:gd name="connsiteX14" fmla="*/ 2404599 w 5915877"/>
                    <a:gd name="connsiteY14" fmla="*/ 4899806 h 4972340"/>
                    <a:gd name="connsiteX15" fmla="*/ 1946570 w 5915877"/>
                    <a:gd name="connsiteY15" fmla="*/ 4761387 h 4972340"/>
                    <a:gd name="connsiteX16" fmla="*/ 413606 w 5915877"/>
                    <a:gd name="connsiteY16" fmla="*/ 3757338 h 4972340"/>
                    <a:gd name="connsiteX17" fmla="*/ 467394 w 5915877"/>
                    <a:gd name="connsiteY17" fmla="*/ 2296092 h 4972340"/>
                    <a:gd name="connsiteX18" fmla="*/ 261206 w 5915877"/>
                    <a:gd name="connsiteY18" fmla="*/ 1892680 h 4972340"/>
                    <a:gd name="connsiteX19" fmla="*/ 359818 w 5915877"/>
                    <a:gd name="connsiteY19" fmla="*/ 1498233 h 4972340"/>
                    <a:gd name="connsiteX20" fmla="*/ 216383 w 5915877"/>
                    <a:gd name="connsiteY20" fmla="*/ 1292045 h 4972340"/>
                    <a:gd name="connsiteX21" fmla="*/ 243277 w 5915877"/>
                    <a:gd name="connsiteY21" fmla="*/ 1139645 h 4972340"/>
                    <a:gd name="connsiteX22" fmla="*/ 72947 w 5915877"/>
                    <a:gd name="connsiteY22" fmla="*/ 1127 h 4972340"/>
                    <a:gd name="connsiteX23" fmla="*/ 1605912 w 5915877"/>
                    <a:gd name="connsiteY23" fmla="*/ 924492 h 4972340"/>
                    <a:gd name="connsiteX24" fmla="*/ 2269300 w 5915877"/>
                    <a:gd name="connsiteY24" fmla="*/ 834845 h 4972340"/>
                    <a:gd name="connsiteX25" fmla="*/ 2995441 w 5915877"/>
                    <a:gd name="connsiteY25" fmla="*/ 861738 h 4972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915877" h="4972340">
                      <a:moveTo>
                        <a:pt x="2995441" y="861738"/>
                      </a:moveTo>
                      <a:cubicBezTo>
                        <a:pt x="3237488" y="864726"/>
                        <a:pt x="3533323" y="833350"/>
                        <a:pt x="3721582" y="852774"/>
                      </a:cubicBezTo>
                      <a:cubicBezTo>
                        <a:pt x="3909841" y="872198"/>
                        <a:pt x="3950182" y="825880"/>
                        <a:pt x="4124994" y="978280"/>
                      </a:cubicBezTo>
                      <a:cubicBezTo>
                        <a:pt x="4568747" y="592798"/>
                        <a:pt x="5622101" y="29516"/>
                        <a:pt x="5855183" y="45951"/>
                      </a:cubicBezTo>
                      <a:cubicBezTo>
                        <a:pt x="6088265" y="62386"/>
                        <a:pt x="5578770" y="864726"/>
                        <a:pt x="5523488" y="1076891"/>
                      </a:cubicBezTo>
                      <a:cubicBezTo>
                        <a:pt x="5468206" y="1289056"/>
                        <a:pt x="5557854" y="1229292"/>
                        <a:pt x="5523489" y="1318939"/>
                      </a:cubicBezTo>
                      <a:cubicBezTo>
                        <a:pt x="5489124" y="1408586"/>
                        <a:pt x="5335230" y="1514668"/>
                        <a:pt x="5317300" y="1614774"/>
                      </a:cubicBezTo>
                      <a:cubicBezTo>
                        <a:pt x="5299371" y="1714880"/>
                        <a:pt x="5403959" y="1801539"/>
                        <a:pt x="5415912" y="1919574"/>
                      </a:cubicBezTo>
                      <a:cubicBezTo>
                        <a:pt x="5427865" y="2037609"/>
                        <a:pt x="5356147" y="2089903"/>
                        <a:pt x="5389018" y="2322985"/>
                      </a:cubicBezTo>
                      <a:cubicBezTo>
                        <a:pt x="5421889" y="2556067"/>
                        <a:pt x="5702783" y="2946033"/>
                        <a:pt x="5613136" y="3318068"/>
                      </a:cubicBezTo>
                      <a:cubicBezTo>
                        <a:pt x="5523489" y="3690103"/>
                        <a:pt x="5124560" y="4293727"/>
                        <a:pt x="4851136" y="4555198"/>
                      </a:cubicBezTo>
                      <a:cubicBezTo>
                        <a:pt x="4577712" y="4816669"/>
                        <a:pt x="4160853" y="4848045"/>
                        <a:pt x="3972594" y="4886892"/>
                      </a:cubicBezTo>
                      <a:cubicBezTo>
                        <a:pt x="3784335" y="4925739"/>
                        <a:pt x="3805254" y="4774833"/>
                        <a:pt x="3721583" y="4788280"/>
                      </a:cubicBezTo>
                      <a:cubicBezTo>
                        <a:pt x="3637912" y="4801727"/>
                        <a:pt x="3690067" y="4948986"/>
                        <a:pt x="3470570" y="4967574"/>
                      </a:cubicBezTo>
                      <a:cubicBezTo>
                        <a:pt x="3251073" y="4986162"/>
                        <a:pt x="2706411" y="4947618"/>
                        <a:pt x="2404599" y="4899806"/>
                      </a:cubicBezTo>
                      <a:cubicBezTo>
                        <a:pt x="1995211" y="4556159"/>
                        <a:pt x="2126002" y="4763539"/>
                        <a:pt x="1946570" y="4761387"/>
                      </a:cubicBezTo>
                      <a:cubicBezTo>
                        <a:pt x="1614738" y="4570976"/>
                        <a:pt x="660135" y="4168220"/>
                        <a:pt x="413606" y="3757338"/>
                      </a:cubicBezTo>
                      <a:cubicBezTo>
                        <a:pt x="167077" y="3346456"/>
                        <a:pt x="492794" y="2606868"/>
                        <a:pt x="467394" y="2296092"/>
                      </a:cubicBezTo>
                      <a:cubicBezTo>
                        <a:pt x="441994" y="1985316"/>
                        <a:pt x="279135" y="2025656"/>
                        <a:pt x="261206" y="1892680"/>
                      </a:cubicBezTo>
                      <a:cubicBezTo>
                        <a:pt x="243277" y="1759704"/>
                        <a:pt x="367289" y="1598339"/>
                        <a:pt x="359818" y="1498233"/>
                      </a:cubicBezTo>
                      <a:cubicBezTo>
                        <a:pt x="352347" y="1398127"/>
                        <a:pt x="235806" y="1351810"/>
                        <a:pt x="216383" y="1292045"/>
                      </a:cubicBezTo>
                      <a:cubicBezTo>
                        <a:pt x="196959" y="1232280"/>
                        <a:pt x="267183" y="1354798"/>
                        <a:pt x="243277" y="1139645"/>
                      </a:cubicBezTo>
                      <a:cubicBezTo>
                        <a:pt x="219371" y="924492"/>
                        <a:pt x="-154159" y="36986"/>
                        <a:pt x="72947" y="1127"/>
                      </a:cubicBezTo>
                      <a:cubicBezTo>
                        <a:pt x="300053" y="-34732"/>
                        <a:pt x="1226406" y="795998"/>
                        <a:pt x="1605912" y="924492"/>
                      </a:cubicBezTo>
                      <a:cubicBezTo>
                        <a:pt x="1985418" y="1052986"/>
                        <a:pt x="2037712" y="845304"/>
                        <a:pt x="2269300" y="834845"/>
                      </a:cubicBezTo>
                      <a:cubicBezTo>
                        <a:pt x="2500888" y="824386"/>
                        <a:pt x="2753394" y="858750"/>
                        <a:pt x="2995441" y="861738"/>
                      </a:cubicBezTo>
                      <a:close/>
                    </a:path>
                  </a:pathLst>
                </a:custGeom>
                <a:solidFill>
                  <a:srgbClr val="D7D7D7"/>
                </a:solid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5" name="Group 134"/>
                <p:cNvGrpSpPr/>
                <p:nvPr/>
              </p:nvGrpSpPr>
              <p:grpSpPr>
                <a:xfrm>
                  <a:off x="521441" y="2740600"/>
                  <a:ext cx="2896641" cy="3163338"/>
                  <a:chOff x="4562725" y="2761042"/>
                  <a:chExt cx="2896641" cy="3163338"/>
                </a:xfrm>
                <a:grpFill/>
              </p:grpSpPr>
              <p:sp>
                <p:nvSpPr>
                  <p:cNvPr id="138" name="Freeform 137"/>
                  <p:cNvSpPr/>
                  <p:nvPr/>
                </p:nvSpPr>
                <p:spPr bwMode="auto">
                  <a:xfrm>
                    <a:off x="4562725" y="2761042"/>
                    <a:ext cx="2896641" cy="3163338"/>
                  </a:xfrm>
                  <a:custGeom>
                    <a:avLst/>
                    <a:gdLst>
                      <a:gd name="connsiteX0" fmla="*/ 493059 w 2895600"/>
                      <a:gd name="connsiteY0" fmla="*/ 2904565 h 3155577"/>
                      <a:gd name="connsiteX1" fmla="*/ 161365 w 2895600"/>
                      <a:gd name="connsiteY1" fmla="*/ 2761130 h 3155577"/>
                      <a:gd name="connsiteX2" fmla="*/ 0 w 2895600"/>
                      <a:gd name="connsiteY2" fmla="*/ 2501153 h 3155577"/>
                      <a:gd name="connsiteX3" fmla="*/ 35859 w 2895600"/>
                      <a:gd name="connsiteY3" fmla="*/ 2160495 h 3155577"/>
                      <a:gd name="connsiteX4" fmla="*/ 842683 w 2895600"/>
                      <a:gd name="connsiteY4" fmla="*/ 1783977 h 3155577"/>
                      <a:gd name="connsiteX5" fmla="*/ 1183341 w 2895600"/>
                      <a:gd name="connsiteY5" fmla="*/ 1174377 h 3155577"/>
                      <a:gd name="connsiteX6" fmla="*/ 1515036 w 2895600"/>
                      <a:gd name="connsiteY6" fmla="*/ 0 h 3155577"/>
                      <a:gd name="connsiteX7" fmla="*/ 1819836 w 2895600"/>
                      <a:gd name="connsiteY7" fmla="*/ 735106 h 3155577"/>
                      <a:gd name="connsiteX8" fmla="*/ 2017059 w 2895600"/>
                      <a:gd name="connsiteY8" fmla="*/ 1604683 h 3155577"/>
                      <a:gd name="connsiteX9" fmla="*/ 2223247 w 2895600"/>
                      <a:gd name="connsiteY9" fmla="*/ 1837765 h 3155577"/>
                      <a:gd name="connsiteX10" fmla="*/ 2895600 w 2895600"/>
                      <a:gd name="connsiteY10" fmla="*/ 2366683 h 3155577"/>
                      <a:gd name="connsiteX11" fmla="*/ 2608730 w 2895600"/>
                      <a:gd name="connsiteY11" fmla="*/ 2868706 h 3155577"/>
                      <a:gd name="connsiteX12" fmla="*/ 2178424 w 2895600"/>
                      <a:gd name="connsiteY12" fmla="*/ 2949389 h 3155577"/>
                      <a:gd name="connsiteX13" fmla="*/ 1837765 w 2895600"/>
                      <a:gd name="connsiteY13" fmla="*/ 3155577 h 3155577"/>
                      <a:gd name="connsiteX14" fmla="*/ 968189 w 2895600"/>
                      <a:gd name="connsiteY14" fmla="*/ 3101789 h 3155577"/>
                      <a:gd name="connsiteX15" fmla="*/ 663389 w 2895600"/>
                      <a:gd name="connsiteY15" fmla="*/ 2904565 h 3155577"/>
                      <a:gd name="connsiteX16" fmla="*/ 493059 w 2895600"/>
                      <a:gd name="connsiteY16" fmla="*/ 2904565 h 3155577"/>
                      <a:gd name="connsiteX0" fmla="*/ 493059 w 2895600"/>
                      <a:gd name="connsiteY0" fmla="*/ 2911312 h 3162324"/>
                      <a:gd name="connsiteX1" fmla="*/ 161365 w 2895600"/>
                      <a:gd name="connsiteY1" fmla="*/ 2767877 h 3162324"/>
                      <a:gd name="connsiteX2" fmla="*/ 0 w 2895600"/>
                      <a:gd name="connsiteY2" fmla="*/ 2507900 h 3162324"/>
                      <a:gd name="connsiteX3" fmla="*/ 35859 w 2895600"/>
                      <a:gd name="connsiteY3" fmla="*/ 2167242 h 3162324"/>
                      <a:gd name="connsiteX4" fmla="*/ 842683 w 2895600"/>
                      <a:gd name="connsiteY4" fmla="*/ 1790724 h 3162324"/>
                      <a:gd name="connsiteX5" fmla="*/ 1183341 w 2895600"/>
                      <a:gd name="connsiteY5" fmla="*/ 1181124 h 3162324"/>
                      <a:gd name="connsiteX6" fmla="*/ 1515036 w 2895600"/>
                      <a:gd name="connsiteY6" fmla="*/ 6747 h 3162324"/>
                      <a:gd name="connsiteX7" fmla="*/ 1819836 w 2895600"/>
                      <a:gd name="connsiteY7" fmla="*/ 741853 h 3162324"/>
                      <a:gd name="connsiteX8" fmla="*/ 2017059 w 2895600"/>
                      <a:gd name="connsiteY8" fmla="*/ 1611430 h 3162324"/>
                      <a:gd name="connsiteX9" fmla="*/ 2223247 w 2895600"/>
                      <a:gd name="connsiteY9" fmla="*/ 1844512 h 3162324"/>
                      <a:gd name="connsiteX10" fmla="*/ 2895600 w 2895600"/>
                      <a:gd name="connsiteY10" fmla="*/ 2373430 h 3162324"/>
                      <a:gd name="connsiteX11" fmla="*/ 2608730 w 2895600"/>
                      <a:gd name="connsiteY11" fmla="*/ 2875453 h 3162324"/>
                      <a:gd name="connsiteX12" fmla="*/ 2178424 w 2895600"/>
                      <a:gd name="connsiteY12" fmla="*/ 2956136 h 3162324"/>
                      <a:gd name="connsiteX13" fmla="*/ 1837765 w 2895600"/>
                      <a:gd name="connsiteY13" fmla="*/ 3162324 h 3162324"/>
                      <a:gd name="connsiteX14" fmla="*/ 968189 w 2895600"/>
                      <a:gd name="connsiteY14" fmla="*/ 3108536 h 3162324"/>
                      <a:gd name="connsiteX15" fmla="*/ 663389 w 2895600"/>
                      <a:gd name="connsiteY15" fmla="*/ 2911312 h 3162324"/>
                      <a:gd name="connsiteX16" fmla="*/ 493059 w 2895600"/>
                      <a:gd name="connsiteY16" fmla="*/ 2911312 h 3162324"/>
                      <a:gd name="connsiteX0" fmla="*/ 493059 w 2895600"/>
                      <a:gd name="connsiteY0" fmla="*/ 2911312 h 3162324"/>
                      <a:gd name="connsiteX1" fmla="*/ 161365 w 2895600"/>
                      <a:gd name="connsiteY1" fmla="*/ 2767877 h 3162324"/>
                      <a:gd name="connsiteX2" fmla="*/ 0 w 2895600"/>
                      <a:gd name="connsiteY2" fmla="*/ 2507900 h 3162324"/>
                      <a:gd name="connsiteX3" fmla="*/ 35859 w 2895600"/>
                      <a:gd name="connsiteY3" fmla="*/ 2167242 h 3162324"/>
                      <a:gd name="connsiteX4" fmla="*/ 842683 w 2895600"/>
                      <a:gd name="connsiteY4" fmla="*/ 1790724 h 3162324"/>
                      <a:gd name="connsiteX5" fmla="*/ 1183341 w 2895600"/>
                      <a:gd name="connsiteY5" fmla="*/ 1181124 h 3162324"/>
                      <a:gd name="connsiteX6" fmla="*/ 1515036 w 2895600"/>
                      <a:gd name="connsiteY6" fmla="*/ 6747 h 3162324"/>
                      <a:gd name="connsiteX7" fmla="*/ 1819836 w 2895600"/>
                      <a:gd name="connsiteY7" fmla="*/ 741853 h 3162324"/>
                      <a:gd name="connsiteX8" fmla="*/ 2017059 w 2895600"/>
                      <a:gd name="connsiteY8" fmla="*/ 1611430 h 3162324"/>
                      <a:gd name="connsiteX9" fmla="*/ 2223247 w 2895600"/>
                      <a:gd name="connsiteY9" fmla="*/ 1844512 h 3162324"/>
                      <a:gd name="connsiteX10" fmla="*/ 2895600 w 2895600"/>
                      <a:gd name="connsiteY10" fmla="*/ 2373430 h 3162324"/>
                      <a:gd name="connsiteX11" fmla="*/ 2608730 w 2895600"/>
                      <a:gd name="connsiteY11" fmla="*/ 2875453 h 3162324"/>
                      <a:gd name="connsiteX12" fmla="*/ 2178424 w 2895600"/>
                      <a:gd name="connsiteY12" fmla="*/ 2956136 h 3162324"/>
                      <a:gd name="connsiteX13" fmla="*/ 1837765 w 2895600"/>
                      <a:gd name="connsiteY13" fmla="*/ 3162324 h 3162324"/>
                      <a:gd name="connsiteX14" fmla="*/ 968189 w 2895600"/>
                      <a:gd name="connsiteY14" fmla="*/ 3108536 h 3162324"/>
                      <a:gd name="connsiteX15" fmla="*/ 663389 w 2895600"/>
                      <a:gd name="connsiteY15" fmla="*/ 2911312 h 3162324"/>
                      <a:gd name="connsiteX16" fmla="*/ 493059 w 2895600"/>
                      <a:gd name="connsiteY16" fmla="*/ 2911312 h 3162324"/>
                      <a:gd name="connsiteX0" fmla="*/ 493059 w 2895600"/>
                      <a:gd name="connsiteY0" fmla="*/ 2911312 h 3162324"/>
                      <a:gd name="connsiteX1" fmla="*/ 161365 w 2895600"/>
                      <a:gd name="connsiteY1" fmla="*/ 2767877 h 3162324"/>
                      <a:gd name="connsiteX2" fmla="*/ 0 w 2895600"/>
                      <a:gd name="connsiteY2" fmla="*/ 2507900 h 3162324"/>
                      <a:gd name="connsiteX3" fmla="*/ 35859 w 2895600"/>
                      <a:gd name="connsiteY3" fmla="*/ 2167242 h 3162324"/>
                      <a:gd name="connsiteX4" fmla="*/ 842683 w 2895600"/>
                      <a:gd name="connsiteY4" fmla="*/ 1790724 h 3162324"/>
                      <a:gd name="connsiteX5" fmla="*/ 1183341 w 2895600"/>
                      <a:gd name="connsiteY5" fmla="*/ 1181124 h 3162324"/>
                      <a:gd name="connsiteX6" fmla="*/ 1515036 w 2895600"/>
                      <a:gd name="connsiteY6" fmla="*/ 6747 h 3162324"/>
                      <a:gd name="connsiteX7" fmla="*/ 1819836 w 2895600"/>
                      <a:gd name="connsiteY7" fmla="*/ 741853 h 3162324"/>
                      <a:gd name="connsiteX8" fmla="*/ 2017059 w 2895600"/>
                      <a:gd name="connsiteY8" fmla="*/ 1611430 h 3162324"/>
                      <a:gd name="connsiteX9" fmla="*/ 2223247 w 2895600"/>
                      <a:gd name="connsiteY9" fmla="*/ 1844512 h 3162324"/>
                      <a:gd name="connsiteX10" fmla="*/ 2895600 w 2895600"/>
                      <a:gd name="connsiteY10" fmla="*/ 2373430 h 3162324"/>
                      <a:gd name="connsiteX11" fmla="*/ 2608730 w 2895600"/>
                      <a:gd name="connsiteY11" fmla="*/ 2875453 h 3162324"/>
                      <a:gd name="connsiteX12" fmla="*/ 2178424 w 2895600"/>
                      <a:gd name="connsiteY12" fmla="*/ 2956136 h 3162324"/>
                      <a:gd name="connsiteX13" fmla="*/ 1837765 w 2895600"/>
                      <a:gd name="connsiteY13" fmla="*/ 3162324 h 3162324"/>
                      <a:gd name="connsiteX14" fmla="*/ 968189 w 2895600"/>
                      <a:gd name="connsiteY14" fmla="*/ 3108536 h 3162324"/>
                      <a:gd name="connsiteX15" fmla="*/ 663389 w 2895600"/>
                      <a:gd name="connsiteY15" fmla="*/ 2911312 h 3162324"/>
                      <a:gd name="connsiteX16" fmla="*/ 493059 w 2895600"/>
                      <a:gd name="connsiteY16" fmla="*/ 2911312 h 3162324"/>
                      <a:gd name="connsiteX0" fmla="*/ 493059 w 2895600"/>
                      <a:gd name="connsiteY0" fmla="*/ 2911312 h 3162324"/>
                      <a:gd name="connsiteX1" fmla="*/ 161365 w 2895600"/>
                      <a:gd name="connsiteY1" fmla="*/ 2767877 h 3162324"/>
                      <a:gd name="connsiteX2" fmla="*/ 0 w 2895600"/>
                      <a:gd name="connsiteY2" fmla="*/ 2507900 h 3162324"/>
                      <a:gd name="connsiteX3" fmla="*/ 35859 w 2895600"/>
                      <a:gd name="connsiteY3" fmla="*/ 2167242 h 3162324"/>
                      <a:gd name="connsiteX4" fmla="*/ 842683 w 2895600"/>
                      <a:gd name="connsiteY4" fmla="*/ 1790724 h 3162324"/>
                      <a:gd name="connsiteX5" fmla="*/ 1183341 w 2895600"/>
                      <a:gd name="connsiteY5" fmla="*/ 1181124 h 3162324"/>
                      <a:gd name="connsiteX6" fmla="*/ 1515036 w 2895600"/>
                      <a:gd name="connsiteY6" fmla="*/ 6747 h 3162324"/>
                      <a:gd name="connsiteX7" fmla="*/ 1819836 w 2895600"/>
                      <a:gd name="connsiteY7" fmla="*/ 741853 h 3162324"/>
                      <a:gd name="connsiteX8" fmla="*/ 2017059 w 2895600"/>
                      <a:gd name="connsiteY8" fmla="*/ 1611430 h 3162324"/>
                      <a:gd name="connsiteX9" fmla="*/ 2223247 w 2895600"/>
                      <a:gd name="connsiteY9" fmla="*/ 1844512 h 3162324"/>
                      <a:gd name="connsiteX10" fmla="*/ 2895600 w 2895600"/>
                      <a:gd name="connsiteY10" fmla="*/ 2373430 h 3162324"/>
                      <a:gd name="connsiteX11" fmla="*/ 2608730 w 2895600"/>
                      <a:gd name="connsiteY11" fmla="*/ 2875453 h 3162324"/>
                      <a:gd name="connsiteX12" fmla="*/ 2178424 w 2895600"/>
                      <a:gd name="connsiteY12" fmla="*/ 2956136 h 3162324"/>
                      <a:gd name="connsiteX13" fmla="*/ 1837765 w 2895600"/>
                      <a:gd name="connsiteY13" fmla="*/ 3162324 h 3162324"/>
                      <a:gd name="connsiteX14" fmla="*/ 968189 w 2895600"/>
                      <a:gd name="connsiteY14" fmla="*/ 3108536 h 3162324"/>
                      <a:gd name="connsiteX15" fmla="*/ 663389 w 2895600"/>
                      <a:gd name="connsiteY15" fmla="*/ 2911312 h 3162324"/>
                      <a:gd name="connsiteX16" fmla="*/ 493059 w 2895600"/>
                      <a:gd name="connsiteY16" fmla="*/ 2911312 h 3162324"/>
                      <a:gd name="connsiteX0" fmla="*/ 536871 w 2939412"/>
                      <a:gd name="connsiteY0" fmla="*/ 2911312 h 3162324"/>
                      <a:gd name="connsiteX1" fmla="*/ 205177 w 2939412"/>
                      <a:gd name="connsiteY1" fmla="*/ 2767877 h 3162324"/>
                      <a:gd name="connsiteX2" fmla="*/ 43812 w 2939412"/>
                      <a:gd name="connsiteY2" fmla="*/ 2507900 h 3162324"/>
                      <a:gd name="connsiteX3" fmla="*/ 79671 w 2939412"/>
                      <a:gd name="connsiteY3" fmla="*/ 2167242 h 3162324"/>
                      <a:gd name="connsiteX4" fmla="*/ 886495 w 2939412"/>
                      <a:gd name="connsiteY4" fmla="*/ 1790724 h 3162324"/>
                      <a:gd name="connsiteX5" fmla="*/ 1227153 w 2939412"/>
                      <a:gd name="connsiteY5" fmla="*/ 1181124 h 3162324"/>
                      <a:gd name="connsiteX6" fmla="*/ 1558848 w 2939412"/>
                      <a:gd name="connsiteY6" fmla="*/ 6747 h 3162324"/>
                      <a:gd name="connsiteX7" fmla="*/ 1863648 w 2939412"/>
                      <a:gd name="connsiteY7" fmla="*/ 741853 h 3162324"/>
                      <a:gd name="connsiteX8" fmla="*/ 2060871 w 2939412"/>
                      <a:gd name="connsiteY8" fmla="*/ 1611430 h 3162324"/>
                      <a:gd name="connsiteX9" fmla="*/ 2267059 w 2939412"/>
                      <a:gd name="connsiteY9" fmla="*/ 1844512 h 3162324"/>
                      <a:gd name="connsiteX10" fmla="*/ 2939412 w 2939412"/>
                      <a:gd name="connsiteY10" fmla="*/ 2373430 h 3162324"/>
                      <a:gd name="connsiteX11" fmla="*/ 2652542 w 2939412"/>
                      <a:gd name="connsiteY11" fmla="*/ 2875453 h 3162324"/>
                      <a:gd name="connsiteX12" fmla="*/ 2222236 w 2939412"/>
                      <a:gd name="connsiteY12" fmla="*/ 2956136 h 3162324"/>
                      <a:gd name="connsiteX13" fmla="*/ 1881577 w 2939412"/>
                      <a:gd name="connsiteY13" fmla="*/ 3162324 h 3162324"/>
                      <a:gd name="connsiteX14" fmla="*/ 1012001 w 2939412"/>
                      <a:gd name="connsiteY14" fmla="*/ 3108536 h 3162324"/>
                      <a:gd name="connsiteX15" fmla="*/ 707201 w 2939412"/>
                      <a:gd name="connsiteY15" fmla="*/ 2911312 h 3162324"/>
                      <a:gd name="connsiteX16" fmla="*/ 536871 w 2939412"/>
                      <a:gd name="connsiteY16" fmla="*/ 2911312 h 3162324"/>
                      <a:gd name="connsiteX0" fmla="*/ 536871 w 2939412"/>
                      <a:gd name="connsiteY0" fmla="*/ 2911312 h 3162324"/>
                      <a:gd name="connsiteX1" fmla="*/ 205177 w 2939412"/>
                      <a:gd name="connsiteY1" fmla="*/ 2767877 h 3162324"/>
                      <a:gd name="connsiteX2" fmla="*/ 43812 w 2939412"/>
                      <a:gd name="connsiteY2" fmla="*/ 2507900 h 3162324"/>
                      <a:gd name="connsiteX3" fmla="*/ 79671 w 2939412"/>
                      <a:gd name="connsiteY3" fmla="*/ 2167242 h 3162324"/>
                      <a:gd name="connsiteX4" fmla="*/ 886495 w 2939412"/>
                      <a:gd name="connsiteY4" fmla="*/ 1790724 h 3162324"/>
                      <a:gd name="connsiteX5" fmla="*/ 1227153 w 2939412"/>
                      <a:gd name="connsiteY5" fmla="*/ 1181124 h 3162324"/>
                      <a:gd name="connsiteX6" fmla="*/ 1558848 w 2939412"/>
                      <a:gd name="connsiteY6" fmla="*/ 6747 h 3162324"/>
                      <a:gd name="connsiteX7" fmla="*/ 1863648 w 2939412"/>
                      <a:gd name="connsiteY7" fmla="*/ 741853 h 3162324"/>
                      <a:gd name="connsiteX8" fmla="*/ 2060871 w 2939412"/>
                      <a:gd name="connsiteY8" fmla="*/ 1611430 h 3162324"/>
                      <a:gd name="connsiteX9" fmla="*/ 2267059 w 2939412"/>
                      <a:gd name="connsiteY9" fmla="*/ 1844512 h 3162324"/>
                      <a:gd name="connsiteX10" fmla="*/ 2939412 w 2939412"/>
                      <a:gd name="connsiteY10" fmla="*/ 2373430 h 3162324"/>
                      <a:gd name="connsiteX11" fmla="*/ 2652542 w 2939412"/>
                      <a:gd name="connsiteY11" fmla="*/ 2875453 h 3162324"/>
                      <a:gd name="connsiteX12" fmla="*/ 2222236 w 2939412"/>
                      <a:gd name="connsiteY12" fmla="*/ 2956136 h 3162324"/>
                      <a:gd name="connsiteX13" fmla="*/ 1881577 w 2939412"/>
                      <a:gd name="connsiteY13" fmla="*/ 3162324 h 3162324"/>
                      <a:gd name="connsiteX14" fmla="*/ 1012001 w 2939412"/>
                      <a:gd name="connsiteY14" fmla="*/ 3108536 h 3162324"/>
                      <a:gd name="connsiteX15" fmla="*/ 707201 w 2939412"/>
                      <a:gd name="connsiteY15" fmla="*/ 2911312 h 3162324"/>
                      <a:gd name="connsiteX16" fmla="*/ 536871 w 2939412"/>
                      <a:gd name="connsiteY16" fmla="*/ 2911312 h 3162324"/>
                      <a:gd name="connsiteX0" fmla="*/ 536871 w 2939412"/>
                      <a:gd name="connsiteY0" fmla="*/ 2911312 h 3162324"/>
                      <a:gd name="connsiteX1" fmla="*/ 205177 w 2939412"/>
                      <a:gd name="connsiteY1" fmla="*/ 2767877 h 3162324"/>
                      <a:gd name="connsiteX2" fmla="*/ 43812 w 2939412"/>
                      <a:gd name="connsiteY2" fmla="*/ 2507900 h 3162324"/>
                      <a:gd name="connsiteX3" fmla="*/ 79671 w 2939412"/>
                      <a:gd name="connsiteY3" fmla="*/ 2167242 h 3162324"/>
                      <a:gd name="connsiteX4" fmla="*/ 886495 w 2939412"/>
                      <a:gd name="connsiteY4" fmla="*/ 1790724 h 3162324"/>
                      <a:gd name="connsiteX5" fmla="*/ 1227153 w 2939412"/>
                      <a:gd name="connsiteY5" fmla="*/ 1181124 h 3162324"/>
                      <a:gd name="connsiteX6" fmla="*/ 1558848 w 2939412"/>
                      <a:gd name="connsiteY6" fmla="*/ 6747 h 3162324"/>
                      <a:gd name="connsiteX7" fmla="*/ 1863648 w 2939412"/>
                      <a:gd name="connsiteY7" fmla="*/ 741853 h 3162324"/>
                      <a:gd name="connsiteX8" fmla="*/ 2060871 w 2939412"/>
                      <a:gd name="connsiteY8" fmla="*/ 1611430 h 3162324"/>
                      <a:gd name="connsiteX9" fmla="*/ 2267059 w 2939412"/>
                      <a:gd name="connsiteY9" fmla="*/ 1844512 h 3162324"/>
                      <a:gd name="connsiteX10" fmla="*/ 2939412 w 2939412"/>
                      <a:gd name="connsiteY10" fmla="*/ 2373430 h 3162324"/>
                      <a:gd name="connsiteX11" fmla="*/ 2652542 w 2939412"/>
                      <a:gd name="connsiteY11" fmla="*/ 2875453 h 3162324"/>
                      <a:gd name="connsiteX12" fmla="*/ 2222236 w 2939412"/>
                      <a:gd name="connsiteY12" fmla="*/ 2956136 h 3162324"/>
                      <a:gd name="connsiteX13" fmla="*/ 1881577 w 2939412"/>
                      <a:gd name="connsiteY13" fmla="*/ 3162324 h 3162324"/>
                      <a:gd name="connsiteX14" fmla="*/ 1012001 w 2939412"/>
                      <a:gd name="connsiteY14" fmla="*/ 3108536 h 3162324"/>
                      <a:gd name="connsiteX15" fmla="*/ 707201 w 2939412"/>
                      <a:gd name="connsiteY15" fmla="*/ 2911312 h 3162324"/>
                      <a:gd name="connsiteX16" fmla="*/ 536871 w 2939412"/>
                      <a:gd name="connsiteY16" fmla="*/ 2911312 h 3162324"/>
                      <a:gd name="connsiteX0" fmla="*/ 536871 w 2939412"/>
                      <a:gd name="connsiteY0" fmla="*/ 2911312 h 3162324"/>
                      <a:gd name="connsiteX1" fmla="*/ 205177 w 2939412"/>
                      <a:gd name="connsiteY1" fmla="*/ 2767877 h 3162324"/>
                      <a:gd name="connsiteX2" fmla="*/ 43812 w 2939412"/>
                      <a:gd name="connsiteY2" fmla="*/ 2507900 h 3162324"/>
                      <a:gd name="connsiteX3" fmla="*/ 79671 w 2939412"/>
                      <a:gd name="connsiteY3" fmla="*/ 2167242 h 3162324"/>
                      <a:gd name="connsiteX4" fmla="*/ 886495 w 2939412"/>
                      <a:gd name="connsiteY4" fmla="*/ 1790724 h 3162324"/>
                      <a:gd name="connsiteX5" fmla="*/ 1227153 w 2939412"/>
                      <a:gd name="connsiteY5" fmla="*/ 1181124 h 3162324"/>
                      <a:gd name="connsiteX6" fmla="*/ 1558848 w 2939412"/>
                      <a:gd name="connsiteY6" fmla="*/ 6747 h 3162324"/>
                      <a:gd name="connsiteX7" fmla="*/ 1863648 w 2939412"/>
                      <a:gd name="connsiteY7" fmla="*/ 741853 h 3162324"/>
                      <a:gd name="connsiteX8" fmla="*/ 2060871 w 2939412"/>
                      <a:gd name="connsiteY8" fmla="*/ 1611430 h 3162324"/>
                      <a:gd name="connsiteX9" fmla="*/ 2267059 w 2939412"/>
                      <a:gd name="connsiteY9" fmla="*/ 1844512 h 3162324"/>
                      <a:gd name="connsiteX10" fmla="*/ 2939412 w 2939412"/>
                      <a:gd name="connsiteY10" fmla="*/ 2373430 h 3162324"/>
                      <a:gd name="connsiteX11" fmla="*/ 2652542 w 2939412"/>
                      <a:gd name="connsiteY11" fmla="*/ 2875453 h 3162324"/>
                      <a:gd name="connsiteX12" fmla="*/ 2222236 w 2939412"/>
                      <a:gd name="connsiteY12" fmla="*/ 2956136 h 3162324"/>
                      <a:gd name="connsiteX13" fmla="*/ 1881577 w 2939412"/>
                      <a:gd name="connsiteY13" fmla="*/ 3162324 h 3162324"/>
                      <a:gd name="connsiteX14" fmla="*/ 1012001 w 2939412"/>
                      <a:gd name="connsiteY14" fmla="*/ 3108536 h 3162324"/>
                      <a:gd name="connsiteX15" fmla="*/ 707201 w 2939412"/>
                      <a:gd name="connsiteY15" fmla="*/ 2911312 h 3162324"/>
                      <a:gd name="connsiteX16" fmla="*/ 536871 w 2939412"/>
                      <a:gd name="connsiteY16" fmla="*/ 2911312 h 3162324"/>
                      <a:gd name="connsiteX0" fmla="*/ 536871 w 2939412"/>
                      <a:gd name="connsiteY0" fmla="*/ 2911312 h 3170602"/>
                      <a:gd name="connsiteX1" fmla="*/ 205177 w 2939412"/>
                      <a:gd name="connsiteY1" fmla="*/ 2767877 h 3170602"/>
                      <a:gd name="connsiteX2" fmla="*/ 43812 w 2939412"/>
                      <a:gd name="connsiteY2" fmla="*/ 2507900 h 3170602"/>
                      <a:gd name="connsiteX3" fmla="*/ 79671 w 2939412"/>
                      <a:gd name="connsiteY3" fmla="*/ 2167242 h 3170602"/>
                      <a:gd name="connsiteX4" fmla="*/ 886495 w 2939412"/>
                      <a:gd name="connsiteY4" fmla="*/ 1790724 h 3170602"/>
                      <a:gd name="connsiteX5" fmla="*/ 1227153 w 2939412"/>
                      <a:gd name="connsiteY5" fmla="*/ 1181124 h 3170602"/>
                      <a:gd name="connsiteX6" fmla="*/ 1558848 w 2939412"/>
                      <a:gd name="connsiteY6" fmla="*/ 6747 h 3170602"/>
                      <a:gd name="connsiteX7" fmla="*/ 1863648 w 2939412"/>
                      <a:gd name="connsiteY7" fmla="*/ 741853 h 3170602"/>
                      <a:gd name="connsiteX8" fmla="*/ 2060871 w 2939412"/>
                      <a:gd name="connsiteY8" fmla="*/ 1611430 h 3170602"/>
                      <a:gd name="connsiteX9" fmla="*/ 2267059 w 2939412"/>
                      <a:gd name="connsiteY9" fmla="*/ 1844512 h 3170602"/>
                      <a:gd name="connsiteX10" fmla="*/ 2939412 w 2939412"/>
                      <a:gd name="connsiteY10" fmla="*/ 2373430 h 3170602"/>
                      <a:gd name="connsiteX11" fmla="*/ 2652542 w 2939412"/>
                      <a:gd name="connsiteY11" fmla="*/ 2875453 h 3170602"/>
                      <a:gd name="connsiteX12" fmla="*/ 2222236 w 2939412"/>
                      <a:gd name="connsiteY12" fmla="*/ 2956136 h 3170602"/>
                      <a:gd name="connsiteX13" fmla="*/ 1881577 w 2939412"/>
                      <a:gd name="connsiteY13" fmla="*/ 3162324 h 3170602"/>
                      <a:gd name="connsiteX14" fmla="*/ 1012001 w 2939412"/>
                      <a:gd name="connsiteY14" fmla="*/ 3108536 h 3170602"/>
                      <a:gd name="connsiteX15" fmla="*/ 707201 w 2939412"/>
                      <a:gd name="connsiteY15" fmla="*/ 2911312 h 3170602"/>
                      <a:gd name="connsiteX16" fmla="*/ 536871 w 2939412"/>
                      <a:gd name="connsiteY16" fmla="*/ 2911312 h 3170602"/>
                      <a:gd name="connsiteX0" fmla="*/ 536871 w 2939412"/>
                      <a:gd name="connsiteY0" fmla="*/ 2911312 h 3170602"/>
                      <a:gd name="connsiteX1" fmla="*/ 205177 w 2939412"/>
                      <a:gd name="connsiteY1" fmla="*/ 2767877 h 3170602"/>
                      <a:gd name="connsiteX2" fmla="*/ 43812 w 2939412"/>
                      <a:gd name="connsiteY2" fmla="*/ 2507900 h 3170602"/>
                      <a:gd name="connsiteX3" fmla="*/ 79671 w 2939412"/>
                      <a:gd name="connsiteY3" fmla="*/ 2167242 h 3170602"/>
                      <a:gd name="connsiteX4" fmla="*/ 886495 w 2939412"/>
                      <a:gd name="connsiteY4" fmla="*/ 1790724 h 3170602"/>
                      <a:gd name="connsiteX5" fmla="*/ 1227153 w 2939412"/>
                      <a:gd name="connsiteY5" fmla="*/ 1181124 h 3170602"/>
                      <a:gd name="connsiteX6" fmla="*/ 1558848 w 2939412"/>
                      <a:gd name="connsiteY6" fmla="*/ 6747 h 3170602"/>
                      <a:gd name="connsiteX7" fmla="*/ 1863648 w 2939412"/>
                      <a:gd name="connsiteY7" fmla="*/ 741853 h 3170602"/>
                      <a:gd name="connsiteX8" fmla="*/ 2060871 w 2939412"/>
                      <a:gd name="connsiteY8" fmla="*/ 1611430 h 3170602"/>
                      <a:gd name="connsiteX9" fmla="*/ 2267059 w 2939412"/>
                      <a:gd name="connsiteY9" fmla="*/ 1844512 h 3170602"/>
                      <a:gd name="connsiteX10" fmla="*/ 2939412 w 2939412"/>
                      <a:gd name="connsiteY10" fmla="*/ 2373430 h 3170602"/>
                      <a:gd name="connsiteX11" fmla="*/ 2652542 w 2939412"/>
                      <a:gd name="connsiteY11" fmla="*/ 2875453 h 3170602"/>
                      <a:gd name="connsiteX12" fmla="*/ 2222236 w 2939412"/>
                      <a:gd name="connsiteY12" fmla="*/ 2956136 h 3170602"/>
                      <a:gd name="connsiteX13" fmla="*/ 1881577 w 2939412"/>
                      <a:gd name="connsiteY13" fmla="*/ 3162324 h 3170602"/>
                      <a:gd name="connsiteX14" fmla="*/ 1012001 w 2939412"/>
                      <a:gd name="connsiteY14" fmla="*/ 3108536 h 3170602"/>
                      <a:gd name="connsiteX15" fmla="*/ 707201 w 2939412"/>
                      <a:gd name="connsiteY15" fmla="*/ 2911312 h 3170602"/>
                      <a:gd name="connsiteX16" fmla="*/ 536871 w 2939412"/>
                      <a:gd name="connsiteY16" fmla="*/ 2911312 h 3170602"/>
                      <a:gd name="connsiteX0" fmla="*/ 536871 w 2939412"/>
                      <a:gd name="connsiteY0" fmla="*/ 2911312 h 3170602"/>
                      <a:gd name="connsiteX1" fmla="*/ 205177 w 2939412"/>
                      <a:gd name="connsiteY1" fmla="*/ 2767877 h 3170602"/>
                      <a:gd name="connsiteX2" fmla="*/ 43812 w 2939412"/>
                      <a:gd name="connsiteY2" fmla="*/ 2507900 h 3170602"/>
                      <a:gd name="connsiteX3" fmla="*/ 79671 w 2939412"/>
                      <a:gd name="connsiteY3" fmla="*/ 2167242 h 3170602"/>
                      <a:gd name="connsiteX4" fmla="*/ 886495 w 2939412"/>
                      <a:gd name="connsiteY4" fmla="*/ 1790724 h 3170602"/>
                      <a:gd name="connsiteX5" fmla="*/ 1227153 w 2939412"/>
                      <a:gd name="connsiteY5" fmla="*/ 1181124 h 3170602"/>
                      <a:gd name="connsiteX6" fmla="*/ 1558848 w 2939412"/>
                      <a:gd name="connsiteY6" fmla="*/ 6747 h 3170602"/>
                      <a:gd name="connsiteX7" fmla="*/ 1863648 w 2939412"/>
                      <a:gd name="connsiteY7" fmla="*/ 741853 h 3170602"/>
                      <a:gd name="connsiteX8" fmla="*/ 2060871 w 2939412"/>
                      <a:gd name="connsiteY8" fmla="*/ 1611430 h 3170602"/>
                      <a:gd name="connsiteX9" fmla="*/ 2267059 w 2939412"/>
                      <a:gd name="connsiteY9" fmla="*/ 1844512 h 3170602"/>
                      <a:gd name="connsiteX10" fmla="*/ 2939412 w 2939412"/>
                      <a:gd name="connsiteY10" fmla="*/ 2373430 h 3170602"/>
                      <a:gd name="connsiteX11" fmla="*/ 2652542 w 2939412"/>
                      <a:gd name="connsiteY11" fmla="*/ 2875453 h 3170602"/>
                      <a:gd name="connsiteX12" fmla="*/ 2222236 w 2939412"/>
                      <a:gd name="connsiteY12" fmla="*/ 2956136 h 3170602"/>
                      <a:gd name="connsiteX13" fmla="*/ 1881577 w 2939412"/>
                      <a:gd name="connsiteY13" fmla="*/ 3162324 h 3170602"/>
                      <a:gd name="connsiteX14" fmla="*/ 1012001 w 2939412"/>
                      <a:gd name="connsiteY14" fmla="*/ 3108536 h 3170602"/>
                      <a:gd name="connsiteX15" fmla="*/ 707201 w 2939412"/>
                      <a:gd name="connsiteY15" fmla="*/ 2911312 h 3170602"/>
                      <a:gd name="connsiteX16" fmla="*/ 536871 w 2939412"/>
                      <a:gd name="connsiteY16" fmla="*/ 2911312 h 3170602"/>
                      <a:gd name="connsiteX0" fmla="*/ 536871 w 2939412"/>
                      <a:gd name="connsiteY0" fmla="*/ 2911312 h 3170602"/>
                      <a:gd name="connsiteX1" fmla="*/ 205177 w 2939412"/>
                      <a:gd name="connsiteY1" fmla="*/ 2767877 h 3170602"/>
                      <a:gd name="connsiteX2" fmla="*/ 43812 w 2939412"/>
                      <a:gd name="connsiteY2" fmla="*/ 2507900 h 3170602"/>
                      <a:gd name="connsiteX3" fmla="*/ 79671 w 2939412"/>
                      <a:gd name="connsiteY3" fmla="*/ 2167242 h 3170602"/>
                      <a:gd name="connsiteX4" fmla="*/ 886495 w 2939412"/>
                      <a:gd name="connsiteY4" fmla="*/ 1790724 h 3170602"/>
                      <a:gd name="connsiteX5" fmla="*/ 1227153 w 2939412"/>
                      <a:gd name="connsiteY5" fmla="*/ 1181124 h 3170602"/>
                      <a:gd name="connsiteX6" fmla="*/ 1558848 w 2939412"/>
                      <a:gd name="connsiteY6" fmla="*/ 6747 h 3170602"/>
                      <a:gd name="connsiteX7" fmla="*/ 1863648 w 2939412"/>
                      <a:gd name="connsiteY7" fmla="*/ 741853 h 3170602"/>
                      <a:gd name="connsiteX8" fmla="*/ 2060871 w 2939412"/>
                      <a:gd name="connsiteY8" fmla="*/ 1611430 h 3170602"/>
                      <a:gd name="connsiteX9" fmla="*/ 2267059 w 2939412"/>
                      <a:gd name="connsiteY9" fmla="*/ 1844512 h 3170602"/>
                      <a:gd name="connsiteX10" fmla="*/ 2939412 w 2939412"/>
                      <a:gd name="connsiteY10" fmla="*/ 2373430 h 3170602"/>
                      <a:gd name="connsiteX11" fmla="*/ 2652542 w 2939412"/>
                      <a:gd name="connsiteY11" fmla="*/ 2875453 h 3170602"/>
                      <a:gd name="connsiteX12" fmla="*/ 2222236 w 2939412"/>
                      <a:gd name="connsiteY12" fmla="*/ 2956136 h 3170602"/>
                      <a:gd name="connsiteX13" fmla="*/ 1881577 w 2939412"/>
                      <a:gd name="connsiteY13" fmla="*/ 3162324 h 3170602"/>
                      <a:gd name="connsiteX14" fmla="*/ 1012001 w 2939412"/>
                      <a:gd name="connsiteY14" fmla="*/ 3108536 h 3170602"/>
                      <a:gd name="connsiteX15" fmla="*/ 707201 w 2939412"/>
                      <a:gd name="connsiteY15" fmla="*/ 2911312 h 3170602"/>
                      <a:gd name="connsiteX16" fmla="*/ 536871 w 2939412"/>
                      <a:gd name="connsiteY16" fmla="*/ 2911312 h 3170602"/>
                      <a:gd name="connsiteX0" fmla="*/ 536871 w 2959589"/>
                      <a:gd name="connsiteY0" fmla="*/ 2911312 h 3170602"/>
                      <a:gd name="connsiteX1" fmla="*/ 205177 w 2959589"/>
                      <a:gd name="connsiteY1" fmla="*/ 2767877 h 3170602"/>
                      <a:gd name="connsiteX2" fmla="*/ 43812 w 2959589"/>
                      <a:gd name="connsiteY2" fmla="*/ 2507900 h 3170602"/>
                      <a:gd name="connsiteX3" fmla="*/ 79671 w 2959589"/>
                      <a:gd name="connsiteY3" fmla="*/ 2167242 h 3170602"/>
                      <a:gd name="connsiteX4" fmla="*/ 886495 w 2959589"/>
                      <a:gd name="connsiteY4" fmla="*/ 1790724 h 3170602"/>
                      <a:gd name="connsiteX5" fmla="*/ 1227153 w 2959589"/>
                      <a:gd name="connsiteY5" fmla="*/ 1181124 h 3170602"/>
                      <a:gd name="connsiteX6" fmla="*/ 1558848 w 2959589"/>
                      <a:gd name="connsiteY6" fmla="*/ 6747 h 3170602"/>
                      <a:gd name="connsiteX7" fmla="*/ 1863648 w 2959589"/>
                      <a:gd name="connsiteY7" fmla="*/ 741853 h 3170602"/>
                      <a:gd name="connsiteX8" fmla="*/ 2060871 w 2959589"/>
                      <a:gd name="connsiteY8" fmla="*/ 1611430 h 3170602"/>
                      <a:gd name="connsiteX9" fmla="*/ 2939412 w 2959589"/>
                      <a:gd name="connsiteY9" fmla="*/ 2373430 h 3170602"/>
                      <a:gd name="connsiteX10" fmla="*/ 2652542 w 2959589"/>
                      <a:gd name="connsiteY10" fmla="*/ 2875453 h 3170602"/>
                      <a:gd name="connsiteX11" fmla="*/ 2222236 w 2959589"/>
                      <a:gd name="connsiteY11" fmla="*/ 2956136 h 3170602"/>
                      <a:gd name="connsiteX12" fmla="*/ 1881577 w 2959589"/>
                      <a:gd name="connsiteY12" fmla="*/ 3162324 h 3170602"/>
                      <a:gd name="connsiteX13" fmla="*/ 1012001 w 2959589"/>
                      <a:gd name="connsiteY13" fmla="*/ 3108536 h 3170602"/>
                      <a:gd name="connsiteX14" fmla="*/ 707201 w 2959589"/>
                      <a:gd name="connsiteY14" fmla="*/ 2911312 h 3170602"/>
                      <a:gd name="connsiteX15" fmla="*/ 536871 w 2959589"/>
                      <a:gd name="connsiteY15" fmla="*/ 2911312 h 3170602"/>
                      <a:gd name="connsiteX0" fmla="*/ 536871 w 2959589"/>
                      <a:gd name="connsiteY0" fmla="*/ 2911312 h 3170602"/>
                      <a:gd name="connsiteX1" fmla="*/ 205177 w 2959589"/>
                      <a:gd name="connsiteY1" fmla="*/ 2767877 h 3170602"/>
                      <a:gd name="connsiteX2" fmla="*/ 43812 w 2959589"/>
                      <a:gd name="connsiteY2" fmla="*/ 2507900 h 3170602"/>
                      <a:gd name="connsiteX3" fmla="*/ 79671 w 2959589"/>
                      <a:gd name="connsiteY3" fmla="*/ 2167242 h 3170602"/>
                      <a:gd name="connsiteX4" fmla="*/ 886495 w 2959589"/>
                      <a:gd name="connsiteY4" fmla="*/ 1790724 h 3170602"/>
                      <a:gd name="connsiteX5" fmla="*/ 1227153 w 2959589"/>
                      <a:gd name="connsiteY5" fmla="*/ 1181124 h 3170602"/>
                      <a:gd name="connsiteX6" fmla="*/ 1558848 w 2959589"/>
                      <a:gd name="connsiteY6" fmla="*/ 6747 h 3170602"/>
                      <a:gd name="connsiteX7" fmla="*/ 1863648 w 2959589"/>
                      <a:gd name="connsiteY7" fmla="*/ 741853 h 3170602"/>
                      <a:gd name="connsiteX8" fmla="*/ 2123624 w 2959589"/>
                      <a:gd name="connsiteY8" fmla="*/ 1593500 h 3170602"/>
                      <a:gd name="connsiteX9" fmla="*/ 2939412 w 2959589"/>
                      <a:gd name="connsiteY9" fmla="*/ 2373430 h 3170602"/>
                      <a:gd name="connsiteX10" fmla="*/ 2652542 w 2959589"/>
                      <a:gd name="connsiteY10" fmla="*/ 2875453 h 3170602"/>
                      <a:gd name="connsiteX11" fmla="*/ 2222236 w 2959589"/>
                      <a:gd name="connsiteY11" fmla="*/ 2956136 h 3170602"/>
                      <a:gd name="connsiteX12" fmla="*/ 1881577 w 2959589"/>
                      <a:gd name="connsiteY12" fmla="*/ 3162324 h 3170602"/>
                      <a:gd name="connsiteX13" fmla="*/ 1012001 w 2959589"/>
                      <a:gd name="connsiteY13" fmla="*/ 3108536 h 3170602"/>
                      <a:gd name="connsiteX14" fmla="*/ 707201 w 2959589"/>
                      <a:gd name="connsiteY14" fmla="*/ 2911312 h 3170602"/>
                      <a:gd name="connsiteX15" fmla="*/ 536871 w 2959589"/>
                      <a:gd name="connsiteY15" fmla="*/ 2911312 h 3170602"/>
                      <a:gd name="connsiteX0" fmla="*/ 536871 w 2959589"/>
                      <a:gd name="connsiteY0" fmla="*/ 2911312 h 3170602"/>
                      <a:gd name="connsiteX1" fmla="*/ 205177 w 2959589"/>
                      <a:gd name="connsiteY1" fmla="*/ 2767877 h 3170602"/>
                      <a:gd name="connsiteX2" fmla="*/ 43812 w 2959589"/>
                      <a:gd name="connsiteY2" fmla="*/ 2507900 h 3170602"/>
                      <a:gd name="connsiteX3" fmla="*/ 79671 w 2959589"/>
                      <a:gd name="connsiteY3" fmla="*/ 2167242 h 3170602"/>
                      <a:gd name="connsiteX4" fmla="*/ 886495 w 2959589"/>
                      <a:gd name="connsiteY4" fmla="*/ 1790724 h 3170602"/>
                      <a:gd name="connsiteX5" fmla="*/ 1227153 w 2959589"/>
                      <a:gd name="connsiteY5" fmla="*/ 1181124 h 3170602"/>
                      <a:gd name="connsiteX6" fmla="*/ 1558848 w 2959589"/>
                      <a:gd name="connsiteY6" fmla="*/ 6747 h 3170602"/>
                      <a:gd name="connsiteX7" fmla="*/ 1863648 w 2959589"/>
                      <a:gd name="connsiteY7" fmla="*/ 741853 h 3170602"/>
                      <a:gd name="connsiteX8" fmla="*/ 2123624 w 2959589"/>
                      <a:gd name="connsiteY8" fmla="*/ 1593500 h 3170602"/>
                      <a:gd name="connsiteX9" fmla="*/ 2939412 w 2959589"/>
                      <a:gd name="connsiteY9" fmla="*/ 2373430 h 3170602"/>
                      <a:gd name="connsiteX10" fmla="*/ 2652542 w 2959589"/>
                      <a:gd name="connsiteY10" fmla="*/ 2875453 h 3170602"/>
                      <a:gd name="connsiteX11" fmla="*/ 2222236 w 2959589"/>
                      <a:gd name="connsiteY11" fmla="*/ 2956136 h 3170602"/>
                      <a:gd name="connsiteX12" fmla="*/ 1881577 w 2959589"/>
                      <a:gd name="connsiteY12" fmla="*/ 3162324 h 3170602"/>
                      <a:gd name="connsiteX13" fmla="*/ 1012001 w 2959589"/>
                      <a:gd name="connsiteY13" fmla="*/ 3108536 h 3170602"/>
                      <a:gd name="connsiteX14" fmla="*/ 707201 w 2959589"/>
                      <a:gd name="connsiteY14" fmla="*/ 2911312 h 3170602"/>
                      <a:gd name="connsiteX15" fmla="*/ 536871 w 2959589"/>
                      <a:gd name="connsiteY15" fmla="*/ 2911312 h 3170602"/>
                      <a:gd name="connsiteX0" fmla="*/ 536871 w 2959589"/>
                      <a:gd name="connsiteY0" fmla="*/ 2911312 h 3170602"/>
                      <a:gd name="connsiteX1" fmla="*/ 205177 w 2959589"/>
                      <a:gd name="connsiteY1" fmla="*/ 2767877 h 3170602"/>
                      <a:gd name="connsiteX2" fmla="*/ 43812 w 2959589"/>
                      <a:gd name="connsiteY2" fmla="*/ 2507900 h 3170602"/>
                      <a:gd name="connsiteX3" fmla="*/ 79671 w 2959589"/>
                      <a:gd name="connsiteY3" fmla="*/ 2167242 h 3170602"/>
                      <a:gd name="connsiteX4" fmla="*/ 886495 w 2959589"/>
                      <a:gd name="connsiteY4" fmla="*/ 1790724 h 3170602"/>
                      <a:gd name="connsiteX5" fmla="*/ 1227153 w 2959589"/>
                      <a:gd name="connsiteY5" fmla="*/ 1181124 h 3170602"/>
                      <a:gd name="connsiteX6" fmla="*/ 1558848 w 2959589"/>
                      <a:gd name="connsiteY6" fmla="*/ 6747 h 3170602"/>
                      <a:gd name="connsiteX7" fmla="*/ 1863648 w 2959589"/>
                      <a:gd name="connsiteY7" fmla="*/ 741853 h 3170602"/>
                      <a:gd name="connsiteX8" fmla="*/ 2123624 w 2959589"/>
                      <a:gd name="connsiteY8" fmla="*/ 1593500 h 3170602"/>
                      <a:gd name="connsiteX9" fmla="*/ 2939412 w 2959589"/>
                      <a:gd name="connsiteY9" fmla="*/ 2373430 h 3170602"/>
                      <a:gd name="connsiteX10" fmla="*/ 2652542 w 2959589"/>
                      <a:gd name="connsiteY10" fmla="*/ 2794770 h 3170602"/>
                      <a:gd name="connsiteX11" fmla="*/ 2222236 w 2959589"/>
                      <a:gd name="connsiteY11" fmla="*/ 2956136 h 3170602"/>
                      <a:gd name="connsiteX12" fmla="*/ 1881577 w 2959589"/>
                      <a:gd name="connsiteY12" fmla="*/ 3162324 h 3170602"/>
                      <a:gd name="connsiteX13" fmla="*/ 1012001 w 2959589"/>
                      <a:gd name="connsiteY13" fmla="*/ 3108536 h 3170602"/>
                      <a:gd name="connsiteX14" fmla="*/ 707201 w 2959589"/>
                      <a:gd name="connsiteY14" fmla="*/ 2911312 h 3170602"/>
                      <a:gd name="connsiteX15" fmla="*/ 536871 w 2959589"/>
                      <a:gd name="connsiteY15" fmla="*/ 2911312 h 3170602"/>
                      <a:gd name="connsiteX0" fmla="*/ 536871 w 2939767"/>
                      <a:gd name="connsiteY0" fmla="*/ 2911312 h 3170602"/>
                      <a:gd name="connsiteX1" fmla="*/ 205177 w 2939767"/>
                      <a:gd name="connsiteY1" fmla="*/ 2767877 h 3170602"/>
                      <a:gd name="connsiteX2" fmla="*/ 43812 w 2939767"/>
                      <a:gd name="connsiteY2" fmla="*/ 2507900 h 3170602"/>
                      <a:gd name="connsiteX3" fmla="*/ 79671 w 2939767"/>
                      <a:gd name="connsiteY3" fmla="*/ 2167242 h 3170602"/>
                      <a:gd name="connsiteX4" fmla="*/ 886495 w 2939767"/>
                      <a:gd name="connsiteY4" fmla="*/ 1790724 h 3170602"/>
                      <a:gd name="connsiteX5" fmla="*/ 1227153 w 2939767"/>
                      <a:gd name="connsiteY5" fmla="*/ 1181124 h 3170602"/>
                      <a:gd name="connsiteX6" fmla="*/ 1558848 w 2939767"/>
                      <a:gd name="connsiteY6" fmla="*/ 6747 h 3170602"/>
                      <a:gd name="connsiteX7" fmla="*/ 1863648 w 2939767"/>
                      <a:gd name="connsiteY7" fmla="*/ 741853 h 3170602"/>
                      <a:gd name="connsiteX8" fmla="*/ 2123624 w 2939767"/>
                      <a:gd name="connsiteY8" fmla="*/ 1593500 h 3170602"/>
                      <a:gd name="connsiteX9" fmla="*/ 2939412 w 2939767"/>
                      <a:gd name="connsiteY9" fmla="*/ 2373430 h 3170602"/>
                      <a:gd name="connsiteX10" fmla="*/ 2222236 w 2939767"/>
                      <a:gd name="connsiteY10" fmla="*/ 2956136 h 3170602"/>
                      <a:gd name="connsiteX11" fmla="*/ 1881577 w 2939767"/>
                      <a:gd name="connsiteY11" fmla="*/ 3162324 h 3170602"/>
                      <a:gd name="connsiteX12" fmla="*/ 1012001 w 2939767"/>
                      <a:gd name="connsiteY12" fmla="*/ 3108536 h 3170602"/>
                      <a:gd name="connsiteX13" fmla="*/ 707201 w 2939767"/>
                      <a:gd name="connsiteY13" fmla="*/ 2911312 h 3170602"/>
                      <a:gd name="connsiteX14" fmla="*/ 536871 w 2939767"/>
                      <a:gd name="connsiteY14" fmla="*/ 2911312 h 3170602"/>
                      <a:gd name="connsiteX0" fmla="*/ 536871 w 2939773"/>
                      <a:gd name="connsiteY0" fmla="*/ 2911312 h 3173681"/>
                      <a:gd name="connsiteX1" fmla="*/ 205177 w 2939773"/>
                      <a:gd name="connsiteY1" fmla="*/ 2767877 h 3173681"/>
                      <a:gd name="connsiteX2" fmla="*/ 43812 w 2939773"/>
                      <a:gd name="connsiteY2" fmla="*/ 2507900 h 3173681"/>
                      <a:gd name="connsiteX3" fmla="*/ 79671 w 2939773"/>
                      <a:gd name="connsiteY3" fmla="*/ 2167242 h 3173681"/>
                      <a:gd name="connsiteX4" fmla="*/ 886495 w 2939773"/>
                      <a:gd name="connsiteY4" fmla="*/ 1790724 h 3173681"/>
                      <a:gd name="connsiteX5" fmla="*/ 1227153 w 2939773"/>
                      <a:gd name="connsiteY5" fmla="*/ 1181124 h 3173681"/>
                      <a:gd name="connsiteX6" fmla="*/ 1558848 w 2939773"/>
                      <a:gd name="connsiteY6" fmla="*/ 6747 h 3173681"/>
                      <a:gd name="connsiteX7" fmla="*/ 1863648 w 2939773"/>
                      <a:gd name="connsiteY7" fmla="*/ 741853 h 3173681"/>
                      <a:gd name="connsiteX8" fmla="*/ 2123624 w 2939773"/>
                      <a:gd name="connsiteY8" fmla="*/ 1593500 h 3173681"/>
                      <a:gd name="connsiteX9" fmla="*/ 2939412 w 2939773"/>
                      <a:gd name="connsiteY9" fmla="*/ 2373430 h 3173681"/>
                      <a:gd name="connsiteX10" fmla="*/ 2231201 w 2939773"/>
                      <a:gd name="connsiteY10" fmla="*/ 2911313 h 3173681"/>
                      <a:gd name="connsiteX11" fmla="*/ 1881577 w 2939773"/>
                      <a:gd name="connsiteY11" fmla="*/ 3162324 h 3173681"/>
                      <a:gd name="connsiteX12" fmla="*/ 1012001 w 2939773"/>
                      <a:gd name="connsiteY12" fmla="*/ 3108536 h 3173681"/>
                      <a:gd name="connsiteX13" fmla="*/ 707201 w 2939773"/>
                      <a:gd name="connsiteY13" fmla="*/ 2911312 h 3173681"/>
                      <a:gd name="connsiteX14" fmla="*/ 536871 w 2939773"/>
                      <a:gd name="connsiteY14" fmla="*/ 2911312 h 3173681"/>
                      <a:gd name="connsiteX0" fmla="*/ 536871 w 2940142"/>
                      <a:gd name="connsiteY0" fmla="*/ 2911312 h 3173681"/>
                      <a:gd name="connsiteX1" fmla="*/ 205177 w 2940142"/>
                      <a:gd name="connsiteY1" fmla="*/ 2767877 h 3173681"/>
                      <a:gd name="connsiteX2" fmla="*/ 43812 w 2940142"/>
                      <a:gd name="connsiteY2" fmla="*/ 2507900 h 3173681"/>
                      <a:gd name="connsiteX3" fmla="*/ 79671 w 2940142"/>
                      <a:gd name="connsiteY3" fmla="*/ 2167242 h 3173681"/>
                      <a:gd name="connsiteX4" fmla="*/ 886495 w 2940142"/>
                      <a:gd name="connsiteY4" fmla="*/ 1790724 h 3173681"/>
                      <a:gd name="connsiteX5" fmla="*/ 1227153 w 2940142"/>
                      <a:gd name="connsiteY5" fmla="*/ 1181124 h 3173681"/>
                      <a:gd name="connsiteX6" fmla="*/ 1558848 w 2940142"/>
                      <a:gd name="connsiteY6" fmla="*/ 6747 h 3173681"/>
                      <a:gd name="connsiteX7" fmla="*/ 1863648 w 2940142"/>
                      <a:gd name="connsiteY7" fmla="*/ 741853 h 3173681"/>
                      <a:gd name="connsiteX8" fmla="*/ 2123624 w 2940142"/>
                      <a:gd name="connsiteY8" fmla="*/ 1593500 h 3173681"/>
                      <a:gd name="connsiteX9" fmla="*/ 2939412 w 2940142"/>
                      <a:gd name="connsiteY9" fmla="*/ 2373430 h 3173681"/>
                      <a:gd name="connsiteX10" fmla="*/ 2231201 w 2940142"/>
                      <a:gd name="connsiteY10" fmla="*/ 2911313 h 3173681"/>
                      <a:gd name="connsiteX11" fmla="*/ 1881577 w 2940142"/>
                      <a:gd name="connsiteY11" fmla="*/ 3162324 h 3173681"/>
                      <a:gd name="connsiteX12" fmla="*/ 1012001 w 2940142"/>
                      <a:gd name="connsiteY12" fmla="*/ 3108536 h 3173681"/>
                      <a:gd name="connsiteX13" fmla="*/ 707201 w 2940142"/>
                      <a:gd name="connsiteY13" fmla="*/ 2911312 h 3173681"/>
                      <a:gd name="connsiteX14" fmla="*/ 536871 w 2940142"/>
                      <a:gd name="connsiteY14" fmla="*/ 2911312 h 3173681"/>
                      <a:gd name="connsiteX0" fmla="*/ 536871 w 2940142"/>
                      <a:gd name="connsiteY0" fmla="*/ 2911312 h 3169997"/>
                      <a:gd name="connsiteX1" fmla="*/ 205177 w 2940142"/>
                      <a:gd name="connsiteY1" fmla="*/ 2767877 h 3169997"/>
                      <a:gd name="connsiteX2" fmla="*/ 43812 w 2940142"/>
                      <a:gd name="connsiteY2" fmla="*/ 2507900 h 3169997"/>
                      <a:gd name="connsiteX3" fmla="*/ 79671 w 2940142"/>
                      <a:gd name="connsiteY3" fmla="*/ 2167242 h 3169997"/>
                      <a:gd name="connsiteX4" fmla="*/ 886495 w 2940142"/>
                      <a:gd name="connsiteY4" fmla="*/ 1790724 h 3169997"/>
                      <a:gd name="connsiteX5" fmla="*/ 1227153 w 2940142"/>
                      <a:gd name="connsiteY5" fmla="*/ 1181124 h 3169997"/>
                      <a:gd name="connsiteX6" fmla="*/ 1558848 w 2940142"/>
                      <a:gd name="connsiteY6" fmla="*/ 6747 h 3169997"/>
                      <a:gd name="connsiteX7" fmla="*/ 1863648 w 2940142"/>
                      <a:gd name="connsiteY7" fmla="*/ 741853 h 3169997"/>
                      <a:gd name="connsiteX8" fmla="*/ 2123624 w 2940142"/>
                      <a:gd name="connsiteY8" fmla="*/ 1593500 h 3169997"/>
                      <a:gd name="connsiteX9" fmla="*/ 2939412 w 2940142"/>
                      <a:gd name="connsiteY9" fmla="*/ 2373430 h 3169997"/>
                      <a:gd name="connsiteX10" fmla="*/ 2231201 w 2940142"/>
                      <a:gd name="connsiteY10" fmla="*/ 2911313 h 3169997"/>
                      <a:gd name="connsiteX11" fmla="*/ 1881577 w 2940142"/>
                      <a:gd name="connsiteY11" fmla="*/ 3162324 h 3169997"/>
                      <a:gd name="connsiteX12" fmla="*/ 1012001 w 2940142"/>
                      <a:gd name="connsiteY12" fmla="*/ 3108536 h 3169997"/>
                      <a:gd name="connsiteX13" fmla="*/ 707201 w 2940142"/>
                      <a:gd name="connsiteY13" fmla="*/ 2911312 h 3169997"/>
                      <a:gd name="connsiteX14" fmla="*/ 536871 w 2940142"/>
                      <a:gd name="connsiteY14" fmla="*/ 2911312 h 3169997"/>
                      <a:gd name="connsiteX0" fmla="*/ 536871 w 2940142"/>
                      <a:gd name="connsiteY0" fmla="*/ 2911312 h 3169997"/>
                      <a:gd name="connsiteX1" fmla="*/ 205177 w 2940142"/>
                      <a:gd name="connsiteY1" fmla="*/ 2767877 h 3169997"/>
                      <a:gd name="connsiteX2" fmla="*/ 43812 w 2940142"/>
                      <a:gd name="connsiteY2" fmla="*/ 2507900 h 3169997"/>
                      <a:gd name="connsiteX3" fmla="*/ 79671 w 2940142"/>
                      <a:gd name="connsiteY3" fmla="*/ 2167242 h 3169997"/>
                      <a:gd name="connsiteX4" fmla="*/ 886495 w 2940142"/>
                      <a:gd name="connsiteY4" fmla="*/ 1790724 h 3169997"/>
                      <a:gd name="connsiteX5" fmla="*/ 1227153 w 2940142"/>
                      <a:gd name="connsiteY5" fmla="*/ 1181124 h 3169997"/>
                      <a:gd name="connsiteX6" fmla="*/ 1558848 w 2940142"/>
                      <a:gd name="connsiteY6" fmla="*/ 6747 h 3169997"/>
                      <a:gd name="connsiteX7" fmla="*/ 1863648 w 2940142"/>
                      <a:gd name="connsiteY7" fmla="*/ 741853 h 3169997"/>
                      <a:gd name="connsiteX8" fmla="*/ 2123624 w 2940142"/>
                      <a:gd name="connsiteY8" fmla="*/ 1593500 h 3169997"/>
                      <a:gd name="connsiteX9" fmla="*/ 2939412 w 2940142"/>
                      <a:gd name="connsiteY9" fmla="*/ 2373430 h 3169997"/>
                      <a:gd name="connsiteX10" fmla="*/ 2231201 w 2940142"/>
                      <a:gd name="connsiteY10" fmla="*/ 2911313 h 3169997"/>
                      <a:gd name="connsiteX11" fmla="*/ 1881577 w 2940142"/>
                      <a:gd name="connsiteY11" fmla="*/ 3162324 h 3169997"/>
                      <a:gd name="connsiteX12" fmla="*/ 1012001 w 2940142"/>
                      <a:gd name="connsiteY12" fmla="*/ 3108536 h 3169997"/>
                      <a:gd name="connsiteX13" fmla="*/ 707201 w 2940142"/>
                      <a:gd name="connsiteY13" fmla="*/ 2911312 h 3169997"/>
                      <a:gd name="connsiteX14" fmla="*/ 536871 w 2940142"/>
                      <a:gd name="connsiteY14" fmla="*/ 2911312 h 3169997"/>
                      <a:gd name="connsiteX0" fmla="*/ 536871 w 2940142"/>
                      <a:gd name="connsiteY0" fmla="*/ 2911312 h 3173951"/>
                      <a:gd name="connsiteX1" fmla="*/ 205177 w 2940142"/>
                      <a:gd name="connsiteY1" fmla="*/ 2767877 h 3173951"/>
                      <a:gd name="connsiteX2" fmla="*/ 43812 w 2940142"/>
                      <a:gd name="connsiteY2" fmla="*/ 2507900 h 3173951"/>
                      <a:gd name="connsiteX3" fmla="*/ 79671 w 2940142"/>
                      <a:gd name="connsiteY3" fmla="*/ 2167242 h 3173951"/>
                      <a:gd name="connsiteX4" fmla="*/ 886495 w 2940142"/>
                      <a:gd name="connsiteY4" fmla="*/ 1790724 h 3173951"/>
                      <a:gd name="connsiteX5" fmla="*/ 1227153 w 2940142"/>
                      <a:gd name="connsiteY5" fmla="*/ 1181124 h 3173951"/>
                      <a:gd name="connsiteX6" fmla="*/ 1558848 w 2940142"/>
                      <a:gd name="connsiteY6" fmla="*/ 6747 h 3173951"/>
                      <a:gd name="connsiteX7" fmla="*/ 1863648 w 2940142"/>
                      <a:gd name="connsiteY7" fmla="*/ 741853 h 3173951"/>
                      <a:gd name="connsiteX8" fmla="*/ 2123624 w 2940142"/>
                      <a:gd name="connsiteY8" fmla="*/ 1593500 h 3173951"/>
                      <a:gd name="connsiteX9" fmla="*/ 2939412 w 2940142"/>
                      <a:gd name="connsiteY9" fmla="*/ 2373430 h 3173951"/>
                      <a:gd name="connsiteX10" fmla="*/ 2231201 w 2940142"/>
                      <a:gd name="connsiteY10" fmla="*/ 2911313 h 3173951"/>
                      <a:gd name="connsiteX11" fmla="*/ 1881577 w 2940142"/>
                      <a:gd name="connsiteY11" fmla="*/ 3162324 h 3173951"/>
                      <a:gd name="connsiteX12" fmla="*/ 1012001 w 2940142"/>
                      <a:gd name="connsiteY12" fmla="*/ 3108536 h 3173951"/>
                      <a:gd name="connsiteX13" fmla="*/ 707201 w 2940142"/>
                      <a:gd name="connsiteY13" fmla="*/ 2911312 h 3173951"/>
                      <a:gd name="connsiteX14" fmla="*/ 536871 w 2940142"/>
                      <a:gd name="connsiteY14" fmla="*/ 2911312 h 3173951"/>
                      <a:gd name="connsiteX0" fmla="*/ 536871 w 2940142"/>
                      <a:gd name="connsiteY0" fmla="*/ 2911312 h 3169997"/>
                      <a:gd name="connsiteX1" fmla="*/ 205177 w 2940142"/>
                      <a:gd name="connsiteY1" fmla="*/ 2767877 h 3169997"/>
                      <a:gd name="connsiteX2" fmla="*/ 43812 w 2940142"/>
                      <a:gd name="connsiteY2" fmla="*/ 2507900 h 3169997"/>
                      <a:gd name="connsiteX3" fmla="*/ 79671 w 2940142"/>
                      <a:gd name="connsiteY3" fmla="*/ 2167242 h 3169997"/>
                      <a:gd name="connsiteX4" fmla="*/ 886495 w 2940142"/>
                      <a:gd name="connsiteY4" fmla="*/ 1790724 h 3169997"/>
                      <a:gd name="connsiteX5" fmla="*/ 1227153 w 2940142"/>
                      <a:gd name="connsiteY5" fmla="*/ 1181124 h 3169997"/>
                      <a:gd name="connsiteX6" fmla="*/ 1558848 w 2940142"/>
                      <a:gd name="connsiteY6" fmla="*/ 6747 h 3169997"/>
                      <a:gd name="connsiteX7" fmla="*/ 1863648 w 2940142"/>
                      <a:gd name="connsiteY7" fmla="*/ 741853 h 3169997"/>
                      <a:gd name="connsiteX8" fmla="*/ 2123624 w 2940142"/>
                      <a:gd name="connsiteY8" fmla="*/ 1593500 h 3169997"/>
                      <a:gd name="connsiteX9" fmla="*/ 2939412 w 2940142"/>
                      <a:gd name="connsiteY9" fmla="*/ 2373430 h 3169997"/>
                      <a:gd name="connsiteX10" fmla="*/ 2231201 w 2940142"/>
                      <a:gd name="connsiteY10" fmla="*/ 2911313 h 3169997"/>
                      <a:gd name="connsiteX11" fmla="*/ 1881577 w 2940142"/>
                      <a:gd name="connsiteY11" fmla="*/ 3162324 h 3169997"/>
                      <a:gd name="connsiteX12" fmla="*/ 1012001 w 2940142"/>
                      <a:gd name="connsiteY12" fmla="*/ 3108536 h 3169997"/>
                      <a:gd name="connsiteX13" fmla="*/ 707201 w 2940142"/>
                      <a:gd name="connsiteY13" fmla="*/ 2911312 h 3169997"/>
                      <a:gd name="connsiteX14" fmla="*/ 536871 w 2940142"/>
                      <a:gd name="connsiteY14" fmla="*/ 2911312 h 3169997"/>
                      <a:gd name="connsiteX0" fmla="*/ 536871 w 2940142"/>
                      <a:gd name="connsiteY0" fmla="*/ 2909461 h 3168146"/>
                      <a:gd name="connsiteX1" fmla="*/ 205177 w 2940142"/>
                      <a:gd name="connsiteY1" fmla="*/ 2766026 h 3168146"/>
                      <a:gd name="connsiteX2" fmla="*/ 43812 w 2940142"/>
                      <a:gd name="connsiteY2" fmla="*/ 2506049 h 3168146"/>
                      <a:gd name="connsiteX3" fmla="*/ 79671 w 2940142"/>
                      <a:gd name="connsiteY3" fmla="*/ 2165391 h 3168146"/>
                      <a:gd name="connsiteX4" fmla="*/ 886495 w 2940142"/>
                      <a:gd name="connsiteY4" fmla="*/ 1788873 h 3168146"/>
                      <a:gd name="connsiteX5" fmla="*/ 1218188 w 2940142"/>
                      <a:gd name="connsiteY5" fmla="*/ 1107556 h 3168146"/>
                      <a:gd name="connsiteX6" fmla="*/ 1558848 w 2940142"/>
                      <a:gd name="connsiteY6" fmla="*/ 4896 h 3168146"/>
                      <a:gd name="connsiteX7" fmla="*/ 1863648 w 2940142"/>
                      <a:gd name="connsiteY7" fmla="*/ 740002 h 3168146"/>
                      <a:gd name="connsiteX8" fmla="*/ 2123624 w 2940142"/>
                      <a:gd name="connsiteY8" fmla="*/ 1591649 h 3168146"/>
                      <a:gd name="connsiteX9" fmla="*/ 2939412 w 2940142"/>
                      <a:gd name="connsiteY9" fmla="*/ 2371579 h 3168146"/>
                      <a:gd name="connsiteX10" fmla="*/ 2231201 w 2940142"/>
                      <a:gd name="connsiteY10" fmla="*/ 2909462 h 3168146"/>
                      <a:gd name="connsiteX11" fmla="*/ 1881577 w 2940142"/>
                      <a:gd name="connsiteY11" fmla="*/ 3160473 h 3168146"/>
                      <a:gd name="connsiteX12" fmla="*/ 1012001 w 2940142"/>
                      <a:gd name="connsiteY12" fmla="*/ 3106685 h 3168146"/>
                      <a:gd name="connsiteX13" fmla="*/ 707201 w 2940142"/>
                      <a:gd name="connsiteY13" fmla="*/ 2909461 h 3168146"/>
                      <a:gd name="connsiteX14" fmla="*/ 536871 w 2940142"/>
                      <a:gd name="connsiteY14" fmla="*/ 2909461 h 3168146"/>
                      <a:gd name="connsiteX0" fmla="*/ 532534 w 2935805"/>
                      <a:gd name="connsiteY0" fmla="*/ 2909461 h 3168146"/>
                      <a:gd name="connsiteX1" fmla="*/ 200840 w 2935805"/>
                      <a:gd name="connsiteY1" fmla="*/ 2766026 h 3168146"/>
                      <a:gd name="connsiteX2" fmla="*/ 39475 w 2935805"/>
                      <a:gd name="connsiteY2" fmla="*/ 2506049 h 3168146"/>
                      <a:gd name="connsiteX3" fmla="*/ 75334 w 2935805"/>
                      <a:gd name="connsiteY3" fmla="*/ 2165391 h 3168146"/>
                      <a:gd name="connsiteX4" fmla="*/ 819405 w 2935805"/>
                      <a:gd name="connsiteY4" fmla="*/ 1788873 h 3168146"/>
                      <a:gd name="connsiteX5" fmla="*/ 1213851 w 2935805"/>
                      <a:gd name="connsiteY5" fmla="*/ 1107556 h 3168146"/>
                      <a:gd name="connsiteX6" fmla="*/ 1554511 w 2935805"/>
                      <a:gd name="connsiteY6" fmla="*/ 4896 h 3168146"/>
                      <a:gd name="connsiteX7" fmla="*/ 1859311 w 2935805"/>
                      <a:gd name="connsiteY7" fmla="*/ 740002 h 3168146"/>
                      <a:gd name="connsiteX8" fmla="*/ 2119287 w 2935805"/>
                      <a:gd name="connsiteY8" fmla="*/ 1591649 h 3168146"/>
                      <a:gd name="connsiteX9" fmla="*/ 2935075 w 2935805"/>
                      <a:gd name="connsiteY9" fmla="*/ 2371579 h 3168146"/>
                      <a:gd name="connsiteX10" fmla="*/ 2226864 w 2935805"/>
                      <a:gd name="connsiteY10" fmla="*/ 2909462 h 3168146"/>
                      <a:gd name="connsiteX11" fmla="*/ 1877240 w 2935805"/>
                      <a:gd name="connsiteY11" fmla="*/ 3160473 h 3168146"/>
                      <a:gd name="connsiteX12" fmla="*/ 1007664 w 2935805"/>
                      <a:gd name="connsiteY12" fmla="*/ 3106685 h 3168146"/>
                      <a:gd name="connsiteX13" fmla="*/ 702864 w 2935805"/>
                      <a:gd name="connsiteY13" fmla="*/ 2909461 h 3168146"/>
                      <a:gd name="connsiteX14" fmla="*/ 532534 w 2935805"/>
                      <a:gd name="connsiteY14" fmla="*/ 2909461 h 3168146"/>
                      <a:gd name="connsiteX0" fmla="*/ 493370 w 2896641"/>
                      <a:gd name="connsiteY0" fmla="*/ 2909461 h 3168146"/>
                      <a:gd name="connsiteX1" fmla="*/ 161676 w 2896641"/>
                      <a:gd name="connsiteY1" fmla="*/ 2766026 h 3168146"/>
                      <a:gd name="connsiteX2" fmla="*/ 311 w 2896641"/>
                      <a:gd name="connsiteY2" fmla="*/ 2506049 h 3168146"/>
                      <a:gd name="connsiteX3" fmla="*/ 143747 w 2896641"/>
                      <a:gd name="connsiteY3" fmla="*/ 2093674 h 3168146"/>
                      <a:gd name="connsiteX4" fmla="*/ 780241 w 2896641"/>
                      <a:gd name="connsiteY4" fmla="*/ 1788873 h 3168146"/>
                      <a:gd name="connsiteX5" fmla="*/ 1174687 w 2896641"/>
                      <a:gd name="connsiteY5" fmla="*/ 1107556 h 3168146"/>
                      <a:gd name="connsiteX6" fmla="*/ 1515347 w 2896641"/>
                      <a:gd name="connsiteY6" fmla="*/ 4896 h 3168146"/>
                      <a:gd name="connsiteX7" fmla="*/ 1820147 w 2896641"/>
                      <a:gd name="connsiteY7" fmla="*/ 740002 h 3168146"/>
                      <a:gd name="connsiteX8" fmla="*/ 2080123 w 2896641"/>
                      <a:gd name="connsiteY8" fmla="*/ 1591649 h 3168146"/>
                      <a:gd name="connsiteX9" fmla="*/ 2895911 w 2896641"/>
                      <a:gd name="connsiteY9" fmla="*/ 2371579 h 3168146"/>
                      <a:gd name="connsiteX10" fmla="*/ 2187700 w 2896641"/>
                      <a:gd name="connsiteY10" fmla="*/ 2909462 h 3168146"/>
                      <a:gd name="connsiteX11" fmla="*/ 1838076 w 2896641"/>
                      <a:gd name="connsiteY11" fmla="*/ 3160473 h 3168146"/>
                      <a:gd name="connsiteX12" fmla="*/ 968500 w 2896641"/>
                      <a:gd name="connsiteY12" fmla="*/ 3106685 h 3168146"/>
                      <a:gd name="connsiteX13" fmla="*/ 663700 w 2896641"/>
                      <a:gd name="connsiteY13" fmla="*/ 2909461 h 3168146"/>
                      <a:gd name="connsiteX14" fmla="*/ 493370 w 2896641"/>
                      <a:gd name="connsiteY14" fmla="*/ 2909461 h 3168146"/>
                      <a:gd name="connsiteX0" fmla="*/ 493370 w 2896641"/>
                      <a:gd name="connsiteY0" fmla="*/ 2909461 h 3168146"/>
                      <a:gd name="connsiteX1" fmla="*/ 161676 w 2896641"/>
                      <a:gd name="connsiteY1" fmla="*/ 2766026 h 3168146"/>
                      <a:gd name="connsiteX2" fmla="*/ 311 w 2896641"/>
                      <a:gd name="connsiteY2" fmla="*/ 2506049 h 3168146"/>
                      <a:gd name="connsiteX3" fmla="*/ 143747 w 2896641"/>
                      <a:gd name="connsiteY3" fmla="*/ 2093674 h 3168146"/>
                      <a:gd name="connsiteX4" fmla="*/ 780241 w 2896641"/>
                      <a:gd name="connsiteY4" fmla="*/ 1788873 h 3168146"/>
                      <a:gd name="connsiteX5" fmla="*/ 1174687 w 2896641"/>
                      <a:gd name="connsiteY5" fmla="*/ 1107556 h 3168146"/>
                      <a:gd name="connsiteX6" fmla="*/ 1515347 w 2896641"/>
                      <a:gd name="connsiteY6" fmla="*/ 4896 h 3168146"/>
                      <a:gd name="connsiteX7" fmla="*/ 1820147 w 2896641"/>
                      <a:gd name="connsiteY7" fmla="*/ 740002 h 3168146"/>
                      <a:gd name="connsiteX8" fmla="*/ 2080123 w 2896641"/>
                      <a:gd name="connsiteY8" fmla="*/ 1591649 h 3168146"/>
                      <a:gd name="connsiteX9" fmla="*/ 2895911 w 2896641"/>
                      <a:gd name="connsiteY9" fmla="*/ 2371579 h 3168146"/>
                      <a:gd name="connsiteX10" fmla="*/ 2187700 w 2896641"/>
                      <a:gd name="connsiteY10" fmla="*/ 2909462 h 3168146"/>
                      <a:gd name="connsiteX11" fmla="*/ 1838076 w 2896641"/>
                      <a:gd name="connsiteY11" fmla="*/ 3160473 h 3168146"/>
                      <a:gd name="connsiteX12" fmla="*/ 968500 w 2896641"/>
                      <a:gd name="connsiteY12" fmla="*/ 3106685 h 3168146"/>
                      <a:gd name="connsiteX13" fmla="*/ 663700 w 2896641"/>
                      <a:gd name="connsiteY13" fmla="*/ 2909461 h 3168146"/>
                      <a:gd name="connsiteX14" fmla="*/ 493370 w 2896641"/>
                      <a:gd name="connsiteY14" fmla="*/ 2909461 h 3168146"/>
                      <a:gd name="connsiteX0" fmla="*/ 493370 w 2896641"/>
                      <a:gd name="connsiteY0" fmla="*/ 2904653 h 3163338"/>
                      <a:gd name="connsiteX1" fmla="*/ 161676 w 2896641"/>
                      <a:gd name="connsiteY1" fmla="*/ 2761218 h 3163338"/>
                      <a:gd name="connsiteX2" fmla="*/ 311 w 2896641"/>
                      <a:gd name="connsiteY2" fmla="*/ 2501241 h 3163338"/>
                      <a:gd name="connsiteX3" fmla="*/ 143747 w 2896641"/>
                      <a:gd name="connsiteY3" fmla="*/ 2088866 h 3163338"/>
                      <a:gd name="connsiteX4" fmla="*/ 780241 w 2896641"/>
                      <a:gd name="connsiteY4" fmla="*/ 1784065 h 3163338"/>
                      <a:gd name="connsiteX5" fmla="*/ 1174687 w 2896641"/>
                      <a:gd name="connsiteY5" fmla="*/ 1102748 h 3163338"/>
                      <a:gd name="connsiteX6" fmla="*/ 1515347 w 2896641"/>
                      <a:gd name="connsiteY6" fmla="*/ 88 h 3163338"/>
                      <a:gd name="connsiteX7" fmla="*/ 1820147 w 2896641"/>
                      <a:gd name="connsiteY7" fmla="*/ 735194 h 3163338"/>
                      <a:gd name="connsiteX8" fmla="*/ 2080123 w 2896641"/>
                      <a:gd name="connsiteY8" fmla="*/ 1586841 h 3163338"/>
                      <a:gd name="connsiteX9" fmla="*/ 2895911 w 2896641"/>
                      <a:gd name="connsiteY9" fmla="*/ 2366771 h 3163338"/>
                      <a:gd name="connsiteX10" fmla="*/ 2187700 w 2896641"/>
                      <a:gd name="connsiteY10" fmla="*/ 2904654 h 3163338"/>
                      <a:gd name="connsiteX11" fmla="*/ 1838076 w 2896641"/>
                      <a:gd name="connsiteY11" fmla="*/ 3155665 h 3163338"/>
                      <a:gd name="connsiteX12" fmla="*/ 968500 w 2896641"/>
                      <a:gd name="connsiteY12" fmla="*/ 3101877 h 3163338"/>
                      <a:gd name="connsiteX13" fmla="*/ 663700 w 2896641"/>
                      <a:gd name="connsiteY13" fmla="*/ 2904653 h 3163338"/>
                      <a:gd name="connsiteX14" fmla="*/ 493370 w 2896641"/>
                      <a:gd name="connsiteY14" fmla="*/ 2904653 h 3163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96641" h="3163338">
                        <a:moveTo>
                          <a:pt x="493370" y="2904653"/>
                        </a:moveTo>
                        <a:cubicBezTo>
                          <a:pt x="409699" y="2880747"/>
                          <a:pt x="243852" y="2828453"/>
                          <a:pt x="161676" y="2761218"/>
                        </a:cubicBezTo>
                        <a:cubicBezTo>
                          <a:pt x="79500" y="2693983"/>
                          <a:pt x="3299" y="2613300"/>
                          <a:pt x="311" y="2501241"/>
                        </a:cubicBezTo>
                        <a:cubicBezTo>
                          <a:pt x="-2677" y="2389182"/>
                          <a:pt x="13759" y="2208395"/>
                          <a:pt x="143747" y="2088866"/>
                        </a:cubicBezTo>
                        <a:cubicBezTo>
                          <a:pt x="273735" y="1969337"/>
                          <a:pt x="608418" y="1948418"/>
                          <a:pt x="780241" y="1784065"/>
                        </a:cubicBezTo>
                        <a:cubicBezTo>
                          <a:pt x="952064" y="1619712"/>
                          <a:pt x="1062628" y="1400077"/>
                          <a:pt x="1174687" y="1102748"/>
                        </a:cubicBezTo>
                        <a:cubicBezTo>
                          <a:pt x="1286746" y="805419"/>
                          <a:pt x="1309159" y="7559"/>
                          <a:pt x="1515347" y="88"/>
                        </a:cubicBezTo>
                        <a:cubicBezTo>
                          <a:pt x="1721535" y="-7383"/>
                          <a:pt x="1736476" y="467747"/>
                          <a:pt x="1820147" y="735194"/>
                        </a:cubicBezTo>
                        <a:cubicBezTo>
                          <a:pt x="1921747" y="1007124"/>
                          <a:pt x="1784288" y="1296982"/>
                          <a:pt x="2080123" y="1586841"/>
                        </a:cubicBezTo>
                        <a:cubicBezTo>
                          <a:pt x="2375958" y="1876700"/>
                          <a:pt x="2879476" y="2139665"/>
                          <a:pt x="2895911" y="2366771"/>
                        </a:cubicBezTo>
                        <a:cubicBezTo>
                          <a:pt x="2912346" y="2593877"/>
                          <a:pt x="2650877" y="2844889"/>
                          <a:pt x="2187700" y="2904654"/>
                        </a:cubicBezTo>
                        <a:cubicBezTo>
                          <a:pt x="2074147" y="3098889"/>
                          <a:pt x="2247464" y="3131759"/>
                          <a:pt x="1838076" y="3155665"/>
                        </a:cubicBezTo>
                        <a:cubicBezTo>
                          <a:pt x="1428688" y="3179571"/>
                          <a:pt x="1164229" y="3143712"/>
                          <a:pt x="968500" y="3101877"/>
                        </a:cubicBezTo>
                        <a:cubicBezTo>
                          <a:pt x="772771" y="3060042"/>
                          <a:pt x="742888" y="2937524"/>
                          <a:pt x="663700" y="2904653"/>
                        </a:cubicBezTo>
                        <a:cubicBezTo>
                          <a:pt x="584512" y="2871782"/>
                          <a:pt x="577041" y="2928559"/>
                          <a:pt x="493370" y="2904653"/>
                        </a:cubicBezTo>
                        <a:close/>
                      </a:path>
                    </a:pathLst>
                  </a:cu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9" name="Freeform 138"/>
                  <p:cNvSpPr/>
                  <p:nvPr/>
                </p:nvSpPr>
                <p:spPr bwMode="auto">
                  <a:xfrm>
                    <a:off x="5406977" y="5043488"/>
                    <a:ext cx="1192306" cy="412377"/>
                  </a:xfrm>
                  <a:custGeom>
                    <a:avLst/>
                    <a:gdLst>
                      <a:gd name="connsiteX0" fmla="*/ 0 w 1192306"/>
                      <a:gd name="connsiteY0" fmla="*/ 412377 h 412377"/>
                      <a:gd name="connsiteX1" fmla="*/ 242047 w 1192306"/>
                      <a:gd name="connsiteY1" fmla="*/ 107577 h 412377"/>
                      <a:gd name="connsiteX2" fmla="*/ 582706 w 1192306"/>
                      <a:gd name="connsiteY2" fmla="*/ 0 h 412377"/>
                      <a:gd name="connsiteX3" fmla="*/ 932330 w 1192306"/>
                      <a:gd name="connsiteY3" fmla="*/ 134471 h 412377"/>
                      <a:gd name="connsiteX4" fmla="*/ 1192306 w 1192306"/>
                      <a:gd name="connsiteY4" fmla="*/ 412377 h 4123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2306" h="412377">
                        <a:moveTo>
                          <a:pt x="0" y="412377"/>
                        </a:moveTo>
                        <a:lnTo>
                          <a:pt x="242047" y="107577"/>
                        </a:lnTo>
                        <a:lnTo>
                          <a:pt x="582706" y="0"/>
                        </a:lnTo>
                        <a:lnTo>
                          <a:pt x="932330" y="134471"/>
                        </a:lnTo>
                        <a:lnTo>
                          <a:pt x="1192306" y="412377"/>
                        </a:lnTo>
                      </a:path>
                    </a:pathLst>
                  </a:cu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0" name="Freeform 139"/>
                  <p:cNvSpPr/>
                  <p:nvPr/>
                </p:nvSpPr>
                <p:spPr bwMode="auto">
                  <a:xfrm>
                    <a:off x="5585712" y="4628870"/>
                    <a:ext cx="897169" cy="275945"/>
                  </a:xfrm>
                  <a:custGeom>
                    <a:avLst/>
                    <a:gdLst>
                      <a:gd name="connsiteX0" fmla="*/ 0 w 923365"/>
                      <a:gd name="connsiteY0" fmla="*/ 0 h 233083"/>
                      <a:gd name="connsiteX1" fmla="*/ 268941 w 923365"/>
                      <a:gd name="connsiteY1" fmla="*/ 89647 h 233083"/>
                      <a:gd name="connsiteX2" fmla="*/ 430306 w 923365"/>
                      <a:gd name="connsiteY2" fmla="*/ 233083 h 233083"/>
                      <a:gd name="connsiteX3" fmla="*/ 546847 w 923365"/>
                      <a:gd name="connsiteY3" fmla="*/ 197224 h 233083"/>
                      <a:gd name="connsiteX4" fmla="*/ 546847 w 923365"/>
                      <a:gd name="connsiteY4" fmla="*/ 62753 h 233083"/>
                      <a:gd name="connsiteX5" fmla="*/ 923365 w 923365"/>
                      <a:gd name="connsiteY5" fmla="*/ 8965 h 233083"/>
                      <a:gd name="connsiteX0" fmla="*/ 0 w 923365"/>
                      <a:gd name="connsiteY0" fmla="*/ 0 h 252133"/>
                      <a:gd name="connsiteX1" fmla="*/ 268941 w 923365"/>
                      <a:gd name="connsiteY1" fmla="*/ 89647 h 252133"/>
                      <a:gd name="connsiteX2" fmla="*/ 401731 w 923365"/>
                      <a:gd name="connsiteY2" fmla="*/ 252133 h 252133"/>
                      <a:gd name="connsiteX3" fmla="*/ 546847 w 923365"/>
                      <a:gd name="connsiteY3" fmla="*/ 197224 h 252133"/>
                      <a:gd name="connsiteX4" fmla="*/ 546847 w 923365"/>
                      <a:gd name="connsiteY4" fmla="*/ 62753 h 252133"/>
                      <a:gd name="connsiteX5" fmla="*/ 923365 w 923365"/>
                      <a:gd name="connsiteY5" fmla="*/ 8965 h 252133"/>
                      <a:gd name="connsiteX0" fmla="*/ 0 w 923365"/>
                      <a:gd name="connsiteY0" fmla="*/ 0 h 252133"/>
                      <a:gd name="connsiteX1" fmla="*/ 268941 w 923365"/>
                      <a:gd name="connsiteY1" fmla="*/ 89647 h 252133"/>
                      <a:gd name="connsiteX2" fmla="*/ 329313 w 923365"/>
                      <a:gd name="connsiteY2" fmla="*/ 157443 h 252133"/>
                      <a:gd name="connsiteX3" fmla="*/ 401731 w 923365"/>
                      <a:gd name="connsiteY3" fmla="*/ 252133 h 252133"/>
                      <a:gd name="connsiteX4" fmla="*/ 546847 w 923365"/>
                      <a:gd name="connsiteY4" fmla="*/ 197224 h 252133"/>
                      <a:gd name="connsiteX5" fmla="*/ 546847 w 923365"/>
                      <a:gd name="connsiteY5" fmla="*/ 62753 h 252133"/>
                      <a:gd name="connsiteX6" fmla="*/ 923365 w 923365"/>
                      <a:gd name="connsiteY6" fmla="*/ 8965 h 252133"/>
                      <a:gd name="connsiteX0" fmla="*/ 0 w 923365"/>
                      <a:gd name="connsiteY0" fmla="*/ 0 h 252133"/>
                      <a:gd name="connsiteX1" fmla="*/ 268941 w 923365"/>
                      <a:gd name="connsiteY1" fmla="*/ 89647 h 252133"/>
                      <a:gd name="connsiteX2" fmla="*/ 250732 w 923365"/>
                      <a:gd name="connsiteY2" fmla="*/ 186018 h 252133"/>
                      <a:gd name="connsiteX3" fmla="*/ 401731 w 923365"/>
                      <a:gd name="connsiteY3" fmla="*/ 252133 h 252133"/>
                      <a:gd name="connsiteX4" fmla="*/ 546847 w 923365"/>
                      <a:gd name="connsiteY4" fmla="*/ 197224 h 252133"/>
                      <a:gd name="connsiteX5" fmla="*/ 546847 w 923365"/>
                      <a:gd name="connsiteY5" fmla="*/ 62753 h 252133"/>
                      <a:gd name="connsiteX6" fmla="*/ 923365 w 923365"/>
                      <a:gd name="connsiteY6" fmla="*/ 8965 h 252133"/>
                      <a:gd name="connsiteX0" fmla="*/ 0 w 954321"/>
                      <a:gd name="connsiteY0" fmla="*/ 310123 h 310123"/>
                      <a:gd name="connsiteX1" fmla="*/ 299897 w 954321"/>
                      <a:gd name="connsiteY1" fmla="*/ 80682 h 310123"/>
                      <a:gd name="connsiteX2" fmla="*/ 281688 w 954321"/>
                      <a:gd name="connsiteY2" fmla="*/ 177053 h 310123"/>
                      <a:gd name="connsiteX3" fmla="*/ 432687 w 954321"/>
                      <a:gd name="connsiteY3" fmla="*/ 243168 h 310123"/>
                      <a:gd name="connsiteX4" fmla="*/ 577803 w 954321"/>
                      <a:gd name="connsiteY4" fmla="*/ 188259 h 310123"/>
                      <a:gd name="connsiteX5" fmla="*/ 577803 w 954321"/>
                      <a:gd name="connsiteY5" fmla="*/ 53788 h 310123"/>
                      <a:gd name="connsiteX6" fmla="*/ 954321 w 954321"/>
                      <a:gd name="connsiteY6" fmla="*/ 0 h 310123"/>
                      <a:gd name="connsiteX0" fmla="*/ 0 w 897171"/>
                      <a:gd name="connsiteY0" fmla="*/ 14848 h 243168"/>
                      <a:gd name="connsiteX1" fmla="*/ 242747 w 897171"/>
                      <a:gd name="connsiteY1" fmla="*/ 80682 h 243168"/>
                      <a:gd name="connsiteX2" fmla="*/ 224538 w 897171"/>
                      <a:gd name="connsiteY2" fmla="*/ 177053 h 243168"/>
                      <a:gd name="connsiteX3" fmla="*/ 375537 w 897171"/>
                      <a:gd name="connsiteY3" fmla="*/ 243168 h 243168"/>
                      <a:gd name="connsiteX4" fmla="*/ 520653 w 897171"/>
                      <a:gd name="connsiteY4" fmla="*/ 188259 h 243168"/>
                      <a:gd name="connsiteX5" fmla="*/ 520653 w 897171"/>
                      <a:gd name="connsiteY5" fmla="*/ 53788 h 243168"/>
                      <a:gd name="connsiteX6" fmla="*/ 897171 w 897171"/>
                      <a:gd name="connsiteY6" fmla="*/ 0 h 243168"/>
                      <a:gd name="connsiteX0" fmla="*/ 0 w 675714"/>
                      <a:gd name="connsiteY0" fmla="*/ 14848 h 243168"/>
                      <a:gd name="connsiteX1" fmla="*/ 242747 w 675714"/>
                      <a:gd name="connsiteY1" fmla="*/ 80682 h 243168"/>
                      <a:gd name="connsiteX2" fmla="*/ 224538 w 675714"/>
                      <a:gd name="connsiteY2" fmla="*/ 177053 h 243168"/>
                      <a:gd name="connsiteX3" fmla="*/ 375537 w 675714"/>
                      <a:gd name="connsiteY3" fmla="*/ 243168 h 243168"/>
                      <a:gd name="connsiteX4" fmla="*/ 520653 w 675714"/>
                      <a:gd name="connsiteY4" fmla="*/ 188259 h 243168"/>
                      <a:gd name="connsiteX5" fmla="*/ 520653 w 675714"/>
                      <a:gd name="connsiteY5" fmla="*/ 53788 h 243168"/>
                      <a:gd name="connsiteX6" fmla="*/ 675714 w 675714"/>
                      <a:gd name="connsiteY6" fmla="*/ 0 h 243168"/>
                      <a:gd name="connsiteX0" fmla="*/ 0 w 844782"/>
                      <a:gd name="connsiteY0" fmla="*/ 0 h 228320"/>
                      <a:gd name="connsiteX1" fmla="*/ 242747 w 844782"/>
                      <a:gd name="connsiteY1" fmla="*/ 65834 h 228320"/>
                      <a:gd name="connsiteX2" fmla="*/ 224538 w 844782"/>
                      <a:gd name="connsiteY2" fmla="*/ 162205 h 228320"/>
                      <a:gd name="connsiteX3" fmla="*/ 375537 w 844782"/>
                      <a:gd name="connsiteY3" fmla="*/ 228320 h 228320"/>
                      <a:gd name="connsiteX4" fmla="*/ 520653 w 844782"/>
                      <a:gd name="connsiteY4" fmla="*/ 173411 h 228320"/>
                      <a:gd name="connsiteX5" fmla="*/ 520653 w 844782"/>
                      <a:gd name="connsiteY5" fmla="*/ 38940 h 228320"/>
                      <a:gd name="connsiteX6" fmla="*/ 844782 w 844782"/>
                      <a:gd name="connsiteY6" fmla="*/ 6583 h 228320"/>
                      <a:gd name="connsiteX0" fmla="*/ 0 w 897169"/>
                      <a:gd name="connsiteY0" fmla="*/ 0 h 275945"/>
                      <a:gd name="connsiteX1" fmla="*/ 295134 w 897169"/>
                      <a:gd name="connsiteY1" fmla="*/ 113459 h 275945"/>
                      <a:gd name="connsiteX2" fmla="*/ 276925 w 897169"/>
                      <a:gd name="connsiteY2" fmla="*/ 209830 h 275945"/>
                      <a:gd name="connsiteX3" fmla="*/ 427924 w 897169"/>
                      <a:gd name="connsiteY3" fmla="*/ 275945 h 275945"/>
                      <a:gd name="connsiteX4" fmla="*/ 573040 w 897169"/>
                      <a:gd name="connsiteY4" fmla="*/ 221036 h 275945"/>
                      <a:gd name="connsiteX5" fmla="*/ 573040 w 897169"/>
                      <a:gd name="connsiteY5" fmla="*/ 86565 h 275945"/>
                      <a:gd name="connsiteX6" fmla="*/ 897169 w 897169"/>
                      <a:gd name="connsiteY6" fmla="*/ 54208 h 275945"/>
                      <a:gd name="connsiteX0" fmla="*/ 0 w 897169"/>
                      <a:gd name="connsiteY0" fmla="*/ 0 h 275945"/>
                      <a:gd name="connsiteX1" fmla="*/ 283227 w 897169"/>
                      <a:gd name="connsiteY1" fmla="*/ 120603 h 275945"/>
                      <a:gd name="connsiteX2" fmla="*/ 276925 w 897169"/>
                      <a:gd name="connsiteY2" fmla="*/ 209830 h 275945"/>
                      <a:gd name="connsiteX3" fmla="*/ 427924 w 897169"/>
                      <a:gd name="connsiteY3" fmla="*/ 275945 h 275945"/>
                      <a:gd name="connsiteX4" fmla="*/ 573040 w 897169"/>
                      <a:gd name="connsiteY4" fmla="*/ 221036 h 275945"/>
                      <a:gd name="connsiteX5" fmla="*/ 573040 w 897169"/>
                      <a:gd name="connsiteY5" fmla="*/ 86565 h 275945"/>
                      <a:gd name="connsiteX6" fmla="*/ 897169 w 897169"/>
                      <a:gd name="connsiteY6" fmla="*/ 54208 h 275945"/>
                      <a:gd name="connsiteX0" fmla="*/ 0 w 897169"/>
                      <a:gd name="connsiteY0" fmla="*/ 0 h 275945"/>
                      <a:gd name="connsiteX1" fmla="*/ 283227 w 897169"/>
                      <a:gd name="connsiteY1" fmla="*/ 120603 h 275945"/>
                      <a:gd name="connsiteX2" fmla="*/ 276925 w 897169"/>
                      <a:gd name="connsiteY2" fmla="*/ 209830 h 275945"/>
                      <a:gd name="connsiteX3" fmla="*/ 427924 w 897169"/>
                      <a:gd name="connsiteY3" fmla="*/ 275945 h 275945"/>
                      <a:gd name="connsiteX4" fmla="*/ 573040 w 897169"/>
                      <a:gd name="connsiteY4" fmla="*/ 221036 h 275945"/>
                      <a:gd name="connsiteX5" fmla="*/ 584946 w 897169"/>
                      <a:gd name="connsiteY5" fmla="*/ 98471 h 275945"/>
                      <a:gd name="connsiteX6" fmla="*/ 897169 w 897169"/>
                      <a:gd name="connsiteY6" fmla="*/ 54208 h 275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7169" h="275945">
                        <a:moveTo>
                          <a:pt x="0" y="0"/>
                        </a:moveTo>
                        <a:lnTo>
                          <a:pt x="283227" y="120603"/>
                        </a:lnTo>
                        <a:lnTo>
                          <a:pt x="276925" y="209830"/>
                        </a:lnTo>
                        <a:lnTo>
                          <a:pt x="427924" y="275945"/>
                        </a:lnTo>
                        <a:lnTo>
                          <a:pt x="573040" y="221036"/>
                        </a:lnTo>
                        <a:lnTo>
                          <a:pt x="584946" y="98471"/>
                        </a:lnTo>
                        <a:lnTo>
                          <a:pt x="897169" y="54208"/>
                        </a:lnTo>
                      </a:path>
                    </a:pathLst>
                  </a:custGeom>
                  <a:grpFill/>
                  <a:ln w="9525">
                    <a:solidFill>
                      <a:srgbClr val="969696"/>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1" name="Freeform 140"/>
                  <p:cNvSpPr/>
                  <p:nvPr/>
                </p:nvSpPr>
                <p:spPr bwMode="auto">
                  <a:xfrm>
                    <a:off x="6003130" y="4833939"/>
                    <a:ext cx="475" cy="209550"/>
                  </a:xfrm>
                  <a:custGeom>
                    <a:avLst/>
                    <a:gdLst>
                      <a:gd name="connsiteX0" fmla="*/ 0 w 19050"/>
                      <a:gd name="connsiteY0" fmla="*/ 295275 h 295275"/>
                      <a:gd name="connsiteX1" fmla="*/ 0 w 19050"/>
                      <a:gd name="connsiteY1" fmla="*/ 295275 h 295275"/>
                      <a:gd name="connsiteX2" fmla="*/ 16669 w 19050"/>
                      <a:gd name="connsiteY2" fmla="*/ 0 h 295275"/>
                      <a:gd name="connsiteX3" fmla="*/ 16669 w 19050"/>
                      <a:gd name="connsiteY3" fmla="*/ 0 h 295275"/>
                      <a:gd name="connsiteX4" fmla="*/ 19050 w 19050"/>
                      <a:gd name="connsiteY4" fmla="*/ 0 h 295275"/>
                      <a:gd name="connsiteX0" fmla="*/ 0 w 16669"/>
                      <a:gd name="connsiteY0" fmla="*/ 295275 h 295275"/>
                      <a:gd name="connsiteX1" fmla="*/ 0 w 16669"/>
                      <a:gd name="connsiteY1" fmla="*/ 295275 h 295275"/>
                      <a:gd name="connsiteX2" fmla="*/ 16669 w 16669"/>
                      <a:gd name="connsiteY2" fmla="*/ 0 h 295275"/>
                      <a:gd name="connsiteX3" fmla="*/ 16669 w 16669"/>
                      <a:gd name="connsiteY3" fmla="*/ 0 h 295275"/>
                      <a:gd name="connsiteX4" fmla="*/ 198 w 16669"/>
                      <a:gd name="connsiteY4" fmla="*/ 12838 h 295275"/>
                      <a:gd name="connsiteX0" fmla="*/ 0 w 16669"/>
                      <a:gd name="connsiteY0" fmla="*/ 295275 h 295275"/>
                      <a:gd name="connsiteX1" fmla="*/ 0 w 16669"/>
                      <a:gd name="connsiteY1" fmla="*/ 295275 h 295275"/>
                      <a:gd name="connsiteX2" fmla="*/ 16669 w 16669"/>
                      <a:gd name="connsiteY2" fmla="*/ 0 h 295275"/>
                      <a:gd name="connsiteX3" fmla="*/ 198 w 16669"/>
                      <a:gd name="connsiteY3" fmla="*/ 12838 h 295275"/>
                      <a:gd name="connsiteX0" fmla="*/ 0 w 198"/>
                      <a:gd name="connsiteY0" fmla="*/ 282437 h 282437"/>
                      <a:gd name="connsiteX1" fmla="*/ 0 w 198"/>
                      <a:gd name="connsiteY1" fmla="*/ 282437 h 282437"/>
                      <a:gd name="connsiteX2" fmla="*/ 198 w 198"/>
                      <a:gd name="connsiteY2" fmla="*/ 0 h 282437"/>
                    </a:gdLst>
                    <a:ahLst/>
                    <a:cxnLst>
                      <a:cxn ang="0">
                        <a:pos x="connsiteX0" y="connsiteY0"/>
                      </a:cxn>
                      <a:cxn ang="0">
                        <a:pos x="connsiteX1" y="connsiteY1"/>
                      </a:cxn>
                      <a:cxn ang="0">
                        <a:pos x="connsiteX2" y="connsiteY2"/>
                      </a:cxn>
                    </a:cxnLst>
                    <a:rect l="l" t="t" r="r" b="b"/>
                    <a:pathLst>
                      <a:path w="198" h="282437">
                        <a:moveTo>
                          <a:pt x="0" y="282437"/>
                        </a:moveTo>
                        <a:lnTo>
                          <a:pt x="0" y="282437"/>
                        </a:lnTo>
                        <a:lnTo>
                          <a:pt x="198" y="0"/>
                        </a:lnTo>
                      </a:path>
                    </a:pathLst>
                  </a:custGeom>
                  <a:grpFill/>
                  <a:ln w="9525" cap="sq">
                    <a:solidFill>
                      <a:srgbClr val="969696"/>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sp>
              <p:nvSpPr>
                <p:cNvPr id="136" name="Freeform 135"/>
                <p:cNvSpPr/>
                <p:nvPr/>
              </p:nvSpPr>
              <p:spPr bwMode="auto">
                <a:xfrm>
                  <a:off x="2869927" y="3447184"/>
                  <a:ext cx="1096310" cy="688290"/>
                </a:xfrm>
                <a:custGeom>
                  <a:avLst/>
                  <a:gdLst>
                    <a:gd name="connsiteX0" fmla="*/ 657691 w 960785"/>
                    <a:gd name="connsiteY0" fmla="*/ 0 h 603204"/>
                    <a:gd name="connsiteX1" fmla="*/ 691118 w 960785"/>
                    <a:gd name="connsiteY1" fmla="*/ 6564 h 603204"/>
                    <a:gd name="connsiteX2" fmla="*/ 960626 w 960785"/>
                    <a:gd name="connsiteY2" fmla="*/ 73592 h 603204"/>
                    <a:gd name="connsiteX3" fmla="*/ 667732 w 960785"/>
                    <a:gd name="connsiteY3" fmla="*/ 564130 h 603204"/>
                    <a:gd name="connsiteX4" fmla="*/ 10506 w 960785"/>
                    <a:gd name="connsiteY4" fmla="*/ 473642 h 603204"/>
                    <a:gd name="connsiteX5" fmla="*/ 207309 w 960785"/>
                    <a:gd name="connsiteY5" fmla="*/ 109518 h 603204"/>
                    <a:gd name="connsiteX6" fmla="*/ 219939 w 960785"/>
                    <a:gd name="connsiteY6" fmla="*/ 99265 h 603204"/>
                    <a:gd name="connsiteX7" fmla="*/ 222587 w 960785"/>
                    <a:gd name="connsiteY7" fmla="*/ 116497 h 603204"/>
                    <a:gd name="connsiteX8" fmla="*/ 515134 w 960785"/>
                    <a:gd name="connsiteY8" fmla="*/ 388724 h 603204"/>
                    <a:gd name="connsiteX9" fmla="*/ 662896 w 960785"/>
                    <a:gd name="connsiteY9" fmla="*/ 17432 h 60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60785" h="603204">
                      <a:moveTo>
                        <a:pt x="657691" y="0"/>
                      </a:moveTo>
                      <a:lnTo>
                        <a:pt x="691118" y="6564"/>
                      </a:lnTo>
                      <a:cubicBezTo>
                        <a:pt x="756510" y="20982"/>
                        <a:pt x="793939" y="38469"/>
                        <a:pt x="960626" y="73592"/>
                      </a:cubicBezTo>
                      <a:cubicBezTo>
                        <a:pt x="966182" y="353786"/>
                        <a:pt x="826085" y="497455"/>
                        <a:pt x="667732" y="564130"/>
                      </a:cubicBezTo>
                      <a:cubicBezTo>
                        <a:pt x="509379" y="630805"/>
                        <a:pt x="108931" y="619295"/>
                        <a:pt x="10506" y="473642"/>
                      </a:cubicBezTo>
                      <a:cubicBezTo>
                        <a:pt x="-40195" y="333695"/>
                        <a:pt x="103574" y="195569"/>
                        <a:pt x="207309" y="109518"/>
                      </a:cubicBezTo>
                      <a:lnTo>
                        <a:pt x="219939" y="99265"/>
                      </a:lnTo>
                      <a:lnTo>
                        <a:pt x="222587" y="116497"/>
                      </a:lnTo>
                      <a:cubicBezTo>
                        <a:pt x="262568" y="294200"/>
                        <a:pt x="393546" y="416080"/>
                        <a:pt x="515134" y="388724"/>
                      </a:cubicBezTo>
                      <a:cubicBezTo>
                        <a:pt x="636722" y="361368"/>
                        <a:pt x="702877" y="195134"/>
                        <a:pt x="662896" y="17432"/>
                      </a:cubicBezTo>
                      <a:close/>
                    </a:path>
                  </a:pathLst>
                </a:cu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7" name="Freeform 136"/>
                <p:cNvSpPr/>
                <p:nvPr/>
              </p:nvSpPr>
              <p:spPr bwMode="auto">
                <a:xfrm flipH="1">
                  <a:off x="107576" y="3438219"/>
                  <a:ext cx="1096310" cy="688290"/>
                </a:xfrm>
                <a:custGeom>
                  <a:avLst/>
                  <a:gdLst>
                    <a:gd name="connsiteX0" fmla="*/ 657691 w 960785"/>
                    <a:gd name="connsiteY0" fmla="*/ 0 h 603204"/>
                    <a:gd name="connsiteX1" fmla="*/ 691118 w 960785"/>
                    <a:gd name="connsiteY1" fmla="*/ 6564 h 603204"/>
                    <a:gd name="connsiteX2" fmla="*/ 960626 w 960785"/>
                    <a:gd name="connsiteY2" fmla="*/ 73592 h 603204"/>
                    <a:gd name="connsiteX3" fmla="*/ 667732 w 960785"/>
                    <a:gd name="connsiteY3" fmla="*/ 564130 h 603204"/>
                    <a:gd name="connsiteX4" fmla="*/ 10506 w 960785"/>
                    <a:gd name="connsiteY4" fmla="*/ 473642 h 603204"/>
                    <a:gd name="connsiteX5" fmla="*/ 207309 w 960785"/>
                    <a:gd name="connsiteY5" fmla="*/ 109518 h 603204"/>
                    <a:gd name="connsiteX6" fmla="*/ 219939 w 960785"/>
                    <a:gd name="connsiteY6" fmla="*/ 99265 h 603204"/>
                    <a:gd name="connsiteX7" fmla="*/ 222587 w 960785"/>
                    <a:gd name="connsiteY7" fmla="*/ 116497 h 603204"/>
                    <a:gd name="connsiteX8" fmla="*/ 515134 w 960785"/>
                    <a:gd name="connsiteY8" fmla="*/ 388724 h 603204"/>
                    <a:gd name="connsiteX9" fmla="*/ 662896 w 960785"/>
                    <a:gd name="connsiteY9" fmla="*/ 17432 h 60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60785" h="603204">
                      <a:moveTo>
                        <a:pt x="657691" y="0"/>
                      </a:moveTo>
                      <a:lnTo>
                        <a:pt x="691118" y="6564"/>
                      </a:lnTo>
                      <a:cubicBezTo>
                        <a:pt x="756510" y="20982"/>
                        <a:pt x="793939" y="38469"/>
                        <a:pt x="960626" y="73592"/>
                      </a:cubicBezTo>
                      <a:cubicBezTo>
                        <a:pt x="966182" y="353786"/>
                        <a:pt x="826085" y="497455"/>
                        <a:pt x="667732" y="564130"/>
                      </a:cubicBezTo>
                      <a:cubicBezTo>
                        <a:pt x="509379" y="630805"/>
                        <a:pt x="108931" y="619295"/>
                        <a:pt x="10506" y="473642"/>
                      </a:cubicBezTo>
                      <a:cubicBezTo>
                        <a:pt x="-40195" y="333695"/>
                        <a:pt x="103574" y="195569"/>
                        <a:pt x="207309" y="109518"/>
                      </a:cubicBezTo>
                      <a:lnTo>
                        <a:pt x="219939" y="99265"/>
                      </a:lnTo>
                      <a:lnTo>
                        <a:pt x="222587" y="116497"/>
                      </a:lnTo>
                      <a:cubicBezTo>
                        <a:pt x="262568" y="294200"/>
                        <a:pt x="393546" y="416080"/>
                        <a:pt x="515134" y="388724"/>
                      </a:cubicBezTo>
                      <a:cubicBezTo>
                        <a:pt x="636722" y="361368"/>
                        <a:pt x="702877" y="195134"/>
                        <a:pt x="662896" y="17432"/>
                      </a:cubicBezTo>
                      <a:close/>
                    </a:path>
                  </a:pathLst>
                </a:custGeom>
                <a:grpFill/>
                <a:ln w="9525">
                  <a:solidFill>
                    <a:srgbClr val="96969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
          <p:nvSpPr>
            <p:cNvPr id="218" name="Rectangle 217"/>
            <p:cNvSpPr/>
            <p:nvPr/>
          </p:nvSpPr>
          <p:spPr bwMode="auto">
            <a:xfrm>
              <a:off x="10890812" y="5715213"/>
              <a:ext cx="1064418" cy="291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02" name="Multiply 601"/>
            <p:cNvSpPr/>
            <p:nvPr/>
          </p:nvSpPr>
          <p:spPr bwMode="auto">
            <a:xfrm>
              <a:off x="10475739"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03" name="Multiply 602"/>
            <p:cNvSpPr/>
            <p:nvPr/>
          </p:nvSpPr>
          <p:spPr bwMode="auto">
            <a:xfrm>
              <a:off x="10485263"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04" name="Multiply 603"/>
            <p:cNvSpPr/>
            <p:nvPr/>
          </p:nvSpPr>
          <p:spPr bwMode="auto">
            <a:xfrm>
              <a:off x="10485263"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07" name="Multiply 606"/>
            <p:cNvSpPr/>
            <p:nvPr/>
          </p:nvSpPr>
          <p:spPr bwMode="auto">
            <a:xfrm>
              <a:off x="10685854"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08" name="Multiply 607"/>
            <p:cNvSpPr/>
            <p:nvPr/>
          </p:nvSpPr>
          <p:spPr bwMode="auto">
            <a:xfrm>
              <a:off x="10695378"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09" name="Multiply 608"/>
            <p:cNvSpPr/>
            <p:nvPr/>
          </p:nvSpPr>
          <p:spPr bwMode="auto">
            <a:xfrm>
              <a:off x="10695378"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11" name="Multiply 610"/>
            <p:cNvSpPr/>
            <p:nvPr/>
          </p:nvSpPr>
          <p:spPr bwMode="auto">
            <a:xfrm>
              <a:off x="10895091"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12" name="Multiply 611"/>
            <p:cNvSpPr/>
            <p:nvPr/>
          </p:nvSpPr>
          <p:spPr bwMode="auto">
            <a:xfrm>
              <a:off x="10904615"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13" name="Multiply 612"/>
            <p:cNvSpPr/>
            <p:nvPr/>
          </p:nvSpPr>
          <p:spPr bwMode="auto">
            <a:xfrm>
              <a:off x="10904615"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15" name="Multiply 614"/>
            <p:cNvSpPr/>
            <p:nvPr/>
          </p:nvSpPr>
          <p:spPr bwMode="auto">
            <a:xfrm>
              <a:off x="11102912"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16" name="Multiply 615"/>
            <p:cNvSpPr/>
            <p:nvPr/>
          </p:nvSpPr>
          <p:spPr bwMode="auto">
            <a:xfrm>
              <a:off x="11112436"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17" name="Multiply 616"/>
            <p:cNvSpPr/>
            <p:nvPr/>
          </p:nvSpPr>
          <p:spPr bwMode="auto">
            <a:xfrm>
              <a:off x="11112436"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19" name="Multiply 618"/>
            <p:cNvSpPr/>
            <p:nvPr/>
          </p:nvSpPr>
          <p:spPr bwMode="auto">
            <a:xfrm>
              <a:off x="11305647"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20" name="Multiply 619"/>
            <p:cNvSpPr/>
            <p:nvPr/>
          </p:nvSpPr>
          <p:spPr bwMode="auto">
            <a:xfrm>
              <a:off x="11315171"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21" name="Multiply 620"/>
            <p:cNvSpPr/>
            <p:nvPr/>
          </p:nvSpPr>
          <p:spPr bwMode="auto">
            <a:xfrm>
              <a:off x="11315171"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23" name="Multiply 622"/>
            <p:cNvSpPr/>
            <p:nvPr/>
          </p:nvSpPr>
          <p:spPr bwMode="auto">
            <a:xfrm>
              <a:off x="11526485"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24" name="Multiply 623"/>
            <p:cNvSpPr/>
            <p:nvPr/>
          </p:nvSpPr>
          <p:spPr bwMode="auto">
            <a:xfrm>
              <a:off x="11536009"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25" name="Multiply 624"/>
            <p:cNvSpPr/>
            <p:nvPr/>
          </p:nvSpPr>
          <p:spPr bwMode="auto">
            <a:xfrm>
              <a:off x="11536009" y="5262050"/>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27" name="Multiply 626"/>
            <p:cNvSpPr/>
            <p:nvPr/>
          </p:nvSpPr>
          <p:spPr bwMode="auto">
            <a:xfrm>
              <a:off x="11714361" y="4824292"/>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28" name="Multiply 627"/>
            <p:cNvSpPr/>
            <p:nvPr/>
          </p:nvSpPr>
          <p:spPr bwMode="auto">
            <a:xfrm>
              <a:off x="11723885" y="5049124"/>
              <a:ext cx="184716" cy="219520"/>
            </a:xfrm>
            <a:prstGeom prst="mathMultiply">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pic>
        <p:nvPicPr>
          <p:cNvPr id="414" name="Picture 413"/>
          <p:cNvPicPr>
            <a:picLocks noChangeAspect="1"/>
          </p:cNvPicPr>
          <p:nvPr/>
        </p:nvPicPr>
        <p:blipFill>
          <a:blip r:embed="rId3"/>
          <a:stretch>
            <a:fillRect/>
          </a:stretch>
        </p:blipFill>
        <p:spPr>
          <a:xfrm>
            <a:off x="11099177" y="-3671"/>
            <a:ext cx="1362075" cy="695325"/>
          </a:xfrm>
          <a:prstGeom prst="rect">
            <a:avLst/>
          </a:prstGeom>
        </p:spPr>
      </p:pic>
    </p:spTree>
    <p:extLst>
      <p:ext uri="{BB962C8B-B14F-4D97-AF65-F5344CB8AC3E}">
        <p14:creationId xmlns:p14="http://schemas.microsoft.com/office/powerpoint/2010/main" val="4273887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2000" fill="hold"/>
                                        <p:tgtEl>
                                          <p:spTgt spid="27"/>
                                        </p:tgtEl>
                                        <p:attrNameLst>
                                          <p:attrName>ppt_x</p:attrName>
                                        </p:attrNameLst>
                                      </p:cBhvr>
                                      <p:tavLst>
                                        <p:tav tm="0">
                                          <p:val>
                                            <p:strVal val="0-#ppt_w/2"/>
                                          </p:val>
                                        </p:tav>
                                        <p:tav tm="100000">
                                          <p:val>
                                            <p:strVal val="#ppt_x"/>
                                          </p:val>
                                        </p:tav>
                                      </p:tavLst>
                                    </p:anim>
                                    <p:anim calcmode="lin" valueType="num">
                                      <p:cBhvr additive="base">
                                        <p:cTn id="8" dur="2000" fill="hold"/>
                                        <p:tgtEl>
                                          <p:spTgt spid="27"/>
                                        </p:tgtEl>
                                        <p:attrNameLst>
                                          <p:attrName>ppt_y</p:attrName>
                                        </p:attrNameLst>
                                      </p:cBhvr>
                                      <p:tavLst>
                                        <p:tav tm="0">
                                          <p:val>
                                            <p:strVal val="#ppt_y"/>
                                          </p:val>
                                        </p:tav>
                                        <p:tav tm="100000">
                                          <p:val>
                                            <p:strVal val="#ppt_y"/>
                                          </p:val>
                                        </p:tav>
                                      </p:tavLst>
                                    </p:anim>
                                  </p:childTnLst>
                                </p:cTn>
                              </p:par>
                              <p:par>
                                <p:cTn id="9" presetID="8" presetClass="emph" presetSubtype="0" decel="100000" fill="hold" nodeType="withEffect">
                                  <p:stCondLst>
                                    <p:cond delay="0"/>
                                  </p:stCondLst>
                                  <p:childTnLst>
                                    <p:animRot by="1200000">
                                      <p:cBhvr>
                                        <p:cTn id="10" dur="2000" fill="hold"/>
                                        <p:tgtEl>
                                          <p:spTgt spid="27"/>
                                        </p:tgtEl>
                                        <p:attrNameLst>
                                          <p:attrName>r</p:attrName>
                                        </p:attrNameLst>
                                      </p:cBhvr>
                                    </p:animRot>
                                  </p:childTnLst>
                                </p:cTn>
                              </p:par>
                              <p:par>
                                <p:cTn id="11" presetID="2" presetClass="entr" presetSubtype="8" decel="10000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1750" fill="hold"/>
                                        <p:tgtEl>
                                          <p:spTgt spid="26"/>
                                        </p:tgtEl>
                                        <p:attrNameLst>
                                          <p:attrName>ppt_x</p:attrName>
                                        </p:attrNameLst>
                                      </p:cBhvr>
                                      <p:tavLst>
                                        <p:tav tm="0">
                                          <p:val>
                                            <p:strVal val="0-#ppt_w/2"/>
                                          </p:val>
                                        </p:tav>
                                        <p:tav tm="100000">
                                          <p:val>
                                            <p:strVal val="#ppt_x"/>
                                          </p:val>
                                        </p:tav>
                                      </p:tavLst>
                                    </p:anim>
                                    <p:anim calcmode="lin" valueType="num">
                                      <p:cBhvr additive="base">
                                        <p:cTn id="14" dur="1750" fill="hold"/>
                                        <p:tgtEl>
                                          <p:spTgt spid="26"/>
                                        </p:tgtEl>
                                        <p:attrNameLst>
                                          <p:attrName>ppt_y</p:attrName>
                                        </p:attrNameLst>
                                      </p:cBhvr>
                                      <p:tavLst>
                                        <p:tav tm="0">
                                          <p:val>
                                            <p:strVal val="#ppt_y"/>
                                          </p:val>
                                        </p:tav>
                                        <p:tav tm="100000">
                                          <p:val>
                                            <p:strVal val="#ppt_y"/>
                                          </p:val>
                                        </p:tav>
                                      </p:tavLst>
                                    </p:anim>
                                  </p:childTnLst>
                                </p:cTn>
                              </p:par>
                              <p:par>
                                <p:cTn id="15" presetID="8" presetClass="emph" presetSubtype="0" decel="100000" fill="hold" nodeType="withEffect">
                                  <p:stCondLst>
                                    <p:cond delay="0"/>
                                  </p:stCondLst>
                                  <p:childTnLst>
                                    <p:animRot by="1200000">
                                      <p:cBhvr>
                                        <p:cTn id="16" dur="1750" fill="hold"/>
                                        <p:tgtEl>
                                          <p:spTgt spid="26"/>
                                        </p:tgtEl>
                                        <p:attrNameLst>
                                          <p:attrName>r</p:attrName>
                                        </p:attrNameLst>
                                      </p:cBhvr>
                                    </p:animRot>
                                  </p:childTnLst>
                                </p:cTn>
                              </p:par>
                              <p:par>
                                <p:cTn id="17" presetID="2" presetClass="entr" presetSubtype="8" decel="100000"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1500" fill="hold"/>
                                        <p:tgtEl>
                                          <p:spTgt spid="25"/>
                                        </p:tgtEl>
                                        <p:attrNameLst>
                                          <p:attrName>ppt_x</p:attrName>
                                        </p:attrNameLst>
                                      </p:cBhvr>
                                      <p:tavLst>
                                        <p:tav tm="0">
                                          <p:val>
                                            <p:strVal val="0-#ppt_w/2"/>
                                          </p:val>
                                        </p:tav>
                                        <p:tav tm="100000">
                                          <p:val>
                                            <p:strVal val="#ppt_x"/>
                                          </p:val>
                                        </p:tav>
                                      </p:tavLst>
                                    </p:anim>
                                    <p:anim calcmode="lin" valueType="num">
                                      <p:cBhvr additive="base">
                                        <p:cTn id="20" dur="1500" fill="hold"/>
                                        <p:tgtEl>
                                          <p:spTgt spid="25"/>
                                        </p:tgtEl>
                                        <p:attrNameLst>
                                          <p:attrName>ppt_y</p:attrName>
                                        </p:attrNameLst>
                                      </p:cBhvr>
                                      <p:tavLst>
                                        <p:tav tm="0">
                                          <p:val>
                                            <p:strVal val="#ppt_y"/>
                                          </p:val>
                                        </p:tav>
                                        <p:tav tm="100000">
                                          <p:val>
                                            <p:strVal val="#ppt_y"/>
                                          </p:val>
                                        </p:tav>
                                      </p:tavLst>
                                    </p:anim>
                                  </p:childTnLst>
                                </p:cTn>
                              </p:par>
                              <p:par>
                                <p:cTn id="21" presetID="8" presetClass="emph" presetSubtype="0" decel="100000" fill="hold" nodeType="withEffect">
                                  <p:stCondLst>
                                    <p:cond delay="0"/>
                                  </p:stCondLst>
                                  <p:childTnLst>
                                    <p:animRot by="1200000">
                                      <p:cBhvr>
                                        <p:cTn id="22" dur="1500" fill="hold"/>
                                        <p:tgtEl>
                                          <p:spTgt spid="25"/>
                                        </p:tgtEl>
                                        <p:attrNameLst>
                                          <p:attrName>r</p:attrName>
                                        </p:attrNameLst>
                                      </p:cBhvr>
                                    </p:animRot>
                                  </p:childTnLst>
                                </p:cTn>
                              </p:par>
                              <p:par>
                                <p:cTn id="23" presetID="2" presetClass="entr" presetSubtype="8" decel="10000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250" fill="hold"/>
                                        <p:tgtEl>
                                          <p:spTgt spid="24"/>
                                        </p:tgtEl>
                                        <p:attrNameLst>
                                          <p:attrName>ppt_x</p:attrName>
                                        </p:attrNameLst>
                                      </p:cBhvr>
                                      <p:tavLst>
                                        <p:tav tm="0">
                                          <p:val>
                                            <p:strVal val="0-#ppt_w/2"/>
                                          </p:val>
                                        </p:tav>
                                        <p:tav tm="100000">
                                          <p:val>
                                            <p:strVal val="#ppt_x"/>
                                          </p:val>
                                        </p:tav>
                                      </p:tavLst>
                                    </p:anim>
                                    <p:anim calcmode="lin" valueType="num">
                                      <p:cBhvr additive="base">
                                        <p:cTn id="26" dur="1250" fill="hold"/>
                                        <p:tgtEl>
                                          <p:spTgt spid="24"/>
                                        </p:tgtEl>
                                        <p:attrNameLst>
                                          <p:attrName>ppt_y</p:attrName>
                                        </p:attrNameLst>
                                      </p:cBhvr>
                                      <p:tavLst>
                                        <p:tav tm="0">
                                          <p:val>
                                            <p:strVal val="#ppt_y"/>
                                          </p:val>
                                        </p:tav>
                                        <p:tav tm="100000">
                                          <p:val>
                                            <p:strVal val="#ppt_y"/>
                                          </p:val>
                                        </p:tav>
                                      </p:tavLst>
                                    </p:anim>
                                  </p:childTnLst>
                                </p:cTn>
                              </p:par>
                              <p:par>
                                <p:cTn id="27" presetID="8" presetClass="emph" presetSubtype="0" decel="100000" fill="hold" nodeType="withEffect">
                                  <p:stCondLst>
                                    <p:cond delay="0"/>
                                  </p:stCondLst>
                                  <p:childTnLst>
                                    <p:animRot by="1200000">
                                      <p:cBhvr>
                                        <p:cTn id="28" dur="1250" fill="hold"/>
                                        <p:tgtEl>
                                          <p:spTgt spid="24"/>
                                        </p:tgtEl>
                                        <p:attrNameLst>
                                          <p:attrName>r</p:attrName>
                                        </p:attrNameLst>
                                      </p:cBhvr>
                                    </p:animRot>
                                  </p:childTnLst>
                                </p:cTn>
                              </p:par>
                              <p:par>
                                <p:cTn id="29" presetID="2" presetClass="entr" presetSubtype="8" decel="100000"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1000" fill="hold"/>
                                        <p:tgtEl>
                                          <p:spTgt spid="23"/>
                                        </p:tgtEl>
                                        <p:attrNameLst>
                                          <p:attrName>ppt_x</p:attrName>
                                        </p:attrNameLst>
                                      </p:cBhvr>
                                      <p:tavLst>
                                        <p:tav tm="0">
                                          <p:val>
                                            <p:strVal val="0-#ppt_w/2"/>
                                          </p:val>
                                        </p:tav>
                                        <p:tav tm="100000">
                                          <p:val>
                                            <p:strVal val="#ppt_x"/>
                                          </p:val>
                                        </p:tav>
                                      </p:tavLst>
                                    </p:anim>
                                    <p:anim calcmode="lin" valueType="num">
                                      <p:cBhvr additive="base">
                                        <p:cTn id="32" dur="1000" fill="hold"/>
                                        <p:tgtEl>
                                          <p:spTgt spid="23"/>
                                        </p:tgtEl>
                                        <p:attrNameLst>
                                          <p:attrName>ppt_y</p:attrName>
                                        </p:attrNameLst>
                                      </p:cBhvr>
                                      <p:tavLst>
                                        <p:tav tm="0">
                                          <p:val>
                                            <p:strVal val="#ppt_y"/>
                                          </p:val>
                                        </p:tav>
                                        <p:tav tm="100000">
                                          <p:val>
                                            <p:strVal val="#ppt_y"/>
                                          </p:val>
                                        </p:tav>
                                      </p:tavLst>
                                    </p:anim>
                                  </p:childTnLst>
                                </p:cTn>
                              </p:par>
                              <p:par>
                                <p:cTn id="33" presetID="8" presetClass="emph" presetSubtype="0" decel="100000" fill="hold" nodeType="withEffect">
                                  <p:stCondLst>
                                    <p:cond delay="0"/>
                                  </p:stCondLst>
                                  <p:childTnLst>
                                    <p:animRot by="1200000">
                                      <p:cBhvr>
                                        <p:cTn id="34" dur="1000" fill="hold"/>
                                        <p:tgtEl>
                                          <p:spTgt spid="23"/>
                                        </p:tgtEl>
                                        <p:attrNameLst>
                                          <p:attrName>r</p:attrName>
                                        </p:attrNameLst>
                                      </p:cBhvr>
                                    </p:animRot>
                                  </p:childTnLst>
                                </p:cTn>
                              </p:par>
                              <p:par>
                                <p:cTn id="35" presetID="2" presetClass="entr" presetSubtype="8" decel="10000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750" fill="hold"/>
                                        <p:tgtEl>
                                          <p:spTgt spid="22"/>
                                        </p:tgtEl>
                                        <p:attrNameLst>
                                          <p:attrName>ppt_x</p:attrName>
                                        </p:attrNameLst>
                                      </p:cBhvr>
                                      <p:tavLst>
                                        <p:tav tm="0">
                                          <p:val>
                                            <p:strVal val="0-#ppt_w/2"/>
                                          </p:val>
                                        </p:tav>
                                        <p:tav tm="100000">
                                          <p:val>
                                            <p:strVal val="#ppt_x"/>
                                          </p:val>
                                        </p:tav>
                                      </p:tavLst>
                                    </p:anim>
                                    <p:anim calcmode="lin" valueType="num">
                                      <p:cBhvr additive="base">
                                        <p:cTn id="38" dur="750" fill="hold"/>
                                        <p:tgtEl>
                                          <p:spTgt spid="22"/>
                                        </p:tgtEl>
                                        <p:attrNameLst>
                                          <p:attrName>ppt_y</p:attrName>
                                        </p:attrNameLst>
                                      </p:cBhvr>
                                      <p:tavLst>
                                        <p:tav tm="0">
                                          <p:val>
                                            <p:strVal val="#ppt_y"/>
                                          </p:val>
                                        </p:tav>
                                        <p:tav tm="100000">
                                          <p:val>
                                            <p:strVal val="#ppt_y"/>
                                          </p:val>
                                        </p:tav>
                                      </p:tavLst>
                                    </p:anim>
                                  </p:childTnLst>
                                </p:cTn>
                              </p:par>
                              <p:par>
                                <p:cTn id="39" presetID="8" presetClass="emph" presetSubtype="0" decel="100000" fill="hold" nodeType="withEffect">
                                  <p:stCondLst>
                                    <p:cond delay="0"/>
                                  </p:stCondLst>
                                  <p:childTnLst>
                                    <p:animRot by="1200000">
                                      <p:cBhvr>
                                        <p:cTn id="40" dur="750" fill="hold"/>
                                        <p:tgtEl>
                                          <p:spTgt spid="22"/>
                                        </p:tgtEl>
                                        <p:attrNameLst>
                                          <p:attrName>r</p:attrName>
                                        </p:attrNameLst>
                                      </p:cBhvr>
                                    </p:animRot>
                                  </p:childTnLst>
                                </p:cTn>
                              </p:par>
                              <p:par>
                                <p:cTn id="41" presetID="2" presetClass="entr" presetSubtype="8" decel="100000"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0-#ppt_w/2"/>
                                          </p:val>
                                        </p:tav>
                                        <p:tav tm="100000">
                                          <p:val>
                                            <p:strVal val="#ppt_x"/>
                                          </p:val>
                                        </p:tav>
                                      </p:tavLst>
                                    </p:anim>
                                    <p:anim calcmode="lin" valueType="num">
                                      <p:cBhvr additive="base">
                                        <p:cTn id="44" dur="500" fill="hold"/>
                                        <p:tgtEl>
                                          <p:spTgt spid="21"/>
                                        </p:tgtEl>
                                        <p:attrNameLst>
                                          <p:attrName>ppt_y</p:attrName>
                                        </p:attrNameLst>
                                      </p:cBhvr>
                                      <p:tavLst>
                                        <p:tav tm="0">
                                          <p:val>
                                            <p:strVal val="#ppt_y"/>
                                          </p:val>
                                        </p:tav>
                                        <p:tav tm="100000">
                                          <p:val>
                                            <p:strVal val="#ppt_y"/>
                                          </p:val>
                                        </p:tav>
                                      </p:tavLst>
                                    </p:anim>
                                  </p:childTnLst>
                                </p:cTn>
                              </p:par>
                              <p:par>
                                <p:cTn id="45" presetID="8" presetClass="emph" presetSubtype="0" decel="100000" fill="hold" nodeType="withEffect">
                                  <p:stCondLst>
                                    <p:cond delay="0"/>
                                  </p:stCondLst>
                                  <p:childTnLst>
                                    <p:animRot by="1200000">
                                      <p:cBhvr>
                                        <p:cTn id="46" dur="500" fill="hold"/>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flipV="1">
            <a:off x="4408" y="0"/>
            <a:ext cx="12431184" cy="2564501"/>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68" tIns="149175" rIns="186468" bIns="149175" numCol="1" spcCol="0" rtlCol="0" fromWordArt="0" anchor="t" anchorCtr="0" forceAA="0" compatLnSpc="1">
            <a:prstTxWarp prst="textNoShape">
              <a:avLst/>
            </a:prstTxWarp>
            <a:noAutofit/>
          </a:bodyPr>
          <a:lstStyle/>
          <a:p>
            <a:pPr marL="0" marR="0" lvl="0" indent="0" algn="ctr" defTabSz="950663"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 name="Rectangle 4"/>
          <p:cNvSpPr/>
          <p:nvPr/>
        </p:nvSpPr>
        <p:spPr bwMode="auto">
          <a:xfrm>
            <a:off x="2646" y="2810362"/>
            <a:ext cx="12431184" cy="4183668"/>
          </a:xfrm>
          <a:prstGeom prst="rect">
            <a:avLst/>
          </a:prstGeom>
          <a:solidFill>
            <a:srgbClr val="FFFFFF"/>
          </a:solidFill>
          <a:ln>
            <a:solidFill>
              <a:srgbClr val="FFFFF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 name="Rectangle 3"/>
          <p:cNvSpPr/>
          <p:nvPr/>
        </p:nvSpPr>
        <p:spPr bwMode="auto">
          <a:xfrm>
            <a:off x="883" y="6975744"/>
            <a:ext cx="12431184" cy="18285"/>
          </a:xfrm>
          <a:prstGeom prst="rect">
            <a:avLst/>
          </a:pr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68" tIns="149175" rIns="186468" bIns="149175" numCol="1" spcCol="0" rtlCol="0" fromWordArt="0" anchor="t" anchorCtr="0" forceAA="0" compatLnSpc="1">
            <a:prstTxWarp prst="textNoShape">
              <a:avLst/>
            </a:prstTxWarp>
            <a:noAutofit/>
          </a:bodyPr>
          <a:lstStyle/>
          <a:p>
            <a:pPr marL="0" marR="0" lvl="0" indent="0" algn="ctr" defTabSz="950663"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 name="Group 11"/>
          <p:cNvGrpSpPr/>
          <p:nvPr/>
        </p:nvGrpSpPr>
        <p:grpSpPr>
          <a:xfrm>
            <a:off x="1925747" y="476251"/>
            <a:ext cx="8584983" cy="1719515"/>
            <a:chOff x="633999" y="475822"/>
            <a:chExt cx="8586201" cy="1719759"/>
          </a:xfrm>
        </p:grpSpPr>
        <p:sp>
          <p:nvSpPr>
            <p:cNvPr id="6" name="Title 974"/>
            <p:cNvSpPr txBox="1">
              <a:spLocks/>
            </p:cNvSpPr>
            <p:nvPr/>
          </p:nvSpPr>
          <p:spPr>
            <a:xfrm>
              <a:off x="633999" y="475822"/>
              <a:ext cx="8586201" cy="1097125"/>
            </a:xfrm>
            <a:prstGeom prst="rect">
              <a:avLst/>
            </a:prstGeom>
          </p:spPr>
          <p:txBody>
            <a:bodyPr vert="horz" wrap="square" lIns="146262" tIns="91414" rIns="146262" bIns="91414" rtlCol="0" anchor="t">
              <a:noAutofit/>
            </a:bodyPr>
            <a:lstStyle>
              <a:lvl1pPr algn="l" defTabSz="932742" rtl="0" eaLnBrk="1" latinLnBrk="0" hangingPunct="1">
                <a:lnSpc>
                  <a:spcPct val="90000"/>
                </a:lnSpc>
                <a:spcBef>
                  <a:spcPct val="0"/>
                </a:spcBef>
                <a:buNone/>
                <a:defRPr lang="en-US" sz="4000" b="0" kern="1200" cap="none" spc="-102" baseline="0" dirty="0" smtClean="0">
                  <a:ln w="3175">
                    <a:noFill/>
                  </a:ln>
                  <a:gradFill>
                    <a:gsLst>
                      <a:gs pos="1250">
                        <a:schemeClr val="accent1"/>
                      </a:gs>
                      <a:gs pos="100000">
                        <a:schemeClr val="accent1"/>
                      </a:gs>
                    </a:gsLst>
                    <a:lin ang="5400000" scaled="0"/>
                  </a:gradFill>
                  <a:effectLst/>
                  <a:latin typeface="Segoe UI Semibold" panose="020B0702040204020203" pitchFamily="34" charset="0"/>
                  <a:ea typeface="+mn-ea"/>
                  <a:cs typeface="Segoe UI Semibold" panose="020B0702040204020203" pitchFamily="34" charset="0"/>
                </a:defRPr>
              </a:lvl1pPr>
            </a:lstStyle>
            <a:p>
              <a:pPr marL="0" marR="0" lvl="0" indent="0" algn="ctr" defTabSz="951304" rtl="0" eaLnBrk="1" fontAlgn="auto" latinLnBrk="0" hangingPunct="1">
                <a:lnSpc>
                  <a:spcPct val="90000"/>
                </a:lnSpc>
                <a:spcBef>
                  <a:spcPct val="0"/>
                </a:spcBef>
                <a:spcAft>
                  <a:spcPts val="600"/>
                </a:spcAft>
                <a:buClrTx/>
                <a:buSzTx/>
                <a:buFontTx/>
                <a:buNone/>
                <a:tabLst/>
                <a:defRPr/>
              </a:pPr>
              <a:r>
                <a:rPr kumimoji="0" lang="en-US" sz="3672" b="0" i="0" u="none" strike="noStrike" kern="1200" cap="none" spc="0" normalizeH="0" baseline="0" noProof="0" dirty="0">
                  <a:ln w="3175">
                    <a:noFill/>
                  </a:ln>
                  <a:solidFill>
                    <a:srgbClr val="FFFFFF"/>
                  </a:solidFill>
                  <a:effectLst/>
                  <a:uLnTx/>
                  <a:uFillTx/>
                  <a:latin typeface="Segoe UI Light" panose="020B0502040204020203" pitchFamily="34" charset="0"/>
                  <a:ea typeface="+mn-ea"/>
                  <a:cs typeface="Arial" panose="020B0604020202020204" pitchFamily="34" charset="0"/>
                </a:rPr>
                <a:t>Windows Defender </a:t>
              </a:r>
            </a:p>
            <a:p>
              <a:pPr marL="0" marR="0" lvl="0" indent="0" algn="ctr" defTabSz="951304" rtl="0" eaLnBrk="1" fontAlgn="auto" latinLnBrk="0" hangingPunct="1">
                <a:lnSpc>
                  <a:spcPct val="90000"/>
                </a:lnSpc>
                <a:spcBef>
                  <a:spcPct val="0"/>
                </a:spcBef>
                <a:spcAft>
                  <a:spcPts val="600"/>
                </a:spcAft>
                <a:buClrTx/>
                <a:buSzTx/>
                <a:buFontTx/>
                <a:buNone/>
                <a:tabLst/>
                <a:defRPr/>
              </a:pPr>
              <a:r>
                <a:rPr kumimoji="0" lang="en-US" sz="3672" b="0" i="0" u="none" strike="noStrike" kern="1200" cap="none" spc="0" normalizeH="0" baseline="0" noProof="0" dirty="0">
                  <a:ln w="3175">
                    <a:noFill/>
                  </a:ln>
                  <a:solidFill>
                    <a:srgbClr val="FFFFFF"/>
                  </a:solidFill>
                  <a:effectLst/>
                  <a:uLnTx/>
                  <a:uFillTx/>
                  <a:latin typeface="Segoe UI Light" panose="020B0502040204020203" pitchFamily="34" charset="0"/>
                  <a:ea typeface="+mn-ea"/>
                  <a:cs typeface="Arial" panose="020B0604020202020204" pitchFamily="34" charset="0"/>
                </a:rPr>
                <a:t>Advanced Threat Protection</a:t>
              </a:r>
            </a:p>
          </p:txBody>
        </p:sp>
        <p:sp>
          <p:nvSpPr>
            <p:cNvPr id="7" name="Rectangle 6"/>
            <p:cNvSpPr/>
            <p:nvPr/>
          </p:nvSpPr>
          <p:spPr>
            <a:xfrm>
              <a:off x="1522706" y="1818843"/>
              <a:ext cx="6808787" cy="376738"/>
            </a:xfrm>
            <a:prstGeom prst="rect">
              <a:avLst/>
            </a:prstGeom>
          </p:spPr>
          <p:txBody>
            <a:bodyPr wrap="square">
              <a:spAutoFit/>
            </a:bodyPr>
            <a:lstStyle/>
            <a:p>
              <a:pPr marL="0" marR="0" lvl="0" indent="0" algn="ctr" defTabSz="698982"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Segoe UI Semilight"/>
                  <a:ea typeface="Segoe UI" pitchFamily="34" charset="0"/>
                  <a:cs typeface="Segoe UI Semibold" panose="020B0702040204020203" pitchFamily="34" charset="0"/>
                </a:rPr>
                <a:t>Detect advanced attacks and remediate breaches</a:t>
              </a:r>
            </a:p>
          </p:txBody>
        </p:sp>
      </p:grpSp>
      <p:sp>
        <p:nvSpPr>
          <p:cNvPr id="8" name="Rectangle 7"/>
          <p:cNvSpPr/>
          <p:nvPr/>
        </p:nvSpPr>
        <p:spPr>
          <a:xfrm>
            <a:off x="1476061" y="5766926"/>
            <a:ext cx="5267107" cy="792868"/>
          </a:xfrm>
          <a:prstGeom prst="rect">
            <a:avLst/>
          </a:prstGeom>
        </p:spPr>
        <p:txBody>
          <a:bodyPr wrap="square">
            <a:spAutoFit/>
          </a:bodyPr>
          <a:lstStyle/>
          <a:p>
            <a:pPr marL="0" marR="0" lvl="0" indent="0" algn="l" defTabSz="93238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525252"/>
                </a:solidFill>
                <a:effectLst/>
                <a:uLnTx/>
                <a:uFillTx/>
                <a:latin typeface="Segoe UI Semibold" panose="020B0702040204020203" pitchFamily="34" charset="0"/>
                <a:ea typeface="Segoe UI" panose="020B0502040204020203" pitchFamily="34" charset="0"/>
                <a:cs typeface="Segoe UI Semibold" panose="020B0702040204020203" pitchFamily="34" charset="0"/>
              </a:rPr>
              <a:t>Unique threat intelligence knowledge base </a:t>
            </a:r>
            <a:br>
              <a:rPr kumimoji="0" lang="en-US" sz="1800" b="0" i="0" u="none" strike="noStrike" kern="1200" cap="none" spc="0" normalizeH="0" baseline="0" noProof="0">
                <a:ln>
                  <a:noFill/>
                </a:ln>
                <a:solidFill>
                  <a:srgbClr val="525252"/>
                </a:solidFill>
                <a:effectLst/>
                <a:uLnTx/>
                <a:uFillTx/>
                <a:latin typeface="Segoe UI Semibold" panose="020B0702040204020203" pitchFamily="34" charset="0"/>
                <a:ea typeface="Segoe UI" panose="020B0502040204020203" pitchFamily="34" charset="0"/>
                <a:cs typeface="Segoe UI Semibold" panose="020B0702040204020203" pitchFamily="34" charset="0"/>
              </a:rPr>
            </a:br>
            <a:r>
              <a:rPr kumimoji="0" lang="en-US" sz="1326"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Unparalleled threat optics </a:t>
            </a:r>
            <a:r>
              <a:rPr kumimoji="0" lang="en-US" sz="1326" b="0" i="0" u="none" strike="noStrike" kern="120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provide detailed actor profiles</a:t>
            </a:r>
          </a:p>
          <a:p>
            <a:pPr marL="0" marR="0" lvl="0" indent="0" algn="l" defTabSz="932384" rtl="0" eaLnBrk="1" fontAlgn="auto" latinLnBrk="0" hangingPunct="1">
              <a:lnSpc>
                <a:spcPct val="100000"/>
              </a:lnSpc>
              <a:spcBef>
                <a:spcPts val="0"/>
              </a:spcBef>
              <a:spcAft>
                <a:spcPts val="0"/>
              </a:spcAft>
              <a:buClrTx/>
              <a:buSzTx/>
              <a:buFontTx/>
              <a:buNone/>
              <a:tabLst/>
              <a:defRPr/>
            </a:pPr>
            <a:r>
              <a:rPr kumimoji="0" lang="en-US" sz="1326"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1st and 3rd party threat intelligence data.</a:t>
            </a:r>
          </a:p>
        </p:txBody>
      </p:sp>
      <p:sp>
        <p:nvSpPr>
          <p:cNvPr id="9" name="Rectangle 8"/>
          <p:cNvSpPr/>
          <p:nvPr/>
        </p:nvSpPr>
        <p:spPr>
          <a:xfrm>
            <a:off x="1476061" y="4843722"/>
            <a:ext cx="4168952" cy="792868"/>
          </a:xfrm>
          <a:prstGeom prst="rect">
            <a:avLst/>
          </a:prstGeom>
        </p:spPr>
        <p:txBody>
          <a:bodyPr wrap="square">
            <a:spAutoFit/>
          </a:bodyPr>
          <a:lstStyle/>
          <a:p>
            <a:pPr marL="0" marR="0" lvl="0" indent="0" algn="l" defTabSz="93238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25252"/>
                </a:solidFill>
                <a:effectLst/>
                <a:uLnTx/>
                <a:uFillTx/>
                <a:latin typeface="Segoe UI Semibold" panose="020B0702040204020203" pitchFamily="34" charset="0"/>
                <a:ea typeface="Segoe UI" panose="020B0502040204020203" pitchFamily="34" charset="0"/>
                <a:cs typeface="Segoe UI Semibold" panose="020B0702040204020203" pitchFamily="34" charset="0"/>
              </a:rPr>
              <a:t>Rich timeline for investigation</a:t>
            </a:r>
          </a:p>
          <a:p>
            <a:pPr marL="0" marR="0" lvl="0" indent="0" algn="l" defTabSz="932384" rtl="0" eaLnBrk="1" fontAlgn="auto" latinLnBrk="0" hangingPunct="1">
              <a:lnSpc>
                <a:spcPct val="100000"/>
              </a:lnSpc>
              <a:spcBef>
                <a:spcPts val="0"/>
              </a:spcBef>
              <a:spcAft>
                <a:spcPts val="0"/>
              </a:spcAft>
              <a:buClrTx/>
              <a:buSzTx/>
              <a:buFontTx/>
              <a:buNone/>
              <a:tabLst/>
              <a:defRPr/>
            </a:pPr>
            <a:r>
              <a:rPr kumimoji="0" lang="en-US" sz="1326" b="0" i="0" u="none" strike="noStrike" kern="0" cap="none" spc="0" normalizeH="0" baseline="0" noProof="0" dirty="0">
                <a:ln>
                  <a:noFill/>
                </a:ln>
                <a:solidFill>
                  <a:srgbClr val="525252"/>
                </a:solidFill>
                <a:effectLst/>
                <a:uLnTx/>
                <a:uFillTx/>
                <a:latin typeface="Segoe UI"/>
                <a:ea typeface="Segoe UI" pitchFamily="34" charset="0"/>
                <a:cs typeface="Segoe UI Semibold" panose="020B0702040204020203" pitchFamily="34" charset="0"/>
              </a:rPr>
              <a:t>Easily understand scope of breach. Data pivoting across endpoints. Deep file and URL analysis.</a:t>
            </a:r>
          </a:p>
        </p:txBody>
      </p:sp>
      <p:sp>
        <p:nvSpPr>
          <p:cNvPr id="10" name="Rectangle 9"/>
          <p:cNvSpPr/>
          <p:nvPr/>
        </p:nvSpPr>
        <p:spPr>
          <a:xfrm>
            <a:off x="1476059" y="3920518"/>
            <a:ext cx="5397717" cy="777392"/>
          </a:xfrm>
          <a:prstGeom prst="rect">
            <a:avLst/>
          </a:prstGeom>
        </p:spPr>
        <p:txBody>
          <a:bodyPr wrap="square">
            <a:spAutoFit/>
          </a:bodyPr>
          <a:lstStyle/>
          <a:p>
            <a:pPr marL="0" marR="0" lvl="0" indent="0" algn="l" defTabSz="93238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525252"/>
                </a:solidFill>
                <a:effectLst/>
                <a:uLnTx/>
                <a:uFillTx/>
                <a:latin typeface="Segoe UI Semibold" panose="020B0702040204020203" pitchFamily="34" charset="0"/>
                <a:ea typeface="Segoe UI" panose="020B0502040204020203" pitchFamily="34" charset="0"/>
                <a:cs typeface="Segoe UI Semibold" panose="020B0702040204020203" pitchFamily="34" charset="0"/>
              </a:rPr>
              <a:t>Behavior-based, cloud-powered breach detection</a:t>
            </a:r>
            <a:br>
              <a:rPr kumimoji="0" lang="en-US" sz="1800" b="0" i="0" u="none" strike="noStrike" kern="1200" cap="none" spc="0" normalizeH="0" baseline="0" noProof="0">
                <a:ln>
                  <a:noFill/>
                </a:ln>
                <a:solidFill>
                  <a:srgbClr val="525252"/>
                </a:solidFill>
                <a:effectLst/>
                <a:uLnTx/>
                <a:uFillTx/>
                <a:latin typeface="Segoe UI Semibold" panose="020B0702040204020203" pitchFamily="34" charset="0"/>
                <a:ea typeface="Segoe UI" panose="020B0502040204020203" pitchFamily="34" charset="0"/>
                <a:cs typeface="Segoe UI Semibold" panose="020B0702040204020203" pitchFamily="34" charset="0"/>
              </a:rPr>
            </a:br>
            <a:r>
              <a:rPr kumimoji="0" lang="en-US" sz="1326"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Actionable, correlated alerts for known and unknown adversaries. </a:t>
            </a:r>
            <a:br>
              <a:rPr kumimoji="0" lang="en-US" sz="1326"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br>
            <a:r>
              <a:rPr kumimoji="0" lang="en-US" sz="1326" b="0" i="0" u="none" strike="noStrike" kern="0" cap="none" spc="0" normalizeH="0" baseline="0" noProof="0">
                <a:ln>
                  <a:noFill/>
                </a:ln>
                <a:solidFill>
                  <a:srgbClr val="525252"/>
                </a:solidFill>
                <a:effectLst/>
                <a:uLnTx/>
                <a:uFillTx/>
                <a:latin typeface="Segoe UI"/>
                <a:ea typeface="Segoe UI" pitchFamily="34" charset="0"/>
                <a:cs typeface="Segoe UI Semibold" panose="020B0702040204020203" pitchFamily="34" charset="0"/>
              </a:rPr>
              <a:t>Real-time and historical data.</a:t>
            </a:r>
          </a:p>
        </p:txBody>
      </p:sp>
      <p:sp>
        <p:nvSpPr>
          <p:cNvPr id="11" name="Rectangle 10"/>
          <p:cNvSpPr/>
          <p:nvPr/>
        </p:nvSpPr>
        <p:spPr>
          <a:xfrm>
            <a:off x="1476061" y="2997312"/>
            <a:ext cx="4574140" cy="792868"/>
          </a:xfrm>
          <a:prstGeom prst="rect">
            <a:avLst/>
          </a:prstGeom>
        </p:spPr>
        <p:txBody>
          <a:bodyPr wrap="square" anchor="t">
            <a:spAutoFit/>
          </a:bodyPr>
          <a:lstStyle/>
          <a:p>
            <a:pPr marL="0" marR="0" lvl="0" indent="0" algn="l" defTabSz="932384"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25252"/>
                </a:solidFill>
                <a:effectLst/>
                <a:uLnTx/>
                <a:uFillTx/>
                <a:latin typeface="Segoe UI Semibold" panose="020B0702040204020203" pitchFamily="34" charset="0"/>
                <a:ea typeface="Segoe UI" panose="020B0502040204020203" pitchFamily="34" charset="0"/>
                <a:cs typeface="Segoe UI Semibold" panose="020B0702040204020203" pitchFamily="34" charset="0"/>
              </a:rPr>
              <a:t>Built in to Windows 10</a:t>
            </a:r>
            <a:endParaRPr kumimoji="0" lang="EN-US" sz="1326" b="0" i="0" u="none" strike="noStrike" kern="0" cap="none" spc="0" normalizeH="0" baseline="0" noProof="0" dirty="0">
              <a:ln>
                <a:noFill/>
              </a:ln>
              <a:solidFill>
                <a:srgbClr val="525252"/>
              </a:solidFill>
              <a:effectLst/>
              <a:uLnTx/>
              <a:uFillTx/>
              <a:latin typeface="Segoe UI"/>
              <a:ea typeface="Segoe UI" pitchFamily="34" charset="0"/>
              <a:cs typeface="Segoe UI Semibold" panose="020B0702040204020203" pitchFamily="34" charset="0"/>
            </a:endParaRPr>
          </a:p>
          <a:p>
            <a:pPr marL="0" marR="0" lvl="0" indent="0" algn="l" defTabSz="932384" rtl="0" eaLnBrk="1" fontAlgn="auto" latinLnBrk="0" hangingPunct="1">
              <a:lnSpc>
                <a:spcPct val="100000"/>
              </a:lnSpc>
              <a:spcBef>
                <a:spcPts val="0"/>
              </a:spcBef>
              <a:spcAft>
                <a:spcPts val="0"/>
              </a:spcAft>
              <a:buClrTx/>
              <a:buSzTx/>
              <a:buFontTx/>
              <a:buNone/>
              <a:tabLst/>
              <a:defRPr/>
            </a:pPr>
            <a:r>
              <a:rPr kumimoji="0" lang="en-US" sz="1326" b="0" i="0" u="none" strike="noStrike" kern="0" cap="none" spc="0" normalizeH="0" baseline="0" noProof="0" dirty="0">
                <a:ln>
                  <a:noFill/>
                </a:ln>
                <a:solidFill>
                  <a:srgbClr val="525252"/>
                </a:solidFill>
                <a:effectLst/>
                <a:uLnTx/>
                <a:uFillTx/>
                <a:latin typeface="Segoe UI"/>
                <a:ea typeface="Segoe UI" pitchFamily="34" charset="0"/>
                <a:cs typeface="Segoe UI Semibold" panose="020B0702040204020203" pitchFamily="34" charset="0"/>
              </a:rPr>
              <a:t>No additional deployment &amp; infrastructure. </a:t>
            </a:r>
          </a:p>
          <a:p>
            <a:pPr marL="0" marR="0" lvl="0" indent="0" algn="l" defTabSz="932384" rtl="0" eaLnBrk="1" fontAlgn="auto" latinLnBrk="0" hangingPunct="1">
              <a:lnSpc>
                <a:spcPct val="100000"/>
              </a:lnSpc>
              <a:spcBef>
                <a:spcPts val="0"/>
              </a:spcBef>
              <a:spcAft>
                <a:spcPts val="0"/>
              </a:spcAft>
              <a:buClrTx/>
              <a:buSzTx/>
              <a:buFontTx/>
              <a:buNone/>
              <a:tabLst/>
              <a:defRPr/>
            </a:pPr>
            <a:r>
              <a:rPr kumimoji="0" lang="en-US" sz="1326" b="0" i="0" u="none" strike="noStrike" kern="0" cap="none" spc="0" normalizeH="0" baseline="0" noProof="0" dirty="0">
                <a:ln>
                  <a:noFill/>
                </a:ln>
                <a:solidFill>
                  <a:srgbClr val="525252"/>
                </a:solidFill>
                <a:effectLst/>
                <a:uLnTx/>
                <a:uFillTx/>
                <a:latin typeface="Segoe UI"/>
                <a:ea typeface="Segoe UI" pitchFamily="34" charset="0"/>
                <a:cs typeface="Segoe UI Semibold" panose="020B0702040204020203" pitchFamily="34" charset="0"/>
              </a:rPr>
              <a:t>Continuously  up-to-date, lower costs.</a:t>
            </a:r>
          </a:p>
        </p:txBody>
      </p:sp>
      <p:sp>
        <p:nvSpPr>
          <p:cNvPr id="25" name="Freeform 177"/>
          <p:cNvSpPr>
            <a:spLocks noChangeAspect="1"/>
          </p:cNvSpPr>
          <p:nvPr/>
        </p:nvSpPr>
        <p:spPr bwMode="auto">
          <a:xfrm>
            <a:off x="785245" y="4007043"/>
            <a:ext cx="274281" cy="484028"/>
          </a:xfrm>
          <a:custGeom>
            <a:avLst/>
            <a:gdLst>
              <a:gd name="T0" fmla="*/ 36 w 102"/>
              <a:gd name="T1" fmla="*/ 0 h 180"/>
              <a:gd name="T2" fmla="*/ 0 w 102"/>
              <a:gd name="T3" fmla="*/ 95 h 180"/>
              <a:gd name="T4" fmla="*/ 43 w 102"/>
              <a:gd name="T5" fmla="*/ 95 h 180"/>
              <a:gd name="T6" fmla="*/ 0 w 102"/>
              <a:gd name="T7" fmla="*/ 180 h 180"/>
              <a:gd name="T8" fmla="*/ 102 w 102"/>
              <a:gd name="T9" fmla="*/ 57 h 180"/>
              <a:gd name="T10" fmla="*/ 45 w 102"/>
              <a:gd name="T11" fmla="*/ 57 h 180"/>
              <a:gd name="T12" fmla="*/ 81 w 102"/>
              <a:gd name="T13" fmla="*/ 0 h 180"/>
              <a:gd name="T14" fmla="*/ 36 w 102"/>
              <a:gd name="T15" fmla="*/ 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80">
                <a:moveTo>
                  <a:pt x="36" y="0"/>
                </a:moveTo>
                <a:lnTo>
                  <a:pt x="0" y="95"/>
                </a:lnTo>
                <a:lnTo>
                  <a:pt x="43" y="95"/>
                </a:lnTo>
                <a:lnTo>
                  <a:pt x="0" y="180"/>
                </a:lnTo>
                <a:lnTo>
                  <a:pt x="102" y="57"/>
                </a:lnTo>
                <a:lnTo>
                  <a:pt x="45" y="57"/>
                </a:lnTo>
                <a:lnTo>
                  <a:pt x="81" y="0"/>
                </a:lnTo>
                <a:lnTo>
                  <a:pt x="36" y="0"/>
                </a:lnTo>
                <a:close/>
              </a:path>
            </a:pathLst>
          </a:custGeom>
          <a:solidFill>
            <a:srgbClr val="FFFFFF"/>
          </a:solidFill>
          <a:ln w="11113" cap="rnd">
            <a:solidFill>
              <a:srgbClr val="0078D7"/>
            </a:solidFill>
            <a:prstDash val="solid"/>
            <a:round/>
            <a:headEnd/>
            <a:tailEnd/>
          </a:ln>
          <a:extLst/>
        </p:spPr>
        <p:txBody>
          <a:bodyPr vert="horz" wrap="square" lIns="93194" tIns="46598" rIns="93194" bIns="46598" numCol="1" anchor="t" anchorCtr="0" compatLnSpc="1">
            <a:prstTxWarp prst="textNoShape">
              <a:avLst/>
            </a:prstTxWarp>
          </a:bodyPr>
          <a:lstStyle/>
          <a:p>
            <a:pPr marL="0" marR="0" lvl="0" indent="0" algn="l" defTabSz="932384"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505050"/>
              </a:solidFill>
              <a:effectLst/>
              <a:uLnTx/>
              <a:uFillTx/>
              <a:latin typeface="Segoe UI"/>
              <a:ea typeface="+mn-ea"/>
              <a:cs typeface="+mn-cs"/>
            </a:endParaRPr>
          </a:p>
        </p:txBody>
      </p:sp>
      <p:grpSp>
        <p:nvGrpSpPr>
          <p:cNvPr id="48" name="Group 47"/>
          <p:cNvGrpSpPr/>
          <p:nvPr/>
        </p:nvGrpSpPr>
        <p:grpSpPr>
          <a:xfrm>
            <a:off x="693817" y="5001921"/>
            <a:ext cx="457135" cy="457135"/>
            <a:chOff x="613458" y="5208377"/>
            <a:chExt cx="365760" cy="457200"/>
          </a:xfrm>
        </p:grpSpPr>
        <p:sp>
          <p:nvSpPr>
            <p:cNvPr id="27" name="Oval 371"/>
            <p:cNvSpPr>
              <a:spLocks noChangeArrowheads="1"/>
            </p:cNvSpPr>
            <p:nvPr/>
          </p:nvSpPr>
          <p:spPr bwMode="auto">
            <a:xfrm>
              <a:off x="690674" y="5591916"/>
              <a:ext cx="193041" cy="73661"/>
            </a:xfrm>
            <a:prstGeom prst="ellipse">
              <a:avLst/>
            </a:prstGeom>
            <a:solidFill>
              <a:srgbClr val="FFFFFF"/>
            </a:solidFill>
            <a:ln w="11113" cap="rnd">
              <a:solidFill>
                <a:srgbClr val="0078D7"/>
              </a:solidFill>
              <a:prstDash val="solid"/>
              <a:round/>
              <a:headEnd/>
              <a:tailEnd/>
            </a:ln>
            <a:extLst/>
          </p:spPr>
          <p:txBody>
            <a:bodyPr vert="horz" wrap="square" lIns="93194" tIns="46598" rIns="93194" bIns="46598" numCol="1" anchor="t" anchorCtr="0" compatLnSpc="1">
              <a:prstTxWarp prst="textNoShape">
                <a:avLst/>
              </a:prstTxWarp>
            </a:bodyPr>
            <a:lstStyle/>
            <a:p>
              <a:pPr marL="0" marR="0" lvl="0" indent="0" algn="l" defTabSz="932384"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505050"/>
                </a:solidFill>
                <a:effectLst/>
                <a:uLnTx/>
                <a:uFillTx/>
                <a:latin typeface="Segoe UI"/>
                <a:ea typeface="+mn-ea"/>
                <a:cs typeface="+mn-cs"/>
              </a:endParaRPr>
            </a:p>
          </p:txBody>
        </p:sp>
        <p:sp>
          <p:nvSpPr>
            <p:cNvPr id="28" name="Rectangle 372"/>
            <p:cNvSpPr>
              <a:spLocks noChangeArrowheads="1"/>
            </p:cNvSpPr>
            <p:nvPr/>
          </p:nvSpPr>
          <p:spPr bwMode="auto">
            <a:xfrm>
              <a:off x="613458" y="5208377"/>
              <a:ext cx="365760" cy="312421"/>
            </a:xfrm>
            <a:prstGeom prst="rect">
              <a:avLst/>
            </a:prstGeom>
            <a:solidFill>
              <a:srgbClr val="FFFFFF"/>
            </a:solidFill>
            <a:ln w="11113" cap="rnd">
              <a:solidFill>
                <a:srgbClr val="0078D7"/>
              </a:solidFill>
              <a:prstDash val="solid"/>
              <a:round/>
              <a:headEnd/>
              <a:tailEnd/>
            </a:ln>
            <a:extLst/>
          </p:spPr>
          <p:txBody>
            <a:bodyPr vert="horz" wrap="square" lIns="93194" tIns="46598" rIns="93194" bIns="46598" numCol="1" anchor="t" anchorCtr="0" compatLnSpc="1">
              <a:prstTxWarp prst="textNoShape">
                <a:avLst/>
              </a:prstTxWarp>
            </a:bodyPr>
            <a:lstStyle/>
            <a:p>
              <a:pPr marL="0" marR="0" lvl="0" indent="0" algn="l" defTabSz="932384"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505050"/>
                </a:solidFill>
                <a:effectLst/>
                <a:uLnTx/>
                <a:uFillTx/>
                <a:latin typeface="Segoe UI"/>
                <a:ea typeface="+mn-ea"/>
                <a:cs typeface="+mn-cs"/>
              </a:endParaRPr>
            </a:p>
          </p:txBody>
        </p:sp>
        <p:sp>
          <p:nvSpPr>
            <p:cNvPr id="29" name="Line 373"/>
            <p:cNvSpPr>
              <a:spLocks noChangeShapeType="1"/>
            </p:cNvSpPr>
            <p:nvPr/>
          </p:nvSpPr>
          <p:spPr bwMode="auto">
            <a:xfrm>
              <a:off x="662226" y="5256636"/>
              <a:ext cx="268224" cy="0"/>
            </a:xfrm>
            <a:prstGeom prst="line">
              <a:avLst/>
            </a:prstGeom>
            <a:noFill/>
            <a:ln w="9525" cap="rnd">
              <a:solidFill>
                <a:srgbClr val="0078D7"/>
              </a:solidFill>
              <a:prstDash val="solid"/>
              <a:round/>
              <a:headEnd/>
              <a:tailEnd/>
            </a:ln>
            <a:extLst/>
          </p:spPr>
          <p:txBody>
            <a:bodyPr vert="horz" wrap="square" lIns="91363" tIns="45682" rIns="91363" bIns="45682" numCol="1" anchor="t" anchorCtr="0" compatLnSpc="1">
              <a:prstTxWarp prst="textNoShape">
                <a:avLst/>
              </a:prstTxWarp>
            </a:bodyPr>
            <a:lstStyle/>
            <a:p>
              <a:pPr marL="0" marR="0" lvl="0" indent="0" algn="l" defTabSz="932239"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srgbClr val="505050"/>
                </a:solidFill>
                <a:effectLst/>
                <a:uLnTx/>
                <a:uFillTx/>
                <a:latin typeface="Segoe UI"/>
                <a:ea typeface="+mn-ea"/>
                <a:cs typeface="+mn-cs"/>
              </a:endParaRPr>
            </a:p>
          </p:txBody>
        </p:sp>
        <p:sp>
          <p:nvSpPr>
            <p:cNvPr id="30" name="Line 374"/>
            <p:cNvSpPr>
              <a:spLocks noChangeShapeType="1"/>
            </p:cNvSpPr>
            <p:nvPr/>
          </p:nvSpPr>
          <p:spPr bwMode="auto">
            <a:xfrm>
              <a:off x="814625" y="5353156"/>
              <a:ext cx="115825" cy="0"/>
            </a:xfrm>
            <a:prstGeom prst="line">
              <a:avLst/>
            </a:prstGeom>
            <a:noFill/>
            <a:ln w="9525" cap="rnd">
              <a:solidFill>
                <a:srgbClr val="0078D7"/>
              </a:solidFill>
              <a:prstDash val="solid"/>
              <a:round/>
              <a:headEnd/>
              <a:tailEnd/>
            </a:ln>
            <a:extLst/>
          </p:spPr>
          <p:txBody>
            <a:bodyPr vert="horz" wrap="square" lIns="91363" tIns="45682" rIns="91363" bIns="45682" numCol="1" anchor="t" anchorCtr="0" compatLnSpc="1">
              <a:prstTxWarp prst="textNoShape">
                <a:avLst/>
              </a:prstTxWarp>
            </a:bodyPr>
            <a:lstStyle/>
            <a:p>
              <a:pPr marL="0" marR="0" lvl="0" indent="0" algn="l" defTabSz="932239"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srgbClr val="505050"/>
                </a:solidFill>
                <a:effectLst/>
                <a:uLnTx/>
                <a:uFillTx/>
                <a:latin typeface="Segoe UI"/>
                <a:ea typeface="+mn-ea"/>
                <a:cs typeface="+mn-cs"/>
              </a:endParaRPr>
            </a:p>
          </p:txBody>
        </p:sp>
        <p:sp>
          <p:nvSpPr>
            <p:cNvPr id="31" name="Line 375"/>
            <p:cNvSpPr>
              <a:spLocks noChangeShapeType="1"/>
            </p:cNvSpPr>
            <p:nvPr/>
          </p:nvSpPr>
          <p:spPr bwMode="auto">
            <a:xfrm>
              <a:off x="814625" y="5401417"/>
              <a:ext cx="115825" cy="0"/>
            </a:xfrm>
            <a:prstGeom prst="line">
              <a:avLst/>
            </a:prstGeom>
            <a:noFill/>
            <a:ln w="9525" cap="rnd">
              <a:solidFill>
                <a:srgbClr val="0078D7"/>
              </a:solidFill>
              <a:prstDash val="solid"/>
              <a:round/>
              <a:headEnd/>
              <a:tailEnd/>
            </a:ln>
            <a:extLst/>
          </p:spPr>
          <p:txBody>
            <a:bodyPr vert="horz" wrap="square" lIns="91363" tIns="45682" rIns="91363" bIns="45682" numCol="1" anchor="t" anchorCtr="0" compatLnSpc="1">
              <a:prstTxWarp prst="textNoShape">
                <a:avLst/>
              </a:prstTxWarp>
            </a:bodyPr>
            <a:lstStyle/>
            <a:p>
              <a:pPr marL="0" marR="0" lvl="0" indent="0" algn="l" defTabSz="932239"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srgbClr val="505050"/>
                </a:solidFill>
                <a:effectLst/>
                <a:uLnTx/>
                <a:uFillTx/>
                <a:latin typeface="Segoe UI"/>
                <a:ea typeface="+mn-ea"/>
                <a:cs typeface="+mn-cs"/>
              </a:endParaRPr>
            </a:p>
          </p:txBody>
        </p:sp>
        <p:sp>
          <p:nvSpPr>
            <p:cNvPr id="32" name="Line 376"/>
            <p:cNvSpPr>
              <a:spLocks noChangeShapeType="1"/>
            </p:cNvSpPr>
            <p:nvPr/>
          </p:nvSpPr>
          <p:spPr bwMode="auto">
            <a:xfrm>
              <a:off x="814625" y="5449676"/>
              <a:ext cx="115825" cy="0"/>
            </a:xfrm>
            <a:prstGeom prst="line">
              <a:avLst/>
            </a:prstGeom>
            <a:noFill/>
            <a:ln w="9525" cap="rnd">
              <a:solidFill>
                <a:srgbClr val="0078D7"/>
              </a:solidFill>
              <a:prstDash val="solid"/>
              <a:round/>
              <a:headEnd/>
              <a:tailEnd/>
            </a:ln>
            <a:extLst/>
          </p:spPr>
          <p:txBody>
            <a:bodyPr vert="horz" wrap="square" lIns="91363" tIns="45682" rIns="91363" bIns="45682" numCol="1" anchor="t" anchorCtr="0" compatLnSpc="1">
              <a:prstTxWarp prst="textNoShape">
                <a:avLst/>
              </a:prstTxWarp>
            </a:bodyPr>
            <a:lstStyle/>
            <a:p>
              <a:pPr marL="0" marR="0" lvl="0" indent="0" algn="l" defTabSz="932239"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srgbClr val="505050"/>
                </a:solidFill>
                <a:effectLst/>
                <a:uLnTx/>
                <a:uFillTx/>
                <a:latin typeface="Segoe UI"/>
                <a:ea typeface="+mn-ea"/>
                <a:cs typeface="+mn-cs"/>
              </a:endParaRPr>
            </a:p>
          </p:txBody>
        </p:sp>
        <p:sp>
          <p:nvSpPr>
            <p:cNvPr id="33" name="Line 377"/>
            <p:cNvSpPr>
              <a:spLocks noChangeShapeType="1"/>
            </p:cNvSpPr>
            <p:nvPr/>
          </p:nvSpPr>
          <p:spPr bwMode="auto">
            <a:xfrm flipV="1">
              <a:off x="652065" y="5411577"/>
              <a:ext cx="0" cy="48261"/>
            </a:xfrm>
            <a:prstGeom prst="line">
              <a:avLst/>
            </a:prstGeom>
            <a:noFill/>
            <a:ln w="9525" cap="rnd">
              <a:solidFill>
                <a:srgbClr val="0078D7"/>
              </a:solidFill>
              <a:prstDash val="solid"/>
              <a:round/>
              <a:headEnd/>
              <a:tailEnd/>
            </a:ln>
            <a:extLst/>
          </p:spPr>
          <p:txBody>
            <a:bodyPr vert="horz" wrap="square" lIns="91363" tIns="45682" rIns="91363" bIns="45682" numCol="1" anchor="t" anchorCtr="0" compatLnSpc="1">
              <a:prstTxWarp prst="textNoShape">
                <a:avLst/>
              </a:prstTxWarp>
            </a:bodyPr>
            <a:lstStyle/>
            <a:p>
              <a:pPr marL="0" marR="0" lvl="0" indent="0" algn="l" defTabSz="932239"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srgbClr val="505050"/>
                </a:solidFill>
                <a:effectLst/>
                <a:uLnTx/>
                <a:uFillTx/>
                <a:latin typeface="Segoe UI"/>
                <a:ea typeface="+mn-ea"/>
                <a:cs typeface="+mn-cs"/>
              </a:endParaRPr>
            </a:p>
          </p:txBody>
        </p:sp>
        <p:sp>
          <p:nvSpPr>
            <p:cNvPr id="34" name="Line 378"/>
            <p:cNvSpPr>
              <a:spLocks noChangeShapeType="1"/>
            </p:cNvSpPr>
            <p:nvPr/>
          </p:nvSpPr>
          <p:spPr bwMode="auto">
            <a:xfrm flipV="1">
              <a:off x="690674" y="5363316"/>
              <a:ext cx="0" cy="96520"/>
            </a:xfrm>
            <a:prstGeom prst="line">
              <a:avLst/>
            </a:prstGeom>
            <a:noFill/>
            <a:ln w="9525" cap="rnd">
              <a:solidFill>
                <a:srgbClr val="0078D7"/>
              </a:solidFill>
              <a:prstDash val="solid"/>
              <a:round/>
              <a:headEnd/>
              <a:tailEnd/>
            </a:ln>
            <a:extLst/>
          </p:spPr>
          <p:txBody>
            <a:bodyPr vert="horz" wrap="square" lIns="91363" tIns="45682" rIns="91363" bIns="45682" numCol="1" anchor="t" anchorCtr="0" compatLnSpc="1">
              <a:prstTxWarp prst="textNoShape">
                <a:avLst/>
              </a:prstTxWarp>
            </a:bodyPr>
            <a:lstStyle/>
            <a:p>
              <a:pPr marL="0" marR="0" lvl="0" indent="0" algn="l" defTabSz="932239"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srgbClr val="505050"/>
                </a:solidFill>
                <a:effectLst/>
                <a:uLnTx/>
                <a:uFillTx/>
                <a:latin typeface="Segoe UI"/>
                <a:ea typeface="+mn-ea"/>
                <a:cs typeface="+mn-cs"/>
              </a:endParaRPr>
            </a:p>
          </p:txBody>
        </p:sp>
        <p:sp>
          <p:nvSpPr>
            <p:cNvPr id="35" name="Line 379"/>
            <p:cNvSpPr>
              <a:spLocks noChangeShapeType="1"/>
            </p:cNvSpPr>
            <p:nvPr/>
          </p:nvSpPr>
          <p:spPr bwMode="auto">
            <a:xfrm flipV="1">
              <a:off x="729281" y="5315057"/>
              <a:ext cx="0" cy="144781"/>
            </a:xfrm>
            <a:prstGeom prst="line">
              <a:avLst/>
            </a:prstGeom>
            <a:noFill/>
            <a:ln w="9525" cap="rnd">
              <a:solidFill>
                <a:srgbClr val="0078D7"/>
              </a:solidFill>
              <a:prstDash val="solid"/>
              <a:round/>
              <a:headEnd/>
              <a:tailEnd/>
            </a:ln>
            <a:extLst/>
          </p:spPr>
          <p:txBody>
            <a:bodyPr vert="horz" wrap="square" lIns="91363" tIns="45682" rIns="91363" bIns="45682" numCol="1" anchor="t" anchorCtr="0" compatLnSpc="1">
              <a:prstTxWarp prst="textNoShape">
                <a:avLst/>
              </a:prstTxWarp>
            </a:bodyPr>
            <a:lstStyle/>
            <a:p>
              <a:pPr marL="0" marR="0" lvl="0" indent="0" algn="l" defTabSz="932239"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srgbClr val="505050"/>
                </a:solidFill>
                <a:effectLst/>
                <a:uLnTx/>
                <a:uFillTx/>
                <a:latin typeface="Segoe UI"/>
                <a:ea typeface="+mn-ea"/>
                <a:cs typeface="+mn-cs"/>
              </a:endParaRPr>
            </a:p>
          </p:txBody>
        </p:sp>
        <p:sp>
          <p:nvSpPr>
            <p:cNvPr id="36" name="Line 380"/>
            <p:cNvSpPr>
              <a:spLocks noChangeShapeType="1"/>
            </p:cNvSpPr>
            <p:nvPr/>
          </p:nvSpPr>
          <p:spPr bwMode="auto">
            <a:xfrm flipV="1">
              <a:off x="767890" y="5363316"/>
              <a:ext cx="0" cy="96520"/>
            </a:xfrm>
            <a:prstGeom prst="line">
              <a:avLst/>
            </a:prstGeom>
            <a:noFill/>
            <a:ln w="9525" cap="rnd">
              <a:solidFill>
                <a:srgbClr val="0078D7"/>
              </a:solidFill>
              <a:prstDash val="solid"/>
              <a:round/>
              <a:headEnd/>
              <a:tailEnd/>
            </a:ln>
            <a:extLst/>
          </p:spPr>
          <p:txBody>
            <a:bodyPr vert="horz" wrap="square" lIns="91363" tIns="45682" rIns="91363" bIns="45682" numCol="1" anchor="t" anchorCtr="0" compatLnSpc="1">
              <a:prstTxWarp prst="textNoShape">
                <a:avLst/>
              </a:prstTxWarp>
            </a:bodyPr>
            <a:lstStyle/>
            <a:p>
              <a:pPr marL="0" marR="0" lvl="0" indent="0" algn="l" defTabSz="932239"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srgbClr val="505050"/>
                </a:solidFill>
                <a:effectLst/>
                <a:uLnTx/>
                <a:uFillTx/>
                <a:latin typeface="Segoe UI"/>
                <a:ea typeface="+mn-ea"/>
                <a:cs typeface="+mn-cs"/>
              </a:endParaRPr>
            </a:p>
          </p:txBody>
        </p:sp>
        <p:sp>
          <p:nvSpPr>
            <p:cNvPr id="37" name="Line 381"/>
            <p:cNvSpPr>
              <a:spLocks noChangeShapeType="1"/>
            </p:cNvSpPr>
            <p:nvPr/>
          </p:nvSpPr>
          <p:spPr bwMode="auto">
            <a:xfrm flipV="1">
              <a:off x="786177" y="5533497"/>
              <a:ext cx="0" cy="96520"/>
            </a:xfrm>
            <a:prstGeom prst="line">
              <a:avLst/>
            </a:prstGeom>
            <a:solidFill>
              <a:srgbClr val="E9E9E9"/>
            </a:solidFill>
            <a:ln w="11113" cap="rnd">
              <a:solidFill>
                <a:srgbClr val="0078D7"/>
              </a:solidFill>
              <a:prstDash val="solid"/>
              <a:round/>
              <a:headEnd/>
              <a:tailEnd/>
            </a:ln>
            <a:extLst/>
          </p:spPr>
          <p:txBody>
            <a:bodyPr vert="horz" wrap="square" lIns="93194" tIns="46598" rIns="93194" bIns="46598" numCol="1" anchor="t" anchorCtr="0" compatLnSpc="1">
              <a:prstTxWarp prst="textNoShape">
                <a:avLst/>
              </a:prstTxWarp>
            </a:bodyPr>
            <a:lstStyle/>
            <a:p>
              <a:pPr marL="0" marR="0" lvl="0" indent="0" algn="l" defTabSz="932384"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49" name="Group 48"/>
          <p:cNvGrpSpPr/>
          <p:nvPr/>
        </p:nvGrpSpPr>
        <p:grpSpPr>
          <a:xfrm>
            <a:off x="755294" y="5963578"/>
            <a:ext cx="365708" cy="365708"/>
            <a:chOff x="1731963" y="1843088"/>
            <a:chExt cx="285750" cy="285750"/>
          </a:xfrm>
        </p:grpSpPr>
        <p:sp>
          <p:nvSpPr>
            <p:cNvPr id="50" name="Freeform 453"/>
            <p:cNvSpPr>
              <a:spLocks/>
            </p:cNvSpPr>
            <p:nvPr/>
          </p:nvSpPr>
          <p:spPr bwMode="auto">
            <a:xfrm>
              <a:off x="1731963" y="1843088"/>
              <a:ext cx="285750" cy="285750"/>
            </a:xfrm>
            <a:custGeom>
              <a:avLst/>
              <a:gdLst>
                <a:gd name="T0" fmla="*/ 76 w 76"/>
                <a:gd name="T1" fmla="*/ 4 h 76"/>
                <a:gd name="T2" fmla="*/ 72 w 76"/>
                <a:gd name="T3" fmla="*/ 0 h 76"/>
                <a:gd name="T4" fmla="*/ 4 w 76"/>
                <a:gd name="T5" fmla="*/ 0 h 76"/>
                <a:gd name="T6" fmla="*/ 0 w 76"/>
                <a:gd name="T7" fmla="*/ 4 h 76"/>
                <a:gd name="T8" fmla="*/ 0 w 76"/>
                <a:gd name="T9" fmla="*/ 72 h 76"/>
                <a:gd name="T10" fmla="*/ 4 w 76"/>
                <a:gd name="T11" fmla="*/ 76 h 76"/>
                <a:gd name="T12" fmla="*/ 72 w 76"/>
                <a:gd name="T13" fmla="*/ 76 h 76"/>
                <a:gd name="T14" fmla="*/ 76 w 76"/>
                <a:gd name="T15" fmla="*/ 72 h 76"/>
                <a:gd name="T16" fmla="*/ 76 w 76"/>
                <a:gd name="T17" fmla="*/ 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76" y="4"/>
                  </a:moveTo>
                  <a:cubicBezTo>
                    <a:pt x="76" y="2"/>
                    <a:pt x="74" y="0"/>
                    <a:pt x="72" y="0"/>
                  </a:cubicBezTo>
                  <a:cubicBezTo>
                    <a:pt x="4" y="0"/>
                    <a:pt x="4" y="0"/>
                    <a:pt x="4" y="0"/>
                  </a:cubicBezTo>
                  <a:cubicBezTo>
                    <a:pt x="2" y="0"/>
                    <a:pt x="0" y="2"/>
                    <a:pt x="0" y="4"/>
                  </a:cubicBezTo>
                  <a:cubicBezTo>
                    <a:pt x="0" y="72"/>
                    <a:pt x="0" y="72"/>
                    <a:pt x="0" y="72"/>
                  </a:cubicBezTo>
                  <a:cubicBezTo>
                    <a:pt x="0" y="74"/>
                    <a:pt x="2" y="76"/>
                    <a:pt x="4" y="76"/>
                  </a:cubicBezTo>
                  <a:cubicBezTo>
                    <a:pt x="72" y="76"/>
                    <a:pt x="72" y="76"/>
                    <a:pt x="72" y="76"/>
                  </a:cubicBezTo>
                  <a:cubicBezTo>
                    <a:pt x="74" y="76"/>
                    <a:pt x="76" y="74"/>
                    <a:pt x="76" y="72"/>
                  </a:cubicBezTo>
                  <a:lnTo>
                    <a:pt x="76" y="4"/>
                  </a:lnTo>
                  <a:close/>
                </a:path>
              </a:pathLst>
            </a:custGeom>
            <a:noFill/>
            <a:ln w="111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1" name="Line 469"/>
            <p:cNvSpPr>
              <a:spLocks noChangeShapeType="1"/>
            </p:cNvSpPr>
            <p:nvPr/>
          </p:nvSpPr>
          <p:spPr bwMode="auto">
            <a:xfrm flipV="1">
              <a:off x="1776413" y="2062163"/>
              <a:ext cx="0" cy="30163"/>
            </a:xfrm>
            <a:prstGeom prst="line">
              <a:avLst/>
            </a:prstGeom>
            <a:noFill/>
            <a:ln w="11113" cap="rnd">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2" name="Line 470"/>
            <p:cNvSpPr>
              <a:spLocks noChangeShapeType="1"/>
            </p:cNvSpPr>
            <p:nvPr/>
          </p:nvSpPr>
          <p:spPr bwMode="auto">
            <a:xfrm flipV="1">
              <a:off x="1806576" y="2032001"/>
              <a:ext cx="0" cy="60325"/>
            </a:xfrm>
            <a:prstGeom prst="line">
              <a:avLst/>
            </a:prstGeom>
            <a:noFill/>
            <a:ln w="11113" cap="rnd">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3" name="Line 471"/>
            <p:cNvSpPr>
              <a:spLocks noChangeShapeType="1"/>
            </p:cNvSpPr>
            <p:nvPr/>
          </p:nvSpPr>
          <p:spPr bwMode="auto">
            <a:xfrm flipV="1">
              <a:off x="1836738" y="2001838"/>
              <a:ext cx="0" cy="90488"/>
            </a:xfrm>
            <a:prstGeom prst="line">
              <a:avLst/>
            </a:prstGeom>
            <a:noFill/>
            <a:ln w="11113" cap="rnd">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4" name="Line 472"/>
            <p:cNvSpPr>
              <a:spLocks noChangeShapeType="1"/>
            </p:cNvSpPr>
            <p:nvPr/>
          </p:nvSpPr>
          <p:spPr bwMode="auto">
            <a:xfrm flipV="1">
              <a:off x="1866901" y="2032001"/>
              <a:ext cx="0" cy="60325"/>
            </a:xfrm>
            <a:prstGeom prst="line">
              <a:avLst/>
            </a:prstGeom>
            <a:noFill/>
            <a:ln w="11113" cap="rnd">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5" name="Line 473"/>
            <p:cNvSpPr>
              <a:spLocks noChangeShapeType="1"/>
            </p:cNvSpPr>
            <p:nvPr/>
          </p:nvSpPr>
          <p:spPr bwMode="auto">
            <a:xfrm flipV="1">
              <a:off x="1897063" y="2024063"/>
              <a:ext cx="0" cy="68263"/>
            </a:xfrm>
            <a:prstGeom prst="line">
              <a:avLst/>
            </a:prstGeom>
            <a:noFill/>
            <a:ln w="11113" cap="rnd">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6" name="Line 474"/>
            <p:cNvSpPr>
              <a:spLocks noChangeShapeType="1"/>
            </p:cNvSpPr>
            <p:nvPr/>
          </p:nvSpPr>
          <p:spPr bwMode="auto">
            <a:xfrm flipV="1">
              <a:off x="1927226" y="1955801"/>
              <a:ext cx="0" cy="136525"/>
            </a:xfrm>
            <a:prstGeom prst="line">
              <a:avLst/>
            </a:prstGeom>
            <a:noFill/>
            <a:ln w="11113" cap="rnd">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7" name="Line 475"/>
            <p:cNvSpPr>
              <a:spLocks noChangeShapeType="1"/>
            </p:cNvSpPr>
            <p:nvPr/>
          </p:nvSpPr>
          <p:spPr bwMode="auto">
            <a:xfrm flipV="1">
              <a:off x="1957388" y="1889126"/>
              <a:ext cx="0" cy="203200"/>
            </a:xfrm>
            <a:prstGeom prst="line">
              <a:avLst/>
            </a:prstGeom>
            <a:noFill/>
            <a:ln w="11113" cap="rnd">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8" name="Line 476"/>
            <p:cNvSpPr>
              <a:spLocks noChangeShapeType="1"/>
            </p:cNvSpPr>
            <p:nvPr/>
          </p:nvSpPr>
          <p:spPr bwMode="auto">
            <a:xfrm flipV="1">
              <a:off x="1987551" y="1955801"/>
              <a:ext cx="0" cy="136525"/>
            </a:xfrm>
            <a:prstGeom prst="line">
              <a:avLst/>
            </a:prstGeom>
            <a:noFill/>
            <a:ln w="11113" cap="rnd">
              <a:solidFill>
                <a:schemeClr val="accent1"/>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7320" y="1647241"/>
            <a:ext cx="7337682" cy="5299436"/>
          </a:xfrm>
          <a:prstGeom prst="rect">
            <a:avLst/>
          </a:prstGeom>
        </p:spPr>
      </p:pic>
      <p:grpSp>
        <p:nvGrpSpPr>
          <p:cNvPr id="67" name="Group 66"/>
          <p:cNvGrpSpPr/>
          <p:nvPr/>
        </p:nvGrpSpPr>
        <p:grpSpPr>
          <a:xfrm>
            <a:off x="739533" y="3130486"/>
            <a:ext cx="365707" cy="365708"/>
            <a:chOff x="1140186" y="3067370"/>
            <a:chExt cx="302761" cy="365760"/>
          </a:xfrm>
        </p:grpSpPr>
        <p:sp>
          <p:nvSpPr>
            <p:cNvPr id="68" name="Freeform 172"/>
            <p:cNvSpPr>
              <a:spLocks/>
            </p:cNvSpPr>
            <p:nvPr/>
          </p:nvSpPr>
          <p:spPr bwMode="auto">
            <a:xfrm>
              <a:off x="1140186" y="3317305"/>
              <a:ext cx="302761" cy="115825"/>
            </a:xfrm>
            <a:custGeom>
              <a:avLst/>
              <a:gdLst>
                <a:gd name="T0" fmla="*/ 60 w 60"/>
                <a:gd name="T1" fmla="*/ 2 h 60"/>
                <a:gd name="T2" fmla="*/ 58 w 60"/>
                <a:gd name="T3" fmla="*/ 0 h 60"/>
                <a:gd name="T4" fmla="*/ 2 w 60"/>
                <a:gd name="T5" fmla="*/ 0 h 60"/>
                <a:gd name="T6" fmla="*/ 0 w 60"/>
                <a:gd name="T7" fmla="*/ 2 h 60"/>
                <a:gd name="T8" fmla="*/ 0 w 60"/>
                <a:gd name="T9" fmla="*/ 58 h 60"/>
                <a:gd name="T10" fmla="*/ 2 w 60"/>
                <a:gd name="T11" fmla="*/ 60 h 60"/>
                <a:gd name="T12" fmla="*/ 58 w 60"/>
                <a:gd name="T13" fmla="*/ 60 h 60"/>
                <a:gd name="T14" fmla="*/ 60 w 60"/>
                <a:gd name="T15" fmla="*/ 58 h 60"/>
                <a:gd name="T16" fmla="*/ 60 w 60"/>
                <a:gd name="T17" fmla="*/ 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60">
                  <a:moveTo>
                    <a:pt x="60" y="2"/>
                  </a:moveTo>
                  <a:cubicBezTo>
                    <a:pt x="60" y="1"/>
                    <a:pt x="59" y="0"/>
                    <a:pt x="58" y="0"/>
                  </a:cubicBezTo>
                  <a:cubicBezTo>
                    <a:pt x="2" y="0"/>
                    <a:pt x="2" y="0"/>
                    <a:pt x="2" y="0"/>
                  </a:cubicBezTo>
                  <a:cubicBezTo>
                    <a:pt x="1" y="0"/>
                    <a:pt x="0" y="1"/>
                    <a:pt x="0" y="2"/>
                  </a:cubicBezTo>
                  <a:cubicBezTo>
                    <a:pt x="0" y="58"/>
                    <a:pt x="0" y="58"/>
                    <a:pt x="0" y="58"/>
                  </a:cubicBezTo>
                  <a:cubicBezTo>
                    <a:pt x="0" y="59"/>
                    <a:pt x="1" y="60"/>
                    <a:pt x="2" y="60"/>
                  </a:cubicBezTo>
                  <a:cubicBezTo>
                    <a:pt x="58" y="60"/>
                    <a:pt x="58" y="60"/>
                    <a:pt x="58" y="60"/>
                  </a:cubicBezTo>
                  <a:cubicBezTo>
                    <a:pt x="59" y="60"/>
                    <a:pt x="60" y="59"/>
                    <a:pt x="60" y="58"/>
                  </a:cubicBezTo>
                  <a:lnTo>
                    <a:pt x="60" y="2"/>
                  </a:lnTo>
                  <a:close/>
                </a:path>
              </a:pathLst>
            </a:custGeom>
            <a:noFill/>
            <a:ln w="1270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nvGrpSpPr>
            <p:cNvPr id="69" name="Group 68"/>
            <p:cNvGrpSpPr/>
            <p:nvPr/>
          </p:nvGrpSpPr>
          <p:grpSpPr>
            <a:xfrm>
              <a:off x="1249095" y="3067370"/>
              <a:ext cx="193850" cy="230632"/>
              <a:chOff x="1249095" y="3046347"/>
              <a:chExt cx="193850" cy="251655"/>
            </a:xfrm>
          </p:grpSpPr>
          <p:grpSp>
            <p:nvGrpSpPr>
              <p:cNvPr id="70" name="Group 69"/>
              <p:cNvGrpSpPr/>
              <p:nvPr/>
            </p:nvGrpSpPr>
            <p:grpSpPr>
              <a:xfrm>
                <a:off x="1249095" y="3182177"/>
                <a:ext cx="193850" cy="115825"/>
                <a:chOff x="1277224" y="3182177"/>
                <a:chExt cx="245068" cy="115825"/>
              </a:xfrm>
            </p:grpSpPr>
            <p:sp>
              <p:nvSpPr>
                <p:cNvPr id="75" name="Freeform 172"/>
                <p:cNvSpPr>
                  <a:spLocks/>
                </p:cNvSpPr>
                <p:nvPr/>
              </p:nvSpPr>
              <p:spPr bwMode="auto">
                <a:xfrm>
                  <a:off x="1277224" y="3182177"/>
                  <a:ext cx="110485" cy="115825"/>
                </a:xfrm>
                <a:custGeom>
                  <a:avLst/>
                  <a:gdLst>
                    <a:gd name="T0" fmla="*/ 60 w 60"/>
                    <a:gd name="T1" fmla="*/ 2 h 60"/>
                    <a:gd name="T2" fmla="*/ 58 w 60"/>
                    <a:gd name="T3" fmla="*/ 0 h 60"/>
                    <a:gd name="T4" fmla="*/ 2 w 60"/>
                    <a:gd name="T5" fmla="*/ 0 h 60"/>
                    <a:gd name="T6" fmla="*/ 0 w 60"/>
                    <a:gd name="T7" fmla="*/ 2 h 60"/>
                    <a:gd name="T8" fmla="*/ 0 w 60"/>
                    <a:gd name="T9" fmla="*/ 58 h 60"/>
                    <a:gd name="T10" fmla="*/ 2 w 60"/>
                    <a:gd name="T11" fmla="*/ 60 h 60"/>
                    <a:gd name="T12" fmla="*/ 58 w 60"/>
                    <a:gd name="T13" fmla="*/ 60 h 60"/>
                    <a:gd name="T14" fmla="*/ 60 w 60"/>
                    <a:gd name="T15" fmla="*/ 58 h 60"/>
                    <a:gd name="T16" fmla="*/ 60 w 60"/>
                    <a:gd name="T17" fmla="*/ 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60">
                      <a:moveTo>
                        <a:pt x="60" y="2"/>
                      </a:moveTo>
                      <a:cubicBezTo>
                        <a:pt x="60" y="1"/>
                        <a:pt x="59" y="0"/>
                        <a:pt x="58" y="0"/>
                      </a:cubicBezTo>
                      <a:cubicBezTo>
                        <a:pt x="2" y="0"/>
                        <a:pt x="2" y="0"/>
                        <a:pt x="2" y="0"/>
                      </a:cubicBezTo>
                      <a:cubicBezTo>
                        <a:pt x="1" y="0"/>
                        <a:pt x="0" y="1"/>
                        <a:pt x="0" y="2"/>
                      </a:cubicBezTo>
                      <a:cubicBezTo>
                        <a:pt x="0" y="58"/>
                        <a:pt x="0" y="58"/>
                        <a:pt x="0" y="58"/>
                      </a:cubicBezTo>
                      <a:cubicBezTo>
                        <a:pt x="0" y="59"/>
                        <a:pt x="1" y="60"/>
                        <a:pt x="2" y="60"/>
                      </a:cubicBezTo>
                      <a:cubicBezTo>
                        <a:pt x="58" y="60"/>
                        <a:pt x="58" y="60"/>
                        <a:pt x="58" y="60"/>
                      </a:cubicBezTo>
                      <a:cubicBezTo>
                        <a:pt x="59" y="60"/>
                        <a:pt x="60" y="59"/>
                        <a:pt x="60" y="58"/>
                      </a:cubicBezTo>
                      <a:lnTo>
                        <a:pt x="60" y="2"/>
                      </a:lnTo>
                      <a:close/>
                    </a:path>
                  </a:pathLst>
                </a:custGeom>
                <a:noFill/>
                <a:ln w="1270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77" name="Freeform 172"/>
                <p:cNvSpPr>
                  <a:spLocks/>
                </p:cNvSpPr>
                <p:nvPr/>
              </p:nvSpPr>
              <p:spPr bwMode="auto">
                <a:xfrm>
                  <a:off x="1411807" y="3182177"/>
                  <a:ext cx="110485" cy="115825"/>
                </a:xfrm>
                <a:custGeom>
                  <a:avLst/>
                  <a:gdLst>
                    <a:gd name="T0" fmla="*/ 60 w 60"/>
                    <a:gd name="T1" fmla="*/ 2 h 60"/>
                    <a:gd name="T2" fmla="*/ 58 w 60"/>
                    <a:gd name="T3" fmla="*/ 0 h 60"/>
                    <a:gd name="T4" fmla="*/ 2 w 60"/>
                    <a:gd name="T5" fmla="*/ 0 h 60"/>
                    <a:gd name="T6" fmla="*/ 0 w 60"/>
                    <a:gd name="T7" fmla="*/ 2 h 60"/>
                    <a:gd name="T8" fmla="*/ 0 w 60"/>
                    <a:gd name="T9" fmla="*/ 58 h 60"/>
                    <a:gd name="T10" fmla="*/ 2 w 60"/>
                    <a:gd name="T11" fmla="*/ 60 h 60"/>
                    <a:gd name="T12" fmla="*/ 58 w 60"/>
                    <a:gd name="T13" fmla="*/ 60 h 60"/>
                    <a:gd name="T14" fmla="*/ 60 w 60"/>
                    <a:gd name="T15" fmla="*/ 58 h 60"/>
                    <a:gd name="T16" fmla="*/ 60 w 60"/>
                    <a:gd name="T17" fmla="*/ 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60">
                      <a:moveTo>
                        <a:pt x="60" y="2"/>
                      </a:moveTo>
                      <a:cubicBezTo>
                        <a:pt x="60" y="1"/>
                        <a:pt x="59" y="0"/>
                        <a:pt x="58" y="0"/>
                      </a:cubicBezTo>
                      <a:cubicBezTo>
                        <a:pt x="2" y="0"/>
                        <a:pt x="2" y="0"/>
                        <a:pt x="2" y="0"/>
                      </a:cubicBezTo>
                      <a:cubicBezTo>
                        <a:pt x="1" y="0"/>
                        <a:pt x="0" y="1"/>
                        <a:pt x="0" y="2"/>
                      </a:cubicBezTo>
                      <a:cubicBezTo>
                        <a:pt x="0" y="58"/>
                        <a:pt x="0" y="58"/>
                        <a:pt x="0" y="58"/>
                      </a:cubicBezTo>
                      <a:cubicBezTo>
                        <a:pt x="0" y="59"/>
                        <a:pt x="1" y="60"/>
                        <a:pt x="2" y="60"/>
                      </a:cubicBezTo>
                      <a:cubicBezTo>
                        <a:pt x="58" y="60"/>
                        <a:pt x="58" y="60"/>
                        <a:pt x="58" y="60"/>
                      </a:cubicBezTo>
                      <a:cubicBezTo>
                        <a:pt x="59" y="60"/>
                        <a:pt x="60" y="59"/>
                        <a:pt x="60" y="58"/>
                      </a:cubicBezTo>
                      <a:lnTo>
                        <a:pt x="60" y="2"/>
                      </a:lnTo>
                      <a:close/>
                    </a:path>
                  </a:pathLst>
                </a:custGeom>
                <a:noFill/>
                <a:ln w="111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sp>
            <p:nvSpPr>
              <p:cNvPr id="74" name="Freeform 172"/>
              <p:cNvSpPr>
                <a:spLocks/>
              </p:cNvSpPr>
              <p:nvPr/>
            </p:nvSpPr>
            <p:spPr bwMode="auto">
              <a:xfrm>
                <a:off x="1355549" y="3046347"/>
                <a:ext cx="87394" cy="115825"/>
              </a:xfrm>
              <a:custGeom>
                <a:avLst/>
                <a:gdLst>
                  <a:gd name="T0" fmla="*/ 60 w 60"/>
                  <a:gd name="T1" fmla="*/ 2 h 60"/>
                  <a:gd name="T2" fmla="*/ 58 w 60"/>
                  <a:gd name="T3" fmla="*/ 0 h 60"/>
                  <a:gd name="T4" fmla="*/ 2 w 60"/>
                  <a:gd name="T5" fmla="*/ 0 h 60"/>
                  <a:gd name="T6" fmla="*/ 0 w 60"/>
                  <a:gd name="T7" fmla="*/ 2 h 60"/>
                  <a:gd name="T8" fmla="*/ 0 w 60"/>
                  <a:gd name="T9" fmla="*/ 58 h 60"/>
                  <a:gd name="T10" fmla="*/ 2 w 60"/>
                  <a:gd name="T11" fmla="*/ 60 h 60"/>
                  <a:gd name="T12" fmla="*/ 58 w 60"/>
                  <a:gd name="T13" fmla="*/ 60 h 60"/>
                  <a:gd name="T14" fmla="*/ 60 w 60"/>
                  <a:gd name="T15" fmla="*/ 58 h 60"/>
                  <a:gd name="T16" fmla="*/ 60 w 60"/>
                  <a:gd name="T17" fmla="*/ 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60">
                    <a:moveTo>
                      <a:pt x="60" y="2"/>
                    </a:moveTo>
                    <a:cubicBezTo>
                      <a:pt x="60" y="1"/>
                      <a:pt x="59" y="0"/>
                      <a:pt x="58" y="0"/>
                    </a:cubicBezTo>
                    <a:cubicBezTo>
                      <a:pt x="2" y="0"/>
                      <a:pt x="2" y="0"/>
                      <a:pt x="2" y="0"/>
                    </a:cubicBezTo>
                    <a:cubicBezTo>
                      <a:pt x="1" y="0"/>
                      <a:pt x="0" y="1"/>
                      <a:pt x="0" y="2"/>
                    </a:cubicBezTo>
                    <a:cubicBezTo>
                      <a:pt x="0" y="58"/>
                      <a:pt x="0" y="58"/>
                      <a:pt x="0" y="58"/>
                    </a:cubicBezTo>
                    <a:cubicBezTo>
                      <a:pt x="0" y="59"/>
                      <a:pt x="1" y="60"/>
                      <a:pt x="2" y="60"/>
                    </a:cubicBezTo>
                    <a:cubicBezTo>
                      <a:pt x="58" y="60"/>
                      <a:pt x="58" y="60"/>
                      <a:pt x="58" y="60"/>
                    </a:cubicBezTo>
                    <a:cubicBezTo>
                      <a:pt x="59" y="60"/>
                      <a:pt x="60" y="59"/>
                      <a:pt x="60" y="58"/>
                    </a:cubicBezTo>
                    <a:lnTo>
                      <a:pt x="60" y="2"/>
                    </a:lnTo>
                    <a:close/>
                  </a:path>
                </a:pathLst>
              </a:custGeom>
              <a:noFill/>
              <a:ln w="111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grpSp>
      </p:grpSp>
      <p:pic>
        <p:nvPicPr>
          <p:cNvPr id="43" name="Picture 42"/>
          <p:cNvPicPr>
            <a:picLocks noChangeAspect="1"/>
          </p:cNvPicPr>
          <p:nvPr/>
        </p:nvPicPr>
        <p:blipFill>
          <a:blip r:embed="rId4"/>
          <a:stretch>
            <a:fillRect/>
          </a:stretch>
        </p:blipFill>
        <p:spPr>
          <a:xfrm>
            <a:off x="11059794" y="0"/>
            <a:ext cx="1362075" cy="695325"/>
          </a:xfrm>
          <a:prstGeom prst="rect">
            <a:avLst/>
          </a:prstGeom>
        </p:spPr>
      </p:pic>
    </p:spTree>
    <p:extLst>
      <p:ext uri="{BB962C8B-B14F-4D97-AF65-F5344CB8AC3E}">
        <p14:creationId xmlns:p14="http://schemas.microsoft.com/office/powerpoint/2010/main" val="1587286015"/>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Group 138"/>
          <p:cNvGrpSpPr/>
          <p:nvPr/>
        </p:nvGrpSpPr>
        <p:grpSpPr>
          <a:xfrm>
            <a:off x="212904" y="1242832"/>
            <a:ext cx="3543391" cy="1396394"/>
            <a:chOff x="207049" y="1948300"/>
            <a:chExt cx="3474720" cy="1369332"/>
          </a:xfrm>
        </p:grpSpPr>
        <p:sp>
          <p:nvSpPr>
            <p:cNvPr id="7" name="Rounded Rectangle 6"/>
            <p:cNvSpPr/>
            <p:nvPr/>
          </p:nvSpPr>
          <p:spPr>
            <a:xfrm>
              <a:off x="207049" y="1948300"/>
              <a:ext cx="3474720" cy="1369332"/>
            </a:xfrm>
            <a:prstGeom prst="roundRect">
              <a:avLst>
                <a:gd name="adj" fmla="val 6562"/>
              </a:avLst>
            </a:prstGeom>
            <a:solidFill>
              <a:srgbClr val="FFFFFF"/>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nvGrpSpPr>
            <p:cNvPr id="17" name="Group 16"/>
            <p:cNvGrpSpPr/>
            <p:nvPr/>
          </p:nvGrpSpPr>
          <p:grpSpPr>
            <a:xfrm>
              <a:off x="402759" y="2224072"/>
              <a:ext cx="1148470" cy="850977"/>
              <a:chOff x="6662521" y="3775249"/>
              <a:chExt cx="3483431" cy="2581103"/>
            </a:xfrm>
          </p:grpSpPr>
          <p:grpSp>
            <p:nvGrpSpPr>
              <p:cNvPr id="9" name="Group 8"/>
              <p:cNvGrpSpPr/>
              <p:nvPr/>
            </p:nvGrpSpPr>
            <p:grpSpPr>
              <a:xfrm>
                <a:off x="6662521" y="3775249"/>
                <a:ext cx="3483431" cy="2581103"/>
                <a:chOff x="6604287" y="6832601"/>
                <a:chExt cx="263525" cy="195263"/>
              </a:xfrm>
            </p:grpSpPr>
            <p:sp>
              <p:nvSpPr>
                <p:cNvPr id="10" name="Freeform 8"/>
                <p:cNvSpPr>
                  <a:spLocks/>
                </p:cNvSpPr>
                <p:nvPr/>
              </p:nvSpPr>
              <p:spPr bwMode="auto">
                <a:xfrm>
                  <a:off x="6681476" y="6999288"/>
                  <a:ext cx="104775" cy="28575"/>
                </a:xfrm>
                <a:custGeom>
                  <a:avLst/>
                  <a:gdLst>
                    <a:gd name="T0" fmla="*/ 66 w 66"/>
                    <a:gd name="T1" fmla="*/ 18 h 18"/>
                    <a:gd name="T2" fmla="*/ 0 w 66"/>
                    <a:gd name="T3" fmla="*/ 18 h 18"/>
                    <a:gd name="T4" fmla="*/ 11 w 66"/>
                    <a:gd name="T5" fmla="*/ 0 h 18"/>
                    <a:gd name="T6" fmla="*/ 56 w 66"/>
                    <a:gd name="T7" fmla="*/ 0 h 18"/>
                    <a:gd name="T8" fmla="*/ 66 w 66"/>
                    <a:gd name="T9" fmla="*/ 18 h 18"/>
                  </a:gdLst>
                  <a:ahLst/>
                  <a:cxnLst>
                    <a:cxn ang="0">
                      <a:pos x="T0" y="T1"/>
                    </a:cxn>
                    <a:cxn ang="0">
                      <a:pos x="T2" y="T3"/>
                    </a:cxn>
                    <a:cxn ang="0">
                      <a:pos x="T4" y="T5"/>
                    </a:cxn>
                    <a:cxn ang="0">
                      <a:pos x="T6" y="T7"/>
                    </a:cxn>
                    <a:cxn ang="0">
                      <a:pos x="T8" y="T9"/>
                    </a:cxn>
                  </a:cxnLst>
                  <a:rect l="0" t="0" r="r" b="b"/>
                  <a:pathLst>
                    <a:path w="66" h="18">
                      <a:moveTo>
                        <a:pt x="66" y="18"/>
                      </a:moveTo>
                      <a:lnTo>
                        <a:pt x="0" y="18"/>
                      </a:lnTo>
                      <a:lnTo>
                        <a:pt x="11" y="0"/>
                      </a:lnTo>
                      <a:lnTo>
                        <a:pt x="56" y="0"/>
                      </a:lnTo>
                      <a:lnTo>
                        <a:pt x="66" y="18"/>
                      </a:lnTo>
                      <a:close/>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11" name="Line 54"/>
                <p:cNvSpPr>
                  <a:spLocks noChangeShapeType="1"/>
                </p:cNvSpPr>
                <p:nvPr/>
              </p:nvSpPr>
              <p:spPr bwMode="auto">
                <a:xfrm>
                  <a:off x="6643376" y="6999288"/>
                  <a:ext cx="180975" cy="0"/>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12" name="Rectangle 56"/>
                <p:cNvSpPr>
                  <a:spLocks noChangeArrowheads="1"/>
                </p:cNvSpPr>
                <p:nvPr/>
              </p:nvSpPr>
              <p:spPr bwMode="auto">
                <a:xfrm>
                  <a:off x="6637625" y="6832601"/>
                  <a:ext cx="195263" cy="136525"/>
                </a:xfrm>
                <a:prstGeom prst="rect">
                  <a:avLst/>
                </a:pr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13" name="Freeform 57"/>
                <p:cNvSpPr>
                  <a:spLocks/>
                </p:cNvSpPr>
                <p:nvPr/>
              </p:nvSpPr>
              <p:spPr bwMode="auto">
                <a:xfrm>
                  <a:off x="6604287" y="6969126"/>
                  <a:ext cx="263525" cy="58738"/>
                </a:xfrm>
                <a:custGeom>
                  <a:avLst/>
                  <a:gdLst>
                    <a:gd name="T0" fmla="*/ 166 w 166"/>
                    <a:gd name="T1" fmla="*/ 37 h 37"/>
                    <a:gd name="T2" fmla="*/ 0 w 166"/>
                    <a:gd name="T3" fmla="*/ 37 h 37"/>
                    <a:gd name="T4" fmla="*/ 21 w 166"/>
                    <a:gd name="T5" fmla="*/ 0 h 37"/>
                    <a:gd name="T6" fmla="*/ 144 w 166"/>
                    <a:gd name="T7" fmla="*/ 0 h 37"/>
                    <a:gd name="T8" fmla="*/ 166 w 166"/>
                    <a:gd name="T9" fmla="*/ 37 h 37"/>
                  </a:gdLst>
                  <a:ahLst/>
                  <a:cxnLst>
                    <a:cxn ang="0">
                      <a:pos x="T0" y="T1"/>
                    </a:cxn>
                    <a:cxn ang="0">
                      <a:pos x="T2" y="T3"/>
                    </a:cxn>
                    <a:cxn ang="0">
                      <a:pos x="T4" y="T5"/>
                    </a:cxn>
                    <a:cxn ang="0">
                      <a:pos x="T6" y="T7"/>
                    </a:cxn>
                    <a:cxn ang="0">
                      <a:pos x="T8" y="T9"/>
                    </a:cxn>
                  </a:cxnLst>
                  <a:rect l="0" t="0" r="r" b="b"/>
                  <a:pathLst>
                    <a:path w="166" h="37">
                      <a:moveTo>
                        <a:pt x="166" y="37"/>
                      </a:moveTo>
                      <a:lnTo>
                        <a:pt x="0" y="37"/>
                      </a:lnTo>
                      <a:lnTo>
                        <a:pt x="21" y="0"/>
                      </a:lnTo>
                      <a:lnTo>
                        <a:pt x="144" y="0"/>
                      </a:lnTo>
                      <a:lnTo>
                        <a:pt x="166" y="37"/>
                      </a:lnTo>
                      <a:close/>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grpSp>
          <p:grpSp>
            <p:nvGrpSpPr>
              <p:cNvPr id="14" name="Group 13"/>
              <p:cNvGrpSpPr/>
              <p:nvPr/>
            </p:nvGrpSpPr>
            <p:grpSpPr>
              <a:xfrm>
                <a:off x="7769810" y="4140105"/>
                <a:ext cx="1062075" cy="1062079"/>
                <a:chOff x="5490942" y="3827463"/>
                <a:chExt cx="285750" cy="285751"/>
              </a:xfrm>
            </p:grpSpPr>
            <p:sp>
              <p:nvSpPr>
                <p:cNvPr id="15" name="Freeform 83"/>
                <p:cNvSpPr>
                  <a:spLocks/>
                </p:cNvSpPr>
                <p:nvPr/>
              </p:nvSpPr>
              <p:spPr bwMode="auto">
                <a:xfrm>
                  <a:off x="5581429" y="3917951"/>
                  <a:ext cx="195263" cy="195263"/>
                </a:xfrm>
                <a:custGeom>
                  <a:avLst/>
                  <a:gdLst>
                    <a:gd name="T0" fmla="*/ 45 w 52"/>
                    <a:gd name="T1" fmla="*/ 27 h 52"/>
                    <a:gd name="T2" fmla="*/ 45 w 52"/>
                    <a:gd name="T3" fmla="*/ 25 h 52"/>
                    <a:gd name="T4" fmla="*/ 51 w 52"/>
                    <a:gd name="T5" fmla="*/ 20 h 52"/>
                    <a:gd name="T6" fmla="*/ 50 w 52"/>
                    <a:gd name="T7" fmla="*/ 13 h 52"/>
                    <a:gd name="T8" fmla="*/ 42 w 52"/>
                    <a:gd name="T9" fmla="*/ 14 h 52"/>
                    <a:gd name="T10" fmla="*/ 39 w 52"/>
                    <a:gd name="T11" fmla="*/ 12 h 52"/>
                    <a:gd name="T12" fmla="*/ 39 w 52"/>
                    <a:gd name="T13" fmla="*/ 4 h 52"/>
                    <a:gd name="T14" fmla="*/ 34 w 52"/>
                    <a:gd name="T15" fmla="*/ 0 h 52"/>
                    <a:gd name="T16" fmla="*/ 29 w 52"/>
                    <a:gd name="T17" fmla="*/ 5 h 52"/>
                    <a:gd name="T18" fmla="*/ 26 w 52"/>
                    <a:gd name="T19" fmla="*/ 7 h 52"/>
                    <a:gd name="T20" fmla="*/ 23 w 52"/>
                    <a:gd name="T21" fmla="*/ 5 h 52"/>
                    <a:gd name="T22" fmla="*/ 18 w 52"/>
                    <a:gd name="T23" fmla="*/ 0 h 52"/>
                    <a:gd name="T24" fmla="*/ 12 w 52"/>
                    <a:gd name="T25" fmla="*/ 4 h 52"/>
                    <a:gd name="T26" fmla="*/ 13 w 52"/>
                    <a:gd name="T27" fmla="*/ 12 h 52"/>
                    <a:gd name="T28" fmla="*/ 9 w 52"/>
                    <a:gd name="T29" fmla="*/ 14 h 52"/>
                    <a:gd name="T30" fmla="*/ 2 w 52"/>
                    <a:gd name="T31" fmla="*/ 13 h 52"/>
                    <a:gd name="T32" fmla="*/ 1 w 52"/>
                    <a:gd name="T33" fmla="*/ 20 h 52"/>
                    <a:gd name="T34" fmla="*/ 7 w 52"/>
                    <a:gd name="T35" fmla="*/ 25 h 52"/>
                    <a:gd name="T36" fmla="*/ 7 w 52"/>
                    <a:gd name="T37" fmla="*/ 27 h 52"/>
                    <a:gd name="T38" fmla="*/ 1 w 52"/>
                    <a:gd name="T39" fmla="*/ 32 h 52"/>
                    <a:gd name="T40" fmla="*/ 2 w 52"/>
                    <a:gd name="T41" fmla="*/ 39 h 52"/>
                    <a:gd name="T42" fmla="*/ 9 w 52"/>
                    <a:gd name="T43" fmla="*/ 38 h 52"/>
                    <a:gd name="T44" fmla="*/ 13 w 52"/>
                    <a:gd name="T45" fmla="*/ 40 h 52"/>
                    <a:gd name="T46" fmla="*/ 12 w 52"/>
                    <a:gd name="T47" fmla="*/ 48 h 52"/>
                    <a:gd name="T48" fmla="*/ 18 w 52"/>
                    <a:gd name="T49" fmla="*/ 52 h 52"/>
                    <a:gd name="T50" fmla="*/ 23 w 52"/>
                    <a:gd name="T51" fmla="*/ 46 h 52"/>
                    <a:gd name="T52" fmla="*/ 26 w 52"/>
                    <a:gd name="T53" fmla="*/ 45 h 52"/>
                    <a:gd name="T54" fmla="*/ 29 w 52"/>
                    <a:gd name="T55" fmla="*/ 46 h 52"/>
                    <a:gd name="T56" fmla="*/ 34 w 52"/>
                    <a:gd name="T57" fmla="*/ 52 h 52"/>
                    <a:gd name="T58" fmla="*/ 39 w 52"/>
                    <a:gd name="T59" fmla="*/ 48 h 52"/>
                    <a:gd name="T60" fmla="*/ 39 w 52"/>
                    <a:gd name="T61" fmla="*/ 40 h 52"/>
                    <a:gd name="T62" fmla="*/ 42 w 52"/>
                    <a:gd name="T63" fmla="*/ 38 h 52"/>
                    <a:gd name="T64" fmla="*/ 50 w 52"/>
                    <a:gd name="T65" fmla="*/ 39 h 52"/>
                    <a:gd name="T66" fmla="*/ 51 w 52"/>
                    <a:gd name="T6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52">
                      <a:moveTo>
                        <a:pt x="46" y="29"/>
                      </a:moveTo>
                      <a:cubicBezTo>
                        <a:pt x="46" y="28"/>
                        <a:pt x="45" y="28"/>
                        <a:pt x="45" y="27"/>
                      </a:cubicBezTo>
                      <a:cubicBezTo>
                        <a:pt x="45" y="27"/>
                        <a:pt x="45" y="27"/>
                        <a:pt x="45" y="26"/>
                      </a:cubicBezTo>
                      <a:cubicBezTo>
                        <a:pt x="45" y="25"/>
                        <a:pt x="45" y="25"/>
                        <a:pt x="45" y="25"/>
                      </a:cubicBezTo>
                      <a:cubicBezTo>
                        <a:pt x="45" y="24"/>
                        <a:pt x="46" y="23"/>
                        <a:pt x="46" y="23"/>
                      </a:cubicBezTo>
                      <a:cubicBezTo>
                        <a:pt x="51" y="20"/>
                        <a:pt x="51" y="20"/>
                        <a:pt x="51" y="20"/>
                      </a:cubicBezTo>
                      <a:cubicBezTo>
                        <a:pt x="52" y="19"/>
                        <a:pt x="52" y="18"/>
                        <a:pt x="52" y="18"/>
                      </a:cubicBezTo>
                      <a:cubicBezTo>
                        <a:pt x="50" y="13"/>
                        <a:pt x="50" y="13"/>
                        <a:pt x="50" y="13"/>
                      </a:cubicBezTo>
                      <a:cubicBezTo>
                        <a:pt x="50" y="13"/>
                        <a:pt x="49" y="12"/>
                        <a:pt x="48" y="12"/>
                      </a:cubicBezTo>
                      <a:cubicBezTo>
                        <a:pt x="42" y="14"/>
                        <a:pt x="42" y="14"/>
                        <a:pt x="42" y="14"/>
                      </a:cubicBezTo>
                      <a:cubicBezTo>
                        <a:pt x="42" y="14"/>
                        <a:pt x="41" y="13"/>
                        <a:pt x="40" y="13"/>
                      </a:cubicBezTo>
                      <a:cubicBezTo>
                        <a:pt x="39" y="12"/>
                        <a:pt x="39" y="12"/>
                        <a:pt x="39" y="12"/>
                      </a:cubicBezTo>
                      <a:cubicBezTo>
                        <a:pt x="38" y="11"/>
                        <a:pt x="38" y="10"/>
                        <a:pt x="38" y="9"/>
                      </a:cubicBezTo>
                      <a:cubicBezTo>
                        <a:pt x="39" y="4"/>
                        <a:pt x="39" y="4"/>
                        <a:pt x="39" y="4"/>
                      </a:cubicBezTo>
                      <a:cubicBezTo>
                        <a:pt x="40" y="3"/>
                        <a:pt x="39" y="2"/>
                        <a:pt x="39" y="2"/>
                      </a:cubicBezTo>
                      <a:cubicBezTo>
                        <a:pt x="34" y="0"/>
                        <a:pt x="34" y="0"/>
                        <a:pt x="34" y="0"/>
                      </a:cubicBezTo>
                      <a:cubicBezTo>
                        <a:pt x="33" y="0"/>
                        <a:pt x="32" y="0"/>
                        <a:pt x="32" y="1"/>
                      </a:cubicBezTo>
                      <a:cubicBezTo>
                        <a:pt x="29" y="5"/>
                        <a:pt x="29" y="5"/>
                        <a:pt x="29" y="5"/>
                      </a:cubicBezTo>
                      <a:cubicBezTo>
                        <a:pt x="28" y="6"/>
                        <a:pt x="28" y="7"/>
                        <a:pt x="27" y="7"/>
                      </a:cubicBezTo>
                      <a:cubicBezTo>
                        <a:pt x="27" y="7"/>
                        <a:pt x="27" y="7"/>
                        <a:pt x="26" y="7"/>
                      </a:cubicBezTo>
                      <a:cubicBezTo>
                        <a:pt x="25" y="7"/>
                        <a:pt x="25" y="7"/>
                        <a:pt x="25" y="7"/>
                      </a:cubicBezTo>
                      <a:cubicBezTo>
                        <a:pt x="24" y="7"/>
                        <a:pt x="23" y="6"/>
                        <a:pt x="23" y="5"/>
                      </a:cubicBezTo>
                      <a:cubicBezTo>
                        <a:pt x="20" y="1"/>
                        <a:pt x="20" y="1"/>
                        <a:pt x="20" y="1"/>
                      </a:cubicBezTo>
                      <a:cubicBezTo>
                        <a:pt x="19" y="0"/>
                        <a:pt x="18" y="0"/>
                        <a:pt x="18" y="0"/>
                      </a:cubicBezTo>
                      <a:cubicBezTo>
                        <a:pt x="13" y="2"/>
                        <a:pt x="13" y="2"/>
                        <a:pt x="13" y="2"/>
                      </a:cubicBezTo>
                      <a:cubicBezTo>
                        <a:pt x="13" y="2"/>
                        <a:pt x="12" y="3"/>
                        <a:pt x="12" y="4"/>
                      </a:cubicBezTo>
                      <a:cubicBezTo>
                        <a:pt x="14" y="9"/>
                        <a:pt x="14" y="9"/>
                        <a:pt x="14" y="9"/>
                      </a:cubicBezTo>
                      <a:cubicBezTo>
                        <a:pt x="14" y="10"/>
                        <a:pt x="13" y="11"/>
                        <a:pt x="13" y="12"/>
                      </a:cubicBezTo>
                      <a:cubicBezTo>
                        <a:pt x="12" y="13"/>
                        <a:pt x="12" y="13"/>
                        <a:pt x="12" y="13"/>
                      </a:cubicBezTo>
                      <a:cubicBezTo>
                        <a:pt x="11" y="13"/>
                        <a:pt x="10" y="14"/>
                        <a:pt x="9" y="14"/>
                      </a:cubicBezTo>
                      <a:cubicBezTo>
                        <a:pt x="4" y="12"/>
                        <a:pt x="4" y="12"/>
                        <a:pt x="4" y="12"/>
                      </a:cubicBezTo>
                      <a:cubicBezTo>
                        <a:pt x="3" y="12"/>
                        <a:pt x="2" y="13"/>
                        <a:pt x="2" y="13"/>
                      </a:cubicBezTo>
                      <a:cubicBezTo>
                        <a:pt x="0" y="18"/>
                        <a:pt x="0" y="18"/>
                        <a:pt x="0" y="18"/>
                      </a:cubicBezTo>
                      <a:cubicBezTo>
                        <a:pt x="0" y="18"/>
                        <a:pt x="0" y="19"/>
                        <a:pt x="1" y="20"/>
                      </a:cubicBezTo>
                      <a:cubicBezTo>
                        <a:pt x="5" y="23"/>
                        <a:pt x="5" y="23"/>
                        <a:pt x="5" y="23"/>
                      </a:cubicBezTo>
                      <a:cubicBezTo>
                        <a:pt x="6" y="23"/>
                        <a:pt x="7" y="24"/>
                        <a:pt x="7" y="25"/>
                      </a:cubicBezTo>
                      <a:cubicBezTo>
                        <a:pt x="7" y="25"/>
                        <a:pt x="7" y="25"/>
                        <a:pt x="7" y="26"/>
                      </a:cubicBezTo>
                      <a:cubicBezTo>
                        <a:pt x="7" y="27"/>
                        <a:pt x="7" y="27"/>
                        <a:pt x="7" y="27"/>
                      </a:cubicBezTo>
                      <a:cubicBezTo>
                        <a:pt x="7" y="28"/>
                        <a:pt x="6" y="28"/>
                        <a:pt x="5" y="29"/>
                      </a:cubicBezTo>
                      <a:cubicBezTo>
                        <a:pt x="1" y="32"/>
                        <a:pt x="1" y="32"/>
                        <a:pt x="1" y="32"/>
                      </a:cubicBezTo>
                      <a:cubicBezTo>
                        <a:pt x="0" y="32"/>
                        <a:pt x="0" y="33"/>
                        <a:pt x="0" y="34"/>
                      </a:cubicBezTo>
                      <a:cubicBezTo>
                        <a:pt x="2" y="39"/>
                        <a:pt x="2" y="39"/>
                        <a:pt x="2" y="39"/>
                      </a:cubicBezTo>
                      <a:cubicBezTo>
                        <a:pt x="2" y="39"/>
                        <a:pt x="3" y="40"/>
                        <a:pt x="4" y="39"/>
                      </a:cubicBezTo>
                      <a:cubicBezTo>
                        <a:pt x="9" y="38"/>
                        <a:pt x="9" y="38"/>
                        <a:pt x="9" y="38"/>
                      </a:cubicBezTo>
                      <a:cubicBezTo>
                        <a:pt x="10" y="38"/>
                        <a:pt x="11" y="38"/>
                        <a:pt x="12" y="39"/>
                      </a:cubicBezTo>
                      <a:cubicBezTo>
                        <a:pt x="13" y="40"/>
                        <a:pt x="13" y="40"/>
                        <a:pt x="13" y="40"/>
                      </a:cubicBezTo>
                      <a:cubicBezTo>
                        <a:pt x="13" y="41"/>
                        <a:pt x="14" y="42"/>
                        <a:pt x="14" y="42"/>
                      </a:cubicBezTo>
                      <a:cubicBezTo>
                        <a:pt x="12" y="48"/>
                        <a:pt x="12" y="48"/>
                        <a:pt x="12" y="48"/>
                      </a:cubicBezTo>
                      <a:cubicBezTo>
                        <a:pt x="12" y="49"/>
                        <a:pt x="13" y="50"/>
                        <a:pt x="13" y="50"/>
                      </a:cubicBezTo>
                      <a:cubicBezTo>
                        <a:pt x="18" y="52"/>
                        <a:pt x="18" y="52"/>
                        <a:pt x="18" y="52"/>
                      </a:cubicBezTo>
                      <a:cubicBezTo>
                        <a:pt x="18" y="52"/>
                        <a:pt x="19" y="52"/>
                        <a:pt x="20" y="51"/>
                      </a:cubicBezTo>
                      <a:cubicBezTo>
                        <a:pt x="23" y="46"/>
                        <a:pt x="23" y="46"/>
                        <a:pt x="23" y="46"/>
                      </a:cubicBezTo>
                      <a:cubicBezTo>
                        <a:pt x="23" y="46"/>
                        <a:pt x="24" y="45"/>
                        <a:pt x="25" y="45"/>
                      </a:cubicBezTo>
                      <a:cubicBezTo>
                        <a:pt x="25" y="45"/>
                        <a:pt x="25" y="45"/>
                        <a:pt x="26" y="45"/>
                      </a:cubicBezTo>
                      <a:cubicBezTo>
                        <a:pt x="27" y="45"/>
                        <a:pt x="27" y="45"/>
                        <a:pt x="27" y="45"/>
                      </a:cubicBezTo>
                      <a:cubicBezTo>
                        <a:pt x="28" y="45"/>
                        <a:pt x="28" y="46"/>
                        <a:pt x="29" y="46"/>
                      </a:cubicBezTo>
                      <a:cubicBezTo>
                        <a:pt x="32" y="51"/>
                        <a:pt x="32" y="51"/>
                        <a:pt x="32" y="51"/>
                      </a:cubicBezTo>
                      <a:cubicBezTo>
                        <a:pt x="32" y="52"/>
                        <a:pt x="33" y="52"/>
                        <a:pt x="34" y="52"/>
                      </a:cubicBezTo>
                      <a:cubicBezTo>
                        <a:pt x="39" y="50"/>
                        <a:pt x="39" y="50"/>
                        <a:pt x="39" y="50"/>
                      </a:cubicBezTo>
                      <a:cubicBezTo>
                        <a:pt x="39" y="50"/>
                        <a:pt x="40" y="49"/>
                        <a:pt x="39" y="48"/>
                      </a:cubicBezTo>
                      <a:cubicBezTo>
                        <a:pt x="38" y="42"/>
                        <a:pt x="38" y="42"/>
                        <a:pt x="38" y="42"/>
                      </a:cubicBezTo>
                      <a:cubicBezTo>
                        <a:pt x="38" y="42"/>
                        <a:pt x="38" y="41"/>
                        <a:pt x="39" y="40"/>
                      </a:cubicBezTo>
                      <a:cubicBezTo>
                        <a:pt x="40" y="39"/>
                        <a:pt x="40" y="39"/>
                        <a:pt x="40" y="39"/>
                      </a:cubicBezTo>
                      <a:cubicBezTo>
                        <a:pt x="41" y="38"/>
                        <a:pt x="42" y="38"/>
                        <a:pt x="42" y="38"/>
                      </a:cubicBezTo>
                      <a:cubicBezTo>
                        <a:pt x="48" y="39"/>
                        <a:pt x="48" y="39"/>
                        <a:pt x="48" y="39"/>
                      </a:cubicBezTo>
                      <a:cubicBezTo>
                        <a:pt x="49" y="40"/>
                        <a:pt x="50" y="39"/>
                        <a:pt x="50" y="39"/>
                      </a:cubicBezTo>
                      <a:cubicBezTo>
                        <a:pt x="52" y="34"/>
                        <a:pt x="52" y="34"/>
                        <a:pt x="52" y="34"/>
                      </a:cubicBezTo>
                      <a:cubicBezTo>
                        <a:pt x="52" y="33"/>
                        <a:pt x="52" y="32"/>
                        <a:pt x="51" y="32"/>
                      </a:cubicBezTo>
                      <a:lnTo>
                        <a:pt x="46" y="29"/>
                      </a:lnTo>
                      <a:close/>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16" name="Freeform 86"/>
                <p:cNvSpPr>
                  <a:spLocks/>
                </p:cNvSpPr>
                <p:nvPr/>
              </p:nvSpPr>
              <p:spPr bwMode="auto">
                <a:xfrm>
                  <a:off x="5490942" y="3827463"/>
                  <a:ext cx="134938" cy="134938"/>
                </a:xfrm>
                <a:custGeom>
                  <a:avLst/>
                  <a:gdLst>
                    <a:gd name="T0" fmla="*/ 30 w 36"/>
                    <a:gd name="T1" fmla="*/ 14 h 36"/>
                    <a:gd name="T2" fmla="*/ 30 w 36"/>
                    <a:gd name="T3" fmla="*/ 13 h 36"/>
                    <a:gd name="T4" fmla="*/ 32 w 36"/>
                    <a:gd name="T5" fmla="*/ 8 h 36"/>
                    <a:gd name="T6" fmla="*/ 30 w 36"/>
                    <a:gd name="T7" fmla="*/ 4 h 36"/>
                    <a:gd name="T8" fmla="*/ 25 w 36"/>
                    <a:gd name="T9" fmla="*/ 6 h 36"/>
                    <a:gd name="T10" fmla="*/ 22 w 36"/>
                    <a:gd name="T11" fmla="*/ 6 h 36"/>
                    <a:gd name="T12" fmla="*/ 21 w 36"/>
                    <a:gd name="T13" fmla="*/ 1 h 36"/>
                    <a:gd name="T14" fmla="*/ 16 w 36"/>
                    <a:gd name="T15" fmla="*/ 0 h 36"/>
                    <a:gd name="T16" fmla="*/ 15 w 36"/>
                    <a:gd name="T17" fmla="*/ 5 h 36"/>
                    <a:gd name="T18" fmla="*/ 13 w 36"/>
                    <a:gd name="T19" fmla="*/ 6 h 36"/>
                    <a:gd name="T20" fmla="*/ 11 w 36"/>
                    <a:gd name="T21" fmla="*/ 6 h 36"/>
                    <a:gd name="T22" fmla="*/ 6 w 36"/>
                    <a:gd name="T23" fmla="*/ 4 h 36"/>
                    <a:gd name="T24" fmla="*/ 4 w 36"/>
                    <a:gd name="T25" fmla="*/ 8 h 36"/>
                    <a:gd name="T26" fmla="*/ 6 w 36"/>
                    <a:gd name="T27" fmla="*/ 13 h 36"/>
                    <a:gd name="T28" fmla="*/ 5 w 36"/>
                    <a:gd name="T29" fmla="*/ 15 h 36"/>
                    <a:gd name="T30" fmla="*/ 0 w 36"/>
                    <a:gd name="T31" fmla="*/ 16 h 36"/>
                    <a:gd name="T32" fmla="*/ 1 w 36"/>
                    <a:gd name="T33" fmla="*/ 21 h 36"/>
                    <a:gd name="T34" fmla="*/ 6 w 36"/>
                    <a:gd name="T35" fmla="*/ 22 h 36"/>
                    <a:gd name="T36" fmla="*/ 6 w 36"/>
                    <a:gd name="T37" fmla="*/ 23 h 36"/>
                    <a:gd name="T38" fmla="*/ 4 w 36"/>
                    <a:gd name="T39" fmla="*/ 28 h 36"/>
                    <a:gd name="T40" fmla="*/ 6 w 36"/>
                    <a:gd name="T41" fmla="*/ 32 h 36"/>
                    <a:gd name="T42" fmla="*/ 11 w 36"/>
                    <a:gd name="T43" fmla="*/ 30 h 36"/>
                    <a:gd name="T44" fmla="*/ 14 w 36"/>
                    <a:gd name="T45" fmla="*/ 30 h 36"/>
                    <a:gd name="T46" fmla="*/ 15 w 36"/>
                    <a:gd name="T47" fmla="*/ 35 h 36"/>
                    <a:gd name="T48" fmla="*/ 20 w 36"/>
                    <a:gd name="T49" fmla="*/ 36 h 36"/>
                    <a:gd name="T50" fmla="*/ 21 w 36"/>
                    <a:gd name="T51" fmla="*/ 31 h 36"/>
                    <a:gd name="T52" fmla="*/ 23 w 36"/>
                    <a:gd name="T53" fmla="*/ 30 h 36"/>
                    <a:gd name="T54" fmla="*/ 25 w 36"/>
                    <a:gd name="T55" fmla="*/ 30 h 36"/>
                    <a:gd name="T56" fmla="*/ 30 w 36"/>
                    <a:gd name="T57" fmla="*/ 32 h 36"/>
                    <a:gd name="T58" fmla="*/ 32 w 36"/>
                    <a:gd name="T59" fmla="*/ 28 h 36"/>
                    <a:gd name="T60" fmla="*/ 30 w 36"/>
                    <a:gd name="T61" fmla="*/ 23 h 36"/>
                    <a:gd name="T62" fmla="*/ 31 w 36"/>
                    <a:gd name="T63" fmla="*/ 21 h 36"/>
                    <a:gd name="T64" fmla="*/ 36 w 36"/>
                    <a:gd name="T65" fmla="*/ 20 h 36"/>
                    <a:gd name="T66" fmla="*/ 35 w 36"/>
                    <a:gd name="T67"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6" h="36">
                      <a:moveTo>
                        <a:pt x="31" y="15"/>
                      </a:moveTo>
                      <a:cubicBezTo>
                        <a:pt x="31" y="15"/>
                        <a:pt x="30" y="14"/>
                        <a:pt x="30" y="14"/>
                      </a:cubicBezTo>
                      <a:cubicBezTo>
                        <a:pt x="30" y="14"/>
                        <a:pt x="30" y="14"/>
                        <a:pt x="30" y="13"/>
                      </a:cubicBezTo>
                      <a:cubicBezTo>
                        <a:pt x="30" y="13"/>
                        <a:pt x="30" y="13"/>
                        <a:pt x="30" y="13"/>
                      </a:cubicBezTo>
                      <a:cubicBezTo>
                        <a:pt x="29" y="12"/>
                        <a:pt x="29" y="11"/>
                        <a:pt x="30" y="11"/>
                      </a:cubicBezTo>
                      <a:cubicBezTo>
                        <a:pt x="32" y="8"/>
                        <a:pt x="32" y="8"/>
                        <a:pt x="32" y="8"/>
                      </a:cubicBezTo>
                      <a:cubicBezTo>
                        <a:pt x="32" y="7"/>
                        <a:pt x="32" y="7"/>
                        <a:pt x="32" y="6"/>
                      </a:cubicBezTo>
                      <a:cubicBezTo>
                        <a:pt x="30" y="4"/>
                        <a:pt x="30" y="4"/>
                        <a:pt x="30" y="4"/>
                      </a:cubicBezTo>
                      <a:cubicBezTo>
                        <a:pt x="29" y="4"/>
                        <a:pt x="29" y="4"/>
                        <a:pt x="28" y="4"/>
                      </a:cubicBezTo>
                      <a:cubicBezTo>
                        <a:pt x="25" y="6"/>
                        <a:pt x="25" y="6"/>
                        <a:pt x="25" y="6"/>
                      </a:cubicBezTo>
                      <a:cubicBezTo>
                        <a:pt x="25" y="7"/>
                        <a:pt x="24" y="7"/>
                        <a:pt x="23" y="6"/>
                      </a:cubicBezTo>
                      <a:cubicBezTo>
                        <a:pt x="22" y="6"/>
                        <a:pt x="22" y="6"/>
                        <a:pt x="22" y="6"/>
                      </a:cubicBezTo>
                      <a:cubicBezTo>
                        <a:pt x="22" y="6"/>
                        <a:pt x="21" y="5"/>
                        <a:pt x="21" y="5"/>
                      </a:cubicBezTo>
                      <a:cubicBezTo>
                        <a:pt x="21" y="1"/>
                        <a:pt x="21" y="1"/>
                        <a:pt x="21" y="1"/>
                      </a:cubicBezTo>
                      <a:cubicBezTo>
                        <a:pt x="21" y="0"/>
                        <a:pt x="20" y="0"/>
                        <a:pt x="20" y="0"/>
                      </a:cubicBezTo>
                      <a:cubicBezTo>
                        <a:pt x="16" y="0"/>
                        <a:pt x="16" y="0"/>
                        <a:pt x="16" y="0"/>
                      </a:cubicBezTo>
                      <a:cubicBezTo>
                        <a:pt x="16" y="0"/>
                        <a:pt x="15" y="0"/>
                        <a:pt x="15" y="1"/>
                      </a:cubicBezTo>
                      <a:cubicBezTo>
                        <a:pt x="15" y="5"/>
                        <a:pt x="15" y="5"/>
                        <a:pt x="15" y="5"/>
                      </a:cubicBezTo>
                      <a:cubicBezTo>
                        <a:pt x="15" y="5"/>
                        <a:pt x="14" y="6"/>
                        <a:pt x="14" y="6"/>
                      </a:cubicBezTo>
                      <a:cubicBezTo>
                        <a:pt x="14" y="6"/>
                        <a:pt x="14" y="6"/>
                        <a:pt x="13" y="6"/>
                      </a:cubicBezTo>
                      <a:cubicBezTo>
                        <a:pt x="13" y="6"/>
                        <a:pt x="13" y="6"/>
                        <a:pt x="13" y="6"/>
                      </a:cubicBezTo>
                      <a:cubicBezTo>
                        <a:pt x="12" y="7"/>
                        <a:pt x="11" y="7"/>
                        <a:pt x="11" y="6"/>
                      </a:cubicBezTo>
                      <a:cubicBezTo>
                        <a:pt x="8" y="4"/>
                        <a:pt x="8" y="4"/>
                        <a:pt x="8" y="4"/>
                      </a:cubicBezTo>
                      <a:cubicBezTo>
                        <a:pt x="7" y="4"/>
                        <a:pt x="7" y="4"/>
                        <a:pt x="6" y="4"/>
                      </a:cubicBezTo>
                      <a:cubicBezTo>
                        <a:pt x="4" y="6"/>
                        <a:pt x="4" y="6"/>
                        <a:pt x="4" y="6"/>
                      </a:cubicBezTo>
                      <a:cubicBezTo>
                        <a:pt x="4" y="7"/>
                        <a:pt x="4" y="7"/>
                        <a:pt x="4" y="8"/>
                      </a:cubicBezTo>
                      <a:cubicBezTo>
                        <a:pt x="6" y="11"/>
                        <a:pt x="6" y="11"/>
                        <a:pt x="6" y="11"/>
                      </a:cubicBezTo>
                      <a:cubicBezTo>
                        <a:pt x="7" y="11"/>
                        <a:pt x="7" y="12"/>
                        <a:pt x="6" y="13"/>
                      </a:cubicBezTo>
                      <a:cubicBezTo>
                        <a:pt x="6" y="14"/>
                        <a:pt x="6" y="14"/>
                        <a:pt x="6" y="14"/>
                      </a:cubicBezTo>
                      <a:cubicBezTo>
                        <a:pt x="6" y="14"/>
                        <a:pt x="5" y="15"/>
                        <a:pt x="5" y="15"/>
                      </a:cubicBezTo>
                      <a:cubicBezTo>
                        <a:pt x="1" y="15"/>
                        <a:pt x="1" y="15"/>
                        <a:pt x="1" y="15"/>
                      </a:cubicBezTo>
                      <a:cubicBezTo>
                        <a:pt x="0" y="15"/>
                        <a:pt x="0" y="16"/>
                        <a:pt x="0" y="16"/>
                      </a:cubicBezTo>
                      <a:cubicBezTo>
                        <a:pt x="0" y="20"/>
                        <a:pt x="0" y="20"/>
                        <a:pt x="0" y="20"/>
                      </a:cubicBezTo>
                      <a:cubicBezTo>
                        <a:pt x="0" y="20"/>
                        <a:pt x="0" y="21"/>
                        <a:pt x="1" y="21"/>
                      </a:cubicBezTo>
                      <a:cubicBezTo>
                        <a:pt x="5" y="21"/>
                        <a:pt x="5" y="21"/>
                        <a:pt x="5" y="21"/>
                      </a:cubicBezTo>
                      <a:cubicBezTo>
                        <a:pt x="5" y="21"/>
                        <a:pt x="6" y="22"/>
                        <a:pt x="6" y="22"/>
                      </a:cubicBezTo>
                      <a:cubicBezTo>
                        <a:pt x="6" y="22"/>
                        <a:pt x="6" y="22"/>
                        <a:pt x="6" y="23"/>
                      </a:cubicBezTo>
                      <a:cubicBezTo>
                        <a:pt x="6" y="23"/>
                        <a:pt x="6" y="23"/>
                        <a:pt x="6" y="23"/>
                      </a:cubicBezTo>
                      <a:cubicBezTo>
                        <a:pt x="7" y="24"/>
                        <a:pt x="7" y="25"/>
                        <a:pt x="6" y="25"/>
                      </a:cubicBezTo>
                      <a:cubicBezTo>
                        <a:pt x="4" y="28"/>
                        <a:pt x="4" y="28"/>
                        <a:pt x="4" y="28"/>
                      </a:cubicBezTo>
                      <a:cubicBezTo>
                        <a:pt x="4" y="29"/>
                        <a:pt x="4" y="29"/>
                        <a:pt x="4" y="30"/>
                      </a:cubicBezTo>
                      <a:cubicBezTo>
                        <a:pt x="6" y="32"/>
                        <a:pt x="6" y="32"/>
                        <a:pt x="6" y="32"/>
                      </a:cubicBezTo>
                      <a:cubicBezTo>
                        <a:pt x="7" y="32"/>
                        <a:pt x="7" y="32"/>
                        <a:pt x="8" y="32"/>
                      </a:cubicBezTo>
                      <a:cubicBezTo>
                        <a:pt x="11" y="30"/>
                        <a:pt x="11" y="30"/>
                        <a:pt x="11" y="30"/>
                      </a:cubicBezTo>
                      <a:cubicBezTo>
                        <a:pt x="11" y="29"/>
                        <a:pt x="12" y="29"/>
                        <a:pt x="13" y="30"/>
                      </a:cubicBezTo>
                      <a:cubicBezTo>
                        <a:pt x="14" y="30"/>
                        <a:pt x="14" y="30"/>
                        <a:pt x="14" y="30"/>
                      </a:cubicBezTo>
                      <a:cubicBezTo>
                        <a:pt x="14" y="30"/>
                        <a:pt x="15" y="31"/>
                        <a:pt x="15" y="31"/>
                      </a:cubicBezTo>
                      <a:cubicBezTo>
                        <a:pt x="15" y="35"/>
                        <a:pt x="15" y="35"/>
                        <a:pt x="15" y="35"/>
                      </a:cubicBezTo>
                      <a:cubicBezTo>
                        <a:pt x="15" y="36"/>
                        <a:pt x="16" y="36"/>
                        <a:pt x="16" y="36"/>
                      </a:cubicBezTo>
                      <a:cubicBezTo>
                        <a:pt x="20" y="36"/>
                        <a:pt x="20" y="36"/>
                        <a:pt x="20" y="36"/>
                      </a:cubicBezTo>
                      <a:cubicBezTo>
                        <a:pt x="20" y="36"/>
                        <a:pt x="21" y="36"/>
                        <a:pt x="21" y="35"/>
                      </a:cubicBezTo>
                      <a:cubicBezTo>
                        <a:pt x="21" y="31"/>
                        <a:pt x="21" y="31"/>
                        <a:pt x="21" y="31"/>
                      </a:cubicBezTo>
                      <a:cubicBezTo>
                        <a:pt x="21" y="31"/>
                        <a:pt x="22" y="30"/>
                        <a:pt x="22" y="30"/>
                      </a:cubicBezTo>
                      <a:cubicBezTo>
                        <a:pt x="22" y="30"/>
                        <a:pt x="22" y="30"/>
                        <a:pt x="23" y="30"/>
                      </a:cubicBezTo>
                      <a:cubicBezTo>
                        <a:pt x="23" y="30"/>
                        <a:pt x="23" y="30"/>
                        <a:pt x="23" y="30"/>
                      </a:cubicBezTo>
                      <a:cubicBezTo>
                        <a:pt x="24" y="29"/>
                        <a:pt x="25" y="29"/>
                        <a:pt x="25" y="30"/>
                      </a:cubicBezTo>
                      <a:cubicBezTo>
                        <a:pt x="28" y="32"/>
                        <a:pt x="28" y="32"/>
                        <a:pt x="28" y="32"/>
                      </a:cubicBezTo>
                      <a:cubicBezTo>
                        <a:pt x="29" y="32"/>
                        <a:pt x="29" y="32"/>
                        <a:pt x="30" y="32"/>
                      </a:cubicBezTo>
                      <a:cubicBezTo>
                        <a:pt x="32" y="30"/>
                        <a:pt x="32" y="30"/>
                        <a:pt x="32" y="30"/>
                      </a:cubicBezTo>
                      <a:cubicBezTo>
                        <a:pt x="32" y="29"/>
                        <a:pt x="32" y="29"/>
                        <a:pt x="32" y="28"/>
                      </a:cubicBezTo>
                      <a:cubicBezTo>
                        <a:pt x="30" y="25"/>
                        <a:pt x="30" y="25"/>
                        <a:pt x="30" y="25"/>
                      </a:cubicBezTo>
                      <a:cubicBezTo>
                        <a:pt x="29" y="25"/>
                        <a:pt x="29" y="24"/>
                        <a:pt x="30" y="23"/>
                      </a:cubicBezTo>
                      <a:cubicBezTo>
                        <a:pt x="30" y="22"/>
                        <a:pt x="30" y="22"/>
                        <a:pt x="30" y="22"/>
                      </a:cubicBezTo>
                      <a:cubicBezTo>
                        <a:pt x="30" y="22"/>
                        <a:pt x="31" y="21"/>
                        <a:pt x="31" y="21"/>
                      </a:cubicBezTo>
                      <a:cubicBezTo>
                        <a:pt x="35" y="21"/>
                        <a:pt x="35" y="21"/>
                        <a:pt x="35" y="21"/>
                      </a:cubicBezTo>
                      <a:cubicBezTo>
                        <a:pt x="36" y="21"/>
                        <a:pt x="36" y="20"/>
                        <a:pt x="36" y="20"/>
                      </a:cubicBezTo>
                      <a:cubicBezTo>
                        <a:pt x="36" y="16"/>
                        <a:pt x="36" y="16"/>
                        <a:pt x="36" y="16"/>
                      </a:cubicBezTo>
                      <a:cubicBezTo>
                        <a:pt x="36" y="16"/>
                        <a:pt x="36" y="15"/>
                        <a:pt x="35" y="15"/>
                      </a:cubicBezTo>
                      <a:lnTo>
                        <a:pt x="31" y="15"/>
                      </a:lnTo>
                      <a:close/>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grpSp>
        </p:grpSp>
      </p:grpSp>
      <p:grpSp>
        <p:nvGrpSpPr>
          <p:cNvPr id="102" name="Group 101"/>
          <p:cNvGrpSpPr/>
          <p:nvPr/>
        </p:nvGrpSpPr>
        <p:grpSpPr>
          <a:xfrm>
            <a:off x="1107037" y="4928958"/>
            <a:ext cx="2193891" cy="1035820"/>
            <a:chOff x="845214" y="5384506"/>
            <a:chExt cx="2151374" cy="1015746"/>
          </a:xfrm>
        </p:grpSpPr>
        <p:sp>
          <p:nvSpPr>
            <p:cNvPr id="100" name="Isosceles Triangle 99"/>
            <p:cNvSpPr/>
            <p:nvPr/>
          </p:nvSpPr>
          <p:spPr>
            <a:xfrm>
              <a:off x="845214" y="5384506"/>
              <a:ext cx="2151374" cy="1015746"/>
            </a:xfrm>
            <a:prstGeom prst="triangle">
              <a:avLst/>
            </a:prstGeom>
            <a:solidFill>
              <a:srgbClr val="FFFFFF"/>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r>
                <a:rPr lang="en-US" sz="1224" dirty="0">
                  <a:solidFill>
                    <a:prstClr val="white"/>
                  </a:solidFill>
                </a:rPr>
                <a:t>SIEM</a:t>
              </a:r>
            </a:p>
          </p:txBody>
        </p:sp>
        <p:sp>
          <p:nvSpPr>
            <p:cNvPr id="101" name="Title 1"/>
            <p:cNvSpPr txBox="1">
              <a:spLocks/>
            </p:cNvSpPr>
            <p:nvPr/>
          </p:nvSpPr>
          <p:spPr>
            <a:xfrm>
              <a:off x="1312590" y="5863154"/>
              <a:ext cx="1291447" cy="365760"/>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pPr algn="ctr"/>
              <a:r>
                <a:rPr sz="1632" spc="0" dirty="0">
                  <a:solidFill>
                    <a:srgbClr val="525252"/>
                  </a:solidFill>
                  <a:latin typeface="Segoe UI" panose="020B0502040204020203" pitchFamily="34" charset="0"/>
                  <a:ea typeface="Segoe UI" panose="020B0502040204020203" pitchFamily="34" charset="0"/>
                  <a:cs typeface="Segoe UI" panose="020B0502040204020203" pitchFamily="34" charset="0"/>
                </a:rPr>
                <a:t>SIEM / central UX</a:t>
              </a:r>
            </a:p>
          </p:txBody>
        </p:sp>
      </p:grpSp>
      <p:grpSp>
        <p:nvGrpSpPr>
          <p:cNvPr id="113" name="Group 112"/>
          <p:cNvGrpSpPr/>
          <p:nvPr/>
        </p:nvGrpSpPr>
        <p:grpSpPr>
          <a:xfrm>
            <a:off x="3799330" y="1776595"/>
            <a:ext cx="578461" cy="338405"/>
            <a:chOff x="3723971" y="2509717"/>
            <a:chExt cx="981744" cy="322495"/>
          </a:xfrm>
          <a:solidFill>
            <a:srgbClr val="969696"/>
          </a:solidFill>
        </p:grpSpPr>
        <p:sp>
          <p:nvSpPr>
            <p:cNvPr id="111" name="Right Arrow 110"/>
            <p:cNvSpPr/>
            <p:nvPr/>
          </p:nvSpPr>
          <p:spPr>
            <a:xfrm>
              <a:off x="3723971" y="2509717"/>
              <a:ext cx="981744" cy="165905"/>
            </a:xfrm>
            <a:prstGeom prst="rightArrow">
              <a:avLst>
                <a:gd name="adj1" fmla="val 34066"/>
                <a:gd name="adj2" fmla="val 7462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112" name="Right Arrow 111"/>
            <p:cNvSpPr/>
            <p:nvPr/>
          </p:nvSpPr>
          <p:spPr>
            <a:xfrm rot="10800000">
              <a:off x="3723971" y="2666307"/>
              <a:ext cx="981744" cy="165905"/>
            </a:xfrm>
            <a:prstGeom prst="rightArrow">
              <a:avLst>
                <a:gd name="adj1" fmla="val 34066"/>
                <a:gd name="adj2" fmla="val 7462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grpSp>
        <p:nvGrpSpPr>
          <p:cNvPr id="114" name="Group 113"/>
          <p:cNvGrpSpPr/>
          <p:nvPr/>
        </p:nvGrpSpPr>
        <p:grpSpPr>
          <a:xfrm>
            <a:off x="3799330" y="3475100"/>
            <a:ext cx="578461" cy="324157"/>
            <a:chOff x="3723971" y="2509717"/>
            <a:chExt cx="981744" cy="322495"/>
          </a:xfrm>
          <a:solidFill>
            <a:srgbClr val="969696"/>
          </a:solidFill>
        </p:grpSpPr>
        <p:sp>
          <p:nvSpPr>
            <p:cNvPr id="115" name="Right Arrow 114"/>
            <p:cNvSpPr/>
            <p:nvPr/>
          </p:nvSpPr>
          <p:spPr>
            <a:xfrm>
              <a:off x="3723971" y="2509717"/>
              <a:ext cx="981744" cy="165905"/>
            </a:xfrm>
            <a:prstGeom prst="rightArrow">
              <a:avLst>
                <a:gd name="adj1" fmla="val 34066"/>
                <a:gd name="adj2" fmla="val 7462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116" name="Right Arrow 115"/>
            <p:cNvSpPr/>
            <p:nvPr/>
          </p:nvSpPr>
          <p:spPr>
            <a:xfrm rot="10800000">
              <a:off x="3723971" y="2666307"/>
              <a:ext cx="981744" cy="165905"/>
            </a:xfrm>
            <a:prstGeom prst="rightArrow">
              <a:avLst>
                <a:gd name="adj1" fmla="val 34066"/>
                <a:gd name="adj2" fmla="val 7462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sp>
        <p:nvSpPr>
          <p:cNvPr id="137" name="Right Arrow 136"/>
          <p:cNvSpPr/>
          <p:nvPr/>
        </p:nvSpPr>
        <p:spPr>
          <a:xfrm rot="8770449">
            <a:off x="2858425" y="4807387"/>
            <a:ext cx="1774798" cy="154915"/>
          </a:xfrm>
          <a:prstGeom prst="rightArrow">
            <a:avLst>
              <a:gd name="adj1" fmla="val 34066"/>
              <a:gd name="adj2" fmla="val 74623"/>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nvGrpSpPr>
          <p:cNvPr id="138" name="Group 137"/>
          <p:cNvGrpSpPr/>
          <p:nvPr/>
        </p:nvGrpSpPr>
        <p:grpSpPr>
          <a:xfrm>
            <a:off x="9266064" y="1282242"/>
            <a:ext cx="3973833" cy="1327075"/>
            <a:chOff x="4199158" y="181476"/>
            <a:chExt cx="2577672" cy="1301356"/>
          </a:xfrm>
        </p:grpSpPr>
        <p:grpSp>
          <p:nvGrpSpPr>
            <p:cNvPr id="92" name="Group 91"/>
            <p:cNvGrpSpPr/>
            <p:nvPr/>
          </p:nvGrpSpPr>
          <p:grpSpPr>
            <a:xfrm>
              <a:off x="4199158" y="181476"/>
              <a:ext cx="1962676" cy="1301356"/>
              <a:chOff x="4369878" y="124434"/>
              <a:chExt cx="1391213" cy="1619419"/>
            </a:xfrm>
          </p:grpSpPr>
          <p:sp>
            <p:nvSpPr>
              <p:cNvPr id="90" name="Rounded Rectangle 89"/>
              <p:cNvSpPr/>
              <p:nvPr/>
            </p:nvSpPr>
            <p:spPr>
              <a:xfrm>
                <a:off x="4369878" y="124434"/>
                <a:ext cx="1391213" cy="717395"/>
              </a:xfrm>
              <a:prstGeom prst="roundRect">
                <a:avLst>
                  <a:gd name="adj" fmla="val 6562"/>
                </a:avLst>
              </a:prstGeom>
              <a:solidFill>
                <a:srgbClr val="FFFFFF"/>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91" name="Rounded Rectangle 90"/>
              <p:cNvSpPr/>
              <p:nvPr/>
            </p:nvSpPr>
            <p:spPr>
              <a:xfrm>
                <a:off x="4369878" y="1026458"/>
                <a:ext cx="1391213" cy="717395"/>
              </a:xfrm>
              <a:prstGeom prst="roundRect">
                <a:avLst>
                  <a:gd name="adj" fmla="val 6562"/>
                </a:avLst>
              </a:prstGeom>
              <a:solidFill>
                <a:srgbClr val="FFFFFF"/>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sp>
          <p:nvSpPr>
            <p:cNvPr id="93" name="Freeform 154"/>
            <p:cNvSpPr>
              <a:spLocks/>
            </p:cNvSpPr>
            <p:nvPr/>
          </p:nvSpPr>
          <p:spPr bwMode="auto">
            <a:xfrm>
              <a:off x="4301993" y="1006570"/>
              <a:ext cx="436818" cy="349259"/>
            </a:xfrm>
            <a:custGeom>
              <a:avLst/>
              <a:gdLst>
                <a:gd name="T0" fmla="*/ 61 w 76"/>
                <a:gd name="T1" fmla="*/ 14 h 48"/>
                <a:gd name="T2" fmla="*/ 43 w 76"/>
                <a:gd name="T3" fmla="*/ 0 h 48"/>
                <a:gd name="T4" fmla="*/ 25 w 76"/>
                <a:gd name="T5" fmla="*/ 12 h 48"/>
                <a:gd name="T6" fmla="*/ 19 w 76"/>
                <a:gd name="T7" fmla="*/ 9 h 48"/>
                <a:gd name="T8" fmla="*/ 10 w 76"/>
                <a:gd name="T9" fmla="*/ 19 h 48"/>
                <a:gd name="T10" fmla="*/ 10 w 76"/>
                <a:gd name="T11" fmla="*/ 20 h 48"/>
                <a:gd name="T12" fmla="*/ 0 w 76"/>
                <a:gd name="T13" fmla="*/ 33 h 48"/>
                <a:gd name="T14" fmla="*/ 14 w 76"/>
                <a:gd name="T15" fmla="*/ 48 h 48"/>
                <a:gd name="T16" fmla="*/ 59 w 76"/>
                <a:gd name="T17" fmla="*/ 48 h 48"/>
                <a:gd name="T18" fmla="*/ 76 w 76"/>
                <a:gd name="T19" fmla="*/ 31 h 48"/>
                <a:gd name="T20" fmla="*/ 61 w 76"/>
                <a:gd name="T21" fmla="*/ 1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48">
                  <a:moveTo>
                    <a:pt x="61" y="14"/>
                  </a:moveTo>
                  <a:cubicBezTo>
                    <a:pt x="59" y="6"/>
                    <a:pt x="52" y="0"/>
                    <a:pt x="43" y="0"/>
                  </a:cubicBezTo>
                  <a:cubicBezTo>
                    <a:pt x="35" y="0"/>
                    <a:pt x="28" y="5"/>
                    <a:pt x="25" y="12"/>
                  </a:cubicBezTo>
                  <a:cubicBezTo>
                    <a:pt x="24" y="10"/>
                    <a:pt x="21" y="9"/>
                    <a:pt x="19" y="9"/>
                  </a:cubicBezTo>
                  <a:cubicBezTo>
                    <a:pt x="14" y="9"/>
                    <a:pt x="10" y="13"/>
                    <a:pt x="10" y="19"/>
                  </a:cubicBezTo>
                  <a:cubicBezTo>
                    <a:pt x="10" y="19"/>
                    <a:pt x="10" y="19"/>
                    <a:pt x="10" y="20"/>
                  </a:cubicBezTo>
                  <a:cubicBezTo>
                    <a:pt x="4" y="21"/>
                    <a:pt x="0" y="27"/>
                    <a:pt x="0" y="33"/>
                  </a:cubicBezTo>
                  <a:cubicBezTo>
                    <a:pt x="0" y="41"/>
                    <a:pt x="6" y="48"/>
                    <a:pt x="14" y="48"/>
                  </a:cubicBezTo>
                  <a:cubicBezTo>
                    <a:pt x="59" y="48"/>
                    <a:pt x="59" y="48"/>
                    <a:pt x="59" y="48"/>
                  </a:cubicBezTo>
                  <a:cubicBezTo>
                    <a:pt x="69" y="48"/>
                    <a:pt x="76" y="40"/>
                    <a:pt x="76" y="31"/>
                  </a:cubicBezTo>
                  <a:cubicBezTo>
                    <a:pt x="76" y="22"/>
                    <a:pt x="69" y="15"/>
                    <a:pt x="61" y="14"/>
                  </a:cubicBezTo>
                  <a:close/>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94" name="Title 1"/>
            <p:cNvSpPr txBox="1">
              <a:spLocks/>
            </p:cNvSpPr>
            <p:nvPr/>
          </p:nvSpPr>
          <p:spPr>
            <a:xfrm>
              <a:off x="4763067" y="286669"/>
              <a:ext cx="1539145" cy="365760"/>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r>
                <a:rPr lang="en-US" sz="1632" spc="0" dirty="0">
                  <a:solidFill>
                    <a:srgbClr val="525252"/>
                  </a:solidFill>
                  <a:latin typeface="Segoe UI" panose="020B0502040204020203" pitchFamily="34" charset="0"/>
                  <a:ea typeface="Segoe UI" panose="020B0502040204020203" pitchFamily="34" charset="0"/>
                  <a:cs typeface="Segoe UI" panose="020B0502040204020203" pitchFamily="34" charset="0"/>
                </a:rPr>
                <a:t>Threat Intelligence from partnerships</a:t>
              </a:r>
            </a:p>
          </p:txBody>
        </p:sp>
        <p:sp>
          <p:nvSpPr>
            <p:cNvPr id="95" name="Title 1"/>
            <p:cNvSpPr txBox="1">
              <a:spLocks/>
            </p:cNvSpPr>
            <p:nvPr/>
          </p:nvSpPr>
          <p:spPr>
            <a:xfrm>
              <a:off x="4745216" y="1010297"/>
              <a:ext cx="2031614" cy="365760"/>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r>
                <a:rPr lang="en-US" sz="1632" spc="0" dirty="0">
                  <a:solidFill>
                    <a:srgbClr val="525252"/>
                  </a:solidFill>
                  <a:latin typeface="Segoe UI" panose="020B0502040204020203" pitchFamily="34" charset="0"/>
                  <a:ea typeface="Segoe UI" panose="020B0502040204020203" pitchFamily="34" charset="0"/>
                  <a:cs typeface="Segoe UI" panose="020B0502040204020203" pitchFamily="34" charset="0"/>
                </a:rPr>
                <a:t>Threat Intelligence by Microsoft hunters</a:t>
              </a:r>
            </a:p>
          </p:txBody>
        </p:sp>
        <p:sp>
          <p:nvSpPr>
            <p:cNvPr id="89" name="Freeform 154"/>
            <p:cNvSpPr>
              <a:spLocks/>
            </p:cNvSpPr>
            <p:nvPr/>
          </p:nvSpPr>
          <p:spPr bwMode="auto">
            <a:xfrm>
              <a:off x="4301995" y="279326"/>
              <a:ext cx="436816" cy="349259"/>
            </a:xfrm>
            <a:custGeom>
              <a:avLst/>
              <a:gdLst>
                <a:gd name="T0" fmla="*/ 61 w 76"/>
                <a:gd name="T1" fmla="*/ 14 h 48"/>
                <a:gd name="T2" fmla="*/ 43 w 76"/>
                <a:gd name="T3" fmla="*/ 0 h 48"/>
                <a:gd name="T4" fmla="*/ 25 w 76"/>
                <a:gd name="T5" fmla="*/ 12 h 48"/>
                <a:gd name="T6" fmla="*/ 19 w 76"/>
                <a:gd name="T7" fmla="*/ 9 h 48"/>
                <a:gd name="T8" fmla="*/ 10 w 76"/>
                <a:gd name="T9" fmla="*/ 19 h 48"/>
                <a:gd name="T10" fmla="*/ 10 w 76"/>
                <a:gd name="T11" fmla="*/ 20 h 48"/>
                <a:gd name="T12" fmla="*/ 0 w 76"/>
                <a:gd name="T13" fmla="*/ 33 h 48"/>
                <a:gd name="T14" fmla="*/ 14 w 76"/>
                <a:gd name="T15" fmla="*/ 48 h 48"/>
                <a:gd name="T16" fmla="*/ 59 w 76"/>
                <a:gd name="T17" fmla="*/ 48 h 48"/>
                <a:gd name="T18" fmla="*/ 76 w 76"/>
                <a:gd name="T19" fmla="*/ 31 h 48"/>
                <a:gd name="T20" fmla="*/ 61 w 76"/>
                <a:gd name="T21" fmla="*/ 1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48">
                  <a:moveTo>
                    <a:pt x="61" y="14"/>
                  </a:moveTo>
                  <a:cubicBezTo>
                    <a:pt x="59" y="6"/>
                    <a:pt x="52" y="0"/>
                    <a:pt x="43" y="0"/>
                  </a:cubicBezTo>
                  <a:cubicBezTo>
                    <a:pt x="35" y="0"/>
                    <a:pt x="28" y="5"/>
                    <a:pt x="25" y="12"/>
                  </a:cubicBezTo>
                  <a:cubicBezTo>
                    <a:pt x="24" y="10"/>
                    <a:pt x="21" y="9"/>
                    <a:pt x="19" y="9"/>
                  </a:cubicBezTo>
                  <a:cubicBezTo>
                    <a:pt x="14" y="9"/>
                    <a:pt x="10" y="13"/>
                    <a:pt x="10" y="19"/>
                  </a:cubicBezTo>
                  <a:cubicBezTo>
                    <a:pt x="10" y="19"/>
                    <a:pt x="10" y="19"/>
                    <a:pt x="10" y="20"/>
                  </a:cubicBezTo>
                  <a:cubicBezTo>
                    <a:pt x="4" y="21"/>
                    <a:pt x="0" y="27"/>
                    <a:pt x="0" y="33"/>
                  </a:cubicBezTo>
                  <a:cubicBezTo>
                    <a:pt x="0" y="41"/>
                    <a:pt x="6" y="48"/>
                    <a:pt x="14" y="48"/>
                  </a:cubicBezTo>
                  <a:cubicBezTo>
                    <a:pt x="59" y="48"/>
                    <a:pt x="59" y="48"/>
                    <a:pt x="59" y="48"/>
                  </a:cubicBezTo>
                  <a:cubicBezTo>
                    <a:pt x="69" y="48"/>
                    <a:pt x="76" y="40"/>
                    <a:pt x="76" y="31"/>
                  </a:cubicBezTo>
                  <a:cubicBezTo>
                    <a:pt x="76" y="22"/>
                    <a:pt x="69" y="15"/>
                    <a:pt x="61" y="14"/>
                  </a:cubicBezTo>
                  <a:close/>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grpSp>
      <p:grpSp>
        <p:nvGrpSpPr>
          <p:cNvPr id="5" name="Group 4"/>
          <p:cNvGrpSpPr/>
          <p:nvPr/>
        </p:nvGrpSpPr>
        <p:grpSpPr>
          <a:xfrm>
            <a:off x="212904" y="2933895"/>
            <a:ext cx="3543391" cy="1396394"/>
            <a:chOff x="212052" y="3678388"/>
            <a:chExt cx="3543893" cy="1396592"/>
          </a:xfrm>
        </p:grpSpPr>
        <p:grpSp>
          <p:nvGrpSpPr>
            <p:cNvPr id="3" name="Group 2"/>
            <p:cNvGrpSpPr/>
            <p:nvPr/>
          </p:nvGrpSpPr>
          <p:grpSpPr>
            <a:xfrm>
              <a:off x="212052" y="3678388"/>
              <a:ext cx="3543893" cy="1396592"/>
              <a:chOff x="212052" y="3678388"/>
              <a:chExt cx="3543893" cy="1396592"/>
            </a:xfrm>
          </p:grpSpPr>
          <p:sp>
            <p:nvSpPr>
              <p:cNvPr id="41" name="Rounded Rectangle 40"/>
              <p:cNvSpPr/>
              <p:nvPr/>
            </p:nvSpPr>
            <p:spPr>
              <a:xfrm>
                <a:off x="212052" y="3678388"/>
                <a:ext cx="3543893" cy="1396592"/>
              </a:xfrm>
              <a:prstGeom prst="roundRect">
                <a:avLst>
                  <a:gd name="adj" fmla="val 6562"/>
                </a:avLst>
              </a:prstGeom>
              <a:solidFill>
                <a:srgbClr val="FFFFFF"/>
              </a:solidFill>
              <a:ln w="19050">
                <a:solidFill>
                  <a:srgbClr val="BFBFB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nvGrpSpPr>
              <p:cNvPr id="44" name="Group 43"/>
              <p:cNvGrpSpPr/>
              <p:nvPr/>
            </p:nvGrpSpPr>
            <p:grpSpPr>
              <a:xfrm>
                <a:off x="477886" y="3920720"/>
                <a:ext cx="911927" cy="911927"/>
                <a:chOff x="6059489" y="1347789"/>
                <a:chExt cx="285750" cy="285750"/>
              </a:xfrm>
            </p:grpSpPr>
            <p:sp>
              <p:nvSpPr>
                <p:cNvPr id="45" name="Oval 371"/>
                <p:cNvSpPr>
                  <a:spLocks noChangeArrowheads="1"/>
                </p:cNvSpPr>
                <p:nvPr/>
              </p:nvSpPr>
              <p:spPr bwMode="auto">
                <a:xfrm>
                  <a:off x="6119814" y="1587501"/>
                  <a:ext cx="150813" cy="46038"/>
                </a:xfrm>
                <a:prstGeom prst="ellipse">
                  <a:avLst/>
                </a:pr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46" name="Rectangle 372"/>
                <p:cNvSpPr>
                  <a:spLocks noChangeArrowheads="1"/>
                </p:cNvSpPr>
                <p:nvPr/>
              </p:nvSpPr>
              <p:spPr bwMode="auto">
                <a:xfrm>
                  <a:off x="6059489" y="1347789"/>
                  <a:ext cx="285750" cy="195263"/>
                </a:xfrm>
                <a:prstGeom prst="rect">
                  <a:avLst/>
                </a:pr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47" name="Line 373"/>
                <p:cNvSpPr>
                  <a:spLocks noChangeShapeType="1"/>
                </p:cNvSpPr>
                <p:nvPr/>
              </p:nvSpPr>
              <p:spPr bwMode="auto">
                <a:xfrm>
                  <a:off x="6097589" y="1377951"/>
                  <a:ext cx="209550" cy="0"/>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48" name="Line 374"/>
                <p:cNvSpPr>
                  <a:spLocks noChangeShapeType="1"/>
                </p:cNvSpPr>
                <p:nvPr/>
              </p:nvSpPr>
              <p:spPr bwMode="auto">
                <a:xfrm>
                  <a:off x="6216651" y="1438276"/>
                  <a:ext cx="90488" cy="0"/>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49" name="Line 375"/>
                <p:cNvSpPr>
                  <a:spLocks noChangeShapeType="1"/>
                </p:cNvSpPr>
                <p:nvPr/>
              </p:nvSpPr>
              <p:spPr bwMode="auto">
                <a:xfrm>
                  <a:off x="6216651" y="1468439"/>
                  <a:ext cx="90488" cy="0"/>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50" name="Line 376"/>
                <p:cNvSpPr>
                  <a:spLocks noChangeShapeType="1"/>
                </p:cNvSpPr>
                <p:nvPr/>
              </p:nvSpPr>
              <p:spPr bwMode="auto">
                <a:xfrm>
                  <a:off x="6216651" y="1498601"/>
                  <a:ext cx="90488" cy="0"/>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51" name="Line 377"/>
                <p:cNvSpPr>
                  <a:spLocks noChangeShapeType="1"/>
                </p:cNvSpPr>
                <p:nvPr/>
              </p:nvSpPr>
              <p:spPr bwMode="auto">
                <a:xfrm flipV="1">
                  <a:off x="6089651" y="1474789"/>
                  <a:ext cx="0" cy="30163"/>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52" name="Line 378"/>
                <p:cNvSpPr>
                  <a:spLocks noChangeShapeType="1"/>
                </p:cNvSpPr>
                <p:nvPr/>
              </p:nvSpPr>
              <p:spPr bwMode="auto">
                <a:xfrm flipV="1">
                  <a:off x="6119814" y="1444626"/>
                  <a:ext cx="0" cy="60325"/>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53" name="Line 379"/>
                <p:cNvSpPr>
                  <a:spLocks noChangeShapeType="1"/>
                </p:cNvSpPr>
                <p:nvPr/>
              </p:nvSpPr>
              <p:spPr bwMode="auto">
                <a:xfrm flipV="1">
                  <a:off x="6149976" y="1414464"/>
                  <a:ext cx="0" cy="90488"/>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54" name="Line 380"/>
                <p:cNvSpPr>
                  <a:spLocks noChangeShapeType="1"/>
                </p:cNvSpPr>
                <p:nvPr/>
              </p:nvSpPr>
              <p:spPr bwMode="auto">
                <a:xfrm flipV="1">
                  <a:off x="6180139" y="1444626"/>
                  <a:ext cx="0" cy="60325"/>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55" name="Line 381"/>
                <p:cNvSpPr>
                  <a:spLocks noChangeShapeType="1"/>
                </p:cNvSpPr>
                <p:nvPr/>
              </p:nvSpPr>
              <p:spPr bwMode="auto">
                <a:xfrm flipV="1">
                  <a:off x="6194426" y="1550989"/>
                  <a:ext cx="0" cy="60325"/>
                </a:xfrm>
                <a:prstGeom prst="line">
                  <a:avLst/>
                </a:prstGeom>
                <a:noFill/>
                <a:ln w="11113" cap="rnd">
                  <a:solidFill>
                    <a:srgbClr val="0078D7"/>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grpSp>
          <p:sp>
            <p:nvSpPr>
              <p:cNvPr id="103" name="Rounded Rectangle 102"/>
              <p:cNvSpPr/>
              <p:nvPr/>
            </p:nvSpPr>
            <p:spPr>
              <a:xfrm>
                <a:off x="1648628" y="4075215"/>
                <a:ext cx="1992172" cy="309090"/>
              </a:xfrm>
              <a:prstGeom prst="roundRect">
                <a:avLst>
                  <a:gd name="adj" fmla="val 6562"/>
                </a:avLst>
              </a:prstGeom>
              <a:solidFill>
                <a:srgbClr val="FFFFFF"/>
              </a:solidFill>
              <a:ln w="6350">
                <a:solidFill>
                  <a:srgbClr val="0078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ctr" anchorCtr="0" forceAA="0" compatLnSpc="1">
                <a:prstTxWarp prst="textNoShape">
                  <a:avLst/>
                </a:prstTxWarp>
                <a:noAutofit/>
              </a:bodyPr>
              <a:lstStyle/>
              <a:p>
                <a:pPr defTabSz="932418"/>
                <a:r>
                  <a:rPr lang="en-US" sz="1399" dirty="0">
                    <a:solidFill>
                      <a:srgbClr val="525252"/>
                    </a:solidFill>
                    <a:latin typeface="Segoe UI Semibold" panose="020B0702040204020203" pitchFamily="34" charset="0"/>
                    <a:ea typeface="Segoe UI" panose="020B0502040204020203" pitchFamily="34" charset="0"/>
                  </a:rPr>
                  <a:t>Exploration</a:t>
                </a:r>
              </a:p>
            </p:txBody>
          </p:sp>
          <p:sp>
            <p:nvSpPr>
              <p:cNvPr id="104" name="Rounded Rectangle 103"/>
              <p:cNvSpPr/>
              <p:nvPr/>
            </p:nvSpPr>
            <p:spPr>
              <a:xfrm>
                <a:off x="1648627" y="4381165"/>
                <a:ext cx="1981137" cy="296937"/>
              </a:xfrm>
              <a:prstGeom prst="roundRect">
                <a:avLst>
                  <a:gd name="adj" fmla="val 6562"/>
                </a:avLst>
              </a:prstGeom>
              <a:solidFill>
                <a:srgbClr val="FFFFFF"/>
              </a:solidFill>
              <a:ln w="6350">
                <a:solidFill>
                  <a:srgbClr val="0078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ctr" anchorCtr="0" forceAA="0" compatLnSpc="1">
                <a:prstTxWarp prst="textNoShape">
                  <a:avLst/>
                </a:prstTxWarp>
                <a:noAutofit/>
              </a:bodyPr>
              <a:lstStyle/>
              <a:p>
                <a:pPr defTabSz="932418"/>
                <a:r>
                  <a:rPr lang="en-US" sz="1399" dirty="0">
                    <a:solidFill>
                      <a:srgbClr val="525252"/>
                    </a:solidFill>
                    <a:latin typeface="Segoe UI Semibold" panose="020B0702040204020203" pitchFamily="34" charset="0"/>
                    <a:ea typeface="Segoe UI" panose="020B0502040204020203" pitchFamily="34" charset="0"/>
                  </a:rPr>
                  <a:t>Alerts</a:t>
                </a:r>
              </a:p>
            </p:txBody>
          </p:sp>
          <p:sp>
            <p:nvSpPr>
              <p:cNvPr id="56" name="Title 1"/>
              <p:cNvSpPr txBox="1">
                <a:spLocks/>
              </p:cNvSpPr>
              <p:nvPr/>
            </p:nvSpPr>
            <p:spPr>
              <a:xfrm>
                <a:off x="1513893" y="3759407"/>
                <a:ext cx="2136734" cy="373041"/>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r>
                  <a:rPr sz="1632" spc="0" dirty="0" err="1">
                    <a:solidFill>
                      <a:srgbClr val="525252"/>
                    </a:solidFill>
                    <a:latin typeface="Segoe UI" panose="020B0502040204020203" pitchFamily="34" charset="0"/>
                    <a:ea typeface="Segoe UI" panose="020B0502040204020203" pitchFamily="34" charset="0"/>
                    <a:cs typeface="Segoe UI" panose="020B0502040204020203" pitchFamily="34" charset="0"/>
                  </a:rPr>
                  <a:t>SecOps</a:t>
                </a:r>
                <a:r>
                  <a:rPr sz="1632" spc="0" dirty="0">
                    <a:solidFill>
                      <a:srgbClr val="525252"/>
                    </a:solidFill>
                    <a:latin typeface="Segoe UI" panose="020B0502040204020203" pitchFamily="34" charset="0"/>
                    <a:ea typeface="Segoe UI" panose="020B0502040204020203" pitchFamily="34" charset="0"/>
                    <a:cs typeface="Segoe UI" panose="020B0502040204020203" pitchFamily="34" charset="0"/>
                  </a:rPr>
                  <a:t> console</a:t>
                </a:r>
              </a:p>
            </p:txBody>
          </p:sp>
        </p:grpSp>
        <p:sp>
          <p:nvSpPr>
            <p:cNvPr id="105" name="Rounded Rectangle 104"/>
            <p:cNvSpPr/>
            <p:nvPr/>
          </p:nvSpPr>
          <p:spPr>
            <a:xfrm>
              <a:off x="1641809" y="4678102"/>
              <a:ext cx="1992172" cy="309090"/>
            </a:xfrm>
            <a:prstGeom prst="roundRect">
              <a:avLst>
                <a:gd name="adj" fmla="val 6562"/>
              </a:avLst>
            </a:prstGeom>
            <a:solidFill>
              <a:srgbClr val="FFFFFF"/>
            </a:solidFill>
            <a:ln w="6350">
              <a:solidFill>
                <a:srgbClr val="0078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ctr" anchorCtr="0" forceAA="0" compatLnSpc="1">
              <a:prstTxWarp prst="textNoShape">
                <a:avLst/>
              </a:prstTxWarp>
              <a:noAutofit/>
            </a:bodyPr>
            <a:lstStyle/>
            <a:p>
              <a:pPr defTabSz="932418"/>
              <a:r>
                <a:rPr lang="en-US" sz="1399" dirty="0">
                  <a:solidFill>
                    <a:srgbClr val="525252"/>
                  </a:solidFill>
                  <a:latin typeface="Segoe UI Semibold" panose="020B0702040204020203" pitchFamily="34" charset="0"/>
                  <a:ea typeface="Segoe UI" panose="020B0502040204020203" pitchFamily="34" charset="0"/>
                </a:rPr>
                <a:t>Response</a:t>
              </a:r>
            </a:p>
          </p:txBody>
        </p:sp>
      </p:grpSp>
      <p:sp>
        <p:nvSpPr>
          <p:cNvPr id="151" name="Rounded Rectangle 150"/>
          <p:cNvSpPr/>
          <p:nvPr/>
        </p:nvSpPr>
        <p:spPr>
          <a:xfrm>
            <a:off x="1645252" y="2032291"/>
            <a:ext cx="1991889" cy="309046"/>
          </a:xfrm>
          <a:prstGeom prst="roundRect">
            <a:avLst>
              <a:gd name="adj" fmla="val 6562"/>
            </a:avLst>
          </a:prstGeom>
          <a:solidFill>
            <a:srgbClr val="FFFFFF"/>
          </a:solidFill>
          <a:ln w="6350">
            <a:solidFill>
              <a:srgbClr val="0078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ctr" anchorCtr="0" forceAA="0" compatLnSpc="1">
            <a:prstTxWarp prst="textNoShape">
              <a:avLst/>
            </a:prstTxWarp>
            <a:noAutofit/>
          </a:bodyPr>
          <a:lstStyle/>
          <a:p>
            <a:pPr defTabSz="932418"/>
            <a:r>
              <a:rPr lang="en-US" sz="1399" dirty="0">
                <a:solidFill>
                  <a:srgbClr val="525252"/>
                </a:solidFill>
                <a:latin typeface="Segoe UI Semibold" panose="020B0702040204020203" pitchFamily="34" charset="0"/>
                <a:ea typeface="Segoe UI" panose="020B0502040204020203" pitchFamily="34" charset="0"/>
              </a:rPr>
              <a:t>Forensic collection</a:t>
            </a:r>
          </a:p>
        </p:txBody>
      </p:sp>
      <p:sp>
        <p:nvSpPr>
          <p:cNvPr id="152" name="Rounded Rectangle 151"/>
          <p:cNvSpPr/>
          <p:nvPr/>
        </p:nvSpPr>
        <p:spPr>
          <a:xfrm>
            <a:off x="1638242" y="1532780"/>
            <a:ext cx="1991889" cy="453447"/>
          </a:xfrm>
          <a:prstGeom prst="roundRect">
            <a:avLst>
              <a:gd name="adj" fmla="val 6562"/>
            </a:avLst>
          </a:prstGeom>
          <a:solidFill>
            <a:srgbClr val="FFFFFF"/>
          </a:solidFill>
          <a:ln w="6350">
            <a:solidFill>
              <a:srgbClr val="0078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ctr" anchorCtr="0" forceAA="0" compatLnSpc="1">
            <a:prstTxWarp prst="textNoShape">
              <a:avLst/>
            </a:prstTxWarp>
            <a:noAutofit/>
          </a:bodyPr>
          <a:lstStyle/>
          <a:p>
            <a:pPr defTabSz="932418"/>
            <a:r>
              <a:rPr lang="en-US" sz="1399" dirty="0">
                <a:solidFill>
                  <a:srgbClr val="525252"/>
                </a:solidFill>
                <a:latin typeface="Segoe UI Semibold" panose="020B0702040204020203" pitchFamily="34" charset="0"/>
                <a:ea typeface="Segoe UI" panose="020B0502040204020203" pitchFamily="34" charset="0"/>
              </a:rPr>
              <a:t>Always-on endpoint behavioral sensors</a:t>
            </a:r>
          </a:p>
        </p:txBody>
      </p:sp>
      <p:grpSp>
        <p:nvGrpSpPr>
          <p:cNvPr id="6" name="Group 5"/>
          <p:cNvGrpSpPr/>
          <p:nvPr/>
        </p:nvGrpSpPr>
        <p:grpSpPr>
          <a:xfrm>
            <a:off x="4487753" y="1242834"/>
            <a:ext cx="4005400" cy="3087457"/>
            <a:chOff x="4781690" y="1987085"/>
            <a:chExt cx="4005968" cy="3087895"/>
          </a:xfrm>
        </p:grpSpPr>
        <p:grpSp>
          <p:nvGrpSpPr>
            <p:cNvPr id="140" name="Group 139"/>
            <p:cNvGrpSpPr/>
            <p:nvPr/>
          </p:nvGrpSpPr>
          <p:grpSpPr>
            <a:xfrm>
              <a:off x="4781690" y="1987085"/>
              <a:ext cx="4005968" cy="3087895"/>
              <a:chOff x="4672741" y="1948300"/>
              <a:chExt cx="3927776" cy="3027623"/>
            </a:xfrm>
          </p:grpSpPr>
          <p:sp>
            <p:nvSpPr>
              <p:cNvPr id="19" name="Rounded Rectangle 18"/>
              <p:cNvSpPr/>
              <p:nvPr/>
            </p:nvSpPr>
            <p:spPr>
              <a:xfrm>
                <a:off x="4672741" y="1948300"/>
                <a:ext cx="3927776" cy="3027623"/>
              </a:xfrm>
              <a:prstGeom prst="roundRect">
                <a:avLst>
                  <a:gd name="adj" fmla="val 6562"/>
                </a:avLst>
              </a:prstGeom>
              <a:solidFill>
                <a:srgbClr val="FFFFFF"/>
              </a:solidFill>
              <a:ln w="1905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57" name="Title 1"/>
              <p:cNvSpPr txBox="1">
                <a:spLocks/>
              </p:cNvSpPr>
              <p:nvPr/>
            </p:nvSpPr>
            <p:spPr>
              <a:xfrm>
                <a:off x="5966752" y="2309862"/>
                <a:ext cx="2095027" cy="365760"/>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r>
                  <a:rPr sz="1632" spc="0" dirty="0">
                    <a:solidFill>
                      <a:srgbClr val="525252"/>
                    </a:solidFill>
                    <a:latin typeface="Segoe UI Semibold" panose="020B0702040204020203" pitchFamily="34" charset="0"/>
                    <a:ea typeface="Segoe UI" panose="020B0502040204020203" pitchFamily="34" charset="0"/>
                  </a:rPr>
                  <a:t>Security analytics</a:t>
                </a:r>
              </a:p>
            </p:txBody>
          </p:sp>
          <p:sp>
            <p:nvSpPr>
              <p:cNvPr id="87" name="Freeform 154"/>
              <p:cNvSpPr>
                <a:spLocks/>
              </p:cNvSpPr>
              <p:nvPr/>
            </p:nvSpPr>
            <p:spPr bwMode="auto">
              <a:xfrm>
                <a:off x="5040935" y="2162551"/>
                <a:ext cx="883616" cy="559623"/>
              </a:xfrm>
              <a:custGeom>
                <a:avLst/>
                <a:gdLst>
                  <a:gd name="T0" fmla="*/ 61 w 76"/>
                  <a:gd name="T1" fmla="*/ 14 h 48"/>
                  <a:gd name="T2" fmla="*/ 43 w 76"/>
                  <a:gd name="T3" fmla="*/ 0 h 48"/>
                  <a:gd name="T4" fmla="*/ 25 w 76"/>
                  <a:gd name="T5" fmla="*/ 12 h 48"/>
                  <a:gd name="T6" fmla="*/ 19 w 76"/>
                  <a:gd name="T7" fmla="*/ 9 h 48"/>
                  <a:gd name="T8" fmla="*/ 10 w 76"/>
                  <a:gd name="T9" fmla="*/ 19 h 48"/>
                  <a:gd name="T10" fmla="*/ 10 w 76"/>
                  <a:gd name="T11" fmla="*/ 20 h 48"/>
                  <a:gd name="T12" fmla="*/ 0 w 76"/>
                  <a:gd name="T13" fmla="*/ 33 h 48"/>
                  <a:gd name="T14" fmla="*/ 14 w 76"/>
                  <a:gd name="T15" fmla="*/ 48 h 48"/>
                  <a:gd name="T16" fmla="*/ 59 w 76"/>
                  <a:gd name="T17" fmla="*/ 48 h 48"/>
                  <a:gd name="T18" fmla="*/ 76 w 76"/>
                  <a:gd name="T19" fmla="*/ 31 h 48"/>
                  <a:gd name="T20" fmla="*/ 61 w 76"/>
                  <a:gd name="T21" fmla="*/ 1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48">
                    <a:moveTo>
                      <a:pt x="61" y="14"/>
                    </a:moveTo>
                    <a:cubicBezTo>
                      <a:pt x="59" y="6"/>
                      <a:pt x="52" y="0"/>
                      <a:pt x="43" y="0"/>
                    </a:cubicBezTo>
                    <a:cubicBezTo>
                      <a:pt x="35" y="0"/>
                      <a:pt x="28" y="5"/>
                      <a:pt x="25" y="12"/>
                    </a:cubicBezTo>
                    <a:cubicBezTo>
                      <a:pt x="24" y="10"/>
                      <a:pt x="21" y="9"/>
                      <a:pt x="19" y="9"/>
                    </a:cubicBezTo>
                    <a:cubicBezTo>
                      <a:pt x="14" y="9"/>
                      <a:pt x="10" y="13"/>
                      <a:pt x="10" y="19"/>
                    </a:cubicBezTo>
                    <a:cubicBezTo>
                      <a:pt x="10" y="19"/>
                      <a:pt x="10" y="19"/>
                      <a:pt x="10" y="20"/>
                    </a:cubicBezTo>
                    <a:cubicBezTo>
                      <a:pt x="4" y="21"/>
                      <a:pt x="0" y="27"/>
                      <a:pt x="0" y="33"/>
                    </a:cubicBezTo>
                    <a:cubicBezTo>
                      <a:pt x="0" y="41"/>
                      <a:pt x="6" y="48"/>
                      <a:pt x="14" y="48"/>
                    </a:cubicBezTo>
                    <a:cubicBezTo>
                      <a:pt x="59" y="48"/>
                      <a:pt x="59" y="48"/>
                      <a:pt x="59" y="48"/>
                    </a:cubicBezTo>
                    <a:cubicBezTo>
                      <a:pt x="69" y="48"/>
                      <a:pt x="76" y="40"/>
                      <a:pt x="76" y="31"/>
                    </a:cubicBezTo>
                    <a:cubicBezTo>
                      <a:pt x="76" y="22"/>
                      <a:pt x="69" y="15"/>
                      <a:pt x="61" y="14"/>
                    </a:cubicBezTo>
                    <a:close/>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grpSp>
            <p:nvGrpSpPr>
              <p:cNvPr id="88" name="Group 87"/>
              <p:cNvGrpSpPr/>
              <p:nvPr/>
            </p:nvGrpSpPr>
            <p:grpSpPr>
              <a:xfrm>
                <a:off x="5077769" y="2803565"/>
                <a:ext cx="3216960" cy="1936067"/>
                <a:chOff x="4484913" y="2634656"/>
                <a:chExt cx="3216960" cy="2301315"/>
              </a:xfrm>
            </p:grpSpPr>
            <p:sp>
              <p:nvSpPr>
                <p:cNvPr id="25" name="Rectangle 24"/>
                <p:cNvSpPr/>
                <p:nvPr/>
              </p:nvSpPr>
              <p:spPr>
                <a:xfrm>
                  <a:off x="4936350" y="2634656"/>
                  <a:ext cx="2737986" cy="390808"/>
                </a:xfrm>
                <a:prstGeom prst="rect">
                  <a:avLst/>
                </a:prstGeom>
              </p:spPr>
              <p:txBody>
                <a:bodyPr vert="horz" wrap="square" lIns="146262" tIns="91414" rIns="146262" bIns="91414" rtlCol="0" anchor="ctr">
                  <a:noAutofit/>
                </a:bodyPr>
                <a:lstStyle/>
                <a:p>
                  <a:pPr defTabSz="1109518">
                    <a:lnSpc>
                      <a:spcPct val="90000"/>
                    </a:lnSpc>
                    <a:spcBef>
                      <a:spcPct val="0"/>
                    </a:spcBef>
                  </a:pPr>
                  <a:r>
                    <a:rPr lang="en-US" sz="1632" dirty="0">
                      <a:solidFill>
                        <a:srgbClr val="525252"/>
                      </a:solidFill>
                      <a:ea typeface="Segoe UI" panose="020B0502040204020203" pitchFamily="34" charset="0"/>
                      <a:cs typeface="Segoe UI" panose="020B0502040204020203" pitchFamily="34" charset="0"/>
                    </a:rPr>
                    <a:t>Behavioral IOAs Dictionary</a:t>
                  </a:r>
                </a:p>
              </p:txBody>
            </p:sp>
            <p:sp>
              <p:nvSpPr>
                <p:cNvPr id="26" name="Rectangle 25"/>
                <p:cNvSpPr/>
                <p:nvPr/>
              </p:nvSpPr>
              <p:spPr>
                <a:xfrm>
                  <a:off x="4963887" y="3962341"/>
                  <a:ext cx="2737986" cy="925699"/>
                </a:xfrm>
                <a:prstGeom prst="rect">
                  <a:avLst/>
                </a:prstGeom>
              </p:spPr>
              <p:txBody>
                <a:bodyPr vert="horz" wrap="square" lIns="146262" tIns="91414" rIns="146262" bIns="91414" rtlCol="0" anchor="ctr">
                  <a:noAutofit/>
                </a:bodyPr>
                <a:lstStyle/>
                <a:p>
                  <a:pPr defTabSz="1109518">
                    <a:lnSpc>
                      <a:spcPct val="90000"/>
                    </a:lnSpc>
                    <a:spcBef>
                      <a:spcPct val="0"/>
                    </a:spcBef>
                  </a:pPr>
                  <a:r>
                    <a:rPr lang="en-US" sz="1632" dirty="0">
                      <a:solidFill>
                        <a:srgbClr val="525252"/>
                      </a:solidFill>
                      <a:ea typeface="Segoe UI" panose="020B0502040204020203" pitchFamily="34" charset="0"/>
                      <a:cs typeface="Segoe UI" panose="020B0502040204020203" pitchFamily="34" charset="0"/>
                    </a:rPr>
                    <a:t>Files and URLs detonation</a:t>
                  </a:r>
                </a:p>
              </p:txBody>
            </p:sp>
            <p:sp>
              <p:nvSpPr>
                <p:cNvPr id="58" name="Rounded Rectangle 57"/>
                <p:cNvSpPr/>
                <p:nvPr/>
              </p:nvSpPr>
              <p:spPr>
                <a:xfrm>
                  <a:off x="4484913" y="2664837"/>
                  <a:ext cx="3062515" cy="1125364"/>
                </a:xfrm>
                <a:prstGeom prst="roundRect">
                  <a:avLst>
                    <a:gd name="adj" fmla="val 6562"/>
                  </a:avLst>
                </a:prstGeom>
                <a:no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59" name="Rounded Rectangle 58"/>
                <p:cNvSpPr/>
                <p:nvPr/>
              </p:nvSpPr>
              <p:spPr>
                <a:xfrm>
                  <a:off x="4484913" y="3928756"/>
                  <a:ext cx="3062515" cy="1007215"/>
                </a:xfrm>
                <a:prstGeom prst="roundRect">
                  <a:avLst>
                    <a:gd name="adj" fmla="val 6562"/>
                  </a:avLst>
                </a:prstGeom>
                <a:no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sp>
            <p:nvSpPr>
              <p:cNvPr id="60" name="Freeform 90"/>
              <p:cNvSpPr>
                <a:spLocks/>
              </p:cNvSpPr>
              <p:nvPr/>
            </p:nvSpPr>
            <p:spPr bwMode="auto">
              <a:xfrm flipH="1">
                <a:off x="5270443" y="4339725"/>
                <a:ext cx="258763" cy="285750"/>
              </a:xfrm>
              <a:custGeom>
                <a:avLst/>
                <a:gdLst>
                  <a:gd name="T0" fmla="*/ 0 w 69"/>
                  <a:gd name="T1" fmla="*/ 5 h 76"/>
                  <a:gd name="T2" fmla="*/ 38 w 69"/>
                  <a:gd name="T3" fmla="*/ 0 h 76"/>
                  <a:gd name="T4" fmla="*/ 50 w 69"/>
                  <a:gd name="T5" fmla="*/ 0 h 76"/>
                  <a:gd name="T6" fmla="*/ 60 w 69"/>
                  <a:gd name="T7" fmla="*/ 5 h 76"/>
                  <a:gd name="T8" fmla="*/ 69 w 69"/>
                  <a:gd name="T9" fmla="*/ 43 h 76"/>
                  <a:gd name="T10" fmla="*/ 65 w 69"/>
                  <a:gd name="T11" fmla="*/ 48 h 76"/>
                  <a:gd name="T12" fmla="*/ 59 w 69"/>
                  <a:gd name="T13" fmla="*/ 48 h 76"/>
                  <a:gd name="T14" fmla="*/ 46 w 69"/>
                  <a:gd name="T15" fmla="*/ 46 h 76"/>
                  <a:gd name="T16" fmla="*/ 55 w 69"/>
                  <a:gd name="T17" fmla="*/ 67 h 76"/>
                  <a:gd name="T18" fmla="*/ 47 w 69"/>
                  <a:gd name="T19" fmla="*/ 76 h 76"/>
                  <a:gd name="T20" fmla="*/ 46 w 69"/>
                  <a:gd name="T21" fmla="*/ 76 h 76"/>
                  <a:gd name="T22" fmla="*/ 45 w 69"/>
                  <a:gd name="T23" fmla="*/ 72 h 76"/>
                  <a:gd name="T24" fmla="*/ 31 w 69"/>
                  <a:gd name="T25" fmla="*/ 55 h 76"/>
                  <a:gd name="T26" fmla="*/ 0 w 69"/>
                  <a:gd name="T27" fmla="*/ 40 h 76"/>
                  <a:gd name="T28" fmla="*/ 0 w 69"/>
                  <a:gd name="T29" fmla="*/ 4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76">
                    <a:moveTo>
                      <a:pt x="0" y="5"/>
                    </a:moveTo>
                    <a:cubicBezTo>
                      <a:pt x="15" y="5"/>
                      <a:pt x="25" y="0"/>
                      <a:pt x="38" y="0"/>
                    </a:cubicBezTo>
                    <a:cubicBezTo>
                      <a:pt x="50" y="0"/>
                      <a:pt x="50" y="0"/>
                      <a:pt x="50" y="0"/>
                    </a:cubicBezTo>
                    <a:cubicBezTo>
                      <a:pt x="57" y="0"/>
                      <a:pt x="58" y="2"/>
                      <a:pt x="60" y="5"/>
                    </a:cubicBezTo>
                    <a:cubicBezTo>
                      <a:pt x="65" y="12"/>
                      <a:pt x="69" y="33"/>
                      <a:pt x="69" y="43"/>
                    </a:cubicBezTo>
                    <a:cubicBezTo>
                      <a:pt x="69" y="46"/>
                      <a:pt x="66" y="48"/>
                      <a:pt x="65" y="48"/>
                    </a:cubicBezTo>
                    <a:cubicBezTo>
                      <a:pt x="65" y="48"/>
                      <a:pt x="64" y="48"/>
                      <a:pt x="59" y="48"/>
                    </a:cubicBezTo>
                    <a:cubicBezTo>
                      <a:pt x="52" y="48"/>
                      <a:pt x="46" y="46"/>
                      <a:pt x="46" y="46"/>
                    </a:cubicBezTo>
                    <a:cubicBezTo>
                      <a:pt x="47" y="56"/>
                      <a:pt x="55" y="53"/>
                      <a:pt x="55" y="67"/>
                    </a:cubicBezTo>
                    <a:cubicBezTo>
                      <a:pt x="55" y="72"/>
                      <a:pt x="53" y="76"/>
                      <a:pt x="47" y="76"/>
                    </a:cubicBezTo>
                    <a:cubicBezTo>
                      <a:pt x="46" y="76"/>
                      <a:pt x="46" y="76"/>
                      <a:pt x="46" y="76"/>
                    </a:cubicBezTo>
                    <a:cubicBezTo>
                      <a:pt x="45" y="76"/>
                      <a:pt x="45" y="74"/>
                      <a:pt x="45" y="72"/>
                    </a:cubicBezTo>
                    <a:cubicBezTo>
                      <a:pt x="45" y="64"/>
                      <a:pt x="37" y="60"/>
                      <a:pt x="31" y="55"/>
                    </a:cubicBezTo>
                    <a:cubicBezTo>
                      <a:pt x="27" y="51"/>
                      <a:pt x="16" y="40"/>
                      <a:pt x="0" y="40"/>
                    </a:cubicBezTo>
                    <a:cubicBezTo>
                      <a:pt x="0" y="40"/>
                      <a:pt x="0" y="40"/>
                      <a:pt x="0" y="40"/>
                    </a:cubicBezTo>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00BCF2"/>
                  </a:solidFill>
                </a:endParaRPr>
              </a:p>
            </p:txBody>
          </p:sp>
          <p:grpSp>
            <p:nvGrpSpPr>
              <p:cNvPr id="61" name="Group 60"/>
              <p:cNvGrpSpPr/>
              <p:nvPr/>
            </p:nvGrpSpPr>
            <p:grpSpPr>
              <a:xfrm>
                <a:off x="5270443" y="3207922"/>
                <a:ext cx="285751" cy="285750"/>
                <a:chOff x="4421188" y="3827463"/>
                <a:chExt cx="285751" cy="285750"/>
              </a:xfrm>
            </p:grpSpPr>
            <p:sp>
              <p:nvSpPr>
                <p:cNvPr id="62" name="Freeform 169"/>
                <p:cNvSpPr>
                  <a:spLocks/>
                </p:cNvSpPr>
                <p:nvPr/>
              </p:nvSpPr>
              <p:spPr bwMode="auto">
                <a:xfrm>
                  <a:off x="4421188" y="3827463"/>
                  <a:ext cx="112713" cy="161925"/>
                </a:xfrm>
                <a:custGeom>
                  <a:avLst/>
                  <a:gdLst>
                    <a:gd name="T0" fmla="*/ 30 w 30"/>
                    <a:gd name="T1" fmla="*/ 0 h 43"/>
                    <a:gd name="T2" fmla="*/ 0 w 30"/>
                    <a:gd name="T3" fmla="*/ 0 h 43"/>
                    <a:gd name="T4" fmla="*/ 0 w 30"/>
                    <a:gd name="T5" fmla="*/ 30 h 43"/>
                    <a:gd name="T6" fmla="*/ 5 w 30"/>
                    <a:gd name="T7" fmla="*/ 30 h 43"/>
                    <a:gd name="T8" fmla="*/ 13 w 30"/>
                    <a:gd name="T9" fmla="*/ 25 h 43"/>
                    <a:gd name="T10" fmla="*/ 21 w 30"/>
                    <a:gd name="T11" fmla="*/ 33 h 43"/>
                    <a:gd name="T12" fmla="*/ 13 w 30"/>
                    <a:gd name="T13" fmla="*/ 43 h 43"/>
                  </a:gdLst>
                  <a:ahLst/>
                  <a:cxnLst>
                    <a:cxn ang="0">
                      <a:pos x="T0" y="T1"/>
                    </a:cxn>
                    <a:cxn ang="0">
                      <a:pos x="T2" y="T3"/>
                    </a:cxn>
                    <a:cxn ang="0">
                      <a:pos x="T4" y="T5"/>
                    </a:cxn>
                    <a:cxn ang="0">
                      <a:pos x="T6" y="T7"/>
                    </a:cxn>
                    <a:cxn ang="0">
                      <a:pos x="T8" y="T9"/>
                    </a:cxn>
                    <a:cxn ang="0">
                      <a:pos x="T10" y="T11"/>
                    </a:cxn>
                    <a:cxn ang="0">
                      <a:pos x="T12" y="T13"/>
                    </a:cxn>
                  </a:cxnLst>
                  <a:rect l="0" t="0" r="r" b="b"/>
                  <a:pathLst>
                    <a:path w="30" h="43">
                      <a:moveTo>
                        <a:pt x="30" y="0"/>
                      </a:moveTo>
                      <a:cubicBezTo>
                        <a:pt x="0" y="0"/>
                        <a:pt x="0" y="0"/>
                        <a:pt x="0" y="0"/>
                      </a:cubicBezTo>
                      <a:cubicBezTo>
                        <a:pt x="0" y="30"/>
                        <a:pt x="0" y="30"/>
                        <a:pt x="0" y="30"/>
                      </a:cubicBezTo>
                      <a:cubicBezTo>
                        <a:pt x="5" y="30"/>
                        <a:pt x="5" y="30"/>
                        <a:pt x="5" y="30"/>
                      </a:cubicBezTo>
                      <a:cubicBezTo>
                        <a:pt x="6" y="27"/>
                        <a:pt x="9" y="25"/>
                        <a:pt x="13" y="25"/>
                      </a:cubicBezTo>
                      <a:cubicBezTo>
                        <a:pt x="18" y="25"/>
                        <a:pt x="21" y="28"/>
                        <a:pt x="21" y="33"/>
                      </a:cubicBezTo>
                      <a:cubicBezTo>
                        <a:pt x="21" y="38"/>
                        <a:pt x="18" y="43"/>
                        <a:pt x="13" y="43"/>
                      </a:cubicBezTo>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00BCF2"/>
                    </a:solidFill>
                  </a:endParaRPr>
                </a:p>
              </p:txBody>
            </p:sp>
            <p:sp>
              <p:nvSpPr>
                <p:cNvPr id="63" name="Freeform 170"/>
                <p:cNvSpPr>
                  <a:spLocks/>
                </p:cNvSpPr>
                <p:nvPr/>
              </p:nvSpPr>
              <p:spPr bwMode="auto">
                <a:xfrm>
                  <a:off x="4421188" y="3967163"/>
                  <a:ext cx="112713" cy="71438"/>
                </a:xfrm>
                <a:custGeom>
                  <a:avLst/>
                  <a:gdLst>
                    <a:gd name="T0" fmla="*/ 0 w 71"/>
                    <a:gd name="T1" fmla="*/ 0 h 45"/>
                    <a:gd name="T2" fmla="*/ 0 w 71"/>
                    <a:gd name="T3" fmla="*/ 45 h 45"/>
                    <a:gd name="T4" fmla="*/ 71 w 71"/>
                    <a:gd name="T5" fmla="*/ 45 h 45"/>
                  </a:gdLst>
                  <a:ahLst/>
                  <a:cxnLst>
                    <a:cxn ang="0">
                      <a:pos x="T0" y="T1"/>
                    </a:cxn>
                    <a:cxn ang="0">
                      <a:pos x="T2" y="T3"/>
                    </a:cxn>
                    <a:cxn ang="0">
                      <a:pos x="T4" y="T5"/>
                    </a:cxn>
                  </a:cxnLst>
                  <a:rect l="0" t="0" r="r" b="b"/>
                  <a:pathLst>
                    <a:path w="71" h="45">
                      <a:moveTo>
                        <a:pt x="0" y="0"/>
                      </a:moveTo>
                      <a:lnTo>
                        <a:pt x="0" y="45"/>
                      </a:lnTo>
                      <a:lnTo>
                        <a:pt x="71" y="45"/>
                      </a:lnTo>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00BCF2"/>
                    </a:solidFill>
                  </a:endParaRPr>
                </a:p>
              </p:txBody>
            </p:sp>
            <p:sp>
              <p:nvSpPr>
                <p:cNvPr id="64" name="Freeform 415"/>
                <p:cNvSpPr>
                  <a:spLocks/>
                </p:cNvSpPr>
                <p:nvPr/>
              </p:nvSpPr>
              <p:spPr bwMode="auto">
                <a:xfrm>
                  <a:off x="4440238" y="3967163"/>
                  <a:ext cx="30163" cy="22225"/>
                </a:xfrm>
                <a:custGeom>
                  <a:avLst/>
                  <a:gdLst>
                    <a:gd name="T0" fmla="*/ 0 w 8"/>
                    <a:gd name="T1" fmla="*/ 0 h 6"/>
                    <a:gd name="T2" fmla="*/ 8 w 8"/>
                    <a:gd name="T3" fmla="*/ 6 h 6"/>
                  </a:gdLst>
                  <a:ahLst/>
                  <a:cxnLst>
                    <a:cxn ang="0">
                      <a:pos x="T0" y="T1"/>
                    </a:cxn>
                    <a:cxn ang="0">
                      <a:pos x="T2" y="T3"/>
                    </a:cxn>
                  </a:cxnLst>
                  <a:rect l="0" t="0" r="r" b="b"/>
                  <a:pathLst>
                    <a:path w="8" h="6">
                      <a:moveTo>
                        <a:pt x="0" y="0"/>
                      </a:moveTo>
                      <a:cubicBezTo>
                        <a:pt x="1" y="4"/>
                        <a:pt x="4" y="6"/>
                        <a:pt x="8" y="6"/>
                      </a:cubicBezTo>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00BCF2"/>
                    </a:solidFill>
                  </a:endParaRPr>
                </a:p>
              </p:txBody>
            </p:sp>
            <p:sp>
              <p:nvSpPr>
                <p:cNvPr id="65" name="Freeform 416"/>
                <p:cNvSpPr>
                  <a:spLocks/>
                </p:cNvSpPr>
                <p:nvPr/>
              </p:nvSpPr>
              <p:spPr bwMode="auto">
                <a:xfrm>
                  <a:off x="4514851" y="3827463"/>
                  <a:ext cx="192088" cy="161925"/>
                </a:xfrm>
                <a:custGeom>
                  <a:avLst/>
                  <a:gdLst>
                    <a:gd name="T0" fmla="*/ 34 w 51"/>
                    <a:gd name="T1" fmla="*/ 37 h 43"/>
                    <a:gd name="T2" fmla="*/ 42 w 51"/>
                    <a:gd name="T3" fmla="*/ 43 h 43"/>
                    <a:gd name="T4" fmla="*/ 51 w 51"/>
                    <a:gd name="T5" fmla="*/ 33 h 43"/>
                    <a:gd name="T6" fmla="*/ 42 w 51"/>
                    <a:gd name="T7" fmla="*/ 25 h 43"/>
                    <a:gd name="T8" fmla="*/ 34 w 51"/>
                    <a:gd name="T9" fmla="*/ 30 h 43"/>
                    <a:gd name="T10" fmla="*/ 31 w 51"/>
                    <a:gd name="T11" fmla="*/ 30 h 43"/>
                    <a:gd name="T12" fmla="*/ 31 w 51"/>
                    <a:gd name="T13" fmla="*/ 0 h 43"/>
                    <a:gd name="T14" fmla="*/ 11 w 51"/>
                    <a:gd name="T15" fmla="*/ 0 h 43"/>
                    <a:gd name="T16" fmla="*/ 11 w 51"/>
                    <a:gd name="T17" fmla="*/ 5 h 43"/>
                    <a:gd name="T18" fmla="*/ 18 w 51"/>
                    <a:gd name="T19" fmla="*/ 13 h 43"/>
                    <a:gd name="T20" fmla="*/ 8 w 51"/>
                    <a:gd name="T21" fmla="*/ 21 h 43"/>
                    <a:gd name="T22" fmla="*/ 0 w 51"/>
                    <a:gd name="T23" fmla="*/ 1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 h="43">
                      <a:moveTo>
                        <a:pt x="34" y="37"/>
                      </a:moveTo>
                      <a:cubicBezTo>
                        <a:pt x="35" y="41"/>
                        <a:pt x="39" y="43"/>
                        <a:pt x="42" y="43"/>
                      </a:cubicBezTo>
                      <a:cubicBezTo>
                        <a:pt x="47" y="43"/>
                        <a:pt x="51" y="38"/>
                        <a:pt x="51" y="33"/>
                      </a:cubicBezTo>
                      <a:cubicBezTo>
                        <a:pt x="51" y="28"/>
                        <a:pt x="47" y="25"/>
                        <a:pt x="42" y="25"/>
                      </a:cubicBezTo>
                      <a:cubicBezTo>
                        <a:pt x="39" y="25"/>
                        <a:pt x="35" y="27"/>
                        <a:pt x="34" y="30"/>
                      </a:cubicBezTo>
                      <a:cubicBezTo>
                        <a:pt x="31" y="30"/>
                        <a:pt x="31" y="30"/>
                        <a:pt x="31" y="30"/>
                      </a:cubicBezTo>
                      <a:cubicBezTo>
                        <a:pt x="31" y="0"/>
                        <a:pt x="31" y="0"/>
                        <a:pt x="31" y="0"/>
                      </a:cubicBezTo>
                      <a:cubicBezTo>
                        <a:pt x="11" y="0"/>
                        <a:pt x="11" y="0"/>
                        <a:pt x="11" y="0"/>
                      </a:cubicBezTo>
                      <a:cubicBezTo>
                        <a:pt x="11" y="5"/>
                        <a:pt x="11" y="5"/>
                        <a:pt x="11" y="5"/>
                      </a:cubicBezTo>
                      <a:cubicBezTo>
                        <a:pt x="15" y="6"/>
                        <a:pt x="18" y="9"/>
                        <a:pt x="18" y="13"/>
                      </a:cubicBezTo>
                      <a:cubicBezTo>
                        <a:pt x="18" y="18"/>
                        <a:pt x="13" y="21"/>
                        <a:pt x="8" y="21"/>
                      </a:cubicBezTo>
                      <a:cubicBezTo>
                        <a:pt x="3" y="21"/>
                        <a:pt x="0" y="18"/>
                        <a:pt x="0" y="13"/>
                      </a:cubicBezTo>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00BCF2"/>
                    </a:solidFill>
                  </a:endParaRPr>
                </a:p>
              </p:txBody>
            </p:sp>
            <p:sp>
              <p:nvSpPr>
                <p:cNvPr id="66" name="Freeform 417"/>
                <p:cNvSpPr>
                  <a:spLocks/>
                </p:cNvSpPr>
                <p:nvPr/>
              </p:nvSpPr>
              <p:spPr bwMode="auto">
                <a:xfrm>
                  <a:off x="4514851" y="3967163"/>
                  <a:ext cx="117475" cy="146050"/>
                </a:xfrm>
                <a:custGeom>
                  <a:avLst/>
                  <a:gdLst>
                    <a:gd name="T0" fmla="*/ 5 w 31"/>
                    <a:gd name="T1" fmla="*/ 22 h 39"/>
                    <a:gd name="T2" fmla="*/ 0 w 31"/>
                    <a:gd name="T3" fmla="*/ 30 h 39"/>
                    <a:gd name="T4" fmla="*/ 8 w 31"/>
                    <a:gd name="T5" fmla="*/ 39 h 39"/>
                    <a:gd name="T6" fmla="*/ 18 w 31"/>
                    <a:gd name="T7" fmla="*/ 30 h 39"/>
                    <a:gd name="T8" fmla="*/ 11 w 31"/>
                    <a:gd name="T9" fmla="*/ 22 h 39"/>
                    <a:gd name="T10" fmla="*/ 11 w 31"/>
                    <a:gd name="T11" fmla="*/ 19 h 39"/>
                    <a:gd name="T12" fmla="*/ 31 w 31"/>
                    <a:gd name="T13" fmla="*/ 19 h 39"/>
                    <a:gd name="T14" fmla="*/ 31 w 31"/>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39">
                      <a:moveTo>
                        <a:pt x="5" y="22"/>
                      </a:moveTo>
                      <a:cubicBezTo>
                        <a:pt x="2" y="23"/>
                        <a:pt x="0" y="26"/>
                        <a:pt x="0" y="30"/>
                      </a:cubicBezTo>
                      <a:cubicBezTo>
                        <a:pt x="0" y="35"/>
                        <a:pt x="3" y="39"/>
                        <a:pt x="8" y="39"/>
                      </a:cubicBezTo>
                      <a:cubicBezTo>
                        <a:pt x="13" y="39"/>
                        <a:pt x="18" y="35"/>
                        <a:pt x="18" y="30"/>
                      </a:cubicBezTo>
                      <a:cubicBezTo>
                        <a:pt x="18" y="27"/>
                        <a:pt x="15" y="23"/>
                        <a:pt x="11" y="22"/>
                      </a:cubicBezTo>
                      <a:cubicBezTo>
                        <a:pt x="11" y="19"/>
                        <a:pt x="11" y="19"/>
                        <a:pt x="11" y="19"/>
                      </a:cubicBezTo>
                      <a:cubicBezTo>
                        <a:pt x="31" y="19"/>
                        <a:pt x="31" y="19"/>
                        <a:pt x="31" y="19"/>
                      </a:cubicBezTo>
                      <a:cubicBezTo>
                        <a:pt x="31" y="0"/>
                        <a:pt x="31" y="0"/>
                        <a:pt x="31" y="0"/>
                      </a:cubicBezTo>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00BCF2"/>
                    </a:solidFill>
                  </a:endParaRPr>
                </a:p>
              </p:txBody>
            </p:sp>
            <p:sp>
              <p:nvSpPr>
                <p:cNvPr id="67" name="Freeform 418"/>
                <p:cNvSpPr>
                  <a:spLocks/>
                </p:cNvSpPr>
                <p:nvPr/>
              </p:nvSpPr>
              <p:spPr bwMode="auto">
                <a:xfrm>
                  <a:off x="4514851" y="3846513"/>
                  <a:ext cx="19050" cy="30163"/>
                </a:xfrm>
                <a:custGeom>
                  <a:avLst/>
                  <a:gdLst>
                    <a:gd name="T0" fmla="*/ 5 w 5"/>
                    <a:gd name="T1" fmla="*/ 0 h 8"/>
                    <a:gd name="T2" fmla="*/ 0 w 5"/>
                    <a:gd name="T3" fmla="*/ 8 h 8"/>
                  </a:gdLst>
                  <a:ahLst/>
                  <a:cxnLst>
                    <a:cxn ang="0">
                      <a:pos x="T0" y="T1"/>
                    </a:cxn>
                    <a:cxn ang="0">
                      <a:pos x="T2" y="T3"/>
                    </a:cxn>
                  </a:cxnLst>
                  <a:rect l="0" t="0" r="r" b="b"/>
                  <a:pathLst>
                    <a:path w="5" h="8">
                      <a:moveTo>
                        <a:pt x="5" y="0"/>
                      </a:moveTo>
                      <a:cubicBezTo>
                        <a:pt x="2" y="1"/>
                        <a:pt x="0" y="4"/>
                        <a:pt x="0" y="8"/>
                      </a:cubicBezTo>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00BCF2"/>
                    </a:solidFill>
                  </a:endParaRPr>
                </a:p>
              </p:txBody>
            </p:sp>
          </p:grpSp>
          <p:sp>
            <p:nvSpPr>
              <p:cNvPr id="68" name="Freeform 89"/>
              <p:cNvSpPr>
                <a:spLocks/>
              </p:cNvSpPr>
              <p:nvPr/>
            </p:nvSpPr>
            <p:spPr bwMode="auto">
              <a:xfrm>
                <a:off x="5270443" y="3958128"/>
                <a:ext cx="258763" cy="284163"/>
              </a:xfrm>
              <a:custGeom>
                <a:avLst/>
                <a:gdLst>
                  <a:gd name="T0" fmla="*/ 0 w 69"/>
                  <a:gd name="T1" fmla="*/ 71 h 76"/>
                  <a:gd name="T2" fmla="*/ 38 w 69"/>
                  <a:gd name="T3" fmla="*/ 76 h 76"/>
                  <a:gd name="T4" fmla="*/ 50 w 69"/>
                  <a:gd name="T5" fmla="*/ 76 h 76"/>
                  <a:gd name="T6" fmla="*/ 60 w 69"/>
                  <a:gd name="T7" fmla="*/ 71 h 76"/>
                  <a:gd name="T8" fmla="*/ 69 w 69"/>
                  <a:gd name="T9" fmla="*/ 33 h 76"/>
                  <a:gd name="T10" fmla="*/ 65 w 69"/>
                  <a:gd name="T11" fmla="*/ 29 h 76"/>
                  <a:gd name="T12" fmla="*/ 59 w 69"/>
                  <a:gd name="T13" fmla="*/ 29 h 76"/>
                  <a:gd name="T14" fmla="*/ 46 w 69"/>
                  <a:gd name="T15" fmla="*/ 30 h 76"/>
                  <a:gd name="T16" fmla="*/ 55 w 69"/>
                  <a:gd name="T17" fmla="*/ 9 h 76"/>
                  <a:gd name="T18" fmla="*/ 47 w 69"/>
                  <a:gd name="T19" fmla="*/ 0 h 76"/>
                  <a:gd name="T20" fmla="*/ 46 w 69"/>
                  <a:gd name="T21" fmla="*/ 0 h 76"/>
                  <a:gd name="T22" fmla="*/ 45 w 69"/>
                  <a:gd name="T23" fmla="*/ 4 h 76"/>
                  <a:gd name="T24" fmla="*/ 31 w 69"/>
                  <a:gd name="T25" fmla="*/ 21 h 76"/>
                  <a:gd name="T26" fmla="*/ 0 w 69"/>
                  <a:gd name="T27" fmla="*/ 36 h 76"/>
                  <a:gd name="T28" fmla="*/ 0 w 69"/>
                  <a:gd name="T29" fmla="*/ 3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76">
                    <a:moveTo>
                      <a:pt x="0" y="71"/>
                    </a:moveTo>
                    <a:cubicBezTo>
                      <a:pt x="15" y="71"/>
                      <a:pt x="25" y="76"/>
                      <a:pt x="38" y="76"/>
                    </a:cubicBezTo>
                    <a:cubicBezTo>
                      <a:pt x="50" y="76"/>
                      <a:pt x="50" y="76"/>
                      <a:pt x="50" y="76"/>
                    </a:cubicBezTo>
                    <a:cubicBezTo>
                      <a:pt x="57" y="76"/>
                      <a:pt x="58" y="74"/>
                      <a:pt x="60" y="71"/>
                    </a:cubicBezTo>
                    <a:cubicBezTo>
                      <a:pt x="65" y="64"/>
                      <a:pt x="69" y="43"/>
                      <a:pt x="69" y="33"/>
                    </a:cubicBezTo>
                    <a:cubicBezTo>
                      <a:pt x="69" y="30"/>
                      <a:pt x="66" y="29"/>
                      <a:pt x="65" y="29"/>
                    </a:cubicBezTo>
                    <a:cubicBezTo>
                      <a:pt x="65" y="29"/>
                      <a:pt x="64" y="29"/>
                      <a:pt x="59" y="29"/>
                    </a:cubicBezTo>
                    <a:cubicBezTo>
                      <a:pt x="52" y="29"/>
                      <a:pt x="46" y="30"/>
                      <a:pt x="46" y="30"/>
                    </a:cubicBezTo>
                    <a:cubicBezTo>
                      <a:pt x="47" y="20"/>
                      <a:pt x="55" y="23"/>
                      <a:pt x="55" y="9"/>
                    </a:cubicBezTo>
                    <a:cubicBezTo>
                      <a:pt x="55" y="4"/>
                      <a:pt x="53" y="0"/>
                      <a:pt x="47" y="0"/>
                    </a:cubicBezTo>
                    <a:cubicBezTo>
                      <a:pt x="46" y="0"/>
                      <a:pt x="46" y="0"/>
                      <a:pt x="46" y="0"/>
                    </a:cubicBezTo>
                    <a:cubicBezTo>
                      <a:pt x="45" y="0"/>
                      <a:pt x="45" y="2"/>
                      <a:pt x="45" y="4"/>
                    </a:cubicBezTo>
                    <a:cubicBezTo>
                      <a:pt x="45" y="12"/>
                      <a:pt x="37" y="16"/>
                      <a:pt x="31" y="21"/>
                    </a:cubicBezTo>
                    <a:cubicBezTo>
                      <a:pt x="27" y="25"/>
                      <a:pt x="16" y="36"/>
                      <a:pt x="0" y="36"/>
                    </a:cubicBezTo>
                    <a:cubicBezTo>
                      <a:pt x="0" y="36"/>
                      <a:pt x="0" y="36"/>
                      <a:pt x="0" y="36"/>
                    </a:cubicBezTo>
                  </a:path>
                </a:pathLst>
              </a:custGeom>
              <a:noFill/>
              <a:ln w="11113" cap="flat">
                <a:solidFill>
                  <a:srgbClr val="0078D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117" name="Circular Arrow 116"/>
              <p:cNvSpPr/>
              <p:nvPr/>
            </p:nvSpPr>
            <p:spPr>
              <a:xfrm rot="16200000">
                <a:off x="4708183" y="3494560"/>
                <a:ext cx="696974" cy="585305"/>
              </a:xfrm>
              <a:prstGeom prst="circularArrow">
                <a:avLst>
                  <a:gd name="adj1" fmla="val 9685"/>
                  <a:gd name="adj2" fmla="val 1142319"/>
                  <a:gd name="adj3" fmla="val 20486614"/>
                  <a:gd name="adj4" fmla="val 10800000"/>
                  <a:gd name="adj5" fmla="val 12500"/>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118" name="Circular Arrow 117"/>
              <p:cNvSpPr/>
              <p:nvPr/>
            </p:nvSpPr>
            <p:spPr>
              <a:xfrm rot="16200000" flipH="1" flipV="1">
                <a:off x="7827176" y="3494560"/>
                <a:ext cx="696974" cy="585305"/>
              </a:xfrm>
              <a:prstGeom prst="circularArrow">
                <a:avLst>
                  <a:gd name="adj1" fmla="val 9685"/>
                  <a:gd name="adj2" fmla="val 1142319"/>
                  <a:gd name="adj3" fmla="val 20486614"/>
                  <a:gd name="adj4" fmla="val 10800000"/>
                  <a:gd name="adj5" fmla="val 12500"/>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sp>
          <p:nvSpPr>
            <p:cNvPr id="153" name="Rounded Rectangle 152"/>
            <p:cNvSpPr/>
            <p:nvPr/>
          </p:nvSpPr>
          <p:spPr>
            <a:xfrm>
              <a:off x="5794692" y="3164768"/>
              <a:ext cx="1992172" cy="309090"/>
            </a:xfrm>
            <a:prstGeom prst="roundRect">
              <a:avLst>
                <a:gd name="adj" fmla="val 6562"/>
              </a:avLst>
            </a:prstGeom>
            <a:solidFill>
              <a:srgbClr val="FFFFFF"/>
            </a:solidFill>
            <a:ln w="6350">
              <a:solidFill>
                <a:srgbClr val="0078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ctr" anchorCtr="0" forceAA="0" compatLnSpc="1">
              <a:prstTxWarp prst="textNoShape">
                <a:avLst/>
              </a:prstTxWarp>
              <a:noAutofit/>
            </a:bodyPr>
            <a:lstStyle/>
            <a:p>
              <a:pPr defTabSz="932418"/>
              <a:r>
                <a:rPr lang="en-US" sz="1399" dirty="0">
                  <a:solidFill>
                    <a:srgbClr val="525252"/>
                  </a:solidFill>
                  <a:ea typeface="Segoe UI" panose="020B0502040204020203" pitchFamily="34" charset="0"/>
                  <a:cs typeface="Segoe UI" panose="020B0502040204020203" pitchFamily="34" charset="0"/>
                </a:rPr>
                <a:t>Known adversaries</a:t>
              </a:r>
              <a:endParaRPr lang="en-US" sz="1399" dirty="0">
                <a:solidFill>
                  <a:srgbClr val="525252"/>
                </a:solidFill>
                <a:latin typeface="Segoe UI Semibold" panose="020B0702040204020203" pitchFamily="34" charset="0"/>
                <a:ea typeface="Segoe UI" panose="020B0502040204020203" pitchFamily="34" charset="0"/>
              </a:endParaRPr>
            </a:p>
          </p:txBody>
        </p:sp>
        <p:sp>
          <p:nvSpPr>
            <p:cNvPr id="154" name="Rounded Rectangle 153"/>
            <p:cNvSpPr/>
            <p:nvPr/>
          </p:nvSpPr>
          <p:spPr>
            <a:xfrm>
              <a:off x="5794692" y="3507842"/>
              <a:ext cx="1992172" cy="309090"/>
            </a:xfrm>
            <a:prstGeom prst="roundRect">
              <a:avLst>
                <a:gd name="adj" fmla="val 6562"/>
              </a:avLst>
            </a:prstGeom>
            <a:solidFill>
              <a:srgbClr val="FFFFFF"/>
            </a:solidFill>
            <a:ln w="6350">
              <a:solidFill>
                <a:srgbClr val="0078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ctr" anchorCtr="0" forceAA="0" compatLnSpc="1">
              <a:prstTxWarp prst="textNoShape">
                <a:avLst/>
              </a:prstTxWarp>
              <a:noAutofit/>
            </a:bodyPr>
            <a:lstStyle/>
            <a:p>
              <a:pPr defTabSz="932418"/>
              <a:r>
                <a:rPr lang="en-US" sz="1399" dirty="0">
                  <a:solidFill>
                    <a:srgbClr val="525252"/>
                  </a:solidFill>
                  <a:ea typeface="Segoe UI" panose="020B0502040204020203" pitchFamily="34" charset="0"/>
                  <a:cs typeface="Segoe UI" panose="020B0502040204020203" pitchFamily="34" charset="0"/>
                </a:rPr>
                <a:t>unknown</a:t>
              </a:r>
              <a:endParaRPr lang="en-US" sz="1399" dirty="0">
                <a:solidFill>
                  <a:srgbClr val="525252"/>
                </a:solidFill>
                <a:latin typeface="Segoe UI Semibold" panose="020B0702040204020203" pitchFamily="34" charset="0"/>
                <a:ea typeface="Segoe UI" panose="020B0502040204020203" pitchFamily="34" charset="0"/>
              </a:endParaRPr>
            </a:p>
          </p:txBody>
        </p:sp>
      </p:grpSp>
      <p:sp>
        <p:nvSpPr>
          <p:cNvPr id="106" name="Title 1"/>
          <p:cNvSpPr txBox="1">
            <a:spLocks/>
          </p:cNvSpPr>
          <p:nvPr/>
        </p:nvSpPr>
        <p:spPr>
          <a:xfrm>
            <a:off x="4398665" y="4281398"/>
            <a:ext cx="4186107" cy="563876"/>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pPr algn="ctr"/>
            <a:r>
              <a:rPr sz="1632" spc="0" dirty="0">
                <a:solidFill>
                  <a:schemeClr val="accent1"/>
                </a:solidFill>
                <a:latin typeface="Segoe UI" panose="020B0502040204020203" pitchFamily="34" charset="0"/>
                <a:ea typeface="Segoe UI" panose="020B0502040204020203" pitchFamily="34" charset="0"/>
                <a:cs typeface="Segoe UI" panose="020B0502040204020203" pitchFamily="34" charset="0"/>
              </a:rPr>
              <a:t>Customers' Windows Defender ATP tenant</a:t>
            </a:r>
          </a:p>
        </p:txBody>
      </p:sp>
      <p:sp>
        <p:nvSpPr>
          <p:cNvPr id="107" name="Rounded Rectangle 106"/>
          <p:cNvSpPr/>
          <p:nvPr/>
        </p:nvSpPr>
        <p:spPr>
          <a:xfrm>
            <a:off x="4487753" y="5114722"/>
            <a:ext cx="4005399" cy="908959"/>
          </a:xfrm>
          <a:prstGeom prst="roundRect">
            <a:avLst>
              <a:gd name="adj" fmla="val 6562"/>
            </a:avLst>
          </a:prstGeom>
          <a:solidFill>
            <a:srgbClr val="FFFFFF"/>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109" name="Title 1"/>
          <p:cNvSpPr txBox="1">
            <a:spLocks/>
          </p:cNvSpPr>
          <p:nvPr/>
        </p:nvSpPr>
        <p:spPr>
          <a:xfrm>
            <a:off x="5740880" y="5402895"/>
            <a:ext cx="2752272" cy="372988"/>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r>
              <a:rPr sz="1632" spc="0" dirty="0">
                <a:solidFill>
                  <a:srgbClr val="525252"/>
                </a:solidFill>
                <a:latin typeface="Segoe UI" panose="020B0502040204020203" pitchFamily="34" charset="0"/>
                <a:ea typeface="Segoe UI" panose="020B0502040204020203" pitchFamily="34" charset="0"/>
                <a:cs typeface="Segoe UI" panose="020B0502040204020203" pitchFamily="34" charset="0"/>
              </a:rPr>
              <a:t>Windows APT Hunters, </a:t>
            </a:r>
            <a:br>
              <a:rPr sz="1632" spc="0" dirty="0">
                <a:solidFill>
                  <a:srgbClr val="525252"/>
                </a:solidFill>
                <a:latin typeface="Segoe UI" panose="020B0502040204020203" pitchFamily="34" charset="0"/>
                <a:ea typeface="Segoe UI" panose="020B0502040204020203" pitchFamily="34" charset="0"/>
                <a:cs typeface="Segoe UI" panose="020B0502040204020203" pitchFamily="34" charset="0"/>
              </a:rPr>
            </a:br>
            <a:r>
              <a:rPr sz="1632" spc="0" dirty="0">
                <a:solidFill>
                  <a:srgbClr val="525252"/>
                </a:solidFill>
                <a:latin typeface="Segoe UI" panose="020B0502040204020203" pitchFamily="34" charset="0"/>
                <a:ea typeface="Segoe UI" panose="020B0502040204020203" pitchFamily="34" charset="0"/>
                <a:cs typeface="Segoe UI" panose="020B0502040204020203" pitchFamily="34" charset="0"/>
              </a:rPr>
              <a:t>MCS Cyber</a:t>
            </a:r>
          </a:p>
        </p:txBody>
      </p:sp>
      <p:grpSp>
        <p:nvGrpSpPr>
          <p:cNvPr id="110" name="Group 109"/>
          <p:cNvGrpSpPr/>
          <p:nvPr/>
        </p:nvGrpSpPr>
        <p:grpSpPr>
          <a:xfrm>
            <a:off x="4835621" y="5301825"/>
            <a:ext cx="814185" cy="601593"/>
            <a:chOff x="2813051" y="4833938"/>
            <a:chExt cx="285750" cy="211138"/>
          </a:xfrm>
        </p:grpSpPr>
        <p:sp>
          <p:nvSpPr>
            <p:cNvPr id="122" name="Freeform 152"/>
            <p:cNvSpPr>
              <a:spLocks/>
            </p:cNvSpPr>
            <p:nvPr/>
          </p:nvSpPr>
          <p:spPr bwMode="auto">
            <a:xfrm>
              <a:off x="2813051" y="4849813"/>
              <a:ext cx="131763" cy="149225"/>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sp>
          <p:nvSpPr>
            <p:cNvPr id="123" name="Freeform 153"/>
            <p:cNvSpPr>
              <a:spLocks/>
            </p:cNvSpPr>
            <p:nvPr/>
          </p:nvSpPr>
          <p:spPr bwMode="auto">
            <a:xfrm>
              <a:off x="2889251" y="4833938"/>
              <a:ext cx="209550" cy="211138"/>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noFill/>
            <a:ln w="11113"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defTabSz="932418"/>
              <a:endParaRPr lang="en-US" sz="1836">
                <a:solidFill>
                  <a:srgbClr val="505050"/>
                </a:solidFill>
              </a:endParaRPr>
            </a:p>
          </p:txBody>
        </p:sp>
      </p:grpSp>
      <p:sp>
        <p:nvSpPr>
          <p:cNvPr id="124" name="Right Arrow 123"/>
          <p:cNvSpPr/>
          <p:nvPr/>
        </p:nvSpPr>
        <p:spPr>
          <a:xfrm rot="5400000">
            <a:off x="6261700" y="4761457"/>
            <a:ext cx="300068" cy="169184"/>
          </a:xfrm>
          <a:prstGeom prst="rightArrow">
            <a:avLst>
              <a:gd name="adj1" fmla="val 34066"/>
              <a:gd name="adj2" fmla="val 74623"/>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125" name="Right Arrow 124"/>
          <p:cNvSpPr/>
          <p:nvPr/>
        </p:nvSpPr>
        <p:spPr>
          <a:xfrm rot="16200000">
            <a:off x="6072590" y="4749927"/>
            <a:ext cx="300068" cy="169184"/>
          </a:xfrm>
          <a:prstGeom prst="rightArrow">
            <a:avLst>
              <a:gd name="adj1" fmla="val 34066"/>
              <a:gd name="adj2" fmla="val 74623"/>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136" name="Right Arrow 135"/>
          <p:cNvSpPr/>
          <p:nvPr/>
        </p:nvSpPr>
        <p:spPr>
          <a:xfrm rot="16200000">
            <a:off x="1918495" y="4555294"/>
            <a:ext cx="396301" cy="175473"/>
          </a:xfrm>
          <a:prstGeom prst="rightArrow">
            <a:avLst>
              <a:gd name="adj1" fmla="val 34066"/>
              <a:gd name="adj2" fmla="val 74623"/>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141" name="Right Arrow 140"/>
          <p:cNvSpPr/>
          <p:nvPr/>
        </p:nvSpPr>
        <p:spPr>
          <a:xfrm rot="5400000">
            <a:off x="2094983" y="4555197"/>
            <a:ext cx="396300" cy="175669"/>
          </a:xfrm>
          <a:prstGeom prst="rightArrow">
            <a:avLst>
              <a:gd name="adj1" fmla="val 34066"/>
              <a:gd name="adj2" fmla="val 74623"/>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nvGrpSpPr>
          <p:cNvPr id="96" name="Group 95"/>
          <p:cNvGrpSpPr/>
          <p:nvPr/>
        </p:nvGrpSpPr>
        <p:grpSpPr>
          <a:xfrm>
            <a:off x="8590380" y="1709588"/>
            <a:ext cx="578461" cy="338405"/>
            <a:chOff x="3723971" y="2509717"/>
            <a:chExt cx="981744" cy="322495"/>
          </a:xfrm>
          <a:solidFill>
            <a:srgbClr val="969696"/>
          </a:solidFill>
        </p:grpSpPr>
        <p:sp>
          <p:nvSpPr>
            <p:cNvPr id="97" name="Right Arrow 96"/>
            <p:cNvSpPr/>
            <p:nvPr/>
          </p:nvSpPr>
          <p:spPr>
            <a:xfrm>
              <a:off x="3723971" y="2509717"/>
              <a:ext cx="981744" cy="165905"/>
            </a:xfrm>
            <a:prstGeom prst="rightArrow">
              <a:avLst>
                <a:gd name="adj1" fmla="val 34066"/>
                <a:gd name="adj2" fmla="val 7462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sp>
          <p:nvSpPr>
            <p:cNvPr id="98" name="Right Arrow 97"/>
            <p:cNvSpPr/>
            <p:nvPr/>
          </p:nvSpPr>
          <p:spPr>
            <a:xfrm rot="10800000">
              <a:off x="3723971" y="2666307"/>
              <a:ext cx="981744" cy="165905"/>
            </a:xfrm>
            <a:prstGeom prst="rightArrow">
              <a:avLst>
                <a:gd name="adj1" fmla="val 34066"/>
                <a:gd name="adj2" fmla="val 7462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3247" tIns="93247" rIns="93247" bIns="93247" numCol="1" spcCol="0" rtlCol="0" fromWordArt="0" anchor="b" anchorCtr="0" forceAA="0" compatLnSpc="1">
              <a:prstTxWarp prst="textNoShape">
                <a:avLst/>
              </a:prstTxWarp>
              <a:noAutofit/>
            </a:bodyPr>
            <a:lstStyle/>
            <a:p>
              <a:pPr algn="r" defTabSz="932418"/>
              <a:endParaRPr lang="en-US" sz="1224" dirty="0" err="1">
                <a:solidFill>
                  <a:prstClr val="white"/>
                </a:solidFill>
              </a:endParaRPr>
            </a:p>
          </p:txBody>
        </p:sp>
      </p:grpSp>
    </p:spTree>
    <p:extLst>
      <p:ext uri="{BB962C8B-B14F-4D97-AF65-F5344CB8AC3E}">
        <p14:creationId xmlns:p14="http://schemas.microsoft.com/office/powerpoint/2010/main" val="42032231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3001903" y="8593488"/>
            <a:ext cx="1445305"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endParaRPr kumimoji="0" lang="en-US" sz="1199" b="0" i="0" u="none" strike="noStrike" kern="0" cap="none" spc="0" normalizeH="0" baseline="0" noProof="0" dirty="0">
              <a:ln>
                <a:noFill/>
              </a:ln>
              <a:solidFill>
                <a:srgbClr val="FFFFFF"/>
              </a:solidFill>
              <a:effectLst/>
              <a:uLnTx/>
              <a:uFillTx/>
              <a:latin typeface="Segoe UI Light"/>
              <a:ea typeface="Segoe UI" pitchFamily="34" charset="0"/>
              <a:cs typeface="Segoe UI Light" panose="020B0502040204020203" pitchFamily="34" charset="0"/>
            </a:endParaRPr>
          </a:p>
        </p:txBody>
      </p:sp>
      <p:sp>
        <p:nvSpPr>
          <p:cNvPr id="246" name="Rectangle 245" descr="Bounce Left:  Rectangle 17"/>
          <p:cNvSpPr/>
          <p:nvPr/>
        </p:nvSpPr>
        <p:spPr bwMode="auto">
          <a:xfrm>
            <a:off x="1517" y="6948316"/>
            <a:ext cx="12434076" cy="45713"/>
          </a:xfrm>
          <a:prstGeom prst="rect">
            <a:avLst/>
          </a:prstGeom>
          <a:solidFill>
            <a:srgbClr val="0078D7"/>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6" name="Rectangle 95" descr="Bounce Left:  Rectangle 17"/>
          <p:cNvSpPr/>
          <p:nvPr/>
        </p:nvSpPr>
        <p:spPr bwMode="auto">
          <a:xfrm flipV="1">
            <a:off x="1517" y="-63797"/>
            <a:ext cx="12434076" cy="1423195"/>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5" name="Title 1"/>
          <p:cNvSpPr txBox="1">
            <a:spLocks/>
          </p:cNvSpPr>
          <p:nvPr/>
        </p:nvSpPr>
        <p:spPr>
          <a:xfrm>
            <a:off x="0" y="225650"/>
            <a:ext cx="11782698" cy="917314"/>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pPr lvl="0">
              <a:defRPr/>
            </a:pPr>
            <a:r>
              <a:rPr lang="en-US" sz="4000" dirty="0"/>
              <a:t>INTEGRATION WITH WINDOWS DEFENDER / SCEP</a:t>
            </a:r>
            <a:endParaRPr kumimoji="0" lang="en-US" sz="4000" b="0" i="0" u="none" strike="noStrike" kern="1200" spc="300" normalizeH="0" baseline="0" noProof="0" dirty="0">
              <a:ln w="3175">
                <a:noFill/>
              </a:ln>
              <a:solidFill>
                <a:srgbClr val="FFFFFF"/>
              </a:solidFill>
              <a:effectLst/>
              <a:uLnTx/>
              <a:uFillTx/>
              <a:latin typeface="Segoe UI Light"/>
              <a:ea typeface="+mn-ea"/>
              <a:cs typeface="Arial" panose="020B0604020202020204" pitchFamily="34" charset="0"/>
            </a:endParaRPr>
          </a:p>
        </p:txBody>
      </p:sp>
      <p:pic>
        <p:nvPicPr>
          <p:cNvPr id="11" name="Picture 10"/>
          <p:cNvPicPr>
            <a:picLocks noChangeAspect="1"/>
          </p:cNvPicPr>
          <p:nvPr/>
        </p:nvPicPr>
        <p:blipFill rotWithShape="1">
          <a:blip r:embed="rId3">
            <a:duotone>
              <a:srgbClr val="0078D7">
                <a:shade val="45000"/>
                <a:satMod val="135000"/>
              </a:srgbClr>
              <a:prstClr val="white"/>
            </a:duotone>
          </a:blip>
          <a:srcRect l="40854" t="29441" r="41757" b="30813"/>
          <a:stretch/>
        </p:blipFill>
        <p:spPr>
          <a:xfrm>
            <a:off x="11393065" y="1470701"/>
            <a:ext cx="779265" cy="861873"/>
          </a:xfrm>
          <a:prstGeom prst="rect">
            <a:avLst/>
          </a:prstGeom>
        </p:spPr>
      </p:pic>
      <p:grpSp>
        <p:nvGrpSpPr>
          <p:cNvPr id="12" name="Group 11"/>
          <p:cNvGrpSpPr/>
          <p:nvPr/>
        </p:nvGrpSpPr>
        <p:grpSpPr>
          <a:xfrm>
            <a:off x="3001903" y="1854223"/>
            <a:ext cx="8194438" cy="4294363"/>
            <a:chOff x="1" y="118562"/>
            <a:chExt cx="12436475" cy="6517438"/>
          </a:xfrm>
        </p:grpSpPr>
        <p:sp>
          <p:nvSpPr>
            <p:cNvPr id="13" name="Title 1"/>
            <p:cNvSpPr txBox="1">
              <a:spLocks/>
            </p:cNvSpPr>
            <p:nvPr/>
          </p:nvSpPr>
          <p:spPr>
            <a:xfrm>
              <a:off x="1" y="586923"/>
              <a:ext cx="2144173" cy="3267953"/>
            </a:xfrm>
            <a:prstGeom prst="rect">
              <a:avLst/>
            </a:prstGeom>
          </p:spPr>
          <p:txBody>
            <a:bodyPr>
              <a:normAutofit/>
            </a:bodyPr>
            <a:lstStyle>
              <a:lvl1pPr marL="0" algn="l" defTabSz="1109731" rtl="0" eaLnBrk="1" latinLnBrk="0" hangingPunct="1">
                <a:lnSpc>
                  <a:spcPct val="90000"/>
                </a:lnSpc>
                <a:spcBef>
                  <a:spcPct val="0"/>
                </a:spcBef>
                <a:buNone/>
                <a:defRPr lang="en-US" sz="4896" kern="1200" spc="-102" baseline="0" dirty="0">
                  <a:solidFill>
                    <a:schemeClr val="tx1"/>
                  </a:solidFill>
                  <a:latin typeface="+mj-lt"/>
                  <a:ea typeface="Segoe UI Semibold" panose="020B0702040204020203" pitchFamily="34" charset="0"/>
                  <a:cs typeface="Segoe UI Semibold" panose="020B0702040204020203" pitchFamily="34" charset="0"/>
                </a:defRPr>
              </a:lvl1pPr>
            </a:lstStyle>
            <a:p>
              <a:pPr marL="0" marR="0" lvl="0" indent="0" algn="l" defTabSz="1131815"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104" normalizeH="0" baseline="0" noProof="0" dirty="0">
                <a:ln>
                  <a:noFill/>
                </a:ln>
                <a:solidFill>
                  <a:srgbClr val="0078D7"/>
                </a:solidFill>
                <a:effectLst/>
                <a:uLnTx/>
                <a:uFillTx/>
                <a:latin typeface="Segoe UI Light"/>
                <a:cs typeface="Segoe UI Light" panose="020B0502040204020203" pitchFamily="34" charset="0"/>
              </a:endParaRPr>
            </a:p>
          </p:txBody>
        </p:sp>
        <p:pic>
          <p:nvPicPr>
            <p:cNvPr id="14" name="Picture 13"/>
            <p:cNvPicPr>
              <a:picLocks/>
            </p:cNvPicPr>
            <p:nvPr/>
          </p:nvPicPr>
          <p:blipFill>
            <a:blip r:embed="rId4"/>
            <a:srcRect l="85428" t="-3325" r="2319" b="100000"/>
            <a:stretch>
              <a:fillRect/>
            </a:stretch>
          </p:blipFill>
          <p:spPr>
            <a:xfrm>
              <a:off x="7214342" y="1126654"/>
              <a:ext cx="1523763" cy="216737"/>
            </a:xfrm>
            <a:custGeom>
              <a:avLst/>
              <a:gdLst>
                <a:gd name="connsiteX0" fmla="*/ 761881 w 1523763"/>
                <a:gd name="connsiteY0" fmla="*/ 0 h 216737"/>
                <a:gd name="connsiteX1" fmla="*/ 1456528 w 1523763"/>
                <a:gd name="connsiteY1" fmla="*/ 175891 h 216737"/>
                <a:gd name="connsiteX2" fmla="*/ 1523763 w 1523763"/>
                <a:gd name="connsiteY2" fmla="*/ 216737 h 216737"/>
                <a:gd name="connsiteX3" fmla="*/ 0 w 1523763"/>
                <a:gd name="connsiteY3" fmla="*/ 216737 h 216737"/>
                <a:gd name="connsiteX4" fmla="*/ 67234 w 1523763"/>
                <a:gd name="connsiteY4" fmla="*/ 175891 h 216737"/>
                <a:gd name="connsiteX5" fmla="*/ 761881 w 1523763"/>
                <a:gd name="connsiteY5" fmla="*/ 0 h 216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3763" h="216737">
                  <a:moveTo>
                    <a:pt x="761881" y="0"/>
                  </a:moveTo>
                  <a:cubicBezTo>
                    <a:pt x="1013399" y="0"/>
                    <a:pt x="1250035" y="63717"/>
                    <a:pt x="1456528" y="175891"/>
                  </a:cubicBezTo>
                  <a:lnTo>
                    <a:pt x="1523763" y="216737"/>
                  </a:lnTo>
                  <a:lnTo>
                    <a:pt x="0" y="216737"/>
                  </a:lnTo>
                  <a:lnTo>
                    <a:pt x="67234" y="175891"/>
                  </a:lnTo>
                  <a:cubicBezTo>
                    <a:pt x="273726" y="63717"/>
                    <a:pt x="510363" y="0"/>
                    <a:pt x="761881" y="0"/>
                  </a:cubicBezTo>
                  <a:close/>
                </a:path>
              </a:pathLst>
            </a:custGeom>
            <a:noFill/>
            <a:ln>
              <a:noFill/>
            </a:ln>
          </p:spPr>
        </p:pic>
        <p:grpSp>
          <p:nvGrpSpPr>
            <p:cNvPr id="15" name="Group 14"/>
            <p:cNvGrpSpPr/>
            <p:nvPr/>
          </p:nvGrpSpPr>
          <p:grpSpPr>
            <a:xfrm>
              <a:off x="1" y="118562"/>
              <a:ext cx="12436475" cy="6517438"/>
              <a:chOff x="0" y="0"/>
              <a:chExt cx="12436475" cy="6517438"/>
            </a:xfrm>
          </p:grpSpPr>
          <p:pic>
            <p:nvPicPr>
              <p:cNvPr id="16" name="Picture 15"/>
              <p:cNvPicPr>
                <a:picLocks/>
              </p:cNvPicPr>
              <p:nvPr/>
            </p:nvPicPr>
            <p:blipFill>
              <a:blip r:embed="rId5"/>
              <a:stretch>
                <a:fillRect/>
              </a:stretch>
            </p:blipFill>
            <p:spPr>
              <a:xfrm>
                <a:off x="0" y="0"/>
                <a:ext cx="12436475" cy="6517438"/>
              </a:xfrm>
              <a:prstGeom prst="rect">
                <a:avLst/>
              </a:prstGeom>
              <a:noFill/>
              <a:ln>
                <a:noFill/>
              </a:ln>
            </p:spPr>
          </p:pic>
          <p:pic>
            <p:nvPicPr>
              <p:cNvPr id="17" name="Picture 16"/>
              <p:cNvPicPr>
                <a:picLocks/>
              </p:cNvPicPr>
              <p:nvPr/>
            </p:nvPicPr>
            <p:blipFill rotWithShape="1">
              <a:blip r:embed="rId4"/>
              <a:srcRect l="79837" t="7165" b="58605"/>
              <a:stretch/>
            </p:blipFill>
            <p:spPr>
              <a:xfrm>
                <a:off x="8477250" y="345506"/>
                <a:ext cx="3959225" cy="3522380"/>
              </a:xfrm>
              <a:custGeom>
                <a:avLst/>
                <a:gdLst>
                  <a:gd name="connsiteX0" fmla="*/ 695444 w 2507627"/>
                  <a:gd name="connsiteY0" fmla="*/ 0 h 2697913"/>
                  <a:gd name="connsiteX1" fmla="*/ 2219207 w 2507627"/>
                  <a:gd name="connsiteY1" fmla="*/ 0 h 2697913"/>
                  <a:gd name="connsiteX2" fmla="*/ 2272129 w 2507627"/>
                  <a:gd name="connsiteY2" fmla="*/ 32151 h 2697913"/>
                  <a:gd name="connsiteX3" fmla="*/ 2487809 w 2507627"/>
                  <a:gd name="connsiteY3" fmla="*/ 210104 h 2697913"/>
                  <a:gd name="connsiteX4" fmla="*/ 2507627 w 2507627"/>
                  <a:gd name="connsiteY4" fmla="*/ 231909 h 2697913"/>
                  <a:gd name="connsiteX5" fmla="*/ 2507627 w 2507627"/>
                  <a:gd name="connsiteY5" fmla="*/ 2249267 h 2697913"/>
                  <a:gd name="connsiteX6" fmla="*/ 2487809 w 2507627"/>
                  <a:gd name="connsiteY6" fmla="*/ 2271072 h 2697913"/>
                  <a:gd name="connsiteX7" fmla="*/ 1457325 w 2507627"/>
                  <a:gd name="connsiteY7" fmla="*/ 2697913 h 2697913"/>
                  <a:gd name="connsiteX8" fmla="*/ 0 w 2507627"/>
                  <a:gd name="connsiteY8" fmla="*/ 1240588 h 2697913"/>
                  <a:gd name="connsiteX9" fmla="*/ 642521 w 2507627"/>
                  <a:gd name="connsiteY9" fmla="*/ 32151 h 2697913"/>
                  <a:gd name="connsiteX10" fmla="*/ 695444 w 2507627"/>
                  <a:gd name="connsiteY10" fmla="*/ 0 h 2697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07627" h="2697913">
                    <a:moveTo>
                      <a:pt x="695444" y="0"/>
                    </a:moveTo>
                    <a:lnTo>
                      <a:pt x="2219207" y="0"/>
                    </a:lnTo>
                    <a:lnTo>
                      <a:pt x="2272129" y="32151"/>
                    </a:lnTo>
                    <a:cubicBezTo>
                      <a:pt x="2349659" y="84530"/>
                      <a:pt x="2421878" y="144173"/>
                      <a:pt x="2487809" y="210104"/>
                    </a:cubicBezTo>
                    <a:lnTo>
                      <a:pt x="2507627" y="231909"/>
                    </a:lnTo>
                    <a:lnTo>
                      <a:pt x="2507627" y="2249267"/>
                    </a:lnTo>
                    <a:lnTo>
                      <a:pt x="2487809" y="2271072"/>
                    </a:lnTo>
                    <a:cubicBezTo>
                      <a:pt x="2224085" y="2534796"/>
                      <a:pt x="1859754" y="2697913"/>
                      <a:pt x="1457325" y="2697913"/>
                    </a:cubicBezTo>
                    <a:cubicBezTo>
                      <a:pt x="652467" y="2697913"/>
                      <a:pt x="0" y="2045446"/>
                      <a:pt x="0" y="1240588"/>
                    </a:cubicBezTo>
                    <a:cubicBezTo>
                      <a:pt x="0" y="737552"/>
                      <a:pt x="254870" y="294043"/>
                      <a:pt x="642521" y="32151"/>
                    </a:cubicBezTo>
                    <a:lnTo>
                      <a:pt x="695444" y="0"/>
                    </a:lnTo>
                    <a:close/>
                  </a:path>
                </a:pathLst>
              </a:custGeom>
              <a:noFill/>
              <a:ln>
                <a:noFill/>
              </a:ln>
              <a:effectLst>
                <a:outerShdw blurRad="50800" dist="38100" dir="8100000" algn="tr" rotWithShape="0">
                  <a:prstClr val="black">
                    <a:alpha val="40000"/>
                  </a:prstClr>
                </a:outerShdw>
              </a:effectLst>
            </p:spPr>
          </p:pic>
        </p:grpSp>
      </p:grpSp>
      <p:grpSp>
        <p:nvGrpSpPr>
          <p:cNvPr id="18" name="Group 17"/>
          <p:cNvGrpSpPr/>
          <p:nvPr/>
        </p:nvGrpSpPr>
        <p:grpSpPr>
          <a:xfrm>
            <a:off x="614850" y="3139267"/>
            <a:ext cx="6752601" cy="3409184"/>
            <a:chOff x="0" y="333828"/>
            <a:chExt cx="12915446" cy="6520618"/>
          </a:xfrm>
        </p:grpSpPr>
        <p:sp>
          <p:nvSpPr>
            <p:cNvPr id="19" name="Title 1"/>
            <p:cNvSpPr txBox="1">
              <a:spLocks/>
            </p:cNvSpPr>
            <p:nvPr/>
          </p:nvSpPr>
          <p:spPr>
            <a:xfrm>
              <a:off x="128913" y="930069"/>
              <a:ext cx="2121947" cy="5481829"/>
            </a:xfrm>
            <a:prstGeom prst="rect">
              <a:avLst/>
            </a:prstGeom>
          </p:spPr>
          <p:txBody>
            <a:bodyPr>
              <a:normAutofit/>
            </a:bodyPr>
            <a:lstStyle>
              <a:lvl1pPr marL="0" algn="l" defTabSz="1109731" rtl="0" eaLnBrk="1" latinLnBrk="0" hangingPunct="1">
                <a:lnSpc>
                  <a:spcPct val="90000"/>
                </a:lnSpc>
                <a:spcBef>
                  <a:spcPct val="0"/>
                </a:spcBef>
                <a:buNone/>
                <a:defRPr lang="en-US" sz="4896" kern="1200" spc="-102" baseline="0" dirty="0">
                  <a:solidFill>
                    <a:schemeClr val="tx1"/>
                  </a:solidFill>
                  <a:latin typeface="+mj-lt"/>
                  <a:ea typeface="Segoe UI Semibold" panose="020B0702040204020203" pitchFamily="34" charset="0"/>
                  <a:cs typeface="Segoe UI Semibold" panose="020B0702040204020203" pitchFamily="34" charset="0"/>
                </a:defRPr>
              </a:lvl1pPr>
            </a:lstStyle>
            <a:p>
              <a:pPr marL="0" marR="0" lvl="0" indent="0" algn="l" defTabSz="1131815"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104" normalizeH="0" baseline="0" noProof="0" dirty="0">
                <a:ln>
                  <a:noFill/>
                </a:ln>
                <a:solidFill>
                  <a:srgbClr val="0078D7"/>
                </a:solidFill>
                <a:effectLst/>
                <a:uLnTx/>
                <a:uFillTx/>
                <a:latin typeface="Segoe UI Light"/>
                <a:cs typeface="Segoe UI Light" panose="020B0502040204020203" pitchFamily="34" charset="0"/>
              </a:endParaRPr>
            </a:p>
          </p:txBody>
        </p:sp>
        <p:grpSp>
          <p:nvGrpSpPr>
            <p:cNvPr id="20" name="Group 19"/>
            <p:cNvGrpSpPr/>
            <p:nvPr/>
          </p:nvGrpSpPr>
          <p:grpSpPr>
            <a:xfrm>
              <a:off x="0" y="333828"/>
              <a:ext cx="12915446" cy="6520618"/>
              <a:chOff x="0" y="0"/>
              <a:chExt cx="12915446" cy="6520618"/>
            </a:xfrm>
          </p:grpSpPr>
          <p:pic>
            <p:nvPicPr>
              <p:cNvPr id="21" name="Picture 20"/>
              <p:cNvPicPr>
                <a:picLocks/>
              </p:cNvPicPr>
              <p:nvPr/>
            </p:nvPicPr>
            <p:blipFill>
              <a:blip r:embed="rId6">
                <a:extLst>
                  <a:ext uri="{BEBA8EAE-BF5A-486C-A8C5-ECC9F3942E4B}">
                    <a14:imgProps xmlns:a14="http://schemas.microsoft.com/office/drawing/2010/main">
                      <a14:imgLayer r:embed="rId7">
                        <a14:imgEffect>
                          <a14:artisticBlur/>
                        </a14:imgEffect>
                      </a14:imgLayer>
                    </a14:imgProps>
                  </a:ext>
                </a:extLst>
              </a:blip>
              <a:stretch>
                <a:fillRect/>
              </a:stretch>
            </p:blipFill>
            <p:spPr>
              <a:xfrm>
                <a:off x="0" y="0"/>
                <a:ext cx="12436475" cy="6520618"/>
              </a:xfrm>
              <a:prstGeom prst="rect">
                <a:avLst/>
              </a:prstGeom>
              <a:noFill/>
              <a:ln>
                <a:noFill/>
              </a:ln>
            </p:spPr>
          </p:pic>
          <p:pic>
            <p:nvPicPr>
              <p:cNvPr id="22" name="Picture 21"/>
              <p:cNvPicPr>
                <a:picLocks/>
              </p:cNvPicPr>
              <p:nvPr/>
            </p:nvPicPr>
            <p:blipFill>
              <a:blip r:embed="rId8"/>
              <a:srcRect l="55797" t="54090" b="11854"/>
              <a:stretch>
                <a:fillRect/>
              </a:stretch>
            </p:blipFill>
            <p:spPr>
              <a:xfrm>
                <a:off x="5508905" y="3086103"/>
                <a:ext cx="7406541" cy="2991967"/>
              </a:xfrm>
              <a:custGeom>
                <a:avLst/>
                <a:gdLst>
                  <a:gd name="connsiteX0" fmla="*/ 2748627 w 5497254"/>
                  <a:gd name="connsiteY0" fmla="*/ 0 h 2220686"/>
                  <a:gd name="connsiteX1" fmla="*/ 5497254 w 5497254"/>
                  <a:gd name="connsiteY1" fmla="*/ 1110343 h 2220686"/>
                  <a:gd name="connsiteX2" fmla="*/ 2748627 w 5497254"/>
                  <a:gd name="connsiteY2" fmla="*/ 2220686 h 2220686"/>
                  <a:gd name="connsiteX3" fmla="*/ 0 w 5497254"/>
                  <a:gd name="connsiteY3" fmla="*/ 1110343 h 2220686"/>
                  <a:gd name="connsiteX4" fmla="*/ 2748627 w 5497254"/>
                  <a:gd name="connsiteY4" fmla="*/ 0 h 2220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7254" h="2220686">
                    <a:moveTo>
                      <a:pt x="2748627" y="0"/>
                    </a:moveTo>
                    <a:cubicBezTo>
                      <a:pt x="4266652" y="0"/>
                      <a:pt x="5497254" y="497117"/>
                      <a:pt x="5497254" y="1110343"/>
                    </a:cubicBezTo>
                    <a:cubicBezTo>
                      <a:pt x="5497254" y="1723569"/>
                      <a:pt x="4266652" y="2220686"/>
                      <a:pt x="2748627" y="2220686"/>
                    </a:cubicBezTo>
                    <a:cubicBezTo>
                      <a:pt x="1230602" y="2220686"/>
                      <a:pt x="0" y="1723569"/>
                      <a:pt x="0" y="1110343"/>
                    </a:cubicBezTo>
                    <a:cubicBezTo>
                      <a:pt x="0" y="497117"/>
                      <a:pt x="1230602" y="0"/>
                      <a:pt x="2748627" y="0"/>
                    </a:cubicBezTo>
                    <a:close/>
                  </a:path>
                </a:pathLst>
              </a:custGeom>
              <a:noFill/>
              <a:ln>
                <a:noFill/>
              </a:ln>
              <a:effectLst>
                <a:outerShdw blurRad="50800" dist="38100" dir="8100000" algn="tr" rotWithShape="0">
                  <a:prstClr val="black">
                    <a:alpha val="40000"/>
                  </a:prstClr>
                </a:outerShdw>
              </a:effectLst>
            </p:spPr>
          </p:pic>
        </p:grpSp>
      </p:grpSp>
      <p:pic>
        <p:nvPicPr>
          <p:cNvPr id="23" name="Picture 22"/>
          <p:cNvPicPr>
            <a:picLocks noChangeAspect="1"/>
          </p:cNvPicPr>
          <p:nvPr/>
        </p:nvPicPr>
        <p:blipFill>
          <a:blip r:embed="rId9"/>
          <a:stretch>
            <a:fillRect/>
          </a:stretch>
        </p:blipFill>
        <p:spPr>
          <a:xfrm>
            <a:off x="11059794" y="0"/>
            <a:ext cx="1362075" cy="695325"/>
          </a:xfrm>
          <a:prstGeom prst="rect">
            <a:avLst/>
          </a:prstGeom>
        </p:spPr>
      </p:pic>
    </p:spTree>
    <p:extLst>
      <p:ext uri="{BB962C8B-B14F-4D97-AF65-F5344CB8AC3E}">
        <p14:creationId xmlns:p14="http://schemas.microsoft.com/office/powerpoint/2010/main" val="1652611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76643" y="2037477"/>
            <a:ext cx="5468495" cy="3672279"/>
          </a:xfrm>
        </p:spPr>
        <p:txBody>
          <a:bodyPr/>
          <a:lstStyle/>
          <a:p>
            <a:pPr defTabSz="913774">
              <a:lnSpc>
                <a:spcPts val="2460"/>
              </a:lnSpc>
              <a:spcBef>
                <a:spcPts val="1800"/>
              </a:spcBef>
            </a:pPr>
            <a:r>
              <a:rPr lang="en-US" sz="2000">
                <a:solidFill>
                  <a:schemeClr val="tx1"/>
                </a:solidFill>
                <a:cs typeface="Segoe UI Light" panose="020B0502040204020203" pitchFamily="34" charset="0"/>
              </a:rPr>
              <a:t>Solutions that have the following capabilities:</a:t>
            </a:r>
          </a:p>
          <a:p>
            <a:pPr marL="457112" indent="-457112" defTabSz="913774">
              <a:lnSpc>
                <a:spcPts val="2460"/>
              </a:lnSpc>
              <a:spcBef>
                <a:spcPts val="1800"/>
              </a:spcBef>
              <a:buClr>
                <a:schemeClr val="tx1"/>
              </a:buClr>
              <a:buFont typeface="+mj-lt"/>
              <a:buAutoNum type="arabicPeriod"/>
            </a:pPr>
            <a:r>
              <a:rPr lang="en-US" sz="2400" b="1">
                <a:solidFill>
                  <a:schemeClr val="tx1"/>
                </a:solidFill>
                <a:cs typeface="Segoe UI Light" panose="020B0502040204020203" pitchFamily="34" charset="0"/>
              </a:rPr>
              <a:t>Detect</a:t>
            </a:r>
            <a:r>
              <a:rPr lang="en-US" sz="2000">
                <a:solidFill>
                  <a:schemeClr val="tx1"/>
                </a:solidFill>
                <a:cs typeface="Segoe UI Light" panose="020B0502040204020203" pitchFamily="34" charset="0"/>
              </a:rPr>
              <a:t> security incidents at the endpoint</a:t>
            </a:r>
          </a:p>
          <a:p>
            <a:pPr marL="457112" indent="-457112" defTabSz="913774">
              <a:lnSpc>
                <a:spcPts val="2460"/>
              </a:lnSpc>
              <a:spcBef>
                <a:spcPts val="1800"/>
              </a:spcBef>
              <a:buClr>
                <a:schemeClr val="tx1"/>
              </a:buClr>
              <a:buFont typeface="+mj-lt"/>
              <a:buAutoNum type="arabicPeriod"/>
            </a:pPr>
            <a:r>
              <a:rPr lang="en-US" sz="2400" b="1">
                <a:solidFill>
                  <a:schemeClr val="tx1"/>
                </a:solidFill>
                <a:cs typeface="Segoe UI Light" panose="020B0502040204020203" pitchFamily="34" charset="0"/>
              </a:rPr>
              <a:t>Investigate</a:t>
            </a:r>
            <a:r>
              <a:rPr lang="en-US" sz="2000">
                <a:solidFill>
                  <a:schemeClr val="tx1"/>
                </a:solidFill>
                <a:cs typeface="Segoe UI Light" panose="020B0502040204020203" pitchFamily="34" charset="0"/>
              </a:rPr>
              <a:t> security incidents</a:t>
            </a:r>
          </a:p>
          <a:p>
            <a:pPr marL="457112" indent="-457112" defTabSz="913774">
              <a:lnSpc>
                <a:spcPts val="2460"/>
              </a:lnSpc>
              <a:spcBef>
                <a:spcPts val="1800"/>
              </a:spcBef>
              <a:buClr>
                <a:schemeClr val="tx1"/>
              </a:buClr>
              <a:buFont typeface="+mj-lt"/>
              <a:buAutoNum type="arabicPeriod"/>
            </a:pPr>
            <a:r>
              <a:rPr lang="en-US" sz="2400" b="1">
                <a:solidFill>
                  <a:schemeClr val="tx1"/>
                </a:solidFill>
                <a:cs typeface="Segoe UI Light" panose="020B0502040204020203" pitchFamily="34" charset="0"/>
              </a:rPr>
              <a:t>Contain</a:t>
            </a:r>
            <a:r>
              <a:rPr lang="en-US" sz="2000" b="1">
                <a:solidFill>
                  <a:schemeClr val="tx1"/>
                </a:solidFill>
                <a:cs typeface="Segoe UI Light" panose="020B0502040204020203" pitchFamily="34" charset="0"/>
              </a:rPr>
              <a:t> </a:t>
            </a:r>
            <a:r>
              <a:rPr lang="en-US" sz="2000">
                <a:solidFill>
                  <a:schemeClr val="tx1"/>
                </a:solidFill>
                <a:cs typeface="Segoe UI Light" panose="020B0502040204020203" pitchFamily="34" charset="0"/>
              </a:rPr>
              <a:t>the incident</a:t>
            </a:r>
          </a:p>
          <a:p>
            <a:pPr marL="457112" indent="-457112" defTabSz="913774">
              <a:lnSpc>
                <a:spcPts val="2460"/>
              </a:lnSpc>
              <a:spcBef>
                <a:spcPts val="1800"/>
              </a:spcBef>
              <a:buClr>
                <a:schemeClr val="tx1"/>
              </a:buClr>
              <a:buFont typeface="+mj-lt"/>
              <a:buAutoNum type="arabicPeriod"/>
            </a:pPr>
            <a:r>
              <a:rPr lang="en-US" sz="2400" b="1">
                <a:solidFill>
                  <a:schemeClr val="tx1"/>
                </a:solidFill>
                <a:cs typeface="Segoe UI Light" panose="020B0502040204020203" pitchFamily="34" charset="0"/>
              </a:rPr>
              <a:t>Remediate</a:t>
            </a:r>
            <a:r>
              <a:rPr lang="en-US" sz="2000">
                <a:solidFill>
                  <a:schemeClr val="tx1"/>
                </a:solidFill>
                <a:cs typeface="Segoe UI Light" panose="020B0502040204020203" pitchFamily="34" charset="0"/>
              </a:rPr>
              <a:t> endpoints to a pre-infection state</a:t>
            </a:r>
          </a:p>
        </p:txBody>
      </p:sp>
      <p:sp>
        <p:nvSpPr>
          <p:cNvPr id="5" name="Title 4"/>
          <p:cNvSpPr>
            <a:spLocks noGrp="1"/>
          </p:cNvSpPr>
          <p:nvPr>
            <p:ph type="title"/>
          </p:nvPr>
        </p:nvSpPr>
        <p:spPr>
          <a:xfrm>
            <a:off x="276326" y="295731"/>
            <a:ext cx="5987995" cy="1220331"/>
          </a:xfrm>
        </p:spPr>
        <p:txBody>
          <a:bodyPr anchor="ctr"/>
          <a:lstStyle/>
          <a:p>
            <a:r>
              <a:rPr lang="en-US">
                <a:latin typeface="Segoe UI" panose="020B0502040204020203" pitchFamily="34" charset="0"/>
                <a:cs typeface="Segoe UI" panose="020B0502040204020203" pitchFamily="34" charset="0"/>
              </a:rPr>
              <a:t>Gartner Category: </a:t>
            </a:r>
            <a:br>
              <a:rPr lang="en-US">
                <a:latin typeface="Segoe UI" panose="020B0502040204020203" pitchFamily="34" charset="0"/>
                <a:cs typeface="Segoe UI" panose="020B0502040204020203" pitchFamily="34" charset="0"/>
              </a:rPr>
            </a:br>
            <a:r>
              <a:rPr lang="en-US" sz="2400">
                <a:latin typeface="Segoe UI" panose="020B0502040204020203" pitchFamily="34" charset="0"/>
                <a:cs typeface="Segoe UI" panose="020B0502040204020203" pitchFamily="34" charset="0"/>
              </a:rPr>
              <a:t>Endpoint Detection and Response (EDR)</a:t>
            </a:r>
            <a:endParaRPr lang="en-US">
              <a:latin typeface="Segoe UI" panose="020B0502040204020203" pitchFamily="34" charset="0"/>
              <a:cs typeface="Segoe UI" panose="020B0502040204020203" pitchFamily="34" charset="0"/>
            </a:endParaRPr>
          </a:p>
        </p:txBody>
      </p:sp>
      <p:sp>
        <p:nvSpPr>
          <p:cNvPr id="4" name="Rectangle 3"/>
          <p:cNvSpPr/>
          <p:nvPr/>
        </p:nvSpPr>
        <p:spPr bwMode="auto">
          <a:xfrm>
            <a:off x="6156073" y="993"/>
            <a:ext cx="6300059" cy="6993036"/>
          </a:xfrm>
          <a:prstGeom prst="rect">
            <a:avLst/>
          </a:prstGeom>
          <a:solidFill>
            <a:srgbClr val="0070C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7551" rIns="0" bIns="47551" numCol="1" spcCol="0" rtlCol="0" fromWordArt="0" anchor="ctr" anchorCtr="0" forceAA="0" compatLnSpc="1">
            <a:prstTxWarp prst="textNoShape">
              <a:avLst/>
            </a:prstTxWarp>
            <a:noAutofit/>
          </a:bodyPr>
          <a:lstStyle/>
          <a:p>
            <a:pPr marL="0" marR="0" lvl="0" indent="0" algn="l" defTabSz="950663" rtl="0" eaLnBrk="1" fontAlgn="base" latinLnBrk="0" hangingPunct="1">
              <a:lnSpc>
                <a:spcPct val="100000"/>
              </a:lnSpc>
              <a:spcBef>
                <a:spcPct val="0"/>
              </a:spcBef>
              <a:spcAft>
                <a:spcPct val="0"/>
              </a:spcAft>
              <a:buClrTx/>
              <a:buSzTx/>
              <a:buFontTx/>
              <a:buNone/>
              <a:tabLst/>
              <a:defRPr/>
            </a:pPr>
            <a:endParaRPr kumimoji="0" lang="en-US" sz="2040" b="0" i="0" u="none" strike="noStrike" kern="0" cap="none" spc="0" normalizeH="0" baseline="0" noProof="0">
              <a:ln>
                <a:noFill/>
              </a:ln>
              <a:gradFill>
                <a:gsLst>
                  <a:gs pos="0">
                    <a:srgbClr val="FFFFFF"/>
                  </a:gs>
                  <a:gs pos="100000">
                    <a:srgbClr val="FFFFFF"/>
                  </a:gs>
                </a:gsLst>
                <a:lin ang="5400000" scaled="0"/>
              </a:gradFill>
              <a:effectLst/>
              <a:uLnTx/>
              <a:uFillTx/>
              <a:latin typeface="Calibri" panose="020F0502020204030204"/>
              <a:ea typeface="+mn-ea"/>
              <a:cs typeface="+mn-cs"/>
            </a:endParaRPr>
          </a:p>
        </p:txBody>
      </p:sp>
      <p:sp>
        <p:nvSpPr>
          <p:cNvPr id="6" name="Rectangle 5"/>
          <p:cNvSpPr/>
          <p:nvPr/>
        </p:nvSpPr>
        <p:spPr>
          <a:xfrm>
            <a:off x="6785480" y="1096184"/>
            <a:ext cx="5259400" cy="3539430"/>
          </a:xfrm>
          <a:prstGeom prst="rect">
            <a:avLst/>
          </a:prstGeom>
        </p:spPr>
        <p:txBody>
          <a:bodyPr wrap="square">
            <a:spAutoFit/>
          </a:bodyPr>
          <a:lstStyle/>
          <a:p>
            <a:pPr marL="0" marR="0" lvl="0" indent="0" algn="l" defTabSz="931959" rtl="0" eaLnBrk="1" fontAlgn="base" latinLnBrk="0" hangingPunct="1">
              <a:lnSpc>
                <a:spcPct val="100000"/>
              </a:lnSpc>
              <a:spcBef>
                <a:spcPts val="612"/>
              </a:spcBef>
              <a:spcAft>
                <a:spcPct val="0"/>
              </a:spcAft>
              <a:buClrTx/>
              <a:buSzPct val="90000"/>
              <a:buFontTx/>
              <a:buNone/>
              <a:tabLst/>
              <a:defRPr/>
            </a:pPr>
            <a:r>
              <a:rPr kumimoji="0" lang="en-US" sz="2800" b="0" i="0" u="none" strike="noStrike" kern="0" cap="none" spc="0" normalizeH="0" baseline="0" noProof="0">
                <a:ln>
                  <a:noFill/>
                </a:ln>
                <a:solidFill>
                  <a:prstClr val="white"/>
                </a:solidFill>
                <a:effectLst/>
                <a:uLnTx/>
                <a:uFillTx/>
                <a:latin typeface="Calibri Light" panose="020F0302020204030204"/>
                <a:ea typeface="ＭＳ Ｐゴシック" charset="0"/>
                <a:cs typeface="Segoe UI Light" panose="020B0502040204020203" pitchFamily="34" charset="0"/>
              </a:rPr>
              <a:t>The endpoint detection and response (EDR) market is an emerging security technology created to </a:t>
            </a:r>
            <a:r>
              <a:rPr kumimoji="0" lang="en-US" sz="2400" b="1" i="1" u="none" strike="noStrike" kern="0" cap="none" spc="0" normalizeH="0" baseline="0" noProof="0">
                <a:ln>
                  <a:noFill/>
                </a:ln>
                <a:solidFill>
                  <a:prstClr val="white"/>
                </a:solidFill>
                <a:effectLst/>
                <a:uLnTx/>
                <a:uFillTx/>
                <a:latin typeface="Arial Black" panose="020B0A04020102020204" pitchFamily="34" charset="0"/>
                <a:ea typeface="ＭＳ Ｐゴシック" charset="0"/>
                <a:cs typeface="Segoe UI Light" panose="020B0502040204020203" pitchFamily="34" charset="0"/>
              </a:rPr>
              <a:t>continuously provide early identification </a:t>
            </a:r>
            <a:r>
              <a:rPr kumimoji="0" lang="en-US" sz="2800" b="0" i="0" u="none" strike="noStrike" kern="0" cap="none" spc="0" normalizeH="0" baseline="0" noProof="0">
                <a:ln>
                  <a:noFill/>
                </a:ln>
                <a:solidFill>
                  <a:prstClr val="white"/>
                </a:solidFill>
                <a:effectLst/>
                <a:uLnTx/>
                <a:uFillTx/>
                <a:latin typeface="Calibri Light" panose="020F0302020204030204"/>
                <a:ea typeface="ＭＳ Ｐゴシック" charset="0"/>
                <a:cs typeface="Segoe UI Light" panose="020B0502040204020203" pitchFamily="34" charset="0"/>
              </a:rPr>
              <a:t>of ongoing advanced attacks and to more rapidly respond to detected attacks.</a:t>
            </a:r>
          </a:p>
        </p:txBody>
      </p:sp>
      <p:pic>
        <p:nvPicPr>
          <p:cNvPr id="8" name="Picture 7"/>
          <p:cNvPicPr>
            <a:picLocks noChangeAspect="1"/>
          </p:cNvPicPr>
          <p:nvPr/>
        </p:nvPicPr>
        <p:blipFill>
          <a:blip r:embed="rId3" cstate="print">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10795073" y="6341300"/>
            <a:ext cx="1156886" cy="263191"/>
          </a:xfrm>
          <a:prstGeom prst="rect">
            <a:avLst/>
          </a:prstGeom>
        </p:spPr>
      </p:pic>
      <p:sp>
        <p:nvSpPr>
          <p:cNvPr id="9" name="TextBox 8"/>
          <p:cNvSpPr txBox="1"/>
          <p:nvPr/>
        </p:nvSpPr>
        <p:spPr>
          <a:xfrm>
            <a:off x="6179278" y="295731"/>
            <a:ext cx="984135" cy="1741746"/>
          </a:xfrm>
          <a:prstGeom prst="rect">
            <a:avLst/>
          </a:prstGeom>
          <a:noFill/>
        </p:spPr>
        <p:txBody>
          <a:bodyPr wrap="square" lIns="186468" tIns="149175" rIns="186468" bIns="149175" rtlCol="0">
            <a:spAutoFit/>
          </a:bodyPr>
          <a:lstStyle/>
          <a:p>
            <a:pPr marL="0" marR="0" lvl="0" indent="0" algn="ctr" defTabSz="932418" rtl="0" eaLnBrk="1" fontAlgn="auto" latinLnBrk="0" hangingPunct="1">
              <a:lnSpc>
                <a:spcPct val="90000"/>
              </a:lnSpc>
              <a:spcBef>
                <a:spcPts val="0"/>
              </a:spcBef>
              <a:spcAft>
                <a:spcPts val="0"/>
              </a:spcAft>
              <a:buClrTx/>
              <a:buSzTx/>
              <a:buFontTx/>
              <a:buNone/>
              <a:tabLst/>
              <a:defRPr/>
            </a:pPr>
            <a:r>
              <a:rPr kumimoji="0" lang="en-US" sz="10197" b="0" i="0" u="none" strike="noStrike" kern="0" cap="none" spc="0" normalizeH="0" baseline="0" noProof="0">
                <a:ln>
                  <a:noFill/>
                </a:ln>
                <a:solidFill>
                  <a:prstClr val="white">
                    <a:alpha val="50000"/>
                  </a:prstClr>
                </a:solidFill>
                <a:effectLst/>
                <a:uLnTx/>
                <a:uFillTx/>
                <a:latin typeface="Calibri" panose="020F0502020204030204"/>
                <a:ea typeface="+mn-ea"/>
                <a:cs typeface="+mn-cs"/>
                <a:sym typeface="Wingdings" panose="05000000000000000000" pitchFamily="2" charset="2"/>
              </a:rPr>
              <a:t></a:t>
            </a:r>
            <a:endParaRPr kumimoji="0" lang="en-US" sz="10197" b="0" i="0" u="none" strike="noStrike" kern="0" cap="none" spc="0" normalizeH="0" baseline="0" noProof="0">
              <a:ln>
                <a:noFill/>
              </a:ln>
              <a:solidFill>
                <a:prstClr val="white">
                  <a:alpha val="50000"/>
                </a:prstClr>
              </a:solidFill>
              <a:effectLst/>
              <a:uLnTx/>
              <a:uFillTx/>
              <a:latin typeface="Calibri" panose="020F0502020204030204"/>
              <a:ea typeface="+mn-ea"/>
              <a:cs typeface="+mn-cs"/>
            </a:endParaRPr>
          </a:p>
        </p:txBody>
      </p:sp>
      <p:sp>
        <p:nvSpPr>
          <p:cNvPr id="11" name="Rectangle 10"/>
          <p:cNvSpPr/>
          <p:nvPr/>
        </p:nvSpPr>
        <p:spPr>
          <a:xfrm>
            <a:off x="11148746" y="4565631"/>
            <a:ext cx="896133" cy="1534640"/>
          </a:xfrm>
          <a:prstGeom prst="rect">
            <a:avLst/>
          </a:prstGeom>
        </p:spPr>
        <p:txBody>
          <a:bodyPr wrap="none">
            <a:spAutoFit/>
          </a:bodyPr>
          <a:lstStyle/>
          <a:p>
            <a:pPr marL="0" marR="0" lvl="0" indent="0" algn="ctr" defTabSz="932418" rtl="0" eaLnBrk="1" fontAlgn="auto" latinLnBrk="0" hangingPunct="1">
              <a:lnSpc>
                <a:spcPct val="90000"/>
              </a:lnSpc>
              <a:spcBef>
                <a:spcPts val="0"/>
              </a:spcBef>
              <a:spcAft>
                <a:spcPts val="0"/>
              </a:spcAft>
              <a:buClrTx/>
              <a:buSzTx/>
              <a:buFontTx/>
              <a:buNone/>
              <a:tabLst/>
              <a:defRPr/>
            </a:pPr>
            <a:r>
              <a:rPr kumimoji="0" lang="en-US" sz="10197" b="0" i="0" u="none" strike="noStrike" kern="0" cap="none" spc="0" normalizeH="0" baseline="0" noProof="0">
                <a:ln>
                  <a:noFill/>
                </a:ln>
                <a:solidFill>
                  <a:prstClr val="white">
                    <a:alpha val="50000"/>
                  </a:prstClr>
                </a:solidFill>
                <a:effectLst/>
                <a:uLnTx/>
                <a:uFillTx/>
                <a:latin typeface="Calibri" panose="020F0502020204030204"/>
                <a:ea typeface="+mn-ea"/>
                <a:cs typeface="+mn-cs"/>
                <a:sym typeface="Wingdings" panose="05000000000000000000" pitchFamily="2" charset="2"/>
              </a:rPr>
              <a:t></a:t>
            </a:r>
            <a:endParaRPr kumimoji="0" lang="en-US" sz="10197" b="0" i="0" u="none" strike="noStrike" kern="0" cap="none" spc="0" normalizeH="0" baseline="0" noProof="0">
              <a:ln>
                <a:noFill/>
              </a:ln>
              <a:solidFill>
                <a:prstClr val="white">
                  <a:alpha val="50000"/>
                </a:prstClr>
              </a:solidFill>
              <a:effectLst/>
              <a:uLnTx/>
              <a:uFillTx/>
              <a:latin typeface="Calibri" panose="020F0502020204030204"/>
              <a:ea typeface="+mn-ea"/>
              <a:cs typeface="+mn-cs"/>
            </a:endParaRPr>
          </a:p>
        </p:txBody>
      </p:sp>
      <p:pic>
        <p:nvPicPr>
          <p:cNvPr id="7" name="Picture 6"/>
          <p:cNvPicPr>
            <a:picLocks noChangeAspect="1"/>
          </p:cNvPicPr>
          <p:nvPr/>
        </p:nvPicPr>
        <p:blipFill>
          <a:blip r:embed="rId5"/>
          <a:stretch>
            <a:fillRect/>
          </a:stretch>
        </p:blipFill>
        <p:spPr>
          <a:xfrm>
            <a:off x="1830590" y="5002898"/>
            <a:ext cx="2013386" cy="1705866"/>
          </a:xfrm>
          <a:prstGeom prst="rect">
            <a:avLst/>
          </a:prstGeom>
        </p:spPr>
      </p:pic>
      <p:pic>
        <p:nvPicPr>
          <p:cNvPr id="10" name="Picture 9"/>
          <p:cNvPicPr>
            <a:picLocks noChangeAspect="1"/>
          </p:cNvPicPr>
          <p:nvPr/>
        </p:nvPicPr>
        <p:blipFill>
          <a:blip r:embed="rId6"/>
          <a:stretch>
            <a:fillRect/>
          </a:stretch>
        </p:blipFill>
        <p:spPr>
          <a:xfrm>
            <a:off x="11059794" y="0"/>
            <a:ext cx="1362075" cy="695325"/>
          </a:xfrm>
          <a:prstGeom prst="rect">
            <a:avLst/>
          </a:prstGeom>
        </p:spPr>
      </p:pic>
    </p:spTree>
    <p:extLst>
      <p:ext uri="{BB962C8B-B14F-4D97-AF65-F5344CB8AC3E}">
        <p14:creationId xmlns:p14="http://schemas.microsoft.com/office/powerpoint/2010/main" val="2781139133"/>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bwMode="auto">
          <a:xfrm>
            <a:off x="-32387" y="7015914"/>
            <a:ext cx="12431184" cy="4429529"/>
          </a:xfrm>
          <a:prstGeom prst="rect">
            <a:avLst/>
          </a:prstGeom>
          <a:solidFill>
            <a:srgbClr val="E9E9E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 name="Rectangle 3"/>
          <p:cNvSpPr/>
          <p:nvPr/>
        </p:nvSpPr>
        <p:spPr bwMode="auto">
          <a:xfrm>
            <a:off x="883" y="6975744"/>
            <a:ext cx="12431184" cy="18285"/>
          </a:xfrm>
          <a:prstGeom prst="rect">
            <a:avLst/>
          </a:pr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68" tIns="149175" rIns="186468" bIns="149175" numCol="1" spcCol="0" rtlCol="0" fromWordArt="0" anchor="t" anchorCtr="0" forceAA="0" compatLnSpc="1">
            <a:prstTxWarp prst="textNoShape">
              <a:avLst/>
            </a:prstTxWarp>
            <a:noAutofit/>
          </a:bodyPr>
          <a:lstStyle/>
          <a:p>
            <a:pPr marL="0" marR="0" lvl="0" indent="0" algn="ctr" defTabSz="950663"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 name="Group 11"/>
          <p:cNvGrpSpPr/>
          <p:nvPr/>
        </p:nvGrpSpPr>
        <p:grpSpPr>
          <a:xfrm>
            <a:off x="1925747" y="476251"/>
            <a:ext cx="8584983" cy="1719515"/>
            <a:chOff x="633999" y="475822"/>
            <a:chExt cx="8586201" cy="1719759"/>
          </a:xfrm>
        </p:grpSpPr>
        <p:sp>
          <p:nvSpPr>
            <p:cNvPr id="6" name="Title 974"/>
            <p:cNvSpPr txBox="1">
              <a:spLocks/>
            </p:cNvSpPr>
            <p:nvPr/>
          </p:nvSpPr>
          <p:spPr>
            <a:xfrm>
              <a:off x="633999" y="475822"/>
              <a:ext cx="8586201" cy="1097125"/>
            </a:xfrm>
            <a:prstGeom prst="rect">
              <a:avLst/>
            </a:prstGeom>
          </p:spPr>
          <p:txBody>
            <a:bodyPr vert="horz" wrap="square" lIns="146262" tIns="91414" rIns="146262" bIns="91414" rtlCol="0" anchor="t">
              <a:noAutofit/>
            </a:bodyPr>
            <a:lstStyle>
              <a:lvl1pPr algn="l" defTabSz="932742" rtl="0" eaLnBrk="1" latinLnBrk="0" hangingPunct="1">
                <a:lnSpc>
                  <a:spcPct val="90000"/>
                </a:lnSpc>
                <a:spcBef>
                  <a:spcPct val="0"/>
                </a:spcBef>
                <a:buNone/>
                <a:defRPr lang="en-US" sz="4000" b="0" kern="1200" cap="none" spc="-102" baseline="0" dirty="0" smtClean="0">
                  <a:ln w="3175">
                    <a:noFill/>
                  </a:ln>
                  <a:gradFill>
                    <a:gsLst>
                      <a:gs pos="1250">
                        <a:schemeClr val="accent1"/>
                      </a:gs>
                      <a:gs pos="100000">
                        <a:schemeClr val="accent1"/>
                      </a:gs>
                    </a:gsLst>
                    <a:lin ang="5400000" scaled="0"/>
                  </a:gradFill>
                  <a:effectLst/>
                  <a:latin typeface="Segoe UI Semibold" panose="020B0702040204020203" pitchFamily="34" charset="0"/>
                  <a:ea typeface="+mn-ea"/>
                  <a:cs typeface="Segoe UI Semibold" panose="020B0702040204020203" pitchFamily="34" charset="0"/>
                </a:defRPr>
              </a:lvl1pPr>
            </a:lstStyle>
            <a:p>
              <a:pPr marL="0" marR="0" lvl="0" indent="0" algn="ctr" defTabSz="932742" rtl="0" eaLnBrk="1" fontAlgn="auto" latinLnBrk="0" hangingPunct="1">
                <a:lnSpc>
                  <a:spcPct val="90000"/>
                </a:lnSpc>
                <a:spcBef>
                  <a:spcPct val="0"/>
                </a:spcBef>
                <a:spcAft>
                  <a:spcPts val="600"/>
                </a:spcAft>
                <a:buClrTx/>
                <a:buSzTx/>
                <a:buFontTx/>
                <a:buNone/>
                <a:tabLst/>
                <a:defRPr/>
              </a:pPr>
              <a:r>
                <a:rPr kumimoji="0" lang="en-US" sz="3599" b="0" i="0" u="none" strike="noStrike" kern="1200" cap="all" spc="300" normalizeH="0" baseline="0" noProof="0">
                  <a:ln w="3175">
                    <a:noFill/>
                  </a:ln>
                  <a:solidFill>
                    <a:srgbClr val="0078D7"/>
                  </a:solidFill>
                  <a:effectLst/>
                  <a:uLnTx/>
                  <a:uFillTx/>
                  <a:latin typeface="Segoe UI Light" panose="020B0502040204020203" pitchFamily="34" charset="0"/>
                  <a:ea typeface="+mn-ea"/>
                  <a:cs typeface="Arial" panose="020B0604020202020204" pitchFamily="34" charset="0"/>
                </a:rPr>
                <a:t>WINDOWS DEFENDER </a:t>
              </a:r>
            </a:p>
            <a:p>
              <a:pPr marL="0" marR="0" lvl="0" indent="0" algn="ctr" defTabSz="932742" rtl="0" eaLnBrk="1" fontAlgn="auto" latinLnBrk="0" hangingPunct="1">
                <a:lnSpc>
                  <a:spcPct val="90000"/>
                </a:lnSpc>
                <a:spcBef>
                  <a:spcPct val="0"/>
                </a:spcBef>
                <a:spcAft>
                  <a:spcPts val="600"/>
                </a:spcAft>
                <a:buClrTx/>
                <a:buSzTx/>
                <a:buFontTx/>
                <a:buNone/>
                <a:tabLst/>
                <a:defRPr/>
              </a:pPr>
              <a:r>
                <a:rPr kumimoji="0" lang="en-US" sz="3199" b="0" i="0" u="none" strike="noStrike" kern="1200" cap="all" spc="300" normalizeH="0" baseline="0" noProof="0">
                  <a:ln w="3175">
                    <a:noFill/>
                  </a:ln>
                  <a:solidFill>
                    <a:srgbClr val="0072C6"/>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ADVANCED THREAT PROTECTION</a:t>
              </a:r>
              <a:endParaRPr kumimoji="0" lang="en-US" sz="3199" b="0" i="0" u="none" strike="noStrike" kern="1200" cap="all" spc="300" normalizeH="0" baseline="0" noProof="0">
                <a:ln w="3175">
                  <a:noFill/>
                </a:ln>
                <a:solidFill>
                  <a:srgbClr val="0072C6"/>
                </a:solidFill>
                <a:effectLst/>
                <a:uLnTx/>
                <a:uFillTx/>
                <a:latin typeface="Segoe UI Light" panose="020B0502040204020203" pitchFamily="34" charset="0"/>
                <a:ea typeface="+mn-ea"/>
                <a:cs typeface="Arial" panose="020B0604020202020204" pitchFamily="34" charset="0"/>
              </a:endParaRPr>
            </a:p>
          </p:txBody>
        </p:sp>
        <p:sp>
          <p:nvSpPr>
            <p:cNvPr id="7" name="Rectangle 6"/>
            <p:cNvSpPr/>
            <p:nvPr/>
          </p:nvSpPr>
          <p:spPr>
            <a:xfrm>
              <a:off x="1522706" y="1818843"/>
              <a:ext cx="6808787" cy="376738"/>
            </a:xfrm>
            <a:prstGeom prst="rect">
              <a:avLst/>
            </a:prstGeom>
          </p:spPr>
          <p:txBody>
            <a:bodyPr wrap="square">
              <a:spAutoFit/>
            </a:bodyPr>
            <a:lstStyle/>
            <a:p>
              <a:pPr marL="0" marR="0" lvl="0" indent="0" algn="ctr" defTabSz="698982"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0078D7"/>
                  </a:solidFill>
                  <a:effectLst/>
                  <a:uLnTx/>
                  <a:uFillTx/>
                  <a:latin typeface="Segoe UI Light"/>
                  <a:ea typeface="Segoe UI" pitchFamily="34" charset="0"/>
                  <a:cs typeface="Segoe UI Semibold" panose="020B0702040204020203" pitchFamily="34" charset="0"/>
                </a:rPr>
                <a:t>DETECT ADVANCED ATTACKS AND REMEDIATE BREACHES</a:t>
              </a:r>
            </a:p>
          </p:txBody>
        </p:sp>
      </p:grpSp>
      <p:sp>
        <p:nvSpPr>
          <p:cNvPr id="3" name="Rectangle 2"/>
          <p:cNvSpPr/>
          <p:nvPr/>
        </p:nvSpPr>
        <p:spPr bwMode="auto">
          <a:xfrm>
            <a:off x="4408" y="2564501"/>
            <a:ext cx="12431184" cy="18285"/>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68" tIns="149175" rIns="186468" bIns="149175" numCol="1" spcCol="0" rtlCol="0" fromWordArt="0" anchor="t" anchorCtr="0" forceAA="0" compatLnSpc="1">
            <a:prstTxWarp prst="textNoShape">
              <a:avLst/>
            </a:prstTxWarp>
            <a:noAutofit/>
          </a:bodyPr>
          <a:lstStyle/>
          <a:p>
            <a:pPr marL="0" marR="0" lvl="0" indent="0" algn="ctr" defTabSz="950663"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 name="Windows 10"/>
          <p:cNvSpPr>
            <a:spLocks noChangeAspect="1" noEditPoints="1"/>
          </p:cNvSpPr>
          <p:nvPr/>
        </p:nvSpPr>
        <p:spPr bwMode="auto">
          <a:xfrm>
            <a:off x="5303837" y="3012619"/>
            <a:ext cx="2886630" cy="539449"/>
          </a:xfrm>
          <a:custGeom>
            <a:avLst/>
            <a:gdLst>
              <a:gd name="T0" fmla="*/ 295 w 3590"/>
              <a:gd name="T1" fmla="*/ 329 h 668"/>
              <a:gd name="T2" fmla="*/ 0 w 3590"/>
              <a:gd name="T3" fmla="*/ 94 h 668"/>
              <a:gd name="T4" fmla="*/ 295 w 3590"/>
              <a:gd name="T5" fmla="*/ 616 h 668"/>
              <a:gd name="T6" fmla="*/ 284 w 3590"/>
              <a:gd name="T7" fmla="*/ 340 h 668"/>
              <a:gd name="T8" fmla="*/ 284 w 3590"/>
              <a:gd name="T9" fmla="*/ 340 h 668"/>
              <a:gd name="T10" fmla="*/ 3196 w 3590"/>
              <a:gd name="T11" fmla="*/ 160 h 668"/>
              <a:gd name="T12" fmla="*/ 3158 w 3590"/>
              <a:gd name="T13" fmla="*/ 224 h 668"/>
              <a:gd name="T14" fmla="*/ 3223 w 3590"/>
              <a:gd name="T15" fmla="*/ 531 h 668"/>
              <a:gd name="T16" fmla="*/ 3407 w 3590"/>
              <a:gd name="T17" fmla="*/ 139 h 668"/>
              <a:gd name="T18" fmla="*/ 3339 w 3590"/>
              <a:gd name="T19" fmla="*/ 424 h 668"/>
              <a:gd name="T20" fmla="*/ 3513 w 3590"/>
              <a:gd name="T21" fmla="*/ 524 h 668"/>
              <a:gd name="T22" fmla="*/ 3465 w 3590"/>
              <a:gd name="T23" fmla="*/ 125 h 668"/>
              <a:gd name="T24" fmla="*/ 3544 w 3590"/>
              <a:gd name="T25" fmla="*/ 334 h 668"/>
              <a:gd name="T26" fmla="*/ 1215 w 3590"/>
              <a:gd name="T27" fmla="*/ 532 h 668"/>
              <a:gd name="T28" fmla="*/ 1118 w 3590"/>
              <a:gd name="T29" fmla="*/ 240 h 668"/>
              <a:gd name="T30" fmla="*/ 916 w 3590"/>
              <a:gd name="T31" fmla="*/ 133 h 668"/>
              <a:gd name="T32" fmla="*/ 1017 w 3590"/>
              <a:gd name="T33" fmla="*/ 439 h 668"/>
              <a:gd name="T34" fmla="*/ 1242 w 3590"/>
              <a:gd name="T35" fmla="*/ 478 h 668"/>
              <a:gd name="T36" fmla="*/ 1382 w 3590"/>
              <a:gd name="T37" fmla="*/ 133 h 668"/>
              <a:gd name="T38" fmla="*/ 1424 w 3590"/>
              <a:gd name="T39" fmla="*/ 175 h 668"/>
              <a:gd name="T40" fmla="*/ 1467 w 3590"/>
              <a:gd name="T41" fmla="*/ 132 h 668"/>
              <a:gd name="T42" fmla="*/ 1422 w 3590"/>
              <a:gd name="T43" fmla="*/ 247 h 668"/>
              <a:gd name="T44" fmla="*/ 1726 w 3590"/>
              <a:gd name="T45" fmla="*/ 532 h 668"/>
              <a:gd name="T46" fmla="*/ 1581 w 3590"/>
              <a:gd name="T47" fmla="*/ 369 h 668"/>
              <a:gd name="T48" fmla="*/ 1581 w 3590"/>
              <a:gd name="T49" fmla="*/ 247 h 668"/>
              <a:gd name="T50" fmla="*/ 1747 w 3590"/>
              <a:gd name="T51" fmla="*/ 271 h 668"/>
              <a:gd name="T52" fmla="*/ 2041 w 3590"/>
              <a:gd name="T53" fmla="*/ 532 h 668"/>
              <a:gd name="T54" fmla="*/ 1856 w 3590"/>
              <a:gd name="T55" fmla="*/ 500 h 668"/>
              <a:gd name="T56" fmla="*/ 2040 w 3590"/>
              <a:gd name="T57" fmla="*/ 286 h 668"/>
              <a:gd name="T58" fmla="*/ 2087 w 3590"/>
              <a:gd name="T59" fmla="*/ 532 h 668"/>
              <a:gd name="T60" fmla="*/ 1960 w 3590"/>
              <a:gd name="T61" fmla="*/ 279 h 668"/>
              <a:gd name="T62" fmla="*/ 1955 w 3590"/>
              <a:gd name="T63" fmla="*/ 500 h 668"/>
              <a:gd name="T64" fmla="*/ 2387 w 3590"/>
              <a:gd name="T65" fmla="*/ 497 h 668"/>
              <a:gd name="T66" fmla="*/ 2184 w 3590"/>
              <a:gd name="T67" fmla="*/ 281 h 668"/>
              <a:gd name="T68" fmla="*/ 2379 w 3590"/>
              <a:gd name="T69" fmla="*/ 390 h 668"/>
              <a:gd name="T70" fmla="*/ 2192 w 3590"/>
              <a:gd name="T71" fmla="*/ 391 h 668"/>
              <a:gd name="T72" fmla="*/ 2379 w 3590"/>
              <a:gd name="T73" fmla="*/ 390 h 668"/>
              <a:gd name="T74" fmla="*/ 2651 w 3590"/>
              <a:gd name="T75" fmla="*/ 328 h 668"/>
              <a:gd name="T76" fmla="*/ 2576 w 3590"/>
              <a:gd name="T77" fmla="*/ 532 h 668"/>
              <a:gd name="T78" fmla="*/ 2551 w 3590"/>
              <a:gd name="T79" fmla="*/ 461 h 668"/>
              <a:gd name="T80" fmla="*/ 2628 w 3590"/>
              <a:gd name="T81" fmla="*/ 247 h 668"/>
              <a:gd name="T82" fmla="*/ 2735 w 3590"/>
              <a:gd name="T83" fmla="*/ 487 h 668"/>
              <a:gd name="T84" fmla="*/ 3039 w 3590"/>
              <a:gd name="T85" fmla="*/ 456 h 668"/>
              <a:gd name="T86" fmla="*/ 2864 w 3590"/>
              <a:gd name="T87" fmla="*/ 473 h 668"/>
              <a:gd name="T88" fmla="*/ 2934 w 3590"/>
              <a:gd name="T89" fmla="*/ 406 h 668"/>
              <a:gd name="T90" fmla="*/ 2965 w 3590"/>
              <a:gd name="T91" fmla="*/ 240 h 668"/>
              <a:gd name="T92" fmla="*/ 2925 w 3590"/>
              <a:gd name="T93" fmla="*/ 290 h 668"/>
              <a:gd name="T94" fmla="*/ 3022 w 3590"/>
              <a:gd name="T95" fmla="*/ 408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90" h="668">
                <a:moveTo>
                  <a:pt x="295" y="52"/>
                </a:moveTo>
                <a:cubicBezTo>
                  <a:pt x="667" y="0"/>
                  <a:pt x="667" y="0"/>
                  <a:pt x="667" y="0"/>
                </a:cubicBezTo>
                <a:cubicBezTo>
                  <a:pt x="667" y="329"/>
                  <a:pt x="667" y="329"/>
                  <a:pt x="667" y="329"/>
                </a:cubicBezTo>
                <a:cubicBezTo>
                  <a:pt x="295" y="329"/>
                  <a:pt x="295" y="329"/>
                  <a:pt x="295" y="329"/>
                </a:cubicBezTo>
                <a:lnTo>
                  <a:pt x="295" y="52"/>
                </a:lnTo>
                <a:close/>
                <a:moveTo>
                  <a:pt x="284" y="329"/>
                </a:moveTo>
                <a:cubicBezTo>
                  <a:pt x="284" y="54"/>
                  <a:pt x="284" y="54"/>
                  <a:pt x="284" y="54"/>
                </a:cubicBezTo>
                <a:cubicBezTo>
                  <a:pt x="0" y="94"/>
                  <a:pt x="0" y="94"/>
                  <a:pt x="0" y="94"/>
                </a:cubicBezTo>
                <a:cubicBezTo>
                  <a:pt x="0" y="329"/>
                  <a:pt x="0" y="329"/>
                  <a:pt x="0" y="329"/>
                </a:cubicBezTo>
                <a:lnTo>
                  <a:pt x="284" y="329"/>
                </a:lnTo>
                <a:close/>
                <a:moveTo>
                  <a:pt x="295" y="340"/>
                </a:moveTo>
                <a:cubicBezTo>
                  <a:pt x="295" y="616"/>
                  <a:pt x="295" y="616"/>
                  <a:pt x="295" y="616"/>
                </a:cubicBezTo>
                <a:cubicBezTo>
                  <a:pt x="667" y="668"/>
                  <a:pt x="667" y="668"/>
                  <a:pt x="667" y="668"/>
                </a:cubicBezTo>
                <a:cubicBezTo>
                  <a:pt x="667" y="340"/>
                  <a:pt x="667" y="340"/>
                  <a:pt x="667" y="340"/>
                </a:cubicBezTo>
                <a:lnTo>
                  <a:pt x="295" y="340"/>
                </a:lnTo>
                <a:close/>
                <a:moveTo>
                  <a:pt x="284" y="340"/>
                </a:moveTo>
                <a:cubicBezTo>
                  <a:pt x="0" y="340"/>
                  <a:pt x="0" y="340"/>
                  <a:pt x="0" y="340"/>
                </a:cubicBezTo>
                <a:cubicBezTo>
                  <a:pt x="0" y="575"/>
                  <a:pt x="0" y="575"/>
                  <a:pt x="0" y="575"/>
                </a:cubicBezTo>
                <a:cubicBezTo>
                  <a:pt x="284" y="615"/>
                  <a:pt x="284" y="615"/>
                  <a:pt x="284" y="615"/>
                </a:cubicBezTo>
                <a:lnTo>
                  <a:pt x="284" y="340"/>
                </a:lnTo>
                <a:close/>
                <a:moveTo>
                  <a:pt x="3269" y="123"/>
                </a:moveTo>
                <a:cubicBezTo>
                  <a:pt x="3252" y="123"/>
                  <a:pt x="3252" y="123"/>
                  <a:pt x="3252" y="123"/>
                </a:cubicBezTo>
                <a:cubicBezTo>
                  <a:pt x="3245" y="129"/>
                  <a:pt x="3236" y="136"/>
                  <a:pt x="3227" y="142"/>
                </a:cubicBezTo>
                <a:cubicBezTo>
                  <a:pt x="3217" y="148"/>
                  <a:pt x="3207" y="154"/>
                  <a:pt x="3196" y="160"/>
                </a:cubicBezTo>
                <a:cubicBezTo>
                  <a:pt x="3185" y="166"/>
                  <a:pt x="3174" y="171"/>
                  <a:pt x="3163" y="176"/>
                </a:cubicBezTo>
                <a:cubicBezTo>
                  <a:pt x="3152" y="181"/>
                  <a:pt x="3141" y="185"/>
                  <a:pt x="3131" y="187"/>
                </a:cubicBezTo>
                <a:cubicBezTo>
                  <a:pt x="3131" y="234"/>
                  <a:pt x="3131" y="234"/>
                  <a:pt x="3131" y="234"/>
                </a:cubicBezTo>
                <a:cubicBezTo>
                  <a:pt x="3140" y="231"/>
                  <a:pt x="3149" y="228"/>
                  <a:pt x="3158" y="224"/>
                </a:cubicBezTo>
                <a:cubicBezTo>
                  <a:pt x="3168" y="221"/>
                  <a:pt x="3177" y="216"/>
                  <a:pt x="3185" y="212"/>
                </a:cubicBezTo>
                <a:cubicBezTo>
                  <a:pt x="3194" y="207"/>
                  <a:pt x="3201" y="203"/>
                  <a:pt x="3208" y="198"/>
                </a:cubicBezTo>
                <a:cubicBezTo>
                  <a:pt x="3215" y="194"/>
                  <a:pt x="3220" y="190"/>
                  <a:pt x="3223" y="186"/>
                </a:cubicBezTo>
                <a:cubicBezTo>
                  <a:pt x="3223" y="531"/>
                  <a:pt x="3223" y="531"/>
                  <a:pt x="3223" y="531"/>
                </a:cubicBezTo>
                <a:cubicBezTo>
                  <a:pt x="3269" y="531"/>
                  <a:pt x="3269" y="531"/>
                  <a:pt x="3269" y="531"/>
                </a:cubicBezTo>
                <a:lnTo>
                  <a:pt x="3269" y="123"/>
                </a:lnTo>
                <a:close/>
                <a:moveTo>
                  <a:pt x="3465" y="125"/>
                </a:moveTo>
                <a:cubicBezTo>
                  <a:pt x="3443" y="125"/>
                  <a:pt x="3424" y="130"/>
                  <a:pt x="3407" y="139"/>
                </a:cubicBezTo>
                <a:cubicBezTo>
                  <a:pt x="3390" y="148"/>
                  <a:pt x="3376" y="162"/>
                  <a:pt x="3365" y="180"/>
                </a:cubicBezTo>
                <a:cubicBezTo>
                  <a:pt x="3354" y="198"/>
                  <a:pt x="3345" y="221"/>
                  <a:pt x="3339" y="247"/>
                </a:cubicBezTo>
                <a:cubicBezTo>
                  <a:pt x="3333" y="274"/>
                  <a:pt x="3331" y="305"/>
                  <a:pt x="3331" y="340"/>
                </a:cubicBezTo>
                <a:cubicBezTo>
                  <a:pt x="3331" y="371"/>
                  <a:pt x="3333" y="399"/>
                  <a:pt x="3339" y="424"/>
                </a:cubicBezTo>
                <a:cubicBezTo>
                  <a:pt x="3344" y="448"/>
                  <a:pt x="3353" y="469"/>
                  <a:pt x="3363" y="486"/>
                </a:cubicBezTo>
                <a:cubicBezTo>
                  <a:pt x="3374" y="503"/>
                  <a:pt x="3387" y="516"/>
                  <a:pt x="3403" y="525"/>
                </a:cubicBezTo>
                <a:cubicBezTo>
                  <a:pt x="3419" y="533"/>
                  <a:pt x="3436" y="538"/>
                  <a:pt x="3456" y="538"/>
                </a:cubicBezTo>
                <a:cubicBezTo>
                  <a:pt x="3478" y="538"/>
                  <a:pt x="3496" y="533"/>
                  <a:pt x="3513" y="524"/>
                </a:cubicBezTo>
                <a:cubicBezTo>
                  <a:pt x="3530" y="515"/>
                  <a:pt x="3544" y="501"/>
                  <a:pt x="3555" y="484"/>
                </a:cubicBezTo>
                <a:cubicBezTo>
                  <a:pt x="3566" y="466"/>
                  <a:pt x="3575" y="444"/>
                  <a:pt x="3581" y="418"/>
                </a:cubicBezTo>
                <a:cubicBezTo>
                  <a:pt x="3587" y="393"/>
                  <a:pt x="3590" y="363"/>
                  <a:pt x="3590" y="330"/>
                </a:cubicBezTo>
                <a:cubicBezTo>
                  <a:pt x="3590" y="194"/>
                  <a:pt x="3548" y="125"/>
                  <a:pt x="3465" y="125"/>
                </a:cubicBezTo>
                <a:close/>
                <a:moveTo>
                  <a:pt x="3461" y="499"/>
                </a:moveTo>
                <a:cubicBezTo>
                  <a:pt x="3405" y="499"/>
                  <a:pt x="3377" y="445"/>
                  <a:pt x="3377" y="337"/>
                </a:cubicBezTo>
                <a:cubicBezTo>
                  <a:pt x="3377" y="222"/>
                  <a:pt x="3406" y="164"/>
                  <a:pt x="3463" y="164"/>
                </a:cubicBezTo>
                <a:cubicBezTo>
                  <a:pt x="3517" y="164"/>
                  <a:pt x="3544" y="221"/>
                  <a:pt x="3544" y="334"/>
                </a:cubicBezTo>
                <a:cubicBezTo>
                  <a:pt x="3544" y="444"/>
                  <a:pt x="3516" y="499"/>
                  <a:pt x="3461" y="499"/>
                </a:cubicBezTo>
                <a:close/>
                <a:moveTo>
                  <a:pt x="1382" y="133"/>
                </a:moveTo>
                <a:cubicBezTo>
                  <a:pt x="1270" y="532"/>
                  <a:pt x="1270" y="532"/>
                  <a:pt x="1270" y="532"/>
                </a:cubicBezTo>
                <a:cubicBezTo>
                  <a:pt x="1215" y="532"/>
                  <a:pt x="1215" y="532"/>
                  <a:pt x="1215" y="532"/>
                </a:cubicBezTo>
                <a:cubicBezTo>
                  <a:pt x="1133" y="240"/>
                  <a:pt x="1133" y="240"/>
                  <a:pt x="1133" y="240"/>
                </a:cubicBezTo>
                <a:cubicBezTo>
                  <a:pt x="1130" y="229"/>
                  <a:pt x="1128" y="216"/>
                  <a:pt x="1127" y="200"/>
                </a:cubicBezTo>
                <a:cubicBezTo>
                  <a:pt x="1126" y="200"/>
                  <a:pt x="1126" y="200"/>
                  <a:pt x="1126" y="200"/>
                </a:cubicBezTo>
                <a:cubicBezTo>
                  <a:pt x="1124" y="214"/>
                  <a:pt x="1122" y="227"/>
                  <a:pt x="1118" y="240"/>
                </a:cubicBezTo>
                <a:cubicBezTo>
                  <a:pt x="1036" y="532"/>
                  <a:pt x="1036" y="532"/>
                  <a:pt x="1036" y="532"/>
                </a:cubicBezTo>
                <a:cubicBezTo>
                  <a:pt x="981" y="532"/>
                  <a:pt x="981" y="532"/>
                  <a:pt x="981" y="532"/>
                </a:cubicBezTo>
                <a:cubicBezTo>
                  <a:pt x="865" y="133"/>
                  <a:pt x="865" y="133"/>
                  <a:pt x="865" y="133"/>
                </a:cubicBezTo>
                <a:cubicBezTo>
                  <a:pt x="916" y="133"/>
                  <a:pt x="916" y="133"/>
                  <a:pt x="916" y="133"/>
                </a:cubicBezTo>
                <a:cubicBezTo>
                  <a:pt x="1001" y="439"/>
                  <a:pt x="1001" y="439"/>
                  <a:pt x="1001" y="439"/>
                </a:cubicBezTo>
                <a:cubicBezTo>
                  <a:pt x="1004" y="452"/>
                  <a:pt x="1007" y="466"/>
                  <a:pt x="1008" y="479"/>
                </a:cubicBezTo>
                <a:cubicBezTo>
                  <a:pt x="1009" y="479"/>
                  <a:pt x="1009" y="479"/>
                  <a:pt x="1009" y="479"/>
                </a:cubicBezTo>
                <a:cubicBezTo>
                  <a:pt x="1010" y="468"/>
                  <a:pt x="1013" y="454"/>
                  <a:pt x="1017" y="439"/>
                </a:cubicBezTo>
                <a:cubicBezTo>
                  <a:pt x="1106" y="133"/>
                  <a:pt x="1106" y="133"/>
                  <a:pt x="1106" y="133"/>
                </a:cubicBezTo>
                <a:cubicBezTo>
                  <a:pt x="1151" y="133"/>
                  <a:pt x="1151" y="133"/>
                  <a:pt x="1151" y="133"/>
                </a:cubicBezTo>
                <a:cubicBezTo>
                  <a:pt x="1235" y="441"/>
                  <a:pt x="1235" y="441"/>
                  <a:pt x="1235" y="441"/>
                </a:cubicBezTo>
                <a:cubicBezTo>
                  <a:pt x="1238" y="453"/>
                  <a:pt x="1240" y="465"/>
                  <a:pt x="1242" y="478"/>
                </a:cubicBezTo>
                <a:cubicBezTo>
                  <a:pt x="1243" y="478"/>
                  <a:pt x="1243" y="478"/>
                  <a:pt x="1243" y="478"/>
                </a:cubicBezTo>
                <a:cubicBezTo>
                  <a:pt x="1244" y="469"/>
                  <a:pt x="1246" y="456"/>
                  <a:pt x="1250" y="440"/>
                </a:cubicBezTo>
                <a:cubicBezTo>
                  <a:pt x="1332" y="133"/>
                  <a:pt x="1332" y="133"/>
                  <a:pt x="1332" y="133"/>
                </a:cubicBezTo>
                <a:lnTo>
                  <a:pt x="1382" y="133"/>
                </a:lnTo>
                <a:close/>
                <a:moveTo>
                  <a:pt x="1475" y="153"/>
                </a:moveTo>
                <a:cubicBezTo>
                  <a:pt x="1475" y="162"/>
                  <a:pt x="1472" y="169"/>
                  <a:pt x="1466" y="174"/>
                </a:cubicBezTo>
                <a:cubicBezTo>
                  <a:pt x="1461" y="180"/>
                  <a:pt x="1453" y="183"/>
                  <a:pt x="1445" y="183"/>
                </a:cubicBezTo>
                <a:cubicBezTo>
                  <a:pt x="1437" y="183"/>
                  <a:pt x="1430" y="180"/>
                  <a:pt x="1424" y="175"/>
                </a:cubicBezTo>
                <a:cubicBezTo>
                  <a:pt x="1418" y="169"/>
                  <a:pt x="1416" y="162"/>
                  <a:pt x="1416" y="153"/>
                </a:cubicBezTo>
                <a:cubicBezTo>
                  <a:pt x="1416" y="145"/>
                  <a:pt x="1418" y="138"/>
                  <a:pt x="1424" y="132"/>
                </a:cubicBezTo>
                <a:cubicBezTo>
                  <a:pt x="1430" y="127"/>
                  <a:pt x="1437" y="124"/>
                  <a:pt x="1445" y="124"/>
                </a:cubicBezTo>
                <a:cubicBezTo>
                  <a:pt x="1454" y="124"/>
                  <a:pt x="1461" y="127"/>
                  <a:pt x="1467" y="132"/>
                </a:cubicBezTo>
                <a:cubicBezTo>
                  <a:pt x="1472" y="138"/>
                  <a:pt x="1475" y="145"/>
                  <a:pt x="1475" y="153"/>
                </a:cubicBezTo>
                <a:close/>
                <a:moveTo>
                  <a:pt x="1468" y="532"/>
                </a:moveTo>
                <a:cubicBezTo>
                  <a:pt x="1422" y="532"/>
                  <a:pt x="1422" y="532"/>
                  <a:pt x="1422" y="532"/>
                </a:cubicBezTo>
                <a:cubicBezTo>
                  <a:pt x="1422" y="247"/>
                  <a:pt x="1422" y="247"/>
                  <a:pt x="1422" y="247"/>
                </a:cubicBezTo>
                <a:cubicBezTo>
                  <a:pt x="1468" y="247"/>
                  <a:pt x="1468" y="247"/>
                  <a:pt x="1468" y="247"/>
                </a:cubicBezTo>
                <a:lnTo>
                  <a:pt x="1468" y="532"/>
                </a:lnTo>
                <a:close/>
                <a:moveTo>
                  <a:pt x="1772" y="532"/>
                </a:moveTo>
                <a:cubicBezTo>
                  <a:pt x="1726" y="532"/>
                  <a:pt x="1726" y="532"/>
                  <a:pt x="1726" y="532"/>
                </a:cubicBezTo>
                <a:cubicBezTo>
                  <a:pt x="1726" y="369"/>
                  <a:pt x="1726" y="369"/>
                  <a:pt x="1726" y="369"/>
                </a:cubicBezTo>
                <a:cubicBezTo>
                  <a:pt x="1726" y="309"/>
                  <a:pt x="1704" y="279"/>
                  <a:pt x="1660" y="279"/>
                </a:cubicBezTo>
                <a:cubicBezTo>
                  <a:pt x="1638" y="279"/>
                  <a:pt x="1619" y="288"/>
                  <a:pt x="1604" y="305"/>
                </a:cubicBezTo>
                <a:cubicBezTo>
                  <a:pt x="1589" y="322"/>
                  <a:pt x="1581" y="343"/>
                  <a:pt x="1581" y="369"/>
                </a:cubicBezTo>
                <a:cubicBezTo>
                  <a:pt x="1581" y="532"/>
                  <a:pt x="1581" y="532"/>
                  <a:pt x="1581" y="532"/>
                </a:cubicBezTo>
                <a:cubicBezTo>
                  <a:pt x="1536" y="532"/>
                  <a:pt x="1536" y="532"/>
                  <a:pt x="1536" y="532"/>
                </a:cubicBezTo>
                <a:cubicBezTo>
                  <a:pt x="1536" y="247"/>
                  <a:pt x="1536" y="247"/>
                  <a:pt x="1536" y="247"/>
                </a:cubicBezTo>
                <a:cubicBezTo>
                  <a:pt x="1581" y="247"/>
                  <a:pt x="1581" y="247"/>
                  <a:pt x="1581" y="247"/>
                </a:cubicBezTo>
                <a:cubicBezTo>
                  <a:pt x="1581" y="294"/>
                  <a:pt x="1581" y="294"/>
                  <a:pt x="1581" y="294"/>
                </a:cubicBezTo>
                <a:cubicBezTo>
                  <a:pt x="1583" y="294"/>
                  <a:pt x="1583" y="294"/>
                  <a:pt x="1583" y="294"/>
                </a:cubicBezTo>
                <a:cubicBezTo>
                  <a:pt x="1604" y="258"/>
                  <a:pt x="1635" y="240"/>
                  <a:pt x="1676" y="240"/>
                </a:cubicBezTo>
                <a:cubicBezTo>
                  <a:pt x="1707" y="240"/>
                  <a:pt x="1731" y="250"/>
                  <a:pt x="1747" y="271"/>
                </a:cubicBezTo>
                <a:cubicBezTo>
                  <a:pt x="1764" y="291"/>
                  <a:pt x="1772" y="320"/>
                  <a:pt x="1772" y="358"/>
                </a:cubicBezTo>
                <a:lnTo>
                  <a:pt x="1772" y="532"/>
                </a:lnTo>
                <a:close/>
                <a:moveTo>
                  <a:pt x="2087" y="532"/>
                </a:moveTo>
                <a:cubicBezTo>
                  <a:pt x="2041" y="532"/>
                  <a:pt x="2041" y="532"/>
                  <a:pt x="2041" y="532"/>
                </a:cubicBezTo>
                <a:cubicBezTo>
                  <a:pt x="2041" y="483"/>
                  <a:pt x="2041" y="483"/>
                  <a:pt x="2041" y="483"/>
                </a:cubicBezTo>
                <a:cubicBezTo>
                  <a:pt x="2040" y="483"/>
                  <a:pt x="2040" y="483"/>
                  <a:pt x="2040" y="483"/>
                </a:cubicBezTo>
                <a:cubicBezTo>
                  <a:pt x="2019" y="520"/>
                  <a:pt x="1986" y="539"/>
                  <a:pt x="1942" y="539"/>
                </a:cubicBezTo>
                <a:cubicBezTo>
                  <a:pt x="1906" y="539"/>
                  <a:pt x="1878" y="526"/>
                  <a:pt x="1856" y="500"/>
                </a:cubicBezTo>
                <a:cubicBezTo>
                  <a:pt x="1835" y="474"/>
                  <a:pt x="1824" y="440"/>
                  <a:pt x="1824" y="396"/>
                </a:cubicBezTo>
                <a:cubicBezTo>
                  <a:pt x="1824" y="349"/>
                  <a:pt x="1836" y="312"/>
                  <a:pt x="1860" y="283"/>
                </a:cubicBezTo>
                <a:cubicBezTo>
                  <a:pt x="1883" y="255"/>
                  <a:pt x="1915" y="240"/>
                  <a:pt x="1955" y="240"/>
                </a:cubicBezTo>
                <a:cubicBezTo>
                  <a:pt x="1993" y="240"/>
                  <a:pt x="2022" y="256"/>
                  <a:pt x="2040" y="286"/>
                </a:cubicBezTo>
                <a:cubicBezTo>
                  <a:pt x="2041" y="286"/>
                  <a:pt x="2041" y="286"/>
                  <a:pt x="2041" y="286"/>
                </a:cubicBezTo>
                <a:cubicBezTo>
                  <a:pt x="2041" y="110"/>
                  <a:pt x="2041" y="110"/>
                  <a:pt x="2041" y="110"/>
                </a:cubicBezTo>
                <a:cubicBezTo>
                  <a:pt x="2087" y="110"/>
                  <a:pt x="2087" y="110"/>
                  <a:pt x="2087" y="110"/>
                </a:cubicBezTo>
                <a:lnTo>
                  <a:pt x="2087" y="532"/>
                </a:lnTo>
                <a:close/>
                <a:moveTo>
                  <a:pt x="2041" y="403"/>
                </a:moveTo>
                <a:cubicBezTo>
                  <a:pt x="2041" y="361"/>
                  <a:pt x="2041" y="361"/>
                  <a:pt x="2041" y="361"/>
                </a:cubicBezTo>
                <a:cubicBezTo>
                  <a:pt x="2041" y="338"/>
                  <a:pt x="2033" y="318"/>
                  <a:pt x="2018" y="303"/>
                </a:cubicBezTo>
                <a:cubicBezTo>
                  <a:pt x="2002" y="287"/>
                  <a:pt x="1983" y="279"/>
                  <a:pt x="1960" y="279"/>
                </a:cubicBezTo>
                <a:cubicBezTo>
                  <a:pt x="1933" y="279"/>
                  <a:pt x="1911" y="289"/>
                  <a:pt x="1895" y="310"/>
                </a:cubicBezTo>
                <a:cubicBezTo>
                  <a:pt x="1879" y="330"/>
                  <a:pt x="1871" y="358"/>
                  <a:pt x="1871" y="394"/>
                </a:cubicBezTo>
                <a:cubicBezTo>
                  <a:pt x="1871" y="427"/>
                  <a:pt x="1879" y="452"/>
                  <a:pt x="1894" y="471"/>
                </a:cubicBezTo>
                <a:cubicBezTo>
                  <a:pt x="1909" y="490"/>
                  <a:pt x="1929" y="500"/>
                  <a:pt x="1955" y="500"/>
                </a:cubicBezTo>
                <a:cubicBezTo>
                  <a:pt x="1980" y="500"/>
                  <a:pt x="2001" y="491"/>
                  <a:pt x="2017" y="473"/>
                </a:cubicBezTo>
                <a:cubicBezTo>
                  <a:pt x="2033" y="454"/>
                  <a:pt x="2041" y="431"/>
                  <a:pt x="2041" y="403"/>
                </a:cubicBezTo>
                <a:close/>
                <a:moveTo>
                  <a:pt x="2425" y="388"/>
                </a:moveTo>
                <a:cubicBezTo>
                  <a:pt x="2425" y="434"/>
                  <a:pt x="2412" y="470"/>
                  <a:pt x="2387" y="497"/>
                </a:cubicBezTo>
                <a:cubicBezTo>
                  <a:pt x="2361" y="525"/>
                  <a:pt x="2327" y="539"/>
                  <a:pt x="2284" y="539"/>
                </a:cubicBezTo>
                <a:cubicBezTo>
                  <a:pt x="2242" y="539"/>
                  <a:pt x="2208" y="525"/>
                  <a:pt x="2183" y="499"/>
                </a:cubicBezTo>
                <a:cubicBezTo>
                  <a:pt x="2158" y="472"/>
                  <a:pt x="2145" y="437"/>
                  <a:pt x="2145" y="393"/>
                </a:cubicBezTo>
                <a:cubicBezTo>
                  <a:pt x="2145" y="346"/>
                  <a:pt x="2158" y="309"/>
                  <a:pt x="2184" y="281"/>
                </a:cubicBezTo>
                <a:cubicBezTo>
                  <a:pt x="2210" y="254"/>
                  <a:pt x="2245" y="240"/>
                  <a:pt x="2290" y="240"/>
                </a:cubicBezTo>
                <a:cubicBezTo>
                  <a:pt x="2332" y="240"/>
                  <a:pt x="2366" y="253"/>
                  <a:pt x="2389" y="280"/>
                </a:cubicBezTo>
                <a:cubicBezTo>
                  <a:pt x="2413" y="306"/>
                  <a:pt x="2425" y="342"/>
                  <a:pt x="2425" y="388"/>
                </a:cubicBezTo>
                <a:close/>
                <a:moveTo>
                  <a:pt x="2379" y="390"/>
                </a:moveTo>
                <a:cubicBezTo>
                  <a:pt x="2379" y="354"/>
                  <a:pt x="2371" y="327"/>
                  <a:pt x="2355" y="308"/>
                </a:cubicBezTo>
                <a:cubicBezTo>
                  <a:pt x="2339" y="289"/>
                  <a:pt x="2316" y="279"/>
                  <a:pt x="2287" y="279"/>
                </a:cubicBezTo>
                <a:cubicBezTo>
                  <a:pt x="2258" y="279"/>
                  <a:pt x="2234" y="289"/>
                  <a:pt x="2217" y="308"/>
                </a:cubicBezTo>
                <a:cubicBezTo>
                  <a:pt x="2200" y="328"/>
                  <a:pt x="2192" y="356"/>
                  <a:pt x="2192" y="391"/>
                </a:cubicBezTo>
                <a:cubicBezTo>
                  <a:pt x="2192" y="425"/>
                  <a:pt x="2200" y="452"/>
                  <a:pt x="2218" y="471"/>
                </a:cubicBezTo>
                <a:cubicBezTo>
                  <a:pt x="2235" y="490"/>
                  <a:pt x="2258" y="500"/>
                  <a:pt x="2287" y="500"/>
                </a:cubicBezTo>
                <a:cubicBezTo>
                  <a:pt x="2317" y="500"/>
                  <a:pt x="2339" y="490"/>
                  <a:pt x="2355" y="471"/>
                </a:cubicBezTo>
                <a:cubicBezTo>
                  <a:pt x="2371" y="453"/>
                  <a:pt x="2379" y="425"/>
                  <a:pt x="2379" y="390"/>
                </a:cubicBezTo>
                <a:close/>
                <a:moveTo>
                  <a:pt x="2842" y="247"/>
                </a:moveTo>
                <a:cubicBezTo>
                  <a:pt x="2757" y="532"/>
                  <a:pt x="2757" y="532"/>
                  <a:pt x="2757" y="532"/>
                </a:cubicBezTo>
                <a:cubicBezTo>
                  <a:pt x="2710" y="532"/>
                  <a:pt x="2710" y="532"/>
                  <a:pt x="2710" y="532"/>
                </a:cubicBezTo>
                <a:cubicBezTo>
                  <a:pt x="2651" y="328"/>
                  <a:pt x="2651" y="328"/>
                  <a:pt x="2651" y="328"/>
                </a:cubicBezTo>
                <a:cubicBezTo>
                  <a:pt x="2649" y="321"/>
                  <a:pt x="2648" y="312"/>
                  <a:pt x="2647" y="302"/>
                </a:cubicBezTo>
                <a:cubicBezTo>
                  <a:pt x="2646" y="302"/>
                  <a:pt x="2646" y="302"/>
                  <a:pt x="2646" y="302"/>
                </a:cubicBezTo>
                <a:cubicBezTo>
                  <a:pt x="2645" y="308"/>
                  <a:pt x="2643" y="317"/>
                  <a:pt x="2640" y="328"/>
                </a:cubicBezTo>
                <a:cubicBezTo>
                  <a:pt x="2576" y="532"/>
                  <a:pt x="2576" y="532"/>
                  <a:pt x="2576" y="532"/>
                </a:cubicBezTo>
                <a:cubicBezTo>
                  <a:pt x="2531" y="532"/>
                  <a:pt x="2531" y="532"/>
                  <a:pt x="2531" y="532"/>
                </a:cubicBezTo>
                <a:cubicBezTo>
                  <a:pt x="2445" y="247"/>
                  <a:pt x="2445" y="247"/>
                  <a:pt x="2445" y="247"/>
                </a:cubicBezTo>
                <a:cubicBezTo>
                  <a:pt x="2493" y="247"/>
                  <a:pt x="2493" y="247"/>
                  <a:pt x="2493" y="247"/>
                </a:cubicBezTo>
                <a:cubicBezTo>
                  <a:pt x="2551" y="461"/>
                  <a:pt x="2551" y="461"/>
                  <a:pt x="2551" y="461"/>
                </a:cubicBezTo>
                <a:cubicBezTo>
                  <a:pt x="2553" y="469"/>
                  <a:pt x="2554" y="477"/>
                  <a:pt x="2555" y="487"/>
                </a:cubicBezTo>
                <a:cubicBezTo>
                  <a:pt x="2557" y="487"/>
                  <a:pt x="2557" y="487"/>
                  <a:pt x="2557" y="487"/>
                </a:cubicBezTo>
                <a:cubicBezTo>
                  <a:pt x="2558" y="480"/>
                  <a:pt x="2559" y="471"/>
                  <a:pt x="2563" y="461"/>
                </a:cubicBezTo>
                <a:cubicBezTo>
                  <a:pt x="2628" y="247"/>
                  <a:pt x="2628" y="247"/>
                  <a:pt x="2628" y="247"/>
                </a:cubicBezTo>
                <a:cubicBezTo>
                  <a:pt x="2670" y="247"/>
                  <a:pt x="2670" y="247"/>
                  <a:pt x="2670" y="247"/>
                </a:cubicBezTo>
                <a:cubicBezTo>
                  <a:pt x="2729" y="462"/>
                  <a:pt x="2729" y="462"/>
                  <a:pt x="2729" y="462"/>
                </a:cubicBezTo>
                <a:cubicBezTo>
                  <a:pt x="2731" y="469"/>
                  <a:pt x="2732" y="477"/>
                  <a:pt x="2733" y="487"/>
                </a:cubicBezTo>
                <a:cubicBezTo>
                  <a:pt x="2735" y="487"/>
                  <a:pt x="2735" y="487"/>
                  <a:pt x="2735" y="487"/>
                </a:cubicBezTo>
                <a:cubicBezTo>
                  <a:pt x="2735" y="478"/>
                  <a:pt x="2737" y="470"/>
                  <a:pt x="2739" y="462"/>
                </a:cubicBezTo>
                <a:cubicBezTo>
                  <a:pt x="2797" y="247"/>
                  <a:pt x="2797" y="247"/>
                  <a:pt x="2797" y="247"/>
                </a:cubicBezTo>
                <a:lnTo>
                  <a:pt x="2842" y="247"/>
                </a:lnTo>
                <a:close/>
                <a:moveTo>
                  <a:pt x="3039" y="456"/>
                </a:moveTo>
                <a:cubicBezTo>
                  <a:pt x="3039" y="480"/>
                  <a:pt x="3029" y="500"/>
                  <a:pt x="3010" y="516"/>
                </a:cubicBezTo>
                <a:cubicBezTo>
                  <a:pt x="2991" y="531"/>
                  <a:pt x="2966" y="539"/>
                  <a:pt x="2935" y="539"/>
                </a:cubicBezTo>
                <a:cubicBezTo>
                  <a:pt x="2908" y="539"/>
                  <a:pt x="2884" y="533"/>
                  <a:pt x="2864" y="521"/>
                </a:cubicBezTo>
                <a:cubicBezTo>
                  <a:pt x="2864" y="473"/>
                  <a:pt x="2864" y="473"/>
                  <a:pt x="2864" y="473"/>
                </a:cubicBezTo>
                <a:cubicBezTo>
                  <a:pt x="2886" y="491"/>
                  <a:pt x="2911" y="500"/>
                  <a:pt x="2938" y="500"/>
                </a:cubicBezTo>
                <a:cubicBezTo>
                  <a:pt x="2974" y="500"/>
                  <a:pt x="2992" y="487"/>
                  <a:pt x="2992" y="460"/>
                </a:cubicBezTo>
                <a:cubicBezTo>
                  <a:pt x="2992" y="449"/>
                  <a:pt x="2989" y="441"/>
                  <a:pt x="2982" y="434"/>
                </a:cubicBezTo>
                <a:cubicBezTo>
                  <a:pt x="2975" y="427"/>
                  <a:pt x="2959" y="418"/>
                  <a:pt x="2934" y="406"/>
                </a:cubicBezTo>
                <a:cubicBezTo>
                  <a:pt x="2908" y="396"/>
                  <a:pt x="2891" y="384"/>
                  <a:pt x="2880" y="372"/>
                </a:cubicBezTo>
                <a:cubicBezTo>
                  <a:pt x="2870" y="360"/>
                  <a:pt x="2865" y="343"/>
                  <a:pt x="2865" y="323"/>
                </a:cubicBezTo>
                <a:cubicBezTo>
                  <a:pt x="2865" y="299"/>
                  <a:pt x="2874" y="280"/>
                  <a:pt x="2893" y="264"/>
                </a:cubicBezTo>
                <a:cubicBezTo>
                  <a:pt x="2912" y="248"/>
                  <a:pt x="2936" y="240"/>
                  <a:pt x="2965" y="240"/>
                </a:cubicBezTo>
                <a:cubicBezTo>
                  <a:pt x="2987" y="240"/>
                  <a:pt x="3008" y="245"/>
                  <a:pt x="3026" y="254"/>
                </a:cubicBezTo>
                <a:cubicBezTo>
                  <a:pt x="3026" y="299"/>
                  <a:pt x="3026" y="299"/>
                  <a:pt x="3026" y="299"/>
                </a:cubicBezTo>
                <a:cubicBezTo>
                  <a:pt x="3007" y="286"/>
                  <a:pt x="2986" y="279"/>
                  <a:pt x="2961" y="279"/>
                </a:cubicBezTo>
                <a:cubicBezTo>
                  <a:pt x="2946" y="279"/>
                  <a:pt x="2934" y="283"/>
                  <a:pt x="2925" y="290"/>
                </a:cubicBezTo>
                <a:cubicBezTo>
                  <a:pt x="2916" y="298"/>
                  <a:pt x="2911" y="307"/>
                  <a:pt x="2911" y="319"/>
                </a:cubicBezTo>
                <a:cubicBezTo>
                  <a:pt x="2911" y="332"/>
                  <a:pt x="2915" y="341"/>
                  <a:pt x="2922" y="348"/>
                </a:cubicBezTo>
                <a:cubicBezTo>
                  <a:pt x="2929" y="355"/>
                  <a:pt x="2943" y="363"/>
                  <a:pt x="2965" y="372"/>
                </a:cubicBezTo>
                <a:cubicBezTo>
                  <a:pt x="2993" y="383"/>
                  <a:pt x="3012" y="396"/>
                  <a:pt x="3022" y="408"/>
                </a:cubicBezTo>
                <a:cubicBezTo>
                  <a:pt x="3033" y="421"/>
                  <a:pt x="3039" y="437"/>
                  <a:pt x="3039" y="456"/>
                </a:cubicBezTo>
                <a:close/>
              </a:path>
            </a:pathLst>
          </a:custGeom>
          <a:solidFill>
            <a:srgbClr val="525252"/>
          </a:solidFill>
          <a:ln>
            <a:noFill/>
          </a:ln>
          <a:extLst/>
        </p:spPr>
        <p:txBody>
          <a:bodyPr vert="horz" wrap="square" lIns="91401" tIns="45700" rIns="91401" bIns="45700" numCol="1" anchor="t" anchorCtr="0" compatLnSpc="1">
            <a:prstTxWarp prst="textNoShape">
              <a:avLst/>
            </a:prstTxWarp>
          </a:bodyPr>
          <a:lstStyle/>
          <a:p>
            <a:pPr marL="0" marR="0" lvl="0" indent="0" algn="l" defTabSz="93220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11" name="TextBox 10"/>
          <p:cNvSpPr txBox="1"/>
          <p:nvPr/>
        </p:nvSpPr>
        <p:spPr>
          <a:xfrm>
            <a:off x="4237037" y="4817839"/>
            <a:ext cx="2878994" cy="1603206"/>
          </a:xfrm>
          <a:prstGeom prst="rect">
            <a:avLst/>
          </a:prstGeom>
        </p:spPr>
        <p:txBody>
          <a:bodyPr vert="horz" wrap="square" lIns="93247" tIns="93247" rIns="93247" bIns="93247" rtlCol="0" anchor="t">
            <a:noAutofit/>
          </a:bodyPr>
          <a:lstStyle/>
          <a:p>
            <a:pPr marL="0" marR="0" lvl="0" indent="0" algn="ctr" defTabSz="932418" rtl="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Powered by cloud </a:t>
            </a:r>
            <a:r>
              <a:rPr kumimoji="0" lang="en-US" sz="1836" b="1"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Machine Learning Analytics</a:t>
            </a:r>
            <a:endParaRPr kumimoji="0" lang="en-US" sz="1836" b="0"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endParaRPr>
          </a:p>
        </p:txBody>
      </p:sp>
      <p:sp>
        <p:nvSpPr>
          <p:cNvPr id="14" name="TextBox 13"/>
          <p:cNvSpPr txBox="1"/>
          <p:nvPr/>
        </p:nvSpPr>
        <p:spPr>
          <a:xfrm>
            <a:off x="530288" y="4868864"/>
            <a:ext cx="2920890" cy="1603206"/>
          </a:xfrm>
          <a:prstGeom prst="rect">
            <a:avLst/>
          </a:prstGeom>
        </p:spPr>
        <p:txBody>
          <a:bodyPr vert="horz" wrap="square" lIns="93247" tIns="93247" rIns="93247" bIns="93247" rtlCol="0" anchor="t">
            <a:noAutofit/>
          </a:bodyPr>
          <a:lstStyle/>
          <a:p>
            <a:pPr marL="0" marR="0" lvl="0" indent="0" algn="ctr" defTabSz="932418" rtl="0" eaLnBrk="1" fontAlgn="auto" latinLnBrk="0" hangingPunct="1">
              <a:lnSpc>
                <a:spcPct val="100000"/>
              </a:lnSpc>
              <a:spcBef>
                <a:spcPts val="0"/>
              </a:spcBef>
              <a:spcAft>
                <a:spcPts val="0"/>
              </a:spcAft>
              <a:buClrTx/>
              <a:buSzTx/>
              <a:buFontTx/>
              <a:buNone/>
              <a:tabLst/>
              <a:defRPr/>
            </a:pPr>
            <a:r>
              <a:rPr kumimoji="0" lang="en-US" sz="1836" b="1"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E</a:t>
            </a:r>
            <a:r>
              <a:rPr kumimoji="0" lang="en-US" sz="1836" b="1" i="0" u="none" strike="noStrike" kern="0" cap="none" spc="0" normalizeH="0" baseline="0" noProof="0" err="1">
                <a:ln>
                  <a:noFill/>
                </a:ln>
                <a:solidFill>
                  <a:srgbClr val="000000"/>
                </a:solidFill>
                <a:effectLst/>
                <a:uLnTx/>
                <a:uFillTx/>
                <a:latin typeface="Segoe UI"/>
                <a:ea typeface="Segoe UI" pitchFamily="34" charset="0"/>
                <a:cs typeface="Segoe UI Semibold" panose="020B0702040204020203" pitchFamily="34" charset="0"/>
              </a:rPr>
              <a:t>nd</a:t>
            </a:r>
            <a:r>
              <a:rPr kumimoji="0" lang="en-US" sz="1836" b="1"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-point behavioral sensor  </a:t>
            </a:r>
            <a:r>
              <a:rPr kumimoji="0" lang="en-US" sz="1800" b="0" i="1"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(Sense)</a:t>
            </a:r>
            <a:endParaRPr kumimoji="0" lang="en-US" sz="1836" b="0" i="1"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endParaRPr>
          </a:p>
        </p:txBody>
      </p:sp>
      <p:grpSp>
        <p:nvGrpSpPr>
          <p:cNvPr id="15" name="Group 14"/>
          <p:cNvGrpSpPr>
            <a:grpSpLocks noChangeAspect="1"/>
          </p:cNvGrpSpPr>
          <p:nvPr/>
        </p:nvGrpSpPr>
        <p:grpSpPr>
          <a:xfrm>
            <a:off x="1646237" y="4211953"/>
            <a:ext cx="466235" cy="466235"/>
            <a:chOff x="4421188" y="4308476"/>
            <a:chExt cx="285750" cy="285750"/>
          </a:xfrm>
        </p:grpSpPr>
        <p:sp>
          <p:nvSpPr>
            <p:cNvPr id="16" name="Freeform 517"/>
            <p:cNvSpPr>
              <a:spLocks/>
            </p:cNvSpPr>
            <p:nvPr/>
          </p:nvSpPr>
          <p:spPr bwMode="auto">
            <a:xfrm>
              <a:off x="4421188" y="4308476"/>
              <a:ext cx="285750" cy="285750"/>
            </a:xfrm>
            <a:custGeom>
              <a:avLst/>
              <a:gdLst>
                <a:gd name="T0" fmla="*/ 76 w 76"/>
                <a:gd name="T1" fmla="*/ 4 h 76"/>
                <a:gd name="T2" fmla="*/ 72 w 76"/>
                <a:gd name="T3" fmla="*/ 0 h 76"/>
                <a:gd name="T4" fmla="*/ 4 w 76"/>
                <a:gd name="T5" fmla="*/ 0 h 76"/>
                <a:gd name="T6" fmla="*/ 0 w 76"/>
                <a:gd name="T7" fmla="*/ 4 h 76"/>
                <a:gd name="T8" fmla="*/ 0 w 76"/>
                <a:gd name="T9" fmla="*/ 72 h 76"/>
                <a:gd name="T10" fmla="*/ 4 w 76"/>
                <a:gd name="T11" fmla="*/ 76 h 76"/>
                <a:gd name="T12" fmla="*/ 72 w 76"/>
                <a:gd name="T13" fmla="*/ 76 h 76"/>
                <a:gd name="T14" fmla="*/ 76 w 76"/>
                <a:gd name="T15" fmla="*/ 72 h 76"/>
                <a:gd name="T16" fmla="*/ 76 w 76"/>
                <a:gd name="T17" fmla="*/ 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76" y="4"/>
                  </a:moveTo>
                  <a:cubicBezTo>
                    <a:pt x="76" y="2"/>
                    <a:pt x="74" y="0"/>
                    <a:pt x="72" y="0"/>
                  </a:cubicBezTo>
                  <a:cubicBezTo>
                    <a:pt x="4" y="0"/>
                    <a:pt x="4" y="0"/>
                    <a:pt x="4" y="0"/>
                  </a:cubicBezTo>
                  <a:cubicBezTo>
                    <a:pt x="2" y="0"/>
                    <a:pt x="0" y="2"/>
                    <a:pt x="0" y="4"/>
                  </a:cubicBezTo>
                  <a:cubicBezTo>
                    <a:pt x="0" y="72"/>
                    <a:pt x="0" y="72"/>
                    <a:pt x="0" y="72"/>
                  </a:cubicBezTo>
                  <a:cubicBezTo>
                    <a:pt x="0" y="74"/>
                    <a:pt x="2" y="76"/>
                    <a:pt x="4" y="76"/>
                  </a:cubicBezTo>
                  <a:cubicBezTo>
                    <a:pt x="72" y="76"/>
                    <a:pt x="72" y="76"/>
                    <a:pt x="72" y="76"/>
                  </a:cubicBezTo>
                  <a:cubicBezTo>
                    <a:pt x="74" y="76"/>
                    <a:pt x="76" y="74"/>
                    <a:pt x="76" y="72"/>
                  </a:cubicBezTo>
                  <a:lnTo>
                    <a:pt x="76" y="4"/>
                  </a:lnTo>
                  <a:close/>
                </a:path>
              </a:pathLst>
            </a:custGeom>
            <a:noFill/>
            <a:ln w="11113" cap="rnd">
              <a:solidFill>
                <a:srgbClr val="52525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17" name="Line 518"/>
            <p:cNvSpPr>
              <a:spLocks noChangeShapeType="1"/>
            </p:cNvSpPr>
            <p:nvPr/>
          </p:nvSpPr>
          <p:spPr bwMode="auto">
            <a:xfrm>
              <a:off x="4437063" y="4368801"/>
              <a:ext cx="255588" cy="0"/>
            </a:xfrm>
            <a:prstGeom prst="line">
              <a:avLst/>
            </a:prstGeom>
            <a:noFill/>
            <a:ln w="11113" cap="rnd">
              <a:solidFill>
                <a:srgbClr val="525252"/>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18" name="Line 519"/>
            <p:cNvSpPr>
              <a:spLocks noChangeShapeType="1"/>
            </p:cNvSpPr>
            <p:nvPr/>
          </p:nvSpPr>
          <p:spPr bwMode="auto">
            <a:xfrm>
              <a:off x="4437063" y="4413251"/>
              <a:ext cx="255588" cy="0"/>
            </a:xfrm>
            <a:prstGeom prst="line">
              <a:avLst/>
            </a:prstGeom>
            <a:noFill/>
            <a:ln w="11113" cap="rnd">
              <a:solidFill>
                <a:srgbClr val="525252"/>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19" name="Line 520"/>
            <p:cNvSpPr>
              <a:spLocks noChangeShapeType="1"/>
            </p:cNvSpPr>
            <p:nvPr/>
          </p:nvSpPr>
          <p:spPr bwMode="auto">
            <a:xfrm flipV="1">
              <a:off x="4481513" y="4322763"/>
              <a:ext cx="0" cy="255588"/>
            </a:xfrm>
            <a:prstGeom prst="line">
              <a:avLst/>
            </a:prstGeom>
            <a:noFill/>
            <a:ln w="11113" cap="rnd">
              <a:solidFill>
                <a:srgbClr val="525252"/>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20" name="Freeform 521"/>
            <p:cNvSpPr>
              <a:spLocks/>
            </p:cNvSpPr>
            <p:nvPr/>
          </p:nvSpPr>
          <p:spPr bwMode="auto">
            <a:xfrm>
              <a:off x="4527551" y="4322763"/>
              <a:ext cx="28575" cy="255588"/>
            </a:xfrm>
            <a:custGeom>
              <a:avLst/>
              <a:gdLst>
                <a:gd name="T0" fmla="*/ 0 w 18"/>
                <a:gd name="T1" fmla="*/ 161 h 161"/>
                <a:gd name="T2" fmla="*/ 0 w 18"/>
                <a:gd name="T3" fmla="*/ 100 h 161"/>
                <a:gd name="T4" fmla="*/ 18 w 18"/>
                <a:gd name="T5" fmla="*/ 62 h 161"/>
                <a:gd name="T6" fmla="*/ 18 w 18"/>
                <a:gd name="T7" fmla="*/ 0 h 161"/>
              </a:gdLst>
              <a:ahLst/>
              <a:cxnLst>
                <a:cxn ang="0">
                  <a:pos x="T0" y="T1"/>
                </a:cxn>
                <a:cxn ang="0">
                  <a:pos x="T2" y="T3"/>
                </a:cxn>
                <a:cxn ang="0">
                  <a:pos x="T4" y="T5"/>
                </a:cxn>
                <a:cxn ang="0">
                  <a:pos x="T6" y="T7"/>
                </a:cxn>
              </a:cxnLst>
              <a:rect l="0" t="0" r="r" b="b"/>
              <a:pathLst>
                <a:path w="18" h="161">
                  <a:moveTo>
                    <a:pt x="0" y="161"/>
                  </a:moveTo>
                  <a:lnTo>
                    <a:pt x="0" y="100"/>
                  </a:lnTo>
                  <a:lnTo>
                    <a:pt x="18" y="62"/>
                  </a:lnTo>
                  <a:lnTo>
                    <a:pt x="18" y="0"/>
                  </a:lnTo>
                </a:path>
              </a:pathLst>
            </a:custGeom>
            <a:noFill/>
            <a:ln w="11113" cap="rnd">
              <a:solidFill>
                <a:srgbClr val="52525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21" name="Line 522"/>
            <p:cNvSpPr>
              <a:spLocks noChangeShapeType="1"/>
            </p:cNvSpPr>
            <p:nvPr/>
          </p:nvSpPr>
          <p:spPr bwMode="auto">
            <a:xfrm>
              <a:off x="4437063" y="4503738"/>
              <a:ext cx="134938" cy="0"/>
            </a:xfrm>
            <a:prstGeom prst="line">
              <a:avLst/>
            </a:prstGeom>
            <a:noFill/>
            <a:ln w="11113" cap="rnd">
              <a:solidFill>
                <a:srgbClr val="525252"/>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22" name="Line 523"/>
            <p:cNvSpPr>
              <a:spLocks noChangeShapeType="1"/>
            </p:cNvSpPr>
            <p:nvPr/>
          </p:nvSpPr>
          <p:spPr bwMode="auto">
            <a:xfrm>
              <a:off x="4632326" y="4503738"/>
              <a:ext cx="60325" cy="0"/>
            </a:xfrm>
            <a:prstGeom prst="line">
              <a:avLst/>
            </a:prstGeom>
            <a:noFill/>
            <a:ln w="11113" cap="rnd">
              <a:solidFill>
                <a:srgbClr val="525252"/>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23" name="Line 524"/>
            <p:cNvSpPr>
              <a:spLocks noChangeShapeType="1"/>
            </p:cNvSpPr>
            <p:nvPr/>
          </p:nvSpPr>
          <p:spPr bwMode="auto">
            <a:xfrm flipV="1">
              <a:off x="4602163" y="4322763"/>
              <a:ext cx="0" cy="150813"/>
            </a:xfrm>
            <a:prstGeom prst="line">
              <a:avLst/>
            </a:prstGeom>
            <a:noFill/>
            <a:ln w="11113" cap="rnd">
              <a:solidFill>
                <a:srgbClr val="525252"/>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24" name="Line 525"/>
            <p:cNvSpPr>
              <a:spLocks noChangeShapeType="1"/>
            </p:cNvSpPr>
            <p:nvPr/>
          </p:nvSpPr>
          <p:spPr bwMode="auto">
            <a:xfrm flipV="1">
              <a:off x="4602163" y="4533901"/>
              <a:ext cx="0" cy="44450"/>
            </a:xfrm>
            <a:prstGeom prst="line">
              <a:avLst/>
            </a:prstGeom>
            <a:noFill/>
            <a:ln w="11113" cap="rnd">
              <a:solidFill>
                <a:srgbClr val="525252"/>
              </a:solidFill>
              <a:prstDash val="solid"/>
              <a:round/>
              <a:headEnd/>
              <a:tailEnd/>
            </a:ln>
            <a:extLst>
              <a:ext uri="{909E8E84-426E-40DD-AFC4-6F175D3DCCD1}">
                <a14:hiddenFill xmlns:a14="http://schemas.microsoft.com/office/drawing/2010/main">
                  <a:no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25" name="Oval 526"/>
            <p:cNvSpPr>
              <a:spLocks noChangeArrowheads="1"/>
            </p:cNvSpPr>
            <p:nvPr/>
          </p:nvSpPr>
          <p:spPr bwMode="auto">
            <a:xfrm>
              <a:off x="4572001" y="4473576"/>
              <a:ext cx="60325" cy="60325"/>
            </a:xfrm>
            <a:prstGeom prst="ellipse">
              <a:avLst/>
            </a:prstGeom>
            <a:noFill/>
            <a:ln w="11113" cap="rnd">
              <a:solidFill>
                <a:srgbClr val="52525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grpSp>
      <p:sp>
        <p:nvSpPr>
          <p:cNvPr id="26" name="Freeform 154"/>
          <p:cNvSpPr>
            <a:spLocks/>
          </p:cNvSpPr>
          <p:nvPr/>
        </p:nvSpPr>
        <p:spPr bwMode="auto">
          <a:xfrm>
            <a:off x="5263816" y="4248215"/>
            <a:ext cx="749363" cy="436645"/>
          </a:xfrm>
          <a:custGeom>
            <a:avLst/>
            <a:gdLst>
              <a:gd name="T0" fmla="*/ 61 w 76"/>
              <a:gd name="T1" fmla="*/ 14 h 48"/>
              <a:gd name="T2" fmla="*/ 43 w 76"/>
              <a:gd name="T3" fmla="*/ 0 h 48"/>
              <a:gd name="T4" fmla="*/ 25 w 76"/>
              <a:gd name="T5" fmla="*/ 12 h 48"/>
              <a:gd name="T6" fmla="*/ 19 w 76"/>
              <a:gd name="T7" fmla="*/ 9 h 48"/>
              <a:gd name="T8" fmla="*/ 10 w 76"/>
              <a:gd name="T9" fmla="*/ 19 h 48"/>
              <a:gd name="T10" fmla="*/ 10 w 76"/>
              <a:gd name="T11" fmla="*/ 20 h 48"/>
              <a:gd name="T12" fmla="*/ 0 w 76"/>
              <a:gd name="T13" fmla="*/ 33 h 48"/>
              <a:gd name="T14" fmla="*/ 14 w 76"/>
              <a:gd name="T15" fmla="*/ 48 h 48"/>
              <a:gd name="T16" fmla="*/ 59 w 76"/>
              <a:gd name="T17" fmla="*/ 48 h 48"/>
              <a:gd name="T18" fmla="*/ 76 w 76"/>
              <a:gd name="T19" fmla="*/ 31 h 48"/>
              <a:gd name="T20" fmla="*/ 61 w 76"/>
              <a:gd name="T21" fmla="*/ 1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48">
                <a:moveTo>
                  <a:pt x="61" y="14"/>
                </a:moveTo>
                <a:cubicBezTo>
                  <a:pt x="59" y="6"/>
                  <a:pt x="52" y="0"/>
                  <a:pt x="43" y="0"/>
                </a:cubicBezTo>
                <a:cubicBezTo>
                  <a:pt x="35" y="0"/>
                  <a:pt x="28" y="5"/>
                  <a:pt x="25" y="12"/>
                </a:cubicBezTo>
                <a:cubicBezTo>
                  <a:pt x="24" y="10"/>
                  <a:pt x="21" y="9"/>
                  <a:pt x="19" y="9"/>
                </a:cubicBezTo>
                <a:cubicBezTo>
                  <a:pt x="14" y="9"/>
                  <a:pt x="10" y="13"/>
                  <a:pt x="10" y="19"/>
                </a:cubicBezTo>
                <a:cubicBezTo>
                  <a:pt x="10" y="19"/>
                  <a:pt x="10" y="19"/>
                  <a:pt x="10" y="20"/>
                </a:cubicBezTo>
                <a:cubicBezTo>
                  <a:pt x="4" y="21"/>
                  <a:pt x="0" y="27"/>
                  <a:pt x="0" y="33"/>
                </a:cubicBezTo>
                <a:cubicBezTo>
                  <a:pt x="0" y="41"/>
                  <a:pt x="6" y="48"/>
                  <a:pt x="14" y="48"/>
                </a:cubicBezTo>
                <a:cubicBezTo>
                  <a:pt x="59" y="48"/>
                  <a:pt x="59" y="48"/>
                  <a:pt x="59" y="48"/>
                </a:cubicBezTo>
                <a:cubicBezTo>
                  <a:pt x="69" y="48"/>
                  <a:pt x="76" y="40"/>
                  <a:pt x="76" y="31"/>
                </a:cubicBezTo>
                <a:cubicBezTo>
                  <a:pt x="76" y="22"/>
                  <a:pt x="69" y="15"/>
                  <a:pt x="61" y="14"/>
                </a:cubicBezTo>
                <a:close/>
              </a:path>
            </a:pathLst>
          </a:custGeom>
          <a:noFill/>
          <a:ln w="11113" cap="rnd">
            <a:solidFill>
              <a:schemeClr val="bg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224"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grpSp>
        <p:nvGrpSpPr>
          <p:cNvPr id="27" name="Group 26"/>
          <p:cNvGrpSpPr>
            <a:grpSpLocks noChangeAspect="1"/>
          </p:cNvGrpSpPr>
          <p:nvPr/>
        </p:nvGrpSpPr>
        <p:grpSpPr>
          <a:xfrm>
            <a:off x="9113837" y="4233419"/>
            <a:ext cx="630993" cy="466235"/>
            <a:chOff x="2813051" y="4833938"/>
            <a:chExt cx="285750" cy="211138"/>
          </a:xfrm>
          <a:solidFill>
            <a:schemeClr val="bg1"/>
          </a:solidFill>
        </p:grpSpPr>
        <p:sp>
          <p:nvSpPr>
            <p:cNvPr id="28" name="Freeform 152"/>
            <p:cNvSpPr>
              <a:spLocks/>
            </p:cNvSpPr>
            <p:nvPr/>
          </p:nvSpPr>
          <p:spPr bwMode="auto">
            <a:xfrm>
              <a:off x="2813051" y="4849813"/>
              <a:ext cx="131763" cy="149225"/>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grpFill/>
            <a:ln w="11113" cap="rnd">
              <a:solidFill>
                <a:srgbClr val="0078D7"/>
              </a:solidFill>
              <a:prstDash val="solid"/>
              <a:round/>
              <a:headEnd/>
              <a:tailEnd/>
            </a:ln>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sp>
          <p:nvSpPr>
            <p:cNvPr id="29" name="Freeform 153"/>
            <p:cNvSpPr>
              <a:spLocks/>
            </p:cNvSpPr>
            <p:nvPr/>
          </p:nvSpPr>
          <p:spPr bwMode="auto">
            <a:xfrm>
              <a:off x="2889251" y="4833938"/>
              <a:ext cx="209550" cy="211138"/>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grpFill/>
            <a:ln w="11113" cap="rnd">
              <a:solidFill>
                <a:srgbClr val="0078D7"/>
              </a:solidFill>
              <a:prstDash val="solid"/>
              <a:round/>
              <a:headEnd/>
              <a:tailEnd/>
            </a:ln>
            <a:extLst/>
          </p:spPr>
          <p:txBody>
            <a:bodyPr vert="horz" wrap="square" lIns="93247" tIns="46623" rIns="93247" bIns="46623" numCol="1" anchor="t" anchorCtr="0" compatLnSpc="1">
              <a:prstTxWarp prst="textNoShape">
                <a:avLst/>
              </a:prstTxWarp>
            </a:bodyPr>
            <a:lstStyle/>
            <a:p>
              <a:pPr marL="0" marR="0" lvl="0" indent="0" algn="l"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rgbClr val="000000"/>
                </a:solidFill>
                <a:effectLst/>
                <a:uLnTx/>
                <a:uFillTx/>
                <a:latin typeface="Segoe UI"/>
                <a:ea typeface="+mn-ea"/>
                <a:cs typeface="+mn-cs"/>
              </a:endParaRPr>
            </a:p>
          </p:txBody>
        </p:sp>
      </p:grpSp>
      <p:sp>
        <p:nvSpPr>
          <p:cNvPr id="30" name="TextBox 29"/>
          <p:cNvSpPr txBox="1"/>
          <p:nvPr/>
        </p:nvSpPr>
        <p:spPr>
          <a:xfrm>
            <a:off x="8366850" y="4868864"/>
            <a:ext cx="2259195" cy="1603206"/>
          </a:xfrm>
          <a:prstGeom prst="rect">
            <a:avLst/>
          </a:prstGeom>
        </p:spPr>
        <p:txBody>
          <a:bodyPr vert="horz" wrap="square" lIns="93247" tIns="93247" rIns="93247" bIns="93247" rtlCol="0" anchor="t">
            <a:noAutofit/>
          </a:bodyPr>
          <a:lstStyle/>
          <a:p>
            <a:pPr marL="0" marR="0" lvl="0" indent="0" algn="ctr" defTabSz="932418" rtl="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Enhanced by the </a:t>
            </a:r>
            <a:r>
              <a:rPr kumimoji="0" lang="en-US" sz="1836" b="1"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community</a:t>
            </a:r>
            <a:r>
              <a:rPr kumimoji="0" lang="en-US" sz="1836" b="0"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 of our </a:t>
            </a:r>
            <a:r>
              <a:rPr kumimoji="0" lang="en-US" sz="1836" b="1"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hunters</a:t>
            </a:r>
            <a:r>
              <a:rPr kumimoji="0" lang="en-US" sz="1836" b="0"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 </a:t>
            </a:r>
            <a:r>
              <a:rPr kumimoji="0" lang="en-US" sz="1836" b="1"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researchers</a:t>
            </a:r>
            <a:r>
              <a:rPr kumimoji="0" lang="en-US" sz="1836" b="0"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 and </a:t>
            </a:r>
            <a:r>
              <a:rPr kumimoji="0" lang="en-US" sz="1836" b="1"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threat intelligence</a:t>
            </a:r>
          </a:p>
        </p:txBody>
      </p:sp>
      <p:sp>
        <p:nvSpPr>
          <p:cNvPr id="31" name="TextBox 30"/>
          <p:cNvSpPr txBox="1"/>
          <p:nvPr/>
        </p:nvSpPr>
        <p:spPr>
          <a:xfrm>
            <a:off x="392255" y="2951521"/>
            <a:ext cx="8035782" cy="539563"/>
          </a:xfrm>
          <a:prstGeom prst="rect">
            <a:avLst/>
          </a:prstGeom>
        </p:spPr>
        <p:txBody>
          <a:bodyPr vert="horz" wrap="square" lIns="93247" tIns="93247" rIns="93247" bIns="93247" rtlCol="0" anchor="t">
            <a:noAutofit/>
          </a:bodyPr>
          <a:lstStyle/>
          <a:p>
            <a:pPr marL="0" marR="0" lvl="0" indent="0" algn="ctr" defTabSz="932418"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a:ln>
                  <a:noFill/>
                </a:ln>
                <a:solidFill>
                  <a:srgbClr val="000000"/>
                </a:solidFill>
                <a:effectLst/>
                <a:uLnTx/>
                <a:uFillTx/>
                <a:latin typeface="Segoe UI"/>
                <a:ea typeface="Segoe UI" pitchFamily="34" charset="0"/>
                <a:cs typeface="Segoe UI Semibold" panose="020B0702040204020203" pitchFamily="34" charset="0"/>
              </a:rPr>
              <a:t>Built into         </a:t>
            </a:r>
          </a:p>
        </p:txBody>
      </p:sp>
    </p:spTree>
    <p:extLst>
      <p:ext uri="{BB962C8B-B14F-4D97-AF65-F5344CB8AC3E}">
        <p14:creationId xmlns:p14="http://schemas.microsoft.com/office/powerpoint/2010/main" val="953130997"/>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284416" y="3005474"/>
            <a:ext cx="5739248" cy="1331332"/>
          </a:xfrm>
          <a:prstGeom prst="rect">
            <a:avLst/>
          </a:prstGeom>
          <a:solidFill>
            <a:schemeClr val="tx2">
              <a:lumMod val="50000"/>
            </a:schemeClr>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a:ln>
                  <a:noFill/>
                </a:ln>
                <a:solidFill>
                  <a:prstClr val="white"/>
                </a:solidFill>
                <a:effectLst/>
                <a:uLnTx/>
                <a:uFillTx/>
                <a:latin typeface="Arial Black" panose="020B0A04020102020204" pitchFamily="34" charset="0"/>
                <a:ea typeface="+mn-ea"/>
                <a:cs typeface="+mn-cs"/>
              </a:rPr>
              <a:t>IOA</a:t>
            </a:r>
            <a:endParaRPr kumimoji="0" lang="en-US" sz="2000" b="1" i="0" u="sng" strike="noStrike" kern="0" cap="none" spc="0" normalizeH="0" baseline="0" noProof="0">
              <a:ln>
                <a:noFill/>
              </a:ln>
              <a:solidFill>
                <a:prstClr val="white"/>
              </a:solidFill>
              <a:effectLst/>
              <a:uLnTx/>
              <a:uFillTx/>
              <a:latin typeface="Arial Black" panose="020B0A04020102020204" pitchFamily="34" charset="0"/>
              <a:ea typeface="+mn-ea"/>
              <a:cs typeface="+mn-cs"/>
            </a:endParaRPr>
          </a:p>
        </p:txBody>
      </p:sp>
      <p:sp>
        <p:nvSpPr>
          <p:cNvPr id="7" name="Rectangle 6"/>
          <p:cNvSpPr/>
          <p:nvPr/>
        </p:nvSpPr>
        <p:spPr>
          <a:xfrm>
            <a:off x="132769" y="3005473"/>
            <a:ext cx="5733818" cy="1331333"/>
          </a:xfrm>
          <a:prstGeom prst="rect">
            <a:avLst/>
          </a:prstGeom>
          <a:solidFill>
            <a:schemeClr val="tx2">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a:ln>
                  <a:noFill/>
                </a:ln>
                <a:solidFill>
                  <a:prstClr val="white"/>
                </a:solidFill>
                <a:effectLst/>
                <a:uLnTx/>
                <a:uFillTx/>
                <a:latin typeface="Arial Black" panose="020B0A04020102020204" pitchFamily="34" charset="0"/>
                <a:ea typeface="+mn-ea"/>
                <a:cs typeface="+mn-cs"/>
              </a:rPr>
              <a:t>IOC</a:t>
            </a:r>
            <a:endParaRPr kumimoji="0" lang="en-US" sz="2000" b="1" i="0" u="none" strike="noStrike" kern="0" cap="none" spc="0" normalizeH="0" baseline="0" noProof="0">
              <a:ln>
                <a:noFill/>
              </a:ln>
              <a:solidFill>
                <a:prstClr val="white"/>
              </a:solidFill>
              <a:effectLst/>
              <a:uLnTx/>
              <a:uFillTx/>
              <a:latin typeface="Arial Black" panose="020B0A04020102020204" pitchFamily="34" charset="0"/>
              <a:ea typeface="+mn-ea"/>
              <a:cs typeface="+mn-cs"/>
            </a:endParaRPr>
          </a:p>
        </p:txBody>
      </p:sp>
      <p:cxnSp>
        <p:nvCxnSpPr>
          <p:cNvPr id="8" name="Straight Connector 7"/>
          <p:cNvCxnSpPr/>
          <p:nvPr/>
        </p:nvCxnSpPr>
        <p:spPr>
          <a:xfrm flipH="1">
            <a:off x="6126480" y="1893247"/>
            <a:ext cx="3950" cy="4114800"/>
          </a:xfrm>
          <a:prstGeom prst="line">
            <a:avLst/>
          </a:prstGeom>
          <a:ln>
            <a:solidFill>
              <a:schemeClr val="tx1">
                <a:lumMod val="50000"/>
              </a:schemeClr>
            </a:solidFill>
          </a:ln>
        </p:spPr>
        <p:style>
          <a:lnRef idx="1">
            <a:schemeClr val="dk1"/>
          </a:lnRef>
          <a:fillRef idx="0">
            <a:schemeClr val="dk1"/>
          </a:fillRef>
          <a:effectRef idx="0">
            <a:schemeClr val="dk1"/>
          </a:effectRef>
          <a:fontRef idx="minor">
            <a:schemeClr val="tx1"/>
          </a:fontRef>
        </p:style>
      </p:cxnSp>
      <p:sp>
        <p:nvSpPr>
          <p:cNvPr id="4" name="Rectangle 3"/>
          <p:cNvSpPr/>
          <p:nvPr/>
        </p:nvSpPr>
        <p:spPr>
          <a:xfrm>
            <a:off x="6390323" y="1819754"/>
            <a:ext cx="5527434" cy="369332"/>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9" name="Rectangle 8"/>
          <p:cNvSpPr/>
          <p:nvPr/>
        </p:nvSpPr>
        <p:spPr>
          <a:xfrm>
            <a:off x="5901014" y="434760"/>
            <a:ext cx="448554" cy="1569660"/>
          </a:xfrm>
          <a:prstGeom prst="rect">
            <a:avLst/>
          </a:prstGeom>
          <a:noFill/>
        </p:spPr>
        <p:txBody>
          <a:bodyPr wrap="square" lIns="91440" tIns="45720" rIns="91440" bIns="45720">
            <a:sp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9600" b="0" i="0" u="none" strike="noStrike" kern="1200" cap="none" spc="0" normalizeH="0" baseline="0" noProof="0">
                <a:ln w="0"/>
                <a:solidFill>
                  <a:srgbClr val="003C6C"/>
                </a:solidFill>
                <a:effectLst>
                  <a:outerShdw blurRad="38100" dist="25400" dir="5400000" algn="ctr" rotWithShape="0">
                    <a:srgbClr val="6E747A">
                      <a:alpha val="43000"/>
                    </a:srgbClr>
                  </a:outerShdw>
                </a:effectLst>
                <a:uLnTx/>
                <a:uFillTx/>
                <a:latin typeface="Arial Black" panose="020B0A04020102020204" pitchFamily="34" charset="0"/>
                <a:ea typeface="+mn-ea"/>
                <a:cs typeface="+mn-cs"/>
              </a:rPr>
              <a:t>?</a:t>
            </a:r>
          </a:p>
        </p:txBody>
      </p:sp>
      <p:pic>
        <p:nvPicPr>
          <p:cNvPr id="10" name="Picture 9"/>
          <p:cNvPicPr>
            <a:picLocks noChangeAspect="1"/>
          </p:cNvPicPr>
          <p:nvPr/>
        </p:nvPicPr>
        <p:blipFill>
          <a:blip r:embed="rId3"/>
          <a:stretch>
            <a:fillRect/>
          </a:stretch>
        </p:blipFill>
        <p:spPr>
          <a:xfrm>
            <a:off x="11059794" y="0"/>
            <a:ext cx="1362075" cy="695325"/>
          </a:xfrm>
          <a:prstGeom prst="rect">
            <a:avLst/>
          </a:prstGeom>
        </p:spPr>
      </p:pic>
    </p:spTree>
    <p:extLst>
      <p:ext uri="{BB962C8B-B14F-4D97-AF65-F5344CB8AC3E}">
        <p14:creationId xmlns:p14="http://schemas.microsoft.com/office/powerpoint/2010/main" val="41939489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428523" y="1187339"/>
            <a:ext cx="9599174" cy="1224224"/>
          </a:xfrm>
          <a:prstGeom prst="rect">
            <a:avLst/>
          </a:prstGeom>
        </p:spPr>
        <p:txBody>
          <a:bodyPr wrap="square">
            <a:spAutoFit/>
          </a:bodyPr>
          <a:lstStyle/>
          <a:p>
            <a:pPr marL="0" marR="0" lvl="0" indent="0" algn="l" defTabSz="914049"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505050"/>
                </a:solidFill>
                <a:effectLst/>
                <a:uLnTx/>
                <a:uFillTx/>
                <a:latin typeface="Segoe UI"/>
                <a:ea typeface="+mn-ea"/>
                <a:cs typeface="+mn-cs"/>
              </a:rPr>
              <a:t>Monitoring “</a:t>
            </a:r>
            <a:r>
              <a:rPr kumimoji="0" lang="en-US" sz="2000" b="1" i="0" u="sng" strike="noStrike" kern="0" cap="none" spc="0" normalizeH="0" baseline="0" noProof="0" dirty="0">
                <a:ln>
                  <a:noFill/>
                </a:ln>
                <a:solidFill>
                  <a:srgbClr val="505050"/>
                </a:solidFill>
                <a:effectLst/>
                <a:uLnTx/>
                <a:uFillTx/>
                <a:latin typeface="Segoe UI"/>
                <a:ea typeface="+mn-ea"/>
                <a:cs typeface="+mn-cs"/>
              </a:rPr>
              <a:t>What (who) we know</a:t>
            </a:r>
            <a:r>
              <a:rPr kumimoji="0" lang="en-US" sz="1800" b="1" i="0" u="none" strike="noStrike" kern="0" cap="none" spc="0" normalizeH="0" baseline="0" noProof="0" dirty="0">
                <a:ln>
                  <a:noFill/>
                </a:ln>
                <a:solidFill>
                  <a:srgbClr val="505050"/>
                </a:solidFill>
                <a:effectLst/>
                <a:uLnTx/>
                <a:uFillTx/>
                <a:latin typeface="Segoe UI"/>
                <a:ea typeface="+mn-ea"/>
                <a:cs typeface="+mn-cs"/>
              </a:rPr>
              <a:t>”</a:t>
            </a:r>
          </a:p>
          <a:p>
            <a:pPr marL="285695" marR="0" lvl="0" indent="-285695" algn="l" defTabSz="91404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505050"/>
                </a:solidFill>
                <a:effectLst/>
                <a:uLnTx/>
                <a:uFillTx/>
                <a:latin typeface="Segoe UI"/>
                <a:ea typeface="+mn-ea"/>
                <a:cs typeface="+mn-cs"/>
              </a:rPr>
              <a:t>Threat Intelligence database of known adversary and campaign IOCs</a:t>
            </a:r>
          </a:p>
          <a:p>
            <a:pPr marL="285695" marR="0" lvl="0" indent="-285695" algn="l" defTabSz="91404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505050"/>
                </a:solidFill>
                <a:effectLst/>
                <a:uLnTx/>
                <a:uFillTx/>
                <a:latin typeface="Segoe UI"/>
                <a:ea typeface="+mn-ea"/>
                <a:cs typeface="+mn-cs"/>
              </a:rPr>
              <a:t>Partnership with FireEye/iSight for additional integrated TI</a:t>
            </a:r>
          </a:p>
          <a:p>
            <a:pPr marL="285695" marR="0" lvl="0" indent="-285695" algn="l" defTabSz="914049"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0" cap="none" spc="0" normalizeH="0" baseline="0" noProof="0" dirty="0">
              <a:ln>
                <a:noFill/>
              </a:ln>
              <a:solidFill>
                <a:srgbClr val="505050"/>
              </a:solidFill>
              <a:effectLst/>
              <a:uLnTx/>
              <a:uFillTx/>
              <a:latin typeface="Segoe UI"/>
              <a:ea typeface="+mn-ea"/>
              <a:cs typeface="+mn-cs"/>
            </a:endParaRPr>
          </a:p>
        </p:txBody>
      </p:sp>
      <p:pic>
        <p:nvPicPr>
          <p:cNvPr id="15" name="Picture 14"/>
          <p:cNvPicPr>
            <a:picLocks noChangeAspect="1"/>
          </p:cNvPicPr>
          <p:nvPr/>
        </p:nvPicPr>
        <p:blipFill>
          <a:blip r:embed="rId3"/>
          <a:stretch>
            <a:fillRect/>
          </a:stretch>
        </p:blipFill>
        <p:spPr>
          <a:xfrm>
            <a:off x="268786" y="2269143"/>
            <a:ext cx="6205950" cy="4447597"/>
          </a:xfrm>
          <a:prstGeom prst="rect">
            <a:avLst/>
          </a:prstGeom>
          <a:ln>
            <a:noFill/>
          </a:ln>
          <a:effectLst>
            <a:outerShdw blurRad="292100" dist="139700" dir="2700000" algn="tl" rotWithShape="0">
              <a:srgbClr val="333333">
                <a:alpha val="65000"/>
              </a:srgbClr>
            </a:outerShdw>
          </a:effectLst>
        </p:spPr>
      </p:pic>
      <p:pic>
        <p:nvPicPr>
          <p:cNvPr id="17" name="Picture 16"/>
          <p:cNvPicPr>
            <a:picLocks noChangeAspect="1"/>
          </p:cNvPicPr>
          <p:nvPr/>
        </p:nvPicPr>
        <p:blipFill>
          <a:blip r:embed="rId4"/>
          <a:stretch>
            <a:fillRect/>
          </a:stretch>
        </p:blipFill>
        <p:spPr>
          <a:xfrm>
            <a:off x="1206190" y="4679873"/>
            <a:ext cx="708740" cy="783344"/>
          </a:xfrm>
          <a:prstGeom prst="rect">
            <a:avLst/>
          </a:prstGeom>
        </p:spPr>
      </p:pic>
      <p:sp>
        <p:nvSpPr>
          <p:cNvPr id="11" name="Rectangle 10"/>
          <p:cNvSpPr/>
          <p:nvPr/>
        </p:nvSpPr>
        <p:spPr bwMode="auto">
          <a:xfrm>
            <a:off x="883" y="983020"/>
            <a:ext cx="12434076" cy="45713"/>
          </a:xfrm>
          <a:prstGeom prst="rect">
            <a:avLst/>
          </a:prstGeom>
          <a:solidFill>
            <a:srgbClr val="0078D7"/>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 name="Title 1"/>
          <p:cNvSpPr txBox="1">
            <a:spLocks/>
          </p:cNvSpPr>
          <p:nvPr/>
        </p:nvSpPr>
        <p:spPr>
          <a:xfrm>
            <a:off x="551311" y="310236"/>
            <a:ext cx="11887878" cy="917444"/>
          </a:xfrm>
          <a:prstGeom prst="rect">
            <a:avLst/>
          </a:prstGeom>
        </p:spPr>
        <p:txBody>
          <a:bodyPr vert="horz" lIns="137141" tIns="91427" rIns="137141" bIns="137141" rtlCol="0" anchor="t">
            <a:noAutofit/>
          </a:bodyPr>
          <a:lstStyle>
            <a:lvl1pPr marL="0" algn="l" defTabSz="1109731" rtl="0" eaLnBrk="1" latinLnBrk="0" hangingPunct="1">
              <a:lnSpc>
                <a:spcPct val="90000"/>
              </a:lnSpc>
              <a:spcBef>
                <a:spcPct val="0"/>
              </a:spcBef>
              <a:buNone/>
              <a:defRPr lang="en-US" sz="4896" kern="1200" spc="-102" baseline="0">
                <a:solidFill>
                  <a:schemeClr val="tx1"/>
                </a:solidFill>
                <a:latin typeface="+mj-lt"/>
                <a:ea typeface="Segoe UI Semibold" panose="020B0702040204020203" pitchFamily="34" charset="0"/>
                <a:cs typeface="Segoe UI Semibold" panose="020B0702040204020203" pitchFamily="34" charset="0"/>
              </a:defRPr>
            </a:lvl1pPr>
          </a:lstStyle>
          <a:p>
            <a:pPr marL="0" marR="0" lvl="0" indent="0" algn="l" defTabSz="1131815" rtl="0" eaLnBrk="1" fontAlgn="auto" latinLnBrk="0" hangingPunct="1">
              <a:lnSpc>
                <a:spcPct val="90000"/>
              </a:lnSpc>
              <a:spcBef>
                <a:spcPct val="0"/>
              </a:spcBef>
              <a:spcAft>
                <a:spcPts val="0"/>
              </a:spcAft>
              <a:buClrTx/>
              <a:buSzTx/>
              <a:buFontTx/>
              <a:buNone/>
              <a:tabLst/>
              <a:defRPr/>
            </a:pPr>
            <a:r>
              <a:rPr kumimoji="0" lang="en-US" sz="3000" b="0" i="0" u="none" strike="noStrike" kern="1200" cap="all" spc="300" normalizeH="0" baseline="0" noProof="0">
                <a:ln w="3175">
                  <a:noFill/>
                </a:ln>
                <a:solidFill>
                  <a:srgbClr val="0078D7"/>
                </a:solidFill>
                <a:effectLst/>
                <a:uLnTx/>
                <a:uFillTx/>
                <a:latin typeface="Segoe UI" panose="020B0502040204020203" pitchFamily="34" charset="0"/>
                <a:ea typeface="Segoe UI Black" panose="020B0A02040204020203" pitchFamily="34" charset="0"/>
                <a:cs typeface="Segoe UI" panose="020B0502040204020203" pitchFamily="34" charset="0"/>
              </a:rPr>
              <a:t>Indicators Of Compromise </a:t>
            </a:r>
            <a:r>
              <a:rPr kumimoji="0" lang="en-US" sz="3600" b="0" i="0" u="none" strike="noStrike" kern="1200" cap="all" spc="300" normalizeH="0" baseline="0" noProof="0">
                <a:ln w="3175">
                  <a:noFill/>
                </a:ln>
                <a:solidFill>
                  <a:srgbClr val="0078D7"/>
                </a:solidFill>
                <a:effectLst/>
                <a:uLnTx/>
                <a:uFillTx/>
                <a:latin typeface="Segoe UI" panose="020B0502040204020203" pitchFamily="34" charset="0"/>
                <a:ea typeface="Segoe UI Black" panose="020B0A02040204020203" pitchFamily="34" charset="0"/>
                <a:cs typeface="Segoe UI" panose="020B0502040204020203" pitchFamily="34" charset="0"/>
              </a:rPr>
              <a:t>(IOC)</a:t>
            </a:r>
            <a:endParaRPr kumimoji="0" lang="en-US" sz="3000" b="0" i="0" u="none" strike="noStrike" kern="1200" cap="all" spc="300" normalizeH="0" baseline="0" noProof="0">
              <a:ln w="3175">
                <a:noFill/>
              </a:ln>
              <a:solidFill>
                <a:srgbClr val="0078D7"/>
              </a:solidFill>
              <a:effectLst/>
              <a:uLnTx/>
              <a:uFillTx/>
              <a:latin typeface="Segoe UI" panose="020B0502040204020203" pitchFamily="34" charset="0"/>
              <a:ea typeface="Segoe UI Black" panose="020B0A02040204020203" pitchFamily="34" charset="0"/>
              <a:cs typeface="Segoe UI" panose="020B0502040204020203" pitchFamily="34" charset="0"/>
            </a:endParaRPr>
          </a:p>
        </p:txBody>
      </p:sp>
      <p:pic>
        <p:nvPicPr>
          <p:cNvPr id="16" name="Picture 15"/>
          <p:cNvPicPr>
            <a:picLocks noChangeAspect="1"/>
          </p:cNvPicPr>
          <p:nvPr/>
        </p:nvPicPr>
        <p:blipFill rotWithShape="1">
          <a:blip r:embed="rId5">
            <a:extLst>
              <a:ext uri="{28A0092B-C50C-407E-A947-70E740481C1C}">
                <a14:useLocalDpi xmlns:a14="http://schemas.microsoft.com/office/drawing/2010/main" val="0"/>
              </a:ext>
            </a:extLst>
          </a:blip>
          <a:srcRect t="22004" b="25398"/>
          <a:stretch/>
        </p:blipFill>
        <p:spPr>
          <a:xfrm>
            <a:off x="6827751" y="1757732"/>
            <a:ext cx="1515265" cy="352520"/>
          </a:xfrm>
          <a:prstGeom prst="rect">
            <a:avLst/>
          </a:prstGeom>
        </p:spPr>
      </p:pic>
      <p:pic>
        <p:nvPicPr>
          <p:cNvPr id="5" name="Picture 4"/>
          <p:cNvPicPr>
            <a:picLocks noChangeAspect="1"/>
          </p:cNvPicPr>
          <p:nvPr/>
        </p:nvPicPr>
        <p:blipFill>
          <a:blip r:embed="rId6"/>
          <a:stretch>
            <a:fillRect/>
          </a:stretch>
        </p:blipFill>
        <p:spPr>
          <a:xfrm>
            <a:off x="6675372" y="2430613"/>
            <a:ext cx="5475162" cy="4274332"/>
          </a:xfrm>
          <a:prstGeom prst="rect">
            <a:avLst/>
          </a:prstGeom>
          <a:ln>
            <a:noFill/>
          </a:ln>
          <a:effectLst>
            <a:outerShdw blurRad="292100" dist="139700" dir="2700000" algn="tl" rotWithShape="0">
              <a:srgbClr val="333333">
                <a:alpha val="65000"/>
              </a:srgbClr>
            </a:outerShdw>
          </a:effectLst>
        </p:spPr>
      </p:pic>
      <p:pic>
        <p:nvPicPr>
          <p:cNvPr id="24" name="Picture 23"/>
          <p:cNvPicPr>
            <a:picLocks noChangeAspect="1"/>
          </p:cNvPicPr>
          <p:nvPr/>
        </p:nvPicPr>
        <p:blipFill rotWithShape="1">
          <a:blip r:embed="rId7">
            <a:extLst>
              <a:ext uri="{28A0092B-C50C-407E-A947-70E740481C1C}">
                <a14:useLocalDpi xmlns:a14="http://schemas.microsoft.com/office/drawing/2010/main" val="0"/>
              </a:ext>
            </a:extLst>
          </a:blip>
          <a:srcRect/>
          <a:stretch/>
        </p:blipFill>
        <p:spPr>
          <a:xfrm>
            <a:off x="8748968" y="5071546"/>
            <a:ext cx="3401566" cy="1605560"/>
          </a:xfrm>
          <a:prstGeom prst="rect">
            <a:avLst/>
          </a:prstGeom>
          <a:ln>
            <a:solidFill>
              <a:srgbClr val="00B0F0"/>
            </a:solidFill>
          </a:ln>
        </p:spPr>
      </p:pic>
      <p:pic>
        <p:nvPicPr>
          <p:cNvPr id="10" name="Picture 9"/>
          <p:cNvPicPr>
            <a:picLocks noChangeAspect="1"/>
          </p:cNvPicPr>
          <p:nvPr/>
        </p:nvPicPr>
        <p:blipFill>
          <a:blip r:embed="rId8"/>
          <a:stretch>
            <a:fillRect/>
          </a:stretch>
        </p:blipFill>
        <p:spPr>
          <a:xfrm>
            <a:off x="11059794" y="0"/>
            <a:ext cx="1362075" cy="695325"/>
          </a:xfrm>
          <a:prstGeom prst="rect">
            <a:avLst/>
          </a:prstGeom>
        </p:spPr>
      </p:pic>
    </p:spTree>
    <p:extLst>
      <p:ext uri="{BB962C8B-B14F-4D97-AF65-F5344CB8AC3E}">
        <p14:creationId xmlns:p14="http://schemas.microsoft.com/office/powerpoint/2010/main" val="2625045967"/>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434675" y="1302807"/>
            <a:ext cx="9218892" cy="721978"/>
          </a:xfrm>
          <a:prstGeom prst="rect">
            <a:avLst/>
          </a:prstGeom>
        </p:spPr>
        <p:txBody>
          <a:bodyPr wrap="square">
            <a:spAutoFit/>
          </a:bodyPr>
          <a:lstStyle/>
          <a:p>
            <a:pPr marL="0" marR="0" lvl="0" indent="0" algn="l" defTabSz="914049"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rgbClr val="505050"/>
                </a:solidFill>
                <a:effectLst/>
                <a:uLnTx/>
                <a:uFillTx/>
                <a:latin typeface="Segoe UI"/>
                <a:ea typeface="+mn-ea"/>
                <a:cs typeface="+mn-cs"/>
              </a:rPr>
              <a:t>Monitoring “What (whom) we don’t recognize – yet”</a:t>
            </a:r>
          </a:p>
          <a:p>
            <a:pPr marL="0" marR="0" lvl="0" indent="0" algn="l" defTabSz="914049"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505050"/>
                </a:solidFill>
                <a:effectLst/>
                <a:uLnTx/>
                <a:uFillTx/>
                <a:latin typeface="Segoe UI"/>
                <a:ea typeface="+mn-ea"/>
                <a:cs typeface="+mn-cs"/>
              </a:rPr>
              <a:t>Generic IOA Dictionary of attack-stage behaviors, tools, and techniques</a:t>
            </a:r>
          </a:p>
        </p:txBody>
      </p:sp>
      <p:pic>
        <p:nvPicPr>
          <p:cNvPr id="3" name="Picture 2"/>
          <p:cNvPicPr>
            <a:picLocks noChangeAspect="1"/>
          </p:cNvPicPr>
          <p:nvPr/>
        </p:nvPicPr>
        <p:blipFill>
          <a:blip r:embed="rId3"/>
          <a:stretch>
            <a:fillRect/>
          </a:stretch>
        </p:blipFill>
        <p:spPr>
          <a:xfrm>
            <a:off x="400219" y="2159459"/>
            <a:ext cx="6276572" cy="4485400"/>
          </a:xfrm>
          <a:prstGeom prst="rect">
            <a:avLst/>
          </a:prstGeom>
        </p:spPr>
      </p:pic>
      <p:pic>
        <p:nvPicPr>
          <p:cNvPr id="4" name="Picture 3"/>
          <p:cNvPicPr>
            <a:picLocks noChangeAspect="1"/>
          </p:cNvPicPr>
          <p:nvPr/>
        </p:nvPicPr>
        <p:blipFill>
          <a:blip r:embed="rId4"/>
          <a:stretch>
            <a:fillRect/>
          </a:stretch>
        </p:blipFill>
        <p:spPr>
          <a:xfrm>
            <a:off x="7284886" y="3268695"/>
            <a:ext cx="3834173" cy="2883249"/>
          </a:xfrm>
          <a:prstGeom prst="rect">
            <a:avLst/>
          </a:prstGeom>
        </p:spPr>
      </p:pic>
      <p:sp>
        <p:nvSpPr>
          <p:cNvPr id="9" name="Title 1"/>
          <p:cNvSpPr txBox="1">
            <a:spLocks/>
          </p:cNvSpPr>
          <p:nvPr/>
        </p:nvSpPr>
        <p:spPr>
          <a:xfrm>
            <a:off x="551311" y="310236"/>
            <a:ext cx="11887878" cy="917444"/>
          </a:xfrm>
          <a:prstGeom prst="rect">
            <a:avLst/>
          </a:prstGeom>
        </p:spPr>
        <p:txBody>
          <a:bodyPr vert="horz" lIns="137141" tIns="91427" rIns="137141" bIns="137141" rtlCol="0" anchor="t">
            <a:noAutofit/>
          </a:bodyPr>
          <a:lstStyle>
            <a:lvl1pPr marL="0" algn="l" defTabSz="1109731" rtl="0" eaLnBrk="1" latinLnBrk="0" hangingPunct="1">
              <a:lnSpc>
                <a:spcPct val="90000"/>
              </a:lnSpc>
              <a:spcBef>
                <a:spcPct val="0"/>
              </a:spcBef>
              <a:buNone/>
              <a:defRPr lang="en-US" sz="4896" kern="1200" spc="-102" baseline="0">
                <a:solidFill>
                  <a:schemeClr val="tx1"/>
                </a:solidFill>
                <a:latin typeface="+mj-lt"/>
                <a:ea typeface="Segoe UI Semibold" panose="020B0702040204020203" pitchFamily="34" charset="0"/>
                <a:cs typeface="Segoe UI Semibold" panose="020B0702040204020203" pitchFamily="34" charset="0"/>
              </a:defRPr>
            </a:lvl1pPr>
          </a:lstStyle>
          <a:p>
            <a:pPr marL="0" marR="0" lvl="0" indent="0" algn="l" defTabSz="1131815" rtl="0" eaLnBrk="1" fontAlgn="auto" latinLnBrk="0" hangingPunct="1">
              <a:lnSpc>
                <a:spcPct val="90000"/>
              </a:lnSpc>
              <a:spcBef>
                <a:spcPct val="0"/>
              </a:spcBef>
              <a:spcAft>
                <a:spcPts val="0"/>
              </a:spcAft>
              <a:buClrTx/>
              <a:buSzTx/>
              <a:buFontTx/>
              <a:buNone/>
              <a:tabLst/>
              <a:defRPr/>
            </a:pPr>
            <a:r>
              <a:rPr kumimoji="0" lang="en-US" sz="3000" b="0" i="0" u="none" strike="noStrike" kern="1200" cap="all" spc="300" normalizeH="0" baseline="0" noProof="0">
                <a:ln w="3175">
                  <a:noFill/>
                </a:ln>
                <a:solidFill>
                  <a:srgbClr val="0078D7"/>
                </a:solidFill>
                <a:effectLst/>
                <a:uLnTx/>
                <a:uFillTx/>
                <a:latin typeface="Segoe UI" panose="020B0502040204020203" pitchFamily="34" charset="0"/>
                <a:ea typeface="Segoe UI Black" panose="020B0A02040204020203" pitchFamily="34" charset="0"/>
                <a:cs typeface="Segoe UI" panose="020B0502040204020203" pitchFamily="34" charset="0"/>
              </a:rPr>
              <a:t>Indicators Of ATTACK </a:t>
            </a:r>
            <a:r>
              <a:rPr kumimoji="0" lang="en-US" sz="3600" b="0" i="0" u="none" strike="noStrike" kern="1200" cap="all" spc="300" normalizeH="0" baseline="0" noProof="0">
                <a:ln w="3175">
                  <a:noFill/>
                </a:ln>
                <a:solidFill>
                  <a:srgbClr val="0078D7"/>
                </a:solidFill>
                <a:effectLst/>
                <a:uLnTx/>
                <a:uFillTx/>
                <a:latin typeface="Segoe UI" panose="020B0502040204020203" pitchFamily="34" charset="0"/>
                <a:ea typeface="Segoe UI Black" panose="020B0A02040204020203" pitchFamily="34" charset="0"/>
                <a:cs typeface="Segoe UI" panose="020B0502040204020203" pitchFamily="34" charset="0"/>
              </a:rPr>
              <a:t>(IOA)</a:t>
            </a:r>
            <a:endParaRPr kumimoji="0" lang="en-US" sz="3000" b="0" i="0" u="none" strike="noStrike" kern="1200" cap="all" spc="300" normalizeH="0" baseline="0" noProof="0">
              <a:ln w="3175">
                <a:noFill/>
              </a:ln>
              <a:solidFill>
                <a:srgbClr val="0078D7"/>
              </a:solidFill>
              <a:effectLst/>
              <a:uLnTx/>
              <a:uFillTx/>
              <a:latin typeface="Segoe UI" panose="020B0502040204020203" pitchFamily="34" charset="0"/>
              <a:ea typeface="Segoe UI Black" panose="020B0A02040204020203" pitchFamily="34" charset="0"/>
              <a:cs typeface="Segoe UI" panose="020B0502040204020203" pitchFamily="34" charset="0"/>
            </a:endParaRPr>
          </a:p>
        </p:txBody>
      </p:sp>
      <p:sp>
        <p:nvSpPr>
          <p:cNvPr id="10" name="Rectangle 9"/>
          <p:cNvSpPr/>
          <p:nvPr/>
        </p:nvSpPr>
        <p:spPr bwMode="auto">
          <a:xfrm>
            <a:off x="883" y="983020"/>
            <a:ext cx="12434076" cy="45713"/>
          </a:xfrm>
          <a:prstGeom prst="rect">
            <a:avLst/>
          </a:prstGeom>
          <a:solidFill>
            <a:srgbClr val="0078D7"/>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7" name="Picture 6"/>
          <p:cNvPicPr>
            <a:picLocks noChangeAspect="1"/>
          </p:cNvPicPr>
          <p:nvPr/>
        </p:nvPicPr>
        <p:blipFill>
          <a:blip r:embed="rId5"/>
          <a:stretch>
            <a:fillRect/>
          </a:stretch>
        </p:blipFill>
        <p:spPr>
          <a:xfrm>
            <a:off x="11059794" y="0"/>
            <a:ext cx="1362075" cy="695325"/>
          </a:xfrm>
          <a:prstGeom prst="rect">
            <a:avLst/>
          </a:prstGeom>
        </p:spPr>
      </p:pic>
    </p:spTree>
    <p:extLst>
      <p:ext uri="{BB962C8B-B14F-4D97-AF65-F5344CB8AC3E}">
        <p14:creationId xmlns:p14="http://schemas.microsoft.com/office/powerpoint/2010/main" val="3080163994"/>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Why Microsoft?</a:t>
            </a:r>
            <a:endParaRPr lang="en-US" sz="720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05948" y="22368"/>
            <a:ext cx="1200001" cy="720000"/>
          </a:xfrm>
          <a:prstGeom prst="rect">
            <a:avLst/>
          </a:prstGeom>
        </p:spPr>
      </p:pic>
    </p:spTree>
    <p:extLst>
      <p:ext uri="{BB962C8B-B14F-4D97-AF65-F5344CB8AC3E}">
        <p14:creationId xmlns:p14="http://schemas.microsoft.com/office/powerpoint/2010/main" val="40221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03237" y="449262"/>
            <a:ext cx="5337222" cy="2579518"/>
          </a:xfrm>
        </p:spPr>
        <p:txBody>
          <a:bodyPr/>
          <a:lstStyle/>
          <a:p>
            <a:r>
              <a:rPr lang="en-US" sz="8157">
                <a:solidFill>
                  <a:schemeClr val="tx2">
                    <a:lumMod val="60000"/>
                    <a:lumOff val="40000"/>
                  </a:schemeClr>
                </a:solidFill>
              </a:rPr>
              <a:t>Built in</a:t>
            </a:r>
            <a:endParaRPr lang="en-US" sz="8157">
              <a:solidFill>
                <a:schemeClr val="tx2">
                  <a:lumMod val="60000"/>
                  <a:lumOff val="40000"/>
                </a:schemeClr>
              </a:solidFill>
              <a:latin typeface="+mn-lt"/>
            </a:endParaRPr>
          </a:p>
        </p:txBody>
      </p:sp>
      <p:sp>
        <p:nvSpPr>
          <p:cNvPr id="4" name="Rectangle 3"/>
          <p:cNvSpPr/>
          <p:nvPr/>
        </p:nvSpPr>
        <p:spPr bwMode="auto">
          <a:xfrm>
            <a:off x="4386015" y="1488"/>
            <a:ext cx="8069233" cy="6992045"/>
          </a:xfrm>
          <a:prstGeom prst="rect">
            <a:avLst/>
          </a:prstGeom>
          <a:solidFill>
            <a:srgbClr val="0078D7"/>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7544" rIns="0" bIns="47544" numCol="1" spcCol="0" rtlCol="0" fromWordArt="0" anchor="ctr" anchorCtr="0" forceAA="0" compatLnSpc="1">
            <a:prstTxWarp prst="textNoShape">
              <a:avLst/>
            </a:prstTxWarp>
            <a:noAutofit/>
          </a:bodyPr>
          <a:lstStyle/>
          <a:p>
            <a:pPr marL="0" marR="0" lvl="0" indent="0" algn="l" defTabSz="950481" rtl="0" eaLnBrk="1" fontAlgn="base" latinLnBrk="0" hangingPunct="1">
              <a:lnSpc>
                <a:spcPct val="100000"/>
              </a:lnSpc>
              <a:spcBef>
                <a:spcPct val="0"/>
              </a:spcBef>
              <a:spcAft>
                <a:spcPct val="0"/>
              </a:spcAft>
              <a:buClrTx/>
              <a:buSzTx/>
              <a:buFontTx/>
              <a:buNone/>
              <a:tabLst/>
              <a:defRPr/>
            </a:pPr>
            <a:endParaRPr kumimoji="0" lang="en-US" sz="204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6" name="Rectangle 5"/>
          <p:cNvSpPr/>
          <p:nvPr/>
        </p:nvSpPr>
        <p:spPr>
          <a:xfrm>
            <a:off x="4825710" y="402496"/>
            <a:ext cx="7189842" cy="1374572"/>
          </a:xfrm>
          <a:prstGeom prst="rect">
            <a:avLst/>
          </a:prstGeom>
        </p:spPr>
        <p:txBody>
          <a:bodyPr wrap="square">
            <a:spAutoFit/>
          </a:bodyPr>
          <a:lstStyle/>
          <a:p>
            <a:pPr marL="0" marR="0" lvl="0" indent="0" algn="l" defTabSz="931780" rtl="0" eaLnBrk="1" fontAlgn="base" latinLnBrk="0" hangingPunct="1">
              <a:lnSpc>
                <a:spcPct val="100000"/>
              </a:lnSpc>
              <a:spcBef>
                <a:spcPts val="612"/>
              </a:spcBef>
              <a:spcAft>
                <a:spcPct val="0"/>
              </a:spcAft>
              <a:buClrTx/>
              <a:buSzPct val="90000"/>
              <a:buFontTx/>
              <a:buNone/>
              <a:tabLst/>
              <a:defRPr/>
            </a:pPr>
            <a:r>
              <a:rPr kumimoji="0" lang="en-US" sz="8157" b="0" i="0" u="none" strike="noStrike" kern="0" cap="none" spc="0" normalizeH="0" baseline="0" noProof="0">
                <a:ln>
                  <a:noFill/>
                </a:ln>
                <a:solidFill>
                  <a:prstClr val="white"/>
                </a:solidFill>
                <a:effectLst/>
                <a:uLnTx/>
                <a:uFillTx/>
                <a:latin typeface="Segoe UI Light"/>
                <a:ea typeface="ＭＳ Ｐゴシック" charset="0"/>
                <a:cs typeface="Segoe UI Light" panose="020B0502040204020203" pitchFamily="34" charset="0"/>
              </a:rPr>
              <a:t>Not bolted on</a:t>
            </a:r>
          </a:p>
        </p:txBody>
      </p:sp>
      <p:pic>
        <p:nvPicPr>
          <p:cNvPr id="7" name="Picture 6"/>
          <p:cNvPicPr>
            <a:picLocks noChangeAspect="1"/>
          </p:cNvPicPr>
          <p:nvPr/>
        </p:nvPicPr>
        <p:blipFill>
          <a:blip r:embed="rId3"/>
          <a:stretch>
            <a:fillRect/>
          </a:stretch>
        </p:blipFill>
        <p:spPr>
          <a:xfrm>
            <a:off x="4699692" y="4521966"/>
            <a:ext cx="2595933" cy="1321604"/>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8012" y="2772547"/>
            <a:ext cx="1479107" cy="1111179"/>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76906" y="2268842"/>
            <a:ext cx="1196912" cy="1196912"/>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17227" y="2405926"/>
            <a:ext cx="733241" cy="733241"/>
          </a:xfrm>
          <a:prstGeom prst="rect">
            <a:avLst/>
          </a:prstGeom>
        </p:spPr>
      </p:pic>
      <p:pic>
        <p:nvPicPr>
          <p:cNvPr id="2" name="Graphic 1" descr="Hamme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43753" y="2822228"/>
            <a:ext cx="1970434" cy="1970434"/>
          </a:xfrm>
          <a:prstGeom prst="rect">
            <a:avLst/>
          </a:prstGeom>
        </p:spPr>
      </p:pic>
      <p:pic>
        <p:nvPicPr>
          <p:cNvPr id="3" name="Graphic 2" descr="Nails"/>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27238" y="4183061"/>
            <a:ext cx="619330" cy="533401"/>
          </a:xfrm>
          <a:prstGeom prst="rect">
            <a:avLst/>
          </a:prstGeom>
        </p:spPr>
      </p:pic>
      <p:pic>
        <p:nvPicPr>
          <p:cNvPr id="11" name="Graphic 10" descr="Wrench"/>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rot="18900821">
            <a:off x="10768849" y="300187"/>
            <a:ext cx="1579188" cy="1579188"/>
          </a:xfrm>
          <a:prstGeom prst="rect">
            <a:avLst/>
          </a:prstGeom>
        </p:spPr>
      </p:pic>
      <p:pic>
        <p:nvPicPr>
          <p:cNvPr id="12" name="Graphic 11" descr="Laptop"/>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225294" y="3476554"/>
            <a:ext cx="2249611" cy="2249611"/>
          </a:xfrm>
          <a:prstGeom prst="rect">
            <a:avLst/>
          </a:prstGeom>
        </p:spPr>
      </p:pic>
      <p:pic>
        <p:nvPicPr>
          <p:cNvPr id="13" name="Graphic 12" descr="Record"/>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7593680" y="5828695"/>
            <a:ext cx="1172095" cy="1125098"/>
          </a:xfrm>
          <a:prstGeom prst="rect">
            <a:avLst/>
          </a:prstGeom>
        </p:spPr>
      </p:pic>
      <p:pic>
        <p:nvPicPr>
          <p:cNvPr id="14" name="Graphic 13" descr="Arrow: Slight curve"/>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rot="7118420">
            <a:off x="7906927" y="5707748"/>
            <a:ext cx="1090502" cy="593052"/>
          </a:xfrm>
          <a:prstGeom prst="rect">
            <a:avLst/>
          </a:prstGeom>
        </p:spPr>
      </p:pic>
      <p:sp>
        <p:nvSpPr>
          <p:cNvPr id="15" name="TextBox 14"/>
          <p:cNvSpPr txBox="1"/>
          <p:nvPr/>
        </p:nvSpPr>
        <p:spPr>
          <a:xfrm>
            <a:off x="8210213" y="4936653"/>
            <a:ext cx="1857805" cy="670445"/>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srgbClr val="FFFFFF"/>
                </a:solidFill>
                <a:effectLst/>
                <a:uLnTx/>
                <a:uFillTx/>
                <a:latin typeface="Arial Black" panose="020B0A04020102020204" pitchFamily="34" charset="0"/>
                <a:ea typeface="+mn-ea"/>
                <a:cs typeface="+mn-cs"/>
              </a:rPr>
              <a:t>Kernel Sensor</a:t>
            </a:r>
          </a:p>
        </p:txBody>
      </p:sp>
      <p:pic>
        <p:nvPicPr>
          <p:cNvPr id="16" name="Graphic 15" descr="Run"/>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0052029" y="4477766"/>
            <a:ext cx="1485000" cy="1485000"/>
          </a:xfrm>
          <a:prstGeom prst="rect">
            <a:avLst/>
          </a:prstGeom>
        </p:spPr>
      </p:pic>
      <p:sp>
        <p:nvSpPr>
          <p:cNvPr id="17" name="TextBox 16"/>
          <p:cNvSpPr txBox="1"/>
          <p:nvPr/>
        </p:nvSpPr>
        <p:spPr>
          <a:xfrm>
            <a:off x="9661552" y="6004274"/>
            <a:ext cx="2720410" cy="382308"/>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srgbClr val="FFFFFF"/>
                </a:solidFill>
                <a:effectLst/>
                <a:uLnTx/>
                <a:uFillTx/>
                <a:latin typeface="Arial Black" panose="020B0A04020102020204" pitchFamily="34" charset="0"/>
                <a:ea typeface="+mn-ea"/>
                <a:cs typeface="+mn-cs"/>
              </a:rPr>
              <a:t>High Performance</a:t>
            </a:r>
          </a:p>
        </p:txBody>
      </p:sp>
      <p:pic>
        <p:nvPicPr>
          <p:cNvPr id="18" name="Graphic 17" descr="Handshake"/>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8069607" y="1831017"/>
            <a:ext cx="1759327" cy="1759327"/>
          </a:xfrm>
          <a:prstGeom prst="rect">
            <a:avLst/>
          </a:prstGeom>
        </p:spPr>
      </p:pic>
      <p:sp>
        <p:nvSpPr>
          <p:cNvPr id="19" name="TextBox 18"/>
          <p:cNvSpPr txBox="1"/>
          <p:nvPr/>
        </p:nvSpPr>
        <p:spPr>
          <a:xfrm>
            <a:off x="7696762" y="3261665"/>
            <a:ext cx="3097767" cy="657359"/>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srgbClr val="FFFFFF"/>
                </a:solidFill>
                <a:effectLst/>
                <a:uLnTx/>
                <a:uFillTx/>
                <a:latin typeface="Arial Black" panose="020B0A04020102020204" pitchFamily="34" charset="0"/>
                <a:ea typeface="+mn-ea"/>
                <a:cs typeface="+mn-cs"/>
              </a:rPr>
              <a:t>Compatible with other security products</a:t>
            </a:r>
          </a:p>
        </p:txBody>
      </p:sp>
    </p:spTree>
    <p:extLst>
      <p:ext uri="{BB962C8B-B14F-4D97-AF65-F5344CB8AC3E}">
        <p14:creationId xmlns:p14="http://schemas.microsoft.com/office/powerpoint/2010/main" val="1536268842"/>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6" descr="\\MAGNUM\Projects\Microsoft\Cloud Power FY12\Design\ICONS_PNG\Cloud.png"/>
          <p:cNvPicPr>
            <a:picLocks noChangeAspect="1" noChangeArrowheads="1"/>
          </p:cNvPicPr>
          <p:nvPr/>
        </p:nvPicPr>
        <p:blipFill>
          <a:blip r:embed="rId3" cstate="print">
            <a:duotone>
              <a:prstClr val="black"/>
              <a:schemeClr val="tx2">
                <a:tint val="45000"/>
                <a:satMod val="400000"/>
              </a:schemeClr>
            </a:duotone>
          </a:blip>
          <a:srcRect/>
          <a:stretch>
            <a:fillRect/>
          </a:stretch>
        </p:blipFill>
        <p:spPr bwMode="auto">
          <a:xfrm>
            <a:off x="6294437" y="1346986"/>
            <a:ext cx="2646460" cy="2646460"/>
          </a:xfrm>
          <a:prstGeom prst="rect">
            <a:avLst/>
          </a:prstGeom>
          <a:noFill/>
        </p:spPr>
      </p:pic>
      <p:sp>
        <p:nvSpPr>
          <p:cNvPr id="2" name="Text Placeholder 1"/>
          <p:cNvSpPr>
            <a:spLocks noGrp="1"/>
          </p:cNvSpPr>
          <p:nvPr>
            <p:ph type="body" sz="quarter" idx="10"/>
          </p:nvPr>
        </p:nvSpPr>
        <p:spPr>
          <a:xfrm>
            <a:off x="198438" y="319935"/>
            <a:ext cx="10910888" cy="738664"/>
          </a:xfrm>
        </p:spPr>
        <p:txBody>
          <a:bodyPr/>
          <a:lstStyle/>
          <a:p>
            <a:pPr marL="0" indent="0" algn="l">
              <a:buNone/>
            </a:pPr>
            <a:r>
              <a:rPr lang="en-US"/>
              <a:t>Best investigation experience</a:t>
            </a:r>
          </a:p>
        </p:txBody>
      </p:sp>
      <p:pic>
        <p:nvPicPr>
          <p:cNvPr id="5" name="Graphic 4" descr="Security Camera"/>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9741" y="1872872"/>
            <a:ext cx="2753400" cy="2753400"/>
          </a:xfrm>
          <a:prstGeom prst="rect">
            <a:avLst/>
          </a:prstGeom>
        </p:spPr>
      </p:pic>
      <p:pic>
        <p:nvPicPr>
          <p:cNvPr id="6" name="Graphic 5" descr="Compute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487365" y="3081586"/>
            <a:ext cx="2013240" cy="2013240"/>
          </a:xfrm>
          <a:prstGeom prst="rect">
            <a:avLst/>
          </a:prstGeom>
        </p:spPr>
      </p:pic>
      <p:pic>
        <p:nvPicPr>
          <p:cNvPr id="7" name="Graphic 6" descr="Laptop"/>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572470" y="4900944"/>
            <a:ext cx="1274663" cy="1274663"/>
          </a:xfrm>
          <a:prstGeom prst="rect">
            <a:avLst/>
          </a:prstGeom>
        </p:spPr>
      </p:pic>
      <p:pic>
        <p:nvPicPr>
          <p:cNvPr id="8" name="Graphic 7" descr="Smart Phone"/>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565692" y="5049122"/>
            <a:ext cx="932603" cy="932603"/>
          </a:xfrm>
          <a:prstGeom prst="rect">
            <a:avLst/>
          </a:prstGeom>
        </p:spPr>
      </p:pic>
      <p:pic>
        <p:nvPicPr>
          <p:cNvPr id="9" name="Graphic 8" descr="Database"/>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638220" y="3944401"/>
            <a:ext cx="1265676" cy="1265676"/>
          </a:xfrm>
          <a:prstGeom prst="rect">
            <a:avLst/>
          </a:prstGeom>
        </p:spPr>
      </p:pic>
      <p:sp>
        <p:nvSpPr>
          <p:cNvPr id="10" name="TextBox 9"/>
          <p:cNvSpPr txBox="1"/>
          <p:nvPr/>
        </p:nvSpPr>
        <p:spPr>
          <a:xfrm>
            <a:off x="801954" y="4048988"/>
            <a:ext cx="1857805" cy="670445"/>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Watch Everything</a:t>
            </a:r>
          </a:p>
        </p:txBody>
      </p:sp>
      <p:pic>
        <p:nvPicPr>
          <p:cNvPr id="3" name="Graphic 2" descr="Radioactive"/>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174274" y="2147342"/>
            <a:ext cx="1077653" cy="1077653"/>
          </a:xfrm>
          <a:prstGeom prst="rect">
            <a:avLst/>
          </a:prstGeom>
        </p:spPr>
      </p:pic>
      <p:pic>
        <p:nvPicPr>
          <p:cNvPr id="12" name="Graphic 11" descr="Document"/>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7272991" y="4443744"/>
            <a:ext cx="914400" cy="914400"/>
          </a:xfrm>
          <a:prstGeom prst="rect">
            <a:avLst/>
          </a:prstGeom>
        </p:spPr>
      </p:pic>
      <p:pic>
        <p:nvPicPr>
          <p:cNvPr id="14" name="Graphic 13" descr="Voice"/>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rot="5400000">
            <a:off x="7272991" y="3487201"/>
            <a:ext cx="914400" cy="914400"/>
          </a:xfrm>
          <a:prstGeom prst="rect">
            <a:avLst/>
          </a:prstGeom>
        </p:spPr>
      </p:pic>
      <p:sp>
        <p:nvSpPr>
          <p:cNvPr id="15" name="TextBox 14"/>
          <p:cNvSpPr txBox="1"/>
          <p:nvPr/>
        </p:nvSpPr>
        <p:spPr>
          <a:xfrm>
            <a:off x="6980237" y="5376961"/>
            <a:ext cx="1857805"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Detonation </a:t>
            </a:r>
          </a:p>
        </p:txBody>
      </p:sp>
      <p:pic>
        <p:nvPicPr>
          <p:cNvPr id="16" name="Graphic 15" descr="Stopwatch"/>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10028237" y="2974715"/>
            <a:ext cx="1608931" cy="1608931"/>
          </a:xfrm>
          <a:prstGeom prst="rect">
            <a:avLst/>
          </a:prstGeom>
        </p:spPr>
      </p:pic>
      <p:sp>
        <p:nvSpPr>
          <p:cNvPr id="17" name="TextBox 16"/>
          <p:cNvSpPr txBox="1"/>
          <p:nvPr/>
        </p:nvSpPr>
        <p:spPr>
          <a:xfrm>
            <a:off x="10011564" y="4487035"/>
            <a:ext cx="1857805"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Time Travel</a:t>
            </a:r>
          </a:p>
        </p:txBody>
      </p:sp>
      <p:pic>
        <p:nvPicPr>
          <p:cNvPr id="18" name="Picture 17"/>
          <p:cNvPicPr>
            <a:picLocks noChangeAspect="1"/>
          </p:cNvPicPr>
          <p:nvPr/>
        </p:nvPicPr>
        <p:blipFill>
          <a:blip r:embed="rId22"/>
          <a:stretch>
            <a:fillRect/>
          </a:stretch>
        </p:blipFill>
        <p:spPr>
          <a:xfrm>
            <a:off x="11074400" y="-47102"/>
            <a:ext cx="1362075" cy="695325"/>
          </a:xfrm>
          <a:prstGeom prst="rect">
            <a:avLst/>
          </a:prstGeom>
        </p:spPr>
      </p:pic>
    </p:spTree>
    <p:extLst>
      <p:ext uri="{BB962C8B-B14F-4D97-AF65-F5344CB8AC3E}">
        <p14:creationId xmlns:p14="http://schemas.microsoft.com/office/powerpoint/2010/main" val="2854686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80" descr="Bounce Left:  Rectangle 17"/>
          <p:cNvSpPr/>
          <p:nvPr/>
        </p:nvSpPr>
        <p:spPr bwMode="auto">
          <a:xfrm flipV="1">
            <a:off x="1517" y="-63797"/>
            <a:ext cx="12434076" cy="1423195"/>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TextBox 42"/>
          <p:cNvSpPr txBox="1"/>
          <p:nvPr/>
        </p:nvSpPr>
        <p:spPr>
          <a:xfrm>
            <a:off x="3001903" y="8593488"/>
            <a:ext cx="1445305"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endParaRPr kumimoji="0" lang="en-US" sz="1199" b="0" i="0" u="none" strike="noStrike" kern="0" cap="none" spc="0" normalizeH="0" baseline="0" noProof="0" dirty="0">
              <a:ln>
                <a:noFill/>
              </a:ln>
              <a:solidFill>
                <a:srgbClr val="FFFFFF"/>
              </a:solidFill>
              <a:effectLst/>
              <a:uLnTx/>
              <a:uFillTx/>
              <a:latin typeface="Segoe UI Light"/>
              <a:ea typeface="Segoe UI" pitchFamily="34" charset="0"/>
              <a:cs typeface="Segoe UI Light" panose="020B0502040204020203" pitchFamily="34" charset="0"/>
            </a:endParaRPr>
          </a:p>
        </p:txBody>
      </p:sp>
      <p:sp>
        <p:nvSpPr>
          <p:cNvPr id="246" name="Rectangle 245" descr="Bounce Left:  Rectangle 17"/>
          <p:cNvSpPr/>
          <p:nvPr/>
        </p:nvSpPr>
        <p:spPr bwMode="auto">
          <a:xfrm>
            <a:off x="1517" y="6948316"/>
            <a:ext cx="12434076" cy="45713"/>
          </a:xfrm>
          <a:prstGeom prst="rect">
            <a:avLst/>
          </a:prstGeom>
          <a:solidFill>
            <a:srgbClr val="0078D7"/>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9" name="TextBox 248"/>
          <p:cNvSpPr txBox="1"/>
          <p:nvPr/>
        </p:nvSpPr>
        <p:spPr>
          <a:xfrm>
            <a:off x="384804" y="1409030"/>
            <a:ext cx="9315669" cy="253160"/>
          </a:xfrm>
          <a:prstGeom prst="rect">
            <a:avLst/>
          </a:prstGeom>
        </p:spPr>
        <p:txBody>
          <a:bodyPr vert="horz" wrap="none" lIns="93247" tIns="93247" rIns="93247" bIns="93247" rtlCol="0" anchor="ctr">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1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PRE-BREACH</a:t>
            </a:r>
          </a:p>
        </p:txBody>
      </p:sp>
      <p:cxnSp>
        <p:nvCxnSpPr>
          <p:cNvPr id="250" name="Straight Arrow Connector 249"/>
          <p:cNvCxnSpPr/>
          <p:nvPr/>
        </p:nvCxnSpPr>
        <p:spPr>
          <a:xfrm>
            <a:off x="314728" y="1633727"/>
            <a:ext cx="9502222" cy="0"/>
          </a:xfrm>
          <a:prstGeom prst="straightConnector1">
            <a:avLst/>
          </a:prstGeom>
          <a:noFill/>
          <a:ln w="38100" cap="flat" cmpd="sng" algn="ctr">
            <a:solidFill>
              <a:srgbClr val="737373"/>
            </a:solidFill>
            <a:prstDash val="solid"/>
            <a:headEnd type="none"/>
            <a:tailEnd type="triangle"/>
          </a:ln>
          <a:effectLst/>
        </p:spPr>
      </p:cxnSp>
      <p:grpSp>
        <p:nvGrpSpPr>
          <p:cNvPr id="3" name="Group 2"/>
          <p:cNvGrpSpPr/>
          <p:nvPr/>
        </p:nvGrpSpPr>
        <p:grpSpPr>
          <a:xfrm>
            <a:off x="350783" y="1850167"/>
            <a:ext cx="2313593" cy="3835405"/>
            <a:chOff x="350783" y="2450700"/>
            <a:chExt cx="2313593" cy="3835405"/>
          </a:xfrm>
        </p:grpSpPr>
        <p:sp>
          <p:nvSpPr>
            <p:cNvPr id="262" name="Rectangle 261"/>
            <p:cNvSpPr/>
            <p:nvPr/>
          </p:nvSpPr>
          <p:spPr bwMode="auto">
            <a:xfrm>
              <a:off x="384804" y="2450700"/>
              <a:ext cx="2245551" cy="3835405"/>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263" name="TextBox 262"/>
            <p:cNvSpPr txBox="1"/>
            <p:nvPr/>
          </p:nvSpPr>
          <p:spPr>
            <a:xfrm>
              <a:off x="549489" y="2744981"/>
              <a:ext cx="191618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Device protection</a:t>
              </a:r>
            </a:p>
          </p:txBody>
        </p:sp>
        <p:sp>
          <p:nvSpPr>
            <p:cNvPr id="264" name="Rectangle 263"/>
            <p:cNvSpPr/>
            <p:nvPr/>
          </p:nvSpPr>
          <p:spPr>
            <a:xfrm>
              <a:off x="511173" y="4651931"/>
              <a:ext cx="1992812"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Health attestation </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Guard</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Control</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Security policies</a:t>
              </a:r>
            </a:p>
          </p:txBody>
        </p:sp>
        <p:grpSp>
          <p:nvGrpSpPr>
            <p:cNvPr id="265" name="Group 264"/>
            <p:cNvGrpSpPr/>
            <p:nvPr/>
          </p:nvGrpSpPr>
          <p:grpSpPr>
            <a:xfrm>
              <a:off x="1105818" y="3666518"/>
              <a:ext cx="803523" cy="715232"/>
              <a:chOff x="1639844" y="3594953"/>
              <a:chExt cx="701271" cy="701271"/>
            </a:xfrm>
          </p:grpSpPr>
          <p:sp>
            <p:nvSpPr>
              <p:cNvPr id="266" name="Oval 265"/>
              <p:cNvSpPr/>
              <p:nvPr/>
            </p:nvSpPr>
            <p:spPr bwMode="auto">
              <a:xfrm>
                <a:off x="1639844"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grpSp>
            <p:nvGrpSpPr>
              <p:cNvPr id="267" name="Group 266"/>
              <p:cNvGrpSpPr/>
              <p:nvPr/>
            </p:nvGrpSpPr>
            <p:grpSpPr>
              <a:xfrm>
                <a:off x="1868842" y="3733302"/>
                <a:ext cx="253738" cy="389062"/>
                <a:chOff x="7198185" y="1881461"/>
                <a:chExt cx="166688" cy="255587"/>
              </a:xfrm>
            </p:grpSpPr>
            <p:sp>
              <p:nvSpPr>
                <p:cNvPr id="268" name="Freeform 112"/>
                <p:cNvSpPr>
                  <a:spLocks/>
                </p:cNvSpPr>
                <p:nvPr/>
              </p:nvSpPr>
              <p:spPr bwMode="auto">
                <a:xfrm>
                  <a:off x="7214060" y="1881461"/>
                  <a:ext cx="134938" cy="112713"/>
                </a:xfrm>
                <a:custGeom>
                  <a:avLst/>
                  <a:gdLst>
                    <a:gd name="T0" fmla="*/ 36 w 36"/>
                    <a:gd name="T1" fmla="*/ 30 h 30"/>
                    <a:gd name="T2" fmla="*/ 36 w 36"/>
                    <a:gd name="T3" fmla="*/ 17 h 30"/>
                    <a:gd name="T4" fmla="*/ 36 w 36"/>
                    <a:gd name="T5" fmla="*/ 17 h 30"/>
                    <a:gd name="T6" fmla="*/ 18 w 36"/>
                    <a:gd name="T7" fmla="*/ 0 h 30"/>
                    <a:gd name="T8" fmla="*/ 0 w 36"/>
                    <a:gd name="T9" fmla="*/ 17 h 30"/>
                    <a:gd name="T10" fmla="*/ 0 w 36"/>
                    <a:gd name="T11" fmla="*/ 20 h 30"/>
                    <a:gd name="T12" fmla="*/ 0 w 3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30"/>
                      </a:moveTo>
                      <a:cubicBezTo>
                        <a:pt x="36" y="17"/>
                        <a:pt x="36" y="17"/>
                        <a:pt x="36" y="17"/>
                      </a:cubicBezTo>
                      <a:cubicBezTo>
                        <a:pt x="36" y="17"/>
                        <a:pt x="36" y="17"/>
                        <a:pt x="36" y="17"/>
                      </a:cubicBezTo>
                      <a:cubicBezTo>
                        <a:pt x="36" y="7"/>
                        <a:pt x="28" y="0"/>
                        <a:pt x="18" y="0"/>
                      </a:cubicBezTo>
                      <a:cubicBezTo>
                        <a:pt x="8" y="0"/>
                        <a:pt x="0" y="7"/>
                        <a:pt x="0" y="17"/>
                      </a:cubicBezTo>
                      <a:cubicBezTo>
                        <a:pt x="0" y="17"/>
                        <a:pt x="0" y="20"/>
                        <a:pt x="0" y="20"/>
                      </a:cubicBezTo>
                      <a:cubicBezTo>
                        <a:pt x="0" y="30"/>
                        <a:pt x="0" y="30"/>
                        <a:pt x="0" y="30"/>
                      </a:cubicBez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99" b="1"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69" name="Freeform 113"/>
                <p:cNvSpPr>
                  <a:spLocks noEditPoints="1"/>
                </p:cNvSpPr>
                <p:nvPr/>
              </p:nvSpPr>
              <p:spPr bwMode="auto">
                <a:xfrm>
                  <a:off x="7198185" y="2016398"/>
                  <a:ext cx="166688" cy="120650"/>
                </a:xfrm>
                <a:custGeom>
                  <a:avLst/>
                  <a:gdLst>
                    <a:gd name="T0" fmla="*/ 42 w 44"/>
                    <a:gd name="T1" fmla="*/ 0 h 32"/>
                    <a:gd name="T2" fmla="*/ 2 w 44"/>
                    <a:gd name="T3" fmla="*/ 0 h 32"/>
                    <a:gd name="T4" fmla="*/ 0 w 44"/>
                    <a:gd name="T5" fmla="*/ 2 h 32"/>
                    <a:gd name="T6" fmla="*/ 0 w 44"/>
                    <a:gd name="T7" fmla="*/ 30 h 32"/>
                    <a:gd name="T8" fmla="*/ 2 w 44"/>
                    <a:gd name="T9" fmla="*/ 32 h 32"/>
                    <a:gd name="T10" fmla="*/ 42 w 44"/>
                    <a:gd name="T11" fmla="*/ 32 h 32"/>
                    <a:gd name="T12" fmla="*/ 44 w 44"/>
                    <a:gd name="T13" fmla="*/ 30 h 32"/>
                    <a:gd name="T14" fmla="*/ 44 w 44"/>
                    <a:gd name="T15" fmla="*/ 2 h 32"/>
                    <a:gd name="T16" fmla="*/ 42 w 44"/>
                    <a:gd name="T17" fmla="*/ 0 h 32"/>
                    <a:gd name="T18" fmla="*/ 23 w 44"/>
                    <a:gd name="T19" fmla="*/ 15 h 32"/>
                    <a:gd name="T20" fmla="*/ 24 w 44"/>
                    <a:gd name="T21" fmla="*/ 20 h 32"/>
                    <a:gd name="T22" fmla="*/ 24 w 44"/>
                    <a:gd name="T23" fmla="*/ 21 h 32"/>
                    <a:gd name="T24" fmla="*/ 23 w 44"/>
                    <a:gd name="T25" fmla="*/ 21 h 32"/>
                    <a:gd name="T26" fmla="*/ 21 w 44"/>
                    <a:gd name="T27" fmla="*/ 21 h 32"/>
                    <a:gd name="T28" fmla="*/ 20 w 44"/>
                    <a:gd name="T29" fmla="*/ 21 h 32"/>
                    <a:gd name="T30" fmla="*/ 20 w 44"/>
                    <a:gd name="T31" fmla="*/ 20 h 32"/>
                    <a:gd name="T32" fmla="*/ 21 w 44"/>
                    <a:gd name="T33" fmla="*/ 15 h 32"/>
                    <a:gd name="T34" fmla="*/ 18 w 44"/>
                    <a:gd name="T35" fmla="*/ 12 h 32"/>
                    <a:gd name="T36" fmla="*/ 22 w 44"/>
                    <a:gd name="T37" fmla="*/ 8 h 32"/>
                    <a:gd name="T38" fmla="*/ 26 w 44"/>
                    <a:gd name="T39" fmla="*/ 12 h 32"/>
                    <a:gd name="T40" fmla="*/ 23 w 44"/>
                    <a:gd name="T41"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2">
                      <a:moveTo>
                        <a:pt x="42" y="0"/>
                      </a:moveTo>
                      <a:cubicBezTo>
                        <a:pt x="2" y="0"/>
                        <a:pt x="2" y="0"/>
                        <a:pt x="2" y="0"/>
                      </a:cubicBezTo>
                      <a:cubicBezTo>
                        <a:pt x="1" y="0"/>
                        <a:pt x="0" y="1"/>
                        <a:pt x="0" y="2"/>
                      </a:cubicBezTo>
                      <a:cubicBezTo>
                        <a:pt x="0" y="30"/>
                        <a:pt x="0" y="30"/>
                        <a:pt x="0" y="30"/>
                      </a:cubicBezTo>
                      <a:cubicBezTo>
                        <a:pt x="0" y="31"/>
                        <a:pt x="1" y="32"/>
                        <a:pt x="2" y="32"/>
                      </a:cubicBezTo>
                      <a:cubicBezTo>
                        <a:pt x="42" y="32"/>
                        <a:pt x="42" y="32"/>
                        <a:pt x="42" y="32"/>
                      </a:cubicBezTo>
                      <a:cubicBezTo>
                        <a:pt x="43" y="32"/>
                        <a:pt x="44" y="31"/>
                        <a:pt x="44" y="30"/>
                      </a:cubicBezTo>
                      <a:cubicBezTo>
                        <a:pt x="44" y="2"/>
                        <a:pt x="44" y="2"/>
                        <a:pt x="44" y="2"/>
                      </a:cubicBezTo>
                      <a:cubicBezTo>
                        <a:pt x="44" y="1"/>
                        <a:pt x="43" y="0"/>
                        <a:pt x="42" y="0"/>
                      </a:cubicBezTo>
                      <a:close/>
                      <a:moveTo>
                        <a:pt x="23" y="15"/>
                      </a:moveTo>
                      <a:cubicBezTo>
                        <a:pt x="24" y="20"/>
                        <a:pt x="24" y="20"/>
                        <a:pt x="24" y="20"/>
                      </a:cubicBezTo>
                      <a:cubicBezTo>
                        <a:pt x="24" y="20"/>
                        <a:pt x="24" y="21"/>
                        <a:pt x="24" y="21"/>
                      </a:cubicBezTo>
                      <a:cubicBezTo>
                        <a:pt x="24" y="21"/>
                        <a:pt x="24" y="21"/>
                        <a:pt x="23" y="21"/>
                      </a:cubicBezTo>
                      <a:cubicBezTo>
                        <a:pt x="21" y="21"/>
                        <a:pt x="21" y="21"/>
                        <a:pt x="21" y="21"/>
                      </a:cubicBezTo>
                      <a:cubicBezTo>
                        <a:pt x="20" y="21"/>
                        <a:pt x="20" y="21"/>
                        <a:pt x="20" y="21"/>
                      </a:cubicBezTo>
                      <a:cubicBezTo>
                        <a:pt x="20" y="21"/>
                        <a:pt x="20" y="20"/>
                        <a:pt x="20" y="20"/>
                      </a:cubicBezTo>
                      <a:cubicBezTo>
                        <a:pt x="21" y="15"/>
                        <a:pt x="21" y="15"/>
                        <a:pt x="21" y="15"/>
                      </a:cubicBezTo>
                      <a:cubicBezTo>
                        <a:pt x="19" y="14"/>
                        <a:pt x="18" y="13"/>
                        <a:pt x="18" y="12"/>
                      </a:cubicBezTo>
                      <a:cubicBezTo>
                        <a:pt x="18" y="10"/>
                        <a:pt x="20" y="8"/>
                        <a:pt x="22" y="8"/>
                      </a:cubicBezTo>
                      <a:cubicBezTo>
                        <a:pt x="24" y="8"/>
                        <a:pt x="26" y="10"/>
                        <a:pt x="26" y="12"/>
                      </a:cubicBezTo>
                      <a:cubicBezTo>
                        <a:pt x="26" y="13"/>
                        <a:pt x="25" y="14"/>
                        <a:pt x="23" y="15"/>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99" b="1" i="0" u="none" strike="noStrike" kern="0" cap="none" spc="0" normalizeH="0" baseline="0" noProof="0" dirty="0">
                    <a:ln>
                      <a:noFill/>
                    </a:ln>
                    <a:solidFill>
                      <a:srgbClr val="FFFFFF">
                        <a:lumMod val="65000"/>
                      </a:srgbClr>
                    </a:solidFill>
                    <a:effectLst/>
                    <a:uLnTx/>
                    <a:uFillTx/>
                    <a:latin typeface="Segoe UI"/>
                    <a:ea typeface="+mn-ea"/>
                    <a:cs typeface="+mn-cs"/>
                  </a:endParaRPr>
                </a:p>
              </p:txBody>
            </p:sp>
          </p:grpSp>
        </p:grpSp>
        <p:sp>
          <p:nvSpPr>
            <p:cNvPr id="307" name="Rectangle 306"/>
            <p:cNvSpPr/>
            <p:nvPr/>
          </p:nvSpPr>
          <p:spPr bwMode="auto">
            <a:xfrm>
              <a:off x="350783" y="2450700"/>
              <a:ext cx="2313593" cy="3835405"/>
            </a:xfrm>
            <a:prstGeom prst="rect">
              <a:avLst/>
            </a:prstGeom>
            <a:solidFill>
              <a:srgbClr val="F2F2F2"/>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308" name="TextBox 307"/>
            <p:cNvSpPr txBox="1"/>
            <p:nvPr/>
          </p:nvSpPr>
          <p:spPr>
            <a:xfrm>
              <a:off x="613951" y="2744981"/>
              <a:ext cx="1787256"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Device protection</a:t>
              </a:r>
            </a:p>
          </p:txBody>
        </p:sp>
        <p:sp>
          <p:nvSpPr>
            <p:cNvPr id="310" name="Oval 309"/>
            <p:cNvSpPr/>
            <p:nvPr/>
          </p:nvSpPr>
          <p:spPr bwMode="auto">
            <a:xfrm>
              <a:off x="1141819"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11" name="Group 310"/>
            <p:cNvGrpSpPr/>
            <p:nvPr/>
          </p:nvGrpSpPr>
          <p:grpSpPr>
            <a:xfrm>
              <a:off x="1362212" y="3807621"/>
              <a:ext cx="290735" cy="396808"/>
              <a:chOff x="7198185" y="1881461"/>
              <a:chExt cx="166688" cy="255587"/>
            </a:xfrm>
          </p:grpSpPr>
          <p:sp>
            <p:nvSpPr>
              <p:cNvPr id="312" name="Freeform 112"/>
              <p:cNvSpPr>
                <a:spLocks/>
              </p:cNvSpPr>
              <p:nvPr/>
            </p:nvSpPr>
            <p:spPr bwMode="auto">
              <a:xfrm>
                <a:off x="7214060" y="1881461"/>
                <a:ext cx="134938" cy="112713"/>
              </a:xfrm>
              <a:custGeom>
                <a:avLst/>
                <a:gdLst>
                  <a:gd name="T0" fmla="*/ 36 w 36"/>
                  <a:gd name="T1" fmla="*/ 30 h 30"/>
                  <a:gd name="T2" fmla="*/ 36 w 36"/>
                  <a:gd name="T3" fmla="*/ 17 h 30"/>
                  <a:gd name="T4" fmla="*/ 36 w 36"/>
                  <a:gd name="T5" fmla="*/ 17 h 30"/>
                  <a:gd name="T6" fmla="*/ 18 w 36"/>
                  <a:gd name="T7" fmla="*/ 0 h 30"/>
                  <a:gd name="T8" fmla="*/ 0 w 36"/>
                  <a:gd name="T9" fmla="*/ 17 h 30"/>
                  <a:gd name="T10" fmla="*/ 0 w 36"/>
                  <a:gd name="T11" fmla="*/ 20 h 30"/>
                  <a:gd name="T12" fmla="*/ 0 w 3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30"/>
                    </a:moveTo>
                    <a:cubicBezTo>
                      <a:pt x="36" y="17"/>
                      <a:pt x="36" y="17"/>
                      <a:pt x="36" y="17"/>
                    </a:cubicBezTo>
                    <a:cubicBezTo>
                      <a:pt x="36" y="17"/>
                      <a:pt x="36" y="17"/>
                      <a:pt x="36" y="17"/>
                    </a:cubicBezTo>
                    <a:cubicBezTo>
                      <a:pt x="36" y="7"/>
                      <a:pt x="28" y="0"/>
                      <a:pt x="18" y="0"/>
                    </a:cubicBezTo>
                    <a:cubicBezTo>
                      <a:pt x="8" y="0"/>
                      <a:pt x="0" y="7"/>
                      <a:pt x="0" y="17"/>
                    </a:cubicBezTo>
                    <a:cubicBezTo>
                      <a:pt x="0" y="17"/>
                      <a:pt x="0" y="20"/>
                      <a:pt x="0" y="20"/>
                    </a:cubicBezTo>
                    <a:cubicBezTo>
                      <a:pt x="0" y="30"/>
                      <a:pt x="0" y="30"/>
                      <a:pt x="0" y="30"/>
                    </a:cubicBez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99" b="1" i="0" u="none" strike="noStrike" kern="0" cap="none" spc="0" normalizeH="0" baseline="0" noProof="0" dirty="0">
                  <a:ln>
                    <a:noFill/>
                  </a:ln>
                  <a:solidFill>
                    <a:srgbClr val="FFFFFF"/>
                  </a:solidFill>
                  <a:effectLst/>
                  <a:uLnTx/>
                  <a:uFillTx/>
                  <a:latin typeface="Segoe UI"/>
                  <a:ea typeface="+mn-ea"/>
                  <a:cs typeface="+mn-cs"/>
                </a:endParaRPr>
              </a:p>
            </p:txBody>
          </p:sp>
          <p:sp>
            <p:nvSpPr>
              <p:cNvPr id="313" name="Freeform 113"/>
              <p:cNvSpPr>
                <a:spLocks noEditPoints="1"/>
              </p:cNvSpPr>
              <p:nvPr/>
            </p:nvSpPr>
            <p:spPr bwMode="auto">
              <a:xfrm>
                <a:off x="7198185" y="2016398"/>
                <a:ext cx="166688" cy="120650"/>
              </a:xfrm>
              <a:custGeom>
                <a:avLst/>
                <a:gdLst>
                  <a:gd name="T0" fmla="*/ 42 w 44"/>
                  <a:gd name="T1" fmla="*/ 0 h 32"/>
                  <a:gd name="T2" fmla="*/ 2 w 44"/>
                  <a:gd name="T3" fmla="*/ 0 h 32"/>
                  <a:gd name="T4" fmla="*/ 0 w 44"/>
                  <a:gd name="T5" fmla="*/ 2 h 32"/>
                  <a:gd name="T6" fmla="*/ 0 w 44"/>
                  <a:gd name="T7" fmla="*/ 30 h 32"/>
                  <a:gd name="T8" fmla="*/ 2 w 44"/>
                  <a:gd name="T9" fmla="*/ 32 h 32"/>
                  <a:gd name="T10" fmla="*/ 42 w 44"/>
                  <a:gd name="T11" fmla="*/ 32 h 32"/>
                  <a:gd name="T12" fmla="*/ 44 w 44"/>
                  <a:gd name="T13" fmla="*/ 30 h 32"/>
                  <a:gd name="T14" fmla="*/ 44 w 44"/>
                  <a:gd name="T15" fmla="*/ 2 h 32"/>
                  <a:gd name="T16" fmla="*/ 42 w 44"/>
                  <a:gd name="T17" fmla="*/ 0 h 32"/>
                  <a:gd name="T18" fmla="*/ 23 w 44"/>
                  <a:gd name="T19" fmla="*/ 15 h 32"/>
                  <a:gd name="T20" fmla="*/ 24 w 44"/>
                  <a:gd name="T21" fmla="*/ 20 h 32"/>
                  <a:gd name="T22" fmla="*/ 24 w 44"/>
                  <a:gd name="T23" fmla="*/ 21 h 32"/>
                  <a:gd name="T24" fmla="*/ 23 w 44"/>
                  <a:gd name="T25" fmla="*/ 21 h 32"/>
                  <a:gd name="T26" fmla="*/ 21 w 44"/>
                  <a:gd name="T27" fmla="*/ 21 h 32"/>
                  <a:gd name="T28" fmla="*/ 20 w 44"/>
                  <a:gd name="T29" fmla="*/ 21 h 32"/>
                  <a:gd name="T30" fmla="*/ 20 w 44"/>
                  <a:gd name="T31" fmla="*/ 20 h 32"/>
                  <a:gd name="T32" fmla="*/ 21 w 44"/>
                  <a:gd name="T33" fmla="*/ 15 h 32"/>
                  <a:gd name="T34" fmla="*/ 18 w 44"/>
                  <a:gd name="T35" fmla="*/ 12 h 32"/>
                  <a:gd name="T36" fmla="*/ 22 w 44"/>
                  <a:gd name="T37" fmla="*/ 8 h 32"/>
                  <a:gd name="T38" fmla="*/ 26 w 44"/>
                  <a:gd name="T39" fmla="*/ 12 h 32"/>
                  <a:gd name="T40" fmla="*/ 23 w 44"/>
                  <a:gd name="T41"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2">
                    <a:moveTo>
                      <a:pt x="42" y="0"/>
                    </a:moveTo>
                    <a:cubicBezTo>
                      <a:pt x="2" y="0"/>
                      <a:pt x="2" y="0"/>
                      <a:pt x="2" y="0"/>
                    </a:cubicBezTo>
                    <a:cubicBezTo>
                      <a:pt x="1" y="0"/>
                      <a:pt x="0" y="1"/>
                      <a:pt x="0" y="2"/>
                    </a:cubicBezTo>
                    <a:cubicBezTo>
                      <a:pt x="0" y="30"/>
                      <a:pt x="0" y="30"/>
                      <a:pt x="0" y="30"/>
                    </a:cubicBezTo>
                    <a:cubicBezTo>
                      <a:pt x="0" y="31"/>
                      <a:pt x="1" y="32"/>
                      <a:pt x="2" y="32"/>
                    </a:cubicBezTo>
                    <a:cubicBezTo>
                      <a:pt x="42" y="32"/>
                      <a:pt x="42" y="32"/>
                      <a:pt x="42" y="32"/>
                    </a:cubicBezTo>
                    <a:cubicBezTo>
                      <a:pt x="43" y="32"/>
                      <a:pt x="44" y="31"/>
                      <a:pt x="44" y="30"/>
                    </a:cubicBezTo>
                    <a:cubicBezTo>
                      <a:pt x="44" y="2"/>
                      <a:pt x="44" y="2"/>
                      <a:pt x="44" y="2"/>
                    </a:cubicBezTo>
                    <a:cubicBezTo>
                      <a:pt x="44" y="1"/>
                      <a:pt x="43" y="0"/>
                      <a:pt x="42" y="0"/>
                    </a:cubicBezTo>
                    <a:close/>
                    <a:moveTo>
                      <a:pt x="23" y="15"/>
                    </a:moveTo>
                    <a:cubicBezTo>
                      <a:pt x="24" y="20"/>
                      <a:pt x="24" y="20"/>
                      <a:pt x="24" y="20"/>
                    </a:cubicBezTo>
                    <a:cubicBezTo>
                      <a:pt x="24" y="20"/>
                      <a:pt x="24" y="21"/>
                      <a:pt x="24" y="21"/>
                    </a:cubicBezTo>
                    <a:cubicBezTo>
                      <a:pt x="24" y="21"/>
                      <a:pt x="24" y="21"/>
                      <a:pt x="23" y="21"/>
                    </a:cubicBezTo>
                    <a:cubicBezTo>
                      <a:pt x="21" y="21"/>
                      <a:pt x="21" y="21"/>
                      <a:pt x="21" y="21"/>
                    </a:cubicBezTo>
                    <a:cubicBezTo>
                      <a:pt x="20" y="21"/>
                      <a:pt x="20" y="21"/>
                      <a:pt x="20" y="21"/>
                    </a:cubicBezTo>
                    <a:cubicBezTo>
                      <a:pt x="20" y="21"/>
                      <a:pt x="20" y="20"/>
                      <a:pt x="20" y="20"/>
                    </a:cubicBezTo>
                    <a:cubicBezTo>
                      <a:pt x="21" y="15"/>
                      <a:pt x="21" y="15"/>
                      <a:pt x="21" y="15"/>
                    </a:cubicBezTo>
                    <a:cubicBezTo>
                      <a:pt x="19" y="14"/>
                      <a:pt x="18" y="13"/>
                      <a:pt x="18" y="12"/>
                    </a:cubicBezTo>
                    <a:cubicBezTo>
                      <a:pt x="18" y="10"/>
                      <a:pt x="20" y="8"/>
                      <a:pt x="22" y="8"/>
                    </a:cubicBezTo>
                    <a:cubicBezTo>
                      <a:pt x="24" y="8"/>
                      <a:pt x="26" y="10"/>
                      <a:pt x="26" y="12"/>
                    </a:cubicBezTo>
                    <a:cubicBezTo>
                      <a:pt x="26" y="13"/>
                      <a:pt x="25" y="14"/>
                      <a:pt x="23" y="15"/>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99" b="1" i="0" u="none" strike="noStrike" kern="0" cap="none" spc="0" normalizeH="0" baseline="0" noProof="0" dirty="0">
                  <a:ln>
                    <a:noFill/>
                  </a:ln>
                  <a:solidFill>
                    <a:srgbClr val="FFFFFF"/>
                  </a:solidFill>
                  <a:effectLst/>
                  <a:uLnTx/>
                  <a:uFillTx/>
                  <a:latin typeface="Segoe UI"/>
                  <a:ea typeface="+mn-ea"/>
                  <a:cs typeface="+mn-cs"/>
                </a:endParaRPr>
              </a:p>
            </p:txBody>
          </p:sp>
        </p:grpSp>
        <p:sp>
          <p:nvSpPr>
            <p:cNvPr id="336" name="Rectangle 335"/>
            <p:cNvSpPr/>
            <p:nvPr/>
          </p:nvSpPr>
          <p:spPr>
            <a:xfrm>
              <a:off x="511173" y="4651931"/>
              <a:ext cx="1992812"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Health Attestation </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Guard</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Control</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Security policies</a:t>
              </a:r>
            </a:p>
          </p:txBody>
        </p:sp>
      </p:grpSp>
      <p:grpSp>
        <p:nvGrpSpPr>
          <p:cNvPr id="6" name="Group 5"/>
          <p:cNvGrpSpPr/>
          <p:nvPr/>
        </p:nvGrpSpPr>
        <p:grpSpPr>
          <a:xfrm>
            <a:off x="7467920" y="1850167"/>
            <a:ext cx="2313593" cy="3835405"/>
            <a:chOff x="7467919" y="2450700"/>
            <a:chExt cx="2313593" cy="3835405"/>
          </a:xfrm>
        </p:grpSpPr>
        <p:sp>
          <p:nvSpPr>
            <p:cNvPr id="271" name="Rectangle 270"/>
            <p:cNvSpPr/>
            <p:nvPr/>
          </p:nvSpPr>
          <p:spPr bwMode="auto">
            <a:xfrm>
              <a:off x="7501940" y="2450700"/>
              <a:ext cx="2245551" cy="3835405"/>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272" name="TextBox 271"/>
            <p:cNvSpPr txBox="1"/>
            <p:nvPr/>
          </p:nvSpPr>
          <p:spPr>
            <a:xfrm>
              <a:off x="7683590"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Information protection</a:t>
              </a:r>
            </a:p>
            <a:p>
              <a:pPr marL="0" marR="0" lvl="0" indent="0" algn="ctr" defTabSz="950844" rtl="0" eaLnBrk="1" fontAlgn="auto" latinLnBrk="0" hangingPunct="1">
                <a:lnSpc>
                  <a:spcPct val="90000"/>
                </a:lnSpc>
                <a:spcBef>
                  <a:spcPts val="0"/>
                </a:spcBef>
                <a:spcAft>
                  <a:spcPts val="612"/>
                </a:spcAft>
                <a:buClrTx/>
                <a:buSzTx/>
                <a:buFontTx/>
                <a:buNone/>
                <a:tabLst/>
                <a:defRPr/>
              </a:pPr>
              <a:endPar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endParaRPr>
            </a:p>
          </p:txBody>
        </p:sp>
        <p:sp>
          <p:nvSpPr>
            <p:cNvPr id="273" name="Rectangle 272"/>
            <p:cNvSpPr/>
            <p:nvPr/>
          </p:nvSpPr>
          <p:spPr>
            <a:xfrm>
              <a:off x="7670999" y="4651931"/>
              <a:ext cx="1907432"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protection / Drive encryption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Enterprise Data Protection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Conditional access</a:t>
              </a:r>
            </a:p>
          </p:txBody>
        </p:sp>
        <p:grpSp>
          <p:nvGrpSpPr>
            <p:cNvPr id="274" name="Group 273"/>
            <p:cNvGrpSpPr/>
            <p:nvPr/>
          </p:nvGrpSpPr>
          <p:grpSpPr>
            <a:xfrm>
              <a:off x="8222954" y="3666518"/>
              <a:ext cx="803523" cy="715232"/>
              <a:chOff x="7845642" y="3594953"/>
              <a:chExt cx="701271" cy="701271"/>
            </a:xfrm>
          </p:grpSpPr>
          <p:sp>
            <p:nvSpPr>
              <p:cNvPr id="275" name="Oval 274"/>
              <p:cNvSpPr/>
              <p:nvPr/>
            </p:nvSpPr>
            <p:spPr bwMode="auto">
              <a:xfrm>
                <a:off x="7845642"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grpSp>
            <p:nvGrpSpPr>
              <p:cNvPr id="276" name="Group 275"/>
              <p:cNvGrpSpPr/>
              <p:nvPr/>
            </p:nvGrpSpPr>
            <p:grpSpPr>
              <a:xfrm>
                <a:off x="8028210" y="3769396"/>
                <a:ext cx="336135" cy="352385"/>
                <a:chOff x="7463658" y="4062450"/>
                <a:chExt cx="370689" cy="392494"/>
              </a:xfrm>
            </p:grpSpPr>
            <p:sp>
              <p:nvSpPr>
                <p:cNvPr id="277" name="Oval 340"/>
                <p:cNvSpPr>
                  <a:spLocks noChangeArrowheads="1"/>
                </p:cNvSpPr>
                <p:nvPr/>
              </p:nvSpPr>
              <p:spPr bwMode="auto">
                <a:xfrm>
                  <a:off x="7607578" y="4186739"/>
                  <a:ext cx="82860" cy="80680"/>
                </a:xfrm>
                <a:prstGeom prst="ellipse">
                  <a:avLst/>
                </a:pr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78" name="Oval 341"/>
                <p:cNvSpPr>
                  <a:spLocks noChangeArrowheads="1"/>
                </p:cNvSpPr>
                <p:nvPr/>
              </p:nvSpPr>
              <p:spPr bwMode="auto">
                <a:xfrm>
                  <a:off x="7701341" y="4335015"/>
                  <a:ext cx="23986" cy="26166"/>
                </a:xfrm>
                <a:prstGeom prst="ellipse">
                  <a:avLst/>
                </a:pr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79" name="Line 342"/>
                <p:cNvSpPr>
                  <a:spLocks noChangeShapeType="1"/>
                </p:cNvSpPr>
                <p:nvPr/>
              </p:nvSpPr>
              <p:spPr bwMode="auto">
                <a:xfrm>
                  <a:off x="7690437" y="4206363"/>
                  <a:ext cx="102485" cy="0"/>
                </a:xfrm>
                <a:prstGeom prst="line">
                  <a:avLst/>
                </a:prstGeom>
                <a:noFill/>
                <a:ln w="12700"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80" name="Line 343"/>
                <p:cNvSpPr>
                  <a:spLocks noChangeShapeType="1"/>
                </p:cNvSpPr>
                <p:nvPr/>
              </p:nvSpPr>
              <p:spPr bwMode="auto">
                <a:xfrm>
                  <a:off x="7690437" y="4247794"/>
                  <a:ext cx="102485" cy="0"/>
                </a:xfrm>
                <a:prstGeom prst="line">
                  <a:avLst/>
                </a:prstGeom>
                <a:noFill/>
                <a:ln w="12700"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81" name="Freeform 512"/>
                <p:cNvSpPr>
                  <a:spLocks/>
                </p:cNvSpPr>
                <p:nvPr/>
              </p:nvSpPr>
              <p:spPr bwMode="auto">
                <a:xfrm>
                  <a:off x="7463658" y="4062450"/>
                  <a:ext cx="370689" cy="392494"/>
                </a:xfrm>
                <a:custGeom>
                  <a:avLst/>
                  <a:gdLst>
                    <a:gd name="T0" fmla="*/ 70 w 72"/>
                    <a:gd name="T1" fmla="*/ 0 h 76"/>
                    <a:gd name="T2" fmla="*/ 7 w 72"/>
                    <a:gd name="T3" fmla="*/ 0 h 76"/>
                    <a:gd name="T4" fmla="*/ 5 w 72"/>
                    <a:gd name="T5" fmla="*/ 2 h 76"/>
                    <a:gd name="T6" fmla="*/ 2 w 72"/>
                    <a:gd name="T7" fmla="*/ 5 h 76"/>
                    <a:gd name="T8" fmla="*/ 0 w 72"/>
                    <a:gd name="T9" fmla="*/ 7 h 76"/>
                    <a:gd name="T10" fmla="*/ 0 w 72"/>
                    <a:gd name="T11" fmla="*/ 17 h 76"/>
                    <a:gd name="T12" fmla="*/ 2 w 72"/>
                    <a:gd name="T13" fmla="*/ 19 h 76"/>
                    <a:gd name="T14" fmla="*/ 5 w 72"/>
                    <a:gd name="T15" fmla="*/ 21 h 76"/>
                    <a:gd name="T16" fmla="*/ 5 w 72"/>
                    <a:gd name="T17" fmla="*/ 55 h 76"/>
                    <a:gd name="T18" fmla="*/ 2 w 72"/>
                    <a:gd name="T19" fmla="*/ 57 h 76"/>
                    <a:gd name="T20" fmla="*/ 0 w 72"/>
                    <a:gd name="T21" fmla="*/ 59 h 76"/>
                    <a:gd name="T22" fmla="*/ 0 w 72"/>
                    <a:gd name="T23" fmla="*/ 69 h 76"/>
                    <a:gd name="T24" fmla="*/ 2 w 72"/>
                    <a:gd name="T25" fmla="*/ 71 h 76"/>
                    <a:gd name="T26" fmla="*/ 5 w 72"/>
                    <a:gd name="T27" fmla="*/ 74 h 76"/>
                    <a:gd name="T28" fmla="*/ 7 w 72"/>
                    <a:gd name="T29" fmla="*/ 76 h 76"/>
                    <a:gd name="T30" fmla="*/ 70 w 72"/>
                    <a:gd name="T31" fmla="*/ 76 h 76"/>
                    <a:gd name="T32" fmla="*/ 72 w 72"/>
                    <a:gd name="T33" fmla="*/ 74 h 76"/>
                    <a:gd name="T34" fmla="*/ 72 w 72"/>
                    <a:gd name="T35" fmla="*/ 2 h 76"/>
                    <a:gd name="T36" fmla="*/ 70 w 72"/>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76">
                      <a:moveTo>
                        <a:pt x="70" y="0"/>
                      </a:moveTo>
                      <a:cubicBezTo>
                        <a:pt x="7" y="0"/>
                        <a:pt x="7" y="0"/>
                        <a:pt x="7" y="0"/>
                      </a:cubicBezTo>
                      <a:cubicBezTo>
                        <a:pt x="6" y="0"/>
                        <a:pt x="5" y="1"/>
                        <a:pt x="5" y="2"/>
                      </a:cubicBezTo>
                      <a:cubicBezTo>
                        <a:pt x="5" y="4"/>
                        <a:pt x="4" y="5"/>
                        <a:pt x="2" y="5"/>
                      </a:cubicBezTo>
                      <a:cubicBezTo>
                        <a:pt x="1" y="5"/>
                        <a:pt x="0" y="6"/>
                        <a:pt x="0" y="7"/>
                      </a:cubicBezTo>
                      <a:cubicBezTo>
                        <a:pt x="0" y="17"/>
                        <a:pt x="0" y="17"/>
                        <a:pt x="0" y="17"/>
                      </a:cubicBezTo>
                      <a:cubicBezTo>
                        <a:pt x="0" y="18"/>
                        <a:pt x="1" y="19"/>
                        <a:pt x="2" y="19"/>
                      </a:cubicBezTo>
                      <a:cubicBezTo>
                        <a:pt x="4" y="19"/>
                        <a:pt x="5" y="20"/>
                        <a:pt x="5" y="21"/>
                      </a:cubicBezTo>
                      <a:cubicBezTo>
                        <a:pt x="5" y="55"/>
                        <a:pt x="5" y="55"/>
                        <a:pt x="5" y="55"/>
                      </a:cubicBezTo>
                      <a:cubicBezTo>
                        <a:pt x="5" y="56"/>
                        <a:pt x="4" y="57"/>
                        <a:pt x="2" y="57"/>
                      </a:cubicBezTo>
                      <a:cubicBezTo>
                        <a:pt x="1" y="57"/>
                        <a:pt x="0" y="58"/>
                        <a:pt x="0" y="59"/>
                      </a:cubicBezTo>
                      <a:cubicBezTo>
                        <a:pt x="0" y="69"/>
                        <a:pt x="0" y="69"/>
                        <a:pt x="0" y="69"/>
                      </a:cubicBezTo>
                      <a:cubicBezTo>
                        <a:pt x="0" y="70"/>
                        <a:pt x="1" y="71"/>
                        <a:pt x="2" y="71"/>
                      </a:cubicBezTo>
                      <a:cubicBezTo>
                        <a:pt x="4" y="71"/>
                        <a:pt x="5" y="72"/>
                        <a:pt x="5" y="74"/>
                      </a:cubicBezTo>
                      <a:cubicBezTo>
                        <a:pt x="5" y="75"/>
                        <a:pt x="6" y="76"/>
                        <a:pt x="7" y="76"/>
                      </a:cubicBezTo>
                      <a:cubicBezTo>
                        <a:pt x="70" y="76"/>
                        <a:pt x="70" y="76"/>
                        <a:pt x="70" y="76"/>
                      </a:cubicBezTo>
                      <a:cubicBezTo>
                        <a:pt x="71" y="76"/>
                        <a:pt x="72" y="75"/>
                        <a:pt x="72" y="74"/>
                      </a:cubicBezTo>
                      <a:cubicBezTo>
                        <a:pt x="72" y="2"/>
                        <a:pt x="72" y="2"/>
                        <a:pt x="72" y="2"/>
                      </a:cubicBezTo>
                      <a:cubicBezTo>
                        <a:pt x="72" y="1"/>
                        <a:pt x="71" y="0"/>
                        <a:pt x="70" y="0"/>
                      </a:cubicBez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82" name="Freeform 513"/>
                <p:cNvSpPr>
                  <a:spLocks/>
                </p:cNvSpPr>
                <p:nvPr/>
              </p:nvSpPr>
              <p:spPr bwMode="auto">
                <a:xfrm>
                  <a:off x="7524706" y="4103878"/>
                  <a:ext cx="268205" cy="309634"/>
                </a:xfrm>
                <a:custGeom>
                  <a:avLst/>
                  <a:gdLst>
                    <a:gd name="T0" fmla="*/ 52 w 52"/>
                    <a:gd name="T1" fmla="*/ 58 h 60"/>
                    <a:gd name="T2" fmla="*/ 50 w 52"/>
                    <a:gd name="T3" fmla="*/ 60 h 60"/>
                    <a:gd name="T4" fmla="*/ 2 w 52"/>
                    <a:gd name="T5" fmla="*/ 60 h 60"/>
                    <a:gd name="T6" fmla="*/ 0 w 52"/>
                    <a:gd name="T7" fmla="*/ 58 h 60"/>
                    <a:gd name="T8" fmla="*/ 0 w 52"/>
                    <a:gd name="T9" fmla="*/ 2 h 60"/>
                    <a:gd name="T10" fmla="*/ 2 w 52"/>
                    <a:gd name="T11" fmla="*/ 0 h 60"/>
                    <a:gd name="T12" fmla="*/ 50 w 52"/>
                    <a:gd name="T13" fmla="*/ 0 h 60"/>
                    <a:gd name="T14" fmla="*/ 52 w 52"/>
                    <a:gd name="T15" fmla="*/ 2 h 60"/>
                    <a:gd name="T16" fmla="*/ 52 w 52"/>
                    <a:gd name="T17" fmla="*/ 5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0">
                      <a:moveTo>
                        <a:pt x="52" y="58"/>
                      </a:moveTo>
                      <a:cubicBezTo>
                        <a:pt x="52" y="59"/>
                        <a:pt x="51" y="60"/>
                        <a:pt x="50" y="60"/>
                      </a:cubicBezTo>
                      <a:cubicBezTo>
                        <a:pt x="2" y="60"/>
                        <a:pt x="2" y="60"/>
                        <a:pt x="2" y="60"/>
                      </a:cubicBezTo>
                      <a:cubicBezTo>
                        <a:pt x="1" y="60"/>
                        <a:pt x="0" y="59"/>
                        <a:pt x="0" y="58"/>
                      </a:cubicBezTo>
                      <a:cubicBezTo>
                        <a:pt x="0" y="2"/>
                        <a:pt x="0" y="2"/>
                        <a:pt x="0" y="2"/>
                      </a:cubicBezTo>
                      <a:cubicBezTo>
                        <a:pt x="0" y="1"/>
                        <a:pt x="1" y="0"/>
                        <a:pt x="2" y="0"/>
                      </a:cubicBezTo>
                      <a:cubicBezTo>
                        <a:pt x="50" y="0"/>
                        <a:pt x="50" y="0"/>
                        <a:pt x="50" y="0"/>
                      </a:cubicBezTo>
                      <a:cubicBezTo>
                        <a:pt x="51" y="0"/>
                        <a:pt x="52" y="1"/>
                        <a:pt x="52" y="2"/>
                      </a:cubicBezTo>
                      <a:lnTo>
                        <a:pt x="52" y="58"/>
                      </a:ln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grpSp>
        </p:grpSp>
        <p:sp>
          <p:nvSpPr>
            <p:cNvPr id="314" name="Rectangle 313"/>
            <p:cNvSpPr/>
            <p:nvPr/>
          </p:nvSpPr>
          <p:spPr bwMode="auto">
            <a:xfrm>
              <a:off x="7467919" y="2450700"/>
              <a:ext cx="2313593" cy="3835405"/>
            </a:xfrm>
            <a:prstGeom prst="rect">
              <a:avLst/>
            </a:prstGeom>
            <a:solidFill>
              <a:srgbClr val="F2F2F2"/>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315" name="TextBox 314"/>
            <p:cNvSpPr txBox="1"/>
            <p:nvPr/>
          </p:nvSpPr>
          <p:spPr>
            <a:xfrm>
              <a:off x="7764207" y="2744981"/>
              <a:ext cx="1721016"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Threat resistance</a:t>
              </a:r>
            </a:p>
          </p:txBody>
        </p:sp>
        <p:sp>
          <p:nvSpPr>
            <p:cNvPr id="317" name="Oval 316"/>
            <p:cNvSpPr/>
            <p:nvPr/>
          </p:nvSpPr>
          <p:spPr bwMode="auto">
            <a:xfrm>
              <a:off x="8258955"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18" name="Group 317"/>
            <p:cNvGrpSpPr/>
            <p:nvPr/>
          </p:nvGrpSpPr>
          <p:grpSpPr>
            <a:xfrm>
              <a:off x="8439656" y="3847975"/>
              <a:ext cx="370118" cy="352319"/>
              <a:chOff x="7463658" y="4062450"/>
              <a:chExt cx="370689" cy="392494"/>
            </a:xfrm>
          </p:grpSpPr>
          <p:sp>
            <p:nvSpPr>
              <p:cNvPr id="319" name="Oval 340"/>
              <p:cNvSpPr>
                <a:spLocks noChangeArrowheads="1"/>
              </p:cNvSpPr>
              <p:nvPr/>
            </p:nvSpPr>
            <p:spPr bwMode="auto">
              <a:xfrm>
                <a:off x="7607578" y="4186739"/>
                <a:ext cx="82860" cy="80680"/>
              </a:xfrm>
              <a:prstGeom prst="ellipse">
                <a:avLst/>
              </a:pr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0" name="Oval 341"/>
              <p:cNvSpPr>
                <a:spLocks noChangeArrowheads="1"/>
              </p:cNvSpPr>
              <p:nvPr/>
            </p:nvSpPr>
            <p:spPr bwMode="auto">
              <a:xfrm>
                <a:off x="7701341" y="4335015"/>
                <a:ext cx="23986" cy="26166"/>
              </a:xfrm>
              <a:prstGeom prst="ellipse">
                <a:avLst/>
              </a:pr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1" name="Line 342"/>
              <p:cNvSpPr>
                <a:spLocks noChangeShapeType="1"/>
              </p:cNvSpPr>
              <p:nvPr/>
            </p:nvSpPr>
            <p:spPr bwMode="auto">
              <a:xfrm>
                <a:off x="7690437" y="4206363"/>
                <a:ext cx="102485" cy="0"/>
              </a:xfrm>
              <a:prstGeom prst="line">
                <a:avLst/>
              </a:prstGeom>
              <a:noFill/>
              <a:ln w="9525"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2" name="Line 343"/>
              <p:cNvSpPr>
                <a:spLocks noChangeShapeType="1"/>
              </p:cNvSpPr>
              <p:nvPr/>
            </p:nvSpPr>
            <p:spPr bwMode="auto">
              <a:xfrm>
                <a:off x="7690437" y="4247794"/>
                <a:ext cx="102485" cy="0"/>
              </a:xfrm>
              <a:prstGeom prst="line">
                <a:avLst/>
              </a:prstGeom>
              <a:noFill/>
              <a:ln w="9525"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3" name="Freeform 512"/>
              <p:cNvSpPr>
                <a:spLocks/>
              </p:cNvSpPr>
              <p:nvPr/>
            </p:nvSpPr>
            <p:spPr bwMode="auto">
              <a:xfrm>
                <a:off x="7463658" y="4062450"/>
                <a:ext cx="370689" cy="392494"/>
              </a:xfrm>
              <a:custGeom>
                <a:avLst/>
                <a:gdLst>
                  <a:gd name="T0" fmla="*/ 70 w 72"/>
                  <a:gd name="T1" fmla="*/ 0 h 76"/>
                  <a:gd name="T2" fmla="*/ 7 w 72"/>
                  <a:gd name="T3" fmla="*/ 0 h 76"/>
                  <a:gd name="T4" fmla="*/ 5 w 72"/>
                  <a:gd name="T5" fmla="*/ 2 h 76"/>
                  <a:gd name="T6" fmla="*/ 2 w 72"/>
                  <a:gd name="T7" fmla="*/ 5 h 76"/>
                  <a:gd name="T8" fmla="*/ 0 w 72"/>
                  <a:gd name="T9" fmla="*/ 7 h 76"/>
                  <a:gd name="T10" fmla="*/ 0 w 72"/>
                  <a:gd name="T11" fmla="*/ 17 h 76"/>
                  <a:gd name="T12" fmla="*/ 2 w 72"/>
                  <a:gd name="T13" fmla="*/ 19 h 76"/>
                  <a:gd name="T14" fmla="*/ 5 w 72"/>
                  <a:gd name="T15" fmla="*/ 21 h 76"/>
                  <a:gd name="T16" fmla="*/ 5 w 72"/>
                  <a:gd name="T17" fmla="*/ 55 h 76"/>
                  <a:gd name="T18" fmla="*/ 2 w 72"/>
                  <a:gd name="T19" fmla="*/ 57 h 76"/>
                  <a:gd name="T20" fmla="*/ 0 w 72"/>
                  <a:gd name="T21" fmla="*/ 59 h 76"/>
                  <a:gd name="T22" fmla="*/ 0 w 72"/>
                  <a:gd name="T23" fmla="*/ 69 h 76"/>
                  <a:gd name="T24" fmla="*/ 2 w 72"/>
                  <a:gd name="T25" fmla="*/ 71 h 76"/>
                  <a:gd name="T26" fmla="*/ 5 w 72"/>
                  <a:gd name="T27" fmla="*/ 74 h 76"/>
                  <a:gd name="T28" fmla="*/ 7 w 72"/>
                  <a:gd name="T29" fmla="*/ 76 h 76"/>
                  <a:gd name="T30" fmla="*/ 70 w 72"/>
                  <a:gd name="T31" fmla="*/ 76 h 76"/>
                  <a:gd name="T32" fmla="*/ 72 w 72"/>
                  <a:gd name="T33" fmla="*/ 74 h 76"/>
                  <a:gd name="T34" fmla="*/ 72 w 72"/>
                  <a:gd name="T35" fmla="*/ 2 h 76"/>
                  <a:gd name="T36" fmla="*/ 70 w 72"/>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76">
                    <a:moveTo>
                      <a:pt x="70" y="0"/>
                    </a:moveTo>
                    <a:cubicBezTo>
                      <a:pt x="7" y="0"/>
                      <a:pt x="7" y="0"/>
                      <a:pt x="7" y="0"/>
                    </a:cubicBezTo>
                    <a:cubicBezTo>
                      <a:pt x="6" y="0"/>
                      <a:pt x="5" y="1"/>
                      <a:pt x="5" y="2"/>
                    </a:cubicBezTo>
                    <a:cubicBezTo>
                      <a:pt x="5" y="4"/>
                      <a:pt x="4" y="5"/>
                      <a:pt x="2" y="5"/>
                    </a:cubicBezTo>
                    <a:cubicBezTo>
                      <a:pt x="1" y="5"/>
                      <a:pt x="0" y="6"/>
                      <a:pt x="0" y="7"/>
                    </a:cubicBezTo>
                    <a:cubicBezTo>
                      <a:pt x="0" y="17"/>
                      <a:pt x="0" y="17"/>
                      <a:pt x="0" y="17"/>
                    </a:cubicBezTo>
                    <a:cubicBezTo>
                      <a:pt x="0" y="18"/>
                      <a:pt x="1" y="19"/>
                      <a:pt x="2" y="19"/>
                    </a:cubicBezTo>
                    <a:cubicBezTo>
                      <a:pt x="4" y="19"/>
                      <a:pt x="5" y="20"/>
                      <a:pt x="5" y="21"/>
                    </a:cubicBezTo>
                    <a:cubicBezTo>
                      <a:pt x="5" y="55"/>
                      <a:pt x="5" y="55"/>
                      <a:pt x="5" y="55"/>
                    </a:cubicBezTo>
                    <a:cubicBezTo>
                      <a:pt x="5" y="56"/>
                      <a:pt x="4" y="57"/>
                      <a:pt x="2" y="57"/>
                    </a:cubicBezTo>
                    <a:cubicBezTo>
                      <a:pt x="1" y="57"/>
                      <a:pt x="0" y="58"/>
                      <a:pt x="0" y="59"/>
                    </a:cubicBezTo>
                    <a:cubicBezTo>
                      <a:pt x="0" y="69"/>
                      <a:pt x="0" y="69"/>
                      <a:pt x="0" y="69"/>
                    </a:cubicBezTo>
                    <a:cubicBezTo>
                      <a:pt x="0" y="70"/>
                      <a:pt x="1" y="71"/>
                      <a:pt x="2" y="71"/>
                    </a:cubicBezTo>
                    <a:cubicBezTo>
                      <a:pt x="4" y="71"/>
                      <a:pt x="5" y="72"/>
                      <a:pt x="5" y="74"/>
                    </a:cubicBezTo>
                    <a:cubicBezTo>
                      <a:pt x="5" y="75"/>
                      <a:pt x="6" y="76"/>
                      <a:pt x="7" y="76"/>
                    </a:cubicBezTo>
                    <a:cubicBezTo>
                      <a:pt x="70" y="76"/>
                      <a:pt x="70" y="76"/>
                      <a:pt x="70" y="76"/>
                    </a:cubicBezTo>
                    <a:cubicBezTo>
                      <a:pt x="71" y="76"/>
                      <a:pt x="72" y="75"/>
                      <a:pt x="72" y="74"/>
                    </a:cubicBezTo>
                    <a:cubicBezTo>
                      <a:pt x="72" y="2"/>
                      <a:pt x="72" y="2"/>
                      <a:pt x="72" y="2"/>
                    </a:cubicBezTo>
                    <a:cubicBezTo>
                      <a:pt x="72" y="1"/>
                      <a:pt x="71" y="0"/>
                      <a:pt x="70" y="0"/>
                    </a:cubicBezTo>
                    <a:close/>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4" name="Freeform 513"/>
              <p:cNvSpPr>
                <a:spLocks/>
              </p:cNvSpPr>
              <p:nvPr/>
            </p:nvSpPr>
            <p:spPr bwMode="auto">
              <a:xfrm>
                <a:off x="7524706" y="4103878"/>
                <a:ext cx="268205" cy="309634"/>
              </a:xfrm>
              <a:custGeom>
                <a:avLst/>
                <a:gdLst>
                  <a:gd name="T0" fmla="*/ 52 w 52"/>
                  <a:gd name="T1" fmla="*/ 58 h 60"/>
                  <a:gd name="T2" fmla="*/ 50 w 52"/>
                  <a:gd name="T3" fmla="*/ 60 h 60"/>
                  <a:gd name="T4" fmla="*/ 2 w 52"/>
                  <a:gd name="T5" fmla="*/ 60 h 60"/>
                  <a:gd name="T6" fmla="*/ 0 w 52"/>
                  <a:gd name="T7" fmla="*/ 58 h 60"/>
                  <a:gd name="T8" fmla="*/ 0 w 52"/>
                  <a:gd name="T9" fmla="*/ 2 h 60"/>
                  <a:gd name="T10" fmla="*/ 2 w 52"/>
                  <a:gd name="T11" fmla="*/ 0 h 60"/>
                  <a:gd name="T12" fmla="*/ 50 w 52"/>
                  <a:gd name="T13" fmla="*/ 0 h 60"/>
                  <a:gd name="T14" fmla="*/ 52 w 52"/>
                  <a:gd name="T15" fmla="*/ 2 h 60"/>
                  <a:gd name="T16" fmla="*/ 52 w 52"/>
                  <a:gd name="T17" fmla="*/ 5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0">
                    <a:moveTo>
                      <a:pt x="52" y="58"/>
                    </a:moveTo>
                    <a:cubicBezTo>
                      <a:pt x="52" y="59"/>
                      <a:pt x="51" y="60"/>
                      <a:pt x="50" y="60"/>
                    </a:cubicBezTo>
                    <a:cubicBezTo>
                      <a:pt x="2" y="60"/>
                      <a:pt x="2" y="60"/>
                      <a:pt x="2" y="60"/>
                    </a:cubicBezTo>
                    <a:cubicBezTo>
                      <a:pt x="1" y="60"/>
                      <a:pt x="0" y="59"/>
                      <a:pt x="0" y="58"/>
                    </a:cubicBezTo>
                    <a:cubicBezTo>
                      <a:pt x="0" y="2"/>
                      <a:pt x="0" y="2"/>
                      <a:pt x="0" y="2"/>
                    </a:cubicBezTo>
                    <a:cubicBezTo>
                      <a:pt x="0" y="1"/>
                      <a:pt x="1" y="0"/>
                      <a:pt x="2" y="0"/>
                    </a:cubicBezTo>
                    <a:cubicBezTo>
                      <a:pt x="50" y="0"/>
                      <a:pt x="50" y="0"/>
                      <a:pt x="50" y="0"/>
                    </a:cubicBezTo>
                    <a:cubicBezTo>
                      <a:pt x="51" y="0"/>
                      <a:pt x="52" y="1"/>
                      <a:pt x="52" y="2"/>
                    </a:cubicBezTo>
                    <a:lnTo>
                      <a:pt x="52" y="58"/>
                    </a:lnTo>
                    <a:close/>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grpSp>
        <p:sp>
          <p:nvSpPr>
            <p:cNvPr id="337" name="Rectangle 336"/>
            <p:cNvSpPr/>
            <p:nvPr/>
          </p:nvSpPr>
          <p:spPr>
            <a:xfrm>
              <a:off x="7670999" y="4549386"/>
              <a:ext cx="1907432"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SmartScreen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AppLocker</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Guard</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Windows Defender</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Windows Defender Application Guard</a:t>
              </a:r>
            </a:p>
          </p:txBody>
        </p:sp>
      </p:grpSp>
      <p:grpSp>
        <p:nvGrpSpPr>
          <p:cNvPr id="8" name="Group 7"/>
          <p:cNvGrpSpPr/>
          <p:nvPr/>
        </p:nvGrpSpPr>
        <p:grpSpPr>
          <a:xfrm>
            <a:off x="2723162" y="1850167"/>
            <a:ext cx="2313593" cy="3835405"/>
            <a:chOff x="2723161" y="2450700"/>
            <a:chExt cx="2313593" cy="3835405"/>
          </a:xfrm>
        </p:grpSpPr>
        <p:sp>
          <p:nvSpPr>
            <p:cNvPr id="284" name="Rectangle 283"/>
            <p:cNvSpPr/>
            <p:nvPr/>
          </p:nvSpPr>
          <p:spPr bwMode="auto">
            <a:xfrm>
              <a:off x="2757182" y="2450700"/>
              <a:ext cx="2245551" cy="3835405"/>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285" name="TextBox 284"/>
            <p:cNvSpPr txBox="1"/>
            <p:nvPr/>
          </p:nvSpPr>
          <p:spPr>
            <a:xfrm>
              <a:off x="2938832"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Threat resistance</a:t>
              </a:r>
            </a:p>
          </p:txBody>
        </p:sp>
        <p:sp>
          <p:nvSpPr>
            <p:cNvPr id="286" name="Rectangle 285"/>
            <p:cNvSpPr/>
            <p:nvPr/>
          </p:nvSpPr>
          <p:spPr>
            <a:xfrm>
              <a:off x="2883551" y="4651931"/>
              <a:ext cx="1992813"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SmartScreen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AppLocker</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Guard</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Windows Defender</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Network/Firewall</a:t>
              </a:r>
            </a:p>
          </p:txBody>
        </p:sp>
        <p:grpSp>
          <p:nvGrpSpPr>
            <p:cNvPr id="287" name="Group 286"/>
            <p:cNvGrpSpPr/>
            <p:nvPr/>
          </p:nvGrpSpPr>
          <p:grpSpPr>
            <a:xfrm>
              <a:off x="3478196" y="3666518"/>
              <a:ext cx="803523" cy="715232"/>
              <a:chOff x="3708443" y="3594953"/>
              <a:chExt cx="701271" cy="701271"/>
            </a:xfrm>
          </p:grpSpPr>
          <p:sp>
            <p:nvSpPr>
              <p:cNvPr id="288" name="Oval 287"/>
              <p:cNvSpPr/>
              <p:nvPr/>
            </p:nvSpPr>
            <p:spPr bwMode="auto">
              <a:xfrm>
                <a:off x="3708443"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grpSp>
            <p:nvGrpSpPr>
              <p:cNvPr id="289" name="Group 288"/>
              <p:cNvGrpSpPr/>
              <p:nvPr/>
            </p:nvGrpSpPr>
            <p:grpSpPr>
              <a:xfrm>
                <a:off x="3901292" y="3777530"/>
                <a:ext cx="315573" cy="371629"/>
                <a:chOff x="1778470" y="6292845"/>
                <a:chExt cx="241300" cy="284163"/>
              </a:xfrm>
            </p:grpSpPr>
            <p:sp>
              <p:nvSpPr>
                <p:cNvPr id="290" name="Freeform 79"/>
                <p:cNvSpPr>
                  <a:spLocks/>
                </p:cNvSpPr>
                <p:nvPr/>
              </p:nvSpPr>
              <p:spPr bwMode="auto">
                <a:xfrm>
                  <a:off x="1778470" y="6292845"/>
                  <a:ext cx="241300" cy="284163"/>
                </a:xfrm>
                <a:custGeom>
                  <a:avLst/>
                  <a:gdLst>
                    <a:gd name="T0" fmla="*/ 63 w 64"/>
                    <a:gd name="T1" fmla="*/ 4 h 76"/>
                    <a:gd name="T2" fmla="*/ 64 w 64"/>
                    <a:gd name="T3" fmla="*/ 6 h 76"/>
                    <a:gd name="T4" fmla="*/ 64 w 64"/>
                    <a:gd name="T5" fmla="*/ 38 h 76"/>
                    <a:gd name="T6" fmla="*/ 33 w 64"/>
                    <a:gd name="T7" fmla="*/ 76 h 76"/>
                    <a:gd name="T8" fmla="*/ 31 w 64"/>
                    <a:gd name="T9" fmla="*/ 76 h 76"/>
                    <a:gd name="T10" fmla="*/ 0 w 64"/>
                    <a:gd name="T11" fmla="*/ 38 h 76"/>
                    <a:gd name="T12" fmla="*/ 0 w 64"/>
                    <a:gd name="T13" fmla="*/ 6 h 76"/>
                    <a:gd name="T14" fmla="*/ 1 w 64"/>
                    <a:gd name="T15" fmla="*/ 4 h 76"/>
                    <a:gd name="T16" fmla="*/ 32 w 64"/>
                    <a:gd name="T17" fmla="*/ 0 h 76"/>
                    <a:gd name="T18" fmla="*/ 63 w 64"/>
                    <a:gd name="T19" fmla="*/ 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76">
                      <a:moveTo>
                        <a:pt x="63" y="4"/>
                      </a:moveTo>
                      <a:cubicBezTo>
                        <a:pt x="64" y="4"/>
                        <a:pt x="64" y="5"/>
                        <a:pt x="64" y="6"/>
                      </a:cubicBezTo>
                      <a:cubicBezTo>
                        <a:pt x="64" y="6"/>
                        <a:pt x="64" y="29"/>
                        <a:pt x="64" y="38"/>
                      </a:cubicBezTo>
                      <a:cubicBezTo>
                        <a:pt x="64" y="57"/>
                        <a:pt x="33" y="76"/>
                        <a:pt x="33" y="76"/>
                      </a:cubicBezTo>
                      <a:cubicBezTo>
                        <a:pt x="32" y="76"/>
                        <a:pt x="32" y="76"/>
                        <a:pt x="31" y="76"/>
                      </a:cubicBezTo>
                      <a:cubicBezTo>
                        <a:pt x="31" y="76"/>
                        <a:pt x="0" y="57"/>
                        <a:pt x="0" y="38"/>
                      </a:cubicBezTo>
                      <a:cubicBezTo>
                        <a:pt x="0" y="29"/>
                        <a:pt x="0" y="6"/>
                        <a:pt x="0" y="6"/>
                      </a:cubicBezTo>
                      <a:cubicBezTo>
                        <a:pt x="0" y="5"/>
                        <a:pt x="0" y="4"/>
                        <a:pt x="1" y="4"/>
                      </a:cubicBezTo>
                      <a:cubicBezTo>
                        <a:pt x="1" y="4"/>
                        <a:pt x="6" y="0"/>
                        <a:pt x="32" y="0"/>
                      </a:cubicBezTo>
                      <a:cubicBezTo>
                        <a:pt x="58" y="0"/>
                        <a:pt x="63" y="4"/>
                        <a:pt x="63" y="4"/>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91" name="Freeform 80"/>
                <p:cNvSpPr>
                  <a:spLocks/>
                </p:cNvSpPr>
                <p:nvPr/>
              </p:nvSpPr>
              <p:spPr bwMode="auto">
                <a:xfrm>
                  <a:off x="1808633" y="6321423"/>
                  <a:ext cx="153988" cy="147638"/>
                </a:xfrm>
                <a:custGeom>
                  <a:avLst/>
                  <a:gdLst>
                    <a:gd name="T0" fmla="*/ 41 w 41"/>
                    <a:gd name="T1" fmla="*/ 1 h 39"/>
                    <a:gd name="T2" fmla="*/ 24 w 41"/>
                    <a:gd name="T3" fmla="*/ 0 h 39"/>
                    <a:gd name="T4" fmla="*/ 0 w 41"/>
                    <a:gd name="T5" fmla="*/ 4 h 39"/>
                    <a:gd name="T6" fmla="*/ 0 w 41"/>
                    <a:gd name="T7" fmla="*/ 29 h 39"/>
                    <a:gd name="T8" fmla="*/ 4 w 41"/>
                    <a:gd name="T9" fmla="*/ 39 h 39"/>
                    <a:gd name="T10" fmla="*/ 23 w 41"/>
                    <a:gd name="T11" fmla="*/ 22 h 39"/>
                    <a:gd name="T12" fmla="*/ 41 w 41"/>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41" h="39">
                      <a:moveTo>
                        <a:pt x="41" y="1"/>
                      </a:moveTo>
                      <a:cubicBezTo>
                        <a:pt x="37" y="1"/>
                        <a:pt x="32" y="0"/>
                        <a:pt x="24" y="0"/>
                      </a:cubicBezTo>
                      <a:cubicBezTo>
                        <a:pt x="5" y="0"/>
                        <a:pt x="0" y="4"/>
                        <a:pt x="0" y="4"/>
                      </a:cubicBezTo>
                      <a:cubicBezTo>
                        <a:pt x="0" y="4"/>
                        <a:pt x="0" y="21"/>
                        <a:pt x="0" y="29"/>
                      </a:cubicBezTo>
                      <a:cubicBezTo>
                        <a:pt x="0" y="32"/>
                        <a:pt x="1" y="36"/>
                        <a:pt x="4" y="39"/>
                      </a:cubicBezTo>
                      <a:cubicBezTo>
                        <a:pt x="4" y="39"/>
                        <a:pt x="6" y="39"/>
                        <a:pt x="23" y="22"/>
                      </a:cubicBezTo>
                      <a:cubicBezTo>
                        <a:pt x="40" y="5"/>
                        <a:pt x="41" y="1"/>
                        <a:pt x="41" y="1"/>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92" name="Freeform 81"/>
                <p:cNvSpPr>
                  <a:spLocks/>
                </p:cNvSpPr>
                <p:nvPr/>
              </p:nvSpPr>
              <p:spPr bwMode="auto">
                <a:xfrm>
                  <a:off x="1846731" y="6351586"/>
                  <a:ext cx="142875" cy="184150"/>
                </a:xfrm>
                <a:custGeom>
                  <a:avLst/>
                  <a:gdLst>
                    <a:gd name="T0" fmla="*/ 0 w 38"/>
                    <a:gd name="T1" fmla="*/ 38 h 49"/>
                    <a:gd name="T2" fmla="*/ 14 w 38"/>
                    <a:gd name="T3" fmla="*/ 49 h 49"/>
                    <a:gd name="T4" fmla="*/ 38 w 38"/>
                    <a:gd name="T5" fmla="*/ 21 h 49"/>
                    <a:gd name="T6" fmla="*/ 38 w 38"/>
                    <a:gd name="T7" fmla="*/ 0 h 49"/>
                    <a:gd name="T8" fmla="*/ 19 w 38"/>
                    <a:gd name="T9" fmla="*/ 21 h 49"/>
                    <a:gd name="T10" fmla="*/ 0 w 38"/>
                    <a:gd name="T11" fmla="*/ 38 h 49"/>
                  </a:gdLst>
                  <a:ahLst/>
                  <a:cxnLst>
                    <a:cxn ang="0">
                      <a:pos x="T0" y="T1"/>
                    </a:cxn>
                    <a:cxn ang="0">
                      <a:pos x="T2" y="T3"/>
                    </a:cxn>
                    <a:cxn ang="0">
                      <a:pos x="T4" y="T5"/>
                    </a:cxn>
                    <a:cxn ang="0">
                      <a:pos x="T6" y="T7"/>
                    </a:cxn>
                    <a:cxn ang="0">
                      <a:pos x="T8" y="T9"/>
                    </a:cxn>
                    <a:cxn ang="0">
                      <a:pos x="T10" y="T11"/>
                    </a:cxn>
                  </a:cxnLst>
                  <a:rect l="0" t="0" r="r" b="b"/>
                  <a:pathLst>
                    <a:path w="38" h="49">
                      <a:moveTo>
                        <a:pt x="0" y="38"/>
                      </a:moveTo>
                      <a:cubicBezTo>
                        <a:pt x="6" y="45"/>
                        <a:pt x="14" y="49"/>
                        <a:pt x="14" y="49"/>
                      </a:cubicBezTo>
                      <a:cubicBezTo>
                        <a:pt x="14" y="49"/>
                        <a:pt x="38" y="35"/>
                        <a:pt x="38" y="21"/>
                      </a:cubicBezTo>
                      <a:cubicBezTo>
                        <a:pt x="38" y="16"/>
                        <a:pt x="38" y="6"/>
                        <a:pt x="38" y="0"/>
                      </a:cubicBezTo>
                      <a:cubicBezTo>
                        <a:pt x="38" y="0"/>
                        <a:pt x="36" y="5"/>
                        <a:pt x="19" y="21"/>
                      </a:cubicBezTo>
                      <a:cubicBezTo>
                        <a:pt x="3" y="37"/>
                        <a:pt x="0" y="38"/>
                        <a:pt x="0" y="38"/>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grpSp>
        </p:grpSp>
        <p:sp>
          <p:nvSpPr>
            <p:cNvPr id="325" name="Rectangle 324"/>
            <p:cNvSpPr/>
            <p:nvPr/>
          </p:nvSpPr>
          <p:spPr bwMode="auto">
            <a:xfrm>
              <a:off x="2723161" y="2450700"/>
              <a:ext cx="2313593" cy="3835405"/>
            </a:xfrm>
            <a:prstGeom prst="rect">
              <a:avLst/>
            </a:prstGeom>
            <a:solidFill>
              <a:srgbClr val="F2F2F2"/>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326" name="TextBox 325"/>
            <p:cNvSpPr txBox="1"/>
            <p:nvPr/>
          </p:nvSpPr>
          <p:spPr>
            <a:xfrm>
              <a:off x="2938832"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Identity protection</a:t>
              </a:r>
            </a:p>
          </p:txBody>
        </p:sp>
        <p:sp>
          <p:nvSpPr>
            <p:cNvPr id="328" name="Oval 327"/>
            <p:cNvSpPr/>
            <p:nvPr/>
          </p:nvSpPr>
          <p:spPr bwMode="auto">
            <a:xfrm>
              <a:off x="3514197"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29" name="Group 328"/>
            <p:cNvGrpSpPr/>
            <p:nvPr/>
          </p:nvGrpSpPr>
          <p:grpSpPr>
            <a:xfrm>
              <a:off x="3712998" y="3860350"/>
              <a:ext cx="333918" cy="379027"/>
              <a:chOff x="1778470" y="6292845"/>
              <a:chExt cx="241300" cy="284163"/>
            </a:xfrm>
          </p:grpSpPr>
          <p:sp>
            <p:nvSpPr>
              <p:cNvPr id="330" name="Freeform 79"/>
              <p:cNvSpPr>
                <a:spLocks/>
              </p:cNvSpPr>
              <p:nvPr/>
            </p:nvSpPr>
            <p:spPr bwMode="auto">
              <a:xfrm>
                <a:off x="1778470" y="6292845"/>
                <a:ext cx="241300" cy="284163"/>
              </a:xfrm>
              <a:custGeom>
                <a:avLst/>
                <a:gdLst>
                  <a:gd name="T0" fmla="*/ 63 w 64"/>
                  <a:gd name="T1" fmla="*/ 4 h 76"/>
                  <a:gd name="T2" fmla="*/ 64 w 64"/>
                  <a:gd name="T3" fmla="*/ 6 h 76"/>
                  <a:gd name="T4" fmla="*/ 64 w 64"/>
                  <a:gd name="T5" fmla="*/ 38 h 76"/>
                  <a:gd name="T6" fmla="*/ 33 w 64"/>
                  <a:gd name="T7" fmla="*/ 76 h 76"/>
                  <a:gd name="T8" fmla="*/ 31 w 64"/>
                  <a:gd name="T9" fmla="*/ 76 h 76"/>
                  <a:gd name="T10" fmla="*/ 0 w 64"/>
                  <a:gd name="T11" fmla="*/ 38 h 76"/>
                  <a:gd name="T12" fmla="*/ 0 w 64"/>
                  <a:gd name="T13" fmla="*/ 6 h 76"/>
                  <a:gd name="T14" fmla="*/ 1 w 64"/>
                  <a:gd name="T15" fmla="*/ 4 h 76"/>
                  <a:gd name="T16" fmla="*/ 32 w 64"/>
                  <a:gd name="T17" fmla="*/ 0 h 76"/>
                  <a:gd name="T18" fmla="*/ 63 w 64"/>
                  <a:gd name="T19" fmla="*/ 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76">
                    <a:moveTo>
                      <a:pt x="63" y="4"/>
                    </a:moveTo>
                    <a:cubicBezTo>
                      <a:pt x="64" y="4"/>
                      <a:pt x="64" y="5"/>
                      <a:pt x="64" y="6"/>
                    </a:cubicBezTo>
                    <a:cubicBezTo>
                      <a:pt x="64" y="6"/>
                      <a:pt x="64" y="29"/>
                      <a:pt x="64" y="38"/>
                    </a:cubicBezTo>
                    <a:cubicBezTo>
                      <a:pt x="64" y="57"/>
                      <a:pt x="33" y="76"/>
                      <a:pt x="33" y="76"/>
                    </a:cubicBezTo>
                    <a:cubicBezTo>
                      <a:pt x="32" y="76"/>
                      <a:pt x="32" y="76"/>
                      <a:pt x="31" y="76"/>
                    </a:cubicBezTo>
                    <a:cubicBezTo>
                      <a:pt x="31" y="76"/>
                      <a:pt x="0" y="57"/>
                      <a:pt x="0" y="38"/>
                    </a:cubicBezTo>
                    <a:cubicBezTo>
                      <a:pt x="0" y="29"/>
                      <a:pt x="0" y="6"/>
                      <a:pt x="0" y="6"/>
                    </a:cubicBezTo>
                    <a:cubicBezTo>
                      <a:pt x="0" y="5"/>
                      <a:pt x="0" y="4"/>
                      <a:pt x="1" y="4"/>
                    </a:cubicBezTo>
                    <a:cubicBezTo>
                      <a:pt x="1" y="4"/>
                      <a:pt x="6" y="0"/>
                      <a:pt x="32" y="0"/>
                    </a:cubicBezTo>
                    <a:cubicBezTo>
                      <a:pt x="58" y="0"/>
                      <a:pt x="63" y="4"/>
                      <a:pt x="63" y="4"/>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sp>
            <p:nvSpPr>
              <p:cNvPr id="331" name="Freeform 80"/>
              <p:cNvSpPr>
                <a:spLocks/>
              </p:cNvSpPr>
              <p:nvPr/>
            </p:nvSpPr>
            <p:spPr bwMode="auto">
              <a:xfrm>
                <a:off x="1808633" y="6321423"/>
                <a:ext cx="153988" cy="147638"/>
              </a:xfrm>
              <a:custGeom>
                <a:avLst/>
                <a:gdLst>
                  <a:gd name="T0" fmla="*/ 41 w 41"/>
                  <a:gd name="T1" fmla="*/ 1 h 39"/>
                  <a:gd name="T2" fmla="*/ 24 w 41"/>
                  <a:gd name="T3" fmla="*/ 0 h 39"/>
                  <a:gd name="T4" fmla="*/ 0 w 41"/>
                  <a:gd name="T5" fmla="*/ 4 h 39"/>
                  <a:gd name="T6" fmla="*/ 0 w 41"/>
                  <a:gd name="T7" fmla="*/ 29 h 39"/>
                  <a:gd name="T8" fmla="*/ 4 w 41"/>
                  <a:gd name="T9" fmla="*/ 39 h 39"/>
                  <a:gd name="T10" fmla="*/ 23 w 41"/>
                  <a:gd name="T11" fmla="*/ 22 h 39"/>
                  <a:gd name="T12" fmla="*/ 41 w 41"/>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41" h="39">
                    <a:moveTo>
                      <a:pt x="41" y="1"/>
                    </a:moveTo>
                    <a:cubicBezTo>
                      <a:pt x="37" y="1"/>
                      <a:pt x="32" y="0"/>
                      <a:pt x="24" y="0"/>
                    </a:cubicBezTo>
                    <a:cubicBezTo>
                      <a:pt x="5" y="0"/>
                      <a:pt x="0" y="4"/>
                      <a:pt x="0" y="4"/>
                    </a:cubicBezTo>
                    <a:cubicBezTo>
                      <a:pt x="0" y="4"/>
                      <a:pt x="0" y="21"/>
                      <a:pt x="0" y="29"/>
                    </a:cubicBezTo>
                    <a:cubicBezTo>
                      <a:pt x="0" y="32"/>
                      <a:pt x="1" y="36"/>
                      <a:pt x="4" y="39"/>
                    </a:cubicBezTo>
                    <a:cubicBezTo>
                      <a:pt x="4" y="39"/>
                      <a:pt x="6" y="39"/>
                      <a:pt x="23" y="22"/>
                    </a:cubicBezTo>
                    <a:cubicBezTo>
                      <a:pt x="40" y="5"/>
                      <a:pt x="41" y="1"/>
                      <a:pt x="41" y="1"/>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sp>
            <p:nvSpPr>
              <p:cNvPr id="332" name="Freeform 81"/>
              <p:cNvSpPr>
                <a:spLocks/>
              </p:cNvSpPr>
              <p:nvPr/>
            </p:nvSpPr>
            <p:spPr bwMode="auto">
              <a:xfrm>
                <a:off x="1846731" y="6351586"/>
                <a:ext cx="142875" cy="184150"/>
              </a:xfrm>
              <a:custGeom>
                <a:avLst/>
                <a:gdLst>
                  <a:gd name="T0" fmla="*/ 0 w 38"/>
                  <a:gd name="T1" fmla="*/ 38 h 49"/>
                  <a:gd name="T2" fmla="*/ 14 w 38"/>
                  <a:gd name="T3" fmla="*/ 49 h 49"/>
                  <a:gd name="T4" fmla="*/ 38 w 38"/>
                  <a:gd name="T5" fmla="*/ 21 h 49"/>
                  <a:gd name="T6" fmla="*/ 38 w 38"/>
                  <a:gd name="T7" fmla="*/ 0 h 49"/>
                  <a:gd name="T8" fmla="*/ 19 w 38"/>
                  <a:gd name="T9" fmla="*/ 21 h 49"/>
                  <a:gd name="T10" fmla="*/ 0 w 38"/>
                  <a:gd name="T11" fmla="*/ 38 h 49"/>
                </a:gdLst>
                <a:ahLst/>
                <a:cxnLst>
                  <a:cxn ang="0">
                    <a:pos x="T0" y="T1"/>
                  </a:cxn>
                  <a:cxn ang="0">
                    <a:pos x="T2" y="T3"/>
                  </a:cxn>
                  <a:cxn ang="0">
                    <a:pos x="T4" y="T5"/>
                  </a:cxn>
                  <a:cxn ang="0">
                    <a:pos x="T6" y="T7"/>
                  </a:cxn>
                  <a:cxn ang="0">
                    <a:pos x="T8" y="T9"/>
                  </a:cxn>
                  <a:cxn ang="0">
                    <a:pos x="T10" y="T11"/>
                  </a:cxn>
                </a:cxnLst>
                <a:rect l="0" t="0" r="r" b="b"/>
                <a:pathLst>
                  <a:path w="38" h="49">
                    <a:moveTo>
                      <a:pt x="0" y="38"/>
                    </a:moveTo>
                    <a:cubicBezTo>
                      <a:pt x="6" y="45"/>
                      <a:pt x="14" y="49"/>
                      <a:pt x="14" y="49"/>
                    </a:cubicBezTo>
                    <a:cubicBezTo>
                      <a:pt x="14" y="49"/>
                      <a:pt x="38" y="35"/>
                      <a:pt x="38" y="21"/>
                    </a:cubicBezTo>
                    <a:cubicBezTo>
                      <a:pt x="38" y="16"/>
                      <a:pt x="38" y="6"/>
                      <a:pt x="38" y="0"/>
                    </a:cubicBezTo>
                    <a:cubicBezTo>
                      <a:pt x="38" y="0"/>
                      <a:pt x="36" y="5"/>
                      <a:pt x="19" y="21"/>
                    </a:cubicBezTo>
                    <a:cubicBezTo>
                      <a:pt x="3" y="37"/>
                      <a:pt x="0" y="38"/>
                      <a:pt x="0" y="38"/>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grpSp>
        <p:sp>
          <p:nvSpPr>
            <p:cNvPr id="338" name="Rectangle 337"/>
            <p:cNvSpPr/>
            <p:nvPr/>
          </p:nvSpPr>
          <p:spPr>
            <a:xfrm>
              <a:off x="2883551" y="4651931"/>
              <a:ext cx="1992813"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Built-in 2FA</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Account lockdown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Credential Guard Microsoft Passport</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Windows Hello :)</a:t>
              </a:r>
            </a:p>
          </p:txBody>
        </p:sp>
      </p:grpSp>
      <p:grpSp>
        <p:nvGrpSpPr>
          <p:cNvPr id="7" name="Group 6"/>
          <p:cNvGrpSpPr/>
          <p:nvPr/>
        </p:nvGrpSpPr>
        <p:grpSpPr>
          <a:xfrm>
            <a:off x="5095541" y="1850167"/>
            <a:ext cx="2313593" cy="3835405"/>
            <a:chOff x="5095541" y="2450700"/>
            <a:chExt cx="2313593" cy="3835405"/>
          </a:xfrm>
        </p:grpSpPr>
        <p:sp>
          <p:nvSpPr>
            <p:cNvPr id="294" name="Rectangle 293"/>
            <p:cNvSpPr/>
            <p:nvPr/>
          </p:nvSpPr>
          <p:spPr bwMode="auto">
            <a:xfrm>
              <a:off x="5129562" y="2450700"/>
              <a:ext cx="2245551" cy="3835405"/>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295" name="Rectangle 294"/>
            <p:cNvSpPr/>
            <p:nvPr/>
          </p:nvSpPr>
          <p:spPr>
            <a:xfrm>
              <a:off x="5287582" y="4651931"/>
              <a:ext cx="1929510"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Built-in 2FA</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Account lockdown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Credential Guard Microsoft Passport</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Windows Hello ;)</a:t>
              </a:r>
            </a:p>
          </p:txBody>
        </p:sp>
        <p:sp>
          <p:nvSpPr>
            <p:cNvPr id="296" name="TextBox 295"/>
            <p:cNvSpPr txBox="1"/>
            <p:nvPr/>
          </p:nvSpPr>
          <p:spPr>
            <a:xfrm>
              <a:off x="5311212"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Identity protection</a:t>
              </a:r>
            </a:p>
          </p:txBody>
        </p:sp>
        <p:grpSp>
          <p:nvGrpSpPr>
            <p:cNvPr id="297" name="Group 296"/>
            <p:cNvGrpSpPr/>
            <p:nvPr/>
          </p:nvGrpSpPr>
          <p:grpSpPr>
            <a:xfrm>
              <a:off x="5850576" y="3666518"/>
              <a:ext cx="803523" cy="715232"/>
              <a:chOff x="5777042" y="3594953"/>
              <a:chExt cx="701271" cy="701271"/>
            </a:xfrm>
          </p:grpSpPr>
          <p:sp>
            <p:nvSpPr>
              <p:cNvPr id="298" name="Oval 297"/>
              <p:cNvSpPr/>
              <p:nvPr/>
            </p:nvSpPr>
            <p:spPr bwMode="auto">
              <a:xfrm>
                <a:off x="5777042"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grpSp>
            <p:nvGrpSpPr>
              <p:cNvPr id="299" name="Group 298"/>
              <p:cNvGrpSpPr/>
              <p:nvPr/>
            </p:nvGrpSpPr>
            <p:grpSpPr>
              <a:xfrm>
                <a:off x="5911559" y="3785902"/>
                <a:ext cx="432238" cy="319374"/>
                <a:chOff x="698587" y="4421536"/>
                <a:chExt cx="1101644" cy="813989"/>
              </a:xfrm>
            </p:grpSpPr>
            <p:sp>
              <p:nvSpPr>
                <p:cNvPr id="300" name="Freeform 152"/>
                <p:cNvSpPr>
                  <a:spLocks/>
                </p:cNvSpPr>
                <p:nvPr/>
              </p:nvSpPr>
              <p:spPr bwMode="auto">
                <a:xfrm>
                  <a:off x="698587" y="4482761"/>
                  <a:ext cx="507979" cy="575298"/>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301" name="Freeform 153"/>
                <p:cNvSpPr>
                  <a:spLocks/>
                </p:cNvSpPr>
                <p:nvPr/>
              </p:nvSpPr>
              <p:spPr bwMode="auto">
                <a:xfrm>
                  <a:off x="992364" y="4421536"/>
                  <a:ext cx="807867" cy="813989"/>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grpSp>
        </p:grpSp>
        <p:sp>
          <p:nvSpPr>
            <p:cNvPr id="333" name="Rectangle 332"/>
            <p:cNvSpPr/>
            <p:nvPr/>
          </p:nvSpPr>
          <p:spPr bwMode="auto">
            <a:xfrm>
              <a:off x="5095541" y="2450700"/>
              <a:ext cx="2313593" cy="3835405"/>
            </a:xfrm>
            <a:prstGeom prst="rect">
              <a:avLst/>
            </a:prstGeom>
            <a:solidFill>
              <a:srgbClr val="F2F2F2"/>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339" name="Rectangle 338"/>
            <p:cNvSpPr/>
            <p:nvPr/>
          </p:nvSpPr>
          <p:spPr>
            <a:xfrm>
              <a:off x="5287582" y="4651931"/>
              <a:ext cx="1929510"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protection / Drive encryption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Windows Information Protection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Conditional access</a:t>
              </a:r>
            </a:p>
          </p:txBody>
        </p:sp>
        <p:sp>
          <p:nvSpPr>
            <p:cNvPr id="340" name="TextBox 339"/>
            <p:cNvSpPr txBox="1"/>
            <p:nvPr/>
          </p:nvSpPr>
          <p:spPr>
            <a:xfrm>
              <a:off x="5311212"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Information protection</a:t>
              </a:r>
            </a:p>
          </p:txBody>
        </p:sp>
        <p:sp>
          <p:nvSpPr>
            <p:cNvPr id="342" name="Oval 341"/>
            <p:cNvSpPr/>
            <p:nvPr/>
          </p:nvSpPr>
          <p:spPr bwMode="auto">
            <a:xfrm>
              <a:off x="5886577"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43" name="Group 342"/>
            <p:cNvGrpSpPr/>
            <p:nvPr/>
          </p:nvGrpSpPr>
          <p:grpSpPr>
            <a:xfrm>
              <a:off x="6004706" y="3863649"/>
              <a:ext cx="495262" cy="325732"/>
              <a:chOff x="698587" y="4421536"/>
              <a:chExt cx="1101644" cy="813989"/>
            </a:xfrm>
          </p:grpSpPr>
          <p:sp>
            <p:nvSpPr>
              <p:cNvPr id="344" name="Freeform 152"/>
              <p:cNvSpPr>
                <a:spLocks/>
              </p:cNvSpPr>
              <p:nvPr/>
            </p:nvSpPr>
            <p:spPr bwMode="auto">
              <a:xfrm>
                <a:off x="698587" y="4482761"/>
                <a:ext cx="507979" cy="575298"/>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sp>
            <p:nvSpPr>
              <p:cNvPr id="345" name="Freeform 153"/>
              <p:cNvSpPr>
                <a:spLocks/>
              </p:cNvSpPr>
              <p:nvPr/>
            </p:nvSpPr>
            <p:spPr bwMode="auto">
              <a:xfrm>
                <a:off x="992364" y="4421536"/>
                <a:ext cx="807867" cy="813989"/>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grpSp>
      </p:grpSp>
      <p:sp>
        <p:nvSpPr>
          <p:cNvPr id="82" name="Title 974"/>
          <p:cNvSpPr txBox="1">
            <a:spLocks/>
          </p:cNvSpPr>
          <p:nvPr/>
        </p:nvSpPr>
        <p:spPr>
          <a:xfrm>
            <a:off x="634792" y="-63798"/>
            <a:ext cx="11166892" cy="1447975"/>
          </a:xfrm>
          <a:prstGeom prst="rect">
            <a:avLst/>
          </a:prstGeom>
        </p:spPr>
        <p:txBody>
          <a:bodyPr vert="horz" wrap="square" lIns="146262" tIns="91414" rIns="146262" bIns="91414" rtlCol="0" anchor="ctr">
            <a:noAutofit/>
          </a:bodyPr>
          <a:lstStyle>
            <a:lvl1pPr algn="l" defTabSz="932742" rtl="0" eaLnBrk="1" latinLnBrk="0" hangingPunct="1">
              <a:lnSpc>
                <a:spcPct val="90000"/>
              </a:lnSpc>
              <a:spcBef>
                <a:spcPct val="0"/>
              </a:spcBef>
              <a:buNone/>
              <a:defRPr lang="en-US" sz="4000" b="0" kern="1200" cap="none" spc="-102" baseline="0" dirty="0" smtClean="0">
                <a:ln w="3175">
                  <a:noFill/>
                </a:ln>
                <a:gradFill>
                  <a:gsLst>
                    <a:gs pos="1250">
                      <a:schemeClr val="accent1"/>
                    </a:gs>
                    <a:gs pos="100000">
                      <a:schemeClr val="accent1"/>
                    </a:gs>
                  </a:gsLst>
                  <a:lin ang="5400000" scaled="0"/>
                </a:gradFill>
                <a:effectLst/>
                <a:latin typeface="Segoe UI Semibold" panose="020B0702040204020203" pitchFamily="34" charset="0"/>
                <a:ea typeface="+mn-ea"/>
                <a:cs typeface="Segoe UI Semibold" panose="020B0702040204020203" pitchFamily="34" charset="0"/>
              </a:defRPr>
            </a:lvl1pPr>
          </a:lstStyle>
          <a:p>
            <a:pPr marL="0" marR="0" lvl="0" indent="0" algn="ctr" defTabSz="1088078" rtl="0" eaLnBrk="1" fontAlgn="auto" latinLnBrk="0" hangingPunct="1">
              <a:lnSpc>
                <a:spcPct val="90000"/>
              </a:lnSpc>
              <a:spcBef>
                <a:spcPct val="0"/>
              </a:spcBef>
              <a:spcAft>
                <a:spcPts val="0"/>
              </a:spcAft>
              <a:buClrTx/>
              <a:buSzTx/>
              <a:buFontTx/>
              <a:buNone/>
              <a:tabLst/>
              <a:defRPr/>
            </a:pPr>
            <a:r>
              <a:rPr kumimoji="0" lang="en-US" sz="4000" b="0" i="0" u="none" strike="noStrike" kern="1200" cap="all" spc="300" normalizeH="0" baseline="0" noProof="0" dirty="0">
                <a:ln w="3175">
                  <a:noFill/>
                </a:ln>
                <a:solidFill>
                  <a:srgbClr val="FFFFFF"/>
                </a:solidFill>
                <a:effectLst/>
                <a:uLnTx/>
                <a:uFillTx/>
                <a:latin typeface="Segoe UI Light"/>
                <a:ea typeface="+mn-ea"/>
                <a:cs typeface="Arial" panose="020B0604020202020204" pitchFamily="34" charset="0"/>
              </a:rPr>
              <a:t>the Windows 10 </a:t>
            </a:r>
            <a:r>
              <a:rPr kumimoji="0" lang="en-US" sz="4000" b="0" i="0" u="none" strike="noStrike" kern="1200" cap="all" spc="300" normalizeH="0" baseline="0" noProof="0" dirty="0">
                <a:ln w="3175">
                  <a:noFill/>
                </a:ln>
                <a:solidFill>
                  <a:srgbClr val="FFFFFF"/>
                </a:solidFill>
                <a:effectLst/>
                <a:uLnTx/>
                <a:uFillTx/>
                <a:latin typeface="Segoe UI Light"/>
                <a:ea typeface="Segoe UI Black" panose="020B0A02040204020203" pitchFamily="34" charset="0"/>
                <a:cs typeface="Segoe UI Black" panose="020B0A02040204020203" pitchFamily="34" charset="0"/>
              </a:rPr>
              <a:t>defense stack</a:t>
            </a:r>
          </a:p>
        </p:txBody>
      </p:sp>
      <p:pic>
        <p:nvPicPr>
          <p:cNvPr id="83" name="Picture 82"/>
          <p:cNvPicPr>
            <a:picLocks noChangeAspect="1"/>
          </p:cNvPicPr>
          <p:nvPr/>
        </p:nvPicPr>
        <p:blipFill>
          <a:blip r:embed="rId3"/>
          <a:stretch>
            <a:fillRect/>
          </a:stretch>
        </p:blipFill>
        <p:spPr>
          <a:xfrm>
            <a:off x="11072884" y="-35136"/>
            <a:ext cx="1362075" cy="695325"/>
          </a:xfrm>
          <a:prstGeom prst="rect">
            <a:avLst/>
          </a:prstGeom>
        </p:spPr>
      </p:pic>
    </p:spTree>
    <p:extLst>
      <p:ext uri="{BB962C8B-B14F-4D97-AF65-F5344CB8AC3E}">
        <p14:creationId xmlns:p14="http://schemas.microsoft.com/office/powerpoint/2010/main" val="125525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3001903" y="8593488"/>
            <a:ext cx="1445305"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endParaRPr kumimoji="0" lang="en-US" sz="1199" b="0" i="0" u="none" strike="noStrike" kern="0" cap="none" spc="0" normalizeH="0" baseline="0" noProof="0" dirty="0">
              <a:ln>
                <a:noFill/>
              </a:ln>
              <a:solidFill>
                <a:srgbClr val="FFFFFF"/>
              </a:solidFill>
              <a:effectLst/>
              <a:uLnTx/>
              <a:uFillTx/>
              <a:latin typeface="Segoe UI Light"/>
              <a:ea typeface="Segoe UI" pitchFamily="34" charset="0"/>
              <a:cs typeface="Segoe UI Light" panose="020B0502040204020203" pitchFamily="34" charset="0"/>
            </a:endParaRPr>
          </a:p>
        </p:txBody>
      </p:sp>
      <p:sp>
        <p:nvSpPr>
          <p:cNvPr id="246" name="Rectangle 245" descr="Bounce Left:  Rectangle 17"/>
          <p:cNvSpPr/>
          <p:nvPr/>
        </p:nvSpPr>
        <p:spPr bwMode="auto">
          <a:xfrm>
            <a:off x="1517" y="6948316"/>
            <a:ext cx="12434076" cy="45713"/>
          </a:xfrm>
          <a:prstGeom prst="rect">
            <a:avLst/>
          </a:prstGeom>
          <a:solidFill>
            <a:srgbClr val="0078D7"/>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9" name="TextBox 248"/>
          <p:cNvSpPr txBox="1"/>
          <p:nvPr/>
        </p:nvSpPr>
        <p:spPr>
          <a:xfrm>
            <a:off x="384804" y="1409030"/>
            <a:ext cx="9315669" cy="253160"/>
          </a:xfrm>
          <a:prstGeom prst="rect">
            <a:avLst/>
          </a:prstGeom>
        </p:spPr>
        <p:txBody>
          <a:bodyPr vert="horz" wrap="none" lIns="93247" tIns="93247" rIns="93247" bIns="93247" rtlCol="0" anchor="ctr">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1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PRE-BREACH</a:t>
            </a:r>
          </a:p>
        </p:txBody>
      </p:sp>
      <p:cxnSp>
        <p:nvCxnSpPr>
          <p:cNvPr id="250" name="Straight Arrow Connector 249"/>
          <p:cNvCxnSpPr/>
          <p:nvPr/>
        </p:nvCxnSpPr>
        <p:spPr>
          <a:xfrm>
            <a:off x="314728" y="1633727"/>
            <a:ext cx="9502222" cy="0"/>
          </a:xfrm>
          <a:prstGeom prst="straightConnector1">
            <a:avLst/>
          </a:prstGeom>
          <a:noFill/>
          <a:ln w="38100" cap="flat" cmpd="sng" algn="ctr">
            <a:solidFill>
              <a:srgbClr val="737373"/>
            </a:solidFill>
            <a:prstDash val="solid"/>
            <a:headEnd type="none"/>
            <a:tailEnd type="triangle"/>
          </a:ln>
          <a:effectLst/>
        </p:spPr>
      </p:cxnSp>
      <p:cxnSp>
        <p:nvCxnSpPr>
          <p:cNvPr id="252" name="Straight Arrow Connector 251"/>
          <p:cNvCxnSpPr/>
          <p:nvPr/>
        </p:nvCxnSpPr>
        <p:spPr>
          <a:xfrm>
            <a:off x="9840403" y="1633727"/>
            <a:ext cx="2265593" cy="0"/>
          </a:xfrm>
          <a:prstGeom prst="straightConnector1">
            <a:avLst/>
          </a:prstGeom>
          <a:noFill/>
          <a:ln w="38100" cap="flat" cmpd="sng" algn="ctr">
            <a:solidFill>
              <a:srgbClr val="E81123"/>
            </a:solidFill>
            <a:prstDash val="solid"/>
            <a:headEnd type="none"/>
            <a:tailEnd type="triangle"/>
          </a:ln>
          <a:effectLst/>
        </p:spPr>
      </p:cxnSp>
      <p:sp>
        <p:nvSpPr>
          <p:cNvPr id="253" name="TextBox 252"/>
          <p:cNvSpPr txBox="1"/>
          <p:nvPr/>
        </p:nvSpPr>
        <p:spPr>
          <a:xfrm>
            <a:off x="9882946" y="1409030"/>
            <a:ext cx="2174219" cy="253160"/>
          </a:xfrm>
          <a:prstGeom prst="rect">
            <a:avLst/>
          </a:prstGeom>
        </p:spPr>
        <p:txBody>
          <a:bodyPr vert="horz" wrap="none" lIns="93247" tIns="93247" rIns="93247" bIns="93247" rtlCol="0" anchor="ctr">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199" b="0" i="0" u="none" strike="noStrike" kern="0" cap="none" spc="0" normalizeH="0" baseline="0" noProof="0" dirty="0">
                <a:ln>
                  <a:noFill/>
                </a:ln>
                <a:solidFill>
                  <a:srgbClr val="E81123"/>
                </a:solidFill>
                <a:effectLst/>
                <a:uLnTx/>
                <a:uFillTx/>
                <a:latin typeface="Segoe UI Semibold" panose="020B0702040204020203" pitchFamily="34" charset="0"/>
                <a:ea typeface="Segoe UI" pitchFamily="34" charset="0"/>
                <a:cs typeface="Segoe UI Semibold" panose="020B0702040204020203" pitchFamily="34" charset="0"/>
              </a:rPr>
              <a:t>POST-BREACH</a:t>
            </a:r>
          </a:p>
        </p:txBody>
      </p:sp>
      <p:grpSp>
        <p:nvGrpSpPr>
          <p:cNvPr id="3" name="Group 2"/>
          <p:cNvGrpSpPr/>
          <p:nvPr/>
        </p:nvGrpSpPr>
        <p:grpSpPr>
          <a:xfrm>
            <a:off x="350783" y="1850167"/>
            <a:ext cx="2313593" cy="3835405"/>
            <a:chOff x="350783" y="2450700"/>
            <a:chExt cx="2313593" cy="3835405"/>
          </a:xfrm>
        </p:grpSpPr>
        <p:sp>
          <p:nvSpPr>
            <p:cNvPr id="262" name="Rectangle 261"/>
            <p:cNvSpPr/>
            <p:nvPr/>
          </p:nvSpPr>
          <p:spPr bwMode="auto">
            <a:xfrm>
              <a:off x="384804" y="2450700"/>
              <a:ext cx="2245551" cy="3835405"/>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263" name="TextBox 262"/>
            <p:cNvSpPr txBox="1"/>
            <p:nvPr/>
          </p:nvSpPr>
          <p:spPr>
            <a:xfrm>
              <a:off x="549489" y="2744981"/>
              <a:ext cx="191618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Device protection</a:t>
              </a:r>
            </a:p>
          </p:txBody>
        </p:sp>
        <p:sp>
          <p:nvSpPr>
            <p:cNvPr id="264" name="Rectangle 263"/>
            <p:cNvSpPr/>
            <p:nvPr/>
          </p:nvSpPr>
          <p:spPr>
            <a:xfrm>
              <a:off x="511173" y="4651931"/>
              <a:ext cx="1992812"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Health attestation </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Guard</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Control</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Security policies</a:t>
              </a:r>
            </a:p>
          </p:txBody>
        </p:sp>
        <p:grpSp>
          <p:nvGrpSpPr>
            <p:cNvPr id="265" name="Group 264"/>
            <p:cNvGrpSpPr/>
            <p:nvPr/>
          </p:nvGrpSpPr>
          <p:grpSpPr>
            <a:xfrm>
              <a:off x="1105818" y="3666518"/>
              <a:ext cx="803523" cy="715232"/>
              <a:chOff x="1639844" y="3594953"/>
              <a:chExt cx="701271" cy="701271"/>
            </a:xfrm>
          </p:grpSpPr>
          <p:sp>
            <p:nvSpPr>
              <p:cNvPr id="266" name="Oval 265"/>
              <p:cNvSpPr/>
              <p:nvPr/>
            </p:nvSpPr>
            <p:spPr bwMode="auto">
              <a:xfrm>
                <a:off x="1639844"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grpSp>
            <p:nvGrpSpPr>
              <p:cNvPr id="267" name="Group 266"/>
              <p:cNvGrpSpPr/>
              <p:nvPr/>
            </p:nvGrpSpPr>
            <p:grpSpPr>
              <a:xfrm>
                <a:off x="1868842" y="3733302"/>
                <a:ext cx="253738" cy="389062"/>
                <a:chOff x="7198185" y="1881461"/>
                <a:chExt cx="166688" cy="255587"/>
              </a:xfrm>
            </p:grpSpPr>
            <p:sp>
              <p:nvSpPr>
                <p:cNvPr id="268" name="Freeform 112"/>
                <p:cNvSpPr>
                  <a:spLocks/>
                </p:cNvSpPr>
                <p:nvPr/>
              </p:nvSpPr>
              <p:spPr bwMode="auto">
                <a:xfrm>
                  <a:off x="7214060" y="1881461"/>
                  <a:ext cx="134938" cy="112713"/>
                </a:xfrm>
                <a:custGeom>
                  <a:avLst/>
                  <a:gdLst>
                    <a:gd name="T0" fmla="*/ 36 w 36"/>
                    <a:gd name="T1" fmla="*/ 30 h 30"/>
                    <a:gd name="T2" fmla="*/ 36 w 36"/>
                    <a:gd name="T3" fmla="*/ 17 h 30"/>
                    <a:gd name="T4" fmla="*/ 36 w 36"/>
                    <a:gd name="T5" fmla="*/ 17 h 30"/>
                    <a:gd name="T6" fmla="*/ 18 w 36"/>
                    <a:gd name="T7" fmla="*/ 0 h 30"/>
                    <a:gd name="T8" fmla="*/ 0 w 36"/>
                    <a:gd name="T9" fmla="*/ 17 h 30"/>
                    <a:gd name="T10" fmla="*/ 0 w 36"/>
                    <a:gd name="T11" fmla="*/ 20 h 30"/>
                    <a:gd name="T12" fmla="*/ 0 w 3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30"/>
                      </a:moveTo>
                      <a:cubicBezTo>
                        <a:pt x="36" y="17"/>
                        <a:pt x="36" y="17"/>
                        <a:pt x="36" y="17"/>
                      </a:cubicBezTo>
                      <a:cubicBezTo>
                        <a:pt x="36" y="17"/>
                        <a:pt x="36" y="17"/>
                        <a:pt x="36" y="17"/>
                      </a:cubicBezTo>
                      <a:cubicBezTo>
                        <a:pt x="36" y="7"/>
                        <a:pt x="28" y="0"/>
                        <a:pt x="18" y="0"/>
                      </a:cubicBezTo>
                      <a:cubicBezTo>
                        <a:pt x="8" y="0"/>
                        <a:pt x="0" y="7"/>
                        <a:pt x="0" y="17"/>
                      </a:cubicBezTo>
                      <a:cubicBezTo>
                        <a:pt x="0" y="17"/>
                        <a:pt x="0" y="20"/>
                        <a:pt x="0" y="20"/>
                      </a:cubicBezTo>
                      <a:cubicBezTo>
                        <a:pt x="0" y="30"/>
                        <a:pt x="0" y="30"/>
                        <a:pt x="0" y="30"/>
                      </a:cubicBez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99" b="1"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69" name="Freeform 113"/>
                <p:cNvSpPr>
                  <a:spLocks noEditPoints="1"/>
                </p:cNvSpPr>
                <p:nvPr/>
              </p:nvSpPr>
              <p:spPr bwMode="auto">
                <a:xfrm>
                  <a:off x="7198185" y="2016398"/>
                  <a:ext cx="166688" cy="120650"/>
                </a:xfrm>
                <a:custGeom>
                  <a:avLst/>
                  <a:gdLst>
                    <a:gd name="T0" fmla="*/ 42 w 44"/>
                    <a:gd name="T1" fmla="*/ 0 h 32"/>
                    <a:gd name="T2" fmla="*/ 2 w 44"/>
                    <a:gd name="T3" fmla="*/ 0 h 32"/>
                    <a:gd name="T4" fmla="*/ 0 w 44"/>
                    <a:gd name="T5" fmla="*/ 2 h 32"/>
                    <a:gd name="T6" fmla="*/ 0 w 44"/>
                    <a:gd name="T7" fmla="*/ 30 h 32"/>
                    <a:gd name="T8" fmla="*/ 2 w 44"/>
                    <a:gd name="T9" fmla="*/ 32 h 32"/>
                    <a:gd name="T10" fmla="*/ 42 w 44"/>
                    <a:gd name="T11" fmla="*/ 32 h 32"/>
                    <a:gd name="T12" fmla="*/ 44 w 44"/>
                    <a:gd name="T13" fmla="*/ 30 h 32"/>
                    <a:gd name="T14" fmla="*/ 44 w 44"/>
                    <a:gd name="T15" fmla="*/ 2 h 32"/>
                    <a:gd name="T16" fmla="*/ 42 w 44"/>
                    <a:gd name="T17" fmla="*/ 0 h 32"/>
                    <a:gd name="T18" fmla="*/ 23 w 44"/>
                    <a:gd name="T19" fmla="*/ 15 h 32"/>
                    <a:gd name="T20" fmla="*/ 24 w 44"/>
                    <a:gd name="T21" fmla="*/ 20 h 32"/>
                    <a:gd name="T22" fmla="*/ 24 w 44"/>
                    <a:gd name="T23" fmla="*/ 21 h 32"/>
                    <a:gd name="T24" fmla="*/ 23 w 44"/>
                    <a:gd name="T25" fmla="*/ 21 h 32"/>
                    <a:gd name="T26" fmla="*/ 21 w 44"/>
                    <a:gd name="T27" fmla="*/ 21 h 32"/>
                    <a:gd name="T28" fmla="*/ 20 w 44"/>
                    <a:gd name="T29" fmla="*/ 21 h 32"/>
                    <a:gd name="T30" fmla="*/ 20 w 44"/>
                    <a:gd name="T31" fmla="*/ 20 h 32"/>
                    <a:gd name="T32" fmla="*/ 21 w 44"/>
                    <a:gd name="T33" fmla="*/ 15 h 32"/>
                    <a:gd name="T34" fmla="*/ 18 w 44"/>
                    <a:gd name="T35" fmla="*/ 12 h 32"/>
                    <a:gd name="T36" fmla="*/ 22 w 44"/>
                    <a:gd name="T37" fmla="*/ 8 h 32"/>
                    <a:gd name="T38" fmla="*/ 26 w 44"/>
                    <a:gd name="T39" fmla="*/ 12 h 32"/>
                    <a:gd name="T40" fmla="*/ 23 w 44"/>
                    <a:gd name="T41"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2">
                      <a:moveTo>
                        <a:pt x="42" y="0"/>
                      </a:moveTo>
                      <a:cubicBezTo>
                        <a:pt x="2" y="0"/>
                        <a:pt x="2" y="0"/>
                        <a:pt x="2" y="0"/>
                      </a:cubicBezTo>
                      <a:cubicBezTo>
                        <a:pt x="1" y="0"/>
                        <a:pt x="0" y="1"/>
                        <a:pt x="0" y="2"/>
                      </a:cubicBezTo>
                      <a:cubicBezTo>
                        <a:pt x="0" y="30"/>
                        <a:pt x="0" y="30"/>
                        <a:pt x="0" y="30"/>
                      </a:cubicBezTo>
                      <a:cubicBezTo>
                        <a:pt x="0" y="31"/>
                        <a:pt x="1" y="32"/>
                        <a:pt x="2" y="32"/>
                      </a:cubicBezTo>
                      <a:cubicBezTo>
                        <a:pt x="42" y="32"/>
                        <a:pt x="42" y="32"/>
                        <a:pt x="42" y="32"/>
                      </a:cubicBezTo>
                      <a:cubicBezTo>
                        <a:pt x="43" y="32"/>
                        <a:pt x="44" y="31"/>
                        <a:pt x="44" y="30"/>
                      </a:cubicBezTo>
                      <a:cubicBezTo>
                        <a:pt x="44" y="2"/>
                        <a:pt x="44" y="2"/>
                        <a:pt x="44" y="2"/>
                      </a:cubicBezTo>
                      <a:cubicBezTo>
                        <a:pt x="44" y="1"/>
                        <a:pt x="43" y="0"/>
                        <a:pt x="42" y="0"/>
                      </a:cubicBezTo>
                      <a:close/>
                      <a:moveTo>
                        <a:pt x="23" y="15"/>
                      </a:moveTo>
                      <a:cubicBezTo>
                        <a:pt x="24" y="20"/>
                        <a:pt x="24" y="20"/>
                        <a:pt x="24" y="20"/>
                      </a:cubicBezTo>
                      <a:cubicBezTo>
                        <a:pt x="24" y="20"/>
                        <a:pt x="24" y="21"/>
                        <a:pt x="24" y="21"/>
                      </a:cubicBezTo>
                      <a:cubicBezTo>
                        <a:pt x="24" y="21"/>
                        <a:pt x="24" y="21"/>
                        <a:pt x="23" y="21"/>
                      </a:cubicBezTo>
                      <a:cubicBezTo>
                        <a:pt x="21" y="21"/>
                        <a:pt x="21" y="21"/>
                        <a:pt x="21" y="21"/>
                      </a:cubicBezTo>
                      <a:cubicBezTo>
                        <a:pt x="20" y="21"/>
                        <a:pt x="20" y="21"/>
                        <a:pt x="20" y="21"/>
                      </a:cubicBezTo>
                      <a:cubicBezTo>
                        <a:pt x="20" y="21"/>
                        <a:pt x="20" y="20"/>
                        <a:pt x="20" y="20"/>
                      </a:cubicBezTo>
                      <a:cubicBezTo>
                        <a:pt x="21" y="15"/>
                        <a:pt x="21" y="15"/>
                        <a:pt x="21" y="15"/>
                      </a:cubicBezTo>
                      <a:cubicBezTo>
                        <a:pt x="19" y="14"/>
                        <a:pt x="18" y="13"/>
                        <a:pt x="18" y="12"/>
                      </a:cubicBezTo>
                      <a:cubicBezTo>
                        <a:pt x="18" y="10"/>
                        <a:pt x="20" y="8"/>
                        <a:pt x="22" y="8"/>
                      </a:cubicBezTo>
                      <a:cubicBezTo>
                        <a:pt x="24" y="8"/>
                        <a:pt x="26" y="10"/>
                        <a:pt x="26" y="12"/>
                      </a:cubicBezTo>
                      <a:cubicBezTo>
                        <a:pt x="26" y="13"/>
                        <a:pt x="25" y="14"/>
                        <a:pt x="23" y="15"/>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99" b="1" i="0" u="none" strike="noStrike" kern="0" cap="none" spc="0" normalizeH="0" baseline="0" noProof="0" dirty="0">
                    <a:ln>
                      <a:noFill/>
                    </a:ln>
                    <a:solidFill>
                      <a:srgbClr val="FFFFFF">
                        <a:lumMod val="65000"/>
                      </a:srgbClr>
                    </a:solidFill>
                    <a:effectLst/>
                    <a:uLnTx/>
                    <a:uFillTx/>
                    <a:latin typeface="Segoe UI"/>
                    <a:ea typeface="+mn-ea"/>
                    <a:cs typeface="+mn-cs"/>
                  </a:endParaRPr>
                </a:p>
              </p:txBody>
            </p:sp>
          </p:grpSp>
        </p:grpSp>
        <p:sp>
          <p:nvSpPr>
            <p:cNvPr id="307" name="Rectangle 306"/>
            <p:cNvSpPr/>
            <p:nvPr/>
          </p:nvSpPr>
          <p:spPr bwMode="auto">
            <a:xfrm>
              <a:off x="350783" y="2450700"/>
              <a:ext cx="2313593" cy="3835405"/>
            </a:xfrm>
            <a:prstGeom prst="rect">
              <a:avLst/>
            </a:prstGeom>
            <a:solidFill>
              <a:srgbClr val="F2F2F2"/>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308" name="TextBox 307"/>
            <p:cNvSpPr txBox="1"/>
            <p:nvPr/>
          </p:nvSpPr>
          <p:spPr>
            <a:xfrm>
              <a:off x="613951" y="2744981"/>
              <a:ext cx="1787256"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Device protection</a:t>
              </a:r>
            </a:p>
          </p:txBody>
        </p:sp>
        <p:sp>
          <p:nvSpPr>
            <p:cNvPr id="310" name="Oval 309"/>
            <p:cNvSpPr/>
            <p:nvPr/>
          </p:nvSpPr>
          <p:spPr bwMode="auto">
            <a:xfrm>
              <a:off x="1141819"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11" name="Group 310"/>
            <p:cNvGrpSpPr/>
            <p:nvPr/>
          </p:nvGrpSpPr>
          <p:grpSpPr>
            <a:xfrm>
              <a:off x="1362212" y="3807621"/>
              <a:ext cx="290735" cy="396808"/>
              <a:chOff x="7198185" y="1881461"/>
              <a:chExt cx="166688" cy="255587"/>
            </a:xfrm>
          </p:grpSpPr>
          <p:sp>
            <p:nvSpPr>
              <p:cNvPr id="312" name="Freeform 112"/>
              <p:cNvSpPr>
                <a:spLocks/>
              </p:cNvSpPr>
              <p:nvPr/>
            </p:nvSpPr>
            <p:spPr bwMode="auto">
              <a:xfrm>
                <a:off x="7214060" y="1881461"/>
                <a:ext cx="134938" cy="112713"/>
              </a:xfrm>
              <a:custGeom>
                <a:avLst/>
                <a:gdLst>
                  <a:gd name="T0" fmla="*/ 36 w 36"/>
                  <a:gd name="T1" fmla="*/ 30 h 30"/>
                  <a:gd name="T2" fmla="*/ 36 w 36"/>
                  <a:gd name="T3" fmla="*/ 17 h 30"/>
                  <a:gd name="T4" fmla="*/ 36 w 36"/>
                  <a:gd name="T5" fmla="*/ 17 h 30"/>
                  <a:gd name="T6" fmla="*/ 18 w 36"/>
                  <a:gd name="T7" fmla="*/ 0 h 30"/>
                  <a:gd name="T8" fmla="*/ 0 w 36"/>
                  <a:gd name="T9" fmla="*/ 17 h 30"/>
                  <a:gd name="T10" fmla="*/ 0 w 36"/>
                  <a:gd name="T11" fmla="*/ 20 h 30"/>
                  <a:gd name="T12" fmla="*/ 0 w 3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30"/>
                    </a:moveTo>
                    <a:cubicBezTo>
                      <a:pt x="36" y="17"/>
                      <a:pt x="36" y="17"/>
                      <a:pt x="36" y="17"/>
                    </a:cubicBezTo>
                    <a:cubicBezTo>
                      <a:pt x="36" y="17"/>
                      <a:pt x="36" y="17"/>
                      <a:pt x="36" y="17"/>
                    </a:cubicBezTo>
                    <a:cubicBezTo>
                      <a:pt x="36" y="7"/>
                      <a:pt x="28" y="0"/>
                      <a:pt x="18" y="0"/>
                    </a:cubicBezTo>
                    <a:cubicBezTo>
                      <a:pt x="8" y="0"/>
                      <a:pt x="0" y="7"/>
                      <a:pt x="0" y="17"/>
                    </a:cubicBezTo>
                    <a:cubicBezTo>
                      <a:pt x="0" y="17"/>
                      <a:pt x="0" y="20"/>
                      <a:pt x="0" y="20"/>
                    </a:cubicBezTo>
                    <a:cubicBezTo>
                      <a:pt x="0" y="30"/>
                      <a:pt x="0" y="30"/>
                      <a:pt x="0" y="30"/>
                    </a:cubicBez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99" b="1" i="0" u="none" strike="noStrike" kern="0" cap="none" spc="0" normalizeH="0" baseline="0" noProof="0" dirty="0">
                  <a:ln>
                    <a:noFill/>
                  </a:ln>
                  <a:solidFill>
                    <a:srgbClr val="FFFFFF"/>
                  </a:solidFill>
                  <a:effectLst/>
                  <a:uLnTx/>
                  <a:uFillTx/>
                  <a:latin typeface="Segoe UI"/>
                  <a:ea typeface="+mn-ea"/>
                  <a:cs typeface="+mn-cs"/>
                </a:endParaRPr>
              </a:p>
            </p:txBody>
          </p:sp>
          <p:sp>
            <p:nvSpPr>
              <p:cNvPr id="313" name="Freeform 113"/>
              <p:cNvSpPr>
                <a:spLocks noEditPoints="1"/>
              </p:cNvSpPr>
              <p:nvPr/>
            </p:nvSpPr>
            <p:spPr bwMode="auto">
              <a:xfrm>
                <a:off x="7198185" y="2016398"/>
                <a:ext cx="166688" cy="120650"/>
              </a:xfrm>
              <a:custGeom>
                <a:avLst/>
                <a:gdLst>
                  <a:gd name="T0" fmla="*/ 42 w 44"/>
                  <a:gd name="T1" fmla="*/ 0 h 32"/>
                  <a:gd name="T2" fmla="*/ 2 w 44"/>
                  <a:gd name="T3" fmla="*/ 0 h 32"/>
                  <a:gd name="T4" fmla="*/ 0 w 44"/>
                  <a:gd name="T5" fmla="*/ 2 h 32"/>
                  <a:gd name="T6" fmla="*/ 0 w 44"/>
                  <a:gd name="T7" fmla="*/ 30 h 32"/>
                  <a:gd name="T8" fmla="*/ 2 w 44"/>
                  <a:gd name="T9" fmla="*/ 32 h 32"/>
                  <a:gd name="T10" fmla="*/ 42 w 44"/>
                  <a:gd name="T11" fmla="*/ 32 h 32"/>
                  <a:gd name="T12" fmla="*/ 44 w 44"/>
                  <a:gd name="T13" fmla="*/ 30 h 32"/>
                  <a:gd name="T14" fmla="*/ 44 w 44"/>
                  <a:gd name="T15" fmla="*/ 2 h 32"/>
                  <a:gd name="T16" fmla="*/ 42 w 44"/>
                  <a:gd name="T17" fmla="*/ 0 h 32"/>
                  <a:gd name="T18" fmla="*/ 23 w 44"/>
                  <a:gd name="T19" fmla="*/ 15 h 32"/>
                  <a:gd name="T20" fmla="*/ 24 w 44"/>
                  <a:gd name="T21" fmla="*/ 20 h 32"/>
                  <a:gd name="T22" fmla="*/ 24 w 44"/>
                  <a:gd name="T23" fmla="*/ 21 h 32"/>
                  <a:gd name="T24" fmla="*/ 23 w 44"/>
                  <a:gd name="T25" fmla="*/ 21 h 32"/>
                  <a:gd name="T26" fmla="*/ 21 w 44"/>
                  <a:gd name="T27" fmla="*/ 21 h 32"/>
                  <a:gd name="T28" fmla="*/ 20 w 44"/>
                  <a:gd name="T29" fmla="*/ 21 h 32"/>
                  <a:gd name="T30" fmla="*/ 20 w 44"/>
                  <a:gd name="T31" fmla="*/ 20 h 32"/>
                  <a:gd name="T32" fmla="*/ 21 w 44"/>
                  <a:gd name="T33" fmla="*/ 15 h 32"/>
                  <a:gd name="T34" fmla="*/ 18 w 44"/>
                  <a:gd name="T35" fmla="*/ 12 h 32"/>
                  <a:gd name="T36" fmla="*/ 22 w 44"/>
                  <a:gd name="T37" fmla="*/ 8 h 32"/>
                  <a:gd name="T38" fmla="*/ 26 w 44"/>
                  <a:gd name="T39" fmla="*/ 12 h 32"/>
                  <a:gd name="T40" fmla="*/ 23 w 44"/>
                  <a:gd name="T41"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2">
                    <a:moveTo>
                      <a:pt x="42" y="0"/>
                    </a:moveTo>
                    <a:cubicBezTo>
                      <a:pt x="2" y="0"/>
                      <a:pt x="2" y="0"/>
                      <a:pt x="2" y="0"/>
                    </a:cubicBezTo>
                    <a:cubicBezTo>
                      <a:pt x="1" y="0"/>
                      <a:pt x="0" y="1"/>
                      <a:pt x="0" y="2"/>
                    </a:cubicBezTo>
                    <a:cubicBezTo>
                      <a:pt x="0" y="30"/>
                      <a:pt x="0" y="30"/>
                      <a:pt x="0" y="30"/>
                    </a:cubicBezTo>
                    <a:cubicBezTo>
                      <a:pt x="0" y="31"/>
                      <a:pt x="1" y="32"/>
                      <a:pt x="2" y="32"/>
                    </a:cubicBezTo>
                    <a:cubicBezTo>
                      <a:pt x="42" y="32"/>
                      <a:pt x="42" y="32"/>
                      <a:pt x="42" y="32"/>
                    </a:cubicBezTo>
                    <a:cubicBezTo>
                      <a:pt x="43" y="32"/>
                      <a:pt x="44" y="31"/>
                      <a:pt x="44" y="30"/>
                    </a:cubicBezTo>
                    <a:cubicBezTo>
                      <a:pt x="44" y="2"/>
                      <a:pt x="44" y="2"/>
                      <a:pt x="44" y="2"/>
                    </a:cubicBezTo>
                    <a:cubicBezTo>
                      <a:pt x="44" y="1"/>
                      <a:pt x="43" y="0"/>
                      <a:pt x="42" y="0"/>
                    </a:cubicBezTo>
                    <a:close/>
                    <a:moveTo>
                      <a:pt x="23" y="15"/>
                    </a:moveTo>
                    <a:cubicBezTo>
                      <a:pt x="24" y="20"/>
                      <a:pt x="24" y="20"/>
                      <a:pt x="24" y="20"/>
                    </a:cubicBezTo>
                    <a:cubicBezTo>
                      <a:pt x="24" y="20"/>
                      <a:pt x="24" y="21"/>
                      <a:pt x="24" y="21"/>
                    </a:cubicBezTo>
                    <a:cubicBezTo>
                      <a:pt x="24" y="21"/>
                      <a:pt x="24" y="21"/>
                      <a:pt x="23" y="21"/>
                    </a:cubicBezTo>
                    <a:cubicBezTo>
                      <a:pt x="21" y="21"/>
                      <a:pt x="21" y="21"/>
                      <a:pt x="21" y="21"/>
                    </a:cubicBezTo>
                    <a:cubicBezTo>
                      <a:pt x="20" y="21"/>
                      <a:pt x="20" y="21"/>
                      <a:pt x="20" y="21"/>
                    </a:cubicBezTo>
                    <a:cubicBezTo>
                      <a:pt x="20" y="21"/>
                      <a:pt x="20" y="20"/>
                      <a:pt x="20" y="20"/>
                    </a:cubicBezTo>
                    <a:cubicBezTo>
                      <a:pt x="21" y="15"/>
                      <a:pt x="21" y="15"/>
                      <a:pt x="21" y="15"/>
                    </a:cubicBezTo>
                    <a:cubicBezTo>
                      <a:pt x="19" y="14"/>
                      <a:pt x="18" y="13"/>
                      <a:pt x="18" y="12"/>
                    </a:cubicBezTo>
                    <a:cubicBezTo>
                      <a:pt x="18" y="10"/>
                      <a:pt x="20" y="8"/>
                      <a:pt x="22" y="8"/>
                    </a:cubicBezTo>
                    <a:cubicBezTo>
                      <a:pt x="24" y="8"/>
                      <a:pt x="26" y="10"/>
                      <a:pt x="26" y="12"/>
                    </a:cubicBezTo>
                    <a:cubicBezTo>
                      <a:pt x="26" y="13"/>
                      <a:pt x="25" y="14"/>
                      <a:pt x="23" y="15"/>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99" b="1" i="0" u="none" strike="noStrike" kern="0" cap="none" spc="0" normalizeH="0" baseline="0" noProof="0" dirty="0">
                  <a:ln>
                    <a:noFill/>
                  </a:ln>
                  <a:solidFill>
                    <a:srgbClr val="FFFFFF"/>
                  </a:solidFill>
                  <a:effectLst/>
                  <a:uLnTx/>
                  <a:uFillTx/>
                  <a:latin typeface="Segoe UI"/>
                  <a:ea typeface="+mn-ea"/>
                  <a:cs typeface="+mn-cs"/>
                </a:endParaRPr>
              </a:p>
            </p:txBody>
          </p:sp>
        </p:grpSp>
        <p:sp>
          <p:nvSpPr>
            <p:cNvPr id="336" name="Rectangle 335"/>
            <p:cNvSpPr/>
            <p:nvPr/>
          </p:nvSpPr>
          <p:spPr>
            <a:xfrm>
              <a:off x="511173" y="4651931"/>
              <a:ext cx="1992812"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Health Attestation </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Guard</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Control</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Security policies</a:t>
              </a:r>
            </a:p>
          </p:txBody>
        </p:sp>
      </p:grpSp>
      <p:grpSp>
        <p:nvGrpSpPr>
          <p:cNvPr id="6" name="Group 5"/>
          <p:cNvGrpSpPr/>
          <p:nvPr/>
        </p:nvGrpSpPr>
        <p:grpSpPr>
          <a:xfrm>
            <a:off x="7467920" y="1850167"/>
            <a:ext cx="2313593" cy="3835405"/>
            <a:chOff x="7467919" y="2450700"/>
            <a:chExt cx="2313593" cy="3835405"/>
          </a:xfrm>
        </p:grpSpPr>
        <p:sp>
          <p:nvSpPr>
            <p:cNvPr id="271" name="Rectangle 270"/>
            <p:cNvSpPr/>
            <p:nvPr/>
          </p:nvSpPr>
          <p:spPr bwMode="auto">
            <a:xfrm>
              <a:off x="7501940" y="2450700"/>
              <a:ext cx="2245551" cy="3835405"/>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272" name="TextBox 271"/>
            <p:cNvSpPr txBox="1"/>
            <p:nvPr/>
          </p:nvSpPr>
          <p:spPr>
            <a:xfrm>
              <a:off x="7683590"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Information protection</a:t>
              </a:r>
            </a:p>
            <a:p>
              <a:pPr marL="0" marR="0" lvl="0" indent="0" algn="ctr" defTabSz="950844" rtl="0" eaLnBrk="1" fontAlgn="auto" latinLnBrk="0" hangingPunct="1">
                <a:lnSpc>
                  <a:spcPct val="90000"/>
                </a:lnSpc>
                <a:spcBef>
                  <a:spcPts val="0"/>
                </a:spcBef>
                <a:spcAft>
                  <a:spcPts val="612"/>
                </a:spcAft>
                <a:buClrTx/>
                <a:buSzTx/>
                <a:buFontTx/>
                <a:buNone/>
                <a:tabLst/>
                <a:defRPr/>
              </a:pPr>
              <a:endPar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endParaRPr>
            </a:p>
          </p:txBody>
        </p:sp>
        <p:sp>
          <p:nvSpPr>
            <p:cNvPr id="273" name="Rectangle 272"/>
            <p:cNvSpPr/>
            <p:nvPr/>
          </p:nvSpPr>
          <p:spPr>
            <a:xfrm>
              <a:off x="7670999" y="4651931"/>
              <a:ext cx="1907432"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protection / Drive encryption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Enterprise Data Protection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Conditional access</a:t>
              </a:r>
            </a:p>
          </p:txBody>
        </p:sp>
        <p:grpSp>
          <p:nvGrpSpPr>
            <p:cNvPr id="274" name="Group 273"/>
            <p:cNvGrpSpPr/>
            <p:nvPr/>
          </p:nvGrpSpPr>
          <p:grpSpPr>
            <a:xfrm>
              <a:off x="8222954" y="3666518"/>
              <a:ext cx="803523" cy="715232"/>
              <a:chOff x="7845642" y="3594953"/>
              <a:chExt cx="701271" cy="701271"/>
            </a:xfrm>
          </p:grpSpPr>
          <p:sp>
            <p:nvSpPr>
              <p:cNvPr id="275" name="Oval 274"/>
              <p:cNvSpPr/>
              <p:nvPr/>
            </p:nvSpPr>
            <p:spPr bwMode="auto">
              <a:xfrm>
                <a:off x="7845642"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grpSp>
            <p:nvGrpSpPr>
              <p:cNvPr id="276" name="Group 275"/>
              <p:cNvGrpSpPr/>
              <p:nvPr/>
            </p:nvGrpSpPr>
            <p:grpSpPr>
              <a:xfrm>
                <a:off x="8028210" y="3769396"/>
                <a:ext cx="336135" cy="352385"/>
                <a:chOff x="7463658" y="4062450"/>
                <a:chExt cx="370689" cy="392494"/>
              </a:xfrm>
            </p:grpSpPr>
            <p:sp>
              <p:nvSpPr>
                <p:cNvPr id="277" name="Oval 340"/>
                <p:cNvSpPr>
                  <a:spLocks noChangeArrowheads="1"/>
                </p:cNvSpPr>
                <p:nvPr/>
              </p:nvSpPr>
              <p:spPr bwMode="auto">
                <a:xfrm>
                  <a:off x="7607578" y="4186739"/>
                  <a:ext cx="82860" cy="80680"/>
                </a:xfrm>
                <a:prstGeom prst="ellipse">
                  <a:avLst/>
                </a:pr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78" name="Oval 341"/>
                <p:cNvSpPr>
                  <a:spLocks noChangeArrowheads="1"/>
                </p:cNvSpPr>
                <p:nvPr/>
              </p:nvSpPr>
              <p:spPr bwMode="auto">
                <a:xfrm>
                  <a:off x="7701341" y="4335015"/>
                  <a:ext cx="23986" cy="26166"/>
                </a:xfrm>
                <a:prstGeom prst="ellipse">
                  <a:avLst/>
                </a:pr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79" name="Line 342"/>
                <p:cNvSpPr>
                  <a:spLocks noChangeShapeType="1"/>
                </p:cNvSpPr>
                <p:nvPr/>
              </p:nvSpPr>
              <p:spPr bwMode="auto">
                <a:xfrm>
                  <a:off x="7690437" y="4206363"/>
                  <a:ext cx="102485" cy="0"/>
                </a:xfrm>
                <a:prstGeom prst="line">
                  <a:avLst/>
                </a:prstGeom>
                <a:noFill/>
                <a:ln w="12700"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80" name="Line 343"/>
                <p:cNvSpPr>
                  <a:spLocks noChangeShapeType="1"/>
                </p:cNvSpPr>
                <p:nvPr/>
              </p:nvSpPr>
              <p:spPr bwMode="auto">
                <a:xfrm>
                  <a:off x="7690437" y="4247794"/>
                  <a:ext cx="102485" cy="0"/>
                </a:xfrm>
                <a:prstGeom prst="line">
                  <a:avLst/>
                </a:prstGeom>
                <a:noFill/>
                <a:ln w="12700"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81" name="Freeform 512"/>
                <p:cNvSpPr>
                  <a:spLocks/>
                </p:cNvSpPr>
                <p:nvPr/>
              </p:nvSpPr>
              <p:spPr bwMode="auto">
                <a:xfrm>
                  <a:off x="7463658" y="4062450"/>
                  <a:ext cx="370689" cy="392494"/>
                </a:xfrm>
                <a:custGeom>
                  <a:avLst/>
                  <a:gdLst>
                    <a:gd name="T0" fmla="*/ 70 w 72"/>
                    <a:gd name="T1" fmla="*/ 0 h 76"/>
                    <a:gd name="T2" fmla="*/ 7 w 72"/>
                    <a:gd name="T3" fmla="*/ 0 h 76"/>
                    <a:gd name="T4" fmla="*/ 5 w 72"/>
                    <a:gd name="T5" fmla="*/ 2 h 76"/>
                    <a:gd name="T6" fmla="*/ 2 w 72"/>
                    <a:gd name="T7" fmla="*/ 5 h 76"/>
                    <a:gd name="T8" fmla="*/ 0 w 72"/>
                    <a:gd name="T9" fmla="*/ 7 h 76"/>
                    <a:gd name="T10" fmla="*/ 0 w 72"/>
                    <a:gd name="T11" fmla="*/ 17 h 76"/>
                    <a:gd name="T12" fmla="*/ 2 w 72"/>
                    <a:gd name="T13" fmla="*/ 19 h 76"/>
                    <a:gd name="T14" fmla="*/ 5 w 72"/>
                    <a:gd name="T15" fmla="*/ 21 h 76"/>
                    <a:gd name="T16" fmla="*/ 5 w 72"/>
                    <a:gd name="T17" fmla="*/ 55 h 76"/>
                    <a:gd name="T18" fmla="*/ 2 w 72"/>
                    <a:gd name="T19" fmla="*/ 57 h 76"/>
                    <a:gd name="T20" fmla="*/ 0 w 72"/>
                    <a:gd name="T21" fmla="*/ 59 h 76"/>
                    <a:gd name="T22" fmla="*/ 0 w 72"/>
                    <a:gd name="T23" fmla="*/ 69 h 76"/>
                    <a:gd name="T24" fmla="*/ 2 w 72"/>
                    <a:gd name="T25" fmla="*/ 71 h 76"/>
                    <a:gd name="T26" fmla="*/ 5 w 72"/>
                    <a:gd name="T27" fmla="*/ 74 h 76"/>
                    <a:gd name="T28" fmla="*/ 7 w 72"/>
                    <a:gd name="T29" fmla="*/ 76 h 76"/>
                    <a:gd name="T30" fmla="*/ 70 w 72"/>
                    <a:gd name="T31" fmla="*/ 76 h 76"/>
                    <a:gd name="T32" fmla="*/ 72 w 72"/>
                    <a:gd name="T33" fmla="*/ 74 h 76"/>
                    <a:gd name="T34" fmla="*/ 72 w 72"/>
                    <a:gd name="T35" fmla="*/ 2 h 76"/>
                    <a:gd name="T36" fmla="*/ 70 w 72"/>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76">
                      <a:moveTo>
                        <a:pt x="70" y="0"/>
                      </a:moveTo>
                      <a:cubicBezTo>
                        <a:pt x="7" y="0"/>
                        <a:pt x="7" y="0"/>
                        <a:pt x="7" y="0"/>
                      </a:cubicBezTo>
                      <a:cubicBezTo>
                        <a:pt x="6" y="0"/>
                        <a:pt x="5" y="1"/>
                        <a:pt x="5" y="2"/>
                      </a:cubicBezTo>
                      <a:cubicBezTo>
                        <a:pt x="5" y="4"/>
                        <a:pt x="4" y="5"/>
                        <a:pt x="2" y="5"/>
                      </a:cubicBezTo>
                      <a:cubicBezTo>
                        <a:pt x="1" y="5"/>
                        <a:pt x="0" y="6"/>
                        <a:pt x="0" y="7"/>
                      </a:cubicBezTo>
                      <a:cubicBezTo>
                        <a:pt x="0" y="17"/>
                        <a:pt x="0" y="17"/>
                        <a:pt x="0" y="17"/>
                      </a:cubicBezTo>
                      <a:cubicBezTo>
                        <a:pt x="0" y="18"/>
                        <a:pt x="1" y="19"/>
                        <a:pt x="2" y="19"/>
                      </a:cubicBezTo>
                      <a:cubicBezTo>
                        <a:pt x="4" y="19"/>
                        <a:pt x="5" y="20"/>
                        <a:pt x="5" y="21"/>
                      </a:cubicBezTo>
                      <a:cubicBezTo>
                        <a:pt x="5" y="55"/>
                        <a:pt x="5" y="55"/>
                        <a:pt x="5" y="55"/>
                      </a:cubicBezTo>
                      <a:cubicBezTo>
                        <a:pt x="5" y="56"/>
                        <a:pt x="4" y="57"/>
                        <a:pt x="2" y="57"/>
                      </a:cubicBezTo>
                      <a:cubicBezTo>
                        <a:pt x="1" y="57"/>
                        <a:pt x="0" y="58"/>
                        <a:pt x="0" y="59"/>
                      </a:cubicBezTo>
                      <a:cubicBezTo>
                        <a:pt x="0" y="69"/>
                        <a:pt x="0" y="69"/>
                        <a:pt x="0" y="69"/>
                      </a:cubicBezTo>
                      <a:cubicBezTo>
                        <a:pt x="0" y="70"/>
                        <a:pt x="1" y="71"/>
                        <a:pt x="2" y="71"/>
                      </a:cubicBezTo>
                      <a:cubicBezTo>
                        <a:pt x="4" y="71"/>
                        <a:pt x="5" y="72"/>
                        <a:pt x="5" y="74"/>
                      </a:cubicBezTo>
                      <a:cubicBezTo>
                        <a:pt x="5" y="75"/>
                        <a:pt x="6" y="76"/>
                        <a:pt x="7" y="76"/>
                      </a:cubicBezTo>
                      <a:cubicBezTo>
                        <a:pt x="70" y="76"/>
                        <a:pt x="70" y="76"/>
                        <a:pt x="70" y="76"/>
                      </a:cubicBezTo>
                      <a:cubicBezTo>
                        <a:pt x="71" y="76"/>
                        <a:pt x="72" y="75"/>
                        <a:pt x="72" y="74"/>
                      </a:cubicBezTo>
                      <a:cubicBezTo>
                        <a:pt x="72" y="2"/>
                        <a:pt x="72" y="2"/>
                        <a:pt x="72" y="2"/>
                      </a:cubicBezTo>
                      <a:cubicBezTo>
                        <a:pt x="72" y="1"/>
                        <a:pt x="71" y="0"/>
                        <a:pt x="70" y="0"/>
                      </a:cubicBez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82" name="Freeform 513"/>
                <p:cNvSpPr>
                  <a:spLocks/>
                </p:cNvSpPr>
                <p:nvPr/>
              </p:nvSpPr>
              <p:spPr bwMode="auto">
                <a:xfrm>
                  <a:off x="7524706" y="4103878"/>
                  <a:ext cx="268205" cy="309634"/>
                </a:xfrm>
                <a:custGeom>
                  <a:avLst/>
                  <a:gdLst>
                    <a:gd name="T0" fmla="*/ 52 w 52"/>
                    <a:gd name="T1" fmla="*/ 58 h 60"/>
                    <a:gd name="T2" fmla="*/ 50 w 52"/>
                    <a:gd name="T3" fmla="*/ 60 h 60"/>
                    <a:gd name="T4" fmla="*/ 2 w 52"/>
                    <a:gd name="T5" fmla="*/ 60 h 60"/>
                    <a:gd name="T6" fmla="*/ 0 w 52"/>
                    <a:gd name="T7" fmla="*/ 58 h 60"/>
                    <a:gd name="T8" fmla="*/ 0 w 52"/>
                    <a:gd name="T9" fmla="*/ 2 h 60"/>
                    <a:gd name="T10" fmla="*/ 2 w 52"/>
                    <a:gd name="T11" fmla="*/ 0 h 60"/>
                    <a:gd name="T12" fmla="*/ 50 w 52"/>
                    <a:gd name="T13" fmla="*/ 0 h 60"/>
                    <a:gd name="T14" fmla="*/ 52 w 52"/>
                    <a:gd name="T15" fmla="*/ 2 h 60"/>
                    <a:gd name="T16" fmla="*/ 52 w 52"/>
                    <a:gd name="T17" fmla="*/ 5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0">
                      <a:moveTo>
                        <a:pt x="52" y="58"/>
                      </a:moveTo>
                      <a:cubicBezTo>
                        <a:pt x="52" y="59"/>
                        <a:pt x="51" y="60"/>
                        <a:pt x="50" y="60"/>
                      </a:cubicBezTo>
                      <a:cubicBezTo>
                        <a:pt x="2" y="60"/>
                        <a:pt x="2" y="60"/>
                        <a:pt x="2" y="60"/>
                      </a:cubicBezTo>
                      <a:cubicBezTo>
                        <a:pt x="1" y="60"/>
                        <a:pt x="0" y="59"/>
                        <a:pt x="0" y="58"/>
                      </a:cubicBezTo>
                      <a:cubicBezTo>
                        <a:pt x="0" y="2"/>
                        <a:pt x="0" y="2"/>
                        <a:pt x="0" y="2"/>
                      </a:cubicBezTo>
                      <a:cubicBezTo>
                        <a:pt x="0" y="1"/>
                        <a:pt x="1" y="0"/>
                        <a:pt x="2" y="0"/>
                      </a:cubicBezTo>
                      <a:cubicBezTo>
                        <a:pt x="50" y="0"/>
                        <a:pt x="50" y="0"/>
                        <a:pt x="50" y="0"/>
                      </a:cubicBezTo>
                      <a:cubicBezTo>
                        <a:pt x="51" y="0"/>
                        <a:pt x="52" y="1"/>
                        <a:pt x="52" y="2"/>
                      </a:cubicBezTo>
                      <a:lnTo>
                        <a:pt x="52" y="58"/>
                      </a:ln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grpSp>
        </p:grpSp>
        <p:sp>
          <p:nvSpPr>
            <p:cNvPr id="314" name="Rectangle 313"/>
            <p:cNvSpPr/>
            <p:nvPr/>
          </p:nvSpPr>
          <p:spPr bwMode="auto">
            <a:xfrm>
              <a:off x="7467919" y="2450700"/>
              <a:ext cx="2313593" cy="3835405"/>
            </a:xfrm>
            <a:prstGeom prst="rect">
              <a:avLst/>
            </a:prstGeom>
            <a:solidFill>
              <a:srgbClr val="F2F2F2"/>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315" name="TextBox 314"/>
            <p:cNvSpPr txBox="1"/>
            <p:nvPr/>
          </p:nvSpPr>
          <p:spPr>
            <a:xfrm>
              <a:off x="7764207" y="2744981"/>
              <a:ext cx="1721016"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Threat resistance</a:t>
              </a:r>
            </a:p>
          </p:txBody>
        </p:sp>
        <p:sp>
          <p:nvSpPr>
            <p:cNvPr id="317" name="Oval 316"/>
            <p:cNvSpPr/>
            <p:nvPr/>
          </p:nvSpPr>
          <p:spPr bwMode="auto">
            <a:xfrm>
              <a:off x="8258955"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18" name="Group 317"/>
            <p:cNvGrpSpPr/>
            <p:nvPr/>
          </p:nvGrpSpPr>
          <p:grpSpPr>
            <a:xfrm>
              <a:off x="8439656" y="3847975"/>
              <a:ext cx="370118" cy="352319"/>
              <a:chOff x="7463658" y="4062450"/>
              <a:chExt cx="370689" cy="392494"/>
            </a:xfrm>
          </p:grpSpPr>
          <p:sp>
            <p:nvSpPr>
              <p:cNvPr id="319" name="Oval 340"/>
              <p:cNvSpPr>
                <a:spLocks noChangeArrowheads="1"/>
              </p:cNvSpPr>
              <p:nvPr/>
            </p:nvSpPr>
            <p:spPr bwMode="auto">
              <a:xfrm>
                <a:off x="7607578" y="4186739"/>
                <a:ext cx="82860" cy="80680"/>
              </a:xfrm>
              <a:prstGeom prst="ellipse">
                <a:avLst/>
              </a:pr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0" name="Oval 341"/>
              <p:cNvSpPr>
                <a:spLocks noChangeArrowheads="1"/>
              </p:cNvSpPr>
              <p:nvPr/>
            </p:nvSpPr>
            <p:spPr bwMode="auto">
              <a:xfrm>
                <a:off x="7701341" y="4335015"/>
                <a:ext cx="23986" cy="26166"/>
              </a:xfrm>
              <a:prstGeom prst="ellipse">
                <a:avLst/>
              </a:pr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1" name="Line 342"/>
              <p:cNvSpPr>
                <a:spLocks noChangeShapeType="1"/>
              </p:cNvSpPr>
              <p:nvPr/>
            </p:nvSpPr>
            <p:spPr bwMode="auto">
              <a:xfrm>
                <a:off x="7690437" y="4206363"/>
                <a:ext cx="102485" cy="0"/>
              </a:xfrm>
              <a:prstGeom prst="line">
                <a:avLst/>
              </a:prstGeom>
              <a:noFill/>
              <a:ln w="9525"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2" name="Line 343"/>
              <p:cNvSpPr>
                <a:spLocks noChangeShapeType="1"/>
              </p:cNvSpPr>
              <p:nvPr/>
            </p:nvSpPr>
            <p:spPr bwMode="auto">
              <a:xfrm>
                <a:off x="7690437" y="4247794"/>
                <a:ext cx="102485" cy="0"/>
              </a:xfrm>
              <a:prstGeom prst="line">
                <a:avLst/>
              </a:prstGeom>
              <a:noFill/>
              <a:ln w="9525"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3" name="Freeform 512"/>
              <p:cNvSpPr>
                <a:spLocks/>
              </p:cNvSpPr>
              <p:nvPr/>
            </p:nvSpPr>
            <p:spPr bwMode="auto">
              <a:xfrm>
                <a:off x="7463658" y="4062450"/>
                <a:ext cx="370689" cy="392494"/>
              </a:xfrm>
              <a:custGeom>
                <a:avLst/>
                <a:gdLst>
                  <a:gd name="T0" fmla="*/ 70 w 72"/>
                  <a:gd name="T1" fmla="*/ 0 h 76"/>
                  <a:gd name="T2" fmla="*/ 7 w 72"/>
                  <a:gd name="T3" fmla="*/ 0 h 76"/>
                  <a:gd name="T4" fmla="*/ 5 w 72"/>
                  <a:gd name="T5" fmla="*/ 2 h 76"/>
                  <a:gd name="T6" fmla="*/ 2 w 72"/>
                  <a:gd name="T7" fmla="*/ 5 h 76"/>
                  <a:gd name="T8" fmla="*/ 0 w 72"/>
                  <a:gd name="T9" fmla="*/ 7 h 76"/>
                  <a:gd name="T10" fmla="*/ 0 w 72"/>
                  <a:gd name="T11" fmla="*/ 17 h 76"/>
                  <a:gd name="T12" fmla="*/ 2 w 72"/>
                  <a:gd name="T13" fmla="*/ 19 h 76"/>
                  <a:gd name="T14" fmla="*/ 5 w 72"/>
                  <a:gd name="T15" fmla="*/ 21 h 76"/>
                  <a:gd name="T16" fmla="*/ 5 w 72"/>
                  <a:gd name="T17" fmla="*/ 55 h 76"/>
                  <a:gd name="T18" fmla="*/ 2 w 72"/>
                  <a:gd name="T19" fmla="*/ 57 h 76"/>
                  <a:gd name="T20" fmla="*/ 0 w 72"/>
                  <a:gd name="T21" fmla="*/ 59 h 76"/>
                  <a:gd name="T22" fmla="*/ 0 w 72"/>
                  <a:gd name="T23" fmla="*/ 69 h 76"/>
                  <a:gd name="T24" fmla="*/ 2 w 72"/>
                  <a:gd name="T25" fmla="*/ 71 h 76"/>
                  <a:gd name="T26" fmla="*/ 5 w 72"/>
                  <a:gd name="T27" fmla="*/ 74 h 76"/>
                  <a:gd name="T28" fmla="*/ 7 w 72"/>
                  <a:gd name="T29" fmla="*/ 76 h 76"/>
                  <a:gd name="T30" fmla="*/ 70 w 72"/>
                  <a:gd name="T31" fmla="*/ 76 h 76"/>
                  <a:gd name="T32" fmla="*/ 72 w 72"/>
                  <a:gd name="T33" fmla="*/ 74 h 76"/>
                  <a:gd name="T34" fmla="*/ 72 w 72"/>
                  <a:gd name="T35" fmla="*/ 2 h 76"/>
                  <a:gd name="T36" fmla="*/ 70 w 72"/>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76">
                    <a:moveTo>
                      <a:pt x="70" y="0"/>
                    </a:moveTo>
                    <a:cubicBezTo>
                      <a:pt x="7" y="0"/>
                      <a:pt x="7" y="0"/>
                      <a:pt x="7" y="0"/>
                    </a:cubicBezTo>
                    <a:cubicBezTo>
                      <a:pt x="6" y="0"/>
                      <a:pt x="5" y="1"/>
                      <a:pt x="5" y="2"/>
                    </a:cubicBezTo>
                    <a:cubicBezTo>
                      <a:pt x="5" y="4"/>
                      <a:pt x="4" y="5"/>
                      <a:pt x="2" y="5"/>
                    </a:cubicBezTo>
                    <a:cubicBezTo>
                      <a:pt x="1" y="5"/>
                      <a:pt x="0" y="6"/>
                      <a:pt x="0" y="7"/>
                    </a:cubicBezTo>
                    <a:cubicBezTo>
                      <a:pt x="0" y="17"/>
                      <a:pt x="0" y="17"/>
                      <a:pt x="0" y="17"/>
                    </a:cubicBezTo>
                    <a:cubicBezTo>
                      <a:pt x="0" y="18"/>
                      <a:pt x="1" y="19"/>
                      <a:pt x="2" y="19"/>
                    </a:cubicBezTo>
                    <a:cubicBezTo>
                      <a:pt x="4" y="19"/>
                      <a:pt x="5" y="20"/>
                      <a:pt x="5" y="21"/>
                    </a:cubicBezTo>
                    <a:cubicBezTo>
                      <a:pt x="5" y="55"/>
                      <a:pt x="5" y="55"/>
                      <a:pt x="5" y="55"/>
                    </a:cubicBezTo>
                    <a:cubicBezTo>
                      <a:pt x="5" y="56"/>
                      <a:pt x="4" y="57"/>
                      <a:pt x="2" y="57"/>
                    </a:cubicBezTo>
                    <a:cubicBezTo>
                      <a:pt x="1" y="57"/>
                      <a:pt x="0" y="58"/>
                      <a:pt x="0" y="59"/>
                    </a:cubicBezTo>
                    <a:cubicBezTo>
                      <a:pt x="0" y="69"/>
                      <a:pt x="0" y="69"/>
                      <a:pt x="0" y="69"/>
                    </a:cubicBezTo>
                    <a:cubicBezTo>
                      <a:pt x="0" y="70"/>
                      <a:pt x="1" y="71"/>
                      <a:pt x="2" y="71"/>
                    </a:cubicBezTo>
                    <a:cubicBezTo>
                      <a:pt x="4" y="71"/>
                      <a:pt x="5" y="72"/>
                      <a:pt x="5" y="74"/>
                    </a:cubicBezTo>
                    <a:cubicBezTo>
                      <a:pt x="5" y="75"/>
                      <a:pt x="6" y="76"/>
                      <a:pt x="7" y="76"/>
                    </a:cubicBezTo>
                    <a:cubicBezTo>
                      <a:pt x="70" y="76"/>
                      <a:pt x="70" y="76"/>
                      <a:pt x="70" y="76"/>
                    </a:cubicBezTo>
                    <a:cubicBezTo>
                      <a:pt x="71" y="76"/>
                      <a:pt x="72" y="75"/>
                      <a:pt x="72" y="74"/>
                    </a:cubicBezTo>
                    <a:cubicBezTo>
                      <a:pt x="72" y="2"/>
                      <a:pt x="72" y="2"/>
                      <a:pt x="72" y="2"/>
                    </a:cubicBezTo>
                    <a:cubicBezTo>
                      <a:pt x="72" y="1"/>
                      <a:pt x="71" y="0"/>
                      <a:pt x="70" y="0"/>
                    </a:cubicBezTo>
                    <a:close/>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sp>
            <p:nvSpPr>
              <p:cNvPr id="324" name="Freeform 513"/>
              <p:cNvSpPr>
                <a:spLocks/>
              </p:cNvSpPr>
              <p:nvPr/>
            </p:nvSpPr>
            <p:spPr bwMode="auto">
              <a:xfrm>
                <a:off x="7524706" y="4103878"/>
                <a:ext cx="268205" cy="309634"/>
              </a:xfrm>
              <a:custGeom>
                <a:avLst/>
                <a:gdLst>
                  <a:gd name="T0" fmla="*/ 52 w 52"/>
                  <a:gd name="T1" fmla="*/ 58 h 60"/>
                  <a:gd name="T2" fmla="*/ 50 w 52"/>
                  <a:gd name="T3" fmla="*/ 60 h 60"/>
                  <a:gd name="T4" fmla="*/ 2 w 52"/>
                  <a:gd name="T5" fmla="*/ 60 h 60"/>
                  <a:gd name="T6" fmla="*/ 0 w 52"/>
                  <a:gd name="T7" fmla="*/ 58 h 60"/>
                  <a:gd name="T8" fmla="*/ 0 w 52"/>
                  <a:gd name="T9" fmla="*/ 2 h 60"/>
                  <a:gd name="T10" fmla="*/ 2 w 52"/>
                  <a:gd name="T11" fmla="*/ 0 h 60"/>
                  <a:gd name="T12" fmla="*/ 50 w 52"/>
                  <a:gd name="T13" fmla="*/ 0 h 60"/>
                  <a:gd name="T14" fmla="*/ 52 w 52"/>
                  <a:gd name="T15" fmla="*/ 2 h 60"/>
                  <a:gd name="T16" fmla="*/ 52 w 52"/>
                  <a:gd name="T17" fmla="*/ 5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0">
                    <a:moveTo>
                      <a:pt x="52" y="58"/>
                    </a:moveTo>
                    <a:cubicBezTo>
                      <a:pt x="52" y="59"/>
                      <a:pt x="51" y="60"/>
                      <a:pt x="50" y="60"/>
                    </a:cubicBezTo>
                    <a:cubicBezTo>
                      <a:pt x="2" y="60"/>
                      <a:pt x="2" y="60"/>
                      <a:pt x="2" y="60"/>
                    </a:cubicBezTo>
                    <a:cubicBezTo>
                      <a:pt x="1" y="60"/>
                      <a:pt x="0" y="59"/>
                      <a:pt x="0" y="58"/>
                    </a:cubicBezTo>
                    <a:cubicBezTo>
                      <a:pt x="0" y="2"/>
                      <a:pt x="0" y="2"/>
                      <a:pt x="0" y="2"/>
                    </a:cubicBezTo>
                    <a:cubicBezTo>
                      <a:pt x="0" y="1"/>
                      <a:pt x="1" y="0"/>
                      <a:pt x="2" y="0"/>
                    </a:cubicBezTo>
                    <a:cubicBezTo>
                      <a:pt x="50" y="0"/>
                      <a:pt x="50" y="0"/>
                      <a:pt x="50" y="0"/>
                    </a:cubicBezTo>
                    <a:cubicBezTo>
                      <a:pt x="51" y="0"/>
                      <a:pt x="52" y="1"/>
                      <a:pt x="52" y="2"/>
                    </a:cubicBezTo>
                    <a:lnTo>
                      <a:pt x="52" y="58"/>
                    </a:lnTo>
                    <a:close/>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Segoe UI"/>
                  <a:ea typeface="+mn-ea"/>
                  <a:cs typeface="+mn-cs"/>
                </a:endParaRPr>
              </a:p>
            </p:txBody>
          </p:sp>
        </p:grpSp>
      </p:grpSp>
      <p:grpSp>
        <p:nvGrpSpPr>
          <p:cNvPr id="8" name="Group 7"/>
          <p:cNvGrpSpPr/>
          <p:nvPr/>
        </p:nvGrpSpPr>
        <p:grpSpPr>
          <a:xfrm>
            <a:off x="2723162" y="1850167"/>
            <a:ext cx="2313593" cy="3835405"/>
            <a:chOff x="2723161" y="2450700"/>
            <a:chExt cx="2313593" cy="3835405"/>
          </a:xfrm>
        </p:grpSpPr>
        <p:sp>
          <p:nvSpPr>
            <p:cNvPr id="284" name="Rectangle 283"/>
            <p:cNvSpPr/>
            <p:nvPr/>
          </p:nvSpPr>
          <p:spPr bwMode="auto">
            <a:xfrm>
              <a:off x="2757182" y="2450700"/>
              <a:ext cx="2245551" cy="3835405"/>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285" name="TextBox 284"/>
            <p:cNvSpPr txBox="1"/>
            <p:nvPr/>
          </p:nvSpPr>
          <p:spPr>
            <a:xfrm>
              <a:off x="2938832"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Threat resistance</a:t>
              </a:r>
            </a:p>
          </p:txBody>
        </p:sp>
        <p:sp>
          <p:nvSpPr>
            <p:cNvPr id="286" name="Rectangle 285"/>
            <p:cNvSpPr/>
            <p:nvPr/>
          </p:nvSpPr>
          <p:spPr>
            <a:xfrm>
              <a:off x="2883551" y="4651931"/>
              <a:ext cx="1992813"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SmartScreen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AppLocker</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Device Guard</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Windows Defender</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Network/Firewall</a:t>
              </a:r>
            </a:p>
          </p:txBody>
        </p:sp>
        <p:grpSp>
          <p:nvGrpSpPr>
            <p:cNvPr id="287" name="Group 286"/>
            <p:cNvGrpSpPr/>
            <p:nvPr/>
          </p:nvGrpSpPr>
          <p:grpSpPr>
            <a:xfrm>
              <a:off x="3478196" y="3666518"/>
              <a:ext cx="803523" cy="715232"/>
              <a:chOff x="3708443" y="3594953"/>
              <a:chExt cx="701271" cy="701271"/>
            </a:xfrm>
          </p:grpSpPr>
          <p:sp>
            <p:nvSpPr>
              <p:cNvPr id="288" name="Oval 287"/>
              <p:cNvSpPr/>
              <p:nvPr/>
            </p:nvSpPr>
            <p:spPr bwMode="auto">
              <a:xfrm>
                <a:off x="3708443"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grpSp>
            <p:nvGrpSpPr>
              <p:cNvPr id="289" name="Group 288"/>
              <p:cNvGrpSpPr/>
              <p:nvPr/>
            </p:nvGrpSpPr>
            <p:grpSpPr>
              <a:xfrm>
                <a:off x="3901292" y="3777530"/>
                <a:ext cx="315573" cy="371629"/>
                <a:chOff x="1778470" y="6292845"/>
                <a:chExt cx="241300" cy="284163"/>
              </a:xfrm>
            </p:grpSpPr>
            <p:sp>
              <p:nvSpPr>
                <p:cNvPr id="290" name="Freeform 79"/>
                <p:cNvSpPr>
                  <a:spLocks/>
                </p:cNvSpPr>
                <p:nvPr/>
              </p:nvSpPr>
              <p:spPr bwMode="auto">
                <a:xfrm>
                  <a:off x="1778470" y="6292845"/>
                  <a:ext cx="241300" cy="284163"/>
                </a:xfrm>
                <a:custGeom>
                  <a:avLst/>
                  <a:gdLst>
                    <a:gd name="T0" fmla="*/ 63 w 64"/>
                    <a:gd name="T1" fmla="*/ 4 h 76"/>
                    <a:gd name="T2" fmla="*/ 64 w 64"/>
                    <a:gd name="T3" fmla="*/ 6 h 76"/>
                    <a:gd name="T4" fmla="*/ 64 w 64"/>
                    <a:gd name="T5" fmla="*/ 38 h 76"/>
                    <a:gd name="T6" fmla="*/ 33 w 64"/>
                    <a:gd name="T7" fmla="*/ 76 h 76"/>
                    <a:gd name="T8" fmla="*/ 31 w 64"/>
                    <a:gd name="T9" fmla="*/ 76 h 76"/>
                    <a:gd name="T10" fmla="*/ 0 w 64"/>
                    <a:gd name="T11" fmla="*/ 38 h 76"/>
                    <a:gd name="T12" fmla="*/ 0 w 64"/>
                    <a:gd name="T13" fmla="*/ 6 h 76"/>
                    <a:gd name="T14" fmla="*/ 1 w 64"/>
                    <a:gd name="T15" fmla="*/ 4 h 76"/>
                    <a:gd name="T16" fmla="*/ 32 w 64"/>
                    <a:gd name="T17" fmla="*/ 0 h 76"/>
                    <a:gd name="T18" fmla="*/ 63 w 64"/>
                    <a:gd name="T19" fmla="*/ 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76">
                      <a:moveTo>
                        <a:pt x="63" y="4"/>
                      </a:moveTo>
                      <a:cubicBezTo>
                        <a:pt x="64" y="4"/>
                        <a:pt x="64" y="5"/>
                        <a:pt x="64" y="6"/>
                      </a:cubicBezTo>
                      <a:cubicBezTo>
                        <a:pt x="64" y="6"/>
                        <a:pt x="64" y="29"/>
                        <a:pt x="64" y="38"/>
                      </a:cubicBezTo>
                      <a:cubicBezTo>
                        <a:pt x="64" y="57"/>
                        <a:pt x="33" y="76"/>
                        <a:pt x="33" y="76"/>
                      </a:cubicBezTo>
                      <a:cubicBezTo>
                        <a:pt x="32" y="76"/>
                        <a:pt x="32" y="76"/>
                        <a:pt x="31" y="76"/>
                      </a:cubicBezTo>
                      <a:cubicBezTo>
                        <a:pt x="31" y="76"/>
                        <a:pt x="0" y="57"/>
                        <a:pt x="0" y="38"/>
                      </a:cubicBezTo>
                      <a:cubicBezTo>
                        <a:pt x="0" y="29"/>
                        <a:pt x="0" y="6"/>
                        <a:pt x="0" y="6"/>
                      </a:cubicBezTo>
                      <a:cubicBezTo>
                        <a:pt x="0" y="5"/>
                        <a:pt x="0" y="4"/>
                        <a:pt x="1" y="4"/>
                      </a:cubicBezTo>
                      <a:cubicBezTo>
                        <a:pt x="1" y="4"/>
                        <a:pt x="6" y="0"/>
                        <a:pt x="32" y="0"/>
                      </a:cubicBezTo>
                      <a:cubicBezTo>
                        <a:pt x="58" y="0"/>
                        <a:pt x="63" y="4"/>
                        <a:pt x="63" y="4"/>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91" name="Freeform 80"/>
                <p:cNvSpPr>
                  <a:spLocks/>
                </p:cNvSpPr>
                <p:nvPr/>
              </p:nvSpPr>
              <p:spPr bwMode="auto">
                <a:xfrm>
                  <a:off x="1808633" y="6321423"/>
                  <a:ext cx="153988" cy="147638"/>
                </a:xfrm>
                <a:custGeom>
                  <a:avLst/>
                  <a:gdLst>
                    <a:gd name="T0" fmla="*/ 41 w 41"/>
                    <a:gd name="T1" fmla="*/ 1 h 39"/>
                    <a:gd name="T2" fmla="*/ 24 w 41"/>
                    <a:gd name="T3" fmla="*/ 0 h 39"/>
                    <a:gd name="T4" fmla="*/ 0 w 41"/>
                    <a:gd name="T5" fmla="*/ 4 h 39"/>
                    <a:gd name="T6" fmla="*/ 0 w 41"/>
                    <a:gd name="T7" fmla="*/ 29 h 39"/>
                    <a:gd name="T8" fmla="*/ 4 w 41"/>
                    <a:gd name="T9" fmla="*/ 39 h 39"/>
                    <a:gd name="T10" fmla="*/ 23 w 41"/>
                    <a:gd name="T11" fmla="*/ 22 h 39"/>
                    <a:gd name="T12" fmla="*/ 41 w 41"/>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41" h="39">
                      <a:moveTo>
                        <a:pt x="41" y="1"/>
                      </a:moveTo>
                      <a:cubicBezTo>
                        <a:pt x="37" y="1"/>
                        <a:pt x="32" y="0"/>
                        <a:pt x="24" y="0"/>
                      </a:cubicBezTo>
                      <a:cubicBezTo>
                        <a:pt x="5" y="0"/>
                        <a:pt x="0" y="4"/>
                        <a:pt x="0" y="4"/>
                      </a:cubicBezTo>
                      <a:cubicBezTo>
                        <a:pt x="0" y="4"/>
                        <a:pt x="0" y="21"/>
                        <a:pt x="0" y="29"/>
                      </a:cubicBezTo>
                      <a:cubicBezTo>
                        <a:pt x="0" y="32"/>
                        <a:pt x="1" y="36"/>
                        <a:pt x="4" y="39"/>
                      </a:cubicBezTo>
                      <a:cubicBezTo>
                        <a:pt x="4" y="39"/>
                        <a:pt x="6" y="39"/>
                        <a:pt x="23" y="22"/>
                      </a:cubicBezTo>
                      <a:cubicBezTo>
                        <a:pt x="40" y="5"/>
                        <a:pt x="41" y="1"/>
                        <a:pt x="41" y="1"/>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292" name="Freeform 81"/>
                <p:cNvSpPr>
                  <a:spLocks/>
                </p:cNvSpPr>
                <p:nvPr/>
              </p:nvSpPr>
              <p:spPr bwMode="auto">
                <a:xfrm>
                  <a:off x="1846731" y="6351586"/>
                  <a:ext cx="142875" cy="184150"/>
                </a:xfrm>
                <a:custGeom>
                  <a:avLst/>
                  <a:gdLst>
                    <a:gd name="T0" fmla="*/ 0 w 38"/>
                    <a:gd name="T1" fmla="*/ 38 h 49"/>
                    <a:gd name="T2" fmla="*/ 14 w 38"/>
                    <a:gd name="T3" fmla="*/ 49 h 49"/>
                    <a:gd name="T4" fmla="*/ 38 w 38"/>
                    <a:gd name="T5" fmla="*/ 21 h 49"/>
                    <a:gd name="T6" fmla="*/ 38 w 38"/>
                    <a:gd name="T7" fmla="*/ 0 h 49"/>
                    <a:gd name="T8" fmla="*/ 19 w 38"/>
                    <a:gd name="T9" fmla="*/ 21 h 49"/>
                    <a:gd name="T10" fmla="*/ 0 w 38"/>
                    <a:gd name="T11" fmla="*/ 38 h 49"/>
                  </a:gdLst>
                  <a:ahLst/>
                  <a:cxnLst>
                    <a:cxn ang="0">
                      <a:pos x="T0" y="T1"/>
                    </a:cxn>
                    <a:cxn ang="0">
                      <a:pos x="T2" y="T3"/>
                    </a:cxn>
                    <a:cxn ang="0">
                      <a:pos x="T4" y="T5"/>
                    </a:cxn>
                    <a:cxn ang="0">
                      <a:pos x="T6" y="T7"/>
                    </a:cxn>
                    <a:cxn ang="0">
                      <a:pos x="T8" y="T9"/>
                    </a:cxn>
                    <a:cxn ang="0">
                      <a:pos x="T10" y="T11"/>
                    </a:cxn>
                  </a:cxnLst>
                  <a:rect l="0" t="0" r="r" b="b"/>
                  <a:pathLst>
                    <a:path w="38" h="49">
                      <a:moveTo>
                        <a:pt x="0" y="38"/>
                      </a:moveTo>
                      <a:cubicBezTo>
                        <a:pt x="6" y="45"/>
                        <a:pt x="14" y="49"/>
                        <a:pt x="14" y="49"/>
                      </a:cubicBezTo>
                      <a:cubicBezTo>
                        <a:pt x="14" y="49"/>
                        <a:pt x="38" y="35"/>
                        <a:pt x="38" y="21"/>
                      </a:cubicBezTo>
                      <a:cubicBezTo>
                        <a:pt x="38" y="16"/>
                        <a:pt x="38" y="6"/>
                        <a:pt x="38" y="0"/>
                      </a:cubicBezTo>
                      <a:cubicBezTo>
                        <a:pt x="38" y="0"/>
                        <a:pt x="36" y="5"/>
                        <a:pt x="19" y="21"/>
                      </a:cubicBezTo>
                      <a:cubicBezTo>
                        <a:pt x="3" y="37"/>
                        <a:pt x="0" y="38"/>
                        <a:pt x="0" y="38"/>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grpSp>
        </p:grpSp>
        <p:sp>
          <p:nvSpPr>
            <p:cNvPr id="325" name="Rectangle 324"/>
            <p:cNvSpPr/>
            <p:nvPr/>
          </p:nvSpPr>
          <p:spPr bwMode="auto">
            <a:xfrm>
              <a:off x="2723161" y="2450700"/>
              <a:ext cx="2313593" cy="3835405"/>
            </a:xfrm>
            <a:prstGeom prst="rect">
              <a:avLst/>
            </a:prstGeom>
            <a:solidFill>
              <a:srgbClr val="F2F2F2"/>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326" name="TextBox 325"/>
            <p:cNvSpPr txBox="1"/>
            <p:nvPr/>
          </p:nvSpPr>
          <p:spPr>
            <a:xfrm>
              <a:off x="2938832"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Identity protection</a:t>
              </a:r>
            </a:p>
          </p:txBody>
        </p:sp>
        <p:sp>
          <p:nvSpPr>
            <p:cNvPr id="328" name="Oval 327"/>
            <p:cNvSpPr/>
            <p:nvPr/>
          </p:nvSpPr>
          <p:spPr bwMode="auto">
            <a:xfrm>
              <a:off x="3514197"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29" name="Group 328"/>
            <p:cNvGrpSpPr/>
            <p:nvPr/>
          </p:nvGrpSpPr>
          <p:grpSpPr>
            <a:xfrm>
              <a:off x="3712998" y="3860350"/>
              <a:ext cx="333918" cy="379027"/>
              <a:chOff x="1778470" y="6292845"/>
              <a:chExt cx="241300" cy="284163"/>
            </a:xfrm>
          </p:grpSpPr>
          <p:sp>
            <p:nvSpPr>
              <p:cNvPr id="330" name="Freeform 79"/>
              <p:cNvSpPr>
                <a:spLocks/>
              </p:cNvSpPr>
              <p:nvPr/>
            </p:nvSpPr>
            <p:spPr bwMode="auto">
              <a:xfrm>
                <a:off x="1778470" y="6292845"/>
                <a:ext cx="241300" cy="284163"/>
              </a:xfrm>
              <a:custGeom>
                <a:avLst/>
                <a:gdLst>
                  <a:gd name="T0" fmla="*/ 63 w 64"/>
                  <a:gd name="T1" fmla="*/ 4 h 76"/>
                  <a:gd name="T2" fmla="*/ 64 w 64"/>
                  <a:gd name="T3" fmla="*/ 6 h 76"/>
                  <a:gd name="T4" fmla="*/ 64 w 64"/>
                  <a:gd name="T5" fmla="*/ 38 h 76"/>
                  <a:gd name="T6" fmla="*/ 33 w 64"/>
                  <a:gd name="T7" fmla="*/ 76 h 76"/>
                  <a:gd name="T8" fmla="*/ 31 w 64"/>
                  <a:gd name="T9" fmla="*/ 76 h 76"/>
                  <a:gd name="T10" fmla="*/ 0 w 64"/>
                  <a:gd name="T11" fmla="*/ 38 h 76"/>
                  <a:gd name="T12" fmla="*/ 0 w 64"/>
                  <a:gd name="T13" fmla="*/ 6 h 76"/>
                  <a:gd name="T14" fmla="*/ 1 w 64"/>
                  <a:gd name="T15" fmla="*/ 4 h 76"/>
                  <a:gd name="T16" fmla="*/ 32 w 64"/>
                  <a:gd name="T17" fmla="*/ 0 h 76"/>
                  <a:gd name="T18" fmla="*/ 63 w 64"/>
                  <a:gd name="T19" fmla="*/ 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76">
                    <a:moveTo>
                      <a:pt x="63" y="4"/>
                    </a:moveTo>
                    <a:cubicBezTo>
                      <a:pt x="64" y="4"/>
                      <a:pt x="64" y="5"/>
                      <a:pt x="64" y="6"/>
                    </a:cubicBezTo>
                    <a:cubicBezTo>
                      <a:pt x="64" y="6"/>
                      <a:pt x="64" y="29"/>
                      <a:pt x="64" y="38"/>
                    </a:cubicBezTo>
                    <a:cubicBezTo>
                      <a:pt x="64" y="57"/>
                      <a:pt x="33" y="76"/>
                      <a:pt x="33" y="76"/>
                    </a:cubicBezTo>
                    <a:cubicBezTo>
                      <a:pt x="32" y="76"/>
                      <a:pt x="32" y="76"/>
                      <a:pt x="31" y="76"/>
                    </a:cubicBezTo>
                    <a:cubicBezTo>
                      <a:pt x="31" y="76"/>
                      <a:pt x="0" y="57"/>
                      <a:pt x="0" y="38"/>
                    </a:cubicBezTo>
                    <a:cubicBezTo>
                      <a:pt x="0" y="29"/>
                      <a:pt x="0" y="6"/>
                      <a:pt x="0" y="6"/>
                    </a:cubicBezTo>
                    <a:cubicBezTo>
                      <a:pt x="0" y="5"/>
                      <a:pt x="0" y="4"/>
                      <a:pt x="1" y="4"/>
                    </a:cubicBezTo>
                    <a:cubicBezTo>
                      <a:pt x="1" y="4"/>
                      <a:pt x="6" y="0"/>
                      <a:pt x="32" y="0"/>
                    </a:cubicBezTo>
                    <a:cubicBezTo>
                      <a:pt x="58" y="0"/>
                      <a:pt x="63" y="4"/>
                      <a:pt x="63" y="4"/>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sp>
            <p:nvSpPr>
              <p:cNvPr id="331" name="Freeform 80"/>
              <p:cNvSpPr>
                <a:spLocks/>
              </p:cNvSpPr>
              <p:nvPr/>
            </p:nvSpPr>
            <p:spPr bwMode="auto">
              <a:xfrm>
                <a:off x="1808633" y="6321423"/>
                <a:ext cx="153988" cy="147638"/>
              </a:xfrm>
              <a:custGeom>
                <a:avLst/>
                <a:gdLst>
                  <a:gd name="T0" fmla="*/ 41 w 41"/>
                  <a:gd name="T1" fmla="*/ 1 h 39"/>
                  <a:gd name="T2" fmla="*/ 24 w 41"/>
                  <a:gd name="T3" fmla="*/ 0 h 39"/>
                  <a:gd name="T4" fmla="*/ 0 w 41"/>
                  <a:gd name="T5" fmla="*/ 4 h 39"/>
                  <a:gd name="T6" fmla="*/ 0 w 41"/>
                  <a:gd name="T7" fmla="*/ 29 h 39"/>
                  <a:gd name="T8" fmla="*/ 4 w 41"/>
                  <a:gd name="T9" fmla="*/ 39 h 39"/>
                  <a:gd name="T10" fmla="*/ 23 w 41"/>
                  <a:gd name="T11" fmla="*/ 22 h 39"/>
                  <a:gd name="T12" fmla="*/ 41 w 41"/>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41" h="39">
                    <a:moveTo>
                      <a:pt x="41" y="1"/>
                    </a:moveTo>
                    <a:cubicBezTo>
                      <a:pt x="37" y="1"/>
                      <a:pt x="32" y="0"/>
                      <a:pt x="24" y="0"/>
                    </a:cubicBezTo>
                    <a:cubicBezTo>
                      <a:pt x="5" y="0"/>
                      <a:pt x="0" y="4"/>
                      <a:pt x="0" y="4"/>
                    </a:cubicBezTo>
                    <a:cubicBezTo>
                      <a:pt x="0" y="4"/>
                      <a:pt x="0" y="21"/>
                      <a:pt x="0" y="29"/>
                    </a:cubicBezTo>
                    <a:cubicBezTo>
                      <a:pt x="0" y="32"/>
                      <a:pt x="1" y="36"/>
                      <a:pt x="4" y="39"/>
                    </a:cubicBezTo>
                    <a:cubicBezTo>
                      <a:pt x="4" y="39"/>
                      <a:pt x="6" y="39"/>
                      <a:pt x="23" y="22"/>
                    </a:cubicBezTo>
                    <a:cubicBezTo>
                      <a:pt x="40" y="5"/>
                      <a:pt x="41" y="1"/>
                      <a:pt x="41" y="1"/>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sp>
            <p:nvSpPr>
              <p:cNvPr id="332" name="Freeform 81"/>
              <p:cNvSpPr>
                <a:spLocks/>
              </p:cNvSpPr>
              <p:nvPr/>
            </p:nvSpPr>
            <p:spPr bwMode="auto">
              <a:xfrm>
                <a:off x="1846731" y="6351586"/>
                <a:ext cx="142875" cy="184150"/>
              </a:xfrm>
              <a:custGeom>
                <a:avLst/>
                <a:gdLst>
                  <a:gd name="T0" fmla="*/ 0 w 38"/>
                  <a:gd name="T1" fmla="*/ 38 h 49"/>
                  <a:gd name="T2" fmla="*/ 14 w 38"/>
                  <a:gd name="T3" fmla="*/ 49 h 49"/>
                  <a:gd name="T4" fmla="*/ 38 w 38"/>
                  <a:gd name="T5" fmla="*/ 21 h 49"/>
                  <a:gd name="T6" fmla="*/ 38 w 38"/>
                  <a:gd name="T7" fmla="*/ 0 h 49"/>
                  <a:gd name="T8" fmla="*/ 19 w 38"/>
                  <a:gd name="T9" fmla="*/ 21 h 49"/>
                  <a:gd name="T10" fmla="*/ 0 w 38"/>
                  <a:gd name="T11" fmla="*/ 38 h 49"/>
                </a:gdLst>
                <a:ahLst/>
                <a:cxnLst>
                  <a:cxn ang="0">
                    <a:pos x="T0" y="T1"/>
                  </a:cxn>
                  <a:cxn ang="0">
                    <a:pos x="T2" y="T3"/>
                  </a:cxn>
                  <a:cxn ang="0">
                    <a:pos x="T4" y="T5"/>
                  </a:cxn>
                  <a:cxn ang="0">
                    <a:pos x="T6" y="T7"/>
                  </a:cxn>
                  <a:cxn ang="0">
                    <a:pos x="T8" y="T9"/>
                  </a:cxn>
                  <a:cxn ang="0">
                    <a:pos x="T10" y="T11"/>
                  </a:cxn>
                </a:cxnLst>
                <a:rect l="0" t="0" r="r" b="b"/>
                <a:pathLst>
                  <a:path w="38" h="49">
                    <a:moveTo>
                      <a:pt x="0" y="38"/>
                    </a:moveTo>
                    <a:cubicBezTo>
                      <a:pt x="6" y="45"/>
                      <a:pt x="14" y="49"/>
                      <a:pt x="14" y="49"/>
                    </a:cubicBezTo>
                    <a:cubicBezTo>
                      <a:pt x="14" y="49"/>
                      <a:pt x="38" y="35"/>
                      <a:pt x="38" y="21"/>
                    </a:cubicBezTo>
                    <a:cubicBezTo>
                      <a:pt x="38" y="16"/>
                      <a:pt x="38" y="6"/>
                      <a:pt x="38" y="0"/>
                    </a:cubicBezTo>
                    <a:cubicBezTo>
                      <a:pt x="38" y="0"/>
                      <a:pt x="36" y="5"/>
                      <a:pt x="19" y="21"/>
                    </a:cubicBezTo>
                    <a:cubicBezTo>
                      <a:pt x="3" y="37"/>
                      <a:pt x="0" y="38"/>
                      <a:pt x="0" y="38"/>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grpSp>
        <p:sp>
          <p:nvSpPr>
            <p:cNvPr id="338" name="Rectangle 337"/>
            <p:cNvSpPr/>
            <p:nvPr/>
          </p:nvSpPr>
          <p:spPr>
            <a:xfrm>
              <a:off x="2883551" y="4651931"/>
              <a:ext cx="1992813"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Built-in 2FA</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Account lockdown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Credential Guard Microsoft Passport</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Windows Hello :)</a:t>
              </a:r>
            </a:p>
          </p:txBody>
        </p:sp>
      </p:grpSp>
      <p:grpSp>
        <p:nvGrpSpPr>
          <p:cNvPr id="7" name="Group 6"/>
          <p:cNvGrpSpPr/>
          <p:nvPr/>
        </p:nvGrpSpPr>
        <p:grpSpPr>
          <a:xfrm>
            <a:off x="5095541" y="1850167"/>
            <a:ext cx="2313593" cy="3835405"/>
            <a:chOff x="5095541" y="2450700"/>
            <a:chExt cx="2313593" cy="3835405"/>
          </a:xfrm>
        </p:grpSpPr>
        <p:sp>
          <p:nvSpPr>
            <p:cNvPr id="294" name="Rectangle 293"/>
            <p:cNvSpPr/>
            <p:nvPr/>
          </p:nvSpPr>
          <p:spPr bwMode="auto">
            <a:xfrm>
              <a:off x="5129562" y="2450700"/>
              <a:ext cx="2245551" cy="3835405"/>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295" name="Rectangle 294"/>
            <p:cNvSpPr/>
            <p:nvPr/>
          </p:nvSpPr>
          <p:spPr>
            <a:xfrm>
              <a:off x="5287582" y="4651931"/>
              <a:ext cx="1929510"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Built-in 2FA</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Account lockdown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Credential Guard Microsoft Passport</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ea typeface="+mn-ea"/>
                  <a:cs typeface="+mn-cs"/>
                </a:rPr>
                <a:t>Windows Hello ;)</a:t>
              </a:r>
            </a:p>
          </p:txBody>
        </p:sp>
        <p:sp>
          <p:nvSpPr>
            <p:cNvPr id="296" name="TextBox 295"/>
            <p:cNvSpPr txBox="1"/>
            <p:nvPr/>
          </p:nvSpPr>
          <p:spPr>
            <a:xfrm>
              <a:off x="5311212"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Identity protection</a:t>
              </a:r>
            </a:p>
          </p:txBody>
        </p:sp>
        <p:grpSp>
          <p:nvGrpSpPr>
            <p:cNvPr id="297" name="Group 296"/>
            <p:cNvGrpSpPr/>
            <p:nvPr/>
          </p:nvGrpSpPr>
          <p:grpSpPr>
            <a:xfrm>
              <a:off x="5850576" y="3666518"/>
              <a:ext cx="803523" cy="715232"/>
              <a:chOff x="5777042" y="3594953"/>
              <a:chExt cx="701271" cy="701271"/>
            </a:xfrm>
          </p:grpSpPr>
          <p:sp>
            <p:nvSpPr>
              <p:cNvPr id="298" name="Oval 297"/>
              <p:cNvSpPr/>
              <p:nvPr/>
            </p:nvSpPr>
            <p:spPr bwMode="auto">
              <a:xfrm>
                <a:off x="5777042"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grpSp>
            <p:nvGrpSpPr>
              <p:cNvPr id="299" name="Group 298"/>
              <p:cNvGrpSpPr/>
              <p:nvPr/>
            </p:nvGrpSpPr>
            <p:grpSpPr>
              <a:xfrm>
                <a:off x="5911559" y="3785902"/>
                <a:ext cx="432238" cy="319374"/>
                <a:chOff x="698587" y="4421536"/>
                <a:chExt cx="1101644" cy="813989"/>
              </a:xfrm>
            </p:grpSpPr>
            <p:sp>
              <p:nvSpPr>
                <p:cNvPr id="300" name="Freeform 152"/>
                <p:cNvSpPr>
                  <a:spLocks/>
                </p:cNvSpPr>
                <p:nvPr/>
              </p:nvSpPr>
              <p:spPr bwMode="auto">
                <a:xfrm>
                  <a:off x="698587" y="4482761"/>
                  <a:ext cx="507979" cy="575298"/>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sp>
              <p:nvSpPr>
                <p:cNvPr id="301" name="Freeform 153"/>
                <p:cNvSpPr>
                  <a:spLocks/>
                </p:cNvSpPr>
                <p:nvPr/>
              </p:nvSpPr>
              <p:spPr bwMode="auto">
                <a:xfrm>
                  <a:off x="992364" y="4421536"/>
                  <a:ext cx="807867" cy="813989"/>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lumMod val="65000"/>
                      </a:srgbClr>
                    </a:solidFill>
                    <a:effectLst/>
                    <a:uLnTx/>
                    <a:uFillTx/>
                    <a:latin typeface="Segoe UI"/>
                    <a:ea typeface="+mn-ea"/>
                    <a:cs typeface="+mn-cs"/>
                  </a:endParaRPr>
                </a:p>
              </p:txBody>
            </p:sp>
          </p:grpSp>
        </p:grpSp>
        <p:sp>
          <p:nvSpPr>
            <p:cNvPr id="333" name="Rectangle 332"/>
            <p:cNvSpPr/>
            <p:nvPr/>
          </p:nvSpPr>
          <p:spPr bwMode="auto">
            <a:xfrm>
              <a:off x="5095541" y="2450700"/>
              <a:ext cx="2313593" cy="3835405"/>
            </a:xfrm>
            <a:prstGeom prst="rect">
              <a:avLst/>
            </a:prstGeom>
            <a:solidFill>
              <a:srgbClr val="F2F2F2"/>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339" name="Rectangle 338"/>
            <p:cNvSpPr/>
            <p:nvPr/>
          </p:nvSpPr>
          <p:spPr>
            <a:xfrm>
              <a:off x="5287582" y="4651931"/>
              <a:ext cx="1929510"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protection / Drive encryption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Windows Information Protection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Conditional access</a:t>
              </a:r>
            </a:p>
          </p:txBody>
        </p:sp>
        <p:sp>
          <p:nvSpPr>
            <p:cNvPr id="340" name="TextBox 339"/>
            <p:cNvSpPr txBox="1"/>
            <p:nvPr/>
          </p:nvSpPr>
          <p:spPr>
            <a:xfrm>
              <a:off x="5311212" y="2744981"/>
              <a:ext cx="1882250" cy="384146"/>
            </a:xfrm>
            <a:prstGeom prst="rect">
              <a:avLst/>
            </a:prstGeom>
          </p:spPr>
          <p:txBody>
            <a:bodyPr vert="horz" wrap="square" lIns="93247" tIns="93247" rIns="93247" bIns="93247" rtlCol="0" anchor="t">
              <a:noAutofit/>
            </a:bodyPr>
            <a:lstStyle/>
            <a:p>
              <a:pPr marL="0" marR="0" lvl="0" indent="0" algn="ctr" defTabSz="950844" rtl="0" eaLnBrk="1" fontAlgn="auto" latinLnBrk="0" hangingPunct="1">
                <a:lnSpc>
                  <a:spcPct val="90000"/>
                </a:lnSpc>
                <a:spcBef>
                  <a:spcPts val="0"/>
                </a:spcBef>
                <a:spcAft>
                  <a:spcPts val="612"/>
                </a:spcAft>
                <a:buClrTx/>
                <a:buSzTx/>
                <a:buFontTx/>
                <a:buNone/>
                <a:tabLst/>
                <a:defRPr/>
              </a:pPr>
              <a:r>
                <a:rPr kumimoji="0" lang="en-US" sz="1599" b="0" i="0" u="none" strike="noStrike" kern="0" cap="none" spc="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Information protection</a:t>
              </a:r>
            </a:p>
          </p:txBody>
        </p:sp>
        <p:sp>
          <p:nvSpPr>
            <p:cNvPr id="342" name="Oval 341"/>
            <p:cNvSpPr/>
            <p:nvPr/>
          </p:nvSpPr>
          <p:spPr bwMode="auto">
            <a:xfrm>
              <a:off x="5886577"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43" name="Group 342"/>
            <p:cNvGrpSpPr/>
            <p:nvPr/>
          </p:nvGrpSpPr>
          <p:grpSpPr>
            <a:xfrm>
              <a:off x="6004706" y="3863649"/>
              <a:ext cx="495262" cy="325732"/>
              <a:chOff x="698587" y="4421536"/>
              <a:chExt cx="1101644" cy="813989"/>
            </a:xfrm>
          </p:grpSpPr>
          <p:sp>
            <p:nvSpPr>
              <p:cNvPr id="344" name="Freeform 152"/>
              <p:cNvSpPr>
                <a:spLocks/>
              </p:cNvSpPr>
              <p:nvPr/>
            </p:nvSpPr>
            <p:spPr bwMode="auto">
              <a:xfrm>
                <a:off x="698587" y="4482761"/>
                <a:ext cx="507979" cy="575298"/>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sp>
            <p:nvSpPr>
              <p:cNvPr id="345" name="Freeform 153"/>
              <p:cNvSpPr>
                <a:spLocks/>
              </p:cNvSpPr>
              <p:nvPr/>
            </p:nvSpPr>
            <p:spPr bwMode="auto">
              <a:xfrm>
                <a:off x="992364" y="4421536"/>
                <a:ext cx="807867" cy="813989"/>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505050"/>
                  </a:solidFill>
                  <a:effectLst/>
                  <a:uLnTx/>
                  <a:uFillTx/>
                  <a:latin typeface="Segoe UI"/>
                  <a:ea typeface="+mn-ea"/>
                  <a:cs typeface="+mn-cs"/>
                </a:endParaRPr>
              </a:p>
            </p:txBody>
          </p:sp>
        </p:grpSp>
      </p:grpSp>
      <p:sp>
        <p:nvSpPr>
          <p:cNvPr id="95" name="Rectangle 94"/>
          <p:cNvSpPr/>
          <p:nvPr/>
        </p:nvSpPr>
        <p:spPr>
          <a:xfrm>
            <a:off x="7671000" y="3948853"/>
            <a:ext cx="1907432"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SmartScreen</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AppLocker</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Device Guard</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Windows Defender</a:t>
            </a:r>
          </a:p>
          <a:p>
            <a:pPr marL="0" marR="0" lvl="0" indent="0" algn="ctr" defTabSz="913834" rtl="0"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ea typeface="+mn-ea"/>
                <a:cs typeface="+mn-cs"/>
              </a:rPr>
              <a:t>Windows Defender Application Guard</a:t>
            </a:r>
          </a:p>
        </p:txBody>
      </p:sp>
      <p:sp>
        <p:nvSpPr>
          <p:cNvPr id="96" name="Rectangle 95" descr="Bounce Left:  Rectangle 17"/>
          <p:cNvSpPr/>
          <p:nvPr/>
        </p:nvSpPr>
        <p:spPr bwMode="auto">
          <a:xfrm flipV="1">
            <a:off x="1517" y="-63797"/>
            <a:ext cx="12434076" cy="1423195"/>
          </a:xfrm>
          <a:prstGeom prst="rect">
            <a:avLst/>
          </a:prstGeom>
          <a:solidFill>
            <a:srgbClr val="0078D7"/>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5" name="Title 1"/>
          <p:cNvSpPr txBox="1">
            <a:spLocks/>
          </p:cNvSpPr>
          <p:nvPr/>
        </p:nvSpPr>
        <p:spPr>
          <a:xfrm>
            <a:off x="1323452" y="225650"/>
            <a:ext cx="9790205" cy="917314"/>
          </a:xfrm>
          <a:prstGeom prst="rect">
            <a:avLst/>
          </a:prstGeom>
        </p:spPr>
        <p:txBody>
          <a:bodyPr vert="horz" wrap="square" lIns="146262" tIns="91414" rIns="146262" bIns="91414" rtlCol="0" anchor="ctr">
            <a:noAutofit/>
          </a:bodyPr>
          <a:lstStyle>
            <a:lvl1pPr marL="0" algn="l" defTabSz="1088078" rtl="0" eaLnBrk="1" latinLnBrk="0" hangingPunct="1">
              <a:lnSpc>
                <a:spcPct val="90000"/>
              </a:lnSpc>
              <a:spcBef>
                <a:spcPct val="0"/>
              </a:spcBef>
              <a:buNone/>
              <a:defRPr lang="en-US" sz="4800" kern="1200" spc="-100" baseline="0" dirty="0">
                <a:solidFill>
                  <a:schemeClr val="tx1"/>
                </a:solidFill>
                <a:latin typeface="+mj-lt"/>
                <a:ea typeface="Segoe UI Semibold" panose="020B0702040204020203" pitchFamily="34" charset="0"/>
                <a:cs typeface="Segoe UI Semibold" panose="020B0702040204020203" pitchFamily="34" charset="0"/>
              </a:defRPr>
            </a:lvl1pPr>
          </a:lstStyle>
          <a:p>
            <a:pPr marL="0" marR="0" lvl="0" indent="0" algn="ctr" defTabSz="1088078" rtl="0" eaLnBrk="1" fontAlgn="auto" latinLnBrk="0" hangingPunct="1">
              <a:lnSpc>
                <a:spcPct val="90000"/>
              </a:lnSpc>
              <a:spcBef>
                <a:spcPct val="0"/>
              </a:spcBef>
              <a:spcAft>
                <a:spcPts val="0"/>
              </a:spcAft>
              <a:buClrTx/>
              <a:buSzTx/>
              <a:buFontTx/>
              <a:buNone/>
              <a:tabLst/>
              <a:defRPr/>
            </a:pPr>
            <a:r>
              <a:rPr kumimoji="0" lang="en-US" sz="4000" b="0" i="0" u="none" strike="noStrike" kern="1200" cap="all" spc="300" normalizeH="0" baseline="0" noProof="0" dirty="0">
                <a:ln w="3175">
                  <a:noFill/>
                </a:ln>
                <a:solidFill>
                  <a:srgbClr val="FFFFFF"/>
                </a:solidFill>
                <a:effectLst/>
                <a:uLnTx/>
                <a:uFillTx/>
                <a:latin typeface="Segoe UI Light"/>
                <a:ea typeface="+mn-ea"/>
                <a:cs typeface="Arial" panose="020B0604020202020204" pitchFamily="34" charset="0"/>
              </a:rPr>
              <a:t>Adding a </a:t>
            </a:r>
            <a:r>
              <a:rPr kumimoji="0" lang="en-US" sz="4000" b="0" i="0" u="none" strike="noStrike" kern="1200" cap="all" spc="300" normalizeH="0" baseline="0" noProof="0" dirty="0">
                <a:ln w="3175">
                  <a:noFill/>
                </a:ln>
                <a:solidFill>
                  <a:srgbClr val="FFFFFF"/>
                </a:solidFill>
                <a:effectLst/>
                <a:uLnTx/>
                <a:uFillTx/>
                <a:latin typeface="Segoe UI Light"/>
                <a:ea typeface="Segoe UI Black" panose="020B0A02040204020203" pitchFamily="34" charset="0"/>
                <a:cs typeface="Segoe UI Black" panose="020B0A02040204020203" pitchFamily="34" charset="0"/>
              </a:rPr>
              <a:t>post-breach mindset</a:t>
            </a:r>
            <a:endParaRPr kumimoji="0" lang="en-US" sz="4000" b="0" i="0" u="none" strike="noStrike" kern="1200" cap="all" spc="300" normalizeH="0" baseline="0" noProof="0" dirty="0">
              <a:ln w="3175">
                <a:noFill/>
              </a:ln>
              <a:solidFill>
                <a:srgbClr val="FFFFFF"/>
              </a:solidFill>
              <a:effectLst/>
              <a:uLnTx/>
              <a:uFillTx/>
              <a:latin typeface="Segoe UI Light"/>
              <a:ea typeface="+mn-ea"/>
              <a:cs typeface="Arial" panose="020B0604020202020204" pitchFamily="34" charset="0"/>
            </a:endParaRPr>
          </a:p>
        </p:txBody>
      </p:sp>
      <p:grpSp>
        <p:nvGrpSpPr>
          <p:cNvPr id="109" name="Group 108"/>
          <p:cNvGrpSpPr/>
          <p:nvPr/>
        </p:nvGrpSpPr>
        <p:grpSpPr>
          <a:xfrm>
            <a:off x="9840299" y="1850167"/>
            <a:ext cx="2313593" cy="3835405"/>
            <a:chOff x="9840299" y="2450700"/>
            <a:chExt cx="2313593" cy="3835405"/>
          </a:xfrm>
        </p:grpSpPr>
        <p:sp>
          <p:nvSpPr>
            <p:cNvPr id="110" name="Rectangle 109"/>
            <p:cNvSpPr/>
            <p:nvPr/>
          </p:nvSpPr>
          <p:spPr bwMode="auto">
            <a:xfrm>
              <a:off x="9874320" y="2450700"/>
              <a:ext cx="2245551" cy="3835405"/>
            </a:xfrm>
            <a:prstGeom prst="rect">
              <a:avLst/>
            </a:prstGeom>
            <a:solidFill>
              <a:srgbClr val="D7D7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111" name="Rectangle 110"/>
            <p:cNvSpPr/>
            <p:nvPr/>
          </p:nvSpPr>
          <p:spPr>
            <a:xfrm>
              <a:off x="10014415" y="4651931"/>
              <a:ext cx="1965361"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eaLnBrk="1" fontAlgn="auto" latinLnBrk="0" hangingPunct="1">
                <a:lnSpc>
                  <a:spcPct val="100000"/>
                </a:lnSpc>
                <a:spcBef>
                  <a:spcPts val="0"/>
                </a:spcBef>
                <a:spcAft>
                  <a:spcPts val="0"/>
                </a:spcAft>
                <a:buClrTx/>
                <a:buSzTx/>
                <a:buFontTx/>
                <a:buNone/>
                <a:tabLst/>
                <a:defRPr/>
              </a:pPr>
              <a:r>
                <a:rPr kumimoji="0" lang="en-US" sz="1399" b="0" i="0" u="none" strike="noStrike" kern="0" cap="none" spc="0" normalizeH="0" baseline="0" noProof="0" dirty="0">
                  <a:ln>
                    <a:noFill/>
                  </a:ln>
                  <a:solidFill>
                    <a:srgbClr val="FFFFFF">
                      <a:lumMod val="65000"/>
                    </a:srgbClr>
                  </a:solidFill>
                  <a:effectLst/>
                  <a:uLnTx/>
                  <a:uFillTx/>
                  <a:latin typeface="Calibri" panose="020F0502020204030204"/>
                </a:rPr>
                <a:t>Windows Defender ATP</a:t>
              </a:r>
            </a:p>
          </p:txBody>
        </p:sp>
        <p:sp>
          <p:nvSpPr>
            <p:cNvPr id="112" name="TextBox 111"/>
            <p:cNvSpPr txBox="1"/>
            <p:nvPr/>
          </p:nvSpPr>
          <p:spPr>
            <a:xfrm>
              <a:off x="9892711" y="2744981"/>
              <a:ext cx="2208769" cy="606334"/>
            </a:xfrm>
            <a:prstGeom prst="rect">
              <a:avLst/>
            </a:prstGeom>
          </p:spPr>
          <p:txBody>
            <a:bodyPr vert="horz" wrap="square" lIns="93247" tIns="93247" rIns="93247" bIns="93247" rtlCol="0" anchor="ctr">
              <a:noAutofit/>
            </a:bodyPr>
            <a:lstStyle/>
            <a:p>
              <a:pPr marL="0" marR="0" lvl="0" indent="0" algn="ctr" defTabSz="913834"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rgbClr val="FFFFFF">
                      <a:lumMod val="65000"/>
                    </a:srgbClr>
                  </a:solidFill>
                  <a:effectLst/>
                  <a:uLnTx/>
                  <a:uFillTx/>
                  <a:latin typeface="Segoe UI Semibold" panose="020B0702040204020203" pitchFamily="34" charset="0"/>
                  <a:ea typeface="Segoe UI" pitchFamily="34" charset="0"/>
                  <a:cs typeface="Segoe UI Semibold" panose="020B0702040204020203" pitchFamily="34" charset="0"/>
                </a:rPr>
                <a:t>Breach detection investigation &amp; response</a:t>
              </a:r>
            </a:p>
          </p:txBody>
        </p:sp>
        <p:grpSp>
          <p:nvGrpSpPr>
            <p:cNvPr id="113" name="Group 112"/>
            <p:cNvGrpSpPr/>
            <p:nvPr/>
          </p:nvGrpSpPr>
          <p:grpSpPr>
            <a:xfrm>
              <a:off x="10595334" y="3666518"/>
              <a:ext cx="803523" cy="715232"/>
              <a:chOff x="9921780" y="3594953"/>
              <a:chExt cx="701271" cy="701271"/>
            </a:xfrm>
          </p:grpSpPr>
          <p:sp>
            <p:nvSpPr>
              <p:cNvPr id="119" name="Oval 118"/>
              <p:cNvSpPr/>
              <p:nvPr/>
            </p:nvSpPr>
            <p:spPr bwMode="auto">
              <a:xfrm>
                <a:off x="9921780"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FFFFFF">
                      <a:lumMod val="65000"/>
                    </a:srgbClr>
                  </a:solidFill>
                  <a:effectLst/>
                  <a:uLnTx/>
                  <a:uFillTx/>
                  <a:latin typeface="Segoe UI"/>
                  <a:ea typeface="Segoe UI" pitchFamily="34" charset="0"/>
                  <a:cs typeface="Segoe UI" pitchFamily="34" charset="0"/>
                </a:endParaRPr>
              </a:p>
            </p:txBody>
          </p:sp>
          <p:sp>
            <p:nvSpPr>
              <p:cNvPr id="120" name="Freeform 177"/>
              <p:cNvSpPr>
                <a:spLocks/>
              </p:cNvSpPr>
              <p:nvPr/>
            </p:nvSpPr>
            <p:spPr bwMode="auto">
              <a:xfrm>
                <a:off x="10153060" y="3753005"/>
                <a:ext cx="238711" cy="385166"/>
              </a:xfrm>
              <a:custGeom>
                <a:avLst/>
                <a:gdLst>
                  <a:gd name="T0" fmla="*/ 36 w 102"/>
                  <a:gd name="T1" fmla="*/ 0 h 180"/>
                  <a:gd name="T2" fmla="*/ 0 w 102"/>
                  <a:gd name="T3" fmla="*/ 95 h 180"/>
                  <a:gd name="T4" fmla="*/ 43 w 102"/>
                  <a:gd name="T5" fmla="*/ 95 h 180"/>
                  <a:gd name="T6" fmla="*/ 0 w 102"/>
                  <a:gd name="T7" fmla="*/ 180 h 180"/>
                  <a:gd name="T8" fmla="*/ 102 w 102"/>
                  <a:gd name="T9" fmla="*/ 57 h 180"/>
                  <a:gd name="T10" fmla="*/ 45 w 102"/>
                  <a:gd name="T11" fmla="*/ 57 h 180"/>
                  <a:gd name="T12" fmla="*/ 81 w 102"/>
                  <a:gd name="T13" fmla="*/ 0 h 180"/>
                  <a:gd name="T14" fmla="*/ 36 w 102"/>
                  <a:gd name="T15" fmla="*/ 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80">
                    <a:moveTo>
                      <a:pt x="36" y="0"/>
                    </a:moveTo>
                    <a:lnTo>
                      <a:pt x="0" y="95"/>
                    </a:lnTo>
                    <a:lnTo>
                      <a:pt x="43" y="95"/>
                    </a:lnTo>
                    <a:lnTo>
                      <a:pt x="0" y="180"/>
                    </a:lnTo>
                    <a:lnTo>
                      <a:pt x="102" y="57"/>
                    </a:lnTo>
                    <a:lnTo>
                      <a:pt x="45" y="57"/>
                    </a:lnTo>
                    <a:lnTo>
                      <a:pt x="81" y="0"/>
                    </a:lnTo>
                    <a:lnTo>
                      <a:pt x="36" y="0"/>
                    </a:ln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lumMod val="65000"/>
                    </a:srgbClr>
                  </a:solidFill>
                  <a:effectLst/>
                  <a:uLnTx/>
                  <a:uFillTx/>
                  <a:latin typeface="Segoe UI"/>
                </a:endParaRPr>
              </a:p>
            </p:txBody>
          </p:sp>
        </p:grpSp>
        <p:sp>
          <p:nvSpPr>
            <p:cNvPr id="114" name="Rectangle 113"/>
            <p:cNvSpPr/>
            <p:nvPr/>
          </p:nvSpPr>
          <p:spPr bwMode="auto">
            <a:xfrm>
              <a:off x="9840299" y="2450700"/>
              <a:ext cx="2313593" cy="3835405"/>
            </a:xfrm>
            <a:prstGeom prst="rect">
              <a:avLst/>
            </a:prstGeom>
            <a:solidFill>
              <a:srgbClr val="FFFFFF">
                <a:lumMod val="85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solidFill>
                  <a:srgbClr val="0078D7"/>
                </a:solidFill>
                <a:effectLst/>
                <a:uLnTx/>
                <a:uFillTx/>
                <a:latin typeface="Segoe UI"/>
                <a:ea typeface="Segoe UI" pitchFamily="34" charset="0"/>
                <a:cs typeface="Segoe UI" pitchFamily="34" charset="0"/>
              </a:endParaRPr>
            </a:p>
          </p:txBody>
        </p:sp>
        <p:sp>
          <p:nvSpPr>
            <p:cNvPr id="115" name="TextBox 114"/>
            <p:cNvSpPr txBox="1"/>
            <p:nvPr/>
          </p:nvSpPr>
          <p:spPr>
            <a:xfrm>
              <a:off x="9847868" y="2744981"/>
              <a:ext cx="2298455" cy="606334"/>
            </a:xfrm>
            <a:prstGeom prst="rect">
              <a:avLst/>
            </a:prstGeom>
          </p:spPr>
          <p:txBody>
            <a:bodyPr vert="horz" wrap="square" lIns="0" tIns="93247" rIns="0" bIns="93247" rtlCol="0" anchor="ctr">
              <a:noAutofit/>
            </a:bodyPr>
            <a:lstStyle/>
            <a:p>
              <a:pPr marL="0" marR="0" lvl="0" indent="0" algn="ctr" defTabSz="913834" eaLnBrk="1" fontAlgn="auto" latinLnBrk="0" hangingPunct="1">
                <a:lnSpc>
                  <a:spcPct val="100000"/>
                </a:lnSpc>
                <a:spcBef>
                  <a:spcPts val="0"/>
                </a:spcBef>
                <a:spcAft>
                  <a:spcPts val="0"/>
                </a:spcAft>
                <a:buClrTx/>
                <a:buSzTx/>
                <a:buFontTx/>
                <a:buNone/>
                <a:tabLst/>
                <a:defRPr/>
              </a:pPr>
              <a:r>
                <a:rPr kumimoji="0" lang="en-US" sz="1599" b="0" i="0" u="none" strike="noStrike" kern="0" cap="none" spc="-50" normalizeH="0" baseline="0" noProof="0" dirty="0">
                  <a:ln>
                    <a:noFill/>
                  </a:ln>
                  <a:solidFill>
                    <a:srgbClr val="505050"/>
                  </a:solidFill>
                  <a:effectLst/>
                  <a:uLnTx/>
                  <a:uFillTx/>
                  <a:latin typeface="Segoe UI Semibold" panose="020B0702040204020203" pitchFamily="34" charset="0"/>
                  <a:ea typeface="Segoe UI" pitchFamily="34" charset="0"/>
                  <a:cs typeface="Segoe UI Semibold" panose="020B0702040204020203" pitchFamily="34" charset="0"/>
                </a:rPr>
                <a:t>Breach detection investigation &amp; response</a:t>
              </a:r>
            </a:p>
          </p:txBody>
        </p:sp>
        <p:sp>
          <p:nvSpPr>
            <p:cNvPr id="116" name="Oval 115"/>
            <p:cNvSpPr/>
            <p:nvPr/>
          </p:nvSpPr>
          <p:spPr bwMode="auto">
            <a:xfrm>
              <a:off x="10631335" y="3666518"/>
              <a:ext cx="731520" cy="731520"/>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7" name="Freeform 177"/>
            <p:cNvSpPr>
              <a:spLocks/>
            </p:cNvSpPr>
            <p:nvPr/>
          </p:nvSpPr>
          <p:spPr bwMode="auto">
            <a:xfrm>
              <a:off x="10860337" y="3842957"/>
              <a:ext cx="273517" cy="392834"/>
            </a:xfrm>
            <a:custGeom>
              <a:avLst/>
              <a:gdLst>
                <a:gd name="T0" fmla="*/ 36 w 102"/>
                <a:gd name="T1" fmla="*/ 0 h 180"/>
                <a:gd name="T2" fmla="*/ 0 w 102"/>
                <a:gd name="T3" fmla="*/ 95 h 180"/>
                <a:gd name="T4" fmla="*/ 43 w 102"/>
                <a:gd name="T5" fmla="*/ 95 h 180"/>
                <a:gd name="T6" fmla="*/ 0 w 102"/>
                <a:gd name="T7" fmla="*/ 180 h 180"/>
                <a:gd name="T8" fmla="*/ 102 w 102"/>
                <a:gd name="T9" fmla="*/ 57 h 180"/>
                <a:gd name="T10" fmla="*/ 45 w 102"/>
                <a:gd name="T11" fmla="*/ 57 h 180"/>
                <a:gd name="T12" fmla="*/ 81 w 102"/>
                <a:gd name="T13" fmla="*/ 0 h 180"/>
                <a:gd name="T14" fmla="*/ 36 w 102"/>
                <a:gd name="T15" fmla="*/ 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80">
                  <a:moveTo>
                    <a:pt x="36" y="0"/>
                  </a:moveTo>
                  <a:lnTo>
                    <a:pt x="0" y="95"/>
                  </a:lnTo>
                  <a:lnTo>
                    <a:pt x="43" y="95"/>
                  </a:lnTo>
                  <a:lnTo>
                    <a:pt x="0" y="180"/>
                  </a:lnTo>
                  <a:lnTo>
                    <a:pt x="102" y="57"/>
                  </a:lnTo>
                  <a:lnTo>
                    <a:pt x="45" y="57"/>
                  </a:lnTo>
                  <a:lnTo>
                    <a:pt x="81" y="0"/>
                  </a:lnTo>
                  <a:lnTo>
                    <a:pt x="36" y="0"/>
                  </a:ln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ndParaRPr>
            </a:p>
          </p:txBody>
        </p:sp>
        <p:sp>
          <p:nvSpPr>
            <p:cNvPr id="118" name="Rectangle 117"/>
            <p:cNvSpPr/>
            <p:nvPr/>
          </p:nvSpPr>
          <p:spPr>
            <a:xfrm>
              <a:off x="9892711" y="4651931"/>
              <a:ext cx="2208768" cy="1279979"/>
            </a:xfrm>
            <a:prstGeom prst="rect">
              <a:avLst/>
            </a:prstGeom>
            <a:noFill/>
            <a:ln w="57150">
              <a:noFill/>
            </a:ln>
          </p:spPr>
          <p:txBody>
            <a:bodyPr vert="horz" wrap="square" lIns="89595" tIns="44798" rIns="89595" bIns="44798" numCol="1" anchor="t" anchorCtr="0" compatLnSpc="1">
              <a:prstTxWarp prst="textNoShape">
                <a:avLst/>
              </a:prstTxWarp>
            </a:bodyPr>
            <a:lstStyle/>
            <a:p>
              <a:pPr marL="0" marR="0" lvl="0" indent="0" algn="ctr" defTabSz="913834" eaLnBrk="1" fontAlgn="auto" latinLnBrk="0" hangingPunct="1">
                <a:lnSpc>
                  <a:spcPct val="100000"/>
                </a:lnSpc>
                <a:spcBef>
                  <a:spcPts val="0"/>
                </a:spcBef>
                <a:spcAft>
                  <a:spcPts val="700"/>
                </a:spcAft>
                <a:buClrTx/>
                <a:buSzTx/>
                <a:buFontTx/>
                <a:buNone/>
                <a:tabLst/>
                <a:defRPr/>
              </a:pPr>
              <a:r>
                <a:rPr kumimoji="0" lang="en-US" sz="1399" b="0" i="0" u="none" strike="noStrike" kern="0" cap="none" spc="0" normalizeH="0" baseline="0" noProof="0" dirty="0">
                  <a:ln>
                    <a:noFill/>
                  </a:ln>
                  <a:solidFill>
                    <a:prstClr val="black"/>
                  </a:solidFill>
                  <a:effectLst/>
                  <a:uLnTx/>
                  <a:uFillTx/>
                  <a:latin typeface="Calibri" panose="020F0502020204030204"/>
                </a:rPr>
                <a:t>Windows Defender Advanced Threat Protection (ATP)</a:t>
              </a:r>
            </a:p>
          </p:txBody>
        </p:sp>
      </p:grpSp>
      <p:pic>
        <p:nvPicPr>
          <p:cNvPr id="97" name="Picture 96"/>
          <p:cNvPicPr>
            <a:picLocks noChangeAspect="1"/>
          </p:cNvPicPr>
          <p:nvPr/>
        </p:nvPicPr>
        <p:blipFill>
          <a:blip r:embed="rId3"/>
          <a:stretch>
            <a:fillRect/>
          </a:stretch>
        </p:blipFill>
        <p:spPr>
          <a:xfrm>
            <a:off x="11073517" y="-47525"/>
            <a:ext cx="1362075" cy="695325"/>
          </a:xfrm>
          <a:prstGeom prst="rect">
            <a:avLst/>
          </a:prstGeom>
        </p:spPr>
      </p:pic>
    </p:spTree>
    <p:extLst>
      <p:ext uri="{BB962C8B-B14F-4D97-AF65-F5344CB8AC3E}">
        <p14:creationId xmlns:p14="http://schemas.microsoft.com/office/powerpoint/2010/main" val="1635573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50838" y="319935"/>
            <a:ext cx="10758488" cy="738664"/>
          </a:xfrm>
        </p:spPr>
        <p:txBody>
          <a:bodyPr/>
          <a:lstStyle/>
          <a:p>
            <a:pPr marL="0" indent="0" algn="l">
              <a:buNone/>
            </a:pPr>
            <a:r>
              <a:rPr lang="en-US"/>
              <a:t>Integration</a:t>
            </a:r>
          </a:p>
        </p:txBody>
      </p:sp>
      <p:pic>
        <p:nvPicPr>
          <p:cNvPr id="4" name="Picture 3"/>
          <p:cNvPicPr>
            <a:picLocks noChangeAspect="1"/>
          </p:cNvPicPr>
          <p:nvPr/>
        </p:nvPicPr>
        <p:blipFill>
          <a:blip r:embed="rId3"/>
          <a:stretch>
            <a:fillRect/>
          </a:stretch>
        </p:blipFill>
        <p:spPr>
          <a:xfrm>
            <a:off x="1417637" y="1516062"/>
            <a:ext cx="9829800" cy="52827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4"/>
          <p:cNvPicPr>
            <a:picLocks noChangeAspect="1"/>
          </p:cNvPicPr>
          <p:nvPr/>
        </p:nvPicPr>
        <p:blipFill>
          <a:blip r:embed="rId4"/>
          <a:stretch>
            <a:fillRect/>
          </a:stretch>
        </p:blipFill>
        <p:spPr>
          <a:xfrm>
            <a:off x="11103879" y="-87224"/>
            <a:ext cx="1362075" cy="695325"/>
          </a:xfrm>
          <a:prstGeom prst="rect">
            <a:avLst/>
          </a:prstGeom>
        </p:spPr>
      </p:pic>
    </p:spTree>
    <p:extLst>
      <p:ext uri="{BB962C8B-B14F-4D97-AF65-F5344CB8AC3E}">
        <p14:creationId xmlns:p14="http://schemas.microsoft.com/office/powerpoint/2010/main" val="2539746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03238" y="319935"/>
            <a:ext cx="10606088" cy="738664"/>
          </a:xfrm>
        </p:spPr>
        <p:txBody>
          <a:bodyPr/>
          <a:lstStyle/>
          <a:p>
            <a:pPr marL="0" indent="0" algn="l">
              <a:buNone/>
            </a:pPr>
            <a:r>
              <a:rPr lang="en-US"/>
              <a:t>Unparalleled Detection</a:t>
            </a:r>
          </a:p>
        </p:txBody>
      </p:sp>
      <p:pic>
        <p:nvPicPr>
          <p:cNvPr id="3" name="Graphic 2" descr="Bullseye"/>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70037" y="1554030"/>
            <a:ext cx="1676400" cy="1676400"/>
          </a:xfrm>
          <a:prstGeom prst="rect">
            <a:avLst/>
          </a:prstGeom>
        </p:spPr>
      </p:pic>
      <p:sp>
        <p:nvSpPr>
          <p:cNvPr id="4" name="TextBox 3"/>
          <p:cNvSpPr txBox="1"/>
          <p:nvPr/>
        </p:nvSpPr>
        <p:spPr>
          <a:xfrm>
            <a:off x="503237" y="3197315"/>
            <a:ext cx="41910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Behavioral Detection (0 Days)</a:t>
            </a:r>
          </a:p>
        </p:txBody>
      </p:sp>
      <p:pic>
        <p:nvPicPr>
          <p:cNvPr id="5" name="Graphic 4" descr="Magnifying glass"/>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504429">
            <a:off x="8858858" y="1483037"/>
            <a:ext cx="3276600" cy="3276600"/>
          </a:xfrm>
          <a:prstGeom prst="rect">
            <a:avLst/>
          </a:prstGeom>
        </p:spPr>
      </p:pic>
      <p:sp>
        <p:nvSpPr>
          <p:cNvPr id="6" name="TextBox 5"/>
          <p:cNvSpPr txBox="1"/>
          <p:nvPr/>
        </p:nvSpPr>
        <p:spPr>
          <a:xfrm>
            <a:off x="9037637" y="4084862"/>
            <a:ext cx="41910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Breadth of Optics</a:t>
            </a:r>
          </a:p>
        </p:txBody>
      </p:sp>
      <p:sp>
        <p:nvSpPr>
          <p:cNvPr id="7" name="TextBox 6"/>
          <p:cNvSpPr txBox="1"/>
          <p:nvPr/>
        </p:nvSpPr>
        <p:spPr>
          <a:xfrm>
            <a:off x="9494221" y="2748185"/>
            <a:ext cx="13716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1 Billion </a:t>
            </a:r>
          </a:p>
        </p:txBody>
      </p:sp>
      <p:sp>
        <p:nvSpPr>
          <p:cNvPr id="10" name="TextBox 9"/>
          <p:cNvSpPr txBox="1"/>
          <p:nvPr/>
        </p:nvSpPr>
        <p:spPr>
          <a:xfrm>
            <a:off x="805866" y="5637016"/>
            <a:ext cx="41910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Industry Leading Hunters</a:t>
            </a:r>
          </a:p>
        </p:txBody>
      </p:sp>
      <p:pic>
        <p:nvPicPr>
          <p:cNvPr id="11" name="Graphic 10" descr="Scuba dive"/>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534608" y="2811462"/>
            <a:ext cx="2134215" cy="2134215"/>
          </a:xfrm>
          <a:prstGeom prst="rect">
            <a:avLst/>
          </a:prstGeom>
        </p:spPr>
      </p:pic>
      <p:pic>
        <p:nvPicPr>
          <p:cNvPr id="12" name="Graphic 11" descr="Users"/>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646237" y="4487862"/>
            <a:ext cx="1447800" cy="1447800"/>
          </a:xfrm>
          <a:prstGeom prst="rect">
            <a:avLst/>
          </a:prstGeom>
        </p:spPr>
      </p:pic>
      <p:sp>
        <p:nvSpPr>
          <p:cNvPr id="13" name="TextBox 12"/>
          <p:cNvSpPr txBox="1"/>
          <p:nvPr/>
        </p:nvSpPr>
        <p:spPr>
          <a:xfrm>
            <a:off x="5573323" y="4843133"/>
            <a:ext cx="41910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Depth of Optics</a:t>
            </a:r>
          </a:p>
        </p:txBody>
      </p:sp>
      <p:pic>
        <p:nvPicPr>
          <p:cNvPr id="14" name="Picture 13"/>
          <p:cNvPicPr>
            <a:picLocks noChangeAspect="1"/>
          </p:cNvPicPr>
          <p:nvPr/>
        </p:nvPicPr>
        <p:blipFill>
          <a:blip r:embed="rId11"/>
          <a:stretch>
            <a:fillRect/>
          </a:stretch>
        </p:blipFill>
        <p:spPr>
          <a:xfrm>
            <a:off x="11109326" y="-55203"/>
            <a:ext cx="1362075" cy="695325"/>
          </a:xfrm>
          <a:prstGeom prst="rect">
            <a:avLst/>
          </a:prstGeom>
        </p:spPr>
      </p:pic>
    </p:spTree>
    <p:extLst>
      <p:ext uri="{BB962C8B-B14F-4D97-AF65-F5344CB8AC3E}">
        <p14:creationId xmlns:p14="http://schemas.microsoft.com/office/powerpoint/2010/main" val="146576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10" grpId="0"/>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65138" y="319935"/>
            <a:ext cx="10644188" cy="738664"/>
          </a:xfrm>
        </p:spPr>
        <p:txBody>
          <a:bodyPr/>
          <a:lstStyle/>
          <a:p>
            <a:pPr marL="0" indent="0" algn="l">
              <a:buNone/>
            </a:pPr>
            <a:r>
              <a:rPr lang="en-US"/>
              <a:t>Cloud Powered</a:t>
            </a:r>
          </a:p>
        </p:txBody>
      </p:sp>
      <p:pic>
        <p:nvPicPr>
          <p:cNvPr id="3" name="Graphic 2" descr="Upward trend"/>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5637" y="1668462"/>
            <a:ext cx="1905000" cy="1905000"/>
          </a:xfrm>
          <a:prstGeom prst="rect">
            <a:avLst/>
          </a:prstGeom>
        </p:spPr>
      </p:pic>
      <p:sp>
        <p:nvSpPr>
          <p:cNvPr id="4" name="TextBox 3"/>
          <p:cNvSpPr txBox="1"/>
          <p:nvPr/>
        </p:nvSpPr>
        <p:spPr>
          <a:xfrm>
            <a:off x="465137" y="3386039"/>
            <a:ext cx="41910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Infinite Scale out </a:t>
            </a:r>
          </a:p>
        </p:txBody>
      </p:sp>
      <p:pic>
        <p:nvPicPr>
          <p:cNvPr id="5" name="Graphic 4" descr="Cloud"/>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46837" y="1705889"/>
            <a:ext cx="1371600" cy="1371600"/>
          </a:xfrm>
          <a:prstGeom prst="rect">
            <a:avLst/>
          </a:prstGeom>
        </p:spPr>
      </p:pic>
      <p:pic>
        <p:nvPicPr>
          <p:cNvPr id="7" name="Graphic 6" descr="Raised Hand"/>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666037" y="1930410"/>
            <a:ext cx="914400" cy="914400"/>
          </a:xfrm>
          <a:prstGeom prst="rect">
            <a:avLst/>
          </a:prstGeom>
        </p:spPr>
      </p:pic>
      <p:sp>
        <p:nvSpPr>
          <p:cNvPr id="9" name="TextBox 8"/>
          <p:cNvSpPr txBox="1"/>
          <p:nvPr/>
        </p:nvSpPr>
        <p:spPr>
          <a:xfrm>
            <a:off x="4922837" y="2857816"/>
            <a:ext cx="66294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Detection Service Cloud ( hidden from attacker)</a:t>
            </a:r>
          </a:p>
        </p:txBody>
      </p:sp>
      <p:pic>
        <p:nvPicPr>
          <p:cNvPr id="10" name="Graphic 9" descr="Smart Phone"/>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360735" y="4335719"/>
            <a:ext cx="914400" cy="914400"/>
          </a:xfrm>
          <a:prstGeom prst="rect">
            <a:avLst/>
          </a:prstGeom>
        </p:spPr>
      </p:pic>
      <p:pic>
        <p:nvPicPr>
          <p:cNvPr id="11" name="Graphic 10" descr="Network"/>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147969" y="4275882"/>
            <a:ext cx="1410185" cy="1410185"/>
          </a:xfrm>
          <a:prstGeom prst="rect">
            <a:avLst/>
          </a:prstGeom>
        </p:spPr>
      </p:pic>
      <p:pic>
        <p:nvPicPr>
          <p:cNvPr id="12" name="Graphic 11" descr="Laptop"/>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273774" y="4249925"/>
            <a:ext cx="914400" cy="914400"/>
          </a:xfrm>
          <a:prstGeom prst="rect">
            <a:avLst/>
          </a:prstGeom>
        </p:spPr>
      </p:pic>
      <p:sp>
        <p:nvSpPr>
          <p:cNvPr id="13" name="TextBox 12"/>
          <p:cNvSpPr txBox="1"/>
          <p:nvPr/>
        </p:nvSpPr>
        <p:spPr>
          <a:xfrm>
            <a:off x="1550988" y="5674270"/>
            <a:ext cx="59436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Non Domain Joined</a:t>
            </a:r>
          </a:p>
        </p:txBody>
      </p:sp>
      <p:pic>
        <p:nvPicPr>
          <p:cNvPr id="14" name="Graphic 13" descr="Gauge"/>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361237" y="3969296"/>
            <a:ext cx="1828800" cy="1828800"/>
          </a:xfrm>
          <a:prstGeom prst="rect">
            <a:avLst/>
          </a:prstGeom>
        </p:spPr>
      </p:pic>
      <p:sp>
        <p:nvSpPr>
          <p:cNvPr id="15" name="TextBox 14"/>
          <p:cNvSpPr txBox="1"/>
          <p:nvPr/>
        </p:nvSpPr>
        <p:spPr>
          <a:xfrm>
            <a:off x="5799138" y="5674270"/>
            <a:ext cx="5943600" cy="374846"/>
          </a:xfrm>
          <a:prstGeom prst="rect">
            <a:avLst/>
          </a:prstGeom>
          <a:noFill/>
        </p:spPr>
        <p:txBody>
          <a:bodyPr wrap="square" rtlCol="0">
            <a:spAutoFit/>
          </a:bodyPr>
          <a:lstStyle/>
          <a:p>
            <a:pPr marL="0" marR="0" lvl="0" indent="0" algn="l" defTabSz="932597" rtl="0" eaLnBrk="1" fontAlgn="auto" latinLnBrk="0" hangingPunct="1">
              <a:lnSpc>
                <a:spcPct val="100000"/>
              </a:lnSpc>
              <a:spcBef>
                <a:spcPts val="0"/>
              </a:spcBef>
              <a:spcAft>
                <a:spcPts val="0"/>
              </a:spcAft>
              <a:buClrTx/>
              <a:buSzTx/>
              <a:buFontTx/>
              <a:buNone/>
              <a:tabLst/>
              <a:defRPr/>
            </a:pPr>
            <a:r>
              <a:rPr kumimoji="0" lang="en-US" sz="1836"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Stream of new features ( outside Windows )</a:t>
            </a:r>
          </a:p>
        </p:txBody>
      </p:sp>
      <p:pic>
        <p:nvPicPr>
          <p:cNvPr id="16" name="Picture 15"/>
          <p:cNvPicPr>
            <a:picLocks noChangeAspect="1"/>
          </p:cNvPicPr>
          <p:nvPr/>
        </p:nvPicPr>
        <p:blipFill>
          <a:blip r:embed="rId17"/>
          <a:stretch>
            <a:fillRect/>
          </a:stretch>
        </p:blipFill>
        <p:spPr>
          <a:xfrm>
            <a:off x="11087148" y="-61261"/>
            <a:ext cx="1362075" cy="695325"/>
          </a:xfrm>
          <a:prstGeom prst="rect">
            <a:avLst/>
          </a:prstGeom>
        </p:spPr>
      </p:pic>
    </p:spTree>
    <p:extLst>
      <p:ext uri="{BB962C8B-B14F-4D97-AF65-F5344CB8AC3E}">
        <p14:creationId xmlns:p14="http://schemas.microsoft.com/office/powerpoint/2010/main" val="3096223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3" grpId="0"/>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77"/>
            <a:ext cx="10056812" cy="1181862"/>
          </a:xfrm>
        </p:spPr>
        <p:txBody>
          <a:bodyPr/>
          <a:lstStyle/>
          <a:p>
            <a:r>
              <a:rPr lang="en-GB" dirty="0"/>
              <a:t>WDATP Demo</a:t>
            </a:r>
            <a:endParaRPr lang="sl-SI" dirty="0"/>
          </a:p>
        </p:txBody>
      </p:sp>
      <p:sp>
        <p:nvSpPr>
          <p:cNvPr id="3" name="Text Placeholder 2"/>
          <p:cNvSpPr>
            <a:spLocks noGrp="1"/>
          </p:cNvSpPr>
          <p:nvPr>
            <p:ph type="body" sz="quarter" idx="12"/>
          </p:nvPr>
        </p:nvSpPr>
        <p:spPr/>
        <p:txBody>
          <a:bodyPr/>
          <a:lstStyle/>
          <a:p>
            <a:endParaRPr lang="sl-SI"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7635" y="25780"/>
            <a:ext cx="1200001" cy="720000"/>
          </a:xfrm>
          <a:prstGeom prst="rect">
            <a:avLst/>
          </a:prstGeom>
        </p:spPr>
      </p:pic>
    </p:spTree>
    <p:extLst>
      <p:ext uri="{BB962C8B-B14F-4D97-AF65-F5344CB8AC3E}">
        <p14:creationId xmlns:p14="http://schemas.microsoft.com/office/powerpoint/2010/main" val="41280665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65138" y="319935"/>
            <a:ext cx="10644188" cy="738664"/>
          </a:xfrm>
        </p:spPr>
        <p:txBody>
          <a:bodyPr/>
          <a:lstStyle/>
          <a:p>
            <a:pPr marL="0" indent="0" algn="l">
              <a:buNone/>
            </a:pPr>
            <a:r>
              <a:rPr lang="en-US" dirty="0"/>
              <a:t>Remember </a:t>
            </a:r>
          </a:p>
        </p:txBody>
      </p:sp>
      <p:sp>
        <p:nvSpPr>
          <p:cNvPr id="6" name="TextBox 5"/>
          <p:cNvSpPr txBox="1"/>
          <p:nvPr/>
        </p:nvSpPr>
        <p:spPr>
          <a:xfrm>
            <a:off x="834659" y="2790302"/>
            <a:ext cx="10935939" cy="2686889"/>
          </a:xfrm>
          <a:prstGeom prst="rect">
            <a:avLst/>
          </a:prstGeom>
          <a:noFill/>
        </p:spPr>
        <p:txBody>
          <a:bodyPr wrap="square" lIns="182880" tIns="146304" rIns="182880" bIns="146304" rtlCol="0">
            <a:spAutoFit/>
          </a:bodyPr>
          <a:lstStyle/>
          <a:p>
            <a:pPr marL="742950" marR="0" lvl="0" indent="-742950" algn="l" defTabSz="932742" rtl="0" eaLnBrk="1" fontAlgn="auto" latinLnBrk="0" hangingPunct="1">
              <a:lnSpc>
                <a:spcPct val="90000"/>
              </a:lnSpc>
              <a:spcBef>
                <a:spcPts val="0"/>
              </a:spcBef>
              <a:spcAft>
                <a:spcPts val="600"/>
              </a:spcAft>
              <a:buClrTx/>
              <a:buSzTx/>
              <a:buFont typeface="+mj-lt"/>
              <a:buAutoNum type="arabicPeriod"/>
              <a:tabLst/>
              <a:defRPr/>
            </a:pPr>
            <a:r>
              <a:rPr kumimoji="0" lang="en-US" sz="4400" b="0" i="0" u="none" strike="noStrike" kern="1200" cap="none" spc="0" normalizeH="0" baseline="0" noProof="0" dirty="0">
                <a:ln w="0"/>
                <a:solidFill>
                  <a:srgbClr val="353535"/>
                </a:solidFill>
                <a:effectLst>
                  <a:outerShdw blurRad="38100" dist="19050" dir="2700000" algn="tl" rotWithShape="0">
                    <a:srgbClr val="353535">
                      <a:alpha val="40000"/>
                    </a:srgbClr>
                  </a:outerShdw>
                </a:effectLst>
                <a:uLnTx/>
                <a:uFillTx/>
                <a:latin typeface="Segoe UI Semilight"/>
                <a:ea typeface="+mn-ea"/>
                <a:cs typeface="+mn-cs"/>
              </a:rPr>
              <a:t>Built-In  - No on premise infrastructure  </a:t>
            </a:r>
          </a:p>
          <a:p>
            <a:pPr marL="742950" marR="0" lvl="0" indent="-742950" algn="l" defTabSz="932742" rtl="0" eaLnBrk="1" fontAlgn="auto" latinLnBrk="0" hangingPunct="1">
              <a:lnSpc>
                <a:spcPct val="90000"/>
              </a:lnSpc>
              <a:spcBef>
                <a:spcPts val="0"/>
              </a:spcBef>
              <a:spcAft>
                <a:spcPts val="600"/>
              </a:spcAft>
              <a:buClrTx/>
              <a:buSzTx/>
              <a:buFont typeface="+mj-lt"/>
              <a:buAutoNum type="arabicPeriod"/>
              <a:tabLst/>
              <a:defRPr/>
            </a:pPr>
            <a:r>
              <a:rPr kumimoji="0" lang="en-US" sz="4400" b="0" i="0" u="none" strike="noStrike" kern="1200" cap="none" spc="0" normalizeH="0" baseline="0" noProof="0" dirty="0">
                <a:ln w="0"/>
                <a:solidFill>
                  <a:srgbClr val="353535"/>
                </a:solidFill>
                <a:effectLst>
                  <a:outerShdw blurRad="38100" dist="19050" dir="2700000" algn="tl" rotWithShape="0">
                    <a:srgbClr val="353535">
                      <a:alpha val="40000"/>
                    </a:srgbClr>
                  </a:outerShdw>
                </a:effectLst>
                <a:uLnTx/>
                <a:uFillTx/>
                <a:latin typeface="Segoe UI Semilight"/>
                <a:ea typeface="+mn-ea"/>
                <a:cs typeface="+mn-cs"/>
              </a:rPr>
              <a:t>Integration </a:t>
            </a:r>
          </a:p>
          <a:p>
            <a:pPr marL="742950" marR="0" lvl="0" indent="-742950" algn="l" defTabSz="932742" rtl="0" eaLnBrk="1" fontAlgn="auto" latinLnBrk="0" hangingPunct="1">
              <a:lnSpc>
                <a:spcPct val="90000"/>
              </a:lnSpc>
              <a:spcBef>
                <a:spcPts val="0"/>
              </a:spcBef>
              <a:spcAft>
                <a:spcPts val="600"/>
              </a:spcAft>
              <a:buClrTx/>
              <a:buSzTx/>
              <a:buFont typeface="+mj-lt"/>
              <a:buAutoNum type="arabicPeriod"/>
              <a:tabLst/>
              <a:defRPr/>
            </a:pPr>
            <a:r>
              <a:rPr kumimoji="0" lang="en-US" sz="4400" b="0" i="0" u="none" strike="noStrike" kern="1200" cap="none" spc="0" normalizeH="0" baseline="0" noProof="0" dirty="0">
                <a:ln w="0"/>
                <a:solidFill>
                  <a:srgbClr val="353535"/>
                </a:solidFill>
                <a:effectLst>
                  <a:outerShdw blurRad="38100" dist="19050" dir="2700000" algn="tl" rotWithShape="0">
                    <a:srgbClr val="353535">
                      <a:alpha val="40000"/>
                    </a:srgbClr>
                  </a:outerShdw>
                </a:effectLst>
                <a:uLnTx/>
                <a:uFillTx/>
                <a:latin typeface="Segoe UI Semilight"/>
                <a:ea typeface="+mn-ea"/>
                <a:cs typeface="+mn-cs"/>
              </a:rPr>
              <a:t>Most Data </a:t>
            </a:r>
          </a:p>
          <a:p>
            <a:pPr marL="0" marR="0" lvl="0" indent="0" algn="l" defTabSz="932742" rtl="0" eaLnBrk="1" fontAlgn="auto" latinLnBrk="0" hangingPunct="1">
              <a:lnSpc>
                <a:spcPct val="90000"/>
              </a:lnSpc>
              <a:spcBef>
                <a:spcPts val="0"/>
              </a:spcBef>
              <a:spcAft>
                <a:spcPts val="600"/>
              </a:spcAft>
              <a:buClrTx/>
              <a:buSzTx/>
              <a:buFontTx/>
              <a:buNone/>
              <a:tabLst/>
              <a:defRPr/>
            </a:pPr>
            <a:endParaRPr kumimoji="0" lang="en-US" sz="2400" b="0" i="0" u="none" strike="noStrike" kern="1200" cap="none" spc="0" normalizeH="0" baseline="0" noProof="0" dirty="0" err="1">
              <a:ln>
                <a:noFill/>
              </a:ln>
              <a:gradFill>
                <a:gsLst>
                  <a:gs pos="2917">
                    <a:srgbClr val="353535"/>
                  </a:gs>
                  <a:gs pos="30000">
                    <a:srgbClr val="353535"/>
                  </a:gs>
                </a:gsLst>
                <a:lin ang="5400000" scaled="0"/>
              </a:gradFill>
              <a:effectLst/>
              <a:uLnTx/>
              <a:uFillTx/>
              <a:latin typeface="Segoe UI Semilight"/>
              <a:ea typeface="+mn-ea"/>
              <a:cs typeface="+mn-cs"/>
            </a:endParaRPr>
          </a:p>
        </p:txBody>
      </p:sp>
      <p:pic>
        <p:nvPicPr>
          <p:cNvPr id="8" name="Picture 7"/>
          <p:cNvPicPr>
            <a:picLocks noChangeAspect="1"/>
          </p:cNvPicPr>
          <p:nvPr/>
        </p:nvPicPr>
        <p:blipFill>
          <a:blip r:embed="rId3"/>
          <a:stretch>
            <a:fillRect/>
          </a:stretch>
        </p:blipFill>
        <p:spPr>
          <a:xfrm>
            <a:off x="5853895" y="3592268"/>
            <a:ext cx="2222281" cy="3336759"/>
          </a:xfrm>
          <a:prstGeom prst="rect">
            <a:avLst/>
          </a:prstGeom>
        </p:spPr>
      </p:pic>
      <p:pic>
        <p:nvPicPr>
          <p:cNvPr id="5" name="Picture 4"/>
          <p:cNvPicPr>
            <a:picLocks noChangeAspect="1"/>
          </p:cNvPicPr>
          <p:nvPr/>
        </p:nvPicPr>
        <p:blipFill>
          <a:blip r:embed="rId4"/>
          <a:stretch>
            <a:fillRect/>
          </a:stretch>
        </p:blipFill>
        <p:spPr>
          <a:xfrm>
            <a:off x="11087148" y="-61261"/>
            <a:ext cx="1362075" cy="695325"/>
          </a:xfrm>
          <a:prstGeom prst="rect">
            <a:avLst/>
          </a:prstGeom>
        </p:spPr>
      </p:pic>
    </p:spTree>
    <p:extLst>
      <p:ext uri="{BB962C8B-B14F-4D97-AF65-F5344CB8AC3E}">
        <p14:creationId xmlns:p14="http://schemas.microsoft.com/office/powerpoint/2010/main" val="3475477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69565" y="203213"/>
            <a:ext cx="6715685" cy="1200008"/>
          </a:xfrm>
          <a:prstGeom prst="rect">
            <a:avLst/>
          </a:prstGeom>
        </p:spPr>
        <p:txBody>
          <a:bodyPr wrap="none">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GB" sz="7198" b="0" i="0" u="none" strike="noStrike" kern="1200" cap="none" spc="-102" normalizeH="0" baseline="0" dirty="0">
                <a:ln>
                  <a:noFill/>
                </a:ln>
                <a:solidFill>
                  <a:prstClr val="white"/>
                </a:solidFill>
                <a:effectLst/>
                <a:uLnTx/>
                <a:uFillTx/>
                <a:latin typeface="Segoe UI Light"/>
                <a:ea typeface="+mn-ea"/>
                <a:cs typeface="Segoe UI Semibold" panose="020B0702040204020203" pitchFamily="34" charset="0"/>
              </a:rPr>
              <a:t>More </a:t>
            </a:r>
            <a:r>
              <a:rPr kumimoji="0" lang="sl-SI" sz="7198" b="0" i="0" u="none" strike="noStrike" kern="1200" cap="none" spc="-102" normalizeH="0" baseline="0" dirty="0">
                <a:ln>
                  <a:noFill/>
                </a:ln>
                <a:solidFill>
                  <a:prstClr val="white"/>
                </a:solidFill>
                <a:effectLst/>
                <a:uLnTx/>
                <a:uFillTx/>
                <a:latin typeface="Segoe UI Light"/>
                <a:ea typeface="+mn-ea"/>
                <a:cs typeface="Segoe UI Semibold" panose="020B0702040204020203" pitchFamily="34" charset="0"/>
              </a:rPr>
              <a:t>I</a:t>
            </a:r>
            <a:r>
              <a:rPr kumimoji="0" lang="en-GB" sz="7198" b="0" i="0" u="none" strike="noStrike" kern="1200" cap="none" spc="-102" normalizeH="0" baseline="0" dirty="0" err="1">
                <a:ln>
                  <a:noFill/>
                </a:ln>
                <a:solidFill>
                  <a:prstClr val="white"/>
                </a:solidFill>
                <a:effectLst/>
                <a:uLnTx/>
                <a:uFillTx/>
                <a:latin typeface="Segoe UI Light"/>
                <a:ea typeface="+mn-ea"/>
                <a:cs typeface="Segoe UI Semibold" panose="020B0702040204020203" pitchFamily="34" charset="0"/>
              </a:rPr>
              <a:t>nformation</a:t>
            </a:r>
            <a:endParaRPr kumimoji="0" lang="en-GB" sz="2000" b="0" i="0" u="none" strike="noStrike" kern="1200" cap="none" spc="0" normalizeH="0" baseline="0" dirty="0">
              <a:ln>
                <a:noFill/>
              </a:ln>
              <a:solidFill>
                <a:prstClr val="white"/>
              </a:solidFill>
              <a:effectLst/>
              <a:uLnTx/>
              <a:uFillTx/>
              <a:latin typeface="Segoe UI"/>
              <a:ea typeface="+mn-ea"/>
            </a:endParaRPr>
          </a:p>
        </p:txBody>
      </p:sp>
      <p:pic>
        <p:nvPicPr>
          <p:cNvPr id="12" name="Picture 1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511814" y="3510170"/>
            <a:ext cx="6923780" cy="3483860"/>
          </a:xfrm>
          <a:prstGeom prst="rect">
            <a:avLst/>
          </a:prstGeom>
        </p:spPr>
      </p:pic>
      <p:sp>
        <p:nvSpPr>
          <p:cNvPr id="16" name="Title 3"/>
          <p:cNvSpPr>
            <a:spLocks noGrp="1"/>
          </p:cNvSpPr>
          <p:nvPr>
            <p:ph type="title"/>
          </p:nvPr>
        </p:nvSpPr>
        <p:spPr>
          <a:xfrm>
            <a:off x="274638" y="2827976"/>
            <a:ext cx="3783359" cy="669286"/>
          </a:xfrm>
        </p:spPr>
        <p:txBody>
          <a:bodyPr/>
          <a:lstStyle/>
          <a:p>
            <a:r>
              <a:rPr lang="en-GB" sz="3499" dirty="0">
                <a:latin typeface="Segoe UI" panose="020B0502040204020203" pitchFamily="34" charset="0"/>
                <a:cs typeface="Segoe UI" panose="020B0502040204020203" pitchFamily="34" charset="0"/>
              </a:rPr>
              <a:t>Trial @</a:t>
            </a:r>
          </a:p>
        </p:txBody>
      </p:sp>
      <p:sp>
        <p:nvSpPr>
          <p:cNvPr id="17" name="Rectangle 16"/>
          <p:cNvSpPr/>
          <p:nvPr/>
        </p:nvSpPr>
        <p:spPr>
          <a:xfrm>
            <a:off x="296200" y="3330711"/>
            <a:ext cx="5567809" cy="643372"/>
          </a:xfrm>
          <a:prstGeom prst="rect">
            <a:avLst/>
          </a:prstGeom>
        </p:spPr>
        <p:txBody>
          <a:bodyPr wrap="square">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GB" sz="3499" b="0" i="0" u="sng" strike="noStrike" kern="1200" cap="none" spc="0" normalizeH="0" baseline="0" dirty="0">
                <a:ln>
                  <a:noFill/>
                </a:ln>
                <a:solidFill>
                  <a:prstClr val="white"/>
                </a:solidFill>
                <a:effectLst/>
                <a:uLnTx/>
                <a:uFillTx/>
                <a:latin typeface="Segoe UI"/>
                <a:ea typeface="+mn-ea"/>
                <a:cs typeface="+mn-cs"/>
              </a:rPr>
              <a:t>https://aka.ms/wdatp</a:t>
            </a:r>
          </a:p>
        </p:txBody>
      </p:sp>
      <p:sp>
        <p:nvSpPr>
          <p:cNvPr id="18" name="Rectangle 17"/>
          <p:cNvSpPr/>
          <p:nvPr/>
        </p:nvSpPr>
        <p:spPr>
          <a:xfrm>
            <a:off x="296201" y="4331873"/>
            <a:ext cx="4991983" cy="973101"/>
          </a:xfrm>
          <a:prstGeom prst="rect">
            <a:avLst/>
          </a:prstGeom>
        </p:spPr>
        <p:txBody>
          <a:bodyPr wrap="none">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dirty="0">
                <a:ln>
                  <a:noFill/>
                </a:ln>
                <a:solidFill>
                  <a:prstClr val="white"/>
                </a:solidFill>
                <a:effectLst/>
                <a:uLnTx/>
                <a:uFillTx/>
                <a:latin typeface="Segoe UI"/>
                <a:ea typeface="+mn-ea"/>
                <a:cs typeface="+mn-cs"/>
              </a:rPr>
              <a:t>TechNet resources @</a:t>
            </a:r>
          </a:p>
          <a:p>
            <a:pPr marL="0" marR="0" lvl="0" indent="0" algn="l" defTabSz="932563"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dirty="0">
                <a:ln>
                  <a:noFill/>
                </a:ln>
                <a:solidFill>
                  <a:prstClr val="white"/>
                </a:solidFill>
                <a:effectLst/>
                <a:uLnTx/>
                <a:uFillTx/>
                <a:latin typeface="Segoe UI"/>
                <a:ea typeface="+mn-ea"/>
                <a:cs typeface="+mn-cs"/>
              </a:rPr>
              <a:t>https://aka.ms/technet-wdatp</a:t>
            </a:r>
          </a:p>
        </p:txBody>
      </p:sp>
      <p:sp>
        <p:nvSpPr>
          <p:cNvPr id="19" name="Rectangle 18"/>
          <p:cNvSpPr/>
          <p:nvPr/>
        </p:nvSpPr>
        <p:spPr>
          <a:xfrm>
            <a:off x="296200" y="5404481"/>
            <a:ext cx="4341091" cy="973101"/>
          </a:xfrm>
          <a:prstGeom prst="rect">
            <a:avLst/>
          </a:prstGeom>
        </p:spPr>
        <p:txBody>
          <a:bodyPr wrap="none">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dirty="0">
                <a:ln>
                  <a:noFill/>
                </a:ln>
                <a:solidFill>
                  <a:prstClr val="white"/>
                </a:solidFill>
                <a:effectLst/>
                <a:uLnTx/>
                <a:uFillTx/>
                <a:latin typeface="Segoe UI"/>
                <a:ea typeface="+mn-ea"/>
                <a:cs typeface="+mn-cs"/>
              </a:rPr>
              <a:t>Read MSFT Case Study @</a:t>
            </a:r>
          </a:p>
          <a:p>
            <a:pPr marL="0" marR="0" lvl="0" indent="0" algn="l" defTabSz="932563"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dirty="0">
                <a:ln>
                  <a:noFill/>
                </a:ln>
                <a:solidFill>
                  <a:prstClr val="white"/>
                </a:solidFill>
                <a:effectLst/>
                <a:uLnTx/>
                <a:uFillTx/>
                <a:latin typeface="Segoe UI"/>
                <a:ea typeface="+mn-ea"/>
                <a:cs typeface="+mn-cs"/>
                <a:hlinkClick r:id="rId4"/>
              </a:rPr>
              <a:t>https://t.co/paX7MQhezU</a:t>
            </a:r>
            <a:endParaRPr kumimoji="0" lang="en-GB" sz="2800" b="0" i="0" u="sng" strike="noStrike" kern="1200" cap="none" spc="0" normalizeH="0" baseline="0" dirty="0">
              <a:ln>
                <a:noFill/>
              </a:ln>
              <a:solidFill>
                <a:prstClr val="white"/>
              </a:solidFill>
              <a:effectLst/>
              <a:uLnTx/>
              <a:uFillTx/>
              <a:latin typeface="Segoe UI"/>
              <a:ea typeface="+mn-ea"/>
              <a:cs typeface="+mn-cs"/>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12662" y="-388"/>
            <a:ext cx="1200001" cy="720000"/>
          </a:xfrm>
          <a:prstGeom prst="rect">
            <a:avLst/>
          </a:prstGeom>
        </p:spPr>
      </p:pic>
      <p:sp>
        <p:nvSpPr>
          <p:cNvPr id="9" name="Title 3"/>
          <p:cNvSpPr txBox="1">
            <a:spLocks/>
          </p:cNvSpPr>
          <p:nvPr/>
        </p:nvSpPr>
        <p:spPr>
          <a:xfrm>
            <a:off x="326649" y="1521217"/>
            <a:ext cx="3783359" cy="1153906"/>
          </a:xfrm>
          <a:prstGeom prst="rect">
            <a:avLst/>
          </a:prstGeom>
          <a:noFill/>
        </p:spPr>
        <p:txBody>
          <a:bodyPr vert="horz" wrap="square" lIns="146304" tIns="91440" rIns="146304" bIns="91440" rtlCol="0" anchor="t" anchorCtr="0">
            <a:spAutoFit/>
          </a:bodyPr>
          <a:lstStyle>
            <a:lvl1pPr algn="l" defTabSz="932742" rtl="0" eaLnBrk="1" latinLnBrk="0" hangingPunct="1">
              <a:lnSpc>
                <a:spcPct val="90000"/>
              </a:lnSpc>
              <a:spcBef>
                <a:spcPct val="0"/>
              </a:spcBef>
              <a:buNone/>
              <a:defRPr lang="en-US" sz="7200" b="0" kern="1200" cap="none" spc="-100" baseline="0">
                <a:ln w="3175">
                  <a:noFill/>
                </a:ln>
                <a:gradFill>
                  <a:gsLst>
                    <a:gs pos="100000">
                      <a:schemeClr val="tx1"/>
                    </a:gs>
                    <a:gs pos="0">
                      <a:schemeClr val="tx1"/>
                    </a:gs>
                  </a:gsLst>
                  <a:lin ang="5400000" scaled="0"/>
                </a:gradFill>
                <a:effectLst/>
                <a:latin typeface="+mj-lt"/>
                <a:ea typeface="+mn-ea"/>
                <a:cs typeface="Segoe UI" pitchFamily="34" charset="0"/>
              </a:defRPr>
            </a:lvl1pPr>
          </a:lstStyle>
          <a:p>
            <a:r>
              <a:rPr lang="sl-SI" sz="3499" dirty="0">
                <a:latin typeface="Segoe UI" panose="020B0502040204020203" pitchFamily="34" charset="0"/>
              </a:rPr>
              <a:t>Robert Turnšek @ rturnsek@nil.com</a:t>
            </a:r>
            <a:endParaRPr lang="en-GB" sz="3499" dirty="0">
              <a:latin typeface="Segoe UI" panose="020B0502040204020203" pitchFamily="34" charset="0"/>
            </a:endParaRPr>
          </a:p>
        </p:txBody>
      </p:sp>
    </p:spTree>
    <p:extLst>
      <p:ext uri="{BB962C8B-B14F-4D97-AF65-F5344CB8AC3E}">
        <p14:creationId xmlns:p14="http://schemas.microsoft.com/office/powerpoint/2010/main" val="323306233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4D7041A3-DA24-4EA7-8DC8-6F7D7795BF8C}" vid="{4F317227-36FE-4306-BA76-32A6A2B76ECF}"/>
    </a:ext>
  </a:extLst>
</a:theme>
</file>

<file path=ppt/theme/theme2.xml><?xml version="1.0" encoding="utf-8"?>
<a:theme xmlns:a="http://schemas.openxmlformats.org/drawingml/2006/main" name="3_WINDOWS 10 COLOR TEMPLATE">
  <a:themeElements>
    <a:clrScheme name="MSVID Blue Brand template_10-14">
      <a:dk1>
        <a:srgbClr val="505050"/>
      </a:dk1>
      <a:lt1>
        <a:srgbClr val="FFFFFF"/>
      </a:lt1>
      <a:dk2>
        <a:srgbClr val="0078D7"/>
      </a:dk2>
      <a:lt2>
        <a:srgbClr val="CDF4FF"/>
      </a:lt2>
      <a:accent1>
        <a:srgbClr val="002050"/>
      </a:accent1>
      <a:accent2>
        <a:srgbClr val="B4009E"/>
      </a:accent2>
      <a:accent3>
        <a:srgbClr val="107C10"/>
      </a:accent3>
      <a:accent4>
        <a:srgbClr val="5C2D91"/>
      </a:accent4>
      <a:accent5>
        <a:srgbClr val="004B50"/>
      </a:accent5>
      <a:accent6>
        <a:srgbClr val="D83B01"/>
      </a:accent6>
      <a:hlink>
        <a:srgbClr val="CDF4FF"/>
      </a:hlink>
      <a:folHlink>
        <a:srgbClr val="CDF4FF"/>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2" id="{37A8D359-2C75-4712-B142-A31CF0C28EAF}" vid="{E296AF94-AFD6-4423-A2D0-16DBF496504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990F116-B58F-4255-B05B-DA3808E0E5C6}">
  <ds:schemaRefs>
    <ds:schemaRef ds:uri="http://www.w3.org/XML/1998/namespace"/>
    <ds:schemaRef ds:uri="http://schemas.microsoft.com/office/2006/documentManagement/types"/>
    <ds:schemaRef ds:uri="http://purl.org/dc/terms/"/>
    <ds:schemaRef ds:uri="630a2e83-186a-4a0f-ab27-bee8a8096abc"/>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NTK_2017_Tech_ppt</Template>
  <TotalTime>1578</TotalTime>
  <Words>3445</Words>
  <Application>Microsoft Office PowerPoint</Application>
  <PresentationFormat>Custom</PresentationFormat>
  <Paragraphs>537</Paragraphs>
  <Slides>40</Slides>
  <Notes>39</Notes>
  <HiddenSlides>1</HiddenSlides>
  <MMClips>0</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40</vt:i4>
      </vt:variant>
    </vt:vector>
  </HeadingPairs>
  <TitlesOfParts>
    <vt:vector size="57" baseType="lpstr">
      <vt:lpstr>MS PGothic</vt:lpstr>
      <vt:lpstr>MS PGothic</vt:lpstr>
      <vt:lpstr>Arial</vt:lpstr>
      <vt:lpstr>Arial Black</vt:lpstr>
      <vt:lpstr>Calibri</vt:lpstr>
      <vt:lpstr>Calibri Light</vt:lpstr>
      <vt:lpstr>Consolas</vt:lpstr>
      <vt:lpstr>Segoe Light</vt:lpstr>
      <vt:lpstr>Segoe Pro Semibold</vt:lpstr>
      <vt:lpstr>Segoe UI</vt:lpstr>
      <vt:lpstr>Segoe UI Black</vt:lpstr>
      <vt:lpstr>Segoe UI Light</vt:lpstr>
      <vt:lpstr>Segoe UI Semibold</vt:lpstr>
      <vt:lpstr>Segoe UI Semilight</vt:lpstr>
      <vt:lpstr>Wingdings</vt:lpstr>
      <vt:lpstr>MS_WinDays17_PPT_template</vt:lpstr>
      <vt:lpstr>3_WINDOWS 10 COLOR TEMPLATE</vt:lpstr>
      <vt:lpstr>PowerPoint Presentation</vt:lpstr>
      <vt:lpstr>Windows Defender ATP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 What is Windows Defender ATP?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Gartner Category:  Endpoint Detection and Response (EDR)</vt:lpstr>
      <vt:lpstr>PowerPoint Presentation</vt:lpstr>
      <vt:lpstr>PowerPoint Presentation</vt:lpstr>
      <vt:lpstr>PowerPoint Presentation</vt:lpstr>
      <vt:lpstr>PowerPoint Presentation</vt:lpstr>
      <vt:lpstr>Why Microsoft?</vt:lpstr>
      <vt:lpstr>Built in</vt:lpstr>
      <vt:lpstr>PowerPoint Presentation</vt:lpstr>
      <vt:lpstr>PowerPoint Presentation</vt:lpstr>
      <vt:lpstr>PowerPoint Presentation</vt:lpstr>
      <vt:lpstr>PowerPoint Presentation</vt:lpstr>
      <vt:lpstr>PowerPoint Presentation</vt:lpstr>
      <vt:lpstr>PowerPoint Presentation</vt:lpstr>
      <vt:lpstr>WDATP Demo</vt:lpstr>
      <vt:lpstr>PowerPoint Presentation</vt:lpstr>
      <vt:lpstr>Trial @</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Robert Turnšek</dc:creator>
  <cp:keywords/>
  <dc:description>Template: _x000d_
Formatting: _x000d_
Audience Type:</dc:description>
  <cp:lastModifiedBy>Robert Turnšek</cp:lastModifiedBy>
  <cp:revision>27</cp:revision>
  <dcterms:created xsi:type="dcterms:W3CDTF">2017-05-15T12:26:19Z</dcterms:created>
  <dcterms:modified xsi:type="dcterms:W3CDTF">2017-05-17T13:33:04Z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