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32"/>
  </p:notesMasterIdLst>
  <p:handoutMasterIdLst>
    <p:handoutMasterId r:id="rId33"/>
  </p:handoutMasterIdLst>
  <p:sldIdLst>
    <p:sldId id="1554" r:id="rId5"/>
    <p:sldId id="1556" r:id="rId6"/>
    <p:sldId id="1593" r:id="rId7"/>
    <p:sldId id="1595" r:id="rId8"/>
    <p:sldId id="1594" r:id="rId9"/>
    <p:sldId id="1596" r:id="rId10"/>
    <p:sldId id="1597" r:id="rId11"/>
    <p:sldId id="1598" r:id="rId12"/>
    <p:sldId id="1599" r:id="rId13"/>
    <p:sldId id="1563" r:id="rId14"/>
    <p:sldId id="1600" r:id="rId15"/>
    <p:sldId id="1601" r:id="rId16"/>
    <p:sldId id="1602" r:id="rId17"/>
    <p:sldId id="1603" r:id="rId18"/>
    <p:sldId id="1604" r:id="rId19"/>
    <p:sldId id="1606" r:id="rId20"/>
    <p:sldId id="1607" r:id="rId21"/>
    <p:sldId id="1613" r:id="rId22"/>
    <p:sldId id="1609" r:id="rId23"/>
    <p:sldId id="1610" r:id="rId24"/>
    <p:sldId id="1611" r:id="rId25"/>
    <p:sldId id="1608" r:id="rId26"/>
    <p:sldId id="1612" r:id="rId27"/>
    <p:sldId id="1614" r:id="rId28"/>
    <p:sldId id="1615" r:id="rId29"/>
    <p:sldId id="1616" r:id="rId30"/>
    <p:sldId id="1567" r:id="rId31"/>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556"/>
            <p14:sldId id="1593"/>
            <p14:sldId id="1595"/>
            <p14:sldId id="1594"/>
            <p14:sldId id="1596"/>
            <p14:sldId id="1597"/>
            <p14:sldId id="1598"/>
            <p14:sldId id="1599"/>
            <p14:sldId id="1563"/>
            <p14:sldId id="1600"/>
            <p14:sldId id="1601"/>
            <p14:sldId id="1602"/>
            <p14:sldId id="1603"/>
            <p14:sldId id="1604"/>
            <p14:sldId id="1606"/>
            <p14:sldId id="1607"/>
            <p14:sldId id="1613"/>
            <p14:sldId id="1609"/>
            <p14:sldId id="1610"/>
            <p14:sldId id="1611"/>
            <p14:sldId id="1608"/>
            <p14:sldId id="1612"/>
            <p14:sldId id="1614"/>
            <p14:sldId id="1615"/>
            <p14:sldId id="1616"/>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0" autoAdjust="0"/>
    <p:restoredTop sz="92136" autoAdjust="0"/>
  </p:normalViewPr>
  <p:slideViewPr>
    <p:cSldViewPr>
      <p:cViewPr varScale="1">
        <p:scale>
          <a:sx n="85" d="100"/>
          <a:sy n="85" d="100"/>
        </p:scale>
        <p:origin x="341" y="62"/>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5/17/2017 12:29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5/17/2017 12:25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5/17/2017 12:25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5/17/2017 12:25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3</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5/17/2017 12:25 PM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934910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12:31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61168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12:37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5</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903220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12:40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6</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3159787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12:41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7</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090818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12:44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8</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217024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12:45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9</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468015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5/17/2017 12:25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2257261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11</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676991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1:27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12</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271152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1:30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13</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021963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1:31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14</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092317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1:38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15</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913249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1:54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16</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253878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2:24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17</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17980514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5/17/2017 2:22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18</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34127723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5/17/2017 2:07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22087969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5/17/2017 2:45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611067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5/17/2017 3:05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4428843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5/17/2017 12:25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27</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1" y="2814105"/>
            <a:ext cx="7086536" cy="1521357"/>
          </a:xfrm>
        </p:spPr>
        <p:txBody>
          <a:bodyPr/>
          <a:lstStyle/>
          <a:p>
            <a:r>
              <a:rPr lang="en-US" dirty="0"/>
              <a:t>Introduction to </a:t>
            </a:r>
            <a:br>
              <a:rPr lang="en-US" dirty="0"/>
            </a:br>
            <a:r>
              <a:rPr lang="en-US" dirty="0"/>
              <a:t>Azure SQL Data Warehouse</a:t>
            </a:r>
            <a:endParaRPr lang="hr-HR" dirty="0"/>
          </a:p>
        </p:txBody>
      </p:sp>
      <p:sp>
        <p:nvSpPr>
          <p:cNvPr id="3" name="Text Placeholder 2"/>
          <p:cNvSpPr>
            <a:spLocks noGrp="1"/>
          </p:cNvSpPr>
          <p:nvPr>
            <p:ph type="body" sz="quarter" idx="14"/>
          </p:nvPr>
        </p:nvSpPr>
        <p:spPr>
          <a:xfrm>
            <a:off x="273049" y="4442134"/>
            <a:ext cx="5945187" cy="1188728"/>
          </a:xfrm>
        </p:spPr>
        <p:txBody>
          <a:bodyPr/>
          <a:lstStyle/>
          <a:p>
            <a:r>
              <a:rPr lang="en-US" dirty="0"/>
              <a:t>Dejan Pervulov</a:t>
            </a:r>
          </a:p>
          <a:p>
            <a:r>
              <a:rPr lang="en-US" sz="2800" dirty="0"/>
              <a:t>Technical Evangelist at Microsoft</a:t>
            </a:r>
            <a:endParaRPr lang="hr-HR" sz="2800" dirty="0"/>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Agenda</a:t>
            </a:r>
          </a:p>
        </p:txBody>
      </p:sp>
      <p:sp>
        <p:nvSpPr>
          <p:cNvPr id="6" name="Text Placeholder 5"/>
          <p:cNvSpPr>
            <a:spLocks noGrp="1"/>
          </p:cNvSpPr>
          <p:nvPr>
            <p:ph type="body" sz="quarter" idx="10"/>
          </p:nvPr>
        </p:nvSpPr>
        <p:spPr>
          <a:xfrm>
            <a:off x="274702" y="1211287"/>
            <a:ext cx="11888787" cy="5423023"/>
          </a:xfrm>
        </p:spPr>
        <p:txBody>
          <a:bodyPr/>
          <a:lstStyle/>
          <a:p>
            <a:r>
              <a:rPr lang="en-US" dirty="0"/>
              <a:t>About speaker</a:t>
            </a:r>
          </a:p>
          <a:p>
            <a:r>
              <a:rPr lang="en-US" dirty="0"/>
              <a:t>What is Azure SQL Data Warehouse</a:t>
            </a:r>
          </a:p>
          <a:p>
            <a:r>
              <a:rPr lang="en-US" dirty="0"/>
              <a:t>Architecture</a:t>
            </a:r>
          </a:p>
          <a:p>
            <a:r>
              <a:rPr lang="en-US" dirty="0"/>
              <a:t>Designing your Data Warehouse in Azure</a:t>
            </a:r>
          </a:p>
          <a:p>
            <a:r>
              <a:rPr lang="en-US" dirty="0"/>
              <a:t>Loading data into your Azure SQL Data Warehouse</a:t>
            </a:r>
          </a:p>
          <a:p>
            <a:r>
              <a:rPr lang="en-US" dirty="0"/>
              <a:t>Using and monitoring your new Data Warehouse</a:t>
            </a:r>
          </a:p>
          <a:p>
            <a:pPr marL="0" indent="0">
              <a:buNone/>
            </a:pPr>
            <a:endParaRPr lang="en-US" dirty="0"/>
          </a:p>
          <a:p>
            <a:endParaRPr lang="en-US" dirty="0"/>
          </a:p>
          <a:p>
            <a:pPr lvl="1"/>
            <a:endParaRPr lang="en-US" dirty="0"/>
          </a:p>
        </p:txBody>
      </p:sp>
    </p:spTree>
    <p:extLst>
      <p:ext uri="{BB962C8B-B14F-4D97-AF65-F5344CB8AC3E}">
        <p14:creationId xmlns:p14="http://schemas.microsoft.com/office/powerpoint/2010/main" val="3135148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About speaker</a:t>
            </a:r>
            <a:endParaRPr lang="en-US" sz="4000" dirty="0">
              <a:gradFill>
                <a:gsLst>
                  <a:gs pos="21538">
                    <a:schemeClr val="tx1"/>
                  </a:gs>
                  <a:gs pos="33000">
                    <a:schemeClr val="tx1"/>
                  </a:gs>
                </a:gsLst>
                <a:lin ang="5400000" scaled="0"/>
              </a:gradFill>
            </a:endParaRP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5404556"/>
          </a:xfrm>
        </p:spPr>
        <p:txBody>
          <a:bodyPr/>
          <a:lstStyle/>
          <a:p>
            <a:r>
              <a:rPr lang="en-US" sz="3200" dirty="0"/>
              <a:t>Proud dad of Jovana and Marko! </a:t>
            </a:r>
            <a:r>
              <a:rPr lang="en-US" sz="3200" dirty="0">
                <a:sym typeface="Wingdings" panose="05000000000000000000" pitchFamily="2" charset="2"/>
              </a:rPr>
              <a:t></a:t>
            </a:r>
          </a:p>
          <a:p>
            <a:r>
              <a:rPr lang="en-US" sz="3200" dirty="0">
                <a:sym typeface="Wingdings" panose="05000000000000000000" pitchFamily="2" charset="2"/>
              </a:rPr>
              <a:t>Based in Belgrade, Serbia</a:t>
            </a:r>
          </a:p>
          <a:p>
            <a:r>
              <a:rPr lang="en-US" sz="3200" dirty="0"/>
              <a:t>Technical Evangelist – Microsoft DX from 02/2017</a:t>
            </a:r>
          </a:p>
          <a:p>
            <a:r>
              <a:rPr lang="en-US" sz="3200" dirty="0"/>
              <a:t>Until then, Microsoft Data Platform MVP from 10/2014</a:t>
            </a:r>
          </a:p>
          <a:p>
            <a:r>
              <a:rPr lang="en-US" sz="3200" dirty="0"/>
              <a:t>Microsoft Certified Trainer since 2003</a:t>
            </a:r>
          </a:p>
          <a:p>
            <a:r>
              <a:rPr lang="en-US" sz="3200" dirty="0"/>
              <a:t>Microsoft Certified Professional (MCSD, MCDBA, MCSE) since 2002</a:t>
            </a:r>
          </a:p>
          <a:p>
            <a:r>
              <a:rPr lang="en-US" sz="3200" dirty="0"/>
              <a:t>Technical consultant for ERP, CRM and DWH/BI implementations</a:t>
            </a:r>
          </a:p>
          <a:p>
            <a:r>
              <a:rPr lang="en-US" sz="3200" dirty="0"/>
              <a:t>Started as embedded systems developer in 1996 (in times when 4 KB of memory was something to good care about!)</a:t>
            </a:r>
          </a:p>
          <a:p>
            <a:endParaRPr lang="en-US" sz="3200" dirty="0"/>
          </a:p>
        </p:txBody>
      </p:sp>
    </p:spTree>
    <p:extLst>
      <p:ext uri="{BB962C8B-B14F-4D97-AF65-F5344CB8AC3E}">
        <p14:creationId xmlns:p14="http://schemas.microsoft.com/office/powerpoint/2010/main" val="1603354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Azure SQL Data Warehouse</a:t>
            </a:r>
            <a:endParaRPr lang="en-US" sz="4000" dirty="0">
              <a:gradFill>
                <a:gsLst>
                  <a:gs pos="21538">
                    <a:schemeClr val="tx1"/>
                  </a:gs>
                  <a:gs pos="33000">
                    <a:schemeClr val="tx1"/>
                  </a:gs>
                </a:gsLst>
                <a:lin ang="5400000" scaled="0"/>
              </a:gradFill>
            </a:endParaRPr>
          </a:p>
        </p:txBody>
      </p:sp>
      <p:sp>
        <p:nvSpPr>
          <p:cNvPr id="6" name="21 INE 1">
            <a:extLst>
              <a:ext uri="{FF2B5EF4-FFF2-40B4-BE49-F238E27FC236}">
                <a16:creationId xmlns:a16="http://schemas.microsoft.com/office/drawing/2014/main" id="{974C9312-1DA0-4B8A-9515-D9CCF74FF884}"/>
              </a:ext>
            </a:extLst>
          </p:cNvPr>
          <p:cNvSpPr/>
          <p:nvPr/>
        </p:nvSpPr>
        <p:spPr bwMode="auto">
          <a:xfrm>
            <a:off x="3285466" y="2743298"/>
            <a:ext cx="1269819" cy="829615"/>
          </a:xfrm>
          <a:custGeom>
            <a:avLst/>
            <a:gdLst>
              <a:gd name="connsiteX0" fmla="*/ 0 w 1270000"/>
              <a:gd name="connsiteY0" fmla="*/ 0 h 829733"/>
              <a:gd name="connsiteX1" fmla="*/ 711200 w 1270000"/>
              <a:gd name="connsiteY1" fmla="*/ 0 h 829733"/>
              <a:gd name="connsiteX2" fmla="*/ 711200 w 1270000"/>
              <a:gd name="connsiteY2" fmla="*/ 829733 h 829733"/>
              <a:gd name="connsiteX3" fmla="*/ 1270000 w 1270000"/>
              <a:gd name="connsiteY3" fmla="*/ 829733 h 829733"/>
            </a:gdLst>
            <a:ahLst/>
            <a:cxnLst>
              <a:cxn ang="0">
                <a:pos x="connsiteX0" y="connsiteY0"/>
              </a:cxn>
              <a:cxn ang="0">
                <a:pos x="connsiteX1" y="connsiteY1"/>
              </a:cxn>
              <a:cxn ang="0">
                <a:pos x="connsiteX2" y="connsiteY2"/>
              </a:cxn>
              <a:cxn ang="0">
                <a:pos x="connsiteX3" y="connsiteY3"/>
              </a:cxn>
            </a:cxnLst>
            <a:rect l="l" t="t" r="r" b="b"/>
            <a:pathLst>
              <a:path w="1270000" h="829733">
                <a:moveTo>
                  <a:pt x="0" y="0"/>
                </a:moveTo>
                <a:lnTo>
                  <a:pt x="711200" y="0"/>
                </a:lnTo>
                <a:lnTo>
                  <a:pt x="711200" y="829733"/>
                </a:lnTo>
                <a:lnTo>
                  <a:pt x="1270000" y="829733"/>
                </a:lnTo>
              </a:path>
            </a:pathLst>
          </a:custGeom>
          <a:noFill/>
          <a:ln w="57150" cap="flat" cmpd="sng" algn="ctr">
            <a:solidFill>
              <a:srgbClr val="DD5900"/>
            </a:solidFill>
            <a:prstDash val="soli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FFFFFF"/>
              </a:solidFill>
              <a:effectLst/>
              <a:uLnTx/>
              <a:uFillTx/>
              <a:latin typeface="Segoe UI"/>
              <a:ea typeface="+mn-ea"/>
              <a:cs typeface="+mn-cs"/>
            </a:endParaRPr>
          </a:p>
        </p:txBody>
      </p:sp>
      <p:sp>
        <p:nvSpPr>
          <p:cNvPr id="7" name="Text Placeholder 2">
            <a:extLst>
              <a:ext uri="{FF2B5EF4-FFF2-40B4-BE49-F238E27FC236}">
                <a16:creationId xmlns:a16="http://schemas.microsoft.com/office/drawing/2014/main" id="{D2E53184-B857-432A-B523-88DB8F34A799}"/>
              </a:ext>
            </a:extLst>
          </p:cNvPr>
          <p:cNvSpPr>
            <a:spLocks noGrp="1"/>
          </p:cNvSpPr>
          <p:nvPr>
            <p:ph type="body" sz="quarter" idx="4294967295"/>
          </p:nvPr>
        </p:nvSpPr>
        <p:spPr>
          <a:xfrm>
            <a:off x="275465" y="1213166"/>
            <a:ext cx="11887877" cy="1157589"/>
          </a:xfrm>
          <a:prstGeom prst="rect">
            <a:avLst/>
          </a:prstGeom>
        </p:spPr>
        <p:txBody>
          <a:bodyPr/>
          <a:lstStyle/>
          <a:p>
            <a:r>
              <a:rPr lang="en-US" sz="2000" dirty="0"/>
              <a:t>A relational </a:t>
            </a:r>
            <a:r>
              <a:rPr lang="en-US" sz="2000" dirty="0">
                <a:latin typeface="+mn-lt"/>
              </a:rPr>
              <a:t>data warehouse-as-a-service</a:t>
            </a:r>
            <a:r>
              <a:rPr lang="en-US" sz="2000" dirty="0"/>
              <a:t>, fully managed by Microsoft. </a:t>
            </a:r>
          </a:p>
          <a:p>
            <a:r>
              <a:rPr lang="en-US" sz="2000" dirty="0"/>
              <a:t>Industries first </a:t>
            </a:r>
            <a:r>
              <a:rPr lang="en-US" sz="2000" dirty="0">
                <a:latin typeface="+mn-lt"/>
              </a:rPr>
              <a:t>elastic</a:t>
            </a:r>
            <a:r>
              <a:rPr lang="en-US" sz="2000" dirty="0"/>
              <a:t> cloud data warehouse with proven SQL Server capabilities.</a:t>
            </a:r>
          </a:p>
          <a:p>
            <a:r>
              <a:rPr lang="en-US" sz="2000" dirty="0"/>
              <a:t>Support your </a:t>
            </a:r>
            <a:r>
              <a:rPr lang="en-US" sz="2000" dirty="0">
                <a:latin typeface="+mn-lt"/>
              </a:rPr>
              <a:t>smallest to your largest</a:t>
            </a:r>
            <a:r>
              <a:rPr lang="en-US" sz="2000" dirty="0"/>
              <a:t> data storage needs.</a:t>
            </a:r>
            <a:endParaRPr lang="en-US" sz="2000" dirty="0">
              <a:latin typeface="+mn-lt"/>
            </a:endParaRPr>
          </a:p>
        </p:txBody>
      </p:sp>
      <p:grpSp>
        <p:nvGrpSpPr>
          <p:cNvPr id="8" name="1 GEAR">
            <a:extLst>
              <a:ext uri="{FF2B5EF4-FFF2-40B4-BE49-F238E27FC236}">
                <a16:creationId xmlns:a16="http://schemas.microsoft.com/office/drawing/2014/main" id="{8AC82979-7DD3-43EB-AF14-C35A07D74863}"/>
              </a:ext>
            </a:extLst>
          </p:cNvPr>
          <p:cNvGrpSpPr/>
          <p:nvPr/>
        </p:nvGrpSpPr>
        <p:grpSpPr>
          <a:xfrm>
            <a:off x="3651908" y="2449618"/>
            <a:ext cx="676257" cy="704819"/>
            <a:chOff x="3427632" y="3858620"/>
            <a:chExt cx="676353" cy="704919"/>
          </a:xfrm>
        </p:grpSpPr>
        <p:sp>
          <p:nvSpPr>
            <p:cNvPr id="9" name="Oval 8">
              <a:extLst>
                <a:ext uri="{FF2B5EF4-FFF2-40B4-BE49-F238E27FC236}">
                  <a16:creationId xmlns:a16="http://schemas.microsoft.com/office/drawing/2014/main" id="{0C087B58-A175-4861-876C-0CCF474DB3E4}"/>
                </a:ext>
              </a:extLst>
            </p:cNvPr>
            <p:cNvSpPr/>
            <p:nvPr/>
          </p:nvSpPr>
          <p:spPr bwMode="auto">
            <a:xfrm>
              <a:off x="3588513" y="4046252"/>
              <a:ext cx="346040" cy="346038"/>
            </a:xfrm>
            <a:prstGeom prst="ellipse">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89630" tIns="44814" rIns="44814" bIns="89630" numCol="1" spcCol="0" rtlCol="0" fromWordArt="0" anchor="b" anchorCtr="0" forceAA="0" compatLnSpc="1">
              <a:prstTxWarp prst="textNoShape">
                <a:avLst/>
              </a:prstTxWarp>
              <a:noAutofit/>
            </a:bodyPr>
            <a:lstStyle/>
            <a:p>
              <a:pPr marL="0" marR="0" lvl="0" indent="0" algn="ctr" defTabSz="895919" rtl="0" eaLnBrk="1" fontAlgn="base" latinLnBrk="0" hangingPunct="1">
                <a:lnSpc>
                  <a:spcPct val="100000"/>
                </a:lnSpc>
                <a:spcBef>
                  <a:spcPct val="0"/>
                </a:spcBef>
                <a:spcAft>
                  <a:spcPct val="0"/>
                </a:spcAft>
                <a:buClrTx/>
                <a:buSzTx/>
                <a:buFontTx/>
                <a:buNone/>
                <a:tabLst/>
                <a:defRPr/>
              </a:pPr>
              <a:endParaRPr kumimoji="0" lang="en-US" sz="2157" b="0" i="0" u="none" strike="noStrike" kern="0" cap="none" spc="-98" normalizeH="0" baseline="0" noProof="0" dirty="0">
                <a:ln w="3175">
                  <a:noFill/>
                </a:ln>
                <a:gradFill flip="none" rotWithShape="1">
                  <a:gsLst>
                    <a:gs pos="0">
                      <a:srgbClr val="000000">
                        <a:lumMod val="65000"/>
                        <a:lumOff val="35000"/>
                      </a:srgbClr>
                    </a:gs>
                    <a:gs pos="86000">
                      <a:srgbClr val="000000">
                        <a:lumMod val="65000"/>
                        <a:lumOff val="35000"/>
                      </a:srgbClr>
                    </a:gs>
                  </a:gsLst>
                  <a:lin ang="5400000" scaled="0"/>
                  <a:tileRect/>
                </a:gradFill>
                <a:effectLst/>
                <a:uLnTx/>
                <a:uFillTx/>
                <a:latin typeface="Segoe UI"/>
                <a:ea typeface="+mn-ea"/>
                <a:cs typeface="Arial" charset="0"/>
              </a:endParaRPr>
            </a:p>
          </p:txBody>
        </p:sp>
        <p:grpSp>
          <p:nvGrpSpPr>
            <p:cNvPr id="10" name="Group 9">
              <a:extLst>
                <a:ext uri="{FF2B5EF4-FFF2-40B4-BE49-F238E27FC236}">
                  <a16:creationId xmlns:a16="http://schemas.microsoft.com/office/drawing/2014/main" id="{505EE5A3-8DDC-40A6-86F5-C8E48C96BB41}"/>
                </a:ext>
              </a:extLst>
            </p:cNvPr>
            <p:cNvGrpSpPr/>
            <p:nvPr/>
          </p:nvGrpSpPr>
          <p:grpSpPr>
            <a:xfrm>
              <a:off x="3427632" y="3858620"/>
              <a:ext cx="676353" cy="704919"/>
              <a:chOff x="14154282" y="2732561"/>
              <a:chExt cx="1671361" cy="1714515"/>
            </a:xfrm>
          </p:grpSpPr>
          <p:sp>
            <p:nvSpPr>
              <p:cNvPr id="11" name="Freeform 221">
                <a:extLst>
                  <a:ext uri="{FF2B5EF4-FFF2-40B4-BE49-F238E27FC236}">
                    <a16:creationId xmlns:a16="http://schemas.microsoft.com/office/drawing/2014/main" id="{01F176B2-4528-4F59-B657-E258D78AA62D}"/>
                  </a:ext>
                </a:extLst>
              </p:cNvPr>
              <p:cNvSpPr>
                <a:spLocks noEditPoints="1"/>
              </p:cNvSpPr>
              <p:nvPr/>
            </p:nvSpPr>
            <p:spPr bwMode="black">
              <a:xfrm>
                <a:off x="14154282" y="2732561"/>
                <a:ext cx="1671361" cy="171451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adFill flip="none" rotWithShape="1">
                <a:gsLst>
                  <a:gs pos="57000">
                    <a:schemeClr val="tx1">
                      <a:lumMod val="75000"/>
                    </a:schemeClr>
                  </a:gs>
                  <a:gs pos="58000">
                    <a:schemeClr val="bg1">
                      <a:lumMod val="50000"/>
                    </a:schemeClr>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12" name="Oval 11">
                <a:extLst>
                  <a:ext uri="{FF2B5EF4-FFF2-40B4-BE49-F238E27FC236}">
                    <a16:creationId xmlns:a16="http://schemas.microsoft.com/office/drawing/2014/main" id="{19B30063-4190-484B-8226-1DE5571C49F6}"/>
                  </a:ext>
                </a:extLst>
              </p:cNvPr>
              <p:cNvSpPr>
                <a:spLocks noChangeArrowheads="1"/>
              </p:cNvSpPr>
              <p:nvPr/>
            </p:nvSpPr>
            <p:spPr bwMode="black">
              <a:xfrm>
                <a:off x="14818730" y="3440877"/>
                <a:ext cx="342468" cy="342377"/>
              </a:xfrm>
              <a:prstGeom prst="ellipse">
                <a:avLst/>
              </a:prstGeom>
              <a:solidFill>
                <a:srgbClr val="FFFFFF">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55" tIns="43927" rIns="87855" bIns="4392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37" b="0" i="0" u="none" strike="noStrike" kern="0" cap="none" spc="0" normalizeH="0" baseline="0" noProof="0" dirty="0">
                  <a:ln>
                    <a:noFill/>
                  </a:ln>
                  <a:solidFill>
                    <a:srgbClr val="000000"/>
                  </a:solidFill>
                  <a:effectLst/>
                  <a:uLnTx/>
                  <a:uFillTx/>
                  <a:latin typeface="Segoe UI"/>
                  <a:ea typeface="+mn-ea"/>
                  <a:cs typeface="+mn-cs"/>
                </a:endParaRPr>
              </a:p>
            </p:txBody>
          </p:sp>
        </p:grpSp>
      </p:grpSp>
      <p:sp>
        <p:nvSpPr>
          <p:cNvPr id="13" name="Rectangle 12">
            <a:extLst>
              <a:ext uri="{FF2B5EF4-FFF2-40B4-BE49-F238E27FC236}">
                <a16:creationId xmlns:a16="http://schemas.microsoft.com/office/drawing/2014/main" id="{0EE79424-517C-43F5-8D61-951549CDF2C9}"/>
              </a:ext>
            </a:extLst>
          </p:cNvPr>
          <p:cNvSpPr/>
          <p:nvPr/>
        </p:nvSpPr>
        <p:spPr bwMode="auto">
          <a:xfrm>
            <a:off x="176203" y="2456194"/>
            <a:ext cx="3308425" cy="550196"/>
          </a:xfrm>
          <a:prstGeom prst="rect">
            <a:avLst/>
          </a:prstGeom>
          <a:solidFill>
            <a:srgbClr val="0072C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Light"/>
                <a:ea typeface="Segoe UI" pitchFamily="34" charset="0"/>
                <a:cs typeface="Segoe UI" pitchFamily="34" charset="0"/>
              </a:rPr>
              <a:t>Elastic scale &amp; performance</a:t>
            </a:r>
          </a:p>
        </p:txBody>
      </p:sp>
      <p:sp>
        <p:nvSpPr>
          <p:cNvPr id="14" name="TextBox 13">
            <a:extLst>
              <a:ext uri="{FF2B5EF4-FFF2-40B4-BE49-F238E27FC236}">
                <a16:creationId xmlns:a16="http://schemas.microsoft.com/office/drawing/2014/main" id="{4E2B96B9-D617-4902-9D89-DF3207CBE19A}"/>
              </a:ext>
            </a:extLst>
          </p:cNvPr>
          <p:cNvSpPr txBox="1"/>
          <p:nvPr/>
        </p:nvSpPr>
        <p:spPr>
          <a:xfrm>
            <a:off x="884401" y="4858230"/>
            <a:ext cx="3404057" cy="1547896"/>
          </a:xfrm>
          <a:prstGeom prst="rect">
            <a:avLst/>
          </a:prstGeom>
          <a:noFill/>
          <a:ln>
            <a:noFill/>
          </a:ln>
        </p:spPr>
        <p:txBody>
          <a:bodyPr wrap="square" lIns="182854" tIns="146284" rIns="182854" bIns="146284" rtlCol="0">
            <a:spAutoFit/>
          </a:body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Scales to petabytes of data</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Massively Parallel Processing</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Instant-on compute scales in seconds</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Query Relational / Non-Relational</a:t>
            </a:r>
          </a:p>
        </p:txBody>
      </p:sp>
      <p:grpSp>
        <p:nvGrpSpPr>
          <p:cNvPr id="15" name="Group 14">
            <a:extLst>
              <a:ext uri="{FF2B5EF4-FFF2-40B4-BE49-F238E27FC236}">
                <a16:creationId xmlns:a16="http://schemas.microsoft.com/office/drawing/2014/main" id="{A85B2AD4-1AEB-4D54-9195-F2BEF583D01E}"/>
              </a:ext>
            </a:extLst>
          </p:cNvPr>
          <p:cNvGrpSpPr>
            <a:grpSpLocks noChangeAspect="1"/>
          </p:cNvGrpSpPr>
          <p:nvPr/>
        </p:nvGrpSpPr>
        <p:grpSpPr>
          <a:xfrm>
            <a:off x="266832" y="3139581"/>
            <a:ext cx="1160743" cy="1928722"/>
            <a:chOff x="2066845" y="1140049"/>
            <a:chExt cx="550302" cy="914400"/>
          </a:xfrm>
          <a:solidFill>
            <a:schemeClr val="accent4"/>
          </a:solidFill>
        </p:grpSpPr>
        <p:sp>
          <p:nvSpPr>
            <p:cNvPr id="16" name="Freeform 22">
              <a:extLst>
                <a:ext uri="{FF2B5EF4-FFF2-40B4-BE49-F238E27FC236}">
                  <a16:creationId xmlns:a16="http://schemas.microsoft.com/office/drawing/2014/main" id="{B5E424CF-F2AE-48A4-8D41-DC9EED782D72}"/>
                </a:ext>
              </a:extLst>
            </p:cNvPr>
            <p:cNvSpPr>
              <a:spLocks/>
            </p:cNvSpPr>
            <p:nvPr/>
          </p:nvSpPr>
          <p:spPr bwMode="auto">
            <a:xfrm>
              <a:off x="2275580" y="1140049"/>
              <a:ext cx="341567" cy="709514"/>
            </a:xfrm>
            <a:custGeom>
              <a:avLst/>
              <a:gdLst>
                <a:gd name="T0" fmla="*/ 0 w 180"/>
                <a:gd name="T1" fmla="*/ 0 h 374"/>
                <a:gd name="T2" fmla="*/ 0 w 180"/>
                <a:gd name="T3" fmla="*/ 47 h 374"/>
                <a:gd name="T4" fmla="*/ 23 w 180"/>
                <a:gd name="T5" fmla="*/ 47 h 374"/>
                <a:gd name="T6" fmla="*/ 23 w 180"/>
                <a:gd name="T7" fmla="*/ 35 h 374"/>
                <a:gd name="T8" fmla="*/ 156 w 180"/>
                <a:gd name="T9" fmla="*/ 35 h 374"/>
                <a:gd name="T10" fmla="*/ 156 w 180"/>
                <a:gd name="T11" fmla="*/ 56 h 374"/>
                <a:gd name="T12" fmla="*/ 133 w 180"/>
                <a:gd name="T13" fmla="*/ 56 h 374"/>
                <a:gd name="T14" fmla="*/ 133 w 180"/>
                <a:gd name="T15" fmla="*/ 74 h 374"/>
                <a:gd name="T16" fmla="*/ 156 w 180"/>
                <a:gd name="T17" fmla="*/ 74 h 374"/>
                <a:gd name="T18" fmla="*/ 156 w 180"/>
                <a:gd name="T19" fmla="*/ 96 h 374"/>
                <a:gd name="T20" fmla="*/ 133 w 180"/>
                <a:gd name="T21" fmla="*/ 96 h 374"/>
                <a:gd name="T22" fmla="*/ 133 w 180"/>
                <a:gd name="T23" fmla="*/ 113 h 374"/>
                <a:gd name="T24" fmla="*/ 156 w 180"/>
                <a:gd name="T25" fmla="*/ 113 h 374"/>
                <a:gd name="T26" fmla="*/ 156 w 180"/>
                <a:gd name="T27" fmla="*/ 134 h 374"/>
                <a:gd name="T28" fmla="*/ 133 w 180"/>
                <a:gd name="T29" fmla="*/ 134 h 374"/>
                <a:gd name="T30" fmla="*/ 133 w 180"/>
                <a:gd name="T31" fmla="*/ 150 h 374"/>
                <a:gd name="T32" fmla="*/ 156 w 180"/>
                <a:gd name="T33" fmla="*/ 150 h 374"/>
                <a:gd name="T34" fmla="*/ 156 w 180"/>
                <a:gd name="T35" fmla="*/ 173 h 374"/>
                <a:gd name="T36" fmla="*/ 133 w 180"/>
                <a:gd name="T37" fmla="*/ 173 h 374"/>
                <a:gd name="T38" fmla="*/ 133 w 180"/>
                <a:gd name="T39" fmla="*/ 374 h 374"/>
                <a:gd name="T40" fmla="*/ 180 w 180"/>
                <a:gd name="T41" fmla="*/ 374 h 374"/>
                <a:gd name="T42" fmla="*/ 180 w 180"/>
                <a:gd name="T43" fmla="*/ 0 h 374"/>
                <a:gd name="T44" fmla="*/ 0 w 180"/>
                <a:gd name="T45"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0" h="374">
                  <a:moveTo>
                    <a:pt x="0" y="0"/>
                  </a:moveTo>
                  <a:lnTo>
                    <a:pt x="0" y="47"/>
                  </a:lnTo>
                  <a:lnTo>
                    <a:pt x="23" y="47"/>
                  </a:lnTo>
                  <a:lnTo>
                    <a:pt x="23" y="35"/>
                  </a:lnTo>
                  <a:lnTo>
                    <a:pt x="156" y="35"/>
                  </a:lnTo>
                  <a:lnTo>
                    <a:pt x="156" y="56"/>
                  </a:lnTo>
                  <a:lnTo>
                    <a:pt x="133" y="56"/>
                  </a:lnTo>
                  <a:lnTo>
                    <a:pt x="133" y="74"/>
                  </a:lnTo>
                  <a:lnTo>
                    <a:pt x="156" y="74"/>
                  </a:lnTo>
                  <a:lnTo>
                    <a:pt x="156" y="96"/>
                  </a:lnTo>
                  <a:lnTo>
                    <a:pt x="133" y="96"/>
                  </a:lnTo>
                  <a:lnTo>
                    <a:pt x="133" y="113"/>
                  </a:lnTo>
                  <a:lnTo>
                    <a:pt x="156" y="113"/>
                  </a:lnTo>
                  <a:lnTo>
                    <a:pt x="156" y="134"/>
                  </a:lnTo>
                  <a:lnTo>
                    <a:pt x="133" y="134"/>
                  </a:lnTo>
                  <a:lnTo>
                    <a:pt x="133" y="150"/>
                  </a:lnTo>
                  <a:lnTo>
                    <a:pt x="156" y="150"/>
                  </a:lnTo>
                  <a:lnTo>
                    <a:pt x="156" y="173"/>
                  </a:lnTo>
                  <a:lnTo>
                    <a:pt x="133" y="173"/>
                  </a:lnTo>
                  <a:lnTo>
                    <a:pt x="133" y="374"/>
                  </a:lnTo>
                  <a:lnTo>
                    <a:pt x="180" y="374"/>
                  </a:lnTo>
                  <a:lnTo>
                    <a:pt x="180" y="0"/>
                  </a:lnTo>
                  <a:lnTo>
                    <a:pt x="0" y="0"/>
                  </a:lnTo>
                  <a:close/>
                </a:path>
              </a:pathLst>
            </a:custGeom>
            <a:gradFill flip="none" rotWithShape="1">
              <a:gsLst>
                <a:gs pos="57000">
                  <a:srgbClr val="006ABE"/>
                </a:gs>
                <a:gs pos="57000">
                  <a:srgbClr val="137BCD"/>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17" name="Freeform 342">
              <a:extLst>
                <a:ext uri="{FF2B5EF4-FFF2-40B4-BE49-F238E27FC236}">
                  <a16:creationId xmlns:a16="http://schemas.microsoft.com/office/drawing/2014/main" id="{E8F7D6E5-D260-4828-A12B-1522F275D15B}"/>
                </a:ext>
              </a:extLst>
            </p:cNvPr>
            <p:cNvSpPr>
              <a:spLocks/>
            </p:cNvSpPr>
            <p:nvPr/>
          </p:nvSpPr>
          <p:spPr bwMode="auto">
            <a:xfrm>
              <a:off x="2169314" y="1242493"/>
              <a:ext cx="341567" cy="709514"/>
            </a:xfrm>
            <a:custGeom>
              <a:avLst/>
              <a:gdLst>
                <a:gd name="T0" fmla="*/ 0 w 179"/>
                <a:gd name="T1" fmla="*/ 0 h 375"/>
                <a:gd name="T2" fmla="*/ 0 w 179"/>
                <a:gd name="T3" fmla="*/ 47 h 375"/>
                <a:gd name="T4" fmla="*/ 24 w 179"/>
                <a:gd name="T5" fmla="*/ 47 h 375"/>
                <a:gd name="T6" fmla="*/ 24 w 179"/>
                <a:gd name="T7" fmla="*/ 35 h 375"/>
                <a:gd name="T8" fmla="*/ 157 w 179"/>
                <a:gd name="T9" fmla="*/ 35 h 375"/>
                <a:gd name="T10" fmla="*/ 157 w 179"/>
                <a:gd name="T11" fmla="*/ 56 h 375"/>
                <a:gd name="T12" fmla="*/ 133 w 179"/>
                <a:gd name="T13" fmla="*/ 56 h 375"/>
                <a:gd name="T14" fmla="*/ 133 w 179"/>
                <a:gd name="T15" fmla="*/ 75 h 375"/>
                <a:gd name="T16" fmla="*/ 157 w 179"/>
                <a:gd name="T17" fmla="*/ 75 h 375"/>
                <a:gd name="T18" fmla="*/ 157 w 179"/>
                <a:gd name="T19" fmla="*/ 96 h 375"/>
                <a:gd name="T20" fmla="*/ 133 w 179"/>
                <a:gd name="T21" fmla="*/ 96 h 375"/>
                <a:gd name="T22" fmla="*/ 133 w 179"/>
                <a:gd name="T23" fmla="*/ 113 h 375"/>
                <a:gd name="T24" fmla="*/ 157 w 179"/>
                <a:gd name="T25" fmla="*/ 113 h 375"/>
                <a:gd name="T26" fmla="*/ 157 w 179"/>
                <a:gd name="T27" fmla="*/ 135 h 375"/>
                <a:gd name="T28" fmla="*/ 133 w 179"/>
                <a:gd name="T29" fmla="*/ 135 h 375"/>
                <a:gd name="T30" fmla="*/ 133 w 179"/>
                <a:gd name="T31" fmla="*/ 152 h 375"/>
                <a:gd name="T32" fmla="*/ 157 w 179"/>
                <a:gd name="T33" fmla="*/ 152 h 375"/>
                <a:gd name="T34" fmla="*/ 157 w 179"/>
                <a:gd name="T35" fmla="*/ 173 h 375"/>
                <a:gd name="T36" fmla="*/ 133 w 179"/>
                <a:gd name="T37" fmla="*/ 173 h 375"/>
                <a:gd name="T38" fmla="*/ 133 w 179"/>
                <a:gd name="T39" fmla="*/ 375 h 375"/>
                <a:gd name="T40" fmla="*/ 179 w 179"/>
                <a:gd name="T41" fmla="*/ 375 h 375"/>
                <a:gd name="T42" fmla="*/ 179 w 179"/>
                <a:gd name="T43" fmla="*/ 0 h 375"/>
                <a:gd name="T44" fmla="*/ 0 w 179"/>
                <a:gd name="T45"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9" h="375">
                  <a:moveTo>
                    <a:pt x="0" y="0"/>
                  </a:moveTo>
                  <a:lnTo>
                    <a:pt x="0" y="47"/>
                  </a:lnTo>
                  <a:lnTo>
                    <a:pt x="24" y="47"/>
                  </a:lnTo>
                  <a:lnTo>
                    <a:pt x="24" y="35"/>
                  </a:lnTo>
                  <a:lnTo>
                    <a:pt x="157" y="35"/>
                  </a:lnTo>
                  <a:lnTo>
                    <a:pt x="157" y="56"/>
                  </a:lnTo>
                  <a:lnTo>
                    <a:pt x="133" y="56"/>
                  </a:lnTo>
                  <a:lnTo>
                    <a:pt x="133" y="75"/>
                  </a:lnTo>
                  <a:lnTo>
                    <a:pt x="157" y="75"/>
                  </a:lnTo>
                  <a:lnTo>
                    <a:pt x="157" y="96"/>
                  </a:lnTo>
                  <a:lnTo>
                    <a:pt x="133" y="96"/>
                  </a:lnTo>
                  <a:lnTo>
                    <a:pt x="133" y="113"/>
                  </a:lnTo>
                  <a:lnTo>
                    <a:pt x="157" y="113"/>
                  </a:lnTo>
                  <a:lnTo>
                    <a:pt x="157" y="135"/>
                  </a:lnTo>
                  <a:lnTo>
                    <a:pt x="133" y="135"/>
                  </a:lnTo>
                  <a:lnTo>
                    <a:pt x="133" y="152"/>
                  </a:lnTo>
                  <a:lnTo>
                    <a:pt x="157" y="152"/>
                  </a:lnTo>
                  <a:lnTo>
                    <a:pt x="157" y="173"/>
                  </a:lnTo>
                  <a:lnTo>
                    <a:pt x="133" y="173"/>
                  </a:lnTo>
                  <a:lnTo>
                    <a:pt x="133" y="375"/>
                  </a:lnTo>
                  <a:lnTo>
                    <a:pt x="179" y="375"/>
                  </a:lnTo>
                  <a:lnTo>
                    <a:pt x="179" y="0"/>
                  </a:lnTo>
                  <a:lnTo>
                    <a:pt x="0" y="0"/>
                  </a:lnTo>
                  <a:close/>
                </a:path>
              </a:pathLst>
            </a:custGeom>
            <a:gradFill flip="none" rotWithShape="1">
              <a:gsLst>
                <a:gs pos="57000">
                  <a:srgbClr val="006ABE"/>
                </a:gs>
                <a:gs pos="57000">
                  <a:srgbClr val="137BCD"/>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18" name="Freeform 343">
              <a:extLst>
                <a:ext uri="{FF2B5EF4-FFF2-40B4-BE49-F238E27FC236}">
                  <a16:creationId xmlns:a16="http://schemas.microsoft.com/office/drawing/2014/main" id="{1B324A66-8063-41D8-9994-13D91E96FAE1}"/>
                </a:ext>
              </a:extLst>
            </p:cNvPr>
            <p:cNvSpPr>
              <a:spLocks noEditPoints="1"/>
            </p:cNvSpPr>
            <p:nvPr/>
          </p:nvSpPr>
          <p:spPr bwMode="auto">
            <a:xfrm>
              <a:off x="2066845" y="1344935"/>
              <a:ext cx="345364" cy="709514"/>
            </a:xfrm>
            <a:custGeom>
              <a:avLst/>
              <a:gdLst>
                <a:gd name="T0" fmla="*/ 0 w 181"/>
                <a:gd name="T1" fmla="*/ 0 h 373"/>
                <a:gd name="T2" fmla="*/ 0 w 181"/>
                <a:gd name="T3" fmla="*/ 373 h 373"/>
                <a:gd name="T4" fmla="*/ 181 w 181"/>
                <a:gd name="T5" fmla="*/ 373 h 373"/>
                <a:gd name="T6" fmla="*/ 181 w 181"/>
                <a:gd name="T7" fmla="*/ 0 h 373"/>
                <a:gd name="T8" fmla="*/ 0 w 181"/>
                <a:gd name="T9" fmla="*/ 0 h 373"/>
                <a:gd name="T10" fmla="*/ 157 w 181"/>
                <a:gd name="T11" fmla="*/ 173 h 373"/>
                <a:gd name="T12" fmla="*/ 24 w 181"/>
                <a:gd name="T13" fmla="*/ 173 h 373"/>
                <a:gd name="T14" fmla="*/ 24 w 181"/>
                <a:gd name="T15" fmla="*/ 151 h 373"/>
                <a:gd name="T16" fmla="*/ 157 w 181"/>
                <a:gd name="T17" fmla="*/ 151 h 373"/>
                <a:gd name="T18" fmla="*/ 157 w 181"/>
                <a:gd name="T19" fmla="*/ 173 h 373"/>
                <a:gd name="T20" fmla="*/ 157 w 181"/>
                <a:gd name="T21" fmla="*/ 134 h 373"/>
                <a:gd name="T22" fmla="*/ 24 w 181"/>
                <a:gd name="T23" fmla="*/ 134 h 373"/>
                <a:gd name="T24" fmla="*/ 24 w 181"/>
                <a:gd name="T25" fmla="*/ 113 h 373"/>
                <a:gd name="T26" fmla="*/ 157 w 181"/>
                <a:gd name="T27" fmla="*/ 113 h 373"/>
                <a:gd name="T28" fmla="*/ 157 w 181"/>
                <a:gd name="T29" fmla="*/ 134 h 373"/>
                <a:gd name="T30" fmla="*/ 157 w 181"/>
                <a:gd name="T31" fmla="*/ 95 h 373"/>
                <a:gd name="T32" fmla="*/ 24 w 181"/>
                <a:gd name="T33" fmla="*/ 95 h 373"/>
                <a:gd name="T34" fmla="*/ 24 w 181"/>
                <a:gd name="T35" fmla="*/ 74 h 373"/>
                <a:gd name="T36" fmla="*/ 157 w 181"/>
                <a:gd name="T37" fmla="*/ 74 h 373"/>
                <a:gd name="T38" fmla="*/ 157 w 181"/>
                <a:gd name="T39" fmla="*/ 95 h 373"/>
                <a:gd name="T40" fmla="*/ 157 w 181"/>
                <a:gd name="T41" fmla="*/ 56 h 373"/>
                <a:gd name="T42" fmla="*/ 24 w 181"/>
                <a:gd name="T43" fmla="*/ 56 h 373"/>
                <a:gd name="T44" fmla="*/ 24 w 181"/>
                <a:gd name="T45" fmla="*/ 34 h 373"/>
                <a:gd name="T46" fmla="*/ 157 w 181"/>
                <a:gd name="T47" fmla="*/ 34 h 373"/>
                <a:gd name="T48" fmla="*/ 157 w 181"/>
                <a:gd name="T49" fmla="*/ 5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1" h="373">
                  <a:moveTo>
                    <a:pt x="0" y="0"/>
                  </a:moveTo>
                  <a:lnTo>
                    <a:pt x="0" y="373"/>
                  </a:lnTo>
                  <a:lnTo>
                    <a:pt x="181" y="373"/>
                  </a:lnTo>
                  <a:lnTo>
                    <a:pt x="181" y="0"/>
                  </a:lnTo>
                  <a:lnTo>
                    <a:pt x="0" y="0"/>
                  </a:lnTo>
                  <a:close/>
                  <a:moveTo>
                    <a:pt x="157" y="173"/>
                  </a:moveTo>
                  <a:lnTo>
                    <a:pt x="24" y="173"/>
                  </a:lnTo>
                  <a:lnTo>
                    <a:pt x="24" y="151"/>
                  </a:lnTo>
                  <a:lnTo>
                    <a:pt x="157" y="151"/>
                  </a:lnTo>
                  <a:lnTo>
                    <a:pt x="157" y="173"/>
                  </a:lnTo>
                  <a:close/>
                  <a:moveTo>
                    <a:pt x="157" y="134"/>
                  </a:moveTo>
                  <a:lnTo>
                    <a:pt x="24" y="134"/>
                  </a:lnTo>
                  <a:lnTo>
                    <a:pt x="24" y="113"/>
                  </a:lnTo>
                  <a:lnTo>
                    <a:pt x="157" y="113"/>
                  </a:lnTo>
                  <a:lnTo>
                    <a:pt x="157" y="134"/>
                  </a:lnTo>
                  <a:close/>
                  <a:moveTo>
                    <a:pt x="157" y="95"/>
                  </a:moveTo>
                  <a:lnTo>
                    <a:pt x="24" y="95"/>
                  </a:lnTo>
                  <a:lnTo>
                    <a:pt x="24" y="74"/>
                  </a:lnTo>
                  <a:lnTo>
                    <a:pt x="157" y="74"/>
                  </a:lnTo>
                  <a:lnTo>
                    <a:pt x="157" y="95"/>
                  </a:lnTo>
                  <a:close/>
                  <a:moveTo>
                    <a:pt x="157" y="56"/>
                  </a:moveTo>
                  <a:lnTo>
                    <a:pt x="24" y="56"/>
                  </a:lnTo>
                  <a:lnTo>
                    <a:pt x="24" y="34"/>
                  </a:lnTo>
                  <a:lnTo>
                    <a:pt x="157" y="34"/>
                  </a:lnTo>
                  <a:lnTo>
                    <a:pt x="157" y="56"/>
                  </a:lnTo>
                  <a:close/>
                </a:path>
              </a:pathLst>
            </a:custGeom>
            <a:gradFill flip="none" rotWithShape="1">
              <a:gsLst>
                <a:gs pos="57000">
                  <a:srgbClr val="006ABE"/>
                </a:gs>
                <a:gs pos="57000">
                  <a:srgbClr val="137BCD"/>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grpSp>
      <p:grpSp>
        <p:nvGrpSpPr>
          <p:cNvPr id="19" name="Group 18">
            <a:extLst>
              <a:ext uri="{FF2B5EF4-FFF2-40B4-BE49-F238E27FC236}">
                <a16:creationId xmlns:a16="http://schemas.microsoft.com/office/drawing/2014/main" id="{89B8999F-961A-4296-93DD-0E2E6C80F13F}"/>
              </a:ext>
            </a:extLst>
          </p:cNvPr>
          <p:cNvGrpSpPr>
            <a:grpSpLocks noChangeAspect="1"/>
          </p:cNvGrpSpPr>
          <p:nvPr/>
        </p:nvGrpSpPr>
        <p:grpSpPr>
          <a:xfrm>
            <a:off x="1580737" y="3182459"/>
            <a:ext cx="610571" cy="1014541"/>
            <a:chOff x="2066845" y="1140049"/>
            <a:chExt cx="550302" cy="914400"/>
          </a:xfrm>
          <a:solidFill>
            <a:schemeClr val="accent4"/>
          </a:solidFill>
        </p:grpSpPr>
        <p:sp>
          <p:nvSpPr>
            <p:cNvPr id="20" name="Freeform 22">
              <a:extLst>
                <a:ext uri="{FF2B5EF4-FFF2-40B4-BE49-F238E27FC236}">
                  <a16:creationId xmlns:a16="http://schemas.microsoft.com/office/drawing/2014/main" id="{99DBC30E-C289-46A3-8B31-46B8836B07CF}"/>
                </a:ext>
              </a:extLst>
            </p:cNvPr>
            <p:cNvSpPr>
              <a:spLocks/>
            </p:cNvSpPr>
            <p:nvPr/>
          </p:nvSpPr>
          <p:spPr bwMode="auto">
            <a:xfrm>
              <a:off x="2275580" y="1140049"/>
              <a:ext cx="341567" cy="709514"/>
            </a:xfrm>
            <a:custGeom>
              <a:avLst/>
              <a:gdLst>
                <a:gd name="T0" fmla="*/ 0 w 180"/>
                <a:gd name="T1" fmla="*/ 0 h 374"/>
                <a:gd name="T2" fmla="*/ 0 w 180"/>
                <a:gd name="T3" fmla="*/ 47 h 374"/>
                <a:gd name="T4" fmla="*/ 23 w 180"/>
                <a:gd name="T5" fmla="*/ 47 h 374"/>
                <a:gd name="T6" fmla="*/ 23 w 180"/>
                <a:gd name="T7" fmla="*/ 35 h 374"/>
                <a:gd name="T8" fmla="*/ 156 w 180"/>
                <a:gd name="T9" fmla="*/ 35 h 374"/>
                <a:gd name="T10" fmla="*/ 156 w 180"/>
                <a:gd name="T11" fmla="*/ 56 h 374"/>
                <a:gd name="T12" fmla="*/ 133 w 180"/>
                <a:gd name="T13" fmla="*/ 56 h 374"/>
                <a:gd name="T14" fmla="*/ 133 w 180"/>
                <a:gd name="T15" fmla="*/ 74 h 374"/>
                <a:gd name="T16" fmla="*/ 156 w 180"/>
                <a:gd name="T17" fmla="*/ 74 h 374"/>
                <a:gd name="T18" fmla="*/ 156 w 180"/>
                <a:gd name="T19" fmla="*/ 96 h 374"/>
                <a:gd name="T20" fmla="*/ 133 w 180"/>
                <a:gd name="T21" fmla="*/ 96 h 374"/>
                <a:gd name="T22" fmla="*/ 133 w 180"/>
                <a:gd name="T23" fmla="*/ 113 h 374"/>
                <a:gd name="T24" fmla="*/ 156 w 180"/>
                <a:gd name="T25" fmla="*/ 113 h 374"/>
                <a:gd name="T26" fmla="*/ 156 w 180"/>
                <a:gd name="T27" fmla="*/ 134 h 374"/>
                <a:gd name="T28" fmla="*/ 133 w 180"/>
                <a:gd name="T29" fmla="*/ 134 h 374"/>
                <a:gd name="T30" fmla="*/ 133 w 180"/>
                <a:gd name="T31" fmla="*/ 150 h 374"/>
                <a:gd name="T32" fmla="*/ 156 w 180"/>
                <a:gd name="T33" fmla="*/ 150 h 374"/>
                <a:gd name="T34" fmla="*/ 156 w 180"/>
                <a:gd name="T35" fmla="*/ 173 h 374"/>
                <a:gd name="T36" fmla="*/ 133 w 180"/>
                <a:gd name="T37" fmla="*/ 173 h 374"/>
                <a:gd name="T38" fmla="*/ 133 w 180"/>
                <a:gd name="T39" fmla="*/ 374 h 374"/>
                <a:gd name="T40" fmla="*/ 180 w 180"/>
                <a:gd name="T41" fmla="*/ 374 h 374"/>
                <a:gd name="T42" fmla="*/ 180 w 180"/>
                <a:gd name="T43" fmla="*/ 0 h 374"/>
                <a:gd name="T44" fmla="*/ 0 w 180"/>
                <a:gd name="T45"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0" h="374">
                  <a:moveTo>
                    <a:pt x="0" y="0"/>
                  </a:moveTo>
                  <a:lnTo>
                    <a:pt x="0" y="47"/>
                  </a:lnTo>
                  <a:lnTo>
                    <a:pt x="23" y="47"/>
                  </a:lnTo>
                  <a:lnTo>
                    <a:pt x="23" y="35"/>
                  </a:lnTo>
                  <a:lnTo>
                    <a:pt x="156" y="35"/>
                  </a:lnTo>
                  <a:lnTo>
                    <a:pt x="156" y="56"/>
                  </a:lnTo>
                  <a:lnTo>
                    <a:pt x="133" y="56"/>
                  </a:lnTo>
                  <a:lnTo>
                    <a:pt x="133" y="74"/>
                  </a:lnTo>
                  <a:lnTo>
                    <a:pt x="156" y="74"/>
                  </a:lnTo>
                  <a:lnTo>
                    <a:pt x="156" y="96"/>
                  </a:lnTo>
                  <a:lnTo>
                    <a:pt x="133" y="96"/>
                  </a:lnTo>
                  <a:lnTo>
                    <a:pt x="133" y="113"/>
                  </a:lnTo>
                  <a:lnTo>
                    <a:pt x="156" y="113"/>
                  </a:lnTo>
                  <a:lnTo>
                    <a:pt x="156" y="134"/>
                  </a:lnTo>
                  <a:lnTo>
                    <a:pt x="133" y="134"/>
                  </a:lnTo>
                  <a:lnTo>
                    <a:pt x="133" y="150"/>
                  </a:lnTo>
                  <a:lnTo>
                    <a:pt x="156" y="150"/>
                  </a:lnTo>
                  <a:lnTo>
                    <a:pt x="156" y="173"/>
                  </a:lnTo>
                  <a:lnTo>
                    <a:pt x="133" y="173"/>
                  </a:lnTo>
                  <a:lnTo>
                    <a:pt x="133" y="374"/>
                  </a:lnTo>
                  <a:lnTo>
                    <a:pt x="180" y="374"/>
                  </a:lnTo>
                  <a:lnTo>
                    <a:pt x="180" y="0"/>
                  </a:lnTo>
                  <a:lnTo>
                    <a:pt x="0" y="0"/>
                  </a:ln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21" name="Freeform 342">
              <a:extLst>
                <a:ext uri="{FF2B5EF4-FFF2-40B4-BE49-F238E27FC236}">
                  <a16:creationId xmlns:a16="http://schemas.microsoft.com/office/drawing/2014/main" id="{FBCB2841-202D-4E71-B566-07F1B48B9C51}"/>
                </a:ext>
              </a:extLst>
            </p:cNvPr>
            <p:cNvSpPr>
              <a:spLocks/>
            </p:cNvSpPr>
            <p:nvPr/>
          </p:nvSpPr>
          <p:spPr bwMode="auto">
            <a:xfrm>
              <a:off x="2169314" y="1242493"/>
              <a:ext cx="341567" cy="709514"/>
            </a:xfrm>
            <a:custGeom>
              <a:avLst/>
              <a:gdLst>
                <a:gd name="T0" fmla="*/ 0 w 179"/>
                <a:gd name="T1" fmla="*/ 0 h 375"/>
                <a:gd name="T2" fmla="*/ 0 w 179"/>
                <a:gd name="T3" fmla="*/ 47 h 375"/>
                <a:gd name="T4" fmla="*/ 24 w 179"/>
                <a:gd name="T5" fmla="*/ 47 h 375"/>
                <a:gd name="T6" fmla="*/ 24 w 179"/>
                <a:gd name="T7" fmla="*/ 35 h 375"/>
                <a:gd name="T8" fmla="*/ 157 w 179"/>
                <a:gd name="T9" fmla="*/ 35 h 375"/>
                <a:gd name="T10" fmla="*/ 157 w 179"/>
                <a:gd name="T11" fmla="*/ 56 h 375"/>
                <a:gd name="T12" fmla="*/ 133 w 179"/>
                <a:gd name="T13" fmla="*/ 56 h 375"/>
                <a:gd name="T14" fmla="*/ 133 w 179"/>
                <a:gd name="T15" fmla="*/ 75 h 375"/>
                <a:gd name="T16" fmla="*/ 157 w 179"/>
                <a:gd name="T17" fmla="*/ 75 h 375"/>
                <a:gd name="T18" fmla="*/ 157 w 179"/>
                <a:gd name="T19" fmla="*/ 96 h 375"/>
                <a:gd name="T20" fmla="*/ 133 w 179"/>
                <a:gd name="T21" fmla="*/ 96 h 375"/>
                <a:gd name="T22" fmla="*/ 133 w 179"/>
                <a:gd name="T23" fmla="*/ 113 h 375"/>
                <a:gd name="T24" fmla="*/ 157 w 179"/>
                <a:gd name="T25" fmla="*/ 113 h 375"/>
                <a:gd name="T26" fmla="*/ 157 w 179"/>
                <a:gd name="T27" fmla="*/ 135 h 375"/>
                <a:gd name="T28" fmla="*/ 133 w 179"/>
                <a:gd name="T29" fmla="*/ 135 h 375"/>
                <a:gd name="T30" fmla="*/ 133 w 179"/>
                <a:gd name="T31" fmla="*/ 152 h 375"/>
                <a:gd name="T32" fmla="*/ 157 w 179"/>
                <a:gd name="T33" fmla="*/ 152 h 375"/>
                <a:gd name="T34" fmla="*/ 157 w 179"/>
                <a:gd name="T35" fmla="*/ 173 h 375"/>
                <a:gd name="T36" fmla="*/ 133 w 179"/>
                <a:gd name="T37" fmla="*/ 173 h 375"/>
                <a:gd name="T38" fmla="*/ 133 w 179"/>
                <a:gd name="T39" fmla="*/ 375 h 375"/>
                <a:gd name="T40" fmla="*/ 179 w 179"/>
                <a:gd name="T41" fmla="*/ 375 h 375"/>
                <a:gd name="T42" fmla="*/ 179 w 179"/>
                <a:gd name="T43" fmla="*/ 0 h 375"/>
                <a:gd name="T44" fmla="*/ 0 w 179"/>
                <a:gd name="T45"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9" h="375">
                  <a:moveTo>
                    <a:pt x="0" y="0"/>
                  </a:moveTo>
                  <a:lnTo>
                    <a:pt x="0" y="47"/>
                  </a:lnTo>
                  <a:lnTo>
                    <a:pt x="24" y="47"/>
                  </a:lnTo>
                  <a:lnTo>
                    <a:pt x="24" y="35"/>
                  </a:lnTo>
                  <a:lnTo>
                    <a:pt x="157" y="35"/>
                  </a:lnTo>
                  <a:lnTo>
                    <a:pt x="157" y="56"/>
                  </a:lnTo>
                  <a:lnTo>
                    <a:pt x="133" y="56"/>
                  </a:lnTo>
                  <a:lnTo>
                    <a:pt x="133" y="75"/>
                  </a:lnTo>
                  <a:lnTo>
                    <a:pt x="157" y="75"/>
                  </a:lnTo>
                  <a:lnTo>
                    <a:pt x="157" y="96"/>
                  </a:lnTo>
                  <a:lnTo>
                    <a:pt x="133" y="96"/>
                  </a:lnTo>
                  <a:lnTo>
                    <a:pt x="133" y="113"/>
                  </a:lnTo>
                  <a:lnTo>
                    <a:pt x="157" y="113"/>
                  </a:lnTo>
                  <a:lnTo>
                    <a:pt x="157" y="135"/>
                  </a:lnTo>
                  <a:lnTo>
                    <a:pt x="133" y="135"/>
                  </a:lnTo>
                  <a:lnTo>
                    <a:pt x="133" y="152"/>
                  </a:lnTo>
                  <a:lnTo>
                    <a:pt x="157" y="152"/>
                  </a:lnTo>
                  <a:lnTo>
                    <a:pt x="157" y="173"/>
                  </a:lnTo>
                  <a:lnTo>
                    <a:pt x="133" y="173"/>
                  </a:lnTo>
                  <a:lnTo>
                    <a:pt x="133" y="375"/>
                  </a:lnTo>
                  <a:lnTo>
                    <a:pt x="179" y="375"/>
                  </a:lnTo>
                  <a:lnTo>
                    <a:pt x="179" y="0"/>
                  </a:lnTo>
                  <a:lnTo>
                    <a:pt x="0" y="0"/>
                  </a:ln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22" name="Freeform 343">
              <a:extLst>
                <a:ext uri="{FF2B5EF4-FFF2-40B4-BE49-F238E27FC236}">
                  <a16:creationId xmlns:a16="http://schemas.microsoft.com/office/drawing/2014/main" id="{0FE7ABFD-71FD-4DEB-9BE2-F860D37771BC}"/>
                </a:ext>
              </a:extLst>
            </p:cNvPr>
            <p:cNvSpPr>
              <a:spLocks noEditPoints="1"/>
            </p:cNvSpPr>
            <p:nvPr/>
          </p:nvSpPr>
          <p:spPr bwMode="auto">
            <a:xfrm>
              <a:off x="2066845" y="1344935"/>
              <a:ext cx="345364" cy="709514"/>
            </a:xfrm>
            <a:custGeom>
              <a:avLst/>
              <a:gdLst>
                <a:gd name="T0" fmla="*/ 0 w 181"/>
                <a:gd name="T1" fmla="*/ 0 h 373"/>
                <a:gd name="T2" fmla="*/ 0 w 181"/>
                <a:gd name="T3" fmla="*/ 373 h 373"/>
                <a:gd name="T4" fmla="*/ 181 w 181"/>
                <a:gd name="T5" fmla="*/ 373 h 373"/>
                <a:gd name="T6" fmla="*/ 181 w 181"/>
                <a:gd name="T7" fmla="*/ 0 h 373"/>
                <a:gd name="T8" fmla="*/ 0 w 181"/>
                <a:gd name="T9" fmla="*/ 0 h 373"/>
                <a:gd name="T10" fmla="*/ 157 w 181"/>
                <a:gd name="T11" fmla="*/ 173 h 373"/>
                <a:gd name="T12" fmla="*/ 24 w 181"/>
                <a:gd name="T13" fmla="*/ 173 h 373"/>
                <a:gd name="T14" fmla="*/ 24 w 181"/>
                <a:gd name="T15" fmla="*/ 151 h 373"/>
                <a:gd name="T16" fmla="*/ 157 w 181"/>
                <a:gd name="T17" fmla="*/ 151 h 373"/>
                <a:gd name="T18" fmla="*/ 157 w 181"/>
                <a:gd name="T19" fmla="*/ 173 h 373"/>
                <a:gd name="T20" fmla="*/ 157 w 181"/>
                <a:gd name="T21" fmla="*/ 134 h 373"/>
                <a:gd name="T22" fmla="*/ 24 w 181"/>
                <a:gd name="T23" fmla="*/ 134 h 373"/>
                <a:gd name="T24" fmla="*/ 24 w 181"/>
                <a:gd name="T25" fmla="*/ 113 h 373"/>
                <a:gd name="T26" fmla="*/ 157 w 181"/>
                <a:gd name="T27" fmla="*/ 113 h 373"/>
                <a:gd name="T28" fmla="*/ 157 w 181"/>
                <a:gd name="T29" fmla="*/ 134 h 373"/>
                <a:gd name="T30" fmla="*/ 157 w 181"/>
                <a:gd name="T31" fmla="*/ 95 h 373"/>
                <a:gd name="T32" fmla="*/ 24 w 181"/>
                <a:gd name="T33" fmla="*/ 95 h 373"/>
                <a:gd name="T34" fmla="*/ 24 w 181"/>
                <a:gd name="T35" fmla="*/ 74 h 373"/>
                <a:gd name="T36" fmla="*/ 157 w 181"/>
                <a:gd name="T37" fmla="*/ 74 h 373"/>
                <a:gd name="T38" fmla="*/ 157 w 181"/>
                <a:gd name="T39" fmla="*/ 95 h 373"/>
                <a:gd name="T40" fmla="*/ 157 w 181"/>
                <a:gd name="T41" fmla="*/ 56 h 373"/>
                <a:gd name="T42" fmla="*/ 24 w 181"/>
                <a:gd name="T43" fmla="*/ 56 h 373"/>
                <a:gd name="T44" fmla="*/ 24 w 181"/>
                <a:gd name="T45" fmla="*/ 34 h 373"/>
                <a:gd name="T46" fmla="*/ 157 w 181"/>
                <a:gd name="T47" fmla="*/ 34 h 373"/>
                <a:gd name="T48" fmla="*/ 157 w 181"/>
                <a:gd name="T49" fmla="*/ 5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1" h="373">
                  <a:moveTo>
                    <a:pt x="0" y="0"/>
                  </a:moveTo>
                  <a:lnTo>
                    <a:pt x="0" y="373"/>
                  </a:lnTo>
                  <a:lnTo>
                    <a:pt x="181" y="373"/>
                  </a:lnTo>
                  <a:lnTo>
                    <a:pt x="181" y="0"/>
                  </a:lnTo>
                  <a:lnTo>
                    <a:pt x="0" y="0"/>
                  </a:lnTo>
                  <a:close/>
                  <a:moveTo>
                    <a:pt x="157" y="173"/>
                  </a:moveTo>
                  <a:lnTo>
                    <a:pt x="24" y="173"/>
                  </a:lnTo>
                  <a:lnTo>
                    <a:pt x="24" y="151"/>
                  </a:lnTo>
                  <a:lnTo>
                    <a:pt x="157" y="151"/>
                  </a:lnTo>
                  <a:lnTo>
                    <a:pt x="157" y="173"/>
                  </a:lnTo>
                  <a:close/>
                  <a:moveTo>
                    <a:pt x="157" y="134"/>
                  </a:moveTo>
                  <a:lnTo>
                    <a:pt x="24" y="134"/>
                  </a:lnTo>
                  <a:lnTo>
                    <a:pt x="24" y="113"/>
                  </a:lnTo>
                  <a:lnTo>
                    <a:pt x="157" y="113"/>
                  </a:lnTo>
                  <a:lnTo>
                    <a:pt x="157" y="134"/>
                  </a:lnTo>
                  <a:close/>
                  <a:moveTo>
                    <a:pt x="157" y="95"/>
                  </a:moveTo>
                  <a:lnTo>
                    <a:pt x="24" y="95"/>
                  </a:lnTo>
                  <a:lnTo>
                    <a:pt x="24" y="74"/>
                  </a:lnTo>
                  <a:lnTo>
                    <a:pt x="157" y="74"/>
                  </a:lnTo>
                  <a:lnTo>
                    <a:pt x="157" y="95"/>
                  </a:lnTo>
                  <a:close/>
                  <a:moveTo>
                    <a:pt x="157" y="56"/>
                  </a:moveTo>
                  <a:lnTo>
                    <a:pt x="24" y="56"/>
                  </a:lnTo>
                  <a:lnTo>
                    <a:pt x="24" y="34"/>
                  </a:lnTo>
                  <a:lnTo>
                    <a:pt x="157" y="34"/>
                  </a:lnTo>
                  <a:lnTo>
                    <a:pt x="157" y="56"/>
                  </a:ln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grpSp>
      <p:sp>
        <p:nvSpPr>
          <p:cNvPr id="23" name="2 LINE 2">
            <a:extLst>
              <a:ext uri="{FF2B5EF4-FFF2-40B4-BE49-F238E27FC236}">
                <a16:creationId xmlns:a16="http://schemas.microsoft.com/office/drawing/2014/main" id="{01D43C49-F7EF-4EA2-BCD8-2B94AE4B6907}"/>
              </a:ext>
            </a:extLst>
          </p:cNvPr>
          <p:cNvSpPr/>
          <p:nvPr/>
        </p:nvSpPr>
        <p:spPr bwMode="auto">
          <a:xfrm flipH="1">
            <a:off x="7232405" y="2743298"/>
            <a:ext cx="1269819" cy="829615"/>
          </a:xfrm>
          <a:custGeom>
            <a:avLst/>
            <a:gdLst>
              <a:gd name="connsiteX0" fmla="*/ 0 w 1270000"/>
              <a:gd name="connsiteY0" fmla="*/ 0 h 829733"/>
              <a:gd name="connsiteX1" fmla="*/ 711200 w 1270000"/>
              <a:gd name="connsiteY1" fmla="*/ 0 h 829733"/>
              <a:gd name="connsiteX2" fmla="*/ 711200 w 1270000"/>
              <a:gd name="connsiteY2" fmla="*/ 829733 h 829733"/>
              <a:gd name="connsiteX3" fmla="*/ 1270000 w 1270000"/>
              <a:gd name="connsiteY3" fmla="*/ 829733 h 829733"/>
            </a:gdLst>
            <a:ahLst/>
            <a:cxnLst>
              <a:cxn ang="0">
                <a:pos x="connsiteX0" y="connsiteY0"/>
              </a:cxn>
              <a:cxn ang="0">
                <a:pos x="connsiteX1" y="connsiteY1"/>
              </a:cxn>
              <a:cxn ang="0">
                <a:pos x="connsiteX2" y="connsiteY2"/>
              </a:cxn>
              <a:cxn ang="0">
                <a:pos x="connsiteX3" y="connsiteY3"/>
              </a:cxn>
            </a:cxnLst>
            <a:rect l="l" t="t" r="r" b="b"/>
            <a:pathLst>
              <a:path w="1270000" h="829733">
                <a:moveTo>
                  <a:pt x="0" y="0"/>
                </a:moveTo>
                <a:lnTo>
                  <a:pt x="711200" y="0"/>
                </a:lnTo>
                <a:lnTo>
                  <a:pt x="711200" y="829733"/>
                </a:lnTo>
                <a:lnTo>
                  <a:pt x="1270000" y="829733"/>
                </a:lnTo>
              </a:path>
            </a:pathLst>
          </a:custGeom>
          <a:noFill/>
          <a:ln w="57150" cap="flat" cmpd="sng" algn="ctr">
            <a:solidFill>
              <a:srgbClr val="DD5900"/>
            </a:solidFill>
            <a:prstDash val="soli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FFFFFF"/>
              </a:solidFill>
              <a:effectLst/>
              <a:uLnTx/>
              <a:uFillTx/>
              <a:latin typeface="Segoe UI"/>
              <a:ea typeface="+mn-ea"/>
              <a:cs typeface="+mn-cs"/>
            </a:endParaRPr>
          </a:p>
        </p:txBody>
      </p:sp>
      <p:grpSp>
        <p:nvGrpSpPr>
          <p:cNvPr id="24" name="2 GEAR">
            <a:extLst>
              <a:ext uri="{FF2B5EF4-FFF2-40B4-BE49-F238E27FC236}">
                <a16:creationId xmlns:a16="http://schemas.microsoft.com/office/drawing/2014/main" id="{3A9BC512-A6C2-4FE3-8BD2-3A206E37522E}"/>
              </a:ext>
            </a:extLst>
          </p:cNvPr>
          <p:cNvGrpSpPr/>
          <p:nvPr/>
        </p:nvGrpSpPr>
        <p:grpSpPr>
          <a:xfrm>
            <a:off x="7485002" y="2469332"/>
            <a:ext cx="676257" cy="704819"/>
            <a:chOff x="3427632" y="3858620"/>
            <a:chExt cx="676353" cy="704919"/>
          </a:xfrm>
        </p:grpSpPr>
        <p:sp>
          <p:nvSpPr>
            <p:cNvPr id="25" name="Oval 24">
              <a:extLst>
                <a:ext uri="{FF2B5EF4-FFF2-40B4-BE49-F238E27FC236}">
                  <a16:creationId xmlns:a16="http://schemas.microsoft.com/office/drawing/2014/main" id="{4142FC90-77AC-4624-80D7-BF8DDD87D44A}"/>
                </a:ext>
              </a:extLst>
            </p:cNvPr>
            <p:cNvSpPr/>
            <p:nvPr/>
          </p:nvSpPr>
          <p:spPr bwMode="auto">
            <a:xfrm>
              <a:off x="3647037" y="4038061"/>
              <a:ext cx="346040" cy="346038"/>
            </a:xfrm>
            <a:prstGeom prst="ellipse">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89630" tIns="44814" rIns="44814" bIns="89630" numCol="1" spcCol="0" rtlCol="0" fromWordArt="0" anchor="b" anchorCtr="0" forceAA="0" compatLnSpc="1">
              <a:prstTxWarp prst="textNoShape">
                <a:avLst/>
              </a:prstTxWarp>
              <a:noAutofit/>
            </a:bodyPr>
            <a:lstStyle/>
            <a:p>
              <a:pPr marL="0" marR="0" lvl="0" indent="0" algn="ctr" defTabSz="895919" rtl="0" eaLnBrk="1" fontAlgn="base" latinLnBrk="0" hangingPunct="1">
                <a:lnSpc>
                  <a:spcPct val="100000"/>
                </a:lnSpc>
                <a:spcBef>
                  <a:spcPct val="0"/>
                </a:spcBef>
                <a:spcAft>
                  <a:spcPct val="0"/>
                </a:spcAft>
                <a:buClrTx/>
                <a:buSzTx/>
                <a:buFontTx/>
                <a:buNone/>
                <a:tabLst/>
                <a:defRPr/>
              </a:pPr>
              <a:endParaRPr kumimoji="0" lang="en-US" sz="2157" b="0" i="0" u="none" strike="noStrike" kern="0" cap="none" spc="-98" normalizeH="0" baseline="0" noProof="0" dirty="0">
                <a:ln w="3175">
                  <a:noFill/>
                </a:ln>
                <a:gradFill flip="none" rotWithShape="1">
                  <a:gsLst>
                    <a:gs pos="0">
                      <a:srgbClr val="000000">
                        <a:lumMod val="65000"/>
                        <a:lumOff val="35000"/>
                      </a:srgbClr>
                    </a:gs>
                    <a:gs pos="86000">
                      <a:srgbClr val="000000">
                        <a:lumMod val="65000"/>
                        <a:lumOff val="35000"/>
                      </a:srgbClr>
                    </a:gs>
                  </a:gsLst>
                  <a:lin ang="5400000" scaled="0"/>
                  <a:tileRect/>
                </a:gradFill>
                <a:effectLst/>
                <a:uLnTx/>
                <a:uFillTx/>
                <a:latin typeface="Segoe UI"/>
                <a:ea typeface="+mn-ea"/>
                <a:cs typeface="Arial" charset="0"/>
              </a:endParaRPr>
            </a:p>
          </p:txBody>
        </p:sp>
        <p:grpSp>
          <p:nvGrpSpPr>
            <p:cNvPr id="26" name="Group 25">
              <a:extLst>
                <a:ext uri="{FF2B5EF4-FFF2-40B4-BE49-F238E27FC236}">
                  <a16:creationId xmlns:a16="http://schemas.microsoft.com/office/drawing/2014/main" id="{D12D6619-8FEC-4494-BA8D-1AA396B6E8F2}"/>
                </a:ext>
              </a:extLst>
            </p:cNvPr>
            <p:cNvGrpSpPr/>
            <p:nvPr/>
          </p:nvGrpSpPr>
          <p:grpSpPr>
            <a:xfrm>
              <a:off x="3427632" y="3858620"/>
              <a:ext cx="676353" cy="704919"/>
              <a:chOff x="14154282" y="2732561"/>
              <a:chExt cx="1671361" cy="1714515"/>
            </a:xfrm>
          </p:grpSpPr>
          <p:sp>
            <p:nvSpPr>
              <p:cNvPr id="27" name="Freeform 252">
                <a:extLst>
                  <a:ext uri="{FF2B5EF4-FFF2-40B4-BE49-F238E27FC236}">
                    <a16:creationId xmlns:a16="http://schemas.microsoft.com/office/drawing/2014/main" id="{E8236731-9ED8-4B7A-9AB8-783101AD13FB}"/>
                  </a:ext>
                </a:extLst>
              </p:cNvPr>
              <p:cNvSpPr>
                <a:spLocks noEditPoints="1"/>
              </p:cNvSpPr>
              <p:nvPr/>
            </p:nvSpPr>
            <p:spPr bwMode="black">
              <a:xfrm>
                <a:off x="14154282" y="2732561"/>
                <a:ext cx="1671361" cy="171451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adFill flip="none" rotWithShape="1">
                <a:gsLst>
                  <a:gs pos="57000">
                    <a:schemeClr val="tx1">
                      <a:lumMod val="75000"/>
                    </a:schemeClr>
                  </a:gs>
                  <a:gs pos="58000">
                    <a:schemeClr val="bg1">
                      <a:lumMod val="50000"/>
                    </a:schemeClr>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28" name="Oval 27">
                <a:extLst>
                  <a:ext uri="{FF2B5EF4-FFF2-40B4-BE49-F238E27FC236}">
                    <a16:creationId xmlns:a16="http://schemas.microsoft.com/office/drawing/2014/main" id="{EA4A62DF-D6AC-4E6C-9DD0-DA53AD8CE9F3}"/>
                  </a:ext>
                </a:extLst>
              </p:cNvPr>
              <p:cNvSpPr>
                <a:spLocks noChangeArrowheads="1"/>
              </p:cNvSpPr>
              <p:nvPr/>
            </p:nvSpPr>
            <p:spPr bwMode="black">
              <a:xfrm>
                <a:off x="14818730" y="3440877"/>
                <a:ext cx="342468" cy="342377"/>
              </a:xfrm>
              <a:prstGeom prst="ellipse">
                <a:avLst/>
              </a:prstGeom>
              <a:solidFill>
                <a:srgbClr val="FFFFFF">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55" tIns="43927" rIns="87855" bIns="4392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37" b="0" i="0" u="none" strike="noStrike" kern="0" cap="none" spc="0" normalizeH="0" baseline="0" noProof="0" dirty="0">
                  <a:ln>
                    <a:noFill/>
                  </a:ln>
                  <a:solidFill>
                    <a:srgbClr val="000000"/>
                  </a:solidFill>
                  <a:effectLst/>
                  <a:uLnTx/>
                  <a:uFillTx/>
                  <a:latin typeface="Segoe UI"/>
                  <a:ea typeface="+mn-ea"/>
                  <a:cs typeface="+mn-cs"/>
                </a:endParaRPr>
              </a:p>
            </p:txBody>
          </p:sp>
        </p:grpSp>
      </p:grpSp>
      <p:sp>
        <p:nvSpPr>
          <p:cNvPr id="29" name="Freeform 261">
            <a:extLst>
              <a:ext uri="{FF2B5EF4-FFF2-40B4-BE49-F238E27FC236}">
                <a16:creationId xmlns:a16="http://schemas.microsoft.com/office/drawing/2014/main" id="{84CE89B7-764C-453C-82F6-751EC0010D77}"/>
              </a:ext>
            </a:extLst>
          </p:cNvPr>
          <p:cNvSpPr/>
          <p:nvPr/>
        </p:nvSpPr>
        <p:spPr bwMode="auto">
          <a:xfrm rot="7010332">
            <a:off x="431103" y="4487510"/>
            <a:ext cx="383616" cy="338552"/>
          </a:xfrm>
          <a:custGeom>
            <a:avLst/>
            <a:gdLst>
              <a:gd name="connsiteX0" fmla="*/ 298980 w 1027246"/>
              <a:gd name="connsiteY0" fmla="*/ 813645 h 906577"/>
              <a:gd name="connsiteX1" fmla="*/ 360057 w 1027246"/>
              <a:gd name="connsiteY1" fmla="*/ 733608 h 906577"/>
              <a:gd name="connsiteX2" fmla="*/ 798175 w 1027246"/>
              <a:gd name="connsiteY2" fmla="*/ 725418 h 906577"/>
              <a:gd name="connsiteX3" fmla="*/ 889970 w 1027246"/>
              <a:gd name="connsiteY3" fmla="*/ 296946 h 906577"/>
              <a:gd name="connsiteX4" fmla="*/ 493660 w 1027246"/>
              <a:gd name="connsiteY4" fmla="*/ 109989 h 906577"/>
              <a:gd name="connsiteX5" fmla="*/ 221366 w 1027246"/>
              <a:gd name="connsiteY5" fmla="*/ 453312 h 906577"/>
              <a:gd name="connsiteX6" fmla="*/ 120686 w 1027246"/>
              <a:gd name="connsiteY6" fmla="*/ 453311 h 906577"/>
              <a:gd name="connsiteX7" fmla="*/ 470733 w 1027246"/>
              <a:gd name="connsiteY7" fmla="*/ 11953 h 906577"/>
              <a:gd name="connsiteX8" fmla="*/ 980209 w 1027246"/>
              <a:gd name="connsiteY8" fmla="*/ 252295 h 906577"/>
              <a:gd name="connsiteX9" fmla="*/ 862202 w 1027246"/>
              <a:gd name="connsiteY9" fmla="*/ 803116 h 906577"/>
              <a:gd name="connsiteX10" fmla="*/ 298980 w 1027246"/>
              <a:gd name="connsiteY10" fmla="*/ 813645 h 906577"/>
              <a:gd name="connsiteX11" fmla="*/ 43476 w 1027246"/>
              <a:gd name="connsiteY11" fmla="*/ 775687 h 906577"/>
              <a:gd name="connsiteX12" fmla="*/ 0 w 1027246"/>
              <a:gd name="connsiteY12" fmla="*/ 689765 h 906577"/>
              <a:gd name="connsiteX13" fmla="*/ 587668 w 1027246"/>
              <a:gd name="connsiteY13" fmla="*/ 392412 h 906577"/>
              <a:gd name="connsiteX14" fmla="*/ 631143 w 1027246"/>
              <a:gd name="connsiteY14" fmla="*/ 478334 h 90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27246" h="906577">
                <a:moveTo>
                  <a:pt x="298980" y="813645"/>
                </a:moveTo>
                <a:lnTo>
                  <a:pt x="360057" y="733608"/>
                </a:lnTo>
                <a:cubicBezTo>
                  <a:pt x="490271" y="832975"/>
                  <a:pt x="671767" y="829582"/>
                  <a:pt x="798175" y="725418"/>
                </a:cubicBezTo>
                <a:cubicBezTo>
                  <a:pt x="924584" y="621254"/>
                  <a:pt x="962611" y="443754"/>
                  <a:pt x="889970" y="296946"/>
                </a:cubicBezTo>
                <a:cubicBezTo>
                  <a:pt x="817329" y="150138"/>
                  <a:pt x="653152" y="72689"/>
                  <a:pt x="493660" y="109989"/>
                </a:cubicBezTo>
                <a:cubicBezTo>
                  <a:pt x="334167" y="147289"/>
                  <a:pt x="221366" y="289515"/>
                  <a:pt x="221366" y="453312"/>
                </a:cubicBezTo>
                <a:lnTo>
                  <a:pt x="120686" y="453311"/>
                </a:lnTo>
                <a:cubicBezTo>
                  <a:pt x="120686" y="242743"/>
                  <a:pt x="265698" y="59905"/>
                  <a:pt x="470733" y="11953"/>
                </a:cubicBezTo>
                <a:cubicBezTo>
                  <a:pt x="675768" y="-35998"/>
                  <a:pt x="886825" y="63566"/>
                  <a:pt x="980209" y="252295"/>
                </a:cubicBezTo>
                <a:cubicBezTo>
                  <a:pt x="1073592" y="441024"/>
                  <a:pt x="1024706" y="669208"/>
                  <a:pt x="862202" y="803116"/>
                </a:cubicBezTo>
                <a:cubicBezTo>
                  <a:pt x="699698" y="937024"/>
                  <a:pt x="466376" y="941385"/>
                  <a:pt x="298980" y="813645"/>
                </a:cubicBezTo>
                <a:close/>
                <a:moveTo>
                  <a:pt x="43476" y="775687"/>
                </a:moveTo>
                <a:lnTo>
                  <a:pt x="0" y="689765"/>
                </a:lnTo>
                <a:lnTo>
                  <a:pt x="587668" y="392412"/>
                </a:lnTo>
                <a:lnTo>
                  <a:pt x="631143" y="478334"/>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0" name="Freeform 262">
            <a:extLst>
              <a:ext uri="{FF2B5EF4-FFF2-40B4-BE49-F238E27FC236}">
                <a16:creationId xmlns:a16="http://schemas.microsoft.com/office/drawing/2014/main" id="{8D067C8C-4F2D-42FC-9401-9DCD060A57F5}"/>
              </a:ext>
            </a:extLst>
          </p:cNvPr>
          <p:cNvSpPr/>
          <p:nvPr/>
        </p:nvSpPr>
        <p:spPr bwMode="auto">
          <a:xfrm rot="7010332">
            <a:off x="1663102" y="3908901"/>
            <a:ext cx="194163" cy="171354"/>
          </a:xfrm>
          <a:custGeom>
            <a:avLst/>
            <a:gdLst>
              <a:gd name="connsiteX0" fmla="*/ 298980 w 1027246"/>
              <a:gd name="connsiteY0" fmla="*/ 813645 h 906577"/>
              <a:gd name="connsiteX1" fmla="*/ 360057 w 1027246"/>
              <a:gd name="connsiteY1" fmla="*/ 733608 h 906577"/>
              <a:gd name="connsiteX2" fmla="*/ 798175 w 1027246"/>
              <a:gd name="connsiteY2" fmla="*/ 725418 h 906577"/>
              <a:gd name="connsiteX3" fmla="*/ 889970 w 1027246"/>
              <a:gd name="connsiteY3" fmla="*/ 296946 h 906577"/>
              <a:gd name="connsiteX4" fmla="*/ 493660 w 1027246"/>
              <a:gd name="connsiteY4" fmla="*/ 109989 h 906577"/>
              <a:gd name="connsiteX5" fmla="*/ 221366 w 1027246"/>
              <a:gd name="connsiteY5" fmla="*/ 453312 h 906577"/>
              <a:gd name="connsiteX6" fmla="*/ 120686 w 1027246"/>
              <a:gd name="connsiteY6" fmla="*/ 453311 h 906577"/>
              <a:gd name="connsiteX7" fmla="*/ 470733 w 1027246"/>
              <a:gd name="connsiteY7" fmla="*/ 11953 h 906577"/>
              <a:gd name="connsiteX8" fmla="*/ 980209 w 1027246"/>
              <a:gd name="connsiteY8" fmla="*/ 252295 h 906577"/>
              <a:gd name="connsiteX9" fmla="*/ 862202 w 1027246"/>
              <a:gd name="connsiteY9" fmla="*/ 803116 h 906577"/>
              <a:gd name="connsiteX10" fmla="*/ 298980 w 1027246"/>
              <a:gd name="connsiteY10" fmla="*/ 813645 h 906577"/>
              <a:gd name="connsiteX11" fmla="*/ 43476 w 1027246"/>
              <a:gd name="connsiteY11" fmla="*/ 775687 h 906577"/>
              <a:gd name="connsiteX12" fmla="*/ 0 w 1027246"/>
              <a:gd name="connsiteY12" fmla="*/ 689765 h 906577"/>
              <a:gd name="connsiteX13" fmla="*/ 587668 w 1027246"/>
              <a:gd name="connsiteY13" fmla="*/ 392412 h 906577"/>
              <a:gd name="connsiteX14" fmla="*/ 631143 w 1027246"/>
              <a:gd name="connsiteY14" fmla="*/ 478334 h 90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27246" h="906577">
                <a:moveTo>
                  <a:pt x="298980" y="813645"/>
                </a:moveTo>
                <a:lnTo>
                  <a:pt x="360057" y="733608"/>
                </a:lnTo>
                <a:cubicBezTo>
                  <a:pt x="490271" y="832975"/>
                  <a:pt x="671767" y="829582"/>
                  <a:pt x="798175" y="725418"/>
                </a:cubicBezTo>
                <a:cubicBezTo>
                  <a:pt x="924584" y="621254"/>
                  <a:pt x="962611" y="443754"/>
                  <a:pt x="889970" y="296946"/>
                </a:cubicBezTo>
                <a:cubicBezTo>
                  <a:pt x="817329" y="150138"/>
                  <a:pt x="653152" y="72689"/>
                  <a:pt x="493660" y="109989"/>
                </a:cubicBezTo>
                <a:cubicBezTo>
                  <a:pt x="334167" y="147289"/>
                  <a:pt x="221366" y="289515"/>
                  <a:pt x="221366" y="453312"/>
                </a:cubicBezTo>
                <a:lnTo>
                  <a:pt x="120686" y="453311"/>
                </a:lnTo>
                <a:cubicBezTo>
                  <a:pt x="120686" y="242743"/>
                  <a:pt x="265698" y="59905"/>
                  <a:pt x="470733" y="11953"/>
                </a:cubicBezTo>
                <a:cubicBezTo>
                  <a:pt x="675768" y="-35998"/>
                  <a:pt x="886825" y="63566"/>
                  <a:pt x="980209" y="252295"/>
                </a:cubicBezTo>
                <a:cubicBezTo>
                  <a:pt x="1073592" y="441024"/>
                  <a:pt x="1024706" y="669208"/>
                  <a:pt x="862202" y="803116"/>
                </a:cubicBezTo>
                <a:cubicBezTo>
                  <a:pt x="699698" y="937024"/>
                  <a:pt x="466376" y="941385"/>
                  <a:pt x="298980" y="813645"/>
                </a:cubicBezTo>
                <a:close/>
                <a:moveTo>
                  <a:pt x="43476" y="775687"/>
                </a:moveTo>
                <a:lnTo>
                  <a:pt x="0" y="689765"/>
                </a:lnTo>
                <a:lnTo>
                  <a:pt x="587668" y="392412"/>
                </a:lnTo>
                <a:lnTo>
                  <a:pt x="631143" y="478334"/>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52F085D6-1150-4F60-8EB1-40CDA46A621C}"/>
              </a:ext>
            </a:extLst>
          </p:cNvPr>
          <p:cNvGrpSpPr>
            <a:grpSpLocks noChangeAspect="1"/>
          </p:cNvGrpSpPr>
          <p:nvPr/>
        </p:nvGrpSpPr>
        <p:grpSpPr>
          <a:xfrm>
            <a:off x="2370080" y="3361189"/>
            <a:ext cx="395451" cy="369245"/>
            <a:chOff x="-5364163" y="-2738437"/>
            <a:chExt cx="4327525" cy="4054475"/>
          </a:xfrm>
          <a:solidFill>
            <a:schemeClr val="accent4"/>
          </a:solidFill>
        </p:grpSpPr>
        <p:sp>
          <p:nvSpPr>
            <p:cNvPr id="32" name="Freeform 5">
              <a:extLst>
                <a:ext uri="{FF2B5EF4-FFF2-40B4-BE49-F238E27FC236}">
                  <a16:creationId xmlns:a16="http://schemas.microsoft.com/office/drawing/2014/main" id="{028A1E28-567C-4436-BDA7-3E4E4EDB14F0}"/>
                </a:ext>
              </a:extLst>
            </p:cNvPr>
            <p:cNvSpPr>
              <a:spLocks/>
            </p:cNvSpPr>
            <p:nvPr/>
          </p:nvSpPr>
          <p:spPr bwMode="auto">
            <a:xfrm>
              <a:off x="-3487738" y="236538"/>
              <a:ext cx="447675" cy="1063625"/>
            </a:xfrm>
            <a:custGeom>
              <a:avLst/>
              <a:gdLst>
                <a:gd name="T0" fmla="*/ 44 w 119"/>
                <a:gd name="T1" fmla="*/ 24 h 283"/>
                <a:gd name="T2" fmla="*/ 0 w 119"/>
                <a:gd name="T3" fmla="*/ 41 h 283"/>
                <a:gd name="T4" fmla="*/ 0 w 119"/>
                <a:gd name="T5" fmla="*/ 93 h 283"/>
                <a:gd name="T6" fmla="*/ 16 w 119"/>
                <a:gd name="T7" fmla="*/ 89 h 283"/>
                <a:gd name="T8" fmla="*/ 32 w 119"/>
                <a:gd name="T9" fmla="*/ 84 h 283"/>
                <a:gd name="T10" fmla="*/ 47 w 119"/>
                <a:gd name="T11" fmla="*/ 77 h 283"/>
                <a:gd name="T12" fmla="*/ 59 w 119"/>
                <a:gd name="T13" fmla="*/ 69 h 283"/>
                <a:gd name="T14" fmla="*/ 59 w 119"/>
                <a:gd name="T15" fmla="*/ 283 h 283"/>
                <a:gd name="T16" fmla="*/ 119 w 119"/>
                <a:gd name="T17" fmla="*/ 283 h 283"/>
                <a:gd name="T18" fmla="*/ 119 w 119"/>
                <a:gd name="T19" fmla="*/ 0 h 283"/>
                <a:gd name="T20" fmla="*/ 83 w 119"/>
                <a:gd name="T21" fmla="*/ 0 h 283"/>
                <a:gd name="T22" fmla="*/ 44 w 119"/>
                <a:gd name="T23" fmla="*/ 24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283">
                  <a:moveTo>
                    <a:pt x="44" y="24"/>
                  </a:moveTo>
                  <a:cubicBezTo>
                    <a:pt x="31" y="31"/>
                    <a:pt x="16" y="37"/>
                    <a:pt x="0" y="41"/>
                  </a:cubicBezTo>
                  <a:cubicBezTo>
                    <a:pt x="0" y="93"/>
                    <a:pt x="0" y="93"/>
                    <a:pt x="0" y="93"/>
                  </a:cubicBezTo>
                  <a:cubicBezTo>
                    <a:pt x="5" y="92"/>
                    <a:pt x="11" y="91"/>
                    <a:pt x="16" y="89"/>
                  </a:cubicBezTo>
                  <a:cubicBezTo>
                    <a:pt x="22" y="88"/>
                    <a:pt x="27" y="86"/>
                    <a:pt x="32" y="84"/>
                  </a:cubicBezTo>
                  <a:cubicBezTo>
                    <a:pt x="37" y="82"/>
                    <a:pt x="42" y="79"/>
                    <a:pt x="47" y="77"/>
                  </a:cubicBezTo>
                  <a:cubicBezTo>
                    <a:pt x="51" y="74"/>
                    <a:pt x="55" y="71"/>
                    <a:pt x="59" y="69"/>
                  </a:cubicBezTo>
                  <a:cubicBezTo>
                    <a:pt x="59" y="283"/>
                    <a:pt x="59" y="283"/>
                    <a:pt x="59" y="283"/>
                  </a:cubicBezTo>
                  <a:cubicBezTo>
                    <a:pt x="119" y="283"/>
                    <a:pt x="119" y="283"/>
                    <a:pt x="119" y="283"/>
                  </a:cubicBezTo>
                  <a:cubicBezTo>
                    <a:pt x="119" y="0"/>
                    <a:pt x="119" y="0"/>
                    <a:pt x="119" y="0"/>
                  </a:cubicBezTo>
                  <a:cubicBezTo>
                    <a:pt x="83" y="0"/>
                    <a:pt x="83" y="0"/>
                    <a:pt x="83" y="0"/>
                  </a:cubicBezTo>
                  <a:cubicBezTo>
                    <a:pt x="71" y="8"/>
                    <a:pt x="59" y="16"/>
                    <a:pt x="44" y="24"/>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3" name="Freeform 6">
              <a:extLst>
                <a:ext uri="{FF2B5EF4-FFF2-40B4-BE49-F238E27FC236}">
                  <a16:creationId xmlns:a16="http://schemas.microsoft.com/office/drawing/2014/main" id="{39F7F520-A5BA-4279-A2CA-E4E84F20E5D4}"/>
                </a:ext>
              </a:extLst>
            </p:cNvPr>
            <p:cNvSpPr>
              <a:spLocks noEditPoints="1"/>
            </p:cNvSpPr>
            <p:nvPr/>
          </p:nvSpPr>
          <p:spPr bwMode="auto">
            <a:xfrm>
              <a:off x="-5364163" y="-1246187"/>
              <a:ext cx="752475" cy="1076325"/>
            </a:xfrm>
            <a:custGeom>
              <a:avLst/>
              <a:gdLst>
                <a:gd name="T0" fmla="*/ 104 w 200"/>
                <a:gd name="T1" fmla="*/ 0 h 286"/>
                <a:gd name="T2" fmla="*/ 26 w 200"/>
                <a:gd name="T3" fmla="*/ 38 h 286"/>
                <a:gd name="T4" fmla="*/ 0 w 200"/>
                <a:gd name="T5" fmla="*/ 148 h 286"/>
                <a:gd name="T6" fmla="*/ 98 w 200"/>
                <a:gd name="T7" fmla="*/ 286 h 286"/>
                <a:gd name="T8" fmla="*/ 174 w 200"/>
                <a:gd name="T9" fmla="*/ 249 h 286"/>
                <a:gd name="T10" fmla="*/ 200 w 200"/>
                <a:gd name="T11" fmla="*/ 141 h 286"/>
                <a:gd name="T12" fmla="*/ 104 w 200"/>
                <a:gd name="T13" fmla="*/ 0 h 286"/>
                <a:gd name="T14" fmla="*/ 100 w 200"/>
                <a:gd name="T15" fmla="*/ 240 h 286"/>
                <a:gd name="T16" fmla="*/ 62 w 200"/>
                <a:gd name="T17" fmla="*/ 146 h 286"/>
                <a:gd name="T18" fmla="*/ 101 w 200"/>
                <a:gd name="T19" fmla="*/ 47 h 286"/>
                <a:gd name="T20" fmla="*/ 138 w 200"/>
                <a:gd name="T21" fmla="*/ 143 h 286"/>
                <a:gd name="T22" fmla="*/ 100 w 200"/>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86">
                  <a:moveTo>
                    <a:pt x="104" y="0"/>
                  </a:moveTo>
                  <a:cubicBezTo>
                    <a:pt x="70" y="0"/>
                    <a:pt x="44" y="13"/>
                    <a:pt x="26" y="38"/>
                  </a:cubicBezTo>
                  <a:cubicBezTo>
                    <a:pt x="8" y="63"/>
                    <a:pt x="0" y="100"/>
                    <a:pt x="0" y="148"/>
                  </a:cubicBezTo>
                  <a:cubicBezTo>
                    <a:pt x="0" y="240"/>
                    <a:pt x="32" y="286"/>
                    <a:pt x="98" y="286"/>
                  </a:cubicBezTo>
                  <a:cubicBezTo>
                    <a:pt x="131" y="286"/>
                    <a:pt x="156" y="274"/>
                    <a:pt x="174" y="249"/>
                  </a:cubicBezTo>
                  <a:cubicBezTo>
                    <a:pt x="191" y="224"/>
                    <a:pt x="200" y="188"/>
                    <a:pt x="200" y="141"/>
                  </a:cubicBezTo>
                  <a:cubicBezTo>
                    <a:pt x="200" y="47"/>
                    <a:pt x="168" y="0"/>
                    <a:pt x="104" y="0"/>
                  </a:cubicBezTo>
                  <a:close/>
                  <a:moveTo>
                    <a:pt x="100" y="240"/>
                  </a:moveTo>
                  <a:cubicBezTo>
                    <a:pt x="74" y="240"/>
                    <a:pt x="62" y="208"/>
                    <a:pt x="62" y="146"/>
                  </a:cubicBezTo>
                  <a:cubicBezTo>
                    <a:pt x="62" y="80"/>
                    <a:pt x="75" y="47"/>
                    <a:pt x="101" y="47"/>
                  </a:cubicBezTo>
                  <a:cubicBezTo>
                    <a:pt x="126" y="47"/>
                    <a:pt x="138" y="79"/>
                    <a:pt x="138" y="143"/>
                  </a:cubicBezTo>
                  <a:cubicBezTo>
                    <a:pt x="138" y="207"/>
                    <a:pt x="126" y="240"/>
                    <a:pt x="100"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4" name="Freeform 7">
              <a:extLst>
                <a:ext uri="{FF2B5EF4-FFF2-40B4-BE49-F238E27FC236}">
                  <a16:creationId xmlns:a16="http://schemas.microsoft.com/office/drawing/2014/main" id="{F214846E-DFD7-4430-A001-785F4A8ED54E}"/>
                </a:ext>
              </a:extLst>
            </p:cNvPr>
            <p:cNvSpPr>
              <a:spLocks/>
            </p:cNvSpPr>
            <p:nvPr/>
          </p:nvSpPr>
          <p:spPr bwMode="auto">
            <a:xfrm>
              <a:off x="-4344988" y="-1249362"/>
              <a:ext cx="450850" cy="1060450"/>
            </a:xfrm>
            <a:custGeom>
              <a:avLst/>
              <a:gdLst>
                <a:gd name="T0" fmla="*/ 120 w 120"/>
                <a:gd name="T1" fmla="*/ 282 h 282"/>
                <a:gd name="T2" fmla="*/ 120 w 120"/>
                <a:gd name="T3" fmla="*/ 0 h 282"/>
                <a:gd name="T4" fmla="*/ 83 w 120"/>
                <a:gd name="T5" fmla="*/ 0 h 282"/>
                <a:gd name="T6" fmla="*/ 45 w 120"/>
                <a:gd name="T7" fmla="*/ 23 h 282"/>
                <a:gd name="T8" fmla="*/ 0 w 120"/>
                <a:gd name="T9" fmla="*/ 41 h 282"/>
                <a:gd name="T10" fmla="*/ 0 w 120"/>
                <a:gd name="T11" fmla="*/ 92 h 282"/>
                <a:gd name="T12" fmla="*/ 17 w 120"/>
                <a:gd name="T13" fmla="*/ 89 h 282"/>
                <a:gd name="T14" fmla="*/ 33 w 120"/>
                <a:gd name="T15" fmla="*/ 84 h 282"/>
                <a:gd name="T16" fmla="*/ 47 w 120"/>
                <a:gd name="T17" fmla="*/ 77 h 282"/>
                <a:gd name="T18" fmla="*/ 59 w 120"/>
                <a:gd name="T19" fmla="*/ 68 h 282"/>
                <a:gd name="T20" fmla="*/ 59 w 120"/>
                <a:gd name="T21" fmla="*/ 282 h 282"/>
                <a:gd name="T22" fmla="*/ 120 w 120"/>
                <a:gd name="T23" fmla="*/ 28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 h="282">
                  <a:moveTo>
                    <a:pt x="120" y="282"/>
                  </a:moveTo>
                  <a:cubicBezTo>
                    <a:pt x="120" y="0"/>
                    <a:pt x="120" y="0"/>
                    <a:pt x="120" y="0"/>
                  </a:cubicBezTo>
                  <a:cubicBezTo>
                    <a:pt x="83" y="0"/>
                    <a:pt x="83" y="0"/>
                    <a:pt x="83" y="0"/>
                  </a:cubicBezTo>
                  <a:cubicBezTo>
                    <a:pt x="72" y="8"/>
                    <a:pt x="59" y="16"/>
                    <a:pt x="45" y="23"/>
                  </a:cubicBezTo>
                  <a:cubicBezTo>
                    <a:pt x="31" y="31"/>
                    <a:pt x="16" y="36"/>
                    <a:pt x="0" y="41"/>
                  </a:cubicBezTo>
                  <a:cubicBezTo>
                    <a:pt x="0" y="92"/>
                    <a:pt x="0" y="92"/>
                    <a:pt x="0" y="92"/>
                  </a:cubicBezTo>
                  <a:cubicBezTo>
                    <a:pt x="6" y="92"/>
                    <a:pt x="11" y="91"/>
                    <a:pt x="17" y="89"/>
                  </a:cubicBezTo>
                  <a:cubicBezTo>
                    <a:pt x="22" y="88"/>
                    <a:pt x="28" y="86"/>
                    <a:pt x="33" y="84"/>
                  </a:cubicBezTo>
                  <a:cubicBezTo>
                    <a:pt x="38" y="82"/>
                    <a:pt x="43" y="79"/>
                    <a:pt x="47" y="77"/>
                  </a:cubicBezTo>
                  <a:cubicBezTo>
                    <a:pt x="52" y="74"/>
                    <a:pt x="56" y="71"/>
                    <a:pt x="59" y="68"/>
                  </a:cubicBezTo>
                  <a:cubicBezTo>
                    <a:pt x="59" y="282"/>
                    <a:pt x="59" y="282"/>
                    <a:pt x="59" y="282"/>
                  </a:cubicBezTo>
                  <a:lnTo>
                    <a:pt x="120" y="282"/>
                  </a:ln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5" name="Freeform 8">
              <a:extLst>
                <a:ext uri="{FF2B5EF4-FFF2-40B4-BE49-F238E27FC236}">
                  <a16:creationId xmlns:a16="http://schemas.microsoft.com/office/drawing/2014/main" id="{9E2DF630-A9B3-4277-A274-BA597BCAC110}"/>
                </a:ext>
              </a:extLst>
            </p:cNvPr>
            <p:cNvSpPr>
              <a:spLocks noEditPoints="1"/>
            </p:cNvSpPr>
            <p:nvPr/>
          </p:nvSpPr>
          <p:spPr bwMode="auto">
            <a:xfrm>
              <a:off x="-4446588" y="-2732087"/>
              <a:ext cx="755650" cy="1076325"/>
            </a:xfrm>
            <a:custGeom>
              <a:avLst/>
              <a:gdLst>
                <a:gd name="T0" fmla="*/ 104 w 201"/>
                <a:gd name="T1" fmla="*/ 0 h 286"/>
                <a:gd name="T2" fmla="*/ 27 w 201"/>
                <a:gd name="T3" fmla="*/ 38 h 286"/>
                <a:gd name="T4" fmla="*/ 0 w 201"/>
                <a:gd name="T5" fmla="*/ 147 h 286"/>
                <a:gd name="T6" fmla="*/ 99 w 201"/>
                <a:gd name="T7" fmla="*/ 286 h 286"/>
                <a:gd name="T8" fmla="*/ 174 w 201"/>
                <a:gd name="T9" fmla="*/ 249 h 286"/>
                <a:gd name="T10" fmla="*/ 201 w 201"/>
                <a:gd name="T11" fmla="*/ 141 h 286"/>
                <a:gd name="T12" fmla="*/ 104 w 201"/>
                <a:gd name="T13" fmla="*/ 0 h 286"/>
                <a:gd name="T14" fmla="*/ 101 w 201"/>
                <a:gd name="T15" fmla="*/ 239 h 286"/>
                <a:gd name="T16" fmla="*/ 62 w 201"/>
                <a:gd name="T17" fmla="*/ 146 h 286"/>
                <a:gd name="T18" fmla="*/ 101 w 201"/>
                <a:gd name="T19" fmla="*/ 46 h 286"/>
                <a:gd name="T20" fmla="*/ 138 w 201"/>
                <a:gd name="T21" fmla="*/ 143 h 286"/>
                <a:gd name="T22" fmla="*/ 101 w 201"/>
                <a:gd name="T23" fmla="*/ 239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0" y="0"/>
                    <a:pt x="44" y="13"/>
                    <a:pt x="27" y="38"/>
                  </a:cubicBezTo>
                  <a:cubicBezTo>
                    <a:pt x="9" y="63"/>
                    <a:pt x="0" y="99"/>
                    <a:pt x="0" y="147"/>
                  </a:cubicBezTo>
                  <a:cubicBezTo>
                    <a:pt x="0" y="240"/>
                    <a:pt x="33" y="286"/>
                    <a:pt x="99" y="286"/>
                  </a:cubicBezTo>
                  <a:cubicBezTo>
                    <a:pt x="131" y="286"/>
                    <a:pt x="157" y="274"/>
                    <a:pt x="174" y="249"/>
                  </a:cubicBezTo>
                  <a:cubicBezTo>
                    <a:pt x="192" y="224"/>
                    <a:pt x="201" y="188"/>
                    <a:pt x="201" y="141"/>
                  </a:cubicBezTo>
                  <a:cubicBezTo>
                    <a:pt x="201" y="47"/>
                    <a:pt x="168" y="0"/>
                    <a:pt x="104" y="0"/>
                  </a:cubicBezTo>
                  <a:close/>
                  <a:moveTo>
                    <a:pt x="101" y="239"/>
                  </a:moveTo>
                  <a:cubicBezTo>
                    <a:pt x="75" y="239"/>
                    <a:pt x="62" y="208"/>
                    <a:pt x="62" y="146"/>
                  </a:cubicBezTo>
                  <a:cubicBezTo>
                    <a:pt x="62" y="80"/>
                    <a:pt x="75" y="46"/>
                    <a:pt x="101" y="46"/>
                  </a:cubicBezTo>
                  <a:cubicBezTo>
                    <a:pt x="126" y="46"/>
                    <a:pt x="138" y="79"/>
                    <a:pt x="138" y="143"/>
                  </a:cubicBezTo>
                  <a:cubicBezTo>
                    <a:pt x="138" y="207"/>
                    <a:pt x="126" y="239"/>
                    <a:pt x="101" y="239"/>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6" name="Freeform 9">
              <a:extLst>
                <a:ext uri="{FF2B5EF4-FFF2-40B4-BE49-F238E27FC236}">
                  <a16:creationId xmlns:a16="http://schemas.microsoft.com/office/drawing/2014/main" id="{6DBC089D-3379-440F-883E-D8528F497276}"/>
                </a:ext>
              </a:extLst>
            </p:cNvPr>
            <p:cNvSpPr>
              <a:spLocks/>
            </p:cNvSpPr>
            <p:nvPr/>
          </p:nvSpPr>
          <p:spPr bwMode="auto">
            <a:xfrm>
              <a:off x="-1687513" y="-2738437"/>
              <a:ext cx="447675" cy="1063625"/>
            </a:xfrm>
            <a:custGeom>
              <a:avLst/>
              <a:gdLst>
                <a:gd name="T0" fmla="*/ 32 w 119"/>
                <a:gd name="T1" fmla="*/ 85 h 283"/>
                <a:gd name="T2" fmla="*/ 47 w 119"/>
                <a:gd name="T3" fmla="*/ 77 h 283"/>
                <a:gd name="T4" fmla="*/ 59 w 119"/>
                <a:gd name="T5" fmla="*/ 69 h 283"/>
                <a:gd name="T6" fmla="*/ 59 w 119"/>
                <a:gd name="T7" fmla="*/ 283 h 283"/>
                <a:gd name="T8" fmla="*/ 119 w 119"/>
                <a:gd name="T9" fmla="*/ 283 h 283"/>
                <a:gd name="T10" fmla="*/ 119 w 119"/>
                <a:gd name="T11" fmla="*/ 0 h 283"/>
                <a:gd name="T12" fmla="*/ 82 w 119"/>
                <a:gd name="T13" fmla="*/ 0 h 283"/>
                <a:gd name="T14" fmla="*/ 44 w 119"/>
                <a:gd name="T15" fmla="*/ 24 h 283"/>
                <a:gd name="T16" fmla="*/ 0 w 119"/>
                <a:gd name="T17" fmla="*/ 42 h 283"/>
                <a:gd name="T18" fmla="*/ 0 w 119"/>
                <a:gd name="T19" fmla="*/ 93 h 283"/>
                <a:gd name="T20" fmla="*/ 16 w 119"/>
                <a:gd name="T21" fmla="*/ 90 h 283"/>
                <a:gd name="T22" fmla="*/ 32 w 119"/>
                <a:gd name="T23" fmla="*/ 85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283">
                  <a:moveTo>
                    <a:pt x="32" y="85"/>
                  </a:moveTo>
                  <a:cubicBezTo>
                    <a:pt x="37" y="82"/>
                    <a:pt x="42" y="80"/>
                    <a:pt x="47" y="77"/>
                  </a:cubicBezTo>
                  <a:cubicBezTo>
                    <a:pt x="51" y="75"/>
                    <a:pt x="55" y="72"/>
                    <a:pt x="59" y="69"/>
                  </a:cubicBezTo>
                  <a:cubicBezTo>
                    <a:pt x="59" y="283"/>
                    <a:pt x="59" y="283"/>
                    <a:pt x="59" y="283"/>
                  </a:cubicBezTo>
                  <a:cubicBezTo>
                    <a:pt x="119" y="283"/>
                    <a:pt x="119" y="283"/>
                    <a:pt x="119" y="283"/>
                  </a:cubicBezTo>
                  <a:cubicBezTo>
                    <a:pt x="119" y="0"/>
                    <a:pt x="119" y="0"/>
                    <a:pt x="119" y="0"/>
                  </a:cubicBezTo>
                  <a:cubicBezTo>
                    <a:pt x="82" y="0"/>
                    <a:pt x="82" y="0"/>
                    <a:pt x="82" y="0"/>
                  </a:cubicBezTo>
                  <a:cubicBezTo>
                    <a:pt x="71" y="9"/>
                    <a:pt x="58" y="17"/>
                    <a:pt x="44" y="24"/>
                  </a:cubicBezTo>
                  <a:cubicBezTo>
                    <a:pt x="30" y="31"/>
                    <a:pt x="16" y="37"/>
                    <a:pt x="0" y="42"/>
                  </a:cubicBezTo>
                  <a:cubicBezTo>
                    <a:pt x="0" y="93"/>
                    <a:pt x="0" y="93"/>
                    <a:pt x="0" y="93"/>
                  </a:cubicBezTo>
                  <a:cubicBezTo>
                    <a:pt x="5" y="93"/>
                    <a:pt x="11" y="92"/>
                    <a:pt x="16" y="90"/>
                  </a:cubicBezTo>
                  <a:cubicBezTo>
                    <a:pt x="22" y="89"/>
                    <a:pt x="27" y="87"/>
                    <a:pt x="32" y="85"/>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7" name="Freeform 10">
              <a:extLst>
                <a:ext uri="{FF2B5EF4-FFF2-40B4-BE49-F238E27FC236}">
                  <a16:creationId xmlns:a16="http://schemas.microsoft.com/office/drawing/2014/main" id="{7D82C0E2-44F6-473C-BE5D-97AD42BD1362}"/>
                </a:ext>
              </a:extLst>
            </p:cNvPr>
            <p:cNvSpPr>
              <a:spLocks noEditPoints="1"/>
            </p:cNvSpPr>
            <p:nvPr/>
          </p:nvSpPr>
          <p:spPr bwMode="auto">
            <a:xfrm>
              <a:off x="-5364163" y="239713"/>
              <a:ext cx="752475" cy="1076325"/>
            </a:xfrm>
            <a:custGeom>
              <a:avLst/>
              <a:gdLst>
                <a:gd name="T0" fmla="*/ 104 w 200"/>
                <a:gd name="T1" fmla="*/ 0 h 286"/>
                <a:gd name="T2" fmla="*/ 26 w 200"/>
                <a:gd name="T3" fmla="*/ 38 h 286"/>
                <a:gd name="T4" fmla="*/ 0 w 200"/>
                <a:gd name="T5" fmla="*/ 148 h 286"/>
                <a:gd name="T6" fmla="*/ 98 w 200"/>
                <a:gd name="T7" fmla="*/ 286 h 286"/>
                <a:gd name="T8" fmla="*/ 174 w 200"/>
                <a:gd name="T9" fmla="*/ 249 h 286"/>
                <a:gd name="T10" fmla="*/ 200 w 200"/>
                <a:gd name="T11" fmla="*/ 141 h 286"/>
                <a:gd name="T12" fmla="*/ 104 w 200"/>
                <a:gd name="T13" fmla="*/ 0 h 286"/>
                <a:gd name="T14" fmla="*/ 100 w 200"/>
                <a:gd name="T15" fmla="*/ 240 h 286"/>
                <a:gd name="T16" fmla="*/ 62 w 200"/>
                <a:gd name="T17" fmla="*/ 146 h 286"/>
                <a:gd name="T18" fmla="*/ 101 w 200"/>
                <a:gd name="T19" fmla="*/ 47 h 286"/>
                <a:gd name="T20" fmla="*/ 138 w 200"/>
                <a:gd name="T21" fmla="*/ 143 h 286"/>
                <a:gd name="T22" fmla="*/ 100 w 200"/>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0" h="286">
                  <a:moveTo>
                    <a:pt x="104" y="0"/>
                  </a:moveTo>
                  <a:cubicBezTo>
                    <a:pt x="70" y="0"/>
                    <a:pt x="44" y="13"/>
                    <a:pt x="26" y="38"/>
                  </a:cubicBezTo>
                  <a:cubicBezTo>
                    <a:pt x="8" y="63"/>
                    <a:pt x="0" y="100"/>
                    <a:pt x="0" y="148"/>
                  </a:cubicBezTo>
                  <a:cubicBezTo>
                    <a:pt x="0" y="240"/>
                    <a:pt x="32" y="286"/>
                    <a:pt x="98" y="286"/>
                  </a:cubicBezTo>
                  <a:cubicBezTo>
                    <a:pt x="131" y="286"/>
                    <a:pt x="156" y="274"/>
                    <a:pt x="174" y="249"/>
                  </a:cubicBezTo>
                  <a:cubicBezTo>
                    <a:pt x="191" y="224"/>
                    <a:pt x="200" y="188"/>
                    <a:pt x="200" y="141"/>
                  </a:cubicBezTo>
                  <a:cubicBezTo>
                    <a:pt x="200" y="47"/>
                    <a:pt x="168" y="0"/>
                    <a:pt x="104" y="0"/>
                  </a:cubicBezTo>
                  <a:close/>
                  <a:moveTo>
                    <a:pt x="100" y="240"/>
                  </a:moveTo>
                  <a:cubicBezTo>
                    <a:pt x="74" y="240"/>
                    <a:pt x="62" y="209"/>
                    <a:pt x="62" y="146"/>
                  </a:cubicBezTo>
                  <a:cubicBezTo>
                    <a:pt x="62" y="80"/>
                    <a:pt x="75" y="47"/>
                    <a:pt x="101" y="47"/>
                  </a:cubicBezTo>
                  <a:cubicBezTo>
                    <a:pt x="126" y="47"/>
                    <a:pt x="138" y="79"/>
                    <a:pt x="138" y="143"/>
                  </a:cubicBezTo>
                  <a:cubicBezTo>
                    <a:pt x="138" y="208"/>
                    <a:pt x="126" y="240"/>
                    <a:pt x="100"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8" name="Freeform 11">
              <a:extLst>
                <a:ext uri="{FF2B5EF4-FFF2-40B4-BE49-F238E27FC236}">
                  <a16:creationId xmlns:a16="http://schemas.microsoft.com/office/drawing/2014/main" id="{EACE0F89-30B2-4B09-A2A2-A9E154C93A77}"/>
                </a:ext>
              </a:extLst>
            </p:cNvPr>
            <p:cNvSpPr>
              <a:spLocks/>
            </p:cNvSpPr>
            <p:nvPr/>
          </p:nvSpPr>
          <p:spPr bwMode="auto">
            <a:xfrm>
              <a:off x="-3487738" y="-2738437"/>
              <a:ext cx="447675" cy="1063625"/>
            </a:xfrm>
            <a:custGeom>
              <a:avLst/>
              <a:gdLst>
                <a:gd name="T0" fmla="*/ 32 w 119"/>
                <a:gd name="T1" fmla="*/ 85 h 283"/>
                <a:gd name="T2" fmla="*/ 47 w 119"/>
                <a:gd name="T3" fmla="*/ 77 h 283"/>
                <a:gd name="T4" fmla="*/ 59 w 119"/>
                <a:gd name="T5" fmla="*/ 69 h 283"/>
                <a:gd name="T6" fmla="*/ 59 w 119"/>
                <a:gd name="T7" fmla="*/ 283 h 283"/>
                <a:gd name="T8" fmla="*/ 119 w 119"/>
                <a:gd name="T9" fmla="*/ 283 h 283"/>
                <a:gd name="T10" fmla="*/ 119 w 119"/>
                <a:gd name="T11" fmla="*/ 0 h 283"/>
                <a:gd name="T12" fmla="*/ 83 w 119"/>
                <a:gd name="T13" fmla="*/ 0 h 283"/>
                <a:gd name="T14" fmla="*/ 44 w 119"/>
                <a:gd name="T15" fmla="*/ 24 h 283"/>
                <a:gd name="T16" fmla="*/ 0 w 119"/>
                <a:gd name="T17" fmla="*/ 42 h 283"/>
                <a:gd name="T18" fmla="*/ 0 w 119"/>
                <a:gd name="T19" fmla="*/ 93 h 283"/>
                <a:gd name="T20" fmla="*/ 16 w 119"/>
                <a:gd name="T21" fmla="*/ 90 h 283"/>
                <a:gd name="T22" fmla="*/ 32 w 119"/>
                <a:gd name="T23" fmla="*/ 85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283">
                  <a:moveTo>
                    <a:pt x="32" y="85"/>
                  </a:moveTo>
                  <a:cubicBezTo>
                    <a:pt x="37" y="82"/>
                    <a:pt x="42" y="80"/>
                    <a:pt x="47" y="77"/>
                  </a:cubicBezTo>
                  <a:cubicBezTo>
                    <a:pt x="51" y="75"/>
                    <a:pt x="55" y="72"/>
                    <a:pt x="59" y="69"/>
                  </a:cubicBezTo>
                  <a:cubicBezTo>
                    <a:pt x="59" y="283"/>
                    <a:pt x="59" y="283"/>
                    <a:pt x="59" y="283"/>
                  </a:cubicBezTo>
                  <a:cubicBezTo>
                    <a:pt x="119" y="283"/>
                    <a:pt x="119" y="283"/>
                    <a:pt x="119" y="283"/>
                  </a:cubicBezTo>
                  <a:cubicBezTo>
                    <a:pt x="119" y="0"/>
                    <a:pt x="119" y="0"/>
                    <a:pt x="119" y="0"/>
                  </a:cubicBezTo>
                  <a:cubicBezTo>
                    <a:pt x="83" y="0"/>
                    <a:pt x="83" y="0"/>
                    <a:pt x="83" y="0"/>
                  </a:cubicBezTo>
                  <a:cubicBezTo>
                    <a:pt x="71" y="9"/>
                    <a:pt x="59" y="17"/>
                    <a:pt x="44" y="24"/>
                  </a:cubicBezTo>
                  <a:cubicBezTo>
                    <a:pt x="31" y="31"/>
                    <a:pt x="16" y="37"/>
                    <a:pt x="0" y="42"/>
                  </a:cubicBezTo>
                  <a:cubicBezTo>
                    <a:pt x="0" y="93"/>
                    <a:pt x="0" y="93"/>
                    <a:pt x="0" y="93"/>
                  </a:cubicBezTo>
                  <a:cubicBezTo>
                    <a:pt x="5" y="93"/>
                    <a:pt x="11" y="92"/>
                    <a:pt x="16" y="90"/>
                  </a:cubicBezTo>
                  <a:cubicBezTo>
                    <a:pt x="22" y="89"/>
                    <a:pt x="27" y="87"/>
                    <a:pt x="32" y="85"/>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39" name="Freeform 13">
              <a:extLst>
                <a:ext uri="{FF2B5EF4-FFF2-40B4-BE49-F238E27FC236}">
                  <a16:creationId xmlns:a16="http://schemas.microsoft.com/office/drawing/2014/main" id="{EA242C24-EAD7-4D13-A6B3-D7347A3EC5DC}"/>
                </a:ext>
              </a:extLst>
            </p:cNvPr>
            <p:cNvSpPr>
              <a:spLocks/>
            </p:cNvSpPr>
            <p:nvPr/>
          </p:nvSpPr>
          <p:spPr bwMode="auto">
            <a:xfrm>
              <a:off x="-5262563" y="-2738437"/>
              <a:ext cx="450850" cy="1063625"/>
            </a:xfrm>
            <a:custGeom>
              <a:avLst/>
              <a:gdLst>
                <a:gd name="T0" fmla="*/ 33 w 120"/>
                <a:gd name="T1" fmla="*/ 85 h 283"/>
                <a:gd name="T2" fmla="*/ 47 w 120"/>
                <a:gd name="T3" fmla="*/ 77 h 283"/>
                <a:gd name="T4" fmla="*/ 59 w 120"/>
                <a:gd name="T5" fmla="*/ 69 h 283"/>
                <a:gd name="T6" fmla="*/ 59 w 120"/>
                <a:gd name="T7" fmla="*/ 283 h 283"/>
                <a:gd name="T8" fmla="*/ 120 w 120"/>
                <a:gd name="T9" fmla="*/ 283 h 283"/>
                <a:gd name="T10" fmla="*/ 120 w 120"/>
                <a:gd name="T11" fmla="*/ 0 h 283"/>
                <a:gd name="T12" fmla="*/ 83 w 120"/>
                <a:gd name="T13" fmla="*/ 0 h 283"/>
                <a:gd name="T14" fmla="*/ 45 w 120"/>
                <a:gd name="T15" fmla="*/ 24 h 283"/>
                <a:gd name="T16" fmla="*/ 0 w 120"/>
                <a:gd name="T17" fmla="*/ 42 h 283"/>
                <a:gd name="T18" fmla="*/ 0 w 120"/>
                <a:gd name="T19" fmla="*/ 93 h 283"/>
                <a:gd name="T20" fmla="*/ 17 w 120"/>
                <a:gd name="T21" fmla="*/ 90 h 283"/>
                <a:gd name="T22" fmla="*/ 33 w 120"/>
                <a:gd name="T23" fmla="*/ 85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 h="283">
                  <a:moveTo>
                    <a:pt x="33" y="85"/>
                  </a:moveTo>
                  <a:cubicBezTo>
                    <a:pt x="38" y="82"/>
                    <a:pt x="43" y="80"/>
                    <a:pt x="47" y="77"/>
                  </a:cubicBezTo>
                  <a:cubicBezTo>
                    <a:pt x="52" y="75"/>
                    <a:pt x="56" y="72"/>
                    <a:pt x="59" y="69"/>
                  </a:cubicBezTo>
                  <a:cubicBezTo>
                    <a:pt x="59" y="283"/>
                    <a:pt x="59" y="283"/>
                    <a:pt x="59" y="283"/>
                  </a:cubicBezTo>
                  <a:cubicBezTo>
                    <a:pt x="120" y="283"/>
                    <a:pt x="120" y="283"/>
                    <a:pt x="120" y="283"/>
                  </a:cubicBezTo>
                  <a:cubicBezTo>
                    <a:pt x="120" y="0"/>
                    <a:pt x="120" y="0"/>
                    <a:pt x="120" y="0"/>
                  </a:cubicBezTo>
                  <a:cubicBezTo>
                    <a:pt x="83" y="0"/>
                    <a:pt x="83" y="0"/>
                    <a:pt x="83" y="0"/>
                  </a:cubicBezTo>
                  <a:cubicBezTo>
                    <a:pt x="72" y="9"/>
                    <a:pt x="59" y="17"/>
                    <a:pt x="45" y="24"/>
                  </a:cubicBezTo>
                  <a:cubicBezTo>
                    <a:pt x="31" y="31"/>
                    <a:pt x="16" y="37"/>
                    <a:pt x="0" y="42"/>
                  </a:cubicBezTo>
                  <a:cubicBezTo>
                    <a:pt x="0" y="93"/>
                    <a:pt x="0" y="93"/>
                    <a:pt x="0" y="93"/>
                  </a:cubicBezTo>
                  <a:cubicBezTo>
                    <a:pt x="6" y="93"/>
                    <a:pt x="11" y="92"/>
                    <a:pt x="17" y="90"/>
                  </a:cubicBezTo>
                  <a:cubicBezTo>
                    <a:pt x="22" y="89"/>
                    <a:pt x="27" y="87"/>
                    <a:pt x="33" y="85"/>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0" name="Freeform 14">
              <a:extLst>
                <a:ext uri="{FF2B5EF4-FFF2-40B4-BE49-F238E27FC236}">
                  <a16:creationId xmlns:a16="http://schemas.microsoft.com/office/drawing/2014/main" id="{7F589A02-38F6-40CD-8966-95ADD77F5A35}"/>
                </a:ext>
              </a:extLst>
            </p:cNvPr>
            <p:cNvSpPr>
              <a:spLocks noEditPoints="1"/>
            </p:cNvSpPr>
            <p:nvPr/>
          </p:nvSpPr>
          <p:spPr bwMode="auto">
            <a:xfrm>
              <a:off x="-4446588" y="239713"/>
              <a:ext cx="755650" cy="1076325"/>
            </a:xfrm>
            <a:custGeom>
              <a:avLst/>
              <a:gdLst>
                <a:gd name="T0" fmla="*/ 104 w 201"/>
                <a:gd name="T1" fmla="*/ 0 h 286"/>
                <a:gd name="T2" fmla="*/ 27 w 201"/>
                <a:gd name="T3" fmla="*/ 38 h 286"/>
                <a:gd name="T4" fmla="*/ 0 w 201"/>
                <a:gd name="T5" fmla="*/ 148 h 286"/>
                <a:gd name="T6" fmla="*/ 99 w 201"/>
                <a:gd name="T7" fmla="*/ 286 h 286"/>
                <a:gd name="T8" fmla="*/ 174 w 201"/>
                <a:gd name="T9" fmla="*/ 249 h 286"/>
                <a:gd name="T10" fmla="*/ 201 w 201"/>
                <a:gd name="T11" fmla="*/ 141 h 286"/>
                <a:gd name="T12" fmla="*/ 104 w 201"/>
                <a:gd name="T13" fmla="*/ 0 h 286"/>
                <a:gd name="T14" fmla="*/ 101 w 201"/>
                <a:gd name="T15" fmla="*/ 240 h 286"/>
                <a:gd name="T16" fmla="*/ 62 w 201"/>
                <a:gd name="T17" fmla="*/ 146 h 286"/>
                <a:gd name="T18" fmla="*/ 101 w 201"/>
                <a:gd name="T19" fmla="*/ 47 h 286"/>
                <a:gd name="T20" fmla="*/ 138 w 201"/>
                <a:gd name="T21" fmla="*/ 143 h 286"/>
                <a:gd name="T22" fmla="*/ 101 w 201"/>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0" y="0"/>
                    <a:pt x="44" y="13"/>
                    <a:pt x="27" y="38"/>
                  </a:cubicBezTo>
                  <a:cubicBezTo>
                    <a:pt x="9" y="63"/>
                    <a:pt x="0" y="100"/>
                    <a:pt x="0" y="148"/>
                  </a:cubicBezTo>
                  <a:cubicBezTo>
                    <a:pt x="0" y="240"/>
                    <a:pt x="33" y="286"/>
                    <a:pt x="99" y="286"/>
                  </a:cubicBezTo>
                  <a:cubicBezTo>
                    <a:pt x="131" y="286"/>
                    <a:pt x="157" y="274"/>
                    <a:pt x="174" y="249"/>
                  </a:cubicBezTo>
                  <a:cubicBezTo>
                    <a:pt x="192" y="224"/>
                    <a:pt x="201" y="188"/>
                    <a:pt x="201" y="141"/>
                  </a:cubicBezTo>
                  <a:cubicBezTo>
                    <a:pt x="201" y="47"/>
                    <a:pt x="168" y="0"/>
                    <a:pt x="104" y="0"/>
                  </a:cubicBezTo>
                  <a:close/>
                  <a:moveTo>
                    <a:pt x="101" y="240"/>
                  </a:moveTo>
                  <a:cubicBezTo>
                    <a:pt x="75" y="240"/>
                    <a:pt x="62" y="209"/>
                    <a:pt x="62" y="146"/>
                  </a:cubicBezTo>
                  <a:cubicBezTo>
                    <a:pt x="62" y="80"/>
                    <a:pt x="75" y="47"/>
                    <a:pt x="101" y="47"/>
                  </a:cubicBezTo>
                  <a:cubicBezTo>
                    <a:pt x="126" y="47"/>
                    <a:pt x="138" y="79"/>
                    <a:pt x="138" y="143"/>
                  </a:cubicBezTo>
                  <a:cubicBezTo>
                    <a:pt x="138" y="208"/>
                    <a:pt x="126" y="240"/>
                    <a:pt x="101"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1" name="Freeform 15">
              <a:extLst>
                <a:ext uri="{FF2B5EF4-FFF2-40B4-BE49-F238E27FC236}">
                  <a16:creationId xmlns:a16="http://schemas.microsoft.com/office/drawing/2014/main" id="{0A61ACF7-C634-4841-B721-B0AB8DA9DEA6}"/>
                </a:ext>
              </a:extLst>
            </p:cNvPr>
            <p:cNvSpPr>
              <a:spLocks/>
            </p:cNvSpPr>
            <p:nvPr/>
          </p:nvSpPr>
          <p:spPr bwMode="auto">
            <a:xfrm>
              <a:off x="-2608263" y="-1249362"/>
              <a:ext cx="450850" cy="1060450"/>
            </a:xfrm>
            <a:custGeom>
              <a:avLst/>
              <a:gdLst>
                <a:gd name="T0" fmla="*/ 120 w 120"/>
                <a:gd name="T1" fmla="*/ 282 h 282"/>
                <a:gd name="T2" fmla="*/ 120 w 120"/>
                <a:gd name="T3" fmla="*/ 0 h 282"/>
                <a:gd name="T4" fmla="*/ 83 w 120"/>
                <a:gd name="T5" fmla="*/ 0 h 282"/>
                <a:gd name="T6" fmla="*/ 45 w 120"/>
                <a:gd name="T7" fmla="*/ 23 h 282"/>
                <a:gd name="T8" fmla="*/ 0 w 120"/>
                <a:gd name="T9" fmla="*/ 41 h 282"/>
                <a:gd name="T10" fmla="*/ 0 w 120"/>
                <a:gd name="T11" fmla="*/ 92 h 282"/>
                <a:gd name="T12" fmla="*/ 17 w 120"/>
                <a:gd name="T13" fmla="*/ 89 h 282"/>
                <a:gd name="T14" fmla="*/ 33 w 120"/>
                <a:gd name="T15" fmla="*/ 84 h 282"/>
                <a:gd name="T16" fmla="*/ 47 w 120"/>
                <a:gd name="T17" fmla="*/ 77 h 282"/>
                <a:gd name="T18" fmla="*/ 59 w 120"/>
                <a:gd name="T19" fmla="*/ 68 h 282"/>
                <a:gd name="T20" fmla="*/ 59 w 120"/>
                <a:gd name="T21" fmla="*/ 282 h 282"/>
                <a:gd name="T22" fmla="*/ 120 w 120"/>
                <a:gd name="T23" fmla="*/ 28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 h="282">
                  <a:moveTo>
                    <a:pt x="120" y="282"/>
                  </a:moveTo>
                  <a:cubicBezTo>
                    <a:pt x="120" y="0"/>
                    <a:pt x="120" y="0"/>
                    <a:pt x="120" y="0"/>
                  </a:cubicBezTo>
                  <a:cubicBezTo>
                    <a:pt x="83" y="0"/>
                    <a:pt x="83" y="0"/>
                    <a:pt x="83" y="0"/>
                  </a:cubicBezTo>
                  <a:cubicBezTo>
                    <a:pt x="72" y="8"/>
                    <a:pt x="59" y="16"/>
                    <a:pt x="45" y="23"/>
                  </a:cubicBezTo>
                  <a:cubicBezTo>
                    <a:pt x="31" y="31"/>
                    <a:pt x="16" y="36"/>
                    <a:pt x="0" y="41"/>
                  </a:cubicBezTo>
                  <a:cubicBezTo>
                    <a:pt x="0" y="92"/>
                    <a:pt x="0" y="92"/>
                    <a:pt x="0" y="92"/>
                  </a:cubicBezTo>
                  <a:cubicBezTo>
                    <a:pt x="6" y="92"/>
                    <a:pt x="11" y="91"/>
                    <a:pt x="17" y="89"/>
                  </a:cubicBezTo>
                  <a:cubicBezTo>
                    <a:pt x="22" y="88"/>
                    <a:pt x="28" y="86"/>
                    <a:pt x="33" y="84"/>
                  </a:cubicBezTo>
                  <a:cubicBezTo>
                    <a:pt x="38" y="82"/>
                    <a:pt x="43" y="79"/>
                    <a:pt x="47" y="77"/>
                  </a:cubicBezTo>
                  <a:cubicBezTo>
                    <a:pt x="52" y="74"/>
                    <a:pt x="56" y="71"/>
                    <a:pt x="59" y="68"/>
                  </a:cubicBezTo>
                  <a:cubicBezTo>
                    <a:pt x="59" y="282"/>
                    <a:pt x="59" y="282"/>
                    <a:pt x="59" y="282"/>
                  </a:cubicBezTo>
                  <a:lnTo>
                    <a:pt x="120" y="282"/>
                  </a:ln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2" name="Freeform 16">
              <a:extLst>
                <a:ext uri="{FF2B5EF4-FFF2-40B4-BE49-F238E27FC236}">
                  <a16:creationId xmlns:a16="http://schemas.microsoft.com/office/drawing/2014/main" id="{2858D2BD-1DB0-4FD4-9B44-383EF30FF3E7}"/>
                </a:ext>
              </a:extLst>
            </p:cNvPr>
            <p:cNvSpPr>
              <a:spLocks noEditPoints="1"/>
            </p:cNvSpPr>
            <p:nvPr/>
          </p:nvSpPr>
          <p:spPr bwMode="auto">
            <a:xfrm>
              <a:off x="-2709863" y="239713"/>
              <a:ext cx="755650" cy="1076325"/>
            </a:xfrm>
            <a:custGeom>
              <a:avLst/>
              <a:gdLst>
                <a:gd name="T0" fmla="*/ 104 w 201"/>
                <a:gd name="T1" fmla="*/ 0 h 286"/>
                <a:gd name="T2" fmla="*/ 27 w 201"/>
                <a:gd name="T3" fmla="*/ 38 h 286"/>
                <a:gd name="T4" fmla="*/ 0 w 201"/>
                <a:gd name="T5" fmla="*/ 148 h 286"/>
                <a:gd name="T6" fmla="*/ 99 w 201"/>
                <a:gd name="T7" fmla="*/ 286 h 286"/>
                <a:gd name="T8" fmla="*/ 174 w 201"/>
                <a:gd name="T9" fmla="*/ 249 h 286"/>
                <a:gd name="T10" fmla="*/ 201 w 201"/>
                <a:gd name="T11" fmla="*/ 141 h 286"/>
                <a:gd name="T12" fmla="*/ 104 w 201"/>
                <a:gd name="T13" fmla="*/ 0 h 286"/>
                <a:gd name="T14" fmla="*/ 100 w 201"/>
                <a:gd name="T15" fmla="*/ 240 h 286"/>
                <a:gd name="T16" fmla="*/ 62 w 201"/>
                <a:gd name="T17" fmla="*/ 146 h 286"/>
                <a:gd name="T18" fmla="*/ 101 w 201"/>
                <a:gd name="T19" fmla="*/ 47 h 286"/>
                <a:gd name="T20" fmla="*/ 138 w 201"/>
                <a:gd name="T21" fmla="*/ 143 h 286"/>
                <a:gd name="T22" fmla="*/ 100 w 201"/>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0" y="0"/>
                    <a:pt x="44" y="13"/>
                    <a:pt x="27" y="38"/>
                  </a:cubicBezTo>
                  <a:cubicBezTo>
                    <a:pt x="9" y="63"/>
                    <a:pt x="0" y="100"/>
                    <a:pt x="0" y="148"/>
                  </a:cubicBezTo>
                  <a:cubicBezTo>
                    <a:pt x="0" y="240"/>
                    <a:pt x="33" y="286"/>
                    <a:pt x="99" y="286"/>
                  </a:cubicBezTo>
                  <a:cubicBezTo>
                    <a:pt x="131" y="286"/>
                    <a:pt x="157" y="274"/>
                    <a:pt x="174" y="249"/>
                  </a:cubicBezTo>
                  <a:cubicBezTo>
                    <a:pt x="192" y="224"/>
                    <a:pt x="201" y="188"/>
                    <a:pt x="201" y="141"/>
                  </a:cubicBezTo>
                  <a:cubicBezTo>
                    <a:pt x="201" y="47"/>
                    <a:pt x="168" y="0"/>
                    <a:pt x="104" y="0"/>
                  </a:cubicBezTo>
                  <a:close/>
                  <a:moveTo>
                    <a:pt x="100" y="240"/>
                  </a:moveTo>
                  <a:cubicBezTo>
                    <a:pt x="75" y="240"/>
                    <a:pt x="62" y="209"/>
                    <a:pt x="62" y="146"/>
                  </a:cubicBezTo>
                  <a:cubicBezTo>
                    <a:pt x="62" y="80"/>
                    <a:pt x="75" y="47"/>
                    <a:pt x="101" y="47"/>
                  </a:cubicBezTo>
                  <a:cubicBezTo>
                    <a:pt x="126" y="47"/>
                    <a:pt x="138" y="79"/>
                    <a:pt x="138" y="143"/>
                  </a:cubicBezTo>
                  <a:cubicBezTo>
                    <a:pt x="138" y="208"/>
                    <a:pt x="126" y="240"/>
                    <a:pt x="100"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3" name="Freeform 17">
              <a:extLst>
                <a:ext uri="{FF2B5EF4-FFF2-40B4-BE49-F238E27FC236}">
                  <a16:creationId xmlns:a16="http://schemas.microsoft.com/office/drawing/2014/main" id="{FAB21201-5CA6-424F-A141-A44A3B6DA52D}"/>
                </a:ext>
              </a:extLst>
            </p:cNvPr>
            <p:cNvSpPr>
              <a:spLocks noEditPoints="1"/>
            </p:cNvSpPr>
            <p:nvPr/>
          </p:nvSpPr>
          <p:spPr bwMode="auto">
            <a:xfrm>
              <a:off x="-2709863" y="-2732087"/>
              <a:ext cx="755650" cy="1076325"/>
            </a:xfrm>
            <a:custGeom>
              <a:avLst/>
              <a:gdLst>
                <a:gd name="T0" fmla="*/ 104 w 201"/>
                <a:gd name="T1" fmla="*/ 0 h 286"/>
                <a:gd name="T2" fmla="*/ 27 w 201"/>
                <a:gd name="T3" fmla="*/ 38 h 286"/>
                <a:gd name="T4" fmla="*/ 0 w 201"/>
                <a:gd name="T5" fmla="*/ 147 h 286"/>
                <a:gd name="T6" fmla="*/ 99 w 201"/>
                <a:gd name="T7" fmla="*/ 286 h 286"/>
                <a:gd name="T8" fmla="*/ 174 w 201"/>
                <a:gd name="T9" fmla="*/ 249 h 286"/>
                <a:gd name="T10" fmla="*/ 201 w 201"/>
                <a:gd name="T11" fmla="*/ 141 h 286"/>
                <a:gd name="T12" fmla="*/ 104 w 201"/>
                <a:gd name="T13" fmla="*/ 0 h 286"/>
                <a:gd name="T14" fmla="*/ 100 w 201"/>
                <a:gd name="T15" fmla="*/ 239 h 286"/>
                <a:gd name="T16" fmla="*/ 62 w 201"/>
                <a:gd name="T17" fmla="*/ 146 h 286"/>
                <a:gd name="T18" fmla="*/ 101 w 201"/>
                <a:gd name="T19" fmla="*/ 46 h 286"/>
                <a:gd name="T20" fmla="*/ 138 w 201"/>
                <a:gd name="T21" fmla="*/ 143 h 286"/>
                <a:gd name="T22" fmla="*/ 100 w 201"/>
                <a:gd name="T23" fmla="*/ 239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0" y="0"/>
                    <a:pt x="44" y="13"/>
                    <a:pt x="27" y="38"/>
                  </a:cubicBezTo>
                  <a:cubicBezTo>
                    <a:pt x="9" y="63"/>
                    <a:pt x="0" y="99"/>
                    <a:pt x="0" y="147"/>
                  </a:cubicBezTo>
                  <a:cubicBezTo>
                    <a:pt x="0" y="240"/>
                    <a:pt x="33" y="286"/>
                    <a:pt x="99" y="286"/>
                  </a:cubicBezTo>
                  <a:cubicBezTo>
                    <a:pt x="131" y="286"/>
                    <a:pt x="157" y="274"/>
                    <a:pt x="174" y="249"/>
                  </a:cubicBezTo>
                  <a:cubicBezTo>
                    <a:pt x="192" y="224"/>
                    <a:pt x="201" y="188"/>
                    <a:pt x="201" y="141"/>
                  </a:cubicBezTo>
                  <a:cubicBezTo>
                    <a:pt x="201" y="47"/>
                    <a:pt x="168" y="0"/>
                    <a:pt x="104" y="0"/>
                  </a:cubicBezTo>
                  <a:close/>
                  <a:moveTo>
                    <a:pt x="100" y="239"/>
                  </a:moveTo>
                  <a:cubicBezTo>
                    <a:pt x="75" y="239"/>
                    <a:pt x="62" y="208"/>
                    <a:pt x="62" y="146"/>
                  </a:cubicBezTo>
                  <a:cubicBezTo>
                    <a:pt x="62" y="80"/>
                    <a:pt x="75" y="46"/>
                    <a:pt x="101" y="46"/>
                  </a:cubicBezTo>
                  <a:cubicBezTo>
                    <a:pt x="126" y="46"/>
                    <a:pt x="138" y="79"/>
                    <a:pt x="138" y="143"/>
                  </a:cubicBezTo>
                  <a:cubicBezTo>
                    <a:pt x="138" y="207"/>
                    <a:pt x="126" y="239"/>
                    <a:pt x="100" y="239"/>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4" name="Freeform 18">
              <a:extLst>
                <a:ext uri="{FF2B5EF4-FFF2-40B4-BE49-F238E27FC236}">
                  <a16:creationId xmlns:a16="http://schemas.microsoft.com/office/drawing/2014/main" id="{E0AE9A73-04FE-4D7B-9A90-63CAB4157750}"/>
                </a:ext>
              </a:extLst>
            </p:cNvPr>
            <p:cNvSpPr>
              <a:spLocks noEditPoints="1"/>
            </p:cNvSpPr>
            <p:nvPr/>
          </p:nvSpPr>
          <p:spPr bwMode="auto">
            <a:xfrm>
              <a:off x="-3592513" y="-1246187"/>
              <a:ext cx="755650" cy="1076325"/>
            </a:xfrm>
            <a:custGeom>
              <a:avLst/>
              <a:gdLst>
                <a:gd name="T0" fmla="*/ 104 w 201"/>
                <a:gd name="T1" fmla="*/ 0 h 286"/>
                <a:gd name="T2" fmla="*/ 27 w 201"/>
                <a:gd name="T3" fmla="*/ 38 h 286"/>
                <a:gd name="T4" fmla="*/ 0 w 201"/>
                <a:gd name="T5" fmla="*/ 148 h 286"/>
                <a:gd name="T6" fmla="*/ 99 w 201"/>
                <a:gd name="T7" fmla="*/ 286 h 286"/>
                <a:gd name="T8" fmla="*/ 175 w 201"/>
                <a:gd name="T9" fmla="*/ 249 h 286"/>
                <a:gd name="T10" fmla="*/ 201 w 201"/>
                <a:gd name="T11" fmla="*/ 141 h 286"/>
                <a:gd name="T12" fmla="*/ 104 w 201"/>
                <a:gd name="T13" fmla="*/ 0 h 286"/>
                <a:gd name="T14" fmla="*/ 101 w 201"/>
                <a:gd name="T15" fmla="*/ 240 h 286"/>
                <a:gd name="T16" fmla="*/ 62 w 201"/>
                <a:gd name="T17" fmla="*/ 146 h 286"/>
                <a:gd name="T18" fmla="*/ 102 w 201"/>
                <a:gd name="T19" fmla="*/ 47 h 286"/>
                <a:gd name="T20" fmla="*/ 139 w 201"/>
                <a:gd name="T21" fmla="*/ 143 h 286"/>
                <a:gd name="T22" fmla="*/ 101 w 201"/>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1" y="0"/>
                    <a:pt x="45" y="13"/>
                    <a:pt x="27" y="38"/>
                  </a:cubicBezTo>
                  <a:cubicBezTo>
                    <a:pt x="9" y="63"/>
                    <a:pt x="0" y="100"/>
                    <a:pt x="0" y="148"/>
                  </a:cubicBezTo>
                  <a:cubicBezTo>
                    <a:pt x="0" y="240"/>
                    <a:pt x="33" y="286"/>
                    <a:pt x="99" y="286"/>
                  </a:cubicBezTo>
                  <a:cubicBezTo>
                    <a:pt x="132" y="286"/>
                    <a:pt x="157" y="274"/>
                    <a:pt x="175" y="249"/>
                  </a:cubicBezTo>
                  <a:cubicBezTo>
                    <a:pt x="192" y="224"/>
                    <a:pt x="201" y="188"/>
                    <a:pt x="201" y="141"/>
                  </a:cubicBezTo>
                  <a:cubicBezTo>
                    <a:pt x="201" y="47"/>
                    <a:pt x="169" y="0"/>
                    <a:pt x="104" y="0"/>
                  </a:cubicBezTo>
                  <a:close/>
                  <a:moveTo>
                    <a:pt x="101" y="240"/>
                  </a:moveTo>
                  <a:cubicBezTo>
                    <a:pt x="75" y="240"/>
                    <a:pt x="62" y="208"/>
                    <a:pt x="62" y="146"/>
                  </a:cubicBezTo>
                  <a:cubicBezTo>
                    <a:pt x="62" y="80"/>
                    <a:pt x="75" y="47"/>
                    <a:pt x="102" y="47"/>
                  </a:cubicBezTo>
                  <a:cubicBezTo>
                    <a:pt x="126" y="47"/>
                    <a:pt x="139" y="79"/>
                    <a:pt x="139" y="143"/>
                  </a:cubicBezTo>
                  <a:cubicBezTo>
                    <a:pt x="139" y="207"/>
                    <a:pt x="126" y="240"/>
                    <a:pt x="101"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sp>
          <p:nvSpPr>
            <p:cNvPr id="45" name="Freeform 19">
              <a:extLst>
                <a:ext uri="{FF2B5EF4-FFF2-40B4-BE49-F238E27FC236}">
                  <a16:creationId xmlns:a16="http://schemas.microsoft.com/office/drawing/2014/main" id="{AF9D2A91-AA70-440A-A05A-BD851835854F}"/>
                </a:ext>
              </a:extLst>
            </p:cNvPr>
            <p:cNvSpPr>
              <a:spLocks noEditPoints="1"/>
            </p:cNvSpPr>
            <p:nvPr/>
          </p:nvSpPr>
          <p:spPr bwMode="auto">
            <a:xfrm>
              <a:off x="-1792288" y="239713"/>
              <a:ext cx="755650" cy="1076325"/>
            </a:xfrm>
            <a:custGeom>
              <a:avLst/>
              <a:gdLst>
                <a:gd name="T0" fmla="*/ 104 w 201"/>
                <a:gd name="T1" fmla="*/ 0 h 286"/>
                <a:gd name="T2" fmla="*/ 27 w 201"/>
                <a:gd name="T3" fmla="*/ 38 h 286"/>
                <a:gd name="T4" fmla="*/ 0 w 201"/>
                <a:gd name="T5" fmla="*/ 148 h 286"/>
                <a:gd name="T6" fmla="*/ 99 w 201"/>
                <a:gd name="T7" fmla="*/ 286 h 286"/>
                <a:gd name="T8" fmla="*/ 174 w 201"/>
                <a:gd name="T9" fmla="*/ 249 h 286"/>
                <a:gd name="T10" fmla="*/ 201 w 201"/>
                <a:gd name="T11" fmla="*/ 141 h 286"/>
                <a:gd name="T12" fmla="*/ 104 w 201"/>
                <a:gd name="T13" fmla="*/ 0 h 286"/>
                <a:gd name="T14" fmla="*/ 101 w 201"/>
                <a:gd name="T15" fmla="*/ 240 h 286"/>
                <a:gd name="T16" fmla="*/ 62 w 201"/>
                <a:gd name="T17" fmla="*/ 146 h 286"/>
                <a:gd name="T18" fmla="*/ 102 w 201"/>
                <a:gd name="T19" fmla="*/ 47 h 286"/>
                <a:gd name="T20" fmla="*/ 139 w 201"/>
                <a:gd name="T21" fmla="*/ 143 h 286"/>
                <a:gd name="T22" fmla="*/ 101 w 201"/>
                <a:gd name="T23" fmla="*/ 24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286">
                  <a:moveTo>
                    <a:pt x="104" y="0"/>
                  </a:moveTo>
                  <a:cubicBezTo>
                    <a:pt x="70" y="0"/>
                    <a:pt x="45" y="13"/>
                    <a:pt x="27" y="38"/>
                  </a:cubicBezTo>
                  <a:cubicBezTo>
                    <a:pt x="9" y="63"/>
                    <a:pt x="0" y="100"/>
                    <a:pt x="0" y="148"/>
                  </a:cubicBezTo>
                  <a:cubicBezTo>
                    <a:pt x="0" y="240"/>
                    <a:pt x="33" y="286"/>
                    <a:pt x="99" y="286"/>
                  </a:cubicBezTo>
                  <a:cubicBezTo>
                    <a:pt x="132" y="286"/>
                    <a:pt x="157" y="274"/>
                    <a:pt x="174" y="249"/>
                  </a:cubicBezTo>
                  <a:cubicBezTo>
                    <a:pt x="192" y="224"/>
                    <a:pt x="201" y="188"/>
                    <a:pt x="201" y="141"/>
                  </a:cubicBezTo>
                  <a:cubicBezTo>
                    <a:pt x="201" y="47"/>
                    <a:pt x="169" y="0"/>
                    <a:pt x="104" y="0"/>
                  </a:cubicBezTo>
                  <a:close/>
                  <a:moveTo>
                    <a:pt x="101" y="240"/>
                  </a:moveTo>
                  <a:cubicBezTo>
                    <a:pt x="75" y="240"/>
                    <a:pt x="62" y="209"/>
                    <a:pt x="62" y="146"/>
                  </a:cubicBezTo>
                  <a:cubicBezTo>
                    <a:pt x="62" y="80"/>
                    <a:pt x="75" y="47"/>
                    <a:pt x="102" y="47"/>
                  </a:cubicBezTo>
                  <a:cubicBezTo>
                    <a:pt x="126" y="47"/>
                    <a:pt x="139" y="79"/>
                    <a:pt x="139" y="143"/>
                  </a:cubicBezTo>
                  <a:cubicBezTo>
                    <a:pt x="139" y="208"/>
                    <a:pt x="126" y="240"/>
                    <a:pt x="101" y="24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Light"/>
                <a:ea typeface="+mn-ea"/>
                <a:cs typeface="+mn-cs"/>
              </a:endParaRPr>
            </a:p>
          </p:txBody>
        </p:sp>
      </p:grpSp>
      <p:pic>
        <p:nvPicPr>
          <p:cNvPr id="46" name="Picture 45">
            <a:extLst>
              <a:ext uri="{FF2B5EF4-FFF2-40B4-BE49-F238E27FC236}">
                <a16:creationId xmlns:a16="http://schemas.microsoft.com/office/drawing/2014/main" id="{AFECDDAC-1E3E-460C-92FE-C381A47FC9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4060" y="4134614"/>
            <a:ext cx="633997" cy="633997"/>
          </a:xfrm>
          <a:prstGeom prst="rect">
            <a:avLst/>
          </a:prstGeom>
        </p:spPr>
      </p:pic>
      <p:grpSp>
        <p:nvGrpSpPr>
          <p:cNvPr id="47" name="Group 46">
            <a:extLst>
              <a:ext uri="{FF2B5EF4-FFF2-40B4-BE49-F238E27FC236}">
                <a16:creationId xmlns:a16="http://schemas.microsoft.com/office/drawing/2014/main" id="{1019B618-AAD0-4665-B609-24943F85A1CD}"/>
              </a:ext>
            </a:extLst>
          </p:cNvPr>
          <p:cNvGrpSpPr/>
          <p:nvPr/>
        </p:nvGrpSpPr>
        <p:grpSpPr>
          <a:xfrm>
            <a:off x="4218833" y="3446571"/>
            <a:ext cx="3976506" cy="2804036"/>
            <a:chOff x="4218567" y="3446573"/>
            <a:chExt cx="3977070" cy="2804434"/>
          </a:xfrm>
        </p:grpSpPr>
        <p:grpSp>
          <p:nvGrpSpPr>
            <p:cNvPr id="48" name="Group 47">
              <a:extLst>
                <a:ext uri="{FF2B5EF4-FFF2-40B4-BE49-F238E27FC236}">
                  <a16:creationId xmlns:a16="http://schemas.microsoft.com/office/drawing/2014/main" id="{0ACF139E-B799-42B8-B7AD-A02C8B66EFC9}"/>
                </a:ext>
              </a:extLst>
            </p:cNvPr>
            <p:cNvGrpSpPr/>
            <p:nvPr/>
          </p:nvGrpSpPr>
          <p:grpSpPr>
            <a:xfrm>
              <a:off x="5461371" y="4792127"/>
              <a:ext cx="2373722" cy="1458880"/>
              <a:chOff x="2091702" y="1130273"/>
              <a:chExt cx="1816694" cy="1116533"/>
            </a:xfrm>
          </p:grpSpPr>
          <p:sp>
            <p:nvSpPr>
              <p:cNvPr id="53" name="Freeform 64">
                <a:extLst>
                  <a:ext uri="{FF2B5EF4-FFF2-40B4-BE49-F238E27FC236}">
                    <a16:creationId xmlns:a16="http://schemas.microsoft.com/office/drawing/2014/main" id="{7C8E47E1-B2FF-4F78-9599-3E50C97D7C28}"/>
                  </a:ext>
                </a:extLst>
              </p:cNvPr>
              <p:cNvSpPr/>
              <p:nvPr/>
            </p:nvSpPr>
            <p:spPr>
              <a:xfrm>
                <a:off x="2925244" y="1130273"/>
                <a:ext cx="768277" cy="509782"/>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gradFill flip="none" rotWithShape="1">
                <a:gsLst>
                  <a:gs pos="57000">
                    <a:srgbClr val="006BBC"/>
                  </a:gs>
                  <a:gs pos="57000">
                    <a:srgbClr val="107BCC"/>
                  </a:gs>
                </a:gsLst>
                <a:lin ang="19200000" scaled="0"/>
                <a:tileRect/>
              </a:gra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err="1">
                    <a:ln>
                      <a:noFill/>
                    </a:ln>
                    <a:solidFill>
                      <a:srgbClr val="FFFFFF"/>
                    </a:solidFill>
                    <a:effectLst/>
                    <a:uLnTx/>
                    <a:uFillTx/>
                    <a:latin typeface="Segoe Light"/>
                    <a:ea typeface="+mn-ea"/>
                    <a:cs typeface="+mn-cs"/>
                  </a:rPr>
                  <a:t>Saas</a:t>
                </a: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54" name="Freeform 128">
                <a:extLst>
                  <a:ext uri="{FF2B5EF4-FFF2-40B4-BE49-F238E27FC236}">
                    <a16:creationId xmlns:a16="http://schemas.microsoft.com/office/drawing/2014/main" id="{AE78FB12-9046-441B-97B3-B1B4A1F3FA1C}"/>
                  </a:ext>
                </a:extLst>
              </p:cNvPr>
              <p:cNvSpPr/>
              <p:nvPr/>
            </p:nvSpPr>
            <p:spPr>
              <a:xfrm>
                <a:off x="2091702" y="1266766"/>
                <a:ext cx="992702" cy="658696"/>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solidFill>
                <a:srgbClr val="FFFFFF"/>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55" name="Freeform 129">
                <a:extLst>
                  <a:ext uri="{FF2B5EF4-FFF2-40B4-BE49-F238E27FC236}">
                    <a16:creationId xmlns:a16="http://schemas.microsoft.com/office/drawing/2014/main" id="{CDAB9A58-42CE-42F7-93C8-9C2E1CA5A6E0}"/>
                  </a:ext>
                </a:extLst>
              </p:cNvPr>
              <p:cNvSpPr/>
              <p:nvPr/>
            </p:nvSpPr>
            <p:spPr>
              <a:xfrm>
                <a:off x="2124261" y="1296796"/>
                <a:ext cx="942161" cy="625160"/>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gradFill flip="none" rotWithShape="1">
                <a:gsLst>
                  <a:gs pos="57000">
                    <a:srgbClr val="209FE8"/>
                  </a:gs>
                  <a:gs pos="58000">
                    <a:srgbClr val="2EAFE5"/>
                  </a:gs>
                </a:gsLst>
                <a:lin ang="19200000" scaled="0"/>
                <a:tileRect/>
              </a:gra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Azure</a:t>
                </a:r>
              </a:p>
            </p:txBody>
          </p:sp>
          <p:sp>
            <p:nvSpPr>
              <p:cNvPr id="56" name="Freeform 130">
                <a:extLst>
                  <a:ext uri="{FF2B5EF4-FFF2-40B4-BE49-F238E27FC236}">
                    <a16:creationId xmlns:a16="http://schemas.microsoft.com/office/drawing/2014/main" id="{CD80C6E5-450C-42B5-91FF-AC16C406FA09}"/>
                  </a:ext>
                </a:extLst>
              </p:cNvPr>
              <p:cNvSpPr/>
              <p:nvPr/>
            </p:nvSpPr>
            <p:spPr>
              <a:xfrm>
                <a:off x="2178210" y="1724130"/>
                <a:ext cx="780247" cy="517724"/>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solidFill>
                <a:srgbClr val="FFFFFF"/>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57" name="Freeform 131">
                <a:extLst>
                  <a:ext uri="{FF2B5EF4-FFF2-40B4-BE49-F238E27FC236}">
                    <a16:creationId xmlns:a16="http://schemas.microsoft.com/office/drawing/2014/main" id="{6F631524-1F97-44A7-8AEA-B303D57FCBDC}"/>
                  </a:ext>
                </a:extLst>
              </p:cNvPr>
              <p:cNvSpPr/>
              <p:nvPr/>
            </p:nvSpPr>
            <p:spPr>
              <a:xfrm>
                <a:off x="2190537" y="1748344"/>
                <a:ext cx="751218" cy="498462"/>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gradFill flip="none" rotWithShape="1">
                <a:gsLst>
                  <a:gs pos="57000">
                    <a:srgbClr val="006ABE"/>
                  </a:gs>
                  <a:gs pos="57000">
                    <a:srgbClr val="137BCD"/>
                  </a:gs>
                </a:gsLst>
                <a:lin ang="19200000" scaled="0"/>
                <a:tileRect/>
              </a:gra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Public</a:t>
                </a:r>
              </a:p>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Cloud</a:t>
                </a:r>
              </a:p>
            </p:txBody>
          </p:sp>
          <p:sp>
            <p:nvSpPr>
              <p:cNvPr id="58" name="Freeform 132">
                <a:extLst>
                  <a:ext uri="{FF2B5EF4-FFF2-40B4-BE49-F238E27FC236}">
                    <a16:creationId xmlns:a16="http://schemas.microsoft.com/office/drawing/2014/main" id="{ACACF860-9B9C-4C2F-A93D-297EFF3E695A}"/>
                  </a:ext>
                </a:extLst>
              </p:cNvPr>
              <p:cNvSpPr/>
              <p:nvPr/>
            </p:nvSpPr>
            <p:spPr>
              <a:xfrm>
                <a:off x="2849261" y="1491932"/>
                <a:ext cx="1059135" cy="702777"/>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solidFill>
                <a:srgbClr val="FFFFFF"/>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Office 365</a:t>
                </a:r>
              </a:p>
            </p:txBody>
          </p:sp>
          <p:sp>
            <p:nvSpPr>
              <p:cNvPr id="59" name="Freeform 133">
                <a:extLst>
                  <a:ext uri="{FF2B5EF4-FFF2-40B4-BE49-F238E27FC236}">
                    <a16:creationId xmlns:a16="http://schemas.microsoft.com/office/drawing/2014/main" id="{2E67B6B0-1462-47EB-B810-D93689EC8DF0}"/>
                  </a:ext>
                </a:extLst>
              </p:cNvPr>
              <p:cNvSpPr/>
              <p:nvPr/>
            </p:nvSpPr>
            <p:spPr>
              <a:xfrm>
                <a:off x="2885514" y="1509815"/>
                <a:ext cx="1005232" cy="667010"/>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gradFill flip="none" rotWithShape="1">
                <a:gsLst>
                  <a:gs pos="57000">
                    <a:srgbClr val="003F82"/>
                  </a:gs>
                  <a:gs pos="57000">
                    <a:srgbClr val="004DA4"/>
                  </a:gs>
                </a:gsLst>
                <a:lin ang="19200000" scaled="0"/>
                <a:tileRect/>
              </a:gra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Office 365</a:t>
                </a:r>
              </a:p>
            </p:txBody>
          </p:sp>
        </p:grpSp>
        <p:sp>
          <p:nvSpPr>
            <p:cNvPr id="49" name="TextBox 48">
              <a:extLst>
                <a:ext uri="{FF2B5EF4-FFF2-40B4-BE49-F238E27FC236}">
                  <a16:creationId xmlns:a16="http://schemas.microsoft.com/office/drawing/2014/main" id="{D23F21BB-C121-481B-9B39-0DAB8B36C2F8}"/>
                </a:ext>
              </a:extLst>
            </p:cNvPr>
            <p:cNvSpPr txBox="1"/>
            <p:nvPr/>
          </p:nvSpPr>
          <p:spPr>
            <a:xfrm>
              <a:off x="4218567" y="3979665"/>
              <a:ext cx="3977070" cy="837231"/>
            </a:xfrm>
            <a:prstGeom prst="rect">
              <a:avLst/>
            </a:prstGeom>
            <a:noFill/>
            <a:ln>
              <a:noFill/>
            </a:ln>
          </p:spPr>
          <p:txBody>
            <a:bodyPr wrap="square" lIns="182854" tIns="146284" rIns="182854" bIns="146284" rtlCol="0">
              <a:spAutoFit/>
            </a:bodyPr>
            <a:lstStyle>
              <a:defPPr>
                <a:defRPr lang="en-US"/>
              </a:defPPr>
              <a:lvl1pPr>
                <a:lnSpc>
                  <a:spcPct val="90000"/>
                </a:lnSpc>
                <a:spcAft>
                  <a:spcPts val="1200"/>
                </a:spcAft>
                <a:defRPr sz="1400">
                  <a:gradFill>
                    <a:gsLst>
                      <a:gs pos="2917">
                        <a:srgbClr val="000000"/>
                      </a:gs>
                      <a:gs pos="30000">
                        <a:srgbClr val="000000"/>
                      </a:gs>
                    </a:gsLst>
                    <a:lin ang="5400000" scaled="0"/>
                  </a:gradFill>
                </a:defRPr>
              </a:lvl1p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Get started in minutes</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Integrated with Azure ML, PowerBI &amp; ADF</a:t>
              </a:r>
            </a:p>
          </p:txBody>
        </p:sp>
        <p:sp>
          <p:nvSpPr>
            <p:cNvPr id="50" name="Rectangle 49">
              <a:extLst>
                <a:ext uri="{FF2B5EF4-FFF2-40B4-BE49-F238E27FC236}">
                  <a16:creationId xmlns:a16="http://schemas.microsoft.com/office/drawing/2014/main" id="{BFD5BDE0-EE2E-4A74-8092-C2425A27A4E9}"/>
                </a:ext>
              </a:extLst>
            </p:cNvPr>
            <p:cNvSpPr/>
            <p:nvPr/>
          </p:nvSpPr>
          <p:spPr bwMode="auto">
            <a:xfrm>
              <a:off x="4319937" y="3446573"/>
              <a:ext cx="3295128" cy="541188"/>
            </a:xfrm>
            <a:prstGeom prst="rect">
              <a:avLst/>
            </a:prstGeom>
            <a:solidFill>
              <a:srgbClr val="0072C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Light"/>
                  <a:ea typeface="Segoe UI" pitchFamily="34" charset="0"/>
                  <a:cs typeface="Segoe UI" pitchFamily="34" charset="0"/>
                </a:rPr>
                <a:t>Powered by the Cloud</a:t>
              </a:r>
            </a:p>
          </p:txBody>
        </p:sp>
        <p:pic>
          <p:nvPicPr>
            <p:cNvPr id="51" name="Picture 50">
              <a:extLst>
                <a:ext uri="{FF2B5EF4-FFF2-40B4-BE49-F238E27FC236}">
                  <a16:creationId xmlns:a16="http://schemas.microsoft.com/office/drawing/2014/main" id="{B98C41F8-F9BD-4FCE-B830-7EB427F9FA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1272" y="5200826"/>
              <a:ext cx="434609" cy="434609"/>
            </a:xfrm>
            <a:prstGeom prst="rect">
              <a:avLst/>
            </a:prstGeom>
          </p:spPr>
        </p:pic>
        <p:pic>
          <p:nvPicPr>
            <p:cNvPr id="52" name="Picture 51">
              <a:extLst>
                <a:ext uri="{FF2B5EF4-FFF2-40B4-BE49-F238E27FC236}">
                  <a16:creationId xmlns:a16="http://schemas.microsoft.com/office/drawing/2014/main" id="{185FA76A-B40F-489C-BF81-7F6C18683B87}"/>
                </a:ext>
              </a:extLst>
            </p:cNvPr>
            <p:cNvPicPr>
              <a:picLocks noChangeAspect="1"/>
            </p:cNvPicPr>
            <p:nvPr/>
          </p:nvPicPr>
          <p:blipFill>
            <a:blip r:embed="rId5">
              <a:clrChange>
                <a:clrFrom>
                  <a:srgbClr val="000000"/>
                </a:clrFrom>
                <a:clrTo>
                  <a:srgbClr val="000000">
                    <a:alpha val="0"/>
                  </a:srgbClr>
                </a:clrTo>
              </a:clrChange>
            </a:blip>
            <a:stretch>
              <a:fillRect/>
            </a:stretch>
          </p:blipFill>
          <p:spPr>
            <a:xfrm>
              <a:off x="4926878" y="5680291"/>
              <a:ext cx="541790" cy="541790"/>
            </a:xfrm>
            <a:prstGeom prst="rect">
              <a:avLst/>
            </a:prstGeom>
          </p:spPr>
        </p:pic>
      </p:grpSp>
      <p:grpSp>
        <p:nvGrpSpPr>
          <p:cNvPr id="60" name="Group 59">
            <a:extLst>
              <a:ext uri="{FF2B5EF4-FFF2-40B4-BE49-F238E27FC236}">
                <a16:creationId xmlns:a16="http://schemas.microsoft.com/office/drawing/2014/main" id="{A0F43294-C277-4A63-9AC0-982DB8403F3B}"/>
              </a:ext>
            </a:extLst>
          </p:cNvPr>
          <p:cNvGrpSpPr/>
          <p:nvPr/>
        </p:nvGrpSpPr>
        <p:grpSpPr>
          <a:xfrm>
            <a:off x="2325061" y="4169317"/>
            <a:ext cx="380992" cy="560216"/>
            <a:chOff x="2324526" y="4169422"/>
            <a:chExt cx="381046" cy="560295"/>
          </a:xfrm>
        </p:grpSpPr>
        <p:sp>
          <p:nvSpPr>
            <p:cNvPr id="61" name="Flowchart: Magnetic Disk 60">
              <a:extLst>
                <a:ext uri="{FF2B5EF4-FFF2-40B4-BE49-F238E27FC236}">
                  <a16:creationId xmlns:a16="http://schemas.microsoft.com/office/drawing/2014/main" id="{D90B2521-4FF5-4458-B278-C672A643BED0}"/>
                </a:ext>
              </a:extLst>
            </p:cNvPr>
            <p:cNvSpPr/>
            <p:nvPr/>
          </p:nvSpPr>
          <p:spPr bwMode="auto">
            <a:xfrm>
              <a:off x="2324526" y="4169422"/>
              <a:ext cx="381046" cy="560295"/>
            </a:xfrm>
            <a:prstGeom prst="flowChartMagneticDisk">
              <a:avLst/>
            </a:prstGeom>
            <a:gradFill flip="none" rotWithShape="1">
              <a:gsLst>
                <a:gs pos="57000">
                  <a:srgbClr val="003F82"/>
                </a:gs>
                <a:gs pos="57000">
                  <a:srgbClr val="004DA4"/>
                </a:gs>
              </a:gsLst>
              <a:lin ang="19200000" scaled="0"/>
              <a:tileRect/>
            </a:gradFill>
            <a:ln w="12700" cap="flat" cmpd="sng" algn="ctr">
              <a:noFill/>
              <a:prstDash val="solid"/>
              <a:miter lim="800000"/>
            </a:ln>
            <a:effec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err="1">
                <a:ln>
                  <a:noFill/>
                </a:ln>
                <a:solidFill>
                  <a:srgbClr val="FFFFFF"/>
                </a:solidFill>
                <a:effectLst/>
                <a:uLnTx/>
                <a:uFillTx/>
                <a:latin typeface="Segoe Light"/>
                <a:ea typeface="+mn-ea"/>
                <a:cs typeface="+mn-cs"/>
              </a:endParaRPr>
            </a:p>
          </p:txBody>
        </p:sp>
        <p:sp>
          <p:nvSpPr>
            <p:cNvPr id="62" name="Oval 61">
              <a:extLst>
                <a:ext uri="{FF2B5EF4-FFF2-40B4-BE49-F238E27FC236}">
                  <a16:creationId xmlns:a16="http://schemas.microsoft.com/office/drawing/2014/main" id="{9BD038D1-E211-4A6C-A901-1886B6229C82}"/>
                </a:ext>
              </a:extLst>
            </p:cNvPr>
            <p:cNvSpPr/>
            <p:nvPr/>
          </p:nvSpPr>
          <p:spPr bwMode="auto">
            <a:xfrm>
              <a:off x="2366342" y="4197108"/>
              <a:ext cx="312260" cy="132980"/>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63" name="Donut 16">
            <a:extLst>
              <a:ext uri="{FF2B5EF4-FFF2-40B4-BE49-F238E27FC236}">
                <a16:creationId xmlns:a16="http://schemas.microsoft.com/office/drawing/2014/main" id="{709F6809-FA4F-42C7-848C-B899EF7FACE5}"/>
              </a:ext>
            </a:extLst>
          </p:cNvPr>
          <p:cNvSpPr/>
          <p:nvPr/>
        </p:nvSpPr>
        <p:spPr bwMode="auto">
          <a:xfrm>
            <a:off x="2751329" y="3966399"/>
            <a:ext cx="375218" cy="160539"/>
          </a:xfrm>
          <a:prstGeom prst="donu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4" name="Group 63">
            <a:extLst>
              <a:ext uri="{FF2B5EF4-FFF2-40B4-BE49-F238E27FC236}">
                <a16:creationId xmlns:a16="http://schemas.microsoft.com/office/drawing/2014/main" id="{36DD27C0-4C5D-4E98-86CD-D526C7CCBE89}"/>
              </a:ext>
            </a:extLst>
          </p:cNvPr>
          <p:cNvGrpSpPr/>
          <p:nvPr/>
        </p:nvGrpSpPr>
        <p:grpSpPr>
          <a:xfrm>
            <a:off x="8456213" y="2456194"/>
            <a:ext cx="3679806" cy="3488136"/>
            <a:chOff x="8456548" y="2456056"/>
            <a:chExt cx="3680328" cy="3488631"/>
          </a:xfrm>
        </p:grpSpPr>
        <p:sp>
          <p:nvSpPr>
            <p:cNvPr id="65" name="Freeform 139">
              <a:extLst>
                <a:ext uri="{FF2B5EF4-FFF2-40B4-BE49-F238E27FC236}">
                  <a16:creationId xmlns:a16="http://schemas.microsoft.com/office/drawing/2014/main" id="{274187A1-B3AB-492C-87E3-28A0E030CB0C}"/>
                </a:ext>
              </a:extLst>
            </p:cNvPr>
            <p:cNvSpPr>
              <a:spLocks noChangeAspect="1"/>
            </p:cNvSpPr>
            <p:nvPr/>
          </p:nvSpPr>
          <p:spPr bwMode="gray">
            <a:xfrm>
              <a:off x="9186348" y="3909781"/>
              <a:ext cx="1308837" cy="896818"/>
            </a:xfrm>
            <a:custGeom>
              <a:avLst/>
              <a:gdLst>
                <a:gd name="connsiteX0" fmla="*/ 108198 w 5712852"/>
                <a:gd name="connsiteY0" fmla="*/ 3682402 h 3914458"/>
                <a:gd name="connsiteX1" fmla="*/ 5604654 w 5712852"/>
                <a:gd name="connsiteY1" fmla="*/ 3682402 h 3914458"/>
                <a:gd name="connsiteX2" fmla="*/ 5712852 w 5712852"/>
                <a:gd name="connsiteY2" fmla="*/ 3798430 h 3914458"/>
                <a:gd name="connsiteX3" fmla="*/ 5604654 w 5712852"/>
                <a:gd name="connsiteY3" fmla="*/ 3914458 h 3914458"/>
                <a:gd name="connsiteX4" fmla="*/ 108198 w 5712852"/>
                <a:gd name="connsiteY4" fmla="*/ 3914458 h 3914458"/>
                <a:gd name="connsiteX5" fmla="*/ 0 w 5712852"/>
                <a:gd name="connsiteY5" fmla="*/ 3798430 h 3914458"/>
                <a:gd name="connsiteX6" fmla="*/ 108198 w 5712852"/>
                <a:gd name="connsiteY6" fmla="*/ 3682402 h 3914458"/>
                <a:gd name="connsiteX7" fmla="*/ 845170 w 5712852"/>
                <a:gd name="connsiteY7" fmla="*/ 2908607 h 3914458"/>
                <a:gd name="connsiteX8" fmla="*/ 1954772 w 5712852"/>
                <a:gd name="connsiteY8" fmla="*/ 2908607 h 3914458"/>
                <a:gd name="connsiteX9" fmla="*/ 1990796 w 5712852"/>
                <a:gd name="connsiteY9" fmla="*/ 2944230 h 3914458"/>
                <a:gd name="connsiteX10" fmla="*/ 1990796 w 5712852"/>
                <a:gd name="connsiteY10" fmla="*/ 2958479 h 3914458"/>
                <a:gd name="connsiteX11" fmla="*/ 1954772 w 5712852"/>
                <a:gd name="connsiteY11" fmla="*/ 2994101 h 3914458"/>
                <a:gd name="connsiteX12" fmla="*/ 845170 w 5712852"/>
                <a:gd name="connsiteY12" fmla="*/ 2994101 h 3914458"/>
                <a:gd name="connsiteX13" fmla="*/ 809144 w 5712852"/>
                <a:gd name="connsiteY13" fmla="*/ 2958479 h 3914458"/>
                <a:gd name="connsiteX14" fmla="*/ 809144 w 5712852"/>
                <a:gd name="connsiteY14" fmla="*/ 2944230 h 3914458"/>
                <a:gd name="connsiteX15" fmla="*/ 845170 w 5712852"/>
                <a:gd name="connsiteY15" fmla="*/ 2908607 h 3914458"/>
                <a:gd name="connsiteX16" fmla="*/ 845170 w 5712852"/>
                <a:gd name="connsiteY16" fmla="*/ 2618536 h 3914458"/>
                <a:gd name="connsiteX17" fmla="*/ 1954772 w 5712852"/>
                <a:gd name="connsiteY17" fmla="*/ 2618536 h 3914458"/>
                <a:gd name="connsiteX18" fmla="*/ 1990796 w 5712852"/>
                <a:gd name="connsiteY18" fmla="*/ 2655431 h 3914458"/>
                <a:gd name="connsiteX19" fmla="*/ 1990796 w 5712852"/>
                <a:gd name="connsiteY19" fmla="*/ 2670189 h 3914458"/>
                <a:gd name="connsiteX20" fmla="*/ 1954772 w 5712852"/>
                <a:gd name="connsiteY20" fmla="*/ 2707084 h 3914458"/>
                <a:gd name="connsiteX21" fmla="*/ 845170 w 5712852"/>
                <a:gd name="connsiteY21" fmla="*/ 2707084 h 3914458"/>
                <a:gd name="connsiteX22" fmla="*/ 809144 w 5712852"/>
                <a:gd name="connsiteY22" fmla="*/ 2670189 h 3914458"/>
                <a:gd name="connsiteX23" fmla="*/ 809144 w 5712852"/>
                <a:gd name="connsiteY23" fmla="*/ 2655431 h 3914458"/>
                <a:gd name="connsiteX24" fmla="*/ 845170 w 5712852"/>
                <a:gd name="connsiteY24" fmla="*/ 2618536 h 3914458"/>
                <a:gd name="connsiteX25" fmla="*/ 2446370 w 5712852"/>
                <a:gd name="connsiteY25" fmla="*/ 2560522 h 3914458"/>
                <a:gd name="connsiteX26" fmla="*/ 4659920 w 5712852"/>
                <a:gd name="connsiteY26" fmla="*/ 2560522 h 3914458"/>
                <a:gd name="connsiteX27" fmla="*/ 4876228 w 5712852"/>
                <a:gd name="connsiteY27" fmla="*/ 2762859 h 3914458"/>
                <a:gd name="connsiteX28" fmla="*/ 4876228 w 5712852"/>
                <a:gd name="connsiteY28" fmla="*/ 2791764 h 3914458"/>
                <a:gd name="connsiteX29" fmla="*/ 4659920 w 5712852"/>
                <a:gd name="connsiteY29" fmla="*/ 2994101 h 3914458"/>
                <a:gd name="connsiteX30" fmla="*/ 2446370 w 5712852"/>
                <a:gd name="connsiteY30" fmla="*/ 2994101 h 3914458"/>
                <a:gd name="connsiteX31" fmla="*/ 2222852 w 5712852"/>
                <a:gd name="connsiteY31" fmla="*/ 2791764 h 3914458"/>
                <a:gd name="connsiteX32" fmla="*/ 2222852 w 5712852"/>
                <a:gd name="connsiteY32" fmla="*/ 2762859 h 3914458"/>
                <a:gd name="connsiteX33" fmla="*/ 2446370 w 5712852"/>
                <a:gd name="connsiteY33" fmla="*/ 2560522 h 3914458"/>
                <a:gd name="connsiteX34" fmla="*/ 845170 w 5712852"/>
                <a:gd name="connsiteY34" fmla="*/ 2331519 h 3914458"/>
                <a:gd name="connsiteX35" fmla="*/ 1954772 w 5712852"/>
                <a:gd name="connsiteY35" fmla="*/ 2331519 h 3914458"/>
                <a:gd name="connsiteX36" fmla="*/ 1990796 w 5712852"/>
                <a:gd name="connsiteY36" fmla="*/ 2367141 h 3914458"/>
                <a:gd name="connsiteX37" fmla="*/ 1990796 w 5712852"/>
                <a:gd name="connsiteY37" fmla="*/ 2381390 h 3914458"/>
                <a:gd name="connsiteX38" fmla="*/ 1954772 w 5712852"/>
                <a:gd name="connsiteY38" fmla="*/ 2417013 h 3914458"/>
                <a:gd name="connsiteX39" fmla="*/ 845170 w 5712852"/>
                <a:gd name="connsiteY39" fmla="*/ 2417013 h 3914458"/>
                <a:gd name="connsiteX40" fmla="*/ 809144 w 5712852"/>
                <a:gd name="connsiteY40" fmla="*/ 2381390 h 3914458"/>
                <a:gd name="connsiteX41" fmla="*/ 809144 w 5712852"/>
                <a:gd name="connsiteY41" fmla="*/ 2367141 h 3914458"/>
                <a:gd name="connsiteX42" fmla="*/ 845170 w 5712852"/>
                <a:gd name="connsiteY42" fmla="*/ 2331519 h 3914458"/>
                <a:gd name="connsiteX43" fmla="*/ 845170 w 5712852"/>
                <a:gd name="connsiteY43" fmla="*/ 2041449 h 3914458"/>
                <a:gd name="connsiteX44" fmla="*/ 1954772 w 5712852"/>
                <a:gd name="connsiteY44" fmla="*/ 2041449 h 3914458"/>
                <a:gd name="connsiteX45" fmla="*/ 1990796 w 5712852"/>
                <a:gd name="connsiteY45" fmla="*/ 2078344 h 3914458"/>
                <a:gd name="connsiteX46" fmla="*/ 1990796 w 5712852"/>
                <a:gd name="connsiteY46" fmla="*/ 2093102 h 3914458"/>
                <a:gd name="connsiteX47" fmla="*/ 1954772 w 5712852"/>
                <a:gd name="connsiteY47" fmla="*/ 2129997 h 3914458"/>
                <a:gd name="connsiteX48" fmla="*/ 845170 w 5712852"/>
                <a:gd name="connsiteY48" fmla="*/ 2129997 h 3914458"/>
                <a:gd name="connsiteX49" fmla="*/ 809144 w 5712852"/>
                <a:gd name="connsiteY49" fmla="*/ 2093102 h 3914458"/>
                <a:gd name="connsiteX50" fmla="*/ 809144 w 5712852"/>
                <a:gd name="connsiteY50" fmla="*/ 2078344 h 3914458"/>
                <a:gd name="connsiteX51" fmla="*/ 845170 w 5712852"/>
                <a:gd name="connsiteY51" fmla="*/ 2041449 h 3914458"/>
                <a:gd name="connsiteX52" fmla="*/ 3106861 w 5712852"/>
                <a:gd name="connsiteY52" fmla="*/ 1436128 h 3914458"/>
                <a:gd name="connsiteX53" fmla="*/ 3279630 w 5712852"/>
                <a:gd name="connsiteY53" fmla="*/ 1679384 h 3914458"/>
                <a:gd name="connsiteX54" fmla="*/ 3195994 w 5712852"/>
                <a:gd name="connsiteY54" fmla="*/ 1860133 h 3914458"/>
                <a:gd name="connsiteX55" fmla="*/ 3041379 w 5712852"/>
                <a:gd name="connsiteY55" fmla="*/ 1526256 h 3914458"/>
                <a:gd name="connsiteX56" fmla="*/ 2784464 w 5712852"/>
                <a:gd name="connsiteY56" fmla="*/ 1128801 h 3914458"/>
                <a:gd name="connsiteX57" fmla="*/ 2966034 w 5712852"/>
                <a:gd name="connsiteY57" fmla="*/ 1515688 h 3914458"/>
                <a:gd name="connsiteX58" fmla="*/ 2546062 w 5712852"/>
                <a:gd name="connsiteY58" fmla="*/ 2098457 h 3914458"/>
                <a:gd name="connsiteX59" fmla="*/ 2538450 w 5712852"/>
                <a:gd name="connsiteY59" fmla="*/ 2093324 h 3914458"/>
                <a:gd name="connsiteX60" fmla="*/ 2655989 w 5712852"/>
                <a:gd name="connsiteY60" fmla="*/ 1632500 h 3914458"/>
                <a:gd name="connsiteX61" fmla="*/ 2784464 w 5712852"/>
                <a:gd name="connsiteY61" fmla="*/ 1128801 h 3914458"/>
                <a:gd name="connsiteX62" fmla="*/ 1348411 w 5712852"/>
                <a:gd name="connsiteY62" fmla="*/ 680933 h 3914458"/>
                <a:gd name="connsiteX63" fmla="*/ 1507411 w 5712852"/>
                <a:gd name="connsiteY63" fmla="*/ 738588 h 3914458"/>
                <a:gd name="connsiteX64" fmla="*/ 1550775 w 5712852"/>
                <a:gd name="connsiteY64" fmla="*/ 889932 h 3914458"/>
                <a:gd name="connsiteX65" fmla="*/ 1507411 w 5712852"/>
                <a:gd name="connsiteY65" fmla="*/ 1041276 h 3914458"/>
                <a:gd name="connsiteX66" fmla="*/ 1471275 w 5712852"/>
                <a:gd name="connsiteY66" fmla="*/ 1156586 h 3914458"/>
                <a:gd name="connsiteX67" fmla="*/ 1724227 w 5712852"/>
                <a:gd name="connsiteY67" fmla="*/ 1257482 h 3914458"/>
                <a:gd name="connsiteX68" fmla="*/ 1760365 w 5712852"/>
                <a:gd name="connsiteY68" fmla="*/ 1322344 h 3914458"/>
                <a:gd name="connsiteX69" fmla="*/ 1782045 w 5712852"/>
                <a:gd name="connsiteY69" fmla="*/ 1538550 h 3914458"/>
                <a:gd name="connsiteX70" fmla="*/ 1789273 w 5712852"/>
                <a:gd name="connsiteY70" fmla="*/ 1661066 h 3914458"/>
                <a:gd name="connsiteX71" fmla="*/ 1008731 w 5712852"/>
                <a:gd name="connsiteY71" fmla="*/ 1661066 h 3914458"/>
                <a:gd name="connsiteX72" fmla="*/ 1008731 w 5712852"/>
                <a:gd name="connsiteY72" fmla="*/ 1372792 h 3914458"/>
                <a:gd name="connsiteX73" fmla="*/ 1044867 w 5712852"/>
                <a:gd name="connsiteY73" fmla="*/ 1264689 h 3914458"/>
                <a:gd name="connsiteX74" fmla="*/ 1268911 w 5712852"/>
                <a:gd name="connsiteY74" fmla="*/ 1156586 h 3914458"/>
                <a:gd name="connsiteX75" fmla="*/ 1218321 w 5712852"/>
                <a:gd name="connsiteY75" fmla="*/ 1026863 h 3914458"/>
                <a:gd name="connsiteX76" fmla="*/ 1203867 w 5712852"/>
                <a:gd name="connsiteY76" fmla="*/ 803450 h 3914458"/>
                <a:gd name="connsiteX77" fmla="*/ 1348411 w 5712852"/>
                <a:gd name="connsiteY77" fmla="*/ 680933 h 3914458"/>
                <a:gd name="connsiteX78" fmla="*/ 4473179 w 5712852"/>
                <a:gd name="connsiteY78" fmla="*/ 550320 h 3914458"/>
                <a:gd name="connsiteX79" fmla="*/ 4357849 w 5712852"/>
                <a:gd name="connsiteY79" fmla="*/ 665650 h 3914458"/>
                <a:gd name="connsiteX80" fmla="*/ 4366912 w 5712852"/>
                <a:gd name="connsiteY80" fmla="*/ 710542 h 3914458"/>
                <a:gd name="connsiteX81" fmla="*/ 4381211 w 5712852"/>
                <a:gd name="connsiteY81" fmla="*/ 731748 h 3914458"/>
                <a:gd name="connsiteX82" fmla="*/ 4020705 w 5712852"/>
                <a:gd name="connsiteY82" fmla="*/ 1187369 h 3914458"/>
                <a:gd name="connsiteX83" fmla="*/ 3581985 w 5712852"/>
                <a:gd name="connsiteY83" fmla="*/ 1025953 h 3914458"/>
                <a:gd name="connsiteX84" fmla="*/ 3313364 w 5712852"/>
                <a:gd name="connsiteY84" fmla="*/ 1606479 h 3914458"/>
                <a:gd name="connsiteX85" fmla="*/ 3107984 w 5712852"/>
                <a:gd name="connsiteY85" fmla="*/ 1318713 h 3914458"/>
                <a:gd name="connsiteX86" fmla="*/ 3008924 w 5712852"/>
                <a:gd name="connsiteY86" fmla="*/ 1456172 h 3914458"/>
                <a:gd name="connsiteX87" fmla="*/ 2764891 w 5712852"/>
                <a:gd name="connsiteY87" fmla="*/ 929204 h 3914458"/>
                <a:gd name="connsiteX88" fmla="*/ 2474691 w 5712852"/>
                <a:gd name="connsiteY88" fmla="*/ 2083778 h 3914458"/>
                <a:gd name="connsiteX89" fmla="*/ 2443768 w 5712852"/>
                <a:gd name="connsiteY89" fmla="*/ 2090021 h 3914458"/>
                <a:gd name="connsiteX90" fmla="*/ 2373329 w 5712852"/>
                <a:gd name="connsiteY90" fmla="*/ 2196288 h 3914458"/>
                <a:gd name="connsiteX91" fmla="*/ 2488659 w 5712852"/>
                <a:gd name="connsiteY91" fmla="*/ 2311618 h 3914458"/>
                <a:gd name="connsiteX92" fmla="*/ 2603989 w 5712852"/>
                <a:gd name="connsiteY92" fmla="*/ 2196288 h 3914458"/>
                <a:gd name="connsiteX93" fmla="*/ 2594926 w 5712852"/>
                <a:gd name="connsiteY93" fmla="*/ 2151397 h 3914458"/>
                <a:gd name="connsiteX94" fmla="*/ 2591202 w 5712852"/>
                <a:gd name="connsiteY94" fmla="*/ 2145873 h 3914458"/>
                <a:gd name="connsiteX95" fmla="*/ 2998617 w 5712852"/>
                <a:gd name="connsiteY95" fmla="*/ 1585114 h 3914458"/>
                <a:gd name="connsiteX96" fmla="*/ 3196260 w 5712852"/>
                <a:gd name="connsiteY96" fmla="*/ 2006249 h 3914458"/>
                <a:gd name="connsiteX97" fmla="*/ 3323276 w 5712852"/>
                <a:gd name="connsiteY97" fmla="*/ 1740837 h 3914458"/>
                <a:gd name="connsiteX98" fmla="*/ 3475135 w 5712852"/>
                <a:gd name="connsiteY98" fmla="*/ 1954653 h 3914458"/>
                <a:gd name="connsiteX99" fmla="*/ 4009339 w 5712852"/>
                <a:gd name="connsiteY99" fmla="*/ 1650537 h 3914458"/>
                <a:gd name="connsiteX100" fmla="*/ 4199709 w 5712852"/>
                <a:gd name="connsiteY100" fmla="*/ 1913604 h 3914458"/>
                <a:gd name="connsiteX101" fmla="*/ 4529157 w 5712852"/>
                <a:gd name="connsiteY101" fmla="*/ 1580232 h 3914458"/>
                <a:gd name="connsiteX102" fmla="*/ 4543618 w 5712852"/>
                <a:gd name="connsiteY102" fmla="*/ 1589982 h 3914458"/>
                <a:gd name="connsiteX103" fmla="*/ 4588509 w 5712852"/>
                <a:gd name="connsiteY103" fmla="*/ 1599045 h 3914458"/>
                <a:gd name="connsiteX104" fmla="*/ 4703839 w 5712852"/>
                <a:gd name="connsiteY104" fmla="*/ 1483715 h 3914458"/>
                <a:gd name="connsiteX105" fmla="*/ 4588509 w 5712852"/>
                <a:gd name="connsiteY105" fmla="*/ 1368385 h 3914458"/>
                <a:gd name="connsiteX106" fmla="*/ 4473179 w 5712852"/>
                <a:gd name="connsiteY106" fmla="*/ 1483715 h 3914458"/>
                <a:gd name="connsiteX107" fmla="*/ 4480139 w 5712852"/>
                <a:gd name="connsiteY107" fmla="*/ 1518186 h 3914458"/>
                <a:gd name="connsiteX108" fmla="*/ 4217485 w 5712852"/>
                <a:gd name="connsiteY108" fmla="*/ 1798164 h 3914458"/>
                <a:gd name="connsiteX109" fmla="*/ 4037504 w 5712852"/>
                <a:gd name="connsiteY109" fmla="*/ 1560366 h 3914458"/>
                <a:gd name="connsiteX110" fmla="*/ 3498455 w 5712852"/>
                <a:gd name="connsiteY110" fmla="*/ 1865818 h 3914458"/>
                <a:gd name="connsiteX111" fmla="*/ 3357787 w 5712852"/>
                <a:gd name="connsiteY111" fmla="*/ 1668722 h 3914458"/>
                <a:gd name="connsiteX112" fmla="*/ 3620404 w 5712852"/>
                <a:gd name="connsiteY112" fmla="*/ 1119958 h 3914458"/>
                <a:gd name="connsiteX113" fmla="*/ 4047072 w 5712852"/>
                <a:gd name="connsiteY113" fmla="*/ 1271366 h 3914458"/>
                <a:gd name="connsiteX114" fmla="*/ 4431112 w 5712852"/>
                <a:gd name="connsiteY114" fmla="*/ 772487 h 3914458"/>
                <a:gd name="connsiteX115" fmla="*/ 4473179 w 5712852"/>
                <a:gd name="connsiteY115" fmla="*/ 780980 h 3914458"/>
                <a:gd name="connsiteX116" fmla="*/ 4588509 w 5712852"/>
                <a:gd name="connsiteY116" fmla="*/ 665650 h 3914458"/>
                <a:gd name="connsiteX117" fmla="*/ 4473179 w 5712852"/>
                <a:gd name="connsiteY117" fmla="*/ 550320 h 3914458"/>
                <a:gd name="connsiteX118" fmla="*/ 924425 w 5712852"/>
                <a:gd name="connsiteY118" fmla="*/ 479411 h 3914458"/>
                <a:gd name="connsiteX119" fmla="*/ 1875513 w 5712852"/>
                <a:gd name="connsiteY119" fmla="*/ 479411 h 3914458"/>
                <a:gd name="connsiteX120" fmla="*/ 1990795 w 5712852"/>
                <a:gd name="connsiteY120" fmla="*/ 594694 h 3914458"/>
                <a:gd name="connsiteX121" fmla="*/ 1990795 w 5712852"/>
                <a:gd name="connsiteY121" fmla="*/ 1545784 h 3914458"/>
                <a:gd name="connsiteX122" fmla="*/ 1875513 w 5712852"/>
                <a:gd name="connsiteY122" fmla="*/ 1661067 h 3914458"/>
                <a:gd name="connsiteX123" fmla="*/ 1846691 w 5712852"/>
                <a:gd name="connsiteY123" fmla="*/ 1661067 h 3914458"/>
                <a:gd name="connsiteX124" fmla="*/ 1839487 w 5712852"/>
                <a:gd name="connsiteY124" fmla="*/ 1531373 h 3914458"/>
                <a:gd name="connsiteX125" fmla="*/ 1817871 w 5712852"/>
                <a:gd name="connsiteY125" fmla="*/ 1315217 h 3914458"/>
                <a:gd name="connsiteX126" fmla="*/ 1817871 w 5712852"/>
                <a:gd name="connsiteY126" fmla="*/ 1308011 h 3914458"/>
                <a:gd name="connsiteX127" fmla="*/ 1817871 w 5712852"/>
                <a:gd name="connsiteY127" fmla="*/ 1300806 h 3914458"/>
                <a:gd name="connsiteX128" fmla="*/ 1810665 w 5712852"/>
                <a:gd name="connsiteY128" fmla="*/ 1293601 h 3914458"/>
                <a:gd name="connsiteX129" fmla="*/ 1753025 w 5712852"/>
                <a:gd name="connsiteY129" fmla="*/ 1207138 h 3914458"/>
                <a:gd name="connsiteX130" fmla="*/ 1666561 w 5712852"/>
                <a:gd name="connsiteY130" fmla="*/ 1171112 h 3914458"/>
                <a:gd name="connsiteX131" fmla="*/ 1529663 w 5712852"/>
                <a:gd name="connsiteY131" fmla="*/ 1127881 h 3914458"/>
                <a:gd name="connsiteX132" fmla="*/ 1551279 w 5712852"/>
                <a:gd name="connsiteY132" fmla="*/ 1077444 h 3914458"/>
                <a:gd name="connsiteX133" fmla="*/ 1608919 w 5712852"/>
                <a:gd name="connsiteY133" fmla="*/ 904519 h 3914458"/>
                <a:gd name="connsiteX134" fmla="*/ 1608919 w 5712852"/>
                <a:gd name="connsiteY134" fmla="*/ 897314 h 3914458"/>
                <a:gd name="connsiteX135" fmla="*/ 1608919 w 5712852"/>
                <a:gd name="connsiteY135" fmla="*/ 890109 h 3914458"/>
                <a:gd name="connsiteX136" fmla="*/ 1558483 w 5712852"/>
                <a:gd name="connsiteY136" fmla="*/ 702773 h 3914458"/>
                <a:gd name="connsiteX137" fmla="*/ 1349533 w 5712852"/>
                <a:gd name="connsiteY137" fmla="*/ 623515 h 3914458"/>
                <a:gd name="connsiteX138" fmla="*/ 1147787 w 5712852"/>
                <a:gd name="connsiteY138" fmla="*/ 796441 h 3914458"/>
                <a:gd name="connsiteX139" fmla="*/ 1162197 w 5712852"/>
                <a:gd name="connsiteY139" fmla="*/ 1041418 h 3914458"/>
                <a:gd name="connsiteX140" fmla="*/ 1198223 w 5712852"/>
                <a:gd name="connsiteY140" fmla="*/ 1106265 h 3914458"/>
                <a:gd name="connsiteX141" fmla="*/ 1205429 w 5712852"/>
                <a:gd name="connsiteY141" fmla="*/ 1120676 h 3914458"/>
                <a:gd name="connsiteX142" fmla="*/ 1162197 w 5712852"/>
                <a:gd name="connsiteY142" fmla="*/ 1135086 h 3914458"/>
                <a:gd name="connsiteX143" fmla="*/ 996477 w 5712852"/>
                <a:gd name="connsiteY143" fmla="*/ 1228754 h 3914458"/>
                <a:gd name="connsiteX144" fmla="*/ 953247 w 5712852"/>
                <a:gd name="connsiteY144" fmla="*/ 1372858 h 3914458"/>
                <a:gd name="connsiteX145" fmla="*/ 953247 w 5712852"/>
                <a:gd name="connsiteY145" fmla="*/ 1416090 h 3914458"/>
                <a:gd name="connsiteX146" fmla="*/ 953247 w 5712852"/>
                <a:gd name="connsiteY146" fmla="*/ 1661067 h 3914458"/>
                <a:gd name="connsiteX147" fmla="*/ 924425 w 5712852"/>
                <a:gd name="connsiteY147" fmla="*/ 1661067 h 3914458"/>
                <a:gd name="connsiteX148" fmla="*/ 809143 w 5712852"/>
                <a:gd name="connsiteY148" fmla="*/ 1545784 h 3914458"/>
                <a:gd name="connsiteX149" fmla="*/ 809143 w 5712852"/>
                <a:gd name="connsiteY149" fmla="*/ 594694 h 3914458"/>
                <a:gd name="connsiteX150" fmla="*/ 924425 w 5712852"/>
                <a:gd name="connsiteY150" fmla="*/ 479411 h 3914458"/>
                <a:gd name="connsiteX151" fmla="*/ 2313880 w 5712852"/>
                <a:gd name="connsiteY151" fmla="*/ 395700 h 3914458"/>
                <a:gd name="connsiteX152" fmla="*/ 4804846 w 5712852"/>
                <a:gd name="connsiteY152" fmla="*/ 395700 h 3914458"/>
                <a:gd name="connsiteX153" fmla="*/ 4904687 w 5712852"/>
                <a:gd name="connsiteY153" fmla="*/ 495541 h 3914458"/>
                <a:gd name="connsiteX154" fmla="*/ 4904687 w 5712852"/>
                <a:gd name="connsiteY154" fmla="*/ 2366397 h 3914458"/>
                <a:gd name="connsiteX155" fmla="*/ 4804846 w 5712852"/>
                <a:gd name="connsiteY155" fmla="*/ 2466238 h 3914458"/>
                <a:gd name="connsiteX156" fmla="*/ 2313880 w 5712852"/>
                <a:gd name="connsiteY156" fmla="*/ 2466238 h 3914458"/>
                <a:gd name="connsiteX157" fmla="*/ 2214039 w 5712852"/>
                <a:gd name="connsiteY157" fmla="*/ 2366397 h 3914458"/>
                <a:gd name="connsiteX158" fmla="*/ 2214039 w 5712852"/>
                <a:gd name="connsiteY158" fmla="*/ 495541 h 3914458"/>
                <a:gd name="connsiteX159" fmla="*/ 2313880 w 5712852"/>
                <a:gd name="connsiteY159" fmla="*/ 395700 h 3914458"/>
                <a:gd name="connsiteX160" fmla="*/ 575889 w 5712852"/>
                <a:gd name="connsiteY160" fmla="*/ 225891 h 3914458"/>
                <a:gd name="connsiteX161" fmla="*/ 575889 w 5712852"/>
                <a:gd name="connsiteY161" fmla="*/ 3334021 h 3914458"/>
                <a:gd name="connsiteX162" fmla="*/ 5090355 w 5712852"/>
                <a:gd name="connsiteY162" fmla="*/ 3334021 h 3914458"/>
                <a:gd name="connsiteX163" fmla="*/ 5090355 w 5712852"/>
                <a:gd name="connsiteY163" fmla="*/ 225891 h 3914458"/>
                <a:gd name="connsiteX164" fmla="*/ 521327 w 5712852"/>
                <a:gd name="connsiteY164" fmla="*/ 0 h 3914458"/>
                <a:gd name="connsiteX165" fmla="*/ 5144918 w 5712852"/>
                <a:gd name="connsiteY165" fmla="*/ 0 h 3914458"/>
                <a:gd name="connsiteX166" fmla="*/ 5300522 w 5712852"/>
                <a:gd name="connsiteY166" fmla="*/ 155604 h 3914458"/>
                <a:gd name="connsiteX167" fmla="*/ 5300522 w 5712852"/>
                <a:gd name="connsiteY167" fmla="*/ 3404308 h 3914458"/>
                <a:gd name="connsiteX168" fmla="*/ 5144918 w 5712852"/>
                <a:gd name="connsiteY168" fmla="*/ 3559912 h 3914458"/>
                <a:gd name="connsiteX169" fmla="*/ 521327 w 5712852"/>
                <a:gd name="connsiteY169" fmla="*/ 3559912 h 3914458"/>
                <a:gd name="connsiteX170" fmla="*/ 365723 w 5712852"/>
                <a:gd name="connsiteY170" fmla="*/ 3404308 h 3914458"/>
                <a:gd name="connsiteX171" fmla="*/ 365723 w 5712852"/>
                <a:gd name="connsiteY171" fmla="*/ 155604 h 3914458"/>
                <a:gd name="connsiteX172" fmla="*/ 521327 w 5712852"/>
                <a:gd name="connsiteY172" fmla="*/ 0 h 3914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5712852" h="3914458">
                  <a:moveTo>
                    <a:pt x="108198" y="3682402"/>
                  </a:moveTo>
                  <a:cubicBezTo>
                    <a:pt x="108198" y="3682402"/>
                    <a:pt x="108198" y="3682402"/>
                    <a:pt x="5604654" y="3682402"/>
                  </a:cubicBezTo>
                  <a:cubicBezTo>
                    <a:pt x="5662360" y="3682402"/>
                    <a:pt x="5712852" y="3733164"/>
                    <a:pt x="5712852" y="3798430"/>
                  </a:cubicBezTo>
                  <a:cubicBezTo>
                    <a:pt x="5712852" y="3863696"/>
                    <a:pt x="5662360" y="3914458"/>
                    <a:pt x="5604654" y="3914458"/>
                  </a:cubicBezTo>
                  <a:cubicBezTo>
                    <a:pt x="5604654" y="3914458"/>
                    <a:pt x="5604654" y="3914458"/>
                    <a:pt x="108198" y="3914458"/>
                  </a:cubicBezTo>
                  <a:cubicBezTo>
                    <a:pt x="50493" y="3914458"/>
                    <a:pt x="0" y="3863696"/>
                    <a:pt x="0" y="3798430"/>
                  </a:cubicBezTo>
                  <a:cubicBezTo>
                    <a:pt x="0" y="3733164"/>
                    <a:pt x="50493" y="3682402"/>
                    <a:pt x="108198" y="3682402"/>
                  </a:cubicBezTo>
                  <a:close/>
                  <a:moveTo>
                    <a:pt x="845170" y="2908607"/>
                  </a:moveTo>
                  <a:cubicBezTo>
                    <a:pt x="845170" y="2908607"/>
                    <a:pt x="845170" y="2908607"/>
                    <a:pt x="1954772" y="2908607"/>
                  </a:cubicBezTo>
                  <a:cubicBezTo>
                    <a:pt x="1976386" y="2908607"/>
                    <a:pt x="1990796" y="2922856"/>
                    <a:pt x="1990796" y="2944230"/>
                  </a:cubicBezTo>
                  <a:cubicBezTo>
                    <a:pt x="1990796" y="2944230"/>
                    <a:pt x="1990796" y="2944230"/>
                    <a:pt x="1990796" y="2958479"/>
                  </a:cubicBezTo>
                  <a:cubicBezTo>
                    <a:pt x="1990796" y="2979852"/>
                    <a:pt x="1976386" y="2994101"/>
                    <a:pt x="1954772" y="2994101"/>
                  </a:cubicBezTo>
                  <a:cubicBezTo>
                    <a:pt x="1954772" y="2994101"/>
                    <a:pt x="1954772" y="2994101"/>
                    <a:pt x="845170" y="2994101"/>
                  </a:cubicBezTo>
                  <a:cubicBezTo>
                    <a:pt x="823554" y="2994101"/>
                    <a:pt x="809144" y="2979852"/>
                    <a:pt x="809144" y="2958479"/>
                  </a:cubicBezTo>
                  <a:cubicBezTo>
                    <a:pt x="809144" y="2958479"/>
                    <a:pt x="809144" y="2958479"/>
                    <a:pt x="809144" y="2944230"/>
                  </a:cubicBezTo>
                  <a:cubicBezTo>
                    <a:pt x="809144" y="2922856"/>
                    <a:pt x="823554" y="2908607"/>
                    <a:pt x="845170" y="2908607"/>
                  </a:cubicBezTo>
                  <a:close/>
                  <a:moveTo>
                    <a:pt x="845170" y="2618536"/>
                  </a:moveTo>
                  <a:cubicBezTo>
                    <a:pt x="845170" y="2618536"/>
                    <a:pt x="845170" y="2618536"/>
                    <a:pt x="1954772" y="2618536"/>
                  </a:cubicBezTo>
                  <a:cubicBezTo>
                    <a:pt x="1976386" y="2618536"/>
                    <a:pt x="1990796" y="2633294"/>
                    <a:pt x="1990796" y="2655431"/>
                  </a:cubicBezTo>
                  <a:cubicBezTo>
                    <a:pt x="1990796" y="2655431"/>
                    <a:pt x="1990796" y="2655431"/>
                    <a:pt x="1990796" y="2670189"/>
                  </a:cubicBezTo>
                  <a:cubicBezTo>
                    <a:pt x="1990796" y="2692326"/>
                    <a:pt x="1976386" y="2707084"/>
                    <a:pt x="1954772" y="2707084"/>
                  </a:cubicBezTo>
                  <a:cubicBezTo>
                    <a:pt x="1954772" y="2707084"/>
                    <a:pt x="1954772" y="2707084"/>
                    <a:pt x="845170" y="2707084"/>
                  </a:cubicBezTo>
                  <a:cubicBezTo>
                    <a:pt x="823554" y="2707084"/>
                    <a:pt x="809144" y="2692326"/>
                    <a:pt x="809144" y="2670189"/>
                  </a:cubicBezTo>
                  <a:cubicBezTo>
                    <a:pt x="809144" y="2670189"/>
                    <a:pt x="809144" y="2670189"/>
                    <a:pt x="809144" y="2655431"/>
                  </a:cubicBezTo>
                  <a:cubicBezTo>
                    <a:pt x="809144" y="2633294"/>
                    <a:pt x="823554" y="2618536"/>
                    <a:pt x="845170" y="2618536"/>
                  </a:cubicBezTo>
                  <a:close/>
                  <a:moveTo>
                    <a:pt x="2446370" y="2560522"/>
                  </a:moveTo>
                  <a:cubicBezTo>
                    <a:pt x="4659920" y="2560522"/>
                    <a:pt x="4659920" y="2560522"/>
                    <a:pt x="4659920" y="2560522"/>
                  </a:cubicBezTo>
                  <a:cubicBezTo>
                    <a:pt x="4782496" y="2560522"/>
                    <a:pt x="4876228" y="2654464"/>
                    <a:pt x="4876228" y="2762859"/>
                  </a:cubicBezTo>
                  <a:lnTo>
                    <a:pt x="4876228" y="2791764"/>
                  </a:lnTo>
                  <a:cubicBezTo>
                    <a:pt x="4876228" y="2900159"/>
                    <a:pt x="4782496" y="2994101"/>
                    <a:pt x="4659920" y="2994101"/>
                  </a:cubicBezTo>
                  <a:cubicBezTo>
                    <a:pt x="2446370" y="2994101"/>
                    <a:pt x="2446370" y="2994101"/>
                    <a:pt x="2446370" y="2994101"/>
                  </a:cubicBezTo>
                  <a:cubicBezTo>
                    <a:pt x="2323796" y="2994101"/>
                    <a:pt x="2222852" y="2900159"/>
                    <a:pt x="2222852" y="2791764"/>
                  </a:cubicBezTo>
                  <a:cubicBezTo>
                    <a:pt x="2222852" y="2762859"/>
                    <a:pt x="2222852" y="2762859"/>
                    <a:pt x="2222852" y="2762859"/>
                  </a:cubicBezTo>
                  <a:cubicBezTo>
                    <a:pt x="2222852" y="2654464"/>
                    <a:pt x="2323796" y="2560522"/>
                    <a:pt x="2446370" y="2560522"/>
                  </a:cubicBezTo>
                  <a:close/>
                  <a:moveTo>
                    <a:pt x="845170" y="2331519"/>
                  </a:moveTo>
                  <a:cubicBezTo>
                    <a:pt x="845170" y="2331519"/>
                    <a:pt x="845170" y="2331519"/>
                    <a:pt x="1954772" y="2331519"/>
                  </a:cubicBezTo>
                  <a:cubicBezTo>
                    <a:pt x="1976386" y="2331519"/>
                    <a:pt x="1990796" y="2345768"/>
                    <a:pt x="1990796" y="2367141"/>
                  </a:cubicBezTo>
                  <a:cubicBezTo>
                    <a:pt x="1990796" y="2367141"/>
                    <a:pt x="1990796" y="2367141"/>
                    <a:pt x="1990796" y="2381390"/>
                  </a:cubicBezTo>
                  <a:cubicBezTo>
                    <a:pt x="1990796" y="2402764"/>
                    <a:pt x="1976386" y="2417013"/>
                    <a:pt x="1954772" y="2417013"/>
                  </a:cubicBezTo>
                  <a:cubicBezTo>
                    <a:pt x="1954772" y="2417013"/>
                    <a:pt x="1954772" y="2417013"/>
                    <a:pt x="845170" y="2417013"/>
                  </a:cubicBezTo>
                  <a:cubicBezTo>
                    <a:pt x="823554" y="2417013"/>
                    <a:pt x="809144" y="2402764"/>
                    <a:pt x="809144" y="2381390"/>
                  </a:cubicBezTo>
                  <a:cubicBezTo>
                    <a:pt x="809144" y="2381390"/>
                    <a:pt x="809144" y="2381390"/>
                    <a:pt x="809144" y="2367141"/>
                  </a:cubicBezTo>
                  <a:cubicBezTo>
                    <a:pt x="809144" y="2345768"/>
                    <a:pt x="823554" y="2331519"/>
                    <a:pt x="845170" y="2331519"/>
                  </a:cubicBezTo>
                  <a:close/>
                  <a:moveTo>
                    <a:pt x="845170" y="2041449"/>
                  </a:moveTo>
                  <a:cubicBezTo>
                    <a:pt x="845170" y="2041449"/>
                    <a:pt x="845170" y="2041449"/>
                    <a:pt x="1954772" y="2041449"/>
                  </a:cubicBezTo>
                  <a:cubicBezTo>
                    <a:pt x="1976386" y="2041449"/>
                    <a:pt x="1990796" y="2056207"/>
                    <a:pt x="1990796" y="2078344"/>
                  </a:cubicBezTo>
                  <a:cubicBezTo>
                    <a:pt x="1990796" y="2078344"/>
                    <a:pt x="1990796" y="2078344"/>
                    <a:pt x="1990796" y="2093102"/>
                  </a:cubicBezTo>
                  <a:cubicBezTo>
                    <a:pt x="1990796" y="2115239"/>
                    <a:pt x="1976386" y="2129997"/>
                    <a:pt x="1954772" y="2129997"/>
                  </a:cubicBezTo>
                  <a:cubicBezTo>
                    <a:pt x="1954772" y="2129997"/>
                    <a:pt x="1954772" y="2129997"/>
                    <a:pt x="845170" y="2129997"/>
                  </a:cubicBezTo>
                  <a:cubicBezTo>
                    <a:pt x="823554" y="2129997"/>
                    <a:pt x="809144" y="2115239"/>
                    <a:pt x="809144" y="2093102"/>
                  </a:cubicBezTo>
                  <a:cubicBezTo>
                    <a:pt x="809144" y="2093102"/>
                    <a:pt x="809144" y="2093102"/>
                    <a:pt x="809144" y="2078344"/>
                  </a:cubicBezTo>
                  <a:cubicBezTo>
                    <a:pt x="809144" y="2056207"/>
                    <a:pt x="823554" y="2041449"/>
                    <a:pt x="845170" y="2041449"/>
                  </a:cubicBezTo>
                  <a:close/>
                  <a:moveTo>
                    <a:pt x="3106861" y="1436128"/>
                  </a:moveTo>
                  <a:lnTo>
                    <a:pt x="3279630" y="1679384"/>
                  </a:lnTo>
                  <a:lnTo>
                    <a:pt x="3195994" y="1860133"/>
                  </a:lnTo>
                  <a:lnTo>
                    <a:pt x="3041379" y="1526256"/>
                  </a:lnTo>
                  <a:close/>
                  <a:moveTo>
                    <a:pt x="2784464" y="1128801"/>
                  </a:moveTo>
                  <a:lnTo>
                    <a:pt x="2966034" y="1515688"/>
                  </a:lnTo>
                  <a:lnTo>
                    <a:pt x="2546062" y="2098457"/>
                  </a:lnTo>
                  <a:lnTo>
                    <a:pt x="2538450" y="2093324"/>
                  </a:lnTo>
                  <a:lnTo>
                    <a:pt x="2655989" y="1632500"/>
                  </a:lnTo>
                  <a:cubicBezTo>
                    <a:pt x="2698814" y="1465989"/>
                    <a:pt x="2741639" y="1299479"/>
                    <a:pt x="2784464" y="1128801"/>
                  </a:cubicBezTo>
                  <a:close/>
                  <a:moveTo>
                    <a:pt x="1348411" y="680933"/>
                  </a:moveTo>
                  <a:cubicBezTo>
                    <a:pt x="1420683" y="680933"/>
                    <a:pt x="1492957" y="709761"/>
                    <a:pt x="1507411" y="738588"/>
                  </a:cubicBezTo>
                  <a:cubicBezTo>
                    <a:pt x="1543547" y="789036"/>
                    <a:pt x="1550775" y="889932"/>
                    <a:pt x="1550775" y="889932"/>
                  </a:cubicBezTo>
                  <a:cubicBezTo>
                    <a:pt x="1550775" y="889932"/>
                    <a:pt x="1536319" y="1005242"/>
                    <a:pt x="1507411" y="1041276"/>
                  </a:cubicBezTo>
                  <a:cubicBezTo>
                    <a:pt x="1478501" y="1077311"/>
                    <a:pt x="1464047" y="1142172"/>
                    <a:pt x="1471275" y="1156586"/>
                  </a:cubicBezTo>
                  <a:cubicBezTo>
                    <a:pt x="1500183" y="1185413"/>
                    <a:pt x="1702547" y="1235861"/>
                    <a:pt x="1724227" y="1257482"/>
                  </a:cubicBezTo>
                  <a:cubicBezTo>
                    <a:pt x="1760365" y="1271896"/>
                    <a:pt x="1753137" y="1286309"/>
                    <a:pt x="1760365" y="1322344"/>
                  </a:cubicBezTo>
                  <a:cubicBezTo>
                    <a:pt x="1760365" y="1322344"/>
                    <a:pt x="1774819" y="1488102"/>
                    <a:pt x="1782045" y="1538550"/>
                  </a:cubicBezTo>
                  <a:cubicBezTo>
                    <a:pt x="1782045" y="1567377"/>
                    <a:pt x="1782045" y="1610618"/>
                    <a:pt x="1789273" y="1661066"/>
                  </a:cubicBezTo>
                  <a:cubicBezTo>
                    <a:pt x="1789273" y="1661066"/>
                    <a:pt x="1789273" y="1661066"/>
                    <a:pt x="1008731" y="1661066"/>
                  </a:cubicBezTo>
                  <a:cubicBezTo>
                    <a:pt x="1001503" y="1567377"/>
                    <a:pt x="1008731" y="1452067"/>
                    <a:pt x="1008731" y="1372792"/>
                  </a:cubicBezTo>
                  <a:cubicBezTo>
                    <a:pt x="1008731" y="1293516"/>
                    <a:pt x="1030413" y="1271896"/>
                    <a:pt x="1044867" y="1264689"/>
                  </a:cubicBezTo>
                  <a:cubicBezTo>
                    <a:pt x="1066549" y="1228655"/>
                    <a:pt x="1232775" y="1178207"/>
                    <a:pt x="1268911" y="1156586"/>
                  </a:cubicBezTo>
                  <a:cubicBezTo>
                    <a:pt x="1268911" y="1091724"/>
                    <a:pt x="1232775" y="1077311"/>
                    <a:pt x="1218321" y="1026863"/>
                  </a:cubicBezTo>
                  <a:cubicBezTo>
                    <a:pt x="1196639" y="969208"/>
                    <a:pt x="1196639" y="839484"/>
                    <a:pt x="1203867" y="803450"/>
                  </a:cubicBezTo>
                  <a:cubicBezTo>
                    <a:pt x="1218321" y="709761"/>
                    <a:pt x="1283367" y="680933"/>
                    <a:pt x="1348411" y="680933"/>
                  </a:cubicBezTo>
                  <a:close/>
                  <a:moveTo>
                    <a:pt x="4473179" y="550320"/>
                  </a:moveTo>
                  <a:cubicBezTo>
                    <a:pt x="4409484" y="550320"/>
                    <a:pt x="4357849" y="601955"/>
                    <a:pt x="4357849" y="665650"/>
                  </a:cubicBezTo>
                  <a:cubicBezTo>
                    <a:pt x="4357849" y="681574"/>
                    <a:pt x="4361076" y="696744"/>
                    <a:pt x="4366912" y="710542"/>
                  </a:cubicBezTo>
                  <a:lnTo>
                    <a:pt x="4381211" y="731748"/>
                  </a:lnTo>
                  <a:lnTo>
                    <a:pt x="4020705" y="1187369"/>
                  </a:lnTo>
                  <a:lnTo>
                    <a:pt x="3581985" y="1025953"/>
                  </a:lnTo>
                  <a:lnTo>
                    <a:pt x="3313364" y="1606479"/>
                  </a:lnTo>
                  <a:lnTo>
                    <a:pt x="3107984" y="1318713"/>
                  </a:lnTo>
                  <a:lnTo>
                    <a:pt x="3008924" y="1456172"/>
                  </a:lnTo>
                  <a:lnTo>
                    <a:pt x="2764891" y="929204"/>
                  </a:lnTo>
                  <a:lnTo>
                    <a:pt x="2474691" y="2083778"/>
                  </a:lnTo>
                  <a:lnTo>
                    <a:pt x="2443768" y="2090021"/>
                  </a:lnTo>
                  <a:cubicBezTo>
                    <a:pt x="2402374" y="2107530"/>
                    <a:pt x="2373329" y="2148517"/>
                    <a:pt x="2373329" y="2196288"/>
                  </a:cubicBezTo>
                  <a:cubicBezTo>
                    <a:pt x="2373329" y="2259983"/>
                    <a:pt x="2424964" y="2311618"/>
                    <a:pt x="2488659" y="2311618"/>
                  </a:cubicBezTo>
                  <a:cubicBezTo>
                    <a:pt x="2552354" y="2311618"/>
                    <a:pt x="2603989" y="2259983"/>
                    <a:pt x="2603989" y="2196288"/>
                  </a:cubicBezTo>
                  <a:cubicBezTo>
                    <a:pt x="2603989" y="2180365"/>
                    <a:pt x="2600762" y="2165195"/>
                    <a:pt x="2594926" y="2151397"/>
                  </a:cubicBezTo>
                  <a:lnTo>
                    <a:pt x="2591202" y="2145873"/>
                  </a:lnTo>
                  <a:lnTo>
                    <a:pt x="2998617" y="1585114"/>
                  </a:lnTo>
                  <a:lnTo>
                    <a:pt x="3196260" y="2006249"/>
                  </a:lnTo>
                  <a:lnTo>
                    <a:pt x="3323276" y="1740837"/>
                  </a:lnTo>
                  <a:lnTo>
                    <a:pt x="3475135" y="1954653"/>
                  </a:lnTo>
                  <a:lnTo>
                    <a:pt x="4009339" y="1650537"/>
                  </a:lnTo>
                  <a:lnTo>
                    <a:pt x="4199709" y="1913604"/>
                  </a:lnTo>
                  <a:lnTo>
                    <a:pt x="4529157" y="1580232"/>
                  </a:lnTo>
                  <a:lnTo>
                    <a:pt x="4543618" y="1589982"/>
                  </a:lnTo>
                  <a:cubicBezTo>
                    <a:pt x="4557416" y="1595818"/>
                    <a:pt x="4572586" y="1599045"/>
                    <a:pt x="4588509" y="1599045"/>
                  </a:cubicBezTo>
                  <a:cubicBezTo>
                    <a:pt x="4652204" y="1599045"/>
                    <a:pt x="4703839" y="1547410"/>
                    <a:pt x="4703839" y="1483715"/>
                  </a:cubicBezTo>
                  <a:cubicBezTo>
                    <a:pt x="4703839" y="1420020"/>
                    <a:pt x="4652204" y="1368385"/>
                    <a:pt x="4588509" y="1368385"/>
                  </a:cubicBezTo>
                  <a:cubicBezTo>
                    <a:pt x="4524814" y="1368385"/>
                    <a:pt x="4473179" y="1420020"/>
                    <a:pt x="4473179" y="1483715"/>
                  </a:cubicBezTo>
                  <a:lnTo>
                    <a:pt x="4480139" y="1518186"/>
                  </a:lnTo>
                  <a:lnTo>
                    <a:pt x="4217485" y="1798164"/>
                  </a:lnTo>
                  <a:lnTo>
                    <a:pt x="4037504" y="1560366"/>
                  </a:lnTo>
                  <a:lnTo>
                    <a:pt x="3498455" y="1865818"/>
                  </a:lnTo>
                  <a:lnTo>
                    <a:pt x="3357787" y="1668722"/>
                  </a:lnTo>
                  <a:lnTo>
                    <a:pt x="3620404" y="1119958"/>
                  </a:lnTo>
                  <a:lnTo>
                    <a:pt x="4047072" y="1271366"/>
                  </a:lnTo>
                  <a:lnTo>
                    <a:pt x="4431112" y="772487"/>
                  </a:lnTo>
                  <a:lnTo>
                    <a:pt x="4473179" y="780980"/>
                  </a:lnTo>
                  <a:cubicBezTo>
                    <a:pt x="4536874" y="780980"/>
                    <a:pt x="4588509" y="729345"/>
                    <a:pt x="4588509" y="665650"/>
                  </a:cubicBezTo>
                  <a:cubicBezTo>
                    <a:pt x="4588509" y="601955"/>
                    <a:pt x="4536874" y="550320"/>
                    <a:pt x="4473179" y="550320"/>
                  </a:cubicBezTo>
                  <a:close/>
                  <a:moveTo>
                    <a:pt x="924425" y="479411"/>
                  </a:moveTo>
                  <a:cubicBezTo>
                    <a:pt x="924425" y="479411"/>
                    <a:pt x="924425" y="479411"/>
                    <a:pt x="1875513" y="479411"/>
                  </a:cubicBezTo>
                  <a:cubicBezTo>
                    <a:pt x="1940359" y="479411"/>
                    <a:pt x="1990795" y="529847"/>
                    <a:pt x="1990795" y="594694"/>
                  </a:cubicBezTo>
                  <a:cubicBezTo>
                    <a:pt x="1990795" y="594694"/>
                    <a:pt x="1990795" y="594694"/>
                    <a:pt x="1990795" y="1545784"/>
                  </a:cubicBezTo>
                  <a:cubicBezTo>
                    <a:pt x="1990795" y="1610631"/>
                    <a:pt x="1940359" y="1661067"/>
                    <a:pt x="1875513" y="1661067"/>
                  </a:cubicBezTo>
                  <a:cubicBezTo>
                    <a:pt x="1875513" y="1661067"/>
                    <a:pt x="1875513" y="1661067"/>
                    <a:pt x="1846691" y="1661067"/>
                  </a:cubicBezTo>
                  <a:cubicBezTo>
                    <a:pt x="1839487" y="1610631"/>
                    <a:pt x="1839487" y="1560194"/>
                    <a:pt x="1839487" y="1531373"/>
                  </a:cubicBezTo>
                  <a:cubicBezTo>
                    <a:pt x="1832281" y="1480937"/>
                    <a:pt x="1817871" y="1315217"/>
                    <a:pt x="1817871" y="1315217"/>
                  </a:cubicBezTo>
                  <a:cubicBezTo>
                    <a:pt x="1817871" y="1315217"/>
                    <a:pt x="1817871" y="1315217"/>
                    <a:pt x="1817871" y="1308011"/>
                  </a:cubicBezTo>
                  <a:cubicBezTo>
                    <a:pt x="1817871" y="1308011"/>
                    <a:pt x="1817871" y="1308011"/>
                    <a:pt x="1817871" y="1300806"/>
                  </a:cubicBezTo>
                  <a:cubicBezTo>
                    <a:pt x="1810665" y="1300806"/>
                    <a:pt x="1810665" y="1293601"/>
                    <a:pt x="1810665" y="1293601"/>
                  </a:cubicBezTo>
                  <a:cubicBezTo>
                    <a:pt x="1810665" y="1264780"/>
                    <a:pt x="1803461" y="1228754"/>
                    <a:pt x="1753025" y="1207138"/>
                  </a:cubicBezTo>
                  <a:cubicBezTo>
                    <a:pt x="1738613" y="1192728"/>
                    <a:pt x="1716999" y="1185523"/>
                    <a:pt x="1666561" y="1171112"/>
                  </a:cubicBezTo>
                  <a:cubicBezTo>
                    <a:pt x="1630535" y="1163907"/>
                    <a:pt x="1565689" y="1142291"/>
                    <a:pt x="1529663" y="1127881"/>
                  </a:cubicBezTo>
                  <a:cubicBezTo>
                    <a:pt x="1536867" y="1113471"/>
                    <a:pt x="1544073" y="1091855"/>
                    <a:pt x="1551279" y="1077444"/>
                  </a:cubicBezTo>
                  <a:cubicBezTo>
                    <a:pt x="1587305" y="1034213"/>
                    <a:pt x="1601715" y="933340"/>
                    <a:pt x="1608919" y="904519"/>
                  </a:cubicBezTo>
                  <a:cubicBezTo>
                    <a:pt x="1608919" y="904519"/>
                    <a:pt x="1608919" y="904519"/>
                    <a:pt x="1608919" y="897314"/>
                  </a:cubicBezTo>
                  <a:cubicBezTo>
                    <a:pt x="1608919" y="897314"/>
                    <a:pt x="1608919" y="897314"/>
                    <a:pt x="1608919" y="890109"/>
                  </a:cubicBezTo>
                  <a:cubicBezTo>
                    <a:pt x="1608919" y="875698"/>
                    <a:pt x="1601715" y="767620"/>
                    <a:pt x="1558483" y="702773"/>
                  </a:cubicBezTo>
                  <a:cubicBezTo>
                    <a:pt x="1522457" y="659541"/>
                    <a:pt x="1435995" y="623515"/>
                    <a:pt x="1349533" y="623515"/>
                  </a:cubicBezTo>
                  <a:cubicBezTo>
                    <a:pt x="1241455" y="623515"/>
                    <a:pt x="1162197" y="688363"/>
                    <a:pt x="1147787" y="796441"/>
                  </a:cubicBezTo>
                  <a:cubicBezTo>
                    <a:pt x="1140581" y="832467"/>
                    <a:pt x="1140581" y="976571"/>
                    <a:pt x="1162197" y="1041418"/>
                  </a:cubicBezTo>
                  <a:cubicBezTo>
                    <a:pt x="1176607" y="1070239"/>
                    <a:pt x="1183813" y="1091855"/>
                    <a:pt x="1198223" y="1106265"/>
                  </a:cubicBezTo>
                  <a:cubicBezTo>
                    <a:pt x="1198223" y="1113471"/>
                    <a:pt x="1205429" y="1113471"/>
                    <a:pt x="1205429" y="1120676"/>
                  </a:cubicBezTo>
                  <a:cubicBezTo>
                    <a:pt x="1191019" y="1127881"/>
                    <a:pt x="1176607" y="1135086"/>
                    <a:pt x="1162197" y="1135086"/>
                  </a:cubicBezTo>
                  <a:cubicBezTo>
                    <a:pt x="1075735" y="1171112"/>
                    <a:pt x="1025299" y="1192728"/>
                    <a:pt x="996477" y="1228754"/>
                  </a:cubicBezTo>
                  <a:cubicBezTo>
                    <a:pt x="974861" y="1257575"/>
                    <a:pt x="953247" y="1293601"/>
                    <a:pt x="953247" y="1372858"/>
                  </a:cubicBezTo>
                  <a:cubicBezTo>
                    <a:pt x="953247" y="1387269"/>
                    <a:pt x="953247" y="1401679"/>
                    <a:pt x="953247" y="1416090"/>
                  </a:cubicBezTo>
                  <a:cubicBezTo>
                    <a:pt x="953247" y="1516963"/>
                    <a:pt x="946041" y="1596220"/>
                    <a:pt x="953247" y="1661067"/>
                  </a:cubicBezTo>
                  <a:cubicBezTo>
                    <a:pt x="953247" y="1661067"/>
                    <a:pt x="953247" y="1661067"/>
                    <a:pt x="924425" y="1661067"/>
                  </a:cubicBezTo>
                  <a:cubicBezTo>
                    <a:pt x="859579" y="1661067"/>
                    <a:pt x="809143" y="1610631"/>
                    <a:pt x="809143" y="1545784"/>
                  </a:cubicBezTo>
                  <a:cubicBezTo>
                    <a:pt x="809143" y="1545784"/>
                    <a:pt x="809143" y="1545784"/>
                    <a:pt x="809143" y="594694"/>
                  </a:cubicBezTo>
                  <a:cubicBezTo>
                    <a:pt x="809143" y="529847"/>
                    <a:pt x="859579" y="479411"/>
                    <a:pt x="924425" y="479411"/>
                  </a:cubicBezTo>
                  <a:close/>
                  <a:moveTo>
                    <a:pt x="2313880" y="395700"/>
                  </a:moveTo>
                  <a:lnTo>
                    <a:pt x="4804846" y="395700"/>
                  </a:lnTo>
                  <a:cubicBezTo>
                    <a:pt x="4859987" y="395700"/>
                    <a:pt x="4904687" y="440400"/>
                    <a:pt x="4904687" y="495541"/>
                  </a:cubicBezTo>
                  <a:lnTo>
                    <a:pt x="4904687" y="2366397"/>
                  </a:lnTo>
                  <a:cubicBezTo>
                    <a:pt x="4904687" y="2421538"/>
                    <a:pt x="4859987" y="2466238"/>
                    <a:pt x="4804846" y="2466238"/>
                  </a:cubicBezTo>
                  <a:lnTo>
                    <a:pt x="2313880" y="2466238"/>
                  </a:lnTo>
                  <a:cubicBezTo>
                    <a:pt x="2258739" y="2466238"/>
                    <a:pt x="2214039" y="2421538"/>
                    <a:pt x="2214039" y="2366397"/>
                  </a:cubicBezTo>
                  <a:lnTo>
                    <a:pt x="2214039" y="495541"/>
                  </a:lnTo>
                  <a:cubicBezTo>
                    <a:pt x="2214039" y="440400"/>
                    <a:pt x="2258739" y="395700"/>
                    <a:pt x="2313880" y="395700"/>
                  </a:cubicBezTo>
                  <a:close/>
                  <a:moveTo>
                    <a:pt x="575889" y="225891"/>
                  </a:moveTo>
                  <a:lnTo>
                    <a:pt x="575889" y="3334021"/>
                  </a:lnTo>
                  <a:lnTo>
                    <a:pt x="5090355" y="3334021"/>
                  </a:lnTo>
                  <a:lnTo>
                    <a:pt x="5090355" y="225891"/>
                  </a:lnTo>
                  <a:close/>
                  <a:moveTo>
                    <a:pt x="521327" y="0"/>
                  </a:moveTo>
                  <a:lnTo>
                    <a:pt x="5144918" y="0"/>
                  </a:lnTo>
                  <a:cubicBezTo>
                    <a:pt x="5230856" y="0"/>
                    <a:pt x="5300522" y="69666"/>
                    <a:pt x="5300522" y="155604"/>
                  </a:cubicBezTo>
                  <a:lnTo>
                    <a:pt x="5300522" y="3404308"/>
                  </a:lnTo>
                  <a:cubicBezTo>
                    <a:pt x="5300522" y="3490246"/>
                    <a:pt x="5230856" y="3559912"/>
                    <a:pt x="5144918" y="3559912"/>
                  </a:cubicBezTo>
                  <a:lnTo>
                    <a:pt x="521327" y="3559912"/>
                  </a:lnTo>
                  <a:cubicBezTo>
                    <a:pt x="435389" y="3559912"/>
                    <a:pt x="365723" y="3490246"/>
                    <a:pt x="365723" y="3404308"/>
                  </a:cubicBezTo>
                  <a:lnTo>
                    <a:pt x="365723" y="155604"/>
                  </a:lnTo>
                  <a:cubicBezTo>
                    <a:pt x="365723" y="69666"/>
                    <a:pt x="435389" y="0"/>
                    <a:pt x="521327" y="0"/>
                  </a:cubicBezTo>
                  <a:close/>
                </a:path>
              </a:pathLst>
            </a:custGeom>
            <a:gradFill flip="none" rotWithShape="1">
              <a:gsLst>
                <a:gs pos="57000">
                  <a:srgbClr val="209FE8"/>
                </a:gs>
                <a:gs pos="58000">
                  <a:srgbClr val="2EAFE5"/>
                </a:gs>
              </a:gsLst>
              <a:lin ang="19200000" scaled="0"/>
              <a:tileRect/>
            </a:gradFill>
            <a:ln w="12700" cap="flat" cmpd="sng" algn="ctr">
              <a:noFill/>
              <a:prstDash val="solid"/>
              <a:miter lim="800000"/>
            </a:ln>
            <a:effectLst/>
            <a:extLst/>
          </p:spPr>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506845" rtl="0" eaLnBrk="1" fontAlgn="auto" latinLnBrk="0" hangingPunct="1">
                <a:lnSpc>
                  <a:spcPct val="80000"/>
                </a:lnSpc>
                <a:spcBef>
                  <a:spcPts val="0"/>
                </a:spcBef>
                <a:spcAft>
                  <a:spcPts val="0"/>
                </a:spcAft>
                <a:buClrTx/>
                <a:buSzTx/>
                <a:buFontTx/>
                <a:buNone/>
                <a:tabLst/>
                <a:defRPr/>
              </a:pP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sp>
          <p:nvSpPr>
            <p:cNvPr id="66" name="Rectangle 65">
              <a:extLst>
                <a:ext uri="{FF2B5EF4-FFF2-40B4-BE49-F238E27FC236}">
                  <a16:creationId xmlns:a16="http://schemas.microsoft.com/office/drawing/2014/main" id="{5368372E-A023-4D91-A6D3-7B06BD6A4A77}"/>
                </a:ext>
              </a:extLst>
            </p:cNvPr>
            <p:cNvSpPr/>
            <p:nvPr/>
          </p:nvSpPr>
          <p:spPr bwMode="auto">
            <a:xfrm>
              <a:off x="8509742" y="2456056"/>
              <a:ext cx="3359222" cy="759160"/>
            </a:xfrm>
            <a:prstGeom prst="rect">
              <a:avLst/>
            </a:prstGeom>
            <a:solidFill>
              <a:srgbClr val="0072C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Light"/>
                  <a:ea typeface="Segoe UI" pitchFamily="34" charset="0"/>
                  <a:cs typeface="Segoe UI" pitchFamily="34" charset="0"/>
                </a:rPr>
                <a:t>Market Leading Price &amp; Performance</a:t>
              </a:r>
            </a:p>
          </p:txBody>
        </p:sp>
        <p:sp>
          <p:nvSpPr>
            <p:cNvPr id="67" name="TextBox 66">
              <a:extLst>
                <a:ext uri="{FF2B5EF4-FFF2-40B4-BE49-F238E27FC236}">
                  <a16:creationId xmlns:a16="http://schemas.microsoft.com/office/drawing/2014/main" id="{48693760-738D-4029-944C-5A70F1A4E09B}"/>
                </a:ext>
              </a:extLst>
            </p:cNvPr>
            <p:cNvSpPr txBox="1"/>
            <p:nvPr/>
          </p:nvSpPr>
          <p:spPr>
            <a:xfrm>
              <a:off x="8456548" y="4913530"/>
              <a:ext cx="3680328" cy="1031157"/>
            </a:xfrm>
            <a:prstGeom prst="rect">
              <a:avLst/>
            </a:prstGeom>
            <a:noFill/>
            <a:ln>
              <a:noFill/>
            </a:ln>
          </p:spPr>
          <p:txBody>
            <a:bodyPr wrap="square" lIns="182854" tIns="146284" rIns="182854" bIns="146284" rtlCol="0">
              <a:spAutoFit/>
            </a:bodyPr>
            <a:lstStyle>
              <a:defPPr>
                <a:defRPr lang="en-US"/>
              </a:defPPr>
              <a:lvl1pPr>
                <a:lnSpc>
                  <a:spcPct val="90000"/>
                </a:lnSpc>
                <a:spcAft>
                  <a:spcPts val="1200"/>
                </a:spcAft>
                <a:defRPr sz="1400">
                  <a:gradFill>
                    <a:gsLst>
                      <a:gs pos="2917">
                        <a:srgbClr val="000000"/>
                      </a:gs>
                      <a:gs pos="30000">
                        <a:srgbClr val="000000"/>
                      </a:gs>
                    </a:gsLst>
                    <a:lin ang="5400000" scaled="0"/>
                  </a:gradFill>
                </a:defRPr>
              </a:lvl1pPr>
            </a:lstStyle>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Simple billing compute &amp; storage</a:t>
              </a:r>
            </a:p>
            <a:p>
              <a:pPr marL="0" marR="0" lvl="0" indent="0" algn="l" defTabSz="914400" rtl="0" eaLnBrk="1" fontAlgn="auto" latinLnBrk="0" hangingPunct="1">
                <a:lnSpc>
                  <a:spcPct val="90000"/>
                </a:lnSpc>
                <a:spcBef>
                  <a:spcPts val="0"/>
                </a:spcBef>
                <a:spcAft>
                  <a:spcPts val="1200"/>
                </a:spcAft>
                <a:buClrTx/>
                <a:buSzTx/>
                <a:buFontTx/>
                <a:buNone/>
                <a:tabLst/>
                <a:defRPr/>
              </a:pPr>
              <a:r>
                <a:rPr kumimoji="0" lang="en-US" sz="1400"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Pay for what you need, when you need it with dynamic pause</a:t>
              </a:r>
            </a:p>
          </p:txBody>
        </p:sp>
        <p:grpSp>
          <p:nvGrpSpPr>
            <p:cNvPr id="68" name="Group 67">
              <a:extLst>
                <a:ext uri="{FF2B5EF4-FFF2-40B4-BE49-F238E27FC236}">
                  <a16:creationId xmlns:a16="http://schemas.microsoft.com/office/drawing/2014/main" id="{8E5774B8-5719-4CF5-A114-3B4DB8CCD718}"/>
                </a:ext>
              </a:extLst>
            </p:cNvPr>
            <p:cNvGrpSpPr>
              <a:grpSpLocks noChangeAspect="1"/>
            </p:cNvGrpSpPr>
            <p:nvPr/>
          </p:nvGrpSpPr>
          <p:grpSpPr>
            <a:xfrm>
              <a:off x="10945221" y="3461642"/>
              <a:ext cx="428529" cy="264350"/>
              <a:chOff x="1691870" y="-5380374"/>
              <a:chExt cx="5029200" cy="3102395"/>
            </a:xfrm>
          </p:grpSpPr>
          <p:grpSp>
            <p:nvGrpSpPr>
              <p:cNvPr id="98" name="Group 97">
                <a:extLst>
                  <a:ext uri="{FF2B5EF4-FFF2-40B4-BE49-F238E27FC236}">
                    <a16:creationId xmlns:a16="http://schemas.microsoft.com/office/drawing/2014/main" id="{68F5EA52-536A-4A28-A12D-CD21F1D567BA}"/>
                  </a:ext>
                </a:extLst>
              </p:cNvPr>
              <p:cNvGrpSpPr/>
              <p:nvPr/>
            </p:nvGrpSpPr>
            <p:grpSpPr>
              <a:xfrm>
                <a:off x="1691870" y="-5380374"/>
                <a:ext cx="5029200" cy="3102395"/>
                <a:chOff x="1691870" y="-5380374"/>
                <a:chExt cx="5029200" cy="3102395"/>
              </a:xfrm>
            </p:grpSpPr>
            <p:grpSp>
              <p:nvGrpSpPr>
                <p:cNvPr id="100" name="Group 99">
                  <a:extLst>
                    <a:ext uri="{FF2B5EF4-FFF2-40B4-BE49-F238E27FC236}">
                      <a16:creationId xmlns:a16="http://schemas.microsoft.com/office/drawing/2014/main" id="{8A676443-EB7C-4F1C-9587-0D706830C6C8}"/>
                    </a:ext>
                  </a:extLst>
                </p:cNvPr>
                <p:cNvGrpSpPr/>
                <p:nvPr/>
              </p:nvGrpSpPr>
              <p:grpSpPr>
                <a:xfrm>
                  <a:off x="1691870" y="-5380374"/>
                  <a:ext cx="5029200" cy="3102395"/>
                  <a:chOff x="1691870" y="-5380374"/>
                  <a:chExt cx="5029200" cy="3102395"/>
                </a:xfrm>
              </p:grpSpPr>
              <p:sp>
                <p:nvSpPr>
                  <p:cNvPr id="104" name="Rounded Rectangle 72">
                    <a:extLst>
                      <a:ext uri="{FF2B5EF4-FFF2-40B4-BE49-F238E27FC236}">
                        <a16:creationId xmlns:a16="http://schemas.microsoft.com/office/drawing/2014/main" id="{AA646E82-1F02-416C-AE4D-6E223B6D5A33}"/>
                      </a:ext>
                    </a:extLst>
                  </p:cNvPr>
                  <p:cNvSpPr/>
                  <p:nvPr/>
                </p:nvSpPr>
                <p:spPr>
                  <a:xfrm>
                    <a:off x="1691870" y="-5245767"/>
                    <a:ext cx="5029200" cy="2967788"/>
                  </a:xfrm>
                  <a:prstGeom prst="roundRect">
                    <a:avLst>
                      <a:gd name="adj" fmla="val 9165"/>
                    </a:avLst>
                  </a:prstGeom>
                  <a:solidFill>
                    <a:srgbClr val="E4E2E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105" name="Round Same Side Corner Rectangle 73">
                    <a:extLst>
                      <a:ext uri="{FF2B5EF4-FFF2-40B4-BE49-F238E27FC236}">
                        <a16:creationId xmlns:a16="http://schemas.microsoft.com/office/drawing/2014/main" id="{16BD0305-B891-4A41-8D77-785E16A86C36}"/>
                      </a:ext>
                    </a:extLst>
                  </p:cNvPr>
                  <p:cNvSpPr/>
                  <p:nvPr/>
                </p:nvSpPr>
                <p:spPr>
                  <a:xfrm>
                    <a:off x="1691870" y="-5380374"/>
                    <a:ext cx="5029200" cy="352926"/>
                  </a:xfrm>
                  <a:prstGeom prst="round2SameRect">
                    <a:avLst>
                      <a:gd name="adj1" fmla="val 42938"/>
                      <a:gd name="adj2" fmla="val 0"/>
                    </a:avLst>
                  </a:prstGeom>
                  <a:solidFill>
                    <a:srgbClr val="B5ADB6"/>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cxnSp>
              <p:nvCxnSpPr>
                <p:cNvPr id="101" name="Straight Connector 100">
                  <a:extLst>
                    <a:ext uri="{FF2B5EF4-FFF2-40B4-BE49-F238E27FC236}">
                      <a16:creationId xmlns:a16="http://schemas.microsoft.com/office/drawing/2014/main" id="{1E186B96-6D52-4B2D-B4F6-DF04F85C8AB9}"/>
                    </a:ext>
                  </a:extLst>
                </p:cNvPr>
                <p:cNvCxnSpPr/>
                <p:nvPr/>
              </p:nvCxnSpPr>
              <p:spPr>
                <a:xfrm>
                  <a:off x="1783901" y="-5198097"/>
                  <a:ext cx="187036" cy="0"/>
                </a:xfrm>
                <a:prstGeom prst="line">
                  <a:avLst/>
                </a:prstGeom>
                <a:noFill/>
                <a:ln w="3175" cap="flat" cmpd="sng" algn="ctr">
                  <a:solidFill>
                    <a:srgbClr val="024D84"/>
                  </a:solidFill>
                  <a:prstDash val="solid"/>
                  <a:miter lim="800000"/>
                </a:ln>
                <a:effectLst/>
              </p:spPr>
            </p:cxnSp>
            <p:sp>
              <p:nvSpPr>
                <p:cNvPr id="102" name="Frame 101">
                  <a:extLst>
                    <a:ext uri="{FF2B5EF4-FFF2-40B4-BE49-F238E27FC236}">
                      <a16:creationId xmlns:a16="http://schemas.microsoft.com/office/drawing/2014/main" id="{8D4E49AF-79D3-41B8-AB23-53595342D648}"/>
                    </a:ext>
                  </a:extLst>
                </p:cNvPr>
                <p:cNvSpPr/>
                <p:nvPr/>
              </p:nvSpPr>
              <p:spPr>
                <a:xfrm>
                  <a:off x="2099107" y="-5282089"/>
                  <a:ext cx="263791" cy="167985"/>
                </a:xfrm>
                <a:prstGeom prst="frame">
                  <a:avLst/>
                </a:prstGeom>
                <a:solidFill>
                  <a:srgbClr val="024D8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000000"/>
                    </a:solidFill>
                    <a:effectLst/>
                    <a:uLnTx/>
                    <a:uFillTx/>
                    <a:latin typeface="Segoe"/>
                    <a:ea typeface="+mn-ea"/>
                    <a:cs typeface="+mn-cs"/>
                  </a:endParaRPr>
                </a:p>
              </p:txBody>
            </p:sp>
            <p:sp>
              <p:nvSpPr>
                <p:cNvPr id="103" name="Multiply 71">
                  <a:extLst>
                    <a:ext uri="{FF2B5EF4-FFF2-40B4-BE49-F238E27FC236}">
                      <a16:creationId xmlns:a16="http://schemas.microsoft.com/office/drawing/2014/main" id="{066CEAFB-B180-410E-A11A-50182C11EBEB}"/>
                    </a:ext>
                  </a:extLst>
                </p:cNvPr>
                <p:cNvSpPr/>
                <p:nvPr/>
              </p:nvSpPr>
              <p:spPr>
                <a:xfrm>
                  <a:off x="2399687" y="-5344597"/>
                  <a:ext cx="293001" cy="293001"/>
                </a:xfrm>
                <a:prstGeom prst="mathMultiply">
                  <a:avLst>
                    <a:gd name="adj1" fmla="val 16001"/>
                  </a:avLst>
                </a:prstGeom>
                <a:solidFill>
                  <a:srgbClr val="024D8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sp>
            <p:nvSpPr>
              <p:cNvPr id="99" name="Donut 59">
                <a:extLst>
                  <a:ext uri="{FF2B5EF4-FFF2-40B4-BE49-F238E27FC236}">
                    <a16:creationId xmlns:a16="http://schemas.microsoft.com/office/drawing/2014/main" id="{586CE044-5CC7-4E62-97C9-B6BDAFEEB2D4}"/>
                  </a:ext>
                </a:extLst>
              </p:cNvPr>
              <p:cNvSpPr>
                <a:spLocks noChangeAspect="1"/>
              </p:cNvSpPr>
              <p:nvPr/>
            </p:nvSpPr>
            <p:spPr bwMode="auto">
              <a:xfrm>
                <a:off x="3004493" y="-4604748"/>
                <a:ext cx="2419895" cy="2012540"/>
              </a:xfrm>
              <a:custGeom>
                <a:avLst/>
                <a:gdLst/>
                <a:ahLst/>
                <a:cxnLst/>
                <a:rect l="l" t="t" r="r" b="b"/>
                <a:pathLst>
                  <a:path w="1049699" h="873224">
                    <a:moveTo>
                      <a:pt x="694504" y="413534"/>
                    </a:moveTo>
                    <a:cubicBezTo>
                      <a:pt x="732475" y="413534"/>
                      <a:pt x="763257" y="444315"/>
                      <a:pt x="763257" y="482286"/>
                    </a:cubicBezTo>
                    <a:cubicBezTo>
                      <a:pt x="763257" y="520258"/>
                      <a:pt x="732475" y="551039"/>
                      <a:pt x="694504" y="551039"/>
                    </a:cubicBezTo>
                    <a:cubicBezTo>
                      <a:pt x="656533" y="551039"/>
                      <a:pt x="625751" y="520258"/>
                      <a:pt x="625751" y="482286"/>
                    </a:cubicBezTo>
                    <a:cubicBezTo>
                      <a:pt x="625751" y="444315"/>
                      <a:pt x="656533" y="413534"/>
                      <a:pt x="694504" y="413534"/>
                    </a:cubicBezTo>
                    <a:close/>
                    <a:moveTo>
                      <a:pt x="694504" y="344781"/>
                    </a:moveTo>
                    <a:cubicBezTo>
                      <a:pt x="618562" y="344781"/>
                      <a:pt x="556998" y="406344"/>
                      <a:pt x="556998" y="482286"/>
                    </a:cubicBezTo>
                    <a:cubicBezTo>
                      <a:pt x="556998" y="558229"/>
                      <a:pt x="618562" y="619792"/>
                      <a:pt x="694504" y="619792"/>
                    </a:cubicBezTo>
                    <a:cubicBezTo>
                      <a:pt x="770446" y="619792"/>
                      <a:pt x="832010" y="558229"/>
                      <a:pt x="832010" y="482286"/>
                    </a:cubicBezTo>
                    <a:cubicBezTo>
                      <a:pt x="832010" y="406344"/>
                      <a:pt x="770446" y="344781"/>
                      <a:pt x="694504" y="344781"/>
                    </a:cubicBezTo>
                    <a:close/>
                    <a:moveTo>
                      <a:pt x="197661" y="172436"/>
                    </a:moveTo>
                    <a:cubicBezTo>
                      <a:pt x="219463" y="172436"/>
                      <a:pt x="237138" y="190111"/>
                      <a:pt x="237138" y="211913"/>
                    </a:cubicBezTo>
                    <a:cubicBezTo>
                      <a:pt x="237138" y="233716"/>
                      <a:pt x="219463" y="251390"/>
                      <a:pt x="197661" y="251390"/>
                    </a:cubicBezTo>
                    <a:cubicBezTo>
                      <a:pt x="175858" y="251390"/>
                      <a:pt x="158183" y="233716"/>
                      <a:pt x="158183" y="211913"/>
                    </a:cubicBezTo>
                    <a:cubicBezTo>
                      <a:pt x="158183" y="190111"/>
                      <a:pt x="175858" y="172436"/>
                      <a:pt x="197661" y="172436"/>
                    </a:cubicBezTo>
                    <a:close/>
                    <a:moveTo>
                      <a:pt x="197661" y="132959"/>
                    </a:moveTo>
                    <a:cubicBezTo>
                      <a:pt x="154055" y="132959"/>
                      <a:pt x="118706" y="168308"/>
                      <a:pt x="118706" y="211913"/>
                    </a:cubicBezTo>
                    <a:cubicBezTo>
                      <a:pt x="118706" y="255519"/>
                      <a:pt x="154055" y="290868"/>
                      <a:pt x="197661" y="290868"/>
                    </a:cubicBezTo>
                    <a:cubicBezTo>
                      <a:pt x="241266" y="290868"/>
                      <a:pt x="276615" y="255519"/>
                      <a:pt x="276615" y="211913"/>
                    </a:cubicBezTo>
                    <a:cubicBezTo>
                      <a:pt x="276615" y="168308"/>
                      <a:pt x="241266" y="132959"/>
                      <a:pt x="197661" y="132959"/>
                    </a:cubicBezTo>
                    <a:close/>
                    <a:moveTo>
                      <a:pt x="735148" y="113222"/>
                    </a:moveTo>
                    <a:lnTo>
                      <a:pt x="750778" y="185510"/>
                    </a:lnTo>
                    <a:lnTo>
                      <a:pt x="825020" y="210909"/>
                    </a:lnTo>
                    <a:lnTo>
                      <a:pt x="869956" y="162065"/>
                    </a:lnTo>
                    <a:lnTo>
                      <a:pt x="938336" y="208955"/>
                    </a:lnTo>
                    <a:lnTo>
                      <a:pt x="912938" y="277336"/>
                    </a:lnTo>
                    <a:lnTo>
                      <a:pt x="950059" y="332040"/>
                    </a:lnTo>
                    <a:lnTo>
                      <a:pt x="1026254" y="332040"/>
                    </a:lnTo>
                    <a:lnTo>
                      <a:pt x="1049699" y="418004"/>
                    </a:lnTo>
                    <a:lnTo>
                      <a:pt x="996948" y="459033"/>
                    </a:lnTo>
                    <a:lnTo>
                      <a:pt x="996948" y="523506"/>
                    </a:lnTo>
                    <a:lnTo>
                      <a:pt x="1045792" y="568442"/>
                    </a:lnTo>
                    <a:lnTo>
                      <a:pt x="1028208" y="646591"/>
                    </a:lnTo>
                    <a:lnTo>
                      <a:pt x="944197" y="648545"/>
                    </a:lnTo>
                    <a:lnTo>
                      <a:pt x="914891" y="695434"/>
                    </a:lnTo>
                    <a:lnTo>
                      <a:pt x="932475" y="767723"/>
                    </a:lnTo>
                    <a:lnTo>
                      <a:pt x="869956" y="814612"/>
                    </a:lnTo>
                    <a:lnTo>
                      <a:pt x="813297" y="769676"/>
                    </a:lnTo>
                    <a:lnTo>
                      <a:pt x="750778" y="797029"/>
                    </a:lnTo>
                    <a:lnTo>
                      <a:pt x="737102" y="865409"/>
                    </a:lnTo>
                    <a:lnTo>
                      <a:pt x="656998" y="873224"/>
                    </a:lnTo>
                    <a:lnTo>
                      <a:pt x="637461" y="789214"/>
                    </a:lnTo>
                    <a:lnTo>
                      <a:pt x="572988" y="769676"/>
                    </a:lnTo>
                    <a:lnTo>
                      <a:pt x="518283" y="814612"/>
                    </a:lnTo>
                    <a:lnTo>
                      <a:pt x="463579" y="765769"/>
                    </a:lnTo>
                    <a:lnTo>
                      <a:pt x="483116" y="701296"/>
                    </a:lnTo>
                    <a:lnTo>
                      <a:pt x="442088" y="646591"/>
                    </a:lnTo>
                    <a:lnTo>
                      <a:pt x="365892" y="644637"/>
                    </a:lnTo>
                    <a:lnTo>
                      <a:pt x="350262" y="568442"/>
                    </a:lnTo>
                    <a:lnTo>
                      <a:pt x="410828" y="537182"/>
                    </a:lnTo>
                    <a:lnTo>
                      <a:pt x="408874" y="460987"/>
                    </a:lnTo>
                    <a:lnTo>
                      <a:pt x="350262" y="412143"/>
                    </a:lnTo>
                    <a:lnTo>
                      <a:pt x="371753" y="339855"/>
                    </a:lnTo>
                    <a:lnTo>
                      <a:pt x="444041" y="341809"/>
                    </a:lnTo>
                    <a:lnTo>
                      <a:pt x="485070" y="296873"/>
                    </a:lnTo>
                    <a:lnTo>
                      <a:pt x="459671" y="208955"/>
                    </a:lnTo>
                    <a:lnTo>
                      <a:pt x="516330" y="164019"/>
                    </a:lnTo>
                    <a:lnTo>
                      <a:pt x="582757" y="208955"/>
                    </a:lnTo>
                    <a:lnTo>
                      <a:pt x="637461" y="189418"/>
                    </a:lnTo>
                    <a:lnTo>
                      <a:pt x="658952" y="115176"/>
                    </a:lnTo>
                    <a:close/>
                    <a:moveTo>
                      <a:pt x="220998" y="0"/>
                    </a:moveTo>
                    <a:lnTo>
                      <a:pt x="229972" y="41507"/>
                    </a:lnTo>
                    <a:lnTo>
                      <a:pt x="272601" y="56091"/>
                    </a:lnTo>
                    <a:lnTo>
                      <a:pt x="298403" y="28045"/>
                    </a:lnTo>
                    <a:lnTo>
                      <a:pt x="337667" y="54969"/>
                    </a:lnTo>
                    <a:lnTo>
                      <a:pt x="323083" y="94233"/>
                    </a:lnTo>
                    <a:lnTo>
                      <a:pt x="344398" y="125643"/>
                    </a:lnTo>
                    <a:lnTo>
                      <a:pt x="388148" y="125643"/>
                    </a:lnTo>
                    <a:lnTo>
                      <a:pt x="401610" y="175003"/>
                    </a:lnTo>
                    <a:lnTo>
                      <a:pt x="371321" y="198561"/>
                    </a:lnTo>
                    <a:lnTo>
                      <a:pt x="371321" y="235581"/>
                    </a:lnTo>
                    <a:lnTo>
                      <a:pt x="399366" y="261383"/>
                    </a:lnTo>
                    <a:lnTo>
                      <a:pt x="389270" y="306256"/>
                    </a:lnTo>
                    <a:lnTo>
                      <a:pt x="341032" y="307377"/>
                    </a:lnTo>
                    <a:lnTo>
                      <a:pt x="324205" y="334301"/>
                    </a:lnTo>
                    <a:lnTo>
                      <a:pt x="334301" y="375808"/>
                    </a:lnTo>
                    <a:lnTo>
                      <a:pt x="298403" y="402732"/>
                    </a:lnTo>
                    <a:lnTo>
                      <a:pt x="265870" y="376930"/>
                    </a:lnTo>
                    <a:lnTo>
                      <a:pt x="229972" y="392635"/>
                    </a:lnTo>
                    <a:lnTo>
                      <a:pt x="222120" y="431899"/>
                    </a:lnTo>
                    <a:lnTo>
                      <a:pt x="176125" y="436386"/>
                    </a:lnTo>
                    <a:lnTo>
                      <a:pt x="164907" y="388148"/>
                    </a:lnTo>
                    <a:lnTo>
                      <a:pt x="127887" y="376930"/>
                    </a:lnTo>
                    <a:lnTo>
                      <a:pt x="96476" y="402732"/>
                    </a:lnTo>
                    <a:lnTo>
                      <a:pt x="65065" y="374686"/>
                    </a:lnTo>
                    <a:lnTo>
                      <a:pt x="76284" y="337666"/>
                    </a:lnTo>
                    <a:lnTo>
                      <a:pt x="52725" y="306256"/>
                    </a:lnTo>
                    <a:lnTo>
                      <a:pt x="8975" y="305134"/>
                    </a:lnTo>
                    <a:lnTo>
                      <a:pt x="0" y="261383"/>
                    </a:lnTo>
                    <a:lnTo>
                      <a:pt x="34776" y="243434"/>
                    </a:lnTo>
                    <a:lnTo>
                      <a:pt x="33655" y="199683"/>
                    </a:lnTo>
                    <a:lnTo>
                      <a:pt x="0" y="171638"/>
                    </a:lnTo>
                    <a:lnTo>
                      <a:pt x="12340" y="130131"/>
                    </a:lnTo>
                    <a:lnTo>
                      <a:pt x="53847" y="131252"/>
                    </a:lnTo>
                    <a:lnTo>
                      <a:pt x="77405" y="105451"/>
                    </a:lnTo>
                    <a:lnTo>
                      <a:pt x="62822" y="54969"/>
                    </a:lnTo>
                    <a:lnTo>
                      <a:pt x="95354" y="29167"/>
                    </a:lnTo>
                    <a:lnTo>
                      <a:pt x="133496" y="54969"/>
                    </a:lnTo>
                    <a:lnTo>
                      <a:pt x="164907" y="43751"/>
                    </a:lnTo>
                    <a:lnTo>
                      <a:pt x="177247" y="1122"/>
                    </a:lnTo>
                    <a:close/>
                  </a:path>
                </a:pathLst>
              </a:custGeom>
              <a:solidFill>
                <a:srgbClr val="FA8F07"/>
              </a:solidFill>
              <a:ln w="6350" cap="flat" cmpd="sng" algn="ctr">
                <a:noFill/>
                <a:prstDash val="solid"/>
                <a:miter lim="800000"/>
                <a:headEnd type="none" w="med" len="med"/>
                <a:tailEnd type="none" w="med" len="med"/>
              </a:ln>
              <a:effectLst/>
            </p:spPr>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4" rtl="0" eaLnBrk="1" fontAlgn="base" latinLnBrk="0" hangingPunct="1">
                  <a:lnSpc>
                    <a:spcPct val="100000"/>
                  </a:lnSpc>
                  <a:spcBef>
                    <a:spcPct val="0"/>
                  </a:spcBef>
                  <a:spcAft>
                    <a:spcPct val="0"/>
                  </a:spcAft>
                  <a:buClrTx/>
                  <a:buSzTx/>
                  <a:buFontTx/>
                  <a:buNone/>
                  <a:tabLst/>
                  <a:defRPr/>
                </a:pPr>
                <a:endParaRPr kumimoji="0" lang="en-US" sz="998" b="0" i="0" u="none" strike="noStrike" kern="0" cap="none" spc="-50" normalizeH="0" baseline="0" noProof="0" dirty="0" err="1">
                  <a:ln>
                    <a:noFill/>
                  </a:ln>
                  <a:gradFill>
                    <a:gsLst>
                      <a:gs pos="0">
                        <a:srgbClr val="FFFFFF"/>
                      </a:gs>
                      <a:gs pos="100000">
                        <a:srgbClr val="FFFFFF"/>
                      </a:gs>
                    </a:gsLst>
                    <a:lin ang="5400000" scaled="0"/>
                  </a:gradFill>
                  <a:effectLst/>
                  <a:uLnTx/>
                  <a:uFillTx/>
                  <a:latin typeface="Segoe"/>
                  <a:ea typeface="Segoe UI" pitchFamily="34" charset="0"/>
                  <a:cs typeface="Segoe UI" pitchFamily="34" charset="0"/>
                </a:endParaRPr>
              </a:p>
            </p:txBody>
          </p:sp>
        </p:grpSp>
        <p:grpSp>
          <p:nvGrpSpPr>
            <p:cNvPr id="69" name="Group 68">
              <a:extLst>
                <a:ext uri="{FF2B5EF4-FFF2-40B4-BE49-F238E27FC236}">
                  <a16:creationId xmlns:a16="http://schemas.microsoft.com/office/drawing/2014/main" id="{CDB72125-B6ED-4C9B-8E83-F3EBE8761BE5}"/>
                </a:ext>
              </a:extLst>
            </p:cNvPr>
            <p:cNvGrpSpPr>
              <a:grpSpLocks noChangeAspect="1"/>
            </p:cNvGrpSpPr>
            <p:nvPr/>
          </p:nvGrpSpPr>
          <p:grpSpPr>
            <a:xfrm>
              <a:off x="11389026" y="3259197"/>
              <a:ext cx="312699" cy="312700"/>
              <a:chOff x="4322558" y="-150269"/>
              <a:chExt cx="300538" cy="300538"/>
            </a:xfrm>
          </p:grpSpPr>
          <p:sp>
            <p:nvSpPr>
              <p:cNvPr id="93" name="Oval 92">
                <a:extLst>
                  <a:ext uri="{FF2B5EF4-FFF2-40B4-BE49-F238E27FC236}">
                    <a16:creationId xmlns:a16="http://schemas.microsoft.com/office/drawing/2014/main" id="{F62F18CD-5844-4938-80D7-E9D92B3DBADA}"/>
                  </a:ext>
                </a:extLst>
              </p:cNvPr>
              <p:cNvSpPr/>
              <p:nvPr/>
            </p:nvSpPr>
            <p:spPr>
              <a:xfrm>
                <a:off x="4322558" y="-150269"/>
                <a:ext cx="300538" cy="300538"/>
              </a:xfrm>
              <a:prstGeom prst="ellipse">
                <a:avLst/>
              </a:prstGeom>
              <a:solidFill>
                <a:srgbClr val="5261D2"/>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nvGrpSpPr>
              <p:cNvPr id="94" name="Group 93">
                <a:extLst>
                  <a:ext uri="{FF2B5EF4-FFF2-40B4-BE49-F238E27FC236}">
                    <a16:creationId xmlns:a16="http://schemas.microsoft.com/office/drawing/2014/main" id="{77FF4FC5-CA26-4300-884F-903FCFAD2484}"/>
                  </a:ext>
                </a:extLst>
              </p:cNvPr>
              <p:cNvGrpSpPr>
                <a:grpSpLocks noChangeAspect="1"/>
              </p:cNvGrpSpPr>
              <p:nvPr/>
            </p:nvGrpSpPr>
            <p:grpSpPr>
              <a:xfrm>
                <a:off x="4384955" y="-98434"/>
                <a:ext cx="175744" cy="196869"/>
                <a:chOff x="-459430" y="-5122871"/>
                <a:chExt cx="1512104" cy="1693868"/>
              </a:xfrm>
            </p:grpSpPr>
            <p:sp>
              <p:nvSpPr>
                <p:cNvPr id="95" name="Freeform 92">
                  <a:extLst>
                    <a:ext uri="{FF2B5EF4-FFF2-40B4-BE49-F238E27FC236}">
                      <a16:creationId xmlns:a16="http://schemas.microsoft.com/office/drawing/2014/main" id="{78A630AA-4D7C-49B6-B107-3F1E31C3D680}"/>
                    </a:ext>
                  </a:extLst>
                </p:cNvPr>
                <p:cNvSpPr/>
                <p:nvPr/>
              </p:nvSpPr>
              <p:spPr>
                <a:xfrm>
                  <a:off x="-459430" y="-5122871"/>
                  <a:ext cx="1503184" cy="860875"/>
                </a:xfrm>
                <a:custGeom>
                  <a:avLst/>
                  <a:gdLst>
                    <a:gd name="connsiteX0" fmla="*/ 722599 w 1480881"/>
                    <a:gd name="connsiteY0" fmla="*/ 0 h 860875"/>
                    <a:gd name="connsiteX1" fmla="*/ 0 w 1480881"/>
                    <a:gd name="connsiteY1" fmla="*/ 428207 h 860875"/>
                    <a:gd name="connsiteX2" fmla="*/ 762743 w 1480881"/>
                    <a:gd name="connsiteY2" fmla="*/ 860875 h 860875"/>
                    <a:gd name="connsiteX3" fmla="*/ 1480881 w 1480881"/>
                    <a:gd name="connsiteY3" fmla="*/ 450510 h 860875"/>
                    <a:gd name="connsiteX4" fmla="*/ 722599 w 1480881"/>
                    <a:gd name="connsiteY4" fmla="*/ 0 h 860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0881" h="860875">
                      <a:moveTo>
                        <a:pt x="722599" y="0"/>
                      </a:moveTo>
                      <a:lnTo>
                        <a:pt x="0" y="428207"/>
                      </a:lnTo>
                      <a:lnTo>
                        <a:pt x="762743" y="860875"/>
                      </a:lnTo>
                      <a:lnTo>
                        <a:pt x="1480881" y="450510"/>
                      </a:lnTo>
                      <a:lnTo>
                        <a:pt x="722599" y="0"/>
                      </a:lnTo>
                      <a:close/>
                    </a:path>
                  </a:pathLst>
                </a:custGeom>
                <a:solidFill>
                  <a:srgbClr val="AC4E8E"/>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96" name="Freeform 93">
                  <a:extLst>
                    <a:ext uri="{FF2B5EF4-FFF2-40B4-BE49-F238E27FC236}">
                      <a16:creationId xmlns:a16="http://schemas.microsoft.com/office/drawing/2014/main" id="{81DB3228-DD58-4AEC-9636-32B2DE839E5A}"/>
                    </a:ext>
                  </a:extLst>
                </p:cNvPr>
                <p:cNvSpPr/>
                <p:nvPr/>
              </p:nvSpPr>
              <p:spPr>
                <a:xfrm>
                  <a:off x="-459430" y="-4696893"/>
                  <a:ext cx="771664" cy="1253397"/>
                </a:xfrm>
                <a:custGeom>
                  <a:avLst/>
                  <a:gdLst>
                    <a:gd name="connsiteX0" fmla="*/ 0 w 771664"/>
                    <a:gd name="connsiteY0" fmla="*/ 0 h 1253397"/>
                    <a:gd name="connsiteX1" fmla="*/ 0 w 771664"/>
                    <a:gd name="connsiteY1" fmla="*/ 865335 h 1253397"/>
                    <a:gd name="connsiteX2" fmla="*/ 771664 w 771664"/>
                    <a:gd name="connsiteY2" fmla="*/ 1253397 h 1253397"/>
                    <a:gd name="connsiteX3" fmla="*/ 771664 w 771664"/>
                    <a:gd name="connsiteY3" fmla="*/ 432668 h 1253397"/>
                    <a:gd name="connsiteX4" fmla="*/ 0 w 771664"/>
                    <a:gd name="connsiteY4" fmla="*/ 0 h 1253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664" h="1253397">
                      <a:moveTo>
                        <a:pt x="0" y="0"/>
                      </a:moveTo>
                      <a:lnTo>
                        <a:pt x="0" y="865335"/>
                      </a:lnTo>
                      <a:lnTo>
                        <a:pt x="771664" y="1253397"/>
                      </a:lnTo>
                      <a:lnTo>
                        <a:pt x="771664" y="432668"/>
                      </a:lnTo>
                      <a:lnTo>
                        <a:pt x="0" y="0"/>
                      </a:lnTo>
                      <a:close/>
                    </a:path>
                  </a:pathLst>
                </a:custGeom>
                <a:solidFill>
                  <a:srgbClr val="693178"/>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97" name="Freeform 94">
                  <a:extLst>
                    <a:ext uri="{FF2B5EF4-FFF2-40B4-BE49-F238E27FC236}">
                      <a16:creationId xmlns:a16="http://schemas.microsoft.com/office/drawing/2014/main" id="{B11D6332-2AE2-4AD4-86D4-F9D53314565E}"/>
                    </a:ext>
                  </a:extLst>
                </p:cNvPr>
                <p:cNvSpPr/>
                <p:nvPr/>
              </p:nvSpPr>
              <p:spPr>
                <a:xfrm>
                  <a:off x="312234" y="-4673479"/>
                  <a:ext cx="740440" cy="1244476"/>
                </a:xfrm>
                <a:custGeom>
                  <a:avLst/>
                  <a:gdLst>
                    <a:gd name="connsiteX0" fmla="*/ 0 w 731520"/>
                    <a:gd name="connsiteY0" fmla="*/ 410365 h 1244476"/>
                    <a:gd name="connsiteX1" fmla="*/ 0 w 731520"/>
                    <a:gd name="connsiteY1" fmla="*/ 1244476 h 1244476"/>
                    <a:gd name="connsiteX2" fmla="*/ 731520 w 731520"/>
                    <a:gd name="connsiteY2" fmla="*/ 780586 h 1244476"/>
                    <a:gd name="connsiteX3" fmla="*/ 718139 w 731520"/>
                    <a:gd name="connsiteY3" fmla="*/ 0 h 1244476"/>
                    <a:gd name="connsiteX4" fmla="*/ 0 w 731520"/>
                    <a:gd name="connsiteY4" fmla="*/ 410365 h 12444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 h="1244476">
                      <a:moveTo>
                        <a:pt x="0" y="410365"/>
                      </a:moveTo>
                      <a:lnTo>
                        <a:pt x="0" y="1244476"/>
                      </a:lnTo>
                      <a:lnTo>
                        <a:pt x="731520" y="780586"/>
                      </a:lnTo>
                      <a:lnTo>
                        <a:pt x="718139" y="0"/>
                      </a:lnTo>
                      <a:lnTo>
                        <a:pt x="0" y="410365"/>
                      </a:lnTo>
                      <a:close/>
                    </a:path>
                  </a:pathLst>
                </a:custGeom>
                <a:solidFill>
                  <a:srgbClr val="3E2A5D"/>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grpSp>
        <p:grpSp>
          <p:nvGrpSpPr>
            <p:cNvPr id="70" name="Group 69">
              <a:extLst>
                <a:ext uri="{FF2B5EF4-FFF2-40B4-BE49-F238E27FC236}">
                  <a16:creationId xmlns:a16="http://schemas.microsoft.com/office/drawing/2014/main" id="{F6D041EA-0B46-4F46-ACEF-E005632E205A}"/>
                </a:ext>
              </a:extLst>
            </p:cNvPr>
            <p:cNvGrpSpPr>
              <a:grpSpLocks noChangeAspect="1"/>
            </p:cNvGrpSpPr>
            <p:nvPr/>
          </p:nvGrpSpPr>
          <p:grpSpPr>
            <a:xfrm>
              <a:off x="10557384" y="3339987"/>
              <a:ext cx="345869" cy="345870"/>
              <a:chOff x="4322558" y="-150269"/>
              <a:chExt cx="300538" cy="300538"/>
            </a:xfrm>
          </p:grpSpPr>
          <p:sp>
            <p:nvSpPr>
              <p:cNvPr id="88" name="Oval 87">
                <a:extLst>
                  <a:ext uri="{FF2B5EF4-FFF2-40B4-BE49-F238E27FC236}">
                    <a16:creationId xmlns:a16="http://schemas.microsoft.com/office/drawing/2014/main" id="{EC8B0B69-1516-46FF-A6F8-CD05A670A9C5}"/>
                  </a:ext>
                </a:extLst>
              </p:cNvPr>
              <p:cNvSpPr/>
              <p:nvPr/>
            </p:nvSpPr>
            <p:spPr>
              <a:xfrm>
                <a:off x="4322558" y="-150269"/>
                <a:ext cx="300538" cy="300538"/>
              </a:xfrm>
              <a:prstGeom prst="ellipse">
                <a:avLst/>
              </a:prstGeom>
              <a:solidFill>
                <a:srgbClr val="13A8A1"/>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nvGrpSpPr>
              <p:cNvPr id="89" name="Group 88">
                <a:extLst>
                  <a:ext uri="{FF2B5EF4-FFF2-40B4-BE49-F238E27FC236}">
                    <a16:creationId xmlns:a16="http://schemas.microsoft.com/office/drawing/2014/main" id="{B10E0129-2C4C-4A40-83A3-9347CC89E69D}"/>
                  </a:ext>
                </a:extLst>
              </p:cNvPr>
              <p:cNvGrpSpPr>
                <a:grpSpLocks noChangeAspect="1"/>
              </p:cNvGrpSpPr>
              <p:nvPr/>
            </p:nvGrpSpPr>
            <p:grpSpPr>
              <a:xfrm>
                <a:off x="4384955" y="-98434"/>
                <a:ext cx="175744" cy="196869"/>
                <a:chOff x="-459430" y="-5122871"/>
                <a:chExt cx="1512104" cy="1693868"/>
              </a:xfrm>
            </p:grpSpPr>
            <p:sp>
              <p:nvSpPr>
                <p:cNvPr id="90" name="Freeform 110">
                  <a:extLst>
                    <a:ext uri="{FF2B5EF4-FFF2-40B4-BE49-F238E27FC236}">
                      <a16:creationId xmlns:a16="http://schemas.microsoft.com/office/drawing/2014/main" id="{09248D91-2D29-4902-A3BA-35305DB074D7}"/>
                    </a:ext>
                  </a:extLst>
                </p:cNvPr>
                <p:cNvSpPr/>
                <p:nvPr/>
              </p:nvSpPr>
              <p:spPr>
                <a:xfrm>
                  <a:off x="-459430" y="-5122871"/>
                  <a:ext cx="1503184" cy="860875"/>
                </a:xfrm>
                <a:custGeom>
                  <a:avLst/>
                  <a:gdLst>
                    <a:gd name="connsiteX0" fmla="*/ 722599 w 1480881"/>
                    <a:gd name="connsiteY0" fmla="*/ 0 h 860875"/>
                    <a:gd name="connsiteX1" fmla="*/ 0 w 1480881"/>
                    <a:gd name="connsiteY1" fmla="*/ 428207 h 860875"/>
                    <a:gd name="connsiteX2" fmla="*/ 762743 w 1480881"/>
                    <a:gd name="connsiteY2" fmla="*/ 860875 h 860875"/>
                    <a:gd name="connsiteX3" fmla="*/ 1480881 w 1480881"/>
                    <a:gd name="connsiteY3" fmla="*/ 450510 h 860875"/>
                    <a:gd name="connsiteX4" fmla="*/ 722599 w 1480881"/>
                    <a:gd name="connsiteY4" fmla="*/ 0 h 860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0881" h="860875">
                      <a:moveTo>
                        <a:pt x="722599" y="0"/>
                      </a:moveTo>
                      <a:lnTo>
                        <a:pt x="0" y="428207"/>
                      </a:lnTo>
                      <a:lnTo>
                        <a:pt x="762743" y="860875"/>
                      </a:lnTo>
                      <a:lnTo>
                        <a:pt x="1480881" y="450510"/>
                      </a:lnTo>
                      <a:lnTo>
                        <a:pt x="722599" y="0"/>
                      </a:lnTo>
                      <a:close/>
                    </a:path>
                  </a:pathLst>
                </a:custGeom>
                <a:solidFill>
                  <a:srgbClr val="48BB4E"/>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91" name="Freeform 111">
                  <a:extLst>
                    <a:ext uri="{FF2B5EF4-FFF2-40B4-BE49-F238E27FC236}">
                      <a16:creationId xmlns:a16="http://schemas.microsoft.com/office/drawing/2014/main" id="{AA1BE310-F8C8-4E99-9DDA-78349B3D5DB9}"/>
                    </a:ext>
                  </a:extLst>
                </p:cNvPr>
                <p:cNvSpPr/>
                <p:nvPr/>
              </p:nvSpPr>
              <p:spPr>
                <a:xfrm>
                  <a:off x="-459430" y="-4696893"/>
                  <a:ext cx="771664" cy="1253397"/>
                </a:xfrm>
                <a:custGeom>
                  <a:avLst/>
                  <a:gdLst>
                    <a:gd name="connsiteX0" fmla="*/ 0 w 771664"/>
                    <a:gd name="connsiteY0" fmla="*/ 0 h 1253397"/>
                    <a:gd name="connsiteX1" fmla="*/ 0 w 771664"/>
                    <a:gd name="connsiteY1" fmla="*/ 865335 h 1253397"/>
                    <a:gd name="connsiteX2" fmla="*/ 771664 w 771664"/>
                    <a:gd name="connsiteY2" fmla="*/ 1253397 h 1253397"/>
                    <a:gd name="connsiteX3" fmla="*/ 771664 w 771664"/>
                    <a:gd name="connsiteY3" fmla="*/ 432668 h 1253397"/>
                    <a:gd name="connsiteX4" fmla="*/ 0 w 771664"/>
                    <a:gd name="connsiteY4" fmla="*/ 0 h 1253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664" h="1253397">
                      <a:moveTo>
                        <a:pt x="0" y="0"/>
                      </a:moveTo>
                      <a:lnTo>
                        <a:pt x="0" y="865335"/>
                      </a:lnTo>
                      <a:lnTo>
                        <a:pt x="771664" y="1253397"/>
                      </a:lnTo>
                      <a:lnTo>
                        <a:pt x="771664" y="432668"/>
                      </a:lnTo>
                      <a:lnTo>
                        <a:pt x="0" y="0"/>
                      </a:lnTo>
                      <a:close/>
                    </a:path>
                  </a:pathLst>
                </a:custGeom>
                <a:solidFill>
                  <a:srgbClr val="008641"/>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92" name="Freeform 112">
                  <a:extLst>
                    <a:ext uri="{FF2B5EF4-FFF2-40B4-BE49-F238E27FC236}">
                      <a16:creationId xmlns:a16="http://schemas.microsoft.com/office/drawing/2014/main" id="{0E44AE70-6720-4D5D-927C-2FFFE2641DD9}"/>
                    </a:ext>
                  </a:extLst>
                </p:cNvPr>
                <p:cNvSpPr/>
                <p:nvPr/>
              </p:nvSpPr>
              <p:spPr>
                <a:xfrm>
                  <a:off x="312234" y="-4673479"/>
                  <a:ext cx="740440" cy="1244476"/>
                </a:xfrm>
                <a:custGeom>
                  <a:avLst/>
                  <a:gdLst>
                    <a:gd name="connsiteX0" fmla="*/ 0 w 731520"/>
                    <a:gd name="connsiteY0" fmla="*/ 410365 h 1244476"/>
                    <a:gd name="connsiteX1" fmla="*/ 0 w 731520"/>
                    <a:gd name="connsiteY1" fmla="*/ 1244476 h 1244476"/>
                    <a:gd name="connsiteX2" fmla="*/ 731520 w 731520"/>
                    <a:gd name="connsiteY2" fmla="*/ 780586 h 1244476"/>
                    <a:gd name="connsiteX3" fmla="*/ 718139 w 731520"/>
                    <a:gd name="connsiteY3" fmla="*/ 0 h 1244476"/>
                    <a:gd name="connsiteX4" fmla="*/ 0 w 731520"/>
                    <a:gd name="connsiteY4" fmla="*/ 410365 h 12444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 h="1244476">
                      <a:moveTo>
                        <a:pt x="0" y="410365"/>
                      </a:moveTo>
                      <a:lnTo>
                        <a:pt x="0" y="1244476"/>
                      </a:lnTo>
                      <a:lnTo>
                        <a:pt x="731520" y="780586"/>
                      </a:lnTo>
                      <a:lnTo>
                        <a:pt x="718139" y="0"/>
                      </a:lnTo>
                      <a:lnTo>
                        <a:pt x="0" y="410365"/>
                      </a:lnTo>
                      <a:close/>
                    </a:path>
                  </a:pathLst>
                </a:custGeom>
                <a:solidFill>
                  <a:srgbClr val="00602E"/>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grpSp>
        <p:sp>
          <p:nvSpPr>
            <p:cNvPr id="71" name="Freeform 140">
              <a:extLst>
                <a:ext uri="{FF2B5EF4-FFF2-40B4-BE49-F238E27FC236}">
                  <a16:creationId xmlns:a16="http://schemas.microsoft.com/office/drawing/2014/main" id="{B980548B-F8EF-4B21-9F8A-1E5FFEEA8D7E}"/>
                </a:ext>
              </a:extLst>
            </p:cNvPr>
            <p:cNvSpPr/>
            <p:nvPr/>
          </p:nvSpPr>
          <p:spPr>
            <a:xfrm>
              <a:off x="10226236" y="3731764"/>
              <a:ext cx="1231043" cy="816844"/>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solidFill>
              <a:schemeClr val="bg1"/>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998" b="0" i="0" u="none" strike="noStrike" kern="0" cap="none" spc="0" normalizeH="0" baseline="0" noProof="0" dirty="0">
                  <a:ln>
                    <a:noFill/>
                  </a:ln>
                  <a:solidFill>
                    <a:srgbClr val="FFFFFF"/>
                  </a:solidFill>
                  <a:effectLst/>
                  <a:uLnTx/>
                  <a:uFillTx/>
                  <a:latin typeface="Segoe Light"/>
                  <a:ea typeface="+mn-ea"/>
                  <a:cs typeface="+mn-cs"/>
                </a:rPr>
                <a:t>Azure</a:t>
              </a:r>
            </a:p>
          </p:txBody>
        </p:sp>
        <p:sp>
          <p:nvSpPr>
            <p:cNvPr id="72" name="Freeform 141">
              <a:extLst>
                <a:ext uri="{FF2B5EF4-FFF2-40B4-BE49-F238E27FC236}">
                  <a16:creationId xmlns:a16="http://schemas.microsoft.com/office/drawing/2014/main" id="{57CA64BE-08C1-4895-9DA6-836C25D220D4}"/>
                </a:ext>
              </a:extLst>
            </p:cNvPr>
            <p:cNvSpPr/>
            <p:nvPr/>
          </p:nvSpPr>
          <p:spPr>
            <a:xfrm>
              <a:off x="10271777" y="3731764"/>
              <a:ext cx="1231043" cy="816844"/>
            </a:xfrm>
            <a:custGeom>
              <a:avLst/>
              <a:gdLst>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75466 w 827623"/>
                <a:gd name="connsiteY11" fmla="*/ 546384 h 549160"/>
                <a:gd name="connsiteX12" fmla="*/ 161716 w 827623"/>
                <a:gd name="connsiteY12" fmla="*/ 549160 h 549160"/>
                <a:gd name="connsiteX13" fmla="*/ 0 w 827623"/>
                <a:gd name="connsiteY13" fmla="*/ 387444 h 549160"/>
                <a:gd name="connsiteX14" fmla="*/ 98769 w 827623"/>
                <a:gd name="connsiteY14" fmla="*/ 238437 h 549160"/>
                <a:gd name="connsiteX15" fmla="*/ 140073 w 827623"/>
                <a:gd name="connsiteY15" fmla="*/ 230098 h 549160"/>
                <a:gd name="connsiteX16" fmla="*/ 137808 w 827623"/>
                <a:gd name="connsiteY16" fmla="*/ 218878 h 549160"/>
                <a:gd name="connsiteX17" fmla="*/ 356686 w 827623"/>
                <a:gd name="connsiteY17"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660947 w 827623"/>
                <a:gd name="connsiteY10" fmla="*/ 546384 h 549160"/>
                <a:gd name="connsiteX11" fmla="*/ 161716 w 827623"/>
                <a:gd name="connsiteY11" fmla="*/ 549160 h 549160"/>
                <a:gd name="connsiteX12" fmla="*/ 0 w 827623"/>
                <a:gd name="connsiteY12" fmla="*/ 387444 h 549160"/>
                <a:gd name="connsiteX13" fmla="*/ 98769 w 827623"/>
                <a:gd name="connsiteY13" fmla="*/ 238437 h 549160"/>
                <a:gd name="connsiteX14" fmla="*/ 140073 w 827623"/>
                <a:gd name="connsiteY14" fmla="*/ 230098 h 549160"/>
                <a:gd name="connsiteX15" fmla="*/ 137808 w 827623"/>
                <a:gd name="connsiteY15" fmla="*/ 218878 h 549160"/>
                <a:gd name="connsiteX16" fmla="*/ 356686 w 827623"/>
                <a:gd name="connsiteY16" fmla="*/ 0 h 549160"/>
                <a:gd name="connsiteX0" fmla="*/ 356686 w 827623"/>
                <a:gd name="connsiteY0" fmla="*/ 0 h 549160"/>
                <a:gd name="connsiteX1" fmla="*/ 511456 w 827623"/>
                <a:gd name="connsiteY1" fmla="*/ 64108 h 549160"/>
                <a:gd name="connsiteX2" fmla="*/ 550831 w 827623"/>
                <a:gd name="connsiteY2" fmla="*/ 122508 h 549160"/>
                <a:gd name="connsiteX3" fmla="*/ 581433 w 827623"/>
                <a:gd name="connsiteY3" fmla="*/ 101570 h 549160"/>
                <a:gd name="connsiteX4" fmla="*/ 627560 w 827623"/>
                <a:gd name="connsiteY4" fmla="*/ 92120 h 549160"/>
                <a:gd name="connsiteX5" fmla="*/ 746064 w 827623"/>
                <a:gd name="connsiteY5" fmla="*/ 212376 h 549160"/>
                <a:gd name="connsiteX6" fmla="*/ 742437 w 827623"/>
                <a:gd name="connsiteY6" fmla="*/ 230608 h 549160"/>
                <a:gd name="connsiteX7" fmla="*/ 778805 w 827623"/>
                <a:gd name="connsiteY7" fmla="*/ 255490 h 549160"/>
                <a:gd name="connsiteX8" fmla="*/ 827623 w 827623"/>
                <a:gd name="connsiteY8" fmla="*/ 375091 h 549160"/>
                <a:gd name="connsiteX9" fmla="*/ 660947 w 827623"/>
                <a:gd name="connsiteY9" fmla="*/ 544232 h 549160"/>
                <a:gd name="connsiteX10" fmla="*/ 161716 w 827623"/>
                <a:gd name="connsiteY10" fmla="*/ 549160 h 549160"/>
                <a:gd name="connsiteX11" fmla="*/ 0 w 827623"/>
                <a:gd name="connsiteY11" fmla="*/ 387444 h 549160"/>
                <a:gd name="connsiteX12" fmla="*/ 98769 w 827623"/>
                <a:gd name="connsiteY12" fmla="*/ 238437 h 549160"/>
                <a:gd name="connsiteX13" fmla="*/ 140073 w 827623"/>
                <a:gd name="connsiteY13" fmla="*/ 230098 h 549160"/>
                <a:gd name="connsiteX14" fmla="*/ 137808 w 827623"/>
                <a:gd name="connsiteY14" fmla="*/ 218878 h 549160"/>
                <a:gd name="connsiteX15" fmla="*/ 356686 w 827623"/>
                <a:gd name="connsiteY15" fmla="*/ 0 h 549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27623" h="549160">
                  <a:moveTo>
                    <a:pt x="356686" y="0"/>
                  </a:moveTo>
                  <a:cubicBezTo>
                    <a:pt x="417127" y="0"/>
                    <a:pt x="471847" y="24499"/>
                    <a:pt x="511456" y="64108"/>
                  </a:cubicBezTo>
                  <a:lnTo>
                    <a:pt x="550831" y="122508"/>
                  </a:lnTo>
                  <a:lnTo>
                    <a:pt x="581433" y="101570"/>
                  </a:lnTo>
                  <a:cubicBezTo>
                    <a:pt x="595611" y="95485"/>
                    <a:pt x="611198" y="92120"/>
                    <a:pt x="627560" y="92120"/>
                  </a:cubicBezTo>
                  <a:cubicBezTo>
                    <a:pt x="693008" y="92120"/>
                    <a:pt x="746064" y="145960"/>
                    <a:pt x="746064" y="212376"/>
                  </a:cubicBezTo>
                  <a:lnTo>
                    <a:pt x="742437" y="230608"/>
                  </a:lnTo>
                  <a:lnTo>
                    <a:pt x="778805" y="255490"/>
                  </a:lnTo>
                  <a:cubicBezTo>
                    <a:pt x="808967" y="286099"/>
                    <a:pt x="827623" y="328384"/>
                    <a:pt x="827623" y="375091"/>
                  </a:cubicBezTo>
                  <a:cubicBezTo>
                    <a:pt x="827623" y="468505"/>
                    <a:pt x="753000" y="544232"/>
                    <a:pt x="660947" y="544232"/>
                  </a:cubicBezTo>
                  <a:lnTo>
                    <a:pt x="161716" y="549160"/>
                  </a:lnTo>
                  <a:cubicBezTo>
                    <a:pt x="72403" y="549160"/>
                    <a:pt x="0" y="476757"/>
                    <a:pt x="0" y="387444"/>
                  </a:cubicBezTo>
                  <a:cubicBezTo>
                    <a:pt x="0" y="320459"/>
                    <a:pt x="40727" y="262986"/>
                    <a:pt x="98769" y="238437"/>
                  </a:cubicBezTo>
                  <a:lnTo>
                    <a:pt x="140073" y="230098"/>
                  </a:lnTo>
                  <a:lnTo>
                    <a:pt x="137808" y="218878"/>
                  </a:lnTo>
                  <a:cubicBezTo>
                    <a:pt x="137808" y="97995"/>
                    <a:pt x="235803" y="0"/>
                    <a:pt x="356686" y="0"/>
                  </a:cubicBezTo>
                  <a:close/>
                </a:path>
              </a:pathLst>
            </a:custGeom>
            <a:gradFill flip="none" rotWithShape="1">
              <a:gsLst>
                <a:gs pos="57000">
                  <a:srgbClr val="209FE8"/>
                </a:gs>
                <a:gs pos="58000">
                  <a:srgbClr val="2EAFE5"/>
                </a:gs>
              </a:gsLst>
              <a:lin ang="19200000" scaled="0"/>
              <a:tileRect/>
            </a:gradFill>
            <a:ln w="12700" cap="flat" cmpd="sng" algn="ctr">
              <a:noFill/>
              <a:prstDash val="solid"/>
              <a:miter lim="800000"/>
            </a:ln>
            <a:effectLst/>
          </p:spPr>
          <p:txBody>
            <a:bodyPr rtlCol="0" anchor="ctr"/>
            <a:lstStyle/>
            <a:p>
              <a:pPr marL="0" marR="0" lvl="0" indent="0" algn="ctr" defTabSz="506845" rtl="0" eaLnBrk="1" fontAlgn="auto" latinLnBrk="0" hangingPunct="1">
                <a:lnSpc>
                  <a:spcPct val="8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Segoe Light"/>
                  <a:ea typeface="+mn-ea"/>
                  <a:cs typeface="+mn-cs"/>
                </a:rPr>
                <a:t>Azure</a:t>
              </a:r>
              <a:endParaRPr kumimoji="0" lang="en-US" sz="998" b="0" i="0" u="none" strike="noStrike" kern="0" cap="none" spc="0" normalizeH="0" baseline="0" noProof="0" dirty="0">
                <a:ln>
                  <a:noFill/>
                </a:ln>
                <a:solidFill>
                  <a:srgbClr val="FFFFFF"/>
                </a:solidFill>
                <a:effectLst/>
                <a:uLnTx/>
                <a:uFillTx/>
                <a:latin typeface="Segoe Light"/>
                <a:ea typeface="+mn-ea"/>
                <a:cs typeface="+mn-cs"/>
              </a:endParaRPr>
            </a:p>
          </p:txBody>
        </p:sp>
        <p:grpSp>
          <p:nvGrpSpPr>
            <p:cNvPr id="73" name="Group 72">
              <a:extLst>
                <a:ext uri="{FF2B5EF4-FFF2-40B4-BE49-F238E27FC236}">
                  <a16:creationId xmlns:a16="http://schemas.microsoft.com/office/drawing/2014/main" id="{FE3C2615-135B-480B-B926-842D45DA0661}"/>
                </a:ext>
              </a:extLst>
            </p:cNvPr>
            <p:cNvGrpSpPr>
              <a:grpSpLocks noChangeAspect="1"/>
            </p:cNvGrpSpPr>
            <p:nvPr/>
          </p:nvGrpSpPr>
          <p:grpSpPr>
            <a:xfrm>
              <a:off x="10095958" y="3927652"/>
              <a:ext cx="428529" cy="264350"/>
              <a:chOff x="1691870" y="-5380374"/>
              <a:chExt cx="5029200" cy="3102395"/>
            </a:xfrm>
          </p:grpSpPr>
          <p:grpSp>
            <p:nvGrpSpPr>
              <p:cNvPr id="80" name="Group 79">
                <a:extLst>
                  <a:ext uri="{FF2B5EF4-FFF2-40B4-BE49-F238E27FC236}">
                    <a16:creationId xmlns:a16="http://schemas.microsoft.com/office/drawing/2014/main" id="{7EA066A9-C41B-45E4-A3DD-07118FC4C5DF}"/>
                  </a:ext>
                </a:extLst>
              </p:cNvPr>
              <p:cNvGrpSpPr/>
              <p:nvPr/>
            </p:nvGrpSpPr>
            <p:grpSpPr>
              <a:xfrm>
                <a:off x="1691870" y="-5380374"/>
                <a:ext cx="5029200" cy="3102395"/>
                <a:chOff x="1691870" y="-5380374"/>
                <a:chExt cx="5029200" cy="3102395"/>
              </a:xfrm>
            </p:grpSpPr>
            <p:grpSp>
              <p:nvGrpSpPr>
                <p:cNvPr id="82" name="Group 81">
                  <a:extLst>
                    <a:ext uri="{FF2B5EF4-FFF2-40B4-BE49-F238E27FC236}">
                      <a16:creationId xmlns:a16="http://schemas.microsoft.com/office/drawing/2014/main" id="{AF1AD5AD-EA24-4ADE-BD37-E948F94D9021}"/>
                    </a:ext>
                  </a:extLst>
                </p:cNvPr>
                <p:cNvGrpSpPr/>
                <p:nvPr/>
              </p:nvGrpSpPr>
              <p:grpSpPr>
                <a:xfrm>
                  <a:off x="1691870" y="-5380374"/>
                  <a:ext cx="5029200" cy="3102395"/>
                  <a:chOff x="1691870" y="-5380374"/>
                  <a:chExt cx="5029200" cy="3102395"/>
                </a:xfrm>
              </p:grpSpPr>
              <p:sp>
                <p:nvSpPr>
                  <p:cNvPr id="86" name="Rounded Rectangle 126">
                    <a:extLst>
                      <a:ext uri="{FF2B5EF4-FFF2-40B4-BE49-F238E27FC236}">
                        <a16:creationId xmlns:a16="http://schemas.microsoft.com/office/drawing/2014/main" id="{2B772251-08BD-41D2-84F6-9E5E9CDAA144}"/>
                      </a:ext>
                    </a:extLst>
                  </p:cNvPr>
                  <p:cNvSpPr/>
                  <p:nvPr/>
                </p:nvSpPr>
                <p:spPr>
                  <a:xfrm>
                    <a:off x="1691870" y="-5245767"/>
                    <a:ext cx="5029200" cy="2967788"/>
                  </a:xfrm>
                  <a:prstGeom prst="roundRect">
                    <a:avLst>
                      <a:gd name="adj" fmla="val 9165"/>
                    </a:avLst>
                  </a:prstGeom>
                  <a:solidFill>
                    <a:srgbClr val="E4E2E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87" name="Round Same Side Corner Rectangle 127">
                    <a:extLst>
                      <a:ext uri="{FF2B5EF4-FFF2-40B4-BE49-F238E27FC236}">
                        <a16:creationId xmlns:a16="http://schemas.microsoft.com/office/drawing/2014/main" id="{C8C0E3C3-A4A0-4A10-BEE3-5A0BEE38BC13}"/>
                      </a:ext>
                    </a:extLst>
                  </p:cNvPr>
                  <p:cNvSpPr/>
                  <p:nvPr/>
                </p:nvSpPr>
                <p:spPr>
                  <a:xfrm>
                    <a:off x="1691870" y="-5380374"/>
                    <a:ext cx="5029200" cy="352926"/>
                  </a:xfrm>
                  <a:prstGeom prst="round2SameRect">
                    <a:avLst>
                      <a:gd name="adj1" fmla="val 42938"/>
                      <a:gd name="adj2" fmla="val 0"/>
                    </a:avLst>
                  </a:prstGeom>
                  <a:solidFill>
                    <a:srgbClr val="B5ADB6"/>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cxnSp>
              <p:nvCxnSpPr>
                <p:cNvPr id="83" name="Straight Connector 82">
                  <a:extLst>
                    <a:ext uri="{FF2B5EF4-FFF2-40B4-BE49-F238E27FC236}">
                      <a16:creationId xmlns:a16="http://schemas.microsoft.com/office/drawing/2014/main" id="{6352DC86-E0C6-4A0E-9A46-9BB20AE09FBA}"/>
                    </a:ext>
                  </a:extLst>
                </p:cNvPr>
                <p:cNvCxnSpPr/>
                <p:nvPr/>
              </p:nvCxnSpPr>
              <p:spPr>
                <a:xfrm>
                  <a:off x="1783901" y="-5198097"/>
                  <a:ext cx="187036" cy="0"/>
                </a:xfrm>
                <a:prstGeom prst="line">
                  <a:avLst/>
                </a:prstGeom>
                <a:noFill/>
                <a:ln w="3175" cap="flat" cmpd="sng" algn="ctr">
                  <a:solidFill>
                    <a:srgbClr val="024D84"/>
                  </a:solidFill>
                  <a:prstDash val="solid"/>
                  <a:miter lim="800000"/>
                </a:ln>
                <a:effectLst/>
              </p:spPr>
            </p:cxnSp>
            <p:sp>
              <p:nvSpPr>
                <p:cNvPr id="84" name="Frame 83">
                  <a:extLst>
                    <a:ext uri="{FF2B5EF4-FFF2-40B4-BE49-F238E27FC236}">
                      <a16:creationId xmlns:a16="http://schemas.microsoft.com/office/drawing/2014/main" id="{7BAC6EE0-1D34-4938-831D-EF4AA53F2343}"/>
                    </a:ext>
                  </a:extLst>
                </p:cNvPr>
                <p:cNvSpPr/>
                <p:nvPr/>
              </p:nvSpPr>
              <p:spPr>
                <a:xfrm>
                  <a:off x="2099107" y="-5282089"/>
                  <a:ext cx="263791" cy="167985"/>
                </a:xfrm>
                <a:prstGeom prst="frame">
                  <a:avLst/>
                </a:prstGeom>
                <a:solidFill>
                  <a:srgbClr val="024D8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000000"/>
                    </a:solidFill>
                    <a:effectLst/>
                    <a:uLnTx/>
                    <a:uFillTx/>
                    <a:latin typeface="Segoe"/>
                    <a:ea typeface="+mn-ea"/>
                    <a:cs typeface="+mn-cs"/>
                  </a:endParaRPr>
                </a:p>
              </p:txBody>
            </p:sp>
            <p:sp>
              <p:nvSpPr>
                <p:cNvPr id="85" name="Multiply 125">
                  <a:extLst>
                    <a:ext uri="{FF2B5EF4-FFF2-40B4-BE49-F238E27FC236}">
                      <a16:creationId xmlns:a16="http://schemas.microsoft.com/office/drawing/2014/main" id="{ED5AD233-3028-4489-A2CE-AE9D5452E405}"/>
                    </a:ext>
                  </a:extLst>
                </p:cNvPr>
                <p:cNvSpPr/>
                <p:nvPr/>
              </p:nvSpPr>
              <p:spPr>
                <a:xfrm>
                  <a:off x="2399687" y="-5344597"/>
                  <a:ext cx="293001" cy="293001"/>
                </a:xfrm>
                <a:prstGeom prst="mathMultiply">
                  <a:avLst>
                    <a:gd name="adj1" fmla="val 16001"/>
                  </a:avLst>
                </a:prstGeom>
                <a:solidFill>
                  <a:srgbClr val="024D84"/>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sp>
            <p:nvSpPr>
              <p:cNvPr id="81" name="Donut 59">
                <a:extLst>
                  <a:ext uri="{FF2B5EF4-FFF2-40B4-BE49-F238E27FC236}">
                    <a16:creationId xmlns:a16="http://schemas.microsoft.com/office/drawing/2014/main" id="{4429347A-4E20-454A-A77D-07607A1AF19A}"/>
                  </a:ext>
                </a:extLst>
              </p:cNvPr>
              <p:cNvSpPr>
                <a:spLocks noChangeAspect="1"/>
              </p:cNvSpPr>
              <p:nvPr/>
            </p:nvSpPr>
            <p:spPr bwMode="auto">
              <a:xfrm>
                <a:off x="3004493" y="-4604748"/>
                <a:ext cx="2419895" cy="2012540"/>
              </a:xfrm>
              <a:custGeom>
                <a:avLst/>
                <a:gdLst/>
                <a:ahLst/>
                <a:cxnLst/>
                <a:rect l="l" t="t" r="r" b="b"/>
                <a:pathLst>
                  <a:path w="1049699" h="873224">
                    <a:moveTo>
                      <a:pt x="694504" y="413534"/>
                    </a:moveTo>
                    <a:cubicBezTo>
                      <a:pt x="732475" y="413534"/>
                      <a:pt x="763257" y="444315"/>
                      <a:pt x="763257" y="482286"/>
                    </a:cubicBezTo>
                    <a:cubicBezTo>
                      <a:pt x="763257" y="520258"/>
                      <a:pt x="732475" y="551039"/>
                      <a:pt x="694504" y="551039"/>
                    </a:cubicBezTo>
                    <a:cubicBezTo>
                      <a:pt x="656533" y="551039"/>
                      <a:pt x="625751" y="520258"/>
                      <a:pt x="625751" y="482286"/>
                    </a:cubicBezTo>
                    <a:cubicBezTo>
                      <a:pt x="625751" y="444315"/>
                      <a:pt x="656533" y="413534"/>
                      <a:pt x="694504" y="413534"/>
                    </a:cubicBezTo>
                    <a:close/>
                    <a:moveTo>
                      <a:pt x="694504" y="344781"/>
                    </a:moveTo>
                    <a:cubicBezTo>
                      <a:pt x="618562" y="344781"/>
                      <a:pt x="556998" y="406344"/>
                      <a:pt x="556998" y="482286"/>
                    </a:cubicBezTo>
                    <a:cubicBezTo>
                      <a:pt x="556998" y="558229"/>
                      <a:pt x="618562" y="619792"/>
                      <a:pt x="694504" y="619792"/>
                    </a:cubicBezTo>
                    <a:cubicBezTo>
                      <a:pt x="770446" y="619792"/>
                      <a:pt x="832010" y="558229"/>
                      <a:pt x="832010" y="482286"/>
                    </a:cubicBezTo>
                    <a:cubicBezTo>
                      <a:pt x="832010" y="406344"/>
                      <a:pt x="770446" y="344781"/>
                      <a:pt x="694504" y="344781"/>
                    </a:cubicBezTo>
                    <a:close/>
                    <a:moveTo>
                      <a:pt x="197661" y="172436"/>
                    </a:moveTo>
                    <a:cubicBezTo>
                      <a:pt x="219463" y="172436"/>
                      <a:pt x="237138" y="190111"/>
                      <a:pt x="237138" y="211913"/>
                    </a:cubicBezTo>
                    <a:cubicBezTo>
                      <a:pt x="237138" y="233716"/>
                      <a:pt x="219463" y="251390"/>
                      <a:pt x="197661" y="251390"/>
                    </a:cubicBezTo>
                    <a:cubicBezTo>
                      <a:pt x="175858" y="251390"/>
                      <a:pt x="158183" y="233716"/>
                      <a:pt x="158183" y="211913"/>
                    </a:cubicBezTo>
                    <a:cubicBezTo>
                      <a:pt x="158183" y="190111"/>
                      <a:pt x="175858" y="172436"/>
                      <a:pt x="197661" y="172436"/>
                    </a:cubicBezTo>
                    <a:close/>
                    <a:moveTo>
                      <a:pt x="197661" y="132959"/>
                    </a:moveTo>
                    <a:cubicBezTo>
                      <a:pt x="154055" y="132959"/>
                      <a:pt x="118706" y="168308"/>
                      <a:pt x="118706" y="211913"/>
                    </a:cubicBezTo>
                    <a:cubicBezTo>
                      <a:pt x="118706" y="255519"/>
                      <a:pt x="154055" y="290868"/>
                      <a:pt x="197661" y="290868"/>
                    </a:cubicBezTo>
                    <a:cubicBezTo>
                      <a:pt x="241266" y="290868"/>
                      <a:pt x="276615" y="255519"/>
                      <a:pt x="276615" y="211913"/>
                    </a:cubicBezTo>
                    <a:cubicBezTo>
                      <a:pt x="276615" y="168308"/>
                      <a:pt x="241266" y="132959"/>
                      <a:pt x="197661" y="132959"/>
                    </a:cubicBezTo>
                    <a:close/>
                    <a:moveTo>
                      <a:pt x="735148" y="113222"/>
                    </a:moveTo>
                    <a:lnTo>
                      <a:pt x="750778" y="185510"/>
                    </a:lnTo>
                    <a:lnTo>
                      <a:pt x="825020" y="210909"/>
                    </a:lnTo>
                    <a:lnTo>
                      <a:pt x="869956" y="162065"/>
                    </a:lnTo>
                    <a:lnTo>
                      <a:pt x="938336" y="208955"/>
                    </a:lnTo>
                    <a:lnTo>
                      <a:pt x="912938" y="277336"/>
                    </a:lnTo>
                    <a:lnTo>
                      <a:pt x="950059" y="332040"/>
                    </a:lnTo>
                    <a:lnTo>
                      <a:pt x="1026254" y="332040"/>
                    </a:lnTo>
                    <a:lnTo>
                      <a:pt x="1049699" y="418004"/>
                    </a:lnTo>
                    <a:lnTo>
                      <a:pt x="996948" y="459033"/>
                    </a:lnTo>
                    <a:lnTo>
                      <a:pt x="996948" y="523506"/>
                    </a:lnTo>
                    <a:lnTo>
                      <a:pt x="1045792" y="568442"/>
                    </a:lnTo>
                    <a:lnTo>
                      <a:pt x="1028208" y="646591"/>
                    </a:lnTo>
                    <a:lnTo>
                      <a:pt x="944197" y="648545"/>
                    </a:lnTo>
                    <a:lnTo>
                      <a:pt x="914891" y="695434"/>
                    </a:lnTo>
                    <a:lnTo>
                      <a:pt x="932475" y="767723"/>
                    </a:lnTo>
                    <a:lnTo>
                      <a:pt x="869956" y="814612"/>
                    </a:lnTo>
                    <a:lnTo>
                      <a:pt x="813297" y="769676"/>
                    </a:lnTo>
                    <a:lnTo>
                      <a:pt x="750778" y="797029"/>
                    </a:lnTo>
                    <a:lnTo>
                      <a:pt x="737102" y="865409"/>
                    </a:lnTo>
                    <a:lnTo>
                      <a:pt x="656998" y="873224"/>
                    </a:lnTo>
                    <a:lnTo>
                      <a:pt x="637461" y="789214"/>
                    </a:lnTo>
                    <a:lnTo>
                      <a:pt x="572988" y="769676"/>
                    </a:lnTo>
                    <a:lnTo>
                      <a:pt x="518283" y="814612"/>
                    </a:lnTo>
                    <a:lnTo>
                      <a:pt x="463579" y="765769"/>
                    </a:lnTo>
                    <a:lnTo>
                      <a:pt x="483116" y="701296"/>
                    </a:lnTo>
                    <a:lnTo>
                      <a:pt x="442088" y="646591"/>
                    </a:lnTo>
                    <a:lnTo>
                      <a:pt x="365892" y="644637"/>
                    </a:lnTo>
                    <a:lnTo>
                      <a:pt x="350262" y="568442"/>
                    </a:lnTo>
                    <a:lnTo>
                      <a:pt x="410828" y="537182"/>
                    </a:lnTo>
                    <a:lnTo>
                      <a:pt x="408874" y="460987"/>
                    </a:lnTo>
                    <a:lnTo>
                      <a:pt x="350262" y="412143"/>
                    </a:lnTo>
                    <a:lnTo>
                      <a:pt x="371753" y="339855"/>
                    </a:lnTo>
                    <a:lnTo>
                      <a:pt x="444041" y="341809"/>
                    </a:lnTo>
                    <a:lnTo>
                      <a:pt x="485070" y="296873"/>
                    </a:lnTo>
                    <a:lnTo>
                      <a:pt x="459671" y="208955"/>
                    </a:lnTo>
                    <a:lnTo>
                      <a:pt x="516330" y="164019"/>
                    </a:lnTo>
                    <a:lnTo>
                      <a:pt x="582757" y="208955"/>
                    </a:lnTo>
                    <a:lnTo>
                      <a:pt x="637461" y="189418"/>
                    </a:lnTo>
                    <a:lnTo>
                      <a:pt x="658952" y="115176"/>
                    </a:lnTo>
                    <a:close/>
                    <a:moveTo>
                      <a:pt x="220998" y="0"/>
                    </a:moveTo>
                    <a:lnTo>
                      <a:pt x="229972" y="41507"/>
                    </a:lnTo>
                    <a:lnTo>
                      <a:pt x="272601" y="56091"/>
                    </a:lnTo>
                    <a:lnTo>
                      <a:pt x="298403" y="28045"/>
                    </a:lnTo>
                    <a:lnTo>
                      <a:pt x="337667" y="54969"/>
                    </a:lnTo>
                    <a:lnTo>
                      <a:pt x="323083" y="94233"/>
                    </a:lnTo>
                    <a:lnTo>
                      <a:pt x="344398" y="125643"/>
                    </a:lnTo>
                    <a:lnTo>
                      <a:pt x="388148" y="125643"/>
                    </a:lnTo>
                    <a:lnTo>
                      <a:pt x="401610" y="175003"/>
                    </a:lnTo>
                    <a:lnTo>
                      <a:pt x="371321" y="198561"/>
                    </a:lnTo>
                    <a:lnTo>
                      <a:pt x="371321" y="235581"/>
                    </a:lnTo>
                    <a:lnTo>
                      <a:pt x="399366" y="261383"/>
                    </a:lnTo>
                    <a:lnTo>
                      <a:pt x="389270" y="306256"/>
                    </a:lnTo>
                    <a:lnTo>
                      <a:pt x="341032" y="307377"/>
                    </a:lnTo>
                    <a:lnTo>
                      <a:pt x="324205" y="334301"/>
                    </a:lnTo>
                    <a:lnTo>
                      <a:pt x="334301" y="375808"/>
                    </a:lnTo>
                    <a:lnTo>
                      <a:pt x="298403" y="402732"/>
                    </a:lnTo>
                    <a:lnTo>
                      <a:pt x="265870" y="376930"/>
                    </a:lnTo>
                    <a:lnTo>
                      <a:pt x="229972" y="392635"/>
                    </a:lnTo>
                    <a:lnTo>
                      <a:pt x="222120" y="431899"/>
                    </a:lnTo>
                    <a:lnTo>
                      <a:pt x="176125" y="436386"/>
                    </a:lnTo>
                    <a:lnTo>
                      <a:pt x="164907" y="388148"/>
                    </a:lnTo>
                    <a:lnTo>
                      <a:pt x="127887" y="376930"/>
                    </a:lnTo>
                    <a:lnTo>
                      <a:pt x="96476" y="402732"/>
                    </a:lnTo>
                    <a:lnTo>
                      <a:pt x="65065" y="374686"/>
                    </a:lnTo>
                    <a:lnTo>
                      <a:pt x="76284" y="337666"/>
                    </a:lnTo>
                    <a:lnTo>
                      <a:pt x="52725" y="306256"/>
                    </a:lnTo>
                    <a:lnTo>
                      <a:pt x="8975" y="305134"/>
                    </a:lnTo>
                    <a:lnTo>
                      <a:pt x="0" y="261383"/>
                    </a:lnTo>
                    <a:lnTo>
                      <a:pt x="34776" y="243434"/>
                    </a:lnTo>
                    <a:lnTo>
                      <a:pt x="33655" y="199683"/>
                    </a:lnTo>
                    <a:lnTo>
                      <a:pt x="0" y="171638"/>
                    </a:lnTo>
                    <a:lnTo>
                      <a:pt x="12340" y="130131"/>
                    </a:lnTo>
                    <a:lnTo>
                      <a:pt x="53847" y="131252"/>
                    </a:lnTo>
                    <a:lnTo>
                      <a:pt x="77405" y="105451"/>
                    </a:lnTo>
                    <a:lnTo>
                      <a:pt x="62822" y="54969"/>
                    </a:lnTo>
                    <a:lnTo>
                      <a:pt x="95354" y="29167"/>
                    </a:lnTo>
                    <a:lnTo>
                      <a:pt x="133496" y="54969"/>
                    </a:lnTo>
                    <a:lnTo>
                      <a:pt x="164907" y="43751"/>
                    </a:lnTo>
                    <a:lnTo>
                      <a:pt x="177247" y="1122"/>
                    </a:lnTo>
                    <a:close/>
                  </a:path>
                </a:pathLst>
              </a:custGeom>
              <a:solidFill>
                <a:srgbClr val="382A4D"/>
              </a:solidFill>
              <a:ln w="6350" cap="flat" cmpd="sng" algn="ctr">
                <a:noFill/>
                <a:prstDash val="solid"/>
                <a:miter lim="800000"/>
                <a:headEnd type="none" w="med" len="med"/>
                <a:tailEnd type="none" w="med" len="med"/>
              </a:ln>
              <a:effectLst/>
            </p:spPr>
            <p:txBody>
              <a:bodyPr rot="0" spcFirstLastPara="0" vertOverflow="overflow" horzOverflow="overflow" vert="horz" wrap="square" lIns="91427" tIns="45713" rIns="45713" bIns="91427" numCol="1" spcCol="0" rtlCol="0" fromWordArt="0" anchor="b" anchorCtr="0" forceAA="0" compatLnSpc="1">
                <a:prstTxWarp prst="textNoShape">
                  <a:avLst/>
                </a:prstTxWarp>
                <a:noAutofit/>
              </a:bodyPr>
              <a:lstStyle/>
              <a:p>
                <a:pPr marL="0" marR="0" lvl="0" indent="0" algn="ctr" defTabSz="913924" rtl="0" eaLnBrk="1" fontAlgn="base" latinLnBrk="0" hangingPunct="1">
                  <a:lnSpc>
                    <a:spcPct val="100000"/>
                  </a:lnSpc>
                  <a:spcBef>
                    <a:spcPct val="0"/>
                  </a:spcBef>
                  <a:spcAft>
                    <a:spcPct val="0"/>
                  </a:spcAft>
                  <a:buClrTx/>
                  <a:buSzTx/>
                  <a:buFontTx/>
                  <a:buNone/>
                  <a:tabLst/>
                  <a:defRPr/>
                </a:pPr>
                <a:endParaRPr kumimoji="0" lang="en-US" sz="998" b="0" i="0" u="none" strike="noStrike" kern="0" cap="none" spc="-50" normalizeH="0" baseline="0" noProof="0" dirty="0" err="1">
                  <a:ln>
                    <a:noFill/>
                  </a:ln>
                  <a:gradFill>
                    <a:gsLst>
                      <a:gs pos="0">
                        <a:srgbClr val="FFFFFF"/>
                      </a:gs>
                      <a:gs pos="100000">
                        <a:srgbClr val="FFFFFF"/>
                      </a:gs>
                    </a:gsLst>
                    <a:lin ang="5400000" scaled="0"/>
                  </a:gradFill>
                  <a:effectLst/>
                  <a:uLnTx/>
                  <a:uFillTx/>
                  <a:latin typeface="Segoe"/>
                  <a:ea typeface="Segoe UI" pitchFamily="34" charset="0"/>
                  <a:cs typeface="Segoe UI" pitchFamily="34" charset="0"/>
                </a:endParaRPr>
              </a:p>
            </p:txBody>
          </p:sp>
        </p:grpSp>
        <p:grpSp>
          <p:nvGrpSpPr>
            <p:cNvPr id="74" name="Group 73">
              <a:extLst>
                <a:ext uri="{FF2B5EF4-FFF2-40B4-BE49-F238E27FC236}">
                  <a16:creationId xmlns:a16="http://schemas.microsoft.com/office/drawing/2014/main" id="{CFB05675-F1D2-4B32-BBE4-783F63C69A9D}"/>
                </a:ext>
              </a:extLst>
            </p:cNvPr>
            <p:cNvGrpSpPr>
              <a:grpSpLocks noChangeAspect="1"/>
            </p:cNvGrpSpPr>
            <p:nvPr/>
          </p:nvGrpSpPr>
          <p:grpSpPr>
            <a:xfrm>
              <a:off x="10147407" y="3584619"/>
              <a:ext cx="251740" cy="251740"/>
              <a:chOff x="4322558" y="-150269"/>
              <a:chExt cx="300538" cy="300538"/>
            </a:xfrm>
            <a:solidFill>
              <a:srgbClr val="FEBE1A"/>
            </a:solidFill>
          </p:grpSpPr>
          <p:sp>
            <p:nvSpPr>
              <p:cNvPr id="75" name="Oval 74">
                <a:extLst>
                  <a:ext uri="{FF2B5EF4-FFF2-40B4-BE49-F238E27FC236}">
                    <a16:creationId xmlns:a16="http://schemas.microsoft.com/office/drawing/2014/main" id="{813B29DF-B534-4551-B1FA-B043E68A7F75}"/>
                  </a:ext>
                </a:extLst>
              </p:cNvPr>
              <p:cNvSpPr/>
              <p:nvPr/>
            </p:nvSpPr>
            <p:spPr>
              <a:xfrm>
                <a:off x="4322558" y="-150269"/>
                <a:ext cx="300538" cy="300538"/>
              </a:xfrm>
              <a:prstGeom prst="ellipse">
                <a:avLst/>
              </a:prstGeom>
              <a:grp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nvGrpSpPr>
              <p:cNvPr id="76" name="Group 75">
                <a:extLst>
                  <a:ext uri="{FF2B5EF4-FFF2-40B4-BE49-F238E27FC236}">
                    <a16:creationId xmlns:a16="http://schemas.microsoft.com/office/drawing/2014/main" id="{7EA2D663-F306-4939-8F37-AACC862159BA}"/>
                  </a:ext>
                </a:extLst>
              </p:cNvPr>
              <p:cNvGrpSpPr>
                <a:grpSpLocks noChangeAspect="1"/>
              </p:cNvGrpSpPr>
              <p:nvPr/>
            </p:nvGrpSpPr>
            <p:grpSpPr>
              <a:xfrm>
                <a:off x="4384955" y="-98434"/>
                <a:ext cx="175744" cy="196869"/>
                <a:chOff x="-459430" y="-5122871"/>
                <a:chExt cx="1512104" cy="1693868"/>
              </a:xfrm>
              <a:grpFill/>
            </p:grpSpPr>
            <p:sp>
              <p:nvSpPr>
                <p:cNvPr id="77" name="Freeform 104">
                  <a:extLst>
                    <a:ext uri="{FF2B5EF4-FFF2-40B4-BE49-F238E27FC236}">
                      <a16:creationId xmlns:a16="http://schemas.microsoft.com/office/drawing/2014/main" id="{6042227A-FFF2-49DB-AA74-ACE7B91CB45F}"/>
                    </a:ext>
                  </a:extLst>
                </p:cNvPr>
                <p:cNvSpPr/>
                <p:nvPr/>
              </p:nvSpPr>
              <p:spPr>
                <a:xfrm>
                  <a:off x="-459430" y="-5122871"/>
                  <a:ext cx="1503184" cy="860875"/>
                </a:xfrm>
                <a:custGeom>
                  <a:avLst/>
                  <a:gdLst>
                    <a:gd name="connsiteX0" fmla="*/ 722599 w 1480881"/>
                    <a:gd name="connsiteY0" fmla="*/ 0 h 860875"/>
                    <a:gd name="connsiteX1" fmla="*/ 0 w 1480881"/>
                    <a:gd name="connsiteY1" fmla="*/ 428207 h 860875"/>
                    <a:gd name="connsiteX2" fmla="*/ 762743 w 1480881"/>
                    <a:gd name="connsiteY2" fmla="*/ 860875 h 860875"/>
                    <a:gd name="connsiteX3" fmla="*/ 1480881 w 1480881"/>
                    <a:gd name="connsiteY3" fmla="*/ 450510 h 860875"/>
                    <a:gd name="connsiteX4" fmla="*/ 722599 w 1480881"/>
                    <a:gd name="connsiteY4" fmla="*/ 0 h 860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0881" h="860875">
                      <a:moveTo>
                        <a:pt x="722599" y="0"/>
                      </a:moveTo>
                      <a:lnTo>
                        <a:pt x="0" y="428207"/>
                      </a:lnTo>
                      <a:lnTo>
                        <a:pt x="762743" y="860875"/>
                      </a:lnTo>
                      <a:lnTo>
                        <a:pt x="1480881" y="450510"/>
                      </a:lnTo>
                      <a:lnTo>
                        <a:pt x="722599" y="0"/>
                      </a:lnTo>
                      <a:close/>
                    </a:path>
                  </a:pathLst>
                </a:custGeom>
                <a:solidFill>
                  <a:srgbClr val="FFC410"/>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78" name="Freeform 105">
                  <a:extLst>
                    <a:ext uri="{FF2B5EF4-FFF2-40B4-BE49-F238E27FC236}">
                      <a16:creationId xmlns:a16="http://schemas.microsoft.com/office/drawing/2014/main" id="{89C4F6ED-4E32-47DE-8556-EA438DD3BAD6}"/>
                    </a:ext>
                  </a:extLst>
                </p:cNvPr>
                <p:cNvSpPr/>
                <p:nvPr/>
              </p:nvSpPr>
              <p:spPr>
                <a:xfrm>
                  <a:off x="-459430" y="-4696893"/>
                  <a:ext cx="771664" cy="1253397"/>
                </a:xfrm>
                <a:custGeom>
                  <a:avLst/>
                  <a:gdLst>
                    <a:gd name="connsiteX0" fmla="*/ 0 w 771664"/>
                    <a:gd name="connsiteY0" fmla="*/ 0 h 1253397"/>
                    <a:gd name="connsiteX1" fmla="*/ 0 w 771664"/>
                    <a:gd name="connsiteY1" fmla="*/ 865335 h 1253397"/>
                    <a:gd name="connsiteX2" fmla="*/ 771664 w 771664"/>
                    <a:gd name="connsiteY2" fmla="*/ 1253397 h 1253397"/>
                    <a:gd name="connsiteX3" fmla="*/ 771664 w 771664"/>
                    <a:gd name="connsiteY3" fmla="*/ 432668 h 1253397"/>
                    <a:gd name="connsiteX4" fmla="*/ 0 w 771664"/>
                    <a:gd name="connsiteY4" fmla="*/ 0 h 1253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664" h="1253397">
                      <a:moveTo>
                        <a:pt x="0" y="0"/>
                      </a:moveTo>
                      <a:lnTo>
                        <a:pt x="0" y="865335"/>
                      </a:lnTo>
                      <a:lnTo>
                        <a:pt x="771664" y="1253397"/>
                      </a:lnTo>
                      <a:lnTo>
                        <a:pt x="771664" y="432668"/>
                      </a:lnTo>
                      <a:lnTo>
                        <a:pt x="0" y="0"/>
                      </a:lnTo>
                      <a:close/>
                    </a:path>
                  </a:pathLst>
                </a:custGeom>
                <a:solidFill>
                  <a:srgbClr val="FF8E00"/>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sp>
              <p:nvSpPr>
                <p:cNvPr id="79" name="Freeform 106">
                  <a:extLst>
                    <a:ext uri="{FF2B5EF4-FFF2-40B4-BE49-F238E27FC236}">
                      <a16:creationId xmlns:a16="http://schemas.microsoft.com/office/drawing/2014/main" id="{B5A458BF-9E2D-4C6E-9AEC-3F215560C6D3}"/>
                    </a:ext>
                  </a:extLst>
                </p:cNvPr>
                <p:cNvSpPr/>
                <p:nvPr/>
              </p:nvSpPr>
              <p:spPr>
                <a:xfrm>
                  <a:off x="312234" y="-4673479"/>
                  <a:ext cx="740440" cy="1244476"/>
                </a:xfrm>
                <a:custGeom>
                  <a:avLst/>
                  <a:gdLst>
                    <a:gd name="connsiteX0" fmla="*/ 0 w 731520"/>
                    <a:gd name="connsiteY0" fmla="*/ 410365 h 1244476"/>
                    <a:gd name="connsiteX1" fmla="*/ 0 w 731520"/>
                    <a:gd name="connsiteY1" fmla="*/ 1244476 h 1244476"/>
                    <a:gd name="connsiteX2" fmla="*/ 731520 w 731520"/>
                    <a:gd name="connsiteY2" fmla="*/ 780586 h 1244476"/>
                    <a:gd name="connsiteX3" fmla="*/ 718139 w 731520"/>
                    <a:gd name="connsiteY3" fmla="*/ 0 h 1244476"/>
                    <a:gd name="connsiteX4" fmla="*/ 0 w 731520"/>
                    <a:gd name="connsiteY4" fmla="*/ 410365 h 12444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 h="1244476">
                      <a:moveTo>
                        <a:pt x="0" y="410365"/>
                      </a:moveTo>
                      <a:lnTo>
                        <a:pt x="0" y="1244476"/>
                      </a:lnTo>
                      <a:lnTo>
                        <a:pt x="731520" y="780586"/>
                      </a:lnTo>
                      <a:lnTo>
                        <a:pt x="718139" y="0"/>
                      </a:lnTo>
                      <a:lnTo>
                        <a:pt x="0" y="410365"/>
                      </a:lnTo>
                      <a:close/>
                    </a:path>
                  </a:pathLst>
                </a:custGeom>
                <a:solidFill>
                  <a:srgbClr val="FD4508"/>
                </a:solidFill>
                <a:ln w="12700" cap="flat" cmpd="sng" algn="ctr">
                  <a:noFill/>
                  <a:prstDash val="solid"/>
                  <a:miter lim="800000"/>
                </a:ln>
                <a:effectLst/>
              </p:spPr>
              <p:txBody>
                <a:bodyPr rtlCol="0" anchor="ctr"/>
                <a:lstStyle/>
                <a:p>
                  <a:pPr marL="0" marR="0" lvl="0" indent="0" algn="ctr" defTabSz="506845" rtl="0" eaLnBrk="1" fontAlgn="auto" latinLnBrk="0" hangingPunct="1">
                    <a:lnSpc>
                      <a:spcPct val="100000"/>
                    </a:lnSpc>
                    <a:spcBef>
                      <a:spcPts val="0"/>
                    </a:spcBef>
                    <a:spcAft>
                      <a:spcPts val="0"/>
                    </a:spcAft>
                    <a:buClrTx/>
                    <a:buSzTx/>
                    <a:buFontTx/>
                    <a:buNone/>
                    <a:tabLst/>
                    <a:defRPr/>
                  </a:pPr>
                  <a:endParaRPr kumimoji="0" lang="en-US" sz="998" b="0" i="0" u="none" strike="noStrike" kern="0" cap="none" spc="0" normalizeH="0" baseline="0" noProof="0">
                    <a:ln>
                      <a:noFill/>
                    </a:ln>
                    <a:solidFill>
                      <a:srgbClr val="FFFFFF"/>
                    </a:solidFill>
                    <a:effectLst/>
                    <a:uLnTx/>
                    <a:uFillTx/>
                    <a:latin typeface="Segoe"/>
                    <a:ea typeface="+mn-ea"/>
                    <a:cs typeface="+mn-cs"/>
                  </a:endParaRPr>
                </a:p>
              </p:txBody>
            </p:sp>
          </p:grpSp>
        </p:grpSp>
      </p:grpSp>
    </p:spTree>
    <p:extLst>
      <p:ext uri="{BB962C8B-B14F-4D97-AF65-F5344CB8AC3E}">
        <p14:creationId xmlns:p14="http://schemas.microsoft.com/office/powerpoint/2010/main" val="1413017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nodeType="with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fade">
                                      <p:cBhvr>
                                        <p:cTn id="2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Platform-as-a-service</a:t>
            </a:r>
            <a:endParaRPr lang="en-US" sz="4000" dirty="0">
              <a:gradFill>
                <a:gsLst>
                  <a:gs pos="21538">
                    <a:schemeClr val="tx1"/>
                  </a:gs>
                  <a:gs pos="33000">
                    <a:schemeClr val="tx1"/>
                  </a:gs>
                </a:gsLst>
                <a:lin ang="5400000" scaled="0"/>
              </a:gradFill>
            </a:endParaRPr>
          </a:p>
        </p:txBody>
      </p:sp>
      <p:sp>
        <p:nvSpPr>
          <p:cNvPr id="106" name="Text Placeholder 3">
            <a:extLst>
              <a:ext uri="{FF2B5EF4-FFF2-40B4-BE49-F238E27FC236}">
                <a16:creationId xmlns:a16="http://schemas.microsoft.com/office/drawing/2014/main" id="{E58EA9E4-95B5-427A-8627-B5D8D5B79AED}"/>
              </a:ext>
            </a:extLst>
          </p:cNvPr>
          <p:cNvSpPr>
            <a:spLocks noGrp="1"/>
          </p:cNvSpPr>
          <p:nvPr>
            <p:ph type="body" sz="quarter" idx="4294967295"/>
          </p:nvPr>
        </p:nvSpPr>
        <p:spPr>
          <a:xfrm>
            <a:off x="273029" y="1383669"/>
            <a:ext cx="4410624" cy="4690515"/>
          </a:xfrm>
          <a:solidFill>
            <a:schemeClr val="bg1">
              <a:lumMod val="95000"/>
            </a:schemeClr>
          </a:solidFill>
        </p:spPr>
        <p:txBody>
          <a:bodyPr/>
          <a:lstStyle/>
          <a:p>
            <a:r>
              <a:rPr lang="en-GB" sz="3200" dirty="0"/>
              <a:t>Azure cloud data warehouse service</a:t>
            </a:r>
          </a:p>
          <a:p>
            <a:r>
              <a:rPr lang="en-GB" sz="3200" dirty="0"/>
              <a:t>Elastic scale</a:t>
            </a:r>
          </a:p>
          <a:p>
            <a:r>
              <a:rPr lang="en-GB" sz="3200" dirty="0"/>
              <a:t>Separate storage and compute</a:t>
            </a:r>
          </a:p>
          <a:p>
            <a:r>
              <a:rPr lang="en-GB" sz="3200" dirty="0"/>
              <a:t>Use existing tools and skills</a:t>
            </a:r>
          </a:p>
          <a:p>
            <a:r>
              <a:rPr lang="en-GB" sz="3200" dirty="0"/>
              <a:t>Deploy and use in minutes!</a:t>
            </a:r>
          </a:p>
        </p:txBody>
      </p:sp>
      <p:pic>
        <p:nvPicPr>
          <p:cNvPr id="107" name="Picture 106">
            <a:extLst>
              <a:ext uri="{FF2B5EF4-FFF2-40B4-BE49-F238E27FC236}">
                <a16:creationId xmlns:a16="http://schemas.microsoft.com/office/drawing/2014/main" id="{C19A86E9-180B-4223-B275-46213A396A33}"/>
              </a:ext>
            </a:extLst>
          </p:cNvPr>
          <p:cNvPicPr>
            <a:picLocks noChangeAspect="1"/>
          </p:cNvPicPr>
          <p:nvPr/>
        </p:nvPicPr>
        <p:blipFill>
          <a:blip r:embed="rId3"/>
          <a:stretch>
            <a:fillRect/>
          </a:stretch>
        </p:blipFill>
        <p:spPr>
          <a:xfrm>
            <a:off x="4683653" y="1383668"/>
            <a:ext cx="7249584" cy="4690516"/>
          </a:xfrm>
          <a:prstGeom prst="rect">
            <a:avLst/>
          </a:prstGeom>
        </p:spPr>
      </p:pic>
    </p:spTree>
    <p:extLst>
      <p:ext uri="{BB962C8B-B14F-4D97-AF65-F5344CB8AC3E}">
        <p14:creationId xmlns:p14="http://schemas.microsoft.com/office/powerpoint/2010/main" val="78854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Integrates with existing processes</a:t>
            </a:r>
            <a:endParaRPr lang="en-US" sz="4000" dirty="0">
              <a:gradFill>
                <a:gsLst>
                  <a:gs pos="21538">
                    <a:schemeClr val="tx1"/>
                  </a:gs>
                  <a:gs pos="33000">
                    <a:schemeClr val="tx1"/>
                  </a:gs>
                </a:gsLst>
                <a:lin ang="5400000" scaled="0"/>
              </a:gradFill>
            </a:endParaRPr>
          </a:p>
        </p:txBody>
      </p:sp>
      <p:sp>
        <p:nvSpPr>
          <p:cNvPr id="138" name="Rectangle 137">
            <a:extLst>
              <a:ext uri="{FF2B5EF4-FFF2-40B4-BE49-F238E27FC236}">
                <a16:creationId xmlns:a16="http://schemas.microsoft.com/office/drawing/2014/main" id="{BC7522BE-CBC0-491F-BF81-8805DE81B766}"/>
              </a:ext>
            </a:extLst>
          </p:cNvPr>
          <p:cNvSpPr/>
          <p:nvPr/>
        </p:nvSpPr>
        <p:spPr bwMode="auto">
          <a:xfrm>
            <a:off x="396958" y="1211262"/>
            <a:ext cx="11248679" cy="4833416"/>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87855" tIns="175711" rIns="175711" bIns="43927" numCol="1" spcCol="0" rtlCol="0" fromWordArt="0" anchor="t" anchorCtr="0" forceAA="0" compatLnSpc="1">
            <a:prstTxWarp prst="textNoShape">
              <a:avLst/>
            </a:prstTxWarp>
            <a:noAutofit/>
          </a:bodyPr>
          <a:lstStyle/>
          <a:p>
            <a:pPr algn="r" defTabSz="895165" fontAlgn="base">
              <a:lnSpc>
                <a:spcPct val="90000"/>
              </a:lnSpc>
              <a:spcBef>
                <a:spcPct val="0"/>
              </a:spcBef>
              <a:spcAft>
                <a:spcPts val="576"/>
              </a:spcAft>
              <a:defRPr/>
            </a:pPr>
            <a:endParaRPr lang="en-US" sz="1730" kern="0" dirty="0">
              <a:solidFill>
                <a:srgbClr val="505050"/>
              </a:solidFill>
              <a:latin typeface="Segoe UI Semibold" panose="020B0702040204020203" pitchFamily="34" charset="0"/>
              <a:cs typeface="Segoe UI Semibold" panose="020B0702040204020203" pitchFamily="34" charset="0"/>
            </a:endParaRPr>
          </a:p>
        </p:txBody>
      </p:sp>
      <p:sp>
        <p:nvSpPr>
          <p:cNvPr id="139" name="Rectangle 138">
            <a:extLst>
              <a:ext uri="{FF2B5EF4-FFF2-40B4-BE49-F238E27FC236}">
                <a16:creationId xmlns:a16="http://schemas.microsoft.com/office/drawing/2014/main" id="{92BC2E99-9F66-4E4F-875A-942CDD316E13}"/>
              </a:ext>
            </a:extLst>
          </p:cNvPr>
          <p:cNvSpPr/>
          <p:nvPr/>
        </p:nvSpPr>
        <p:spPr bwMode="auto">
          <a:xfrm>
            <a:off x="5668813" y="1507464"/>
            <a:ext cx="1075710" cy="1075710"/>
          </a:xfrm>
          <a:prstGeom prst="rect">
            <a:avLst/>
          </a:prstGeom>
          <a:solidFill>
            <a:srgbClr val="107C10"/>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140" name="Line 432">
            <a:extLst>
              <a:ext uri="{FF2B5EF4-FFF2-40B4-BE49-F238E27FC236}">
                <a16:creationId xmlns:a16="http://schemas.microsoft.com/office/drawing/2014/main" id="{AC3B3D7D-987C-4184-BF53-F45FDD854D85}"/>
              </a:ext>
            </a:extLst>
          </p:cNvPr>
          <p:cNvSpPr>
            <a:spLocks noChangeShapeType="1"/>
          </p:cNvSpPr>
          <p:nvPr/>
        </p:nvSpPr>
        <p:spPr bwMode="auto">
          <a:xfrm flipV="1">
            <a:off x="4493018" y="2575392"/>
            <a:ext cx="0" cy="455994"/>
          </a:xfrm>
          <a:prstGeom prst="line">
            <a:avLst/>
          </a:prstGeom>
          <a:noFill/>
          <a:ln w="12700" cap="rnd">
            <a:solidFill>
              <a:srgbClr val="505050"/>
            </a:solidFill>
            <a:prstDash val="solid"/>
            <a:round/>
            <a:headEnd/>
            <a:tailEnd type="triangle"/>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41" name="Line 439">
            <a:extLst>
              <a:ext uri="{FF2B5EF4-FFF2-40B4-BE49-F238E27FC236}">
                <a16:creationId xmlns:a16="http://schemas.microsoft.com/office/drawing/2014/main" id="{3065CBCB-1853-46AC-A9DC-FD5A943DA442}"/>
              </a:ext>
            </a:extLst>
          </p:cNvPr>
          <p:cNvSpPr>
            <a:spLocks noChangeShapeType="1"/>
          </p:cNvSpPr>
          <p:nvPr/>
        </p:nvSpPr>
        <p:spPr bwMode="auto">
          <a:xfrm>
            <a:off x="5244708" y="3249268"/>
            <a:ext cx="2868249" cy="0"/>
          </a:xfrm>
          <a:prstGeom prst="line">
            <a:avLst/>
          </a:prstGeom>
          <a:noFill/>
          <a:ln w="12700" cap="rnd">
            <a:solidFill>
              <a:srgbClr val="505050"/>
            </a:solidFill>
            <a:prstDash val="solid"/>
            <a:round/>
            <a:headEnd/>
            <a:tailEnd type="triangle"/>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42" name="Rectangle 141">
            <a:extLst>
              <a:ext uri="{FF2B5EF4-FFF2-40B4-BE49-F238E27FC236}">
                <a16:creationId xmlns:a16="http://schemas.microsoft.com/office/drawing/2014/main" id="{4B9733D1-6FD8-4092-9B0A-D16201A80117}"/>
              </a:ext>
            </a:extLst>
          </p:cNvPr>
          <p:cNvSpPr/>
          <p:nvPr/>
        </p:nvSpPr>
        <p:spPr bwMode="auto">
          <a:xfrm>
            <a:off x="6693617" y="2880156"/>
            <a:ext cx="1055840" cy="1106849"/>
          </a:xfrm>
          <a:prstGeom prst="rect">
            <a:avLst/>
          </a:prstGeom>
          <a:solidFill>
            <a:srgbClr val="FFFFFF">
              <a:lumMod val="95000"/>
            </a:srgbClr>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143" name="Rectangle 142">
            <a:extLst>
              <a:ext uri="{FF2B5EF4-FFF2-40B4-BE49-F238E27FC236}">
                <a16:creationId xmlns:a16="http://schemas.microsoft.com/office/drawing/2014/main" id="{EEEDA7D5-9856-4C11-9213-CDCDCB3E5BB1}"/>
              </a:ext>
            </a:extLst>
          </p:cNvPr>
          <p:cNvSpPr/>
          <p:nvPr/>
        </p:nvSpPr>
        <p:spPr bwMode="auto">
          <a:xfrm>
            <a:off x="6244569" y="4644951"/>
            <a:ext cx="1075710" cy="1075710"/>
          </a:xfrm>
          <a:prstGeom prst="rect">
            <a:avLst/>
          </a:prstGeom>
          <a:solidFill>
            <a:srgbClr val="672A7B"/>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144" name="Rectangle 339">
            <a:extLst>
              <a:ext uri="{FF2B5EF4-FFF2-40B4-BE49-F238E27FC236}">
                <a16:creationId xmlns:a16="http://schemas.microsoft.com/office/drawing/2014/main" id="{6C7522CC-8BA8-406F-9AB9-FCC3657A15B4}"/>
              </a:ext>
            </a:extLst>
          </p:cNvPr>
          <p:cNvSpPr>
            <a:spLocks noChangeArrowheads="1"/>
          </p:cNvSpPr>
          <p:nvPr/>
        </p:nvSpPr>
        <p:spPr bwMode="auto">
          <a:xfrm>
            <a:off x="2136791" y="2178198"/>
            <a:ext cx="1135119"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0078D7"/>
                </a:solidFill>
                <a:latin typeface="Segoe UI"/>
              </a:rPr>
              <a:t>Data sources</a:t>
            </a:r>
            <a:endParaRPr lang="en-US" altLang="en-US" sz="2353" kern="0" dirty="0">
              <a:solidFill>
                <a:srgbClr val="0078D7"/>
              </a:solidFill>
              <a:latin typeface="Segoe UI"/>
            </a:endParaRPr>
          </a:p>
        </p:txBody>
      </p:sp>
      <p:sp>
        <p:nvSpPr>
          <p:cNvPr id="145" name="Rectangle 349">
            <a:extLst>
              <a:ext uri="{FF2B5EF4-FFF2-40B4-BE49-F238E27FC236}">
                <a16:creationId xmlns:a16="http://schemas.microsoft.com/office/drawing/2014/main" id="{CC87FB60-A98F-46CE-9F9A-C2D5CD97D1DE}"/>
              </a:ext>
            </a:extLst>
          </p:cNvPr>
          <p:cNvSpPr>
            <a:spLocks noChangeArrowheads="1"/>
          </p:cNvSpPr>
          <p:nvPr/>
        </p:nvSpPr>
        <p:spPr bwMode="auto">
          <a:xfrm>
            <a:off x="2136791" y="2500194"/>
            <a:ext cx="841439"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Relational</a:t>
            </a:r>
            <a:endParaRPr lang="en-US" altLang="en-US" sz="2353" kern="0" dirty="0">
              <a:solidFill>
                <a:srgbClr val="505050"/>
              </a:solidFill>
              <a:latin typeface="Segoe UI Semilight" panose="020B0402040204020203" pitchFamily="34" charset="0"/>
              <a:cs typeface="Segoe UI Semilight" panose="020B0402040204020203" pitchFamily="34" charset="0"/>
            </a:endParaRPr>
          </a:p>
        </p:txBody>
      </p:sp>
      <p:sp>
        <p:nvSpPr>
          <p:cNvPr id="146" name="Rectangle 354">
            <a:extLst>
              <a:ext uri="{FF2B5EF4-FFF2-40B4-BE49-F238E27FC236}">
                <a16:creationId xmlns:a16="http://schemas.microsoft.com/office/drawing/2014/main" id="{52A7F461-BD6F-407F-9543-BCFC62B34726}"/>
              </a:ext>
            </a:extLst>
          </p:cNvPr>
          <p:cNvSpPr>
            <a:spLocks noChangeArrowheads="1"/>
          </p:cNvSpPr>
          <p:nvPr/>
        </p:nvSpPr>
        <p:spPr bwMode="auto">
          <a:xfrm>
            <a:off x="2136791" y="2833241"/>
            <a:ext cx="1496750"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Non-Relational</a:t>
            </a:r>
          </a:p>
        </p:txBody>
      </p:sp>
      <p:sp>
        <p:nvSpPr>
          <p:cNvPr id="147" name="Rectangle 378">
            <a:extLst>
              <a:ext uri="{FF2B5EF4-FFF2-40B4-BE49-F238E27FC236}">
                <a16:creationId xmlns:a16="http://schemas.microsoft.com/office/drawing/2014/main" id="{EF95463B-EDB5-4A7E-A17F-588127367782}"/>
              </a:ext>
            </a:extLst>
          </p:cNvPr>
          <p:cNvSpPr>
            <a:spLocks noChangeArrowheads="1"/>
          </p:cNvSpPr>
          <p:nvPr/>
        </p:nvSpPr>
        <p:spPr bwMode="auto">
          <a:xfrm>
            <a:off x="4840072" y="4968971"/>
            <a:ext cx="64" cy="36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endParaRPr lang="en-US" altLang="en-US" sz="2353" kern="0" dirty="0">
              <a:solidFill>
                <a:srgbClr val="505050"/>
              </a:solidFill>
              <a:latin typeface="Segoe UI"/>
            </a:endParaRPr>
          </a:p>
        </p:txBody>
      </p:sp>
      <p:sp>
        <p:nvSpPr>
          <p:cNvPr id="148" name="Rectangle 406">
            <a:extLst>
              <a:ext uri="{FF2B5EF4-FFF2-40B4-BE49-F238E27FC236}">
                <a16:creationId xmlns:a16="http://schemas.microsoft.com/office/drawing/2014/main" id="{CE2945F1-B8EC-4646-A681-66416F5BA0E2}"/>
              </a:ext>
            </a:extLst>
          </p:cNvPr>
          <p:cNvSpPr>
            <a:spLocks noChangeArrowheads="1"/>
          </p:cNvSpPr>
          <p:nvPr/>
        </p:nvSpPr>
        <p:spPr bwMode="auto">
          <a:xfrm>
            <a:off x="5829415" y="1683247"/>
            <a:ext cx="754505" cy="72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Analysis </a:t>
            </a:r>
            <a:br>
              <a:rPr lang="en-US" altLang="en-US" sz="1568" kern="0" dirty="0">
                <a:solidFill>
                  <a:srgbClr val="FFFFFF"/>
                </a:solidFill>
                <a:latin typeface="Segoe UI Semilight" panose="020B0402040204020203" pitchFamily="34" charset="0"/>
                <a:cs typeface="Segoe UI Semilight" panose="020B0402040204020203" pitchFamily="34" charset="0"/>
              </a:rPr>
            </a:br>
            <a:r>
              <a:rPr lang="en-US" altLang="en-US" sz="1568" kern="0" dirty="0">
                <a:solidFill>
                  <a:srgbClr val="FFFFFF"/>
                </a:solidFill>
                <a:latin typeface="Segoe UI Semilight" panose="020B0402040204020203" pitchFamily="34" charset="0"/>
                <a:cs typeface="Segoe UI Semilight" panose="020B0402040204020203" pitchFamily="34" charset="0"/>
              </a:rPr>
              <a:t>Services </a:t>
            </a:r>
            <a:br>
              <a:rPr lang="en-US" altLang="en-US" sz="1568" kern="0" dirty="0">
                <a:solidFill>
                  <a:srgbClr val="FFFFFF"/>
                </a:solidFill>
                <a:latin typeface="Segoe UI Semilight" panose="020B0402040204020203" pitchFamily="34" charset="0"/>
                <a:cs typeface="Segoe UI Semilight" panose="020B0402040204020203" pitchFamily="34" charset="0"/>
              </a:rPr>
            </a:br>
            <a:r>
              <a:rPr lang="en-US" altLang="en-US" sz="1568" kern="0" dirty="0">
                <a:solidFill>
                  <a:srgbClr val="FFFFFF"/>
                </a:solidFill>
                <a:latin typeface="Segoe UI Semilight" panose="020B0402040204020203" pitchFamily="34" charset="0"/>
                <a:cs typeface="Segoe UI Semilight" panose="020B0402040204020203" pitchFamily="34" charset="0"/>
              </a:rPr>
              <a:t>(ROLAP)</a:t>
            </a:r>
          </a:p>
        </p:txBody>
      </p:sp>
      <p:sp>
        <p:nvSpPr>
          <p:cNvPr id="149" name="Rectangle 423">
            <a:extLst>
              <a:ext uri="{FF2B5EF4-FFF2-40B4-BE49-F238E27FC236}">
                <a16:creationId xmlns:a16="http://schemas.microsoft.com/office/drawing/2014/main" id="{8A672329-4D45-4195-98E7-66FEB401A15E}"/>
              </a:ext>
            </a:extLst>
          </p:cNvPr>
          <p:cNvSpPr>
            <a:spLocks noChangeArrowheads="1"/>
          </p:cNvSpPr>
          <p:nvPr/>
        </p:nvSpPr>
        <p:spPr bwMode="auto">
          <a:xfrm>
            <a:off x="6396120" y="4820734"/>
            <a:ext cx="780529" cy="724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Analysis </a:t>
            </a:r>
          </a:p>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Services </a:t>
            </a:r>
            <a:br>
              <a:rPr lang="en-US" altLang="en-US" sz="1568" kern="0" dirty="0">
                <a:solidFill>
                  <a:srgbClr val="FFFFFF"/>
                </a:solidFill>
                <a:latin typeface="Segoe UI Semilight" panose="020B0402040204020203" pitchFamily="34" charset="0"/>
                <a:cs typeface="Segoe UI Semilight" panose="020B0402040204020203" pitchFamily="34" charset="0"/>
              </a:rPr>
            </a:br>
            <a:r>
              <a:rPr lang="en-US" altLang="en-US" sz="1568" kern="0" dirty="0">
                <a:solidFill>
                  <a:srgbClr val="FFFFFF"/>
                </a:solidFill>
                <a:latin typeface="Segoe UI Semilight" panose="020B0402040204020203" pitchFamily="34" charset="0"/>
                <a:cs typeface="Segoe UI Semilight" panose="020B0402040204020203" pitchFamily="34" charset="0"/>
              </a:rPr>
              <a:t>(MOLAP)</a:t>
            </a:r>
          </a:p>
        </p:txBody>
      </p:sp>
      <p:sp>
        <p:nvSpPr>
          <p:cNvPr id="150" name="Rectangle 424">
            <a:extLst>
              <a:ext uri="{FF2B5EF4-FFF2-40B4-BE49-F238E27FC236}">
                <a16:creationId xmlns:a16="http://schemas.microsoft.com/office/drawing/2014/main" id="{AC5B425C-8E2C-4D85-AF56-681A62BAE7DD}"/>
              </a:ext>
            </a:extLst>
          </p:cNvPr>
          <p:cNvSpPr>
            <a:spLocks noChangeArrowheads="1"/>
          </p:cNvSpPr>
          <p:nvPr/>
        </p:nvSpPr>
        <p:spPr bwMode="auto">
          <a:xfrm>
            <a:off x="6354345" y="5015660"/>
            <a:ext cx="64" cy="36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endParaRPr lang="en-US" altLang="en-US" sz="2353" kern="0" dirty="0">
              <a:solidFill>
                <a:srgbClr val="505050"/>
              </a:solidFill>
              <a:latin typeface="Segoe UI"/>
            </a:endParaRPr>
          </a:p>
        </p:txBody>
      </p:sp>
      <p:sp>
        <p:nvSpPr>
          <p:cNvPr id="151" name="Freeform 430">
            <a:extLst>
              <a:ext uri="{FF2B5EF4-FFF2-40B4-BE49-F238E27FC236}">
                <a16:creationId xmlns:a16="http://schemas.microsoft.com/office/drawing/2014/main" id="{9E1730FB-470B-439E-9569-ACFBC08B5C11}"/>
              </a:ext>
            </a:extLst>
          </p:cNvPr>
          <p:cNvSpPr>
            <a:spLocks/>
          </p:cNvSpPr>
          <p:nvPr/>
        </p:nvSpPr>
        <p:spPr bwMode="auto">
          <a:xfrm>
            <a:off x="5615106" y="4667051"/>
            <a:ext cx="474670" cy="133841"/>
          </a:xfrm>
          <a:custGeom>
            <a:avLst/>
            <a:gdLst>
              <a:gd name="T0" fmla="*/ 0 w 305"/>
              <a:gd name="T1" fmla="*/ 0 h 86"/>
              <a:gd name="T2" fmla="*/ 104 w 305"/>
              <a:gd name="T3" fmla="*/ 0 h 86"/>
              <a:gd name="T4" fmla="*/ 104 w 305"/>
              <a:gd name="T5" fmla="*/ 86 h 86"/>
              <a:gd name="T6" fmla="*/ 305 w 305"/>
              <a:gd name="T7" fmla="*/ 86 h 86"/>
            </a:gdLst>
            <a:ahLst/>
            <a:cxnLst>
              <a:cxn ang="0">
                <a:pos x="T0" y="T1"/>
              </a:cxn>
              <a:cxn ang="0">
                <a:pos x="T2" y="T3"/>
              </a:cxn>
              <a:cxn ang="0">
                <a:pos x="T4" y="T5"/>
              </a:cxn>
              <a:cxn ang="0">
                <a:pos x="T6" y="T7"/>
              </a:cxn>
            </a:cxnLst>
            <a:rect l="0" t="0" r="r" b="b"/>
            <a:pathLst>
              <a:path w="305" h="86">
                <a:moveTo>
                  <a:pt x="0" y="0"/>
                </a:moveTo>
                <a:lnTo>
                  <a:pt x="104" y="0"/>
                </a:lnTo>
                <a:lnTo>
                  <a:pt x="104" y="86"/>
                </a:lnTo>
                <a:lnTo>
                  <a:pt x="305" y="86"/>
                </a:lnTo>
              </a:path>
            </a:pathLst>
          </a:custGeom>
          <a:noFill/>
          <a:ln w="12700" cap="rnd">
            <a:solidFill>
              <a:srgbClr val="505050"/>
            </a:solidFill>
            <a:prstDash val="solid"/>
            <a:round/>
            <a:headEnd/>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2" name="Freeform 434">
            <a:extLst>
              <a:ext uri="{FF2B5EF4-FFF2-40B4-BE49-F238E27FC236}">
                <a16:creationId xmlns:a16="http://schemas.microsoft.com/office/drawing/2014/main" id="{7E983982-E426-4740-A5C6-DB3F26DFD489}"/>
              </a:ext>
            </a:extLst>
          </p:cNvPr>
          <p:cNvSpPr>
            <a:spLocks/>
          </p:cNvSpPr>
          <p:nvPr/>
        </p:nvSpPr>
        <p:spPr bwMode="auto">
          <a:xfrm>
            <a:off x="4493019" y="3629003"/>
            <a:ext cx="644305" cy="743908"/>
          </a:xfrm>
          <a:custGeom>
            <a:avLst/>
            <a:gdLst>
              <a:gd name="T0" fmla="*/ 0 w 414"/>
              <a:gd name="T1" fmla="*/ 0 h 478"/>
              <a:gd name="T2" fmla="*/ 0 w 414"/>
              <a:gd name="T3" fmla="*/ 301 h 478"/>
              <a:gd name="T4" fmla="*/ 414 w 414"/>
              <a:gd name="T5" fmla="*/ 301 h 478"/>
              <a:gd name="T6" fmla="*/ 414 w 414"/>
              <a:gd name="T7" fmla="*/ 478 h 478"/>
            </a:gdLst>
            <a:ahLst/>
            <a:cxnLst>
              <a:cxn ang="0">
                <a:pos x="T0" y="T1"/>
              </a:cxn>
              <a:cxn ang="0">
                <a:pos x="T2" y="T3"/>
              </a:cxn>
              <a:cxn ang="0">
                <a:pos x="T4" y="T5"/>
              </a:cxn>
              <a:cxn ang="0">
                <a:pos x="T6" y="T7"/>
              </a:cxn>
            </a:cxnLst>
            <a:rect l="0" t="0" r="r" b="b"/>
            <a:pathLst>
              <a:path w="414" h="478">
                <a:moveTo>
                  <a:pt x="0" y="0"/>
                </a:moveTo>
                <a:lnTo>
                  <a:pt x="0" y="301"/>
                </a:lnTo>
                <a:lnTo>
                  <a:pt x="414" y="301"/>
                </a:lnTo>
                <a:lnTo>
                  <a:pt x="414" y="478"/>
                </a:lnTo>
              </a:path>
            </a:pathLst>
          </a:custGeom>
          <a:noFill/>
          <a:ln w="12700" cap="rnd">
            <a:solidFill>
              <a:srgbClr val="505050"/>
            </a:solidFill>
            <a:prstDash val="solid"/>
            <a:round/>
            <a:headEnd/>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3" name="Rectangle 437">
            <a:extLst>
              <a:ext uri="{FF2B5EF4-FFF2-40B4-BE49-F238E27FC236}">
                <a16:creationId xmlns:a16="http://schemas.microsoft.com/office/drawing/2014/main" id="{C3095D8F-9E61-4F4D-B046-411AB5B6524A}"/>
              </a:ext>
            </a:extLst>
          </p:cNvPr>
          <p:cNvSpPr>
            <a:spLocks noChangeArrowheads="1"/>
          </p:cNvSpPr>
          <p:nvPr/>
        </p:nvSpPr>
        <p:spPr bwMode="auto">
          <a:xfrm>
            <a:off x="8139974" y="3563640"/>
            <a:ext cx="998400" cy="4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Azure Blob </a:t>
            </a:r>
            <a:br>
              <a:rPr lang="en-US" altLang="en-US" sz="1568" kern="0" dirty="0">
                <a:solidFill>
                  <a:srgbClr val="505050"/>
                </a:solidFill>
                <a:latin typeface="Segoe UI Semilight" panose="020B0402040204020203" pitchFamily="34" charset="0"/>
                <a:cs typeface="Segoe UI Semilight" panose="020B0402040204020203" pitchFamily="34" charset="0"/>
              </a:rPr>
            </a:br>
            <a:r>
              <a:rPr lang="en-US" altLang="en-US" sz="1568" kern="0" dirty="0">
                <a:solidFill>
                  <a:srgbClr val="505050"/>
                </a:solidFill>
                <a:latin typeface="Segoe UI Semilight" panose="020B0402040204020203" pitchFamily="34" charset="0"/>
                <a:cs typeface="Segoe UI Semilight" panose="020B0402040204020203" pitchFamily="34" charset="0"/>
              </a:rPr>
              <a:t>Storage</a:t>
            </a:r>
          </a:p>
        </p:txBody>
      </p:sp>
      <p:sp>
        <p:nvSpPr>
          <p:cNvPr id="154" name="Line 450">
            <a:extLst>
              <a:ext uri="{FF2B5EF4-FFF2-40B4-BE49-F238E27FC236}">
                <a16:creationId xmlns:a16="http://schemas.microsoft.com/office/drawing/2014/main" id="{81DDEB66-DAE1-4E91-97E9-B39DE4043942}"/>
              </a:ext>
            </a:extLst>
          </p:cNvPr>
          <p:cNvSpPr>
            <a:spLocks noChangeShapeType="1"/>
          </p:cNvSpPr>
          <p:nvPr/>
        </p:nvSpPr>
        <p:spPr bwMode="auto">
          <a:xfrm>
            <a:off x="9158785" y="3202498"/>
            <a:ext cx="537855" cy="0"/>
          </a:xfrm>
          <a:prstGeom prst="line">
            <a:avLst/>
          </a:prstGeom>
          <a:noFill/>
          <a:ln w="12700" cap="rnd">
            <a:solidFill>
              <a:srgbClr val="505050"/>
            </a:solidFill>
            <a:prstDash val="solid"/>
            <a:round/>
            <a:headEnd type="triangle"/>
            <a:tailEnd type="triangle"/>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5" name="Freeform 453">
            <a:extLst>
              <a:ext uri="{FF2B5EF4-FFF2-40B4-BE49-F238E27FC236}">
                <a16:creationId xmlns:a16="http://schemas.microsoft.com/office/drawing/2014/main" id="{7E27A6DB-4500-4FAF-BCCB-D4082E6F2C04}"/>
              </a:ext>
            </a:extLst>
          </p:cNvPr>
          <p:cNvSpPr>
            <a:spLocks/>
          </p:cNvSpPr>
          <p:nvPr/>
        </p:nvSpPr>
        <p:spPr bwMode="auto">
          <a:xfrm>
            <a:off x="1016259" y="1373000"/>
            <a:ext cx="7619611" cy="1434280"/>
          </a:xfrm>
          <a:custGeom>
            <a:avLst/>
            <a:gdLst>
              <a:gd name="T0" fmla="*/ 3991 w 3991"/>
              <a:gd name="T1" fmla="*/ 1358 h 1358"/>
              <a:gd name="T2" fmla="*/ 3991 w 3991"/>
              <a:gd name="T3" fmla="*/ 0 h 1358"/>
              <a:gd name="T4" fmla="*/ 0 w 3991"/>
              <a:gd name="T5" fmla="*/ 0 h 1358"/>
              <a:gd name="T6" fmla="*/ 0 w 3991"/>
              <a:gd name="T7" fmla="*/ 1056 h 1358"/>
            </a:gdLst>
            <a:ahLst/>
            <a:cxnLst>
              <a:cxn ang="0">
                <a:pos x="T0" y="T1"/>
              </a:cxn>
              <a:cxn ang="0">
                <a:pos x="T2" y="T3"/>
              </a:cxn>
              <a:cxn ang="0">
                <a:pos x="T4" y="T5"/>
              </a:cxn>
              <a:cxn ang="0">
                <a:pos x="T6" y="T7"/>
              </a:cxn>
            </a:cxnLst>
            <a:rect l="0" t="0" r="r" b="b"/>
            <a:pathLst>
              <a:path w="3991" h="1358">
                <a:moveTo>
                  <a:pt x="3991" y="1358"/>
                </a:moveTo>
                <a:lnTo>
                  <a:pt x="3991" y="0"/>
                </a:lnTo>
                <a:lnTo>
                  <a:pt x="0" y="0"/>
                </a:lnTo>
                <a:lnTo>
                  <a:pt x="0" y="1056"/>
                </a:lnTo>
              </a:path>
            </a:pathLst>
          </a:custGeom>
          <a:noFill/>
          <a:ln w="12700" cap="rnd">
            <a:solidFill>
              <a:srgbClr val="505050"/>
            </a:solidFill>
            <a:prstDash val="solid"/>
            <a:round/>
            <a:headEnd type="triangle"/>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6" name="Freeform 455">
            <a:extLst>
              <a:ext uri="{FF2B5EF4-FFF2-40B4-BE49-F238E27FC236}">
                <a16:creationId xmlns:a16="http://schemas.microsoft.com/office/drawing/2014/main" id="{15ACFBE6-B48A-46E2-B772-8EE425C49512}"/>
              </a:ext>
            </a:extLst>
          </p:cNvPr>
          <p:cNvSpPr>
            <a:spLocks/>
          </p:cNvSpPr>
          <p:nvPr/>
        </p:nvSpPr>
        <p:spPr bwMode="auto">
          <a:xfrm>
            <a:off x="1016260" y="3778407"/>
            <a:ext cx="3602819" cy="896425"/>
          </a:xfrm>
          <a:custGeom>
            <a:avLst/>
            <a:gdLst>
              <a:gd name="T0" fmla="*/ 2315 w 2315"/>
              <a:gd name="T1" fmla="*/ 715 h 715"/>
              <a:gd name="T2" fmla="*/ 0 w 2315"/>
              <a:gd name="T3" fmla="*/ 715 h 715"/>
              <a:gd name="T4" fmla="*/ 0 w 2315"/>
              <a:gd name="T5" fmla="*/ 0 h 715"/>
            </a:gdLst>
            <a:ahLst/>
            <a:cxnLst>
              <a:cxn ang="0">
                <a:pos x="T0" y="T1"/>
              </a:cxn>
              <a:cxn ang="0">
                <a:pos x="T2" y="T3"/>
              </a:cxn>
              <a:cxn ang="0">
                <a:pos x="T4" y="T5"/>
              </a:cxn>
            </a:cxnLst>
            <a:rect l="0" t="0" r="r" b="b"/>
            <a:pathLst>
              <a:path w="2315" h="715">
                <a:moveTo>
                  <a:pt x="2315" y="715"/>
                </a:moveTo>
                <a:lnTo>
                  <a:pt x="0" y="715"/>
                </a:lnTo>
                <a:lnTo>
                  <a:pt x="0" y="0"/>
                </a:lnTo>
              </a:path>
            </a:pathLst>
          </a:custGeom>
          <a:noFill/>
          <a:ln w="12700" cap="rnd">
            <a:solidFill>
              <a:srgbClr val="505050"/>
            </a:solidFill>
            <a:prstDash val="solid"/>
            <a:round/>
            <a:headEnd type="none"/>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7" name="Freeform 515">
            <a:extLst>
              <a:ext uri="{FF2B5EF4-FFF2-40B4-BE49-F238E27FC236}">
                <a16:creationId xmlns:a16="http://schemas.microsoft.com/office/drawing/2014/main" id="{72259A4B-4181-49E9-A2C5-71E8DD6E5689}"/>
              </a:ext>
            </a:extLst>
          </p:cNvPr>
          <p:cNvSpPr>
            <a:spLocks/>
          </p:cNvSpPr>
          <p:nvPr/>
        </p:nvSpPr>
        <p:spPr bwMode="auto">
          <a:xfrm>
            <a:off x="5244707" y="3838168"/>
            <a:ext cx="2868559" cy="537855"/>
          </a:xfrm>
          <a:custGeom>
            <a:avLst/>
            <a:gdLst>
              <a:gd name="T0" fmla="*/ 967 w 967"/>
              <a:gd name="T1" fmla="*/ 0 h 404"/>
              <a:gd name="T2" fmla="*/ 967 w 967"/>
              <a:gd name="T3" fmla="*/ 254 h 404"/>
              <a:gd name="T4" fmla="*/ 0 w 967"/>
              <a:gd name="T5" fmla="*/ 254 h 404"/>
              <a:gd name="T6" fmla="*/ 0 w 967"/>
              <a:gd name="T7" fmla="*/ 404 h 404"/>
            </a:gdLst>
            <a:ahLst/>
            <a:cxnLst>
              <a:cxn ang="0">
                <a:pos x="T0" y="T1"/>
              </a:cxn>
              <a:cxn ang="0">
                <a:pos x="T2" y="T3"/>
              </a:cxn>
              <a:cxn ang="0">
                <a:pos x="T4" y="T5"/>
              </a:cxn>
              <a:cxn ang="0">
                <a:pos x="T6" y="T7"/>
              </a:cxn>
            </a:cxnLst>
            <a:rect l="0" t="0" r="r" b="b"/>
            <a:pathLst>
              <a:path w="967" h="404">
                <a:moveTo>
                  <a:pt x="967" y="0"/>
                </a:moveTo>
                <a:lnTo>
                  <a:pt x="967" y="254"/>
                </a:lnTo>
                <a:lnTo>
                  <a:pt x="0" y="254"/>
                </a:lnTo>
                <a:lnTo>
                  <a:pt x="0" y="404"/>
                </a:lnTo>
              </a:path>
            </a:pathLst>
          </a:custGeom>
          <a:noFill/>
          <a:ln w="12700" cap="rnd">
            <a:solidFill>
              <a:srgbClr val="505050"/>
            </a:solidFill>
            <a:prstDash val="solid"/>
            <a:round/>
            <a:headEnd type="triangle"/>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58" name="Freeform 518">
            <a:extLst>
              <a:ext uri="{FF2B5EF4-FFF2-40B4-BE49-F238E27FC236}">
                <a16:creationId xmlns:a16="http://schemas.microsoft.com/office/drawing/2014/main" id="{3F523850-DD04-4135-AF95-14B9BFBF6F06}"/>
              </a:ext>
            </a:extLst>
          </p:cNvPr>
          <p:cNvSpPr>
            <a:spLocks/>
          </p:cNvSpPr>
          <p:nvPr/>
        </p:nvSpPr>
        <p:spPr bwMode="auto">
          <a:xfrm>
            <a:off x="5107754" y="4241559"/>
            <a:ext cx="5019979" cy="1613565"/>
          </a:xfrm>
          <a:custGeom>
            <a:avLst/>
            <a:gdLst>
              <a:gd name="T0" fmla="*/ 0 w 2368"/>
              <a:gd name="T1" fmla="*/ 800 h 1263"/>
              <a:gd name="T2" fmla="*/ 0 w 2368"/>
              <a:gd name="T3" fmla="*/ 1263 h 1263"/>
              <a:gd name="T4" fmla="*/ 2368 w 2368"/>
              <a:gd name="T5" fmla="*/ 1263 h 1263"/>
              <a:gd name="T6" fmla="*/ 2368 w 2368"/>
              <a:gd name="T7" fmla="*/ 0 h 1263"/>
            </a:gdLst>
            <a:ahLst/>
            <a:cxnLst>
              <a:cxn ang="0">
                <a:pos x="T0" y="T1"/>
              </a:cxn>
              <a:cxn ang="0">
                <a:pos x="T2" y="T3"/>
              </a:cxn>
              <a:cxn ang="0">
                <a:pos x="T4" y="T5"/>
              </a:cxn>
              <a:cxn ang="0">
                <a:pos x="T6" y="T7"/>
              </a:cxn>
            </a:cxnLst>
            <a:rect l="0" t="0" r="r" b="b"/>
            <a:pathLst>
              <a:path w="2368" h="1263">
                <a:moveTo>
                  <a:pt x="0" y="800"/>
                </a:moveTo>
                <a:lnTo>
                  <a:pt x="0" y="1263"/>
                </a:lnTo>
                <a:lnTo>
                  <a:pt x="2368" y="1263"/>
                </a:lnTo>
                <a:lnTo>
                  <a:pt x="2368" y="0"/>
                </a:lnTo>
              </a:path>
            </a:pathLst>
          </a:custGeom>
          <a:noFill/>
          <a:ln w="12700" cap="rnd">
            <a:solidFill>
              <a:srgbClr val="505050"/>
            </a:solidFill>
            <a:prstDash val="solid"/>
            <a:round/>
            <a:headEnd type="triangle" w="lg" len="lg"/>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grpSp>
        <p:nvGrpSpPr>
          <p:cNvPr id="159" name="Group 158">
            <a:extLst>
              <a:ext uri="{FF2B5EF4-FFF2-40B4-BE49-F238E27FC236}">
                <a16:creationId xmlns:a16="http://schemas.microsoft.com/office/drawing/2014/main" id="{84C6A828-4020-4118-A699-FEE638264AD5}"/>
              </a:ext>
            </a:extLst>
          </p:cNvPr>
          <p:cNvGrpSpPr/>
          <p:nvPr/>
        </p:nvGrpSpPr>
        <p:grpSpPr>
          <a:xfrm>
            <a:off x="941558" y="2657876"/>
            <a:ext cx="1062288" cy="952417"/>
            <a:chOff x="10319799" y="3000273"/>
            <a:chExt cx="1083589" cy="971515"/>
          </a:xfrm>
        </p:grpSpPr>
        <p:sp>
          <p:nvSpPr>
            <p:cNvPr id="160" name="Freeform 13">
              <a:extLst>
                <a:ext uri="{FF2B5EF4-FFF2-40B4-BE49-F238E27FC236}">
                  <a16:creationId xmlns:a16="http://schemas.microsoft.com/office/drawing/2014/main" id="{9F96CCA4-130F-40DF-8E41-E954A93F06CF}"/>
                </a:ext>
              </a:extLst>
            </p:cNvPr>
            <p:cNvSpPr>
              <a:spLocks noChangeAspect="1" noEditPoints="1"/>
            </p:cNvSpPr>
            <p:nvPr/>
          </p:nvSpPr>
          <p:spPr bwMode="black">
            <a:xfrm>
              <a:off x="11002156" y="3630167"/>
              <a:ext cx="401232" cy="341621"/>
            </a:xfrm>
            <a:custGeom>
              <a:avLst/>
              <a:gdLst>
                <a:gd name="T0" fmla="*/ 344 w 414"/>
                <a:gd name="T1" fmla="*/ 55 h 353"/>
                <a:gd name="T2" fmla="*/ 296 w 414"/>
                <a:gd name="T3" fmla="*/ 9 h 353"/>
                <a:gd name="T4" fmla="*/ 206 w 414"/>
                <a:gd name="T5" fmla="*/ 45 h 353"/>
                <a:gd name="T6" fmla="*/ 0 w 414"/>
                <a:gd name="T7" fmla="*/ 174 h 353"/>
                <a:gd name="T8" fmla="*/ 158 w 414"/>
                <a:gd name="T9" fmla="*/ 278 h 353"/>
                <a:gd name="T10" fmla="*/ 160 w 414"/>
                <a:gd name="T11" fmla="*/ 278 h 353"/>
                <a:gd name="T12" fmla="*/ 160 w 414"/>
                <a:gd name="T13" fmla="*/ 332 h 353"/>
                <a:gd name="T14" fmla="*/ 133 w 414"/>
                <a:gd name="T15" fmla="*/ 337 h 353"/>
                <a:gd name="T16" fmla="*/ 128 w 414"/>
                <a:gd name="T17" fmla="*/ 347 h 353"/>
                <a:gd name="T18" fmla="*/ 137 w 414"/>
                <a:gd name="T19" fmla="*/ 352 h 353"/>
                <a:gd name="T20" fmla="*/ 137 w 414"/>
                <a:gd name="T21" fmla="*/ 352 h 353"/>
                <a:gd name="T22" fmla="*/ 176 w 414"/>
                <a:gd name="T23" fmla="*/ 346 h 353"/>
                <a:gd name="T24" fmla="*/ 215 w 414"/>
                <a:gd name="T25" fmla="*/ 352 h 353"/>
                <a:gd name="T26" fmla="*/ 218 w 414"/>
                <a:gd name="T27" fmla="*/ 352 h 353"/>
                <a:gd name="T28" fmla="*/ 224 w 414"/>
                <a:gd name="T29" fmla="*/ 347 h 353"/>
                <a:gd name="T30" fmla="*/ 245 w 414"/>
                <a:gd name="T31" fmla="*/ 352 h 353"/>
                <a:gd name="T32" fmla="*/ 248 w 414"/>
                <a:gd name="T33" fmla="*/ 352 h 353"/>
                <a:gd name="T34" fmla="*/ 255 w 414"/>
                <a:gd name="T35" fmla="*/ 347 h 353"/>
                <a:gd name="T36" fmla="*/ 250 w 414"/>
                <a:gd name="T37" fmla="*/ 337 h 353"/>
                <a:gd name="T38" fmla="*/ 207 w 414"/>
                <a:gd name="T39" fmla="*/ 331 h 353"/>
                <a:gd name="T40" fmla="*/ 207 w 414"/>
                <a:gd name="T41" fmla="*/ 271 h 353"/>
                <a:gd name="T42" fmla="*/ 343 w 414"/>
                <a:gd name="T43" fmla="*/ 112 h 353"/>
                <a:gd name="T44" fmla="*/ 414 w 414"/>
                <a:gd name="T45" fmla="*/ 83 h 353"/>
                <a:gd name="T46" fmla="*/ 344 w 414"/>
                <a:gd name="T47" fmla="*/ 55 h 353"/>
                <a:gd name="T48" fmla="*/ 192 w 414"/>
                <a:gd name="T49" fmla="*/ 332 h 353"/>
                <a:gd name="T50" fmla="*/ 192 w 414"/>
                <a:gd name="T51" fmla="*/ 332 h 353"/>
                <a:gd name="T52" fmla="*/ 191 w 414"/>
                <a:gd name="T53" fmla="*/ 332 h 353"/>
                <a:gd name="T54" fmla="*/ 176 w 414"/>
                <a:gd name="T55" fmla="*/ 331 h 353"/>
                <a:gd name="T56" fmla="*/ 175 w 414"/>
                <a:gd name="T57" fmla="*/ 331 h 353"/>
                <a:gd name="T58" fmla="*/ 175 w 414"/>
                <a:gd name="T59" fmla="*/ 277 h 353"/>
                <a:gd name="T60" fmla="*/ 192 w 414"/>
                <a:gd name="T61" fmla="*/ 275 h 353"/>
                <a:gd name="T62" fmla="*/ 192 w 414"/>
                <a:gd name="T63" fmla="*/ 332 h 353"/>
                <a:gd name="T64" fmla="*/ 286 w 414"/>
                <a:gd name="T65" fmla="*/ 82 h 353"/>
                <a:gd name="T66" fmla="*/ 271 w 414"/>
                <a:gd name="T67" fmla="*/ 67 h 353"/>
                <a:gd name="T68" fmla="*/ 286 w 414"/>
                <a:gd name="T69" fmla="*/ 52 h 353"/>
                <a:gd name="T70" fmla="*/ 301 w 414"/>
                <a:gd name="T71" fmla="*/ 67 h 353"/>
                <a:gd name="T72" fmla="*/ 286 w 414"/>
                <a:gd name="T73" fmla="*/ 8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4" h="353">
                  <a:moveTo>
                    <a:pt x="344" y="55"/>
                  </a:moveTo>
                  <a:cubicBezTo>
                    <a:pt x="336" y="33"/>
                    <a:pt x="319" y="16"/>
                    <a:pt x="296" y="9"/>
                  </a:cubicBezTo>
                  <a:cubicBezTo>
                    <a:pt x="263" y="0"/>
                    <a:pt x="228" y="11"/>
                    <a:pt x="206" y="45"/>
                  </a:cubicBezTo>
                  <a:cubicBezTo>
                    <a:pt x="145" y="140"/>
                    <a:pt x="71" y="200"/>
                    <a:pt x="0" y="174"/>
                  </a:cubicBezTo>
                  <a:cubicBezTo>
                    <a:pt x="0" y="174"/>
                    <a:pt x="50" y="278"/>
                    <a:pt x="158" y="278"/>
                  </a:cubicBezTo>
                  <a:cubicBezTo>
                    <a:pt x="159" y="278"/>
                    <a:pt x="160" y="278"/>
                    <a:pt x="160" y="278"/>
                  </a:cubicBezTo>
                  <a:cubicBezTo>
                    <a:pt x="160" y="332"/>
                    <a:pt x="160" y="332"/>
                    <a:pt x="160" y="332"/>
                  </a:cubicBezTo>
                  <a:cubicBezTo>
                    <a:pt x="150" y="333"/>
                    <a:pt x="140" y="335"/>
                    <a:pt x="133" y="337"/>
                  </a:cubicBezTo>
                  <a:cubicBezTo>
                    <a:pt x="129" y="339"/>
                    <a:pt x="127" y="343"/>
                    <a:pt x="128" y="347"/>
                  </a:cubicBezTo>
                  <a:cubicBezTo>
                    <a:pt x="129" y="351"/>
                    <a:pt x="134" y="353"/>
                    <a:pt x="137" y="352"/>
                  </a:cubicBezTo>
                  <a:cubicBezTo>
                    <a:pt x="137" y="352"/>
                    <a:pt x="137" y="352"/>
                    <a:pt x="137" y="352"/>
                  </a:cubicBezTo>
                  <a:cubicBezTo>
                    <a:pt x="147" y="348"/>
                    <a:pt x="161" y="346"/>
                    <a:pt x="176" y="346"/>
                  </a:cubicBezTo>
                  <a:cubicBezTo>
                    <a:pt x="192" y="346"/>
                    <a:pt x="206" y="348"/>
                    <a:pt x="215" y="352"/>
                  </a:cubicBezTo>
                  <a:cubicBezTo>
                    <a:pt x="216" y="352"/>
                    <a:pt x="217" y="352"/>
                    <a:pt x="218" y="352"/>
                  </a:cubicBezTo>
                  <a:cubicBezTo>
                    <a:pt x="221" y="352"/>
                    <a:pt x="223" y="350"/>
                    <a:pt x="224" y="347"/>
                  </a:cubicBezTo>
                  <a:cubicBezTo>
                    <a:pt x="232" y="348"/>
                    <a:pt x="240" y="350"/>
                    <a:pt x="245" y="352"/>
                  </a:cubicBezTo>
                  <a:cubicBezTo>
                    <a:pt x="246" y="352"/>
                    <a:pt x="247" y="352"/>
                    <a:pt x="248" y="352"/>
                  </a:cubicBezTo>
                  <a:cubicBezTo>
                    <a:pt x="251" y="352"/>
                    <a:pt x="254" y="350"/>
                    <a:pt x="255" y="347"/>
                  </a:cubicBezTo>
                  <a:cubicBezTo>
                    <a:pt x="256" y="343"/>
                    <a:pt x="254" y="339"/>
                    <a:pt x="250" y="337"/>
                  </a:cubicBezTo>
                  <a:cubicBezTo>
                    <a:pt x="239" y="334"/>
                    <a:pt x="224" y="331"/>
                    <a:pt x="207" y="331"/>
                  </a:cubicBezTo>
                  <a:cubicBezTo>
                    <a:pt x="207" y="271"/>
                    <a:pt x="207" y="271"/>
                    <a:pt x="207" y="271"/>
                  </a:cubicBezTo>
                  <a:cubicBezTo>
                    <a:pt x="283" y="251"/>
                    <a:pt x="323" y="185"/>
                    <a:pt x="343" y="112"/>
                  </a:cubicBezTo>
                  <a:cubicBezTo>
                    <a:pt x="414" y="83"/>
                    <a:pt x="414" y="83"/>
                    <a:pt x="414" y="83"/>
                  </a:cubicBezTo>
                  <a:lnTo>
                    <a:pt x="344" y="55"/>
                  </a:lnTo>
                  <a:close/>
                  <a:moveTo>
                    <a:pt x="192" y="332"/>
                  </a:moveTo>
                  <a:cubicBezTo>
                    <a:pt x="192" y="332"/>
                    <a:pt x="192" y="332"/>
                    <a:pt x="192" y="332"/>
                  </a:cubicBezTo>
                  <a:cubicBezTo>
                    <a:pt x="192" y="332"/>
                    <a:pt x="192" y="332"/>
                    <a:pt x="191" y="332"/>
                  </a:cubicBezTo>
                  <a:cubicBezTo>
                    <a:pt x="187" y="331"/>
                    <a:pt x="181" y="331"/>
                    <a:pt x="176" y="331"/>
                  </a:cubicBezTo>
                  <a:cubicBezTo>
                    <a:pt x="176" y="331"/>
                    <a:pt x="176" y="331"/>
                    <a:pt x="175" y="331"/>
                  </a:cubicBezTo>
                  <a:cubicBezTo>
                    <a:pt x="175" y="277"/>
                    <a:pt x="175" y="277"/>
                    <a:pt x="175" y="277"/>
                  </a:cubicBezTo>
                  <a:cubicBezTo>
                    <a:pt x="181" y="276"/>
                    <a:pt x="187" y="276"/>
                    <a:pt x="192" y="275"/>
                  </a:cubicBezTo>
                  <a:lnTo>
                    <a:pt x="192" y="332"/>
                  </a:lnTo>
                  <a:close/>
                  <a:moveTo>
                    <a:pt x="286" y="82"/>
                  </a:moveTo>
                  <a:cubicBezTo>
                    <a:pt x="278" y="82"/>
                    <a:pt x="271" y="75"/>
                    <a:pt x="271" y="67"/>
                  </a:cubicBezTo>
                  <a:cubicBezTo>
                    <a:pt x="271" y="59"/>
                    <a:pt x="278" y="52"/>
                    <a:pt x="286" y="52"/>
                  </a:cubicBezTo>
                  <a:cubicBezTo>
                    <a:pt x="294" y="52"/>
                    <a:pt x="301" y="59"/>
                    <a:pt x="301" y="67"/>
                  </a:cubicBezTo>
                  <a:cubicBezTo>
                    <a:pt x="301" y="75"/>
                    <a:pt x="294" y="82"/>
                    <a:pt x="286" y="82"/>
                  </a:cubicBezTo>
                  <a:close/>
                </a:path>
              </a:pathLst>
            </a:custGeom>
            <a:solidFill>
              <a:srgbClr val="FFF100"/>
            </a:solidFill>
            <a:ln w="10795" cap="flat" cmpd="sng" algn="ctr">
              <a:noFill/>
              <a:prstDash val="solid"/>
              <a:headEnd type="none" w="med" len="med"/>
              <a:tailEnd type="none" w="med" len="med"/>
            </a:ln>
            <a:effectLst/>
          </p:spPr>
          <p:txBody>
            <a:bodyPr vert="horz" wrap="square" lIns="79098" tIns="39549" rIns="79098" bIns="39549" numCol="1" rtlCol="0" anchor="ctr" anchorCtr="0" compatLnSpc="1">
              <a:prstTxWarp prst="textNoShape">
                <a:avLst/>
              </a:prstTxWarp>
            </a:bodyPr>
            <a:lstStyle/>
            <a:p>
              <a:pPr defTabSz="711842">
                <a:defRPr/>
              </a:pPr>
              <a:endParaRPr lang="en-US" sz="1730" kern="0" spc="-118" dirty="0">
                <a:solidFill>
                  <a:srgbClr val="505050"/>
                </a:solidFill>
                <a:latin typeface="Segoe Light" pitchFamily="34" charset="0"/>
              </a:endParaRPr>
            </a:p>
          </p:txBody>
        </p:sp>
        <p:grpSp>
          <p:nvGrpSpPr>
            <p:cNvPr id="161" name="Group 160">
              <a:extLst>
                <a:ext uri="{FF2B5EF4-FFF2-40B4-BE49-F238E27FC236}">
                  <a16:creationId xmlns:a16="http://schemas.microsoft.com/office/drawing/2014/main" id="{25ED03AC-F2A7-4DB7-8B48-4C9AF76978CF}"/>
                </a:ext>
              </a:extLst>
            </p:cNvPr>
            <p:cNvGrpSpPr>
              <a:grpSpLocks noChangeAspect="1"/>
            </p:cNvGrpSpPr>
            <p:nvPr/>
          </p:nvGrpSpPr>
          <p:grpSpPr>
            <a:xfrm>
              <a:off x="11019885" y="3022292"/>
              <a:ext cx="377181" cy="287180"/>
              <a:chOff x="1920370" y="5395261"/>
              <a:chExt cx="484336" cy="368766"/>
            </a:xfrm>
          </p:grpSpPr>
          <p:grpSp>
            <p:nvGrpSpPr>
              <p:cNvPr id="170" name="Group 169">
                <a:extLst>
                  <a:ext uri="{FF2B5EF4-FFF2-40B4-BE49-F238E27FC236}">
                    <a16:creationId xmlns:a16="http://schemas.microsoft.com/office/drawing/2014/main" id="{BF3994C8-36E3-4CF4-8CCA-A039C402FC2B}"/>
                  </a:ext>
                </a:extLst>
              </p:cNvPr>
              <p:cNvGrpSpPr>
                <a:grpSpLocks noChangeAspect="1"/>
              </p:cNvGrpSpPr>
              <p:nvPr/>
            </p:nvGrpSpPr>
            <p:grpSpPr>
              <a:xfrm>
                <a:off x="1920370" y="5395261"/>
                <a:ext cx="484336" cy="368766"/>
                <a:chOff x="6120688" y="4015536"/>
                <a:chExt cx="1056361" cy="804294"/>
              </a:xfrm>
            </p:grpSpPr>
            <p:sp>
              <p:nvSpPr>
                <p:cNvPr id="172" name="Freeform 631">
                  <a:extLst>
                    <a:ext uri="{FF2B5EF4-FFF2-40B4-BE49-F238E27FC236}">
                      <a16:creationId xmlns:a16="http://schemas.microsoft.com/office/drawing/2014/main" id="{0A651E75-446E-4B88-AAE6-21B6B178155B}"/>
                    </a:ext>
                  </a:extLst>
                </p:cNvPr>
                <p:cNvSpPr>
                  <a:spLocks noChangeAspect="1"/>
                </p:cNvSpPr>
                <p:nvPr/>
              </p:nvSpPr>
              <p:spPr bwMode="auto">
                <a:xfrm>
                  <a:off x="6154338" y="4155729"/>
                  <a:ext cx="1022711" cy="664101"/>
                </a:xfrm>
                <a:custGeom>
                  <a:avLst/>
                  <a:gdLst>
                    <a:gd name="connsiteX0" fmla="*/ 678350 w 1481959"/>
                    <a:gd name="connsiteY0" fmla="*/ 258990 h 962317"/>
                    <a:gd name="connsiteX1" fmla="*/ 688805 w 1481959"/>
                    <a:gd name="connsiteY1" fmla="*/ 259224 h 962317"/>
                    <a:gd name="connsiteX2" fmla="*/ 971484 w 1481959"/>
                    <a:gd name="connsiteY2" fmla="*/ 259224 h 962317"/>
                    <a:gd name="connsiteX3" fmla="*/ 1006067 w 1481959"/>
                    <a:gd name="connsiteY3" fmla="*/ 292305 h 962317"/>
                    <a:gd name="connsiteX4" fmla="*/ 1006067 w 1481959"/>
                    <a:gd name="connsiteY4" fmla="*/ 576488 h 962317"/>
                    <a:gd name="connsiteX5" fmla="*/ 1004269 w 1481959"/>
                    <a:gd name="connsiteY5" fmla="*/ 595185 h 962317"/>
                    <a:gd name="connsiteX6" fmla="*/ 996845 w 1481959"/>
                    <a:gd name="connsiteY6" fmla="*/ 596703 h 962317"/>
                    <a:gd name="connsiteX7" fmla="*/ 946477 w 1481959"/>
                    <a:gd name="connsiteY7" fmla="*/ 546841 h 962317"/>
                    <a:gd name="connsiteX8" fmla="*/ 903068 w 1481959"/>
                    <a:gd name="connsiteY8" fmla="*/ 547059 h 962317"/>
                    <a:gd name="connsiteX9" fmla="*/ 711725 w 1481959"/>
                    <a:gd name="connsiteY9" fmla="*/ 740344 h 962317"/>
                    <a:gd name="connsiteX10" fmla="*/ 661739 w 1481959"/>
                    <a:gd name="connsiteY10" fmla="*/ 719332 h 962317"/>
                    <a:gd name="connsiteX11" fmla="*/ 535436 w 1481959"/>
                    <a:gd name="connsiteY11" fmla="*/ 593028 h 962317"/>
                    <a:gd name="connsiteX12" fmla="*/ 520710 w 1481959"/>
                    <a:gd name="connsiteY12" fmla="*/ 557602 h 962317"/>
                    <a:gd name="connsiteX13" fmla="*/ 597984 w 1481959"/>
                    <a:gd name="connsiteY13" fmla="*/ 478826 h 962317"/>
                    <a:gd name="connsiteX14" fmla="*/ 709855 w 1481959"/>
                    <a:gd name="connsiteY14" fmla="*/ 368988 h 962317"/>
                    <a:gd name="connsiteX15" fmla="*/ 720565 w 1481959"/>
                    <a:gd name="connsiteY15" fmla="*/ 351055 h 962317"/>
                    <a:gd name="connsiteX16" fmla="*/ 722022 w 1481959"/>
                    <a:gd name="connsiteY16" fmla="*/ 347917 h 962317"/>
                    <a:gd name="connsiteX17" fmla="*/ 723721 w 1481959"/>
                    <a:gd name="connsiteY17" fmla="*/ 338718 h 962317"/>
                    <a:gd name="connsiteX18" fmla="*/ 723262 w 1481959"/>
                    <a:gd name="connsiteY18" fmla="*/ 334338 h 962317"/>
                    <a:gd name="connsiteX19" fmla="*/ 723111 w 1481959"/>
                    <a:gd name="connsiteY19" fmla="*/ 333602 h 962317"/>
                    <a:gd name="connsiteX20" fmla="*/ 714729 w 1481959"/>
                    <a:gd name="connsiteY20" fmla="*/ 315979 h 962317"/>
                    <a:gd name="connsiteX21" fmla="*/ 678087 w 1481959"/>
                    <a:gd name="connsiteY21" fmla="*/ 280035 h 962317"/>
                    <a:gd name="connsiteX22" fmla="*/ 668098 w 1481959"/>
                    <a:gd name="connsiteY22" fmla="*/ 262301 h 962317"/>
                    <a:gd name="connsiteX23" fmla="*/ 678350 w 1481959"/>
                    <a:gd name="connsiteY23" fmla="*/ 258990 h 962317"/>
                    <a:gd name="connsiteX24" fmla="*/ 72174 w 1481959"/>
                    <a:gd name="connsiteY24" fmla="*/ 72174 h 962317"/>
                    <a:gd name="connsiteX25" fmla="*/ 72174 w 1481959"/>
                    <a:gd name="connsiteY25" fmla="*/ 887737 h 962317"/>
                    <a:gd name="connsiteX26" fmla="*/ 1402569 w 1481959"/>
                    <a:gd name="connsiteY26" fmla="*/ 887737 h 962317"/>
                    <a:gd name="connsiteX27" fmla="*/ 1402569 w 1481959"/>
                    <a:gd name="connsiteY27" fmla="*/ 72174 h 962317"/>
                    <a:gd name="connsiteX28" fmla="*/ 65620 w 1481959"/>
                    <a:gd name="connsiteY28" fmla="*/ 0 h 962317"/>
                    <a:gd name="connsiteX29" fmla="*/ 1416339 w 1481959"/>
                    <a:gd name="connsiteY29" fmla="*/ 0 h 962317"/>
                    <a:gd name="connsiteX30" fmla="*/ 1481959 w 1481959"/>
                    <a:gd name="connsiteY30" fmla="*/ 65621 h 962317"/>
                    <a:gd name="connsiteX31" fmla="*/ 1481959 w 1481959"/>
                    <a:gd name="connsiteY31" fmla="*/ 896697 h 962317"/>
                    <a:gd name="connsiteX32" fmla="*/ 1416339 w 1481959"/>
                    <a:gd name="connsiteY32" fmla="*/ 962317 h 962317"/>
                    <a:gd name="connsiteX33" fmla="*/ 65620 w 1481959"/>
                    <a:gd name="connsiteY33" fmla="*/ 962317 h 962317"/>
                    <a:gd name="connsiteX34" fmla="*/ 0 w 1481959"/>
                    <a:gd name="connsiteY34" fmla="*/ 896697 h 962317"/>
                    <a:gd name="connsiteX35" fmla="*/ 0 w 1481959"/>
                    <a:gd name="connsiteY35" fmla="*/ 65621 h 962317"/>
                    <a:gd name="connsiteX36" fmla="*/ 65620 w 1481959"/>
                    <a:gd name="connsiteY36" fmla="*/ 0 h 962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481959" h="962317">
                      <a:moveTo>
                        <a:pt x="678350" y="258990"/>
                      </a:moveTo>
                      <a:cubicBezTo>
                        <a:pt x="681742" y="259020"/>
                        <a:pt x="685484" y="259288"/>
                        <a:pt x="688805" y="259224"/>
                      </a:cubicBezTo>
                      <a:lnTo>
                        <a:pt x="971484" y="259224"/>
                      </a:lnTo>
                      <a:cubicBezTo>
                        <a:pt x="1000302" y="256718"/>
                        <a:pt x="1008071" y="270753"/>
                        <a:pt x="1006067" y="292305"/>
                      </a:cubicBezTo>
                      <a:lnTo>
                        <a:pt x="1006067" y="576488"/>
                      </a:lnTo>
                      <a:lnTo>
                        <a:pt x="1004269" y="595185"/>
                      </a:lnTo>
                      <a:cubicBezTo>
                        <a:pt x="1002451" y="598026"/>
                        <a:pt x="999695" y="598003"/>
                        <a:pt x="996845" y="596703"/>
                      </a:cubicBezTo>
                      <a:lnTo>
                        <a:pt x="946477" y="546841"/>
                      </a:lnTo>
                      <a:cubicBezTo>
                        <a:pt x="934430" y="534914"/>
                        <a:pt x="914995" y="535011"/>
                        <a:pt x="903068" y="547059"/>
                      </a:cubicBezTo>
                      <a:lnTo>
                        <a:pt x="711725" y="740344"/>
                      </a:lnTo>
                      <a:cubicBezTo>
                        <a:pt x="699360" y="748226"/>
                        <a:pt x="689313" y="744295"/>
                        <a:pt x="661739" y="719332"/>
                      </a:cubicBezTo>
                      <a:lnTo>
                        <a:pt x="535436" y="593028"/>
                      </a:lnTo>
                      <a:cubicBezTo>
                        <a:pt x="524870" y="579553"/>
                        <a:pt x="516830" y="569445"/>
                        <a:pt x="520710" y="557602"/>
                      </a:cubicBezTo>
                      <a:lnTo>
                        <a:pt x="597984" y="478826"/>
                      </a:lnTo>
                      <a:lnTo>
                        <a:pt x="709855" y="368988"/>
                      </a:lnTo>
                      <a:cubicBezTo>
                        <a:pt x="715078" y="361976"/>
                        <a:pt x="718582" y="356117"/>
                        <a:pt x="720565" y="351055"/>
                      </a:cubicBezTo>
                      <a:cubicBezTo>
                        <a:pt x="721405" y="350159"/>
                        <a:pt x="721848" y="349083"/>
                        <a:pt x="722022" y="347917"/>
                      </a:cubicBezTo>
                      <a:cubicBezTo>
                        <a:pt x="723326" y="344409"/>
                        <a:pt x="723862" y="341379"/>
                        <a:pt x="723721" y="338718"/>
                      </a:cubicBezTo>
                      <a:cubicBezTo>
                        <a:pt x="723959" y="337241"/>
                        <a:pt x="723892" y="335759"/>
                        <a:pt x="723262" y="334338"/>
                      </a:cubicBezTo>
                      <a:cubicBezTo>
                        <a:pt x="723291" y="334071"/>
                        <a:pt x="723225" y="333829"/>
                        <a:pt x="723111" y="333602"/>
                      </a:cubicBezTo>
                      <a:cubicBezTo>
                        <a:pt x="722700" y="327088"/>
                        <a:pt x="719734" y="320887"/>
                        <a:pt x="714729" y="315979"/>
                      </a:cubicBezTo>
                      <a:lnTo>
                        <a:pt x="678087" y="280035"/>
                      </a:lnTo>
                      <a:lnTo>
                        <a:pt x="668098" y="262301"/>
                      </a:lnTo>
                      <a:cubicBezTo>
                        <a:pt x="669005" y="259420"/>
                        <a:pt x="673283" y="258942"/>
                        <a:pt x="678350" y="258990"/>
                      </a:cubicBezTo>
                      <a:close/>
                      <a:moveTo>
                        <a:pt x="72174" y="72174"/>
                      </a:moveTo>
                      <a:lnTo>
                        <a:pt x="72174" y="887737"/>
                      </a:lnTo>
                      <a:lnTo>
                        <a:pt x="1402569" y="887737"/>
                      </a:lnTo>
                      <a:lnTo>
                        <a:pt x="1402569" y="72174"/>
                      </a:lnTo>
                      <a:close/>
                      <a:moveTo>
                        <a:pt x="65620" y="0"/>
                      </a:moveTo>
                      <a:lnTo>
                        <a:pt x="1416339" y="0"/>
                      </a:lnTo>
                      <a:cubicBezTo>
                        <a:pt x="1452581" y="0"/>
                        <a:pt x="1481959" y="29379"/>
                        <a:pt x="1481959" y="65621"/>
                      </a:cubicBezTo>
                      <a:lnTo>
                        <a:pt x="1481959" y="896697"/>
                      </a:lnTo>
                      <a:cubicBezTo>
                        <a:pt x="1481959" y="932938"/>
                        <a:pt x="1452581" y="962317"/>
                        <a:pt x="1416339" y="962317"/>
                      </a:cubicBezTo>
                      <a:lnTo>
                        <a:pt x="65620" y="962317"/>
                      </a:lnTo>
                      <a:cubicBezTo>
                        <a:pt x="29379" y="962317"/>
                        <a:pt x="0" y="932938"/>
                        <a:pt x="0" y="896697"/>
                      </a:cubicBezTo>
                      <a:lnTo>
                        <a:pt x="0" y="65621"/>
                      </a:lnTo>
                      <a:cubicBezTo>
                        <a:pt x="0" y="29379"/>
                        <a:pt x="29379" y="0"/>
                        <a:pt x="65620" y="0"/>
                      </a:cubicBezTo>
                      <a:close/>
                    </a:path>
                  </a:pathLst>
                </a:custGeom>
                <a:solidFill>
                  <a:srgbClr val="0078D7"/>
                </a:solidFill>
                <a:ln w="9525" cap="flat" cmpd="sng" algn="ctr">
                  <a:noFill/>
                  <a:prstDash val="solid"/>
                </a:ln>
                <a:effectLst/>
              </p:spPr>
              <p:txBody>
                <a:bodyPr rot="0" spcFirstLastPara="0" vertOverflow="overflow" horzOverflow="overflow" vert="horz" wrap="square" lIns="89630" tIns="44814" rIns="44814" bIns="89630" numCol="1" spcCol="0" rtlCol="0" fromWordArt="0" anchor="b" anchorCtr="0" forceAA="0" compatLnSpc="1">
                  <a:prstTxWarp prst="textNoShape">
                    <a:avLst/>
                  </a:prstTxWarp>
                  <a:noAutofit/>
                </a:bodyPr>
                <a:lstStyle/>
                <a:p>
                  <a:pPr algn="ctr" defTabSz="895919">
                    <a:defRPr/>
                  </a:pPr>
                  <a:endParaRPr lang="en-US" sz="1371" kern="0" spc="-49" dirty="0">
                    <a:ln>
                      <a:solidFill>
                        <a:srgbClr val="FFFFFF">
                          <a:alpha val="0"/>
                        </a:srgbClr>
                      </a:solidFill>
                    </a:ln>
                    <a:solidFill>
                      <a:srgbClr val="505050"/>
                    </a:solidFill>
                    <a:latin typeface="Segoe UI"/>
                    <a:ea typeface="Segoe UI" pitchFamily="34" charset="0"/>
                    <a:cs typeface="Segoe UI" pitchFamily="34" charset="0"/>
                  </a:endParaRPr>
                </a:p>
              </p:txBody>
            </p:sp>
            <p:sp>
              <p:nvSpPr>
                <p:cNvPr id="173" name="Freeform 632">
                  <a:extLst>
                    <a:ext uri="{FF2B5EF4-FFF2-40B4-BE49-F238E27FC236}">
                      <a16:creationId xmlns:a16="http://schemas.microsoft.com/office/drawing/2014/main" id="{010D154C-DA0C-4EFF-864E-EC836C02262C}"/>
                    </a:ext>
                  </a:extLst>
                </p:cNvPr>
                <p:cNvSpPr>
                  <a:spLocks noChangeAspect="1"/>
                </p:cNvSpPr>
                <p:nvPr/>
              </p:nvSpPr>
              <p:spPr bwMode="auto">
                <a:xfrm>
                  <a:off x="6120688" y="4015536"/>
                  <a:ext cx="1024369" cy="120202"/>
                </a:xfrm>
                <a:custGeom>
                  <a:avLst/>
                  <a:gdLst>
                    <a:gd name="connsiteX0" fmla="*/ 1126907 w 1484366"/>
                    <a:gd name="connsiteY0" fmla="*/ 92222 h 174178"/>
                    <a:gd name="connsiteX1" fmla="*/ 1126907 w 1484366"/>
                    <a:gd name="connsiteY1" fmla="*/ 100883 h 174178"/>
                    <a:gd name="connsiteX2" fmla="*/ 1184646 w 1484366"/>
                    <a:gd name="connsiteY2" fmla="*/ 100883 h 174178"/>
                    <a:gd name="connsiteX3" fmla="*/ 1184646 w 1484366"/>
                    <a:gd name="connsiteY3" fmla="*/ 92222 h 174178"/>
                    <a:gd name="connsiteX4" fmla="*/ 1229754 w 1484366"/>
                    <a:gd name="connsiteY4" fmla="*/ 51724 h 174178"/>
                    <a:gd name="connsiteX5" fmla="*/ 1276267 w 1484366"/>
                    <a:gd name="connsiteY5" fmla="*/ 51724 h 174178"/>
                    <a:gd name="connsiteX6" fmla="*/ 1276267 w 1484366"/>
                    <a:gd name="connsiteY6" fmla="*/ 98237 h 174178"/>
                    <a:gd name="connsiteX7" fmla="*/ 1229754 w 1484366"/>
                    <a:gd name="connsiteY7" fmla="*/ 98237 h 174178"/>
                    <a:gd name="connsiteX8" fmla="*/ 1224142 w 1484366"/>
                    <a:gd name="connsiteY8" fmla="*/ 46112 h 174178"/>
                    <a:gd name="connsiteX9" fmla="*/ 1224142 w 1484366"/>
                    <a:gd name="connsiteY9" fmla="*/ 103850 h 174178"/>
                    <a:gd name="connsiteX10" fmla="*/ 1281879 w 1484366"/>
                    <a:gd name="connsiteY10" fmla="*/ 103850 h 174178"/>
                    <a:gd name="connsiteX11" fmla="*/ 1281879 w 1484366"/>
                    <a:gd name="connsiteY11" fmla="*/ 46112 h 174178"/>
                    <a:gd name="connsiteX12" fmla="*/ 1335992 w 1484366"/>
                    <a:gd name="connsiteY12" fmla="*/ 45213 h 174178"/>
                    <a:gd name="connsiteX13" fmla="*/ 1328262 w 1484366"/>
                    <a:gd name="connsiteY13" fmla="*/ 54101 h 174178"/>
                    <a:gd name="connsiteX14" fmla="*/ 1352498 w 1484366"/>
                    <a:gd name="connsiteY14" fmla="*/ 75181 h 174178"/>
                    <a:gd name="connsiteX15" fmla="*/ 1328262 w 1484366"/>
                    <a:gd name="connsiteY15" fmla="*/ 96262 h 174178"/>
                    <a:gd name="connsiteX16" fmla="*/ 1335992 w 1484366"/>
                    <a:gd name="connsiteY16" fmla="*/ 105149 h 174178"/>
                    <a:gd name="connsiteX17" fmla="*/ 1361471 w 1484366"/>
                    <a:gd name="connsiteY17" fmla="*/ 82986 h 174178"/>
                    <a:gd name="connsiteX18" fmla="*/ 1386951 w 1484366"/>
                    <a:gd name="connsiteY18" fmla="*/ 105149 h 174178"/>
                    <a:gd name="connsiteX19" fmla="*/ 1394681 w 1484366"/>
                    <a:gd name="connsiteY19" fmla="*/ 96262 h 174178"/>
                    <a:gd name="connsiteX20" fmla="*/ 1370445 w 1484366"/>
                    <a:gd name="connsiteY20" fmla="*/ 75181 h 174178"/>
                    <a:gd name="connsiteX21" fmla="*/ 1394681 w 1484366"/>
                    <a:gd name="connsiteY21" fmla="*/ 54101 h 174178"/>
                    <a:gd name="connsiteX22" fmla="*/ 1386951 w 1484366"/>
                    <a:gd name="connsiteY22" fmla="*/ 45213 h 174178"/>
                    <a:gd name="connsiteX23" fmla="*/ 1361471 w 1484366"/>
                    <a:gd name="connsiteY23" fmla="*/ 67375 h 174178"/>
                    <a:gd name="connsiteX24" fmla="*/ 63432 w 1484366"/>
                    <a:gd name="connsiteY24" fmla="*/ 0 h 174178"/>
                    <a:gd name="connsiteX25" fmla="*/ 83802 w 1484366"/>
                    <a:gd name="connsiteY25" fmla="*/ 0 h 174178"/>
                    <a:gd name="connsiteX26" fmla="*/ 1420934 w 1484366"/>
                    <a:gd name="connsiteY26" fmla="*/ 0 h 174178"/>
                    <a:gd name="connsiteX27" fmla="*/ 1484366 w 1484366"/>
                    <a:gd name="connsiteY27" fmla="*/ 63432 h 174178"/>
                    <a:gd name="connsiteX28" fmla="*/ 1484366 w 1484366"/>
                    <a:gd name="connsiteY28" fmla="*/ 150684 h 174178"/>
                    <a:gd name="connsiteX29" fmla="*/ 1479753 w 1484366"/>
                    <a:gd name="connsiteY29" fmla="*/ 174178 h 174178"/>
                    <a:gd name="connsiteX30" fmla="*/ 1430558 w 1484366"/>
                    <a:gd name="connsiteY30" fmla="*/ 149160 h 174178"/>
                    <a:gd name="connsiteX31" fmla="*/ 49548 w 1484366"/>
                    <a:gd name="connsiteY31" fmla="*/ 149661 h 174178"/>
                    <a:gd name="connsiteX32" fmla="*/ 1505 w 1484366"/>
                    <a:gd name="connsiteY32" fmla="*/ 161689 h 174178"/>
                    <a:gd name="connsiteX33" fmla="*/ 0 w 1484366"/>
                    <a:gd name="connsiteY33" fmla="*/ 63432 h 174178"/>
                    <a:gd name="connsiteX34" fmla="*/ 1289 w 1484366"/>
                    <a:gd name="connsiteY34" fmla="*/ 50648 h 174178"/>
                    <a:gd name="connsiteX35" fmla="*/ 4985 w 1484366"/>
                    <a:gd name="connsiteY35" fmla="*/ 38742 h 174178"/>
                    <a:gd name="connsiteX36" fmla="*/ 18580 w 1484366"/>
                    <a:gd name="connsiteY36" fmla="*/ 18578 h 174178"/>
                    <a:gd name="connsiteX37" fmla="*/ 38741 w 1484366"/>
                    <a:gd name="connsiteY37" fmla="*/ 4985 h 174178"/>
                    <a:gd name="connsiteX38" fmla="*/ 50648 w 1484366"/>
                    <a:gd name="connsiteY38" fmla="*/ 1289 h 174178"/>
                    <a:gd name="connsiteX39" fmla="*/ 63432 w 1484366"/>
                    <a:gd name="connsiteY39" fmla="*/ 0 h 174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484366" h="174178">
                      <a:moveTo>
                        <a:pt x="1126907" y="92222"/>
                      </a:moveTo>
                      <a:lnTo>
                        <a:pt x="1126907" y="100883"/>
                      </a:lnTo>
                      <a:lnTo>
                        <a:pt x="1184646" y="100883"/>
                      </a:lnTo>
                      <a:lnTo>
                        <a:pt x="1184646" y="92222"/>
                      </a:lnTo>
                      <a:close/>
                      <a:moveTo>
                        <a:pt x="1229754" y="51724"/>
                      </a:moveTo>
                      <a:lnTo>
                        <a:pt x="1276267" y="51724"/>
                      </a:lnTo>
                      <a:lnTo>
                        <a:pt x="1276267" y="98237"/>
                      </a:lnTo>
                      <a:lnTo>
                        <a:pt x="1229754" y="98237"/>
                      </a:lnTo>
                      <a:close/>
                      <a:moveTo>
                        <a:pt x="1224142" y="46112"/>
                      </a:moveTo>
                      <a:lnTo>
                        <a:pt x="1224142" y="103850"/>
                      </a:lnTo>
                      <a:lnTo>
                        <a:pt x="1281879" y="103850"/>
                      </a:lnTo>
                      <a:lnTo>
                        <a:pt x="1281879" y="46112"/>
                      </a:lnTo>
                      <a:close/>
                      <a:moveTo>
                        <a:pt x="1335992" y="45213"/>
                      </a:moveTo>
                      <a:lnTo>
                        <a:pt x="1328262" y="54101"/>
                      </a:lnTo>
                      <a:lnTo>
                        <a:pt x="1352498" y="75181"/>
                      </a:lnTo>
                      <a:lnTo>
                        <a:pt x="1328262" y="96262"/>
                      </a:lnTo>
                      <a:lnTo>
                        <a:pt x="1335992" y="105149"/>
                      </a:lnTo>
                      <a:lnTo>
                        <a:pt x="1361471" y="82986"/>
                      </a:lnTo>
                      <a:lnTo>
                        <a:pt x="1386951" y="105149"/>
                      </a:lnTo>
                      <a:lnTo>
                        <a:pt x="1394681" y="96262"/>
                      </a:lnTo>
                      <a:lnTo>
                        <a:pt x="1370445" y="75181"/>
                      </a:lnTo>
                      <a:lnTo>
                        <a:pt x="1394681" y="54101"/>
                      </a:lnTo>
                      <a:lnTo>
                        <a:pt x="1386951" y="45213"/>
                      </a:lnTo>
                      <a:lnTo>
                        <a:pt x="1361471" y="67375"/>
                      </a:lnTo>
                      <a:close/>
                      <a:moveTo>
                        <a:pt x="63432" y="0"/>
                      </a:moveTo>
                      <a:lnTo>
                        <a:pt x="83802" y="0"/>
                      </a:lnTo>
                      <a:lnTo>
                        <a:pt x="1420934" y="0"/>
                      </a:lnTo>
                      <a:cubicBezTo>
                        <a:pt x="1455967" y="0"/>
                        <a:pt x="1484366" y="28399"/>
                        <a:pt x="1484366" y="63432"/>
                      </a:cubicBezTo>
                      <a:lnTo>
                        <a:pt x="1484366" y="150684"/>
                      </a:lnTo>
                      <a:cubicBezTo>
                        <a:pt x="1484366" y="159000"/>
                        <a:pt x="1482766" y="166943"/>
                        <a:pt x="1479753" y="174178"/>
                      </a:cubicBezTo>
                      <a:cubicBezTo>
                        <a:pt x="1468946" y="158703"/>
                        <a:pt x="1450867" y="149160"/>
                        <a:pt x="1430558" y="149160"/>
                      </a:cubicBezTo>
                      <a:lnTo>
                        <a:pt x="49548" y="149661"/>
                      </a:lnTo>
                      <a:cubicBezTo>
                        <a:pt x="33534" y="148156"/>
                        <a:pt x="13509" y="150663"/>
                        <a:pt x="1505" y="161689"/>
                      </a:cubicBezTo>
                      <a:cubicBezTo>
                        <a:pt x="1002" y="128937"/>
                        <a:pt x="501" y="96184"/>
                        <a:pt x="0" y="63432"/>
                      </a:cubicBezTo>
                      <a:cubicBezTo>
                        <a:pt x="0" y="59053"/>
                        <a:pt x="444" y="54777"/>
                        <a:pt x="1289" y="50648"/>
                      </a:cubicBezTo>
                      <a:cubicBezTo>
                        <a:pt x="2135" y="46519"/>
                        <a:pt x="3380" y="42536"/>
                        <a:pt x="4985" y="38742"/>
                      </a:cubicBezTo>
                      <a:cubicBezTo>
                        <a:pt x="8195" y="31153"/>
                        <a:pt x="12839" y="24319"/>
                        <a:pt x="18580" y="18578"/>
                      </a:cubicBezTo>
                      <a:cubicBezTo>
                        <a:pt x="24319" y="12839"/>
                        <a:pt x="31152" y="8195"/>
                        <a:pt x="38741" y="4985"/>
                      </a:cubicBezTo>
                      <a:cubicBezTo>
                        <a:pt x="42536" y="3380"/>
                        <a:pt x="46519" y="2133"/>
                        <a:pt x="50648" y="1289"/>
                      </a:cubicBezTo>
                      <a:cubicBezTo>
                        <a:pt x="54778" y="444"/>
                        <a:pt x="59053" y="0"/>
                        <a:pt x="63432" y="0"/>
                      </a:cubicBezTo>
                      <a:close/>
                    </a:path>
                  </a:pathLst>
                </a:custGeom>
                <a:solidFill>
                  <a:srgbClr val="0078D7">
                    <a:lumMod val="50000"/>
                  </a:srgbClr>
                </a:solidFill>
                <a:ln w="9525" cap="flat" cmpd="sng" algn="ctr">
                  <a:noFill/>
                  <a:prstDash val="solid"/>
                </a:ln>
                <a:effectLst/>
              </p:spPr>
              <p:txBody>
                <a:bodyPr rot="0" spcFirstLastPara="0" vertOverflow="overflow" horzOverflow="overflow" vert="horz" wrap="square" lIns="89630" tIns="44814" rIns="44814" bIns="89630" numCol="1" spcCol="0" rtlCol="0" fromWordArt="0" anchor="b" anchorCtr="0" forceAA="0" compatLnSpc="1">
                  <a:prstTxWarp prst="textNoShape">
                    <a:avLst/>
                  </a:prstTxWarp>
                  <a:noAutofit/>
                </a:bodyPr>
                <a:lstStyle/>
                <a:p>
                  <a:pPr algn="ctr" defTabSz="895919">
                    <a:defRPr/>
                  </a:pPr>
                  <a:endParaRPr lang="en-US" sz="1371" kern="0" spc="-49" dirty="0">
                    <a:ln>
                      <a:solidFill>
                        <a:srgbClr val="FFFFFF">
                          <a:alpha val="0"/>
                        </a:srgbClr>
                      </a:solidFill>
                    </a:ln>
                    <a:solidFill>
                      <a:srgbClr val="505050"/>
                    </a:solidFill>
                    <a:latin typeface="Segoe UI"/>
                    <a:ea typeface="Segoe UI" pitchFamily="34" charset="0"/>
                    <a:cs typeface="Segoe UI" pitchFamily="34" charset="0"/>
                  </a:endParaRPr>
                </a:p>
              </p:txBody>
            </p:sp>
          </p:grpSp>
          <p:sp>
            <p:nvSpPr>
              <p:cNvPr id="171" name="Rectangle 170">
                <a:extLst>
                  <a:ext uri="{FF2B5EF4-FFF2-40B4-BE49-F238E27FC236}">
                    <a16:creationId xmlns:a16="http://schemas.microsoft.com/office/drawing/2014/main" id="{0834483F-A452-4501-A502-5427996509BB}"/>
                  </a:ext>
                </a:extLst>
              </p:cNvPr>
              <p:cNvSpPr/>
              <p:nvPr/>
            </p:nvSpPr>
            <p:spPr bwMode="auto">
              <a:xfrm>
                <a:off x="1988473" y="5525875"/>
                <a:ext cx="325625" cy="193584"/>
              </a:xfrm>
              <a:prstGeom prst="rect">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kern="0" dirty="0" err="1">
                  <a:solidFill>
                    <a:srgbClr val="505050"/>
                  </a:solidFill>
                  <a:latin typeface="Segoe UI"/>
                  <a:ea typeface="Segoe UI" pitchFamily="34" charset="0"/>
                  <a:cs typeface="Segoe UI" pitchFamily="34" charset="0"/>
                </a:endParaRPr>
              </a:p>
            </p:txBody>
          </p:sp>
        </p:grpSp>
        <p:grpSp>
          <p:nvGrpSpPr>
            <p:cNvPr id="162" name="Group 161">
              <a:extLst>
                <a:ext uri="{FF2B5EF4-FFF2-40B4-BE49-F238E27FC236}">
                  <a16:creationId xmlns:a16="http://schemas.microsoft.com/office/drawing/2014/main" id="{BF89A7E7-0A1B-4FFD-B9AB-702A6B773078}"/>
                </a:ext>
              </a:extLst>
            </p:cNvPr>
            <p:cNvGrpSpPr/>
            <p:nvPr/>
          </p:nvGrpSpPr>
          <p:grpSpPr>
            <a:xfrm>
              <a:off x="10367610" y="3695698"/>
              <a:ext cx="454566" cy="270508"/>
              <a:chOff x="2776962" y="5334974"/>
              <a:chExt cx="454566" cy="270508"/>
            </a:xfrm>
          </p:grpSpPr>
          <p:sp>
            <p:nvSpPr>
              <p:cNvPr id="168" name="Freeform 625">
                <a:extLst>
                  <a:ext uri="{FF2B5EF4-FFF2-40B4-BE49-F238E27FC236}">
                    <a16:creationId xmlns:a16="http://schemas.microsoft.com/office/drawing/2014/main" id="{987EFFA9-22FF-4EA4-8F02-52DFB390D45B}"/>
                  </a:ext>
                </a:extLst>
              </p:cNvPr>
              <p:cNvSpPr>
                <a:spLocks noChangeAspect="1"/>
              </p:cNvSpPr>
              <p:nvPr/>
            </p:nvSpPr>
            <p:spPr>
              <a:xfrm>
                <a:off x="2776962" y="5334974"/>
                <a:ext cx="454566" cy="210559"/>
              </a:xfrm>
              <a:custGeom>
                <a:avLst/>
                <a:gdLst/>
                <a:ahLst/>
                <a:cxnLst/>
                <a:rect l="l" t="t" r="r" b="b"/>
                <a:pathLst>
                  <a:path w="2252662" h="1241074">
                    <a:moveTo>
                      <a:pt x="1168673" y="873897"/>
                    </a:moveTo>
                    <a:cubicBezTo>
                      <a:pt x="1422363" y="887818"/>
                      <a:pt x="1590476" y="1059404"/>
                      <a:pt x="1631156" y="1088674"/>
                    </a:cubicBezTo>
                    <a:lnTo>
                      <a:pt x="1490662" y="1236311"/>
                    </a:lnTo>
                    <a:cubicBezTo>
                      <a:pt x="1370013" y="1185512"/>
                      <a:pt x="1177924" y="929923"/>
                      <a:pt x="778668" y="1241074"/>
                    </a:cubicBezTo>
                    <a:lnTo>
                      <a:pt x="628650" y="1083911"/>
                    </a:lnTo>
                    <a:cubicBezTo>
                      <a:pt x="833438" y="913950"/>
                      <a:pt x="1016459" y="865543"/>
                      <a:pt x="1168673" y="873897"/>
                    </a:cubicBezTo>
                    <a:close/>
                    <a:moveTo>
                      <a:pt x="1167682" y="426778"/>
                    </a:moveTo>
                    <a:cubicBezTo>
                      <a:pt x="1582192" y="444172"/>
                      <a:pt x="1876127" y="724341"/>
                      <a:pt x="1943100" y="771966"/>
                    </a:cubicBezTo>
                    <a:lnTo>
                      <a:pt x="1795462" y="924366"/>
                    </a:lnTo>
                    <a:cubicBezTo>
                      <a:pt x="1635125" y="794985"/>
                      <a:pt x="1131887" y="386997"/>
                      <a:pt x="457200" y="914841"/>
                    </a:cubicBezTo>
                    <a:lnTo>
                      <a:pt x="314325" y="786253"/>
                    </a:lnTo>
                    <a:cubicBezTo>
                      <a:pt x="626864" y="500503"/>
                      <a:pt x="918976" y="416341"/>
                      <a:pt x="1167682" y="426778"/>
                    </a:cubicBezTo>
                    <a:close/>
                    <a:moveTo>
                      <a:pt x="1122266" y="14"/>
                    </a:moveTo>
                    <a:cubicBezTo>
                      <a:pt x="1684635" y="2525"/>
                      <a:pt x="2113756" y="340365"/>
                      <a:pt x="2252662" y="462404"/>
                    </a:cubicBezTo>
                    <a:lnTo>
                      <a:pt x="2114550" y="619567"/>
                    </a:lnTo>
                    <a:cubicBezTo>
                      <a:pt x="1916112" y="495742"/>
                      <a:pt x="1186656" y="-206726"/>
                      <a:pt x="147637" y="619567"/>
                    </a:cubicBezTo>
                    <a:lnTo>
                      <a:pt x="0" y="476692"/>
                    </a:lnTo>
                    <a:cubicBezTo>
                      <a:pt x="399455" y="117718"/>
                      <a:pt x="784845" y="-1493"/>
                      <a:pt x="1122266" y="14"/>
                    </a:cubicBezTo>
                    <a:close/>
                  </a:path>
                </a:pathLst>
              </a:custGeom>
              <a:solidFill>
                <a:srgbClr val="C00000"/>
              </a:solidFill>
              <a:ln w="10795" cap="flat" cmpd="sng" algn="ctr">
                <a:noFill/>
                <a:prstDash val="solid"/>
              </a:ln>
              <a:effectLst/>
            </p:spPr>
            <p:txBody>
              <a:bodyPr rot="0" spcFirstLastPara="0" vertOverflow="overflow" horzOverflow="overflow" vert="horz" wrap="square" lIns="91427" tIns="91427" rIns="91427" bIns="91427" numCol="1" spcCol="0" rtlCol="0" fromWordArt="0" anchor="b" anchorCtr="0" forceAA="0" compatLnSpc="1">
                <a:prstTxWarp prst="textNoShape">
                  <a:avLst/>
                </a:prstTxWarp>
                <a:noAutofit/>
              </a:bodyPr>
              <a:lstStyle/>
              <a:p>
                <a:pPr algn="r" defTabSz="914225">
                  <a:defRPr/>
                </a:pPr>
                <a:endParaRPr lang="en-US" sz="1200" kern="0" dirty="0" err="1">
                  <a:solidFill>
                    <a:srgbClr val="505050"/>
                  </a:solidFill>
                  <a:latin typeface="Segoe UI"/>
                </a:endParaRPr>
              </a:p>
            </p:txBody>
          </p:sp>
          <p:sp>
            <p:nvSpPr>
              <p:cNvPr id="169" name="Oval 168">
                <a:extLst>
                  <a:ext uri="{FF2B5EF4-FFF2-40B4-BE49-F238E27FC236}">
                    <a16:creationId xmlns:a16="http://schemas.microsoft.com/office/drawing/2014/main" id="{2318CD00-649B-416E-9572-9558C800F5D8}"/>
                  </a:ext>
                </a:extLst>
              </p:cNvPr>
              <p:cNvSpPr>
                <a:spLocks noChangeAspect="1"/>
              </p:cNvSpPr>
              <p:nvPr/>
            </p:nvSpPr>
            <p:spPr bwMode="auto">
              <a:xfrm>
                <a:off x="2976813" y="5550618"/>
                <a:ext cx="54864" cy="54864"/>
              </a:xfrm>
              <a:prstGeom prst="ellipse">
                <a:avLst/>
              </a:prstGeom>
              <a:solidFill>
                <a:srgbClr val="C00000"/>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kern="0" dirty="0" err="1">
                  <a:solidFill>
                    <a:srgbClr val="505050"/>
                  </a:solidFill>
                  <a:latin typeface="Segoe UI"/>
                  <a:ea typeface="Segoe UI" pitchFamily="34" charset="0"/>
                  <a:cs typeface="Segoe UI" pitchFamily="34" charset="0"/>
                </a:endParaRPr>
              </a:p>
            </p:txBody>
          </p:sp>
        </p:grpSp>
        <p:grpSp>
          <p:nvGrpSpPr>
            <p:cNvPr id="163" name="Group 162">
              <a:extLst>
                <a:ext uri="{FF2B5EF4-FFF2-40B4-BE49-F238E27FC236}">
                  <a16:creationId xmlns:a16="http://schemas.microsoft.com/office/drawing/2014/main" id="{00B99213-2980-4BB2-A72B-C48B28AC75D0}"/>
                </a:ext>
              </a:extLst>
            </p:cNvPr>
            <p:cNvGrpSpPr/>
            <p:nvPr/>
          </p:nvGrpSpPr>
          <p:grpSpPr>
            <a:xfrm>
              <a:off x="10319799" y="3000273"/>
              <a:ext cx="550189" cy="341091"/>
              <a:chOff x="10006524" y="2822531"/>
              <a:chExt cx="550189" cy="341091"/>
            </a:xfrm>
          </p:grpSpPr>
          <p:grpSp>
            <p:nvGrpSpPr>
              <p:cNvPr id="164" name="Group 163">
                <a:extLst>
                  <a:ext uri="{FF2B5EF4-FFF2-40B4-BE49-F238E27FC236}">
                    <a16:creationId xmlns:a16="http://schemas.microsoft.com/office/drawing/2014/main" id="{5F9C19DF-E64F-4956-80C3-E372FCD18874}"/>
                  </a:ext>
                </a:extLst>
              </p:cNvPr>
              <p:cNvGrpSpPr/>
              <p:nvPr/>
            </p:nvGrpSpPr>
            <p:grpSpPr>
              <a:xfrm>
                <a:off x="10006524" y="2822531"/>
                <a:ext cx="550189" cy="341091"/>
                <a:chOff x="3770766" y="1894440"/>
                <a:chExt cx="3876018" cy="2402947"/>
              </a:xfrm>
            </p:grpSpPr>
            <p:sp>
              <p:nvSpPr>
                <p:cNvPr id="166" name="Freeform 622">
                  <a:extLst>
                    <a:ext uri="{FF2B5EF4-FFF2-40B4-BE49-F238E27FC236}">
                      <a16:creationId xmlns:a16="http://schemas.microsoft.com/office/drawing/2014/main" id="{39D1B0DC-7455-48C8-AAC7-5D1A576EA353}"/>
                    </a:ext>
                  </a:extLst>
                </p:cNvPr>
                <p:cNvSpPr/>
                <p:nvPr/>
              </p:nvSpPr>
              <p:spPr bwMode="auto">
                <a:xfrm>
                  <a:off x="3770766" y="1894440"/>
                  <a:ext cx="3876018" cy="2402947"/>
                </a:xfrm>
                <a:custGeom>
                  <a:avLst/>
                  <a:gdLst>
                    <a:gd name="connsiteX0" fmla="*/ 277735 w 3876018"/>
                    <a:gd name="connsiteY0" fmla="*/ 243977 h 2402947"/>
                    <a:gd name="connsiteX1" fmla="*/ 253185 w 3876018"/>
                    <a:gd name="connsiteY1" fmla="*/ 268527 h 2402947"/>
                    <a:gd name="connsiteX2" fmla="*/ 253185 w 3876018"/>
                    <a:gd name="connsiteY2" fmla="*/ 2134419 h 2402947"/>
                    <a:gd name="connsiteX3" fmla="*/ 277735 w 3876018"/>
                    <a:gd name="connsiteY3" fmla="*/ 2158969 h 2402947"/>
                    <a:gd name="connsiteX4" fmla="*/ 3598283 w 3876018"/>
                    <a:gd name="connsiteY4" fmla="*/ 2158969 h 2402947"/>
                    <a:gd name="connsiteX5" fmla="*/ 3622834 w 3876018"/>
                    <a:gd name="connsiteY5" fmla="*/ 2134419 h 2402947"/>
                    <a:gd name="connsiteX6" fmla="*/ 3622834 w 3876018"/>
                    <a:gd name="connsiteY6" fmla="*/ 268527 h 2402947"/>
                    <a:gd name="connsiteX7" fmla="*/ 3598283 w 3876018"/>
                    <a:gd name="connsiteY7" fmla="*/ 243977 h 2402947"/>
                    <a:gd name="connsiteX8" fmla="*/ 1936862 w 3876018"/>
                    <a:gd name="connsiteY8" fmla="*/ 71679 h 2402947"/>
                    <a:gd name="connsiteX9" fmla="*/ 1900286 w 3876018"/>
                    <a:gd name="connsiteY9" fmla="*/ 108255 h 2402947"/>
                    <a:gd name="connsiteX10" fmla="*/ 1936862 w 3876018"/>
                    <a:gd name="connsiteY10" fmla="*/ 144831 h 2402947"/>
                    <a:gd name="connsiteX11" fmla="*/ 1973438 w 3876018"/>
                    <a:gd name="connsiteY11" fmla="*/ 108255 h 2402947"/>
                    <a:gd name="connsiteX12" fmla="*/ 1936862 w 3876018"/>
                    <a:gd name="connsiteY12" fmla="*/ 71679 h 2402947"/>
                    <a:gd name="connsiteX13" fmla="*/ 67787 w 3876018"/>
                    <a:gd name="connsiteY13" fmla="*/ 0 h 2402947"/>
                    <a:gd name="connsiteX14" fmla="*/ 3808231 w 3876018"/>
                    <a:gd name="connsiteY14" fmla="*/ 0 h 2402947"/>
                    <a:gd name="connsiteX15" fmla="*/ 3876018 w 3876018"/>
                    <a:gd name="connsiteY15" fmla="*/ 67787 h 2402947"/>
                    <a:gd name="connsiteX16" fmla="*/ 3876018 w 3876018"/>
                    <a:gd name="connsiteY16" fmla="*/ 2335160 h 2402947"/>
                    <a:gd name="connsiteX17" fmla="*/ 3808231 w 3876018"/>
                    <a:gd name="connsiteY17" fmla="*/ 2402947 h 2402947"/>
                    <a:gd name="connsiteX18" fmla="*/ 67787 w 3876018"/>
                    <a:gd name="connsiteY18" fmla="*/ 2402947 h 2402947"/>
                    <a:gd name="connsiteX19" fmla="*/ 0 w 3876018"/>
                    <a:gd name="connsiteY19" fmla="*/ 2335160 h 2402947"/>
                    <a:gd name="connsiteX20" fmla="*/ 0 w 3876018"/>
                    <a:gd name="connsiteY20" fmla="*/ 67787 h 2402947"/>
                    <a:gd name="connsiteX21" fmla="*/ 67787 w 3876018"/>
                    <a:gd name="connsiteY21" fmla="*/ 0 h 240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018" h="2402947">
                      <a:moveTo>
                        <a:pt x="277735" y="243977"/>
                      </a:moveTo>
                      <a:cubicBezTo>
                        <a:pt x="264177" y="243977"/>
                        <a:pt x="253185" y="254969"/>
                        <a:pt x="253185" y="268527"/>
                      </a:cubicBezTo>
                      <a:lnTo>
                        <a:pt x="253185" y="2134419"/>
                      </a:lnTo>
                      <a:cubicBezTo>
                        <a:pt x="253185" y="2147977"/>
                        <a:pt x="264177" y="2158969"/>
                        <a:pt x="277735" y="2158969"/>
                      </a:cubicBezTo>
                      <a:lnTo>
                        <a:pt x="3598283" y="2158969"/>
                      </a:lnTo>
                      <a:cubicBezTo>
                        <a:pt x="3611842" y="2158969"/>
                        <a:pt x="3622834" y="2147977"/>
                        <a:pt x="3622834" y="2134419"/>
                      </a:cubicBezTo>
                      <a:lnTo>
                        <a:pt x="3622834" y="268527"/>
                      </a:lnTo>
                      <a:cubicBezTo>
                        <a:pt x="3622834" y="254969"/>
                        <a:pt x="3611842" y="243977"/>
                        <a:pt x="3598283" y="243977"/>
                      </a:cubicBezTo>
                      <a:close/>
                      <a:moveTo>
                        <a:pt x="1936862" y="71679"/>
                      </a:moveTo>
                      <a:cubicBezTo>
                        <a:pt x="1916662" y="71679"/>
                        <a:pt x="1900286" y="88055"/>
                        <a:pt x="1900286" y="108255"/>
                      </a:cubicBezTo>
                      <a:cubicBezTo>
                        <a:pt x="1900286" y="128455"/>
                        <a:pt x="1916662" y="144831"/>
                        <a:pt x="1936862" y="144831"/>
                      </a:cubicBezTo>
                      <a:cubicBezTo>
                        <a:pt x="1957062" y="144831"/>
                        <a:pt x="1973438" y="128455"/>
                        <a:pt x="1973438" y="108255"/>
                      </a:cubicBezTo>
                      <a:cubicBezTo>
                        <a:pt x="1973438" y="88055"/>
                        <a:pt x="1957062" y="71679"/>
                        <a:pt x="1936862" y="71679"/>
                      </a:cubicBezTo>
                      <a:close/>
                      <a:moveTo>
                        <a:pt x="67787" y="0"/>
                      </a:moveTo>
                      <a:lnTo>
                        <a:pt x="3808231" y="0"/>
                      </a:lnTo>
                      <a:cubicBezTo>
                        <a:pt x="3845668" y="0"/>
                        <a:pt x="3876018" y="30350"/>
                        <a:pt x="3876018" y="67787"/>
                      </a:cubicBezTo>
                      <a:lnTo>
                        <a:pt x="3876018" y="2335160"/>
                      </a:lnTo>
                      <a:cubicBezTo>
                        <a:pt x="3876018" y="2372597"/>
                        <a:pt x="3845668" y="2402947"/>
                        <a:pt x="3808231" y="2402947"/>
                      </a:cubicBezTo>
                      <a:lnTo>
                        <a:pt x="67787" y="2402947"/>
                      </a:lnTo>
                      <a:cubicBezTo>
                        <a:pt x="30350" y="2402947"/>
                        <a:pt x="0" y="2372597"/>
                        <a:pt x="0" y="2335160"/>
                      </a:cubicBezTo>
                      <a:lnTo>
                        <a:pt x="0" y="67787"/>
                      </a:lnTo>
                      <a:cubicBezTo>
                        <a:pt x="0" y="30350"/>
                        <a:pt x="30350" y="0"/>
                        <a:pt x="67787" y="0"/>
                      </a:cubicBezTo>
                      <a:close/>
                    </a:path>
                  </a:pathLst>
                </a:custGeom>
                <a:solidFill>
                  <a:srgbClr val="505050">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336080" indent="-336080" algn="ctr" defTabSz="913927">
                    <a:buFont typeface="Wingdings 3" panose="05040102010807070707" pitchFamily="18" charset="2"/>
                    <a:buChar char="Æ"/>
                    <a:defRPr/>
                  </a:pPr>
                  <a:endParaRPr lang="en-IN" sz="1961" b="1" kern="0" dirty="0" err="1">
                    <a:solidFill>
                      <a:srgbClr val="505050"/>
                    </a:solidFill>
                    <a:latin typeface="Segoe UI Light"/>
                    <a:ea typeface="Segoe UI" pitchFamily="34" charset="0"/>
                    <a:cs typeface="Segoe UI" pitchFamily="34" charset="0"/>
                  </a:endParaRPr>
                </a:p>
              </p:txBody>
            </p:sp>
            <p:pic>
              <p:nvPicPr>
                <p:cNvPr id="167" name="Picture 31" descr="E:\Eric Suchiang FD\Icons\Metro Icon\Metro icons ALL WHITE\start_windows8.png">
                  <a:extLst>
                    <a:ext uri="{FF2B5EF4-FFF2-40B4-BE49-F238E27FC236}">
                      <a16:creationId xmlns:a16="http://schemas.microsoft.com/office/drawing/2014/main" id="{12CAEA02-C003-42FD-AC17-C4AE65A44C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1707" y="4080893"/>
                  <a:ext cx="216493" cy="216493"/>
                </a:xfrm>
                <a:prstGeom prst="rect">
                  <a:avLst/>
                </a:prstGeom>
                <a:noFill/>
                <a:extLst>
                  <a:ext uri="{909E8E84-426E-40DD-AFC4-6F175D3DCCD1}">
                    <a14:hiddenFill xmlns:a14="http://schemas.microsoft.com/office/drawing/2010/main">
                      <a:solidFill>
                        <a:srgbClr val="FFFFFF"/>
                      </a:solidFill>
                    </a14:hiddenFill>
                  </a:ext>
                </a:extLst>
              </p:spPr>
            </p:pic>
          </p:grpSp>
          <p:pic>
            <p:nvPicPr>
              <p:cNvPr id="165" name="Picture 164">
                <a:extLst>
                  <a:ext uri="{FF2B5EF4-FFF2-40B4-BE49-F238E27FC236}">
                    <a16:creationId xmlns:a16="http://schemas.microsoft.com/office/drawing/2014/main" id="{B2DD754B-801E-48FF-A937-CF2FFFE3BFFE}"/>
                  </a:ext>
                </a:extLst>
              </p:cNvPr>
              <p:cNvPicPr>
                <a:picLocks noChangeAspect="1"/>
              </p:cNvPicPr>
              <p:nvPr/>
            </p:nvPicPr>
            <p:blipFill rotWithShape="1">
              <a:blip r:embed="rId4"/>
              <a:srcRect r="4671" b="3054"/>
              <a:stretch/>
            </p:blipFill>
            <p:spPr>
              <a:xfrm>
                <a:off x="10041547" y="2854916"/>
                <a:ext cx="476455" cy="277975"/>
              </a:xfrm>
              <a:prstGeom prst="rect">
                <a:avLst/>
              </a:prstGeom>
              <a:noFill/>
              <a:ln w="9525">
                <a:solidFill>
                  <a:srgbClr val="D2D2D2">
                    <a:lumMod val="50000"/>
                  </a:srgbClr>
                </a:solidFill>
              </a:ln>
            </p:spPr>
          </p:pic>
        </p:grpSp>
      </p:grpSp>
      <p:sp>
        <p:nvSpPr>
          <p:cNvPr id="174" name="Freeform 636">
            <a:extLst>
              <a:ext uri="{FF2B5EF4-FFF2-40B4-BE49-F238E27FC236}">
                <a16:creationId xmlns:a16="http://schemas.microsoft.com/office/drawing/2014/main" id="{507A7459-71EF-436D-A640-535874F9F009}"/>
              </a:ext>
            </a:extLst>
          </p:cNvPr>
          <p:cNvSpPr/>
          <p:nvPr/>
        </p:nvSpPr>
        <p:spPr bwMode="auto">
          <a:xfrm>
            <a:off x="8187658" y="3023605"/>
            <a:ext cx="838374" cy="526027"/>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175735" tIns="140588" rIns="175735" bIns="140588" numCol="1" spcCol="0" rtlCol="0" fromWordArt="0" anchor="t" anchorCtr="0" forceAA="0" compatLnSpc="1">
            <a:prstTxWarp prst="textNoShape">
              <a:avLst/>
            </a:prstTxWarp>
            <a:noAutofit/>
          </a:bodyPr>
          <a:lstStyle/>
          <a:p>
            <a:pPr marL="0" marR="0" lvl="0" indent="0" algn="ctr" defTabSz="895923" eaLnBrk="1" fontAlgn="base" latinLnBrk="0" hangingPunct="1">
              <a:lnSpc>
                <a:spcPct val="90000"/>
              </a:lnSpc>
              <a:spcBef>
                <a:spcPct val="0"/>
              </a:spcBef>
              <a:spcAft>
                <a:spcPct val="0"/>
              </a:spcAft>
              <a:buClrTx/>
              <a:buSzTx/>
              <a:buFontTx/>
              <a:buNone/>
              <a:tabLst/>
              <a:defRPr/>
            </a:pPr>
            <a:endParaRPr kumimoji="0" lang="en-IN" sz="1922" b="1" i="0" u="none" strike="noStrike" kern="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75" name="Freeform 639">
            <a:extLst>
              <a:ext uri="{FF2B5EF4-FFF2-40B4-BE49-F238E27FC236}">
                <a16:creationId xmlns:a16="http://schemas.microsoft.com/office/drawing/2014/main" id="{F251B295-9DB2-4499-9352-8AACDB84AD3C}"/>
              </a:ext>
            </a:extLst>
          </p:cNvPr>
          <p:cNvSpPr/>
          <p:nvPr/>
        </p:nvSpPr>
        <p:spPr bwMode="auto">
          <a:xfrm>
            <a:off x="6021298" y="4328131"/>
            <a:ext cx="667183" cy="418615"/>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78D7">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75735" tIns="140588" rIns="175735" bIns="140588" numCol="1" spcCol="0" rtlCol="0" fromWordArt="0" anchor="t" anchorCtr="0" forceAA="0" compatLnSpc="1">
            <a:prstTxWarp prst="textNoShape">
              <a:avLst/>
            </a:prstTxWarp>
            <a:noAutofit/>
          </a:bodyPr>
          <a:lstStyle/>
          <a:p>
            <a:pPr marL="0" marR="0" lvl="0" indent="0" algn="ctr" defTabSz="895923" eaLnBrk="1" fontAlgn="base" latinLnBrk="0" hangingPunct="1">
              <a:lnSpc>
                <a:spcPct val="90000"/>
              </a:lnSpc>
              <a:spcBef>
                <a:spcPct val="0"/>
              </a:spcBef>
              <a:spcAft>
                <a:spcPct val="0"/>
              </a:spcAft>
              <a:buClrTx/>
              <a:buSzTx/>
              <a:buFontTx/>
              <a:buNone/>
              <a:tabLst/>
              <a:defRPr/>
            </a:pPr>
            <a:endParaRPr kumimoji="0" lang="en-IN" sz="1922" b="1" i="0" u="none" strike="noStrike" kern="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76" name="Rectangle 444">
            <a:extLst>
              <a:ext uri="{FF2B5EF4-FFF2-40B4-BE49-F238E27FC236}">
                <a16:creationId xmlns:a16="http://schemas.microsoft.com/office/drawing/2014/main" id="{3490C681-1E89-4372-A820-082205AA5217}"/>
              </a:ext>
            </a:extLst>
          </p:cNvPr>
          <p:cNvSpPr>
            <a:spLocks noChangeArrowheads="1"/>
          </p:cNvSpPr>
          <p:nvPr/>
        </p:nvSpPr>
        <p:spPr bwMode="auto">
          <a:xfrm>
            <a:off x="6204941" y="4487319"/>
            <a:ext cx="320585" cy="21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372" kern="0" dirty="0">
                <a:solidFill>
                  <a:srgbClr val="505050"/>
                </a:solidFill>
                <a:latin typeface="Segoe UI"/>
              </a:rPr>
              <a:t>IaaS</a:t>
            </a:r>
            <a:endParaRPr lang="en-US" altLang="en-US" sz="1961" kern="0" dirty="0">
              <a:solidFill>
                <a:srgbClr val="505050"/>
              </a:solidFill>
              <a:latin typeface="Segoe UI"/>
            </a:endParaRPr>
          </a:p>
        </p:txBody>
      </p:sp>
      <p:sp>
        <p:nvSpPr>
          <p:cNvPr id="177" name="Isosceles Triangle 176">
            <a:extLst>
              <a:ext uri="{FF2B5EF4-FFF2-40B4-BE49-F238E27FC236}">
                <a16:creationId xmlns:a16="http://schemas.microsoft.com/office/drawing/2014/main" id="{3A8EEF5B-48D5-4FDC-A498-B9CD1CF0EE85}"/>
              </a:ext>
            </a:extLst>
          </p:cNvPr>
          <p:cNvSpPr/>
          <p:nvPr/>
        </p:nvSpPr>
        <p:spPr bwMode="auto">
          <a:xfrm rot="5400000">
            <a:off x="3142386" y="3018977"/>
            <a:ext cx="1262777" cy="309310"/>
          </a:xfrm>
          <a:prstGeom prst="triangle">
            <a:avLst/>
          </a:prstGeom>
          <a:solidFill>
            <a:srgbClr val="0078D7"/>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solidFill>
                <a:srgbClr val="505050"/>
              </a:solidFill>
              <a:effectLst/>
              <a:uLnTx/>
              <a:uFillTx/>
              <a:latin typeface="Segoe UI"/>
              <a:ea typeface="+mn-ea"/>
              <a:cs typeface="+mn-cs"/>
            </a:endParaRPr>
          </a:p>
        </p:txBody>
      </p:sp>
      <p:grpSp>
        <p:nvGrpSpPr>
          <p:cNvPr id="178" name="Group 177">
            <a:extLst>
              <a:ext uri="{FF2B5EF4-FFF2-40B4-BE49-F238E27FC236}">
                <a16:creationId xmlns:a16="http://schemas.microsoft.com/office/drawing/2014/main" id="{F2A6127E-C132-44BE-8A7B-156D33C5D97C}"/>
              </a:ext>
            </a:extLst>
          </p:cNvPr>
          <p:cNvGrpSpPr/>
          <p:nvPr/>
        </p:nvGrpSpPr>
        <p:grpSpPr>
          <a:xfrm>
            <a:off x="8995544" y="2961354"/>
            <a:ext cx="2254899" cy="1302568"/>
            <a:chOff x="6935906" y="5344944"/>
            <a:chExt cx="2300114" cy="1328687"/>
          </a:xfrm>
        </p:grpSpPr>
        <p:sp>
          <p:nvSpPr>
            <p:cNvPr id="179" name="TextBox 178">
              <a:extLst>
                <a:ext uri="{FF2B5EF4-FFF2-40B4-BE49-F238E27FC236}">
                  <a16:creationId xmlns:a16="http://schemas.microsoft.com/office/drawing/2014/main" id="{FA6D536D-DA23-4206-947B-9A5A991D6A07}"/>
                </a:ext>
              </a:extLst>
            </p:cNvPr>
            <p:cNvSpPr txBox="1"/>
            <p:nvPr/>
          </p:nvSpPr>
          <p:spPr>
            <a:xfrm>
              <a:off x="6935906" y="5940775"/>
              <a:ext cx="2300114" cy="732856"/>
            </a:xfrm>
            <a:prstGeom prst="rect">
              <a:avLst/>
            </a:prstGeom>
            <a:noFill/>
          </p:spPr>
          <p:txBody>
            <a:bodyPr wrap="square" lIns="175761" tIns="140609" rIns="175761" bIns="140609" rtlCol="0">
              <a:spAutoFit/>
            </a:bodyPr>
            <a:lstStyle/>
            <a:p>
              <a:pPr algn="ctr" defTabSz="895509" fontAlgn="base">
                <a:lnSpc>
                  <a:spcPct val="90000"/>
                </a:lnSpc>
                <a:spcBef>
                  <a:spcPct val="0"/>
                </a:spcBef>
                <a:spcAft>
                  <a:spcPts val="576"/>
                </a:spcAft>
                <a:defRPr/>
              </a:pPr>
              <a:r>
                <a:rPr lang="en-US" sz="1568" kern="0" dirty="0">
                  <a:solidFill>
                    <a:srgbClr val="515151"/>
                  </a:solidFill>
                  <a:ea typeface="MS PGothic" charset="0"/>
                  <a:cs typeface="Segoe UI Semilight" panose="020B0402040204020203" pitchFamily="34" charset="0"/>
                </a:rPr>
                <a:t>Azure Machine Learning</a:t>
              </a:r>
            </a:p>
          </p:txBody>
        </p:sp>
        <p:pic>
          <p:nvPicPr>
            <p:cNvPr id="180" name="Picture 179">
              <a:extLst>
                <a:ext uri="{FF2B5EF4-FFF2-40B4-BE49-F238E27FC236}">
                  <a16:creationId xmlns:a16="http://schemas.microsoft.com/office/drawing/2014/main" id="{13C6715B-CCFE-4BBE-9A85-11605D4A7D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72214" y="5344944"/>
              <a:ext cx="627497" cy="627497"/>
            </a:xfrm>
            <a:prstGeom prst="rect">
              <a:avLst/>
            </a:prstGeom>
          </p:spPr>
        </p:pic>
      </p:grpSp>
      <p:grpSp>
        <p:nvGrpSpPr>
          <p:cNvPr id="181" name="Group 180">
            <a:extLst>
              <a:ext uri="{FF2B5EF4-FFF2-40B4-BE49-F238E27FC236}">
                <a16:creationId xmlns:a16="http://schemas.microsoft.com/office/drawing/2014/main" id="{8932804D-ED96-4736-B250-92B077A02AAF}"/>
              </a:ext>
            </a:extLst>
          </p:cNvPr>
          <p:cNvGrpSpPr/>
          <p:nvPr/>
        </p:nvGrpSpPr>
        <p:grpSpPr>
          <a:xfrm>
            <a:off x="4590412" y="4450725"/>
            <a:ext cx="1224554" cy="1381063"/>
            <a:chOff x="9781298" y="3122532"/>
            <a:chExt cx="1249109" cy="1408756"/>
          </a:xfrm>
        </p:grpSpPr>
        <p:grpSp>
          <p:nvGrpSpPr>
            <p:cNvPr id="182" name="Group 181">
              <a:extLst>
                <a:ext uri="{FF2B5EF4-FFF2-40B4-BE49-F238E27FC236}">
                  <a16:creationId xmlns:a16="http://schemas.microsoft.com/office/drawing/2014/main" id="{C67CB8A8-ABE9-4F29-9DF0-B32999322453}"/>
                </a:ext>
              </a:extLst>
            </p:cNvPr>
            <p:cNvGrpSpPr>
              <a:grpSpLocks noChangeAspect="1"/>
            </p:cNvGrpSpPr>
            <p:nvPr/>
          </p:nvGrpSpPr>
          <p:grpSpPr>
            <a:xfrm>
              <a:off x="9882329" y="3122532"/>
              <a:ext cx="1018773" cy="1371600"/>
              <a:chOff x="6592193" y="1888324"/>
              <a:chExt cx="2181834" cy="2937461"/>
            </a:xfrm>
          </p:grpSpPr>
          <p:sp>
            <p:nvSpPr>
              <p:cNvPr id="184" name="Can 648">
                <a:extLst>
                  <a:ext uri="{FF2B5EF4-FFF2-40B4-BE49-F238E27FC236}">
                    <a16:creationId xmlns:a16="http://schemas.microsoft.com/office/drawing/2014/main" id="{266CE563-DA0D-4E32-B6C6-27E5B4840925}"/>
                  </a:ext>
                </a:extLst>
              </p:cNvPr>
              <p:cNvSpPr/>
              <p:nvPr/>
            </p:nvSpPr>
            <p:spPr>
              <a:xfrm>
                <a:off x="6592193" y="1888325"/>
                <a:ext cx="2181834" cy="2937460"/>
              </a:xfrm>
              <a:prstGeom prst="can">
                <a:avLst>
                  <a:gd name="adj" fmla="val 51849"/>
                </a:avLst>
              </a:prstGeom>
              <a:solidFill>
                <a:srgbClr val="CDCCCB"/>
              </a:solidFill>
              <a:ln w="10795" cap="flat" cmpd="sng" algn="ctr">
                <a:noFill/>
                <a:prstDash val="solid"/>
              </a:ln>
              <a:effectLst/>
            </p:spPr>
            <p:txBody>
              <a:bodyPr rtlCol="0" anchor="ctr"/>
              <a:lstStyle/>
              <a:p>
                <a:pPr marL="0" marR="0" lvl="0" indent="0" algn="ctr" defTabSz="914367" eaLnBrk="1" fontAlgn="auto" latinLnBrk="0" hangingPunct="1">
                  <a:lnSpc>
                    <a:spcPct val="100000"/>
                  </a:lnSpc>
                  <a:spcBef>
                    <a:spcPts val="0"/>
                  </a:spcBef>
                  <a:spcAft>
                    <a:spcPts val="0"/>
                  </a:spcAft>
                  <a:buClrTx/>
                  <a:buSzTx/>
                  <a:buFontTx/>
                  <a:buNone/>
                  <a:tabLst/>
                  <a:defRPr/>
                </a:pPr>
                <a:endParaRPr kumimoji="0" lang="en-IN" sz="1765" b="0" i="0" u="none" strike="noStrike" kern="0" cap="none" spc="0" normalizeH="0" baseline="0" noProof="0">
                  <a:ln>
                    <a:noFill/>
                  </a:ln>
                  <a:solidFill>
                    <a:srgbClr val="FFFFFF"/>
                  </a:solidFill>
                  <a:effectLst/>
                  <a:uLnTx/>
                  <a:uFillTx/>
                  <a:latin typeface="Segoe UI"/>
                  <a:ea typeface="+mn-ea"/>
                  <a:cs typeface="+mn-cs"/>
                </a:endParaRPr>
              </a:p>
            </p:txBody>
          </p:sp>
          <p:sp>
            <p:nvSpPr>
              <p:cNvPr id="185" name="Donut 649">
                <a:extLst>
                  <a:ext uri="{FF2B5EF4-FFF2-40B4-BE49-F238E27FC236}">
                    <a16:creationId xmlns:a16="http://schemas.microsoft.com/office/drawing/2014/main" id="{93BE8F9A-A691-405D-8159-324284CEC0A3}"/>
                  </a:ext>
                </a:extLst>
              </p:cNvPr>
              <p:cNvSpPr/>
              <p:nvPr/>
            </p:nvSpPr>
            <p:spPr>
              <a:xfrm>
                <a:off x="6592193" y="1888324"/>
                <a:ext cx="2181834" cy="1119376"/>
              </a:xfrm>
              <a:prstGeom prst="donut">
                <a:avLst>
                  <a:gd name="adj" fmla="val 5387"/>
                </a:avLst>
              </a:prstGeom>
              <a:solidFill>
                <a:srgbClr val="E5E5E5"/>
              </a:solidFill>
              <a:ln w="10795" cap="flat" cmpd="sng" algn="ctr">
                <a:noFill/>
                <a:prstDash val="solid"/>
              </a:ln>
              <a:effectLst/>
            </p:spPr>
            <p:txBody>
              <a:bodyPr rtlCol="0" anchor="ctr"/>
              <a:lstStyle/>
              <a:p>
                <a:pPr marL="0" marR="0" lvl="0" indent="0" algn="ctr" defTabSz="914367" eaLnBrk="1" fontAlgn="auto" latinLnBrk="0" hangingPunct="1">
                  <a:lnSpc>
                    <a:spcPct val="100000"/>
                  </a:lnSpc>
                  <a:spcBef>
                    <a:spcPts val="0"/>
                  </a:spcBef>
                  <a:spcAft>
                    <a:spcPts val="0"/>
                  </a:spcAft>
                  <a:buClrTx/>
                  <a:buSzTx/>
                  <a:buFontTx/>
                  <a:buNone/>
                  <a:tabLst/>
                  <a:defRPr/>
                </a:pPr>
                <a:endParaRPr kumimoji="0" lang="en-IN" sz="1765" b="0" i="0" u="none" strike="noStrike" kern="0" cap="none" spc="0" normalizeH="0" baseline="0" noProof="0">
                  <a:ln>
                    <a:noFill/>
                  </a:ln>
                  <a:solidFill>
                    <a:srgbClr val="FFFFFF"/>
                  </a:solidFill>
                  <a:effectLst/>
                  <a:uLnTx/>
                  <a:uFillTx/>
                  <a:latin typeface="Segoe UI"/>
                  <a:ea typeface="+mn-ea"/>
                  <a:cs typeface="+mn-cs"/>
                </a:endParaRPr>
              </a:p>
            </p:txBody>
          </p:sp>
          <p:grpSp>
            <p:nvGrpSpPr>
              <p:cNvPr id="186" name="Group 185">
                <a:extLst>
                  <a:ext uri="{FF2B5EF4-FFF2-40B4-BE49-F238E27FC236}">
                    <a16:creationId xmlns:a16="http://schemas.microsoft.com/office/drawing/2014/main" id="{6DA75CA6-ADE3-415E-B1A6-1F7B3C4D3C11}"/>
                  </a:ext>
                </a:extLst>
              </p:cNvPr>
              <p:cNvGrpSpPr/>
              <p:nvPr/>
            </p:nvGrpSpPr>
            <p:grpSpPr>
              <a:xfrm>
                <a:off x="6654555" y="1948052"/>
                <a:ext cx="2062791" cy="999923"/>
                <a:chOff x="3418451" y="1327507"/>
                <a:chExt cx="2706124" cy="1321666"/>
              </a:xfrm>
            </p:grpSpPr>
            <p:sp>
              <p:nvSpPr>
                <p:cNvPr id="187" name="Donut 651">
                  <a:extLst>
                    <a:ext uri="{FF2B5EF4-FFF2-40B4-BE49-F238E27FC236}">
                      <a16:creationId xmlns:a16="http://schemas.microsoft.com/office/drawing/2014/main" id="{1DDD78C4-5D0F-4F96-9348-4982BF0E6156}"/>
                    </a:ext>
                  </a:extLst>
                </p:cNvPr>
                <p:cNvSpPr/>
                <p:nvPr/>
              </p:nvSpPr>
              <p:spPr>
                <a:xfrm>
                  <a:off x="3418451" y="1327507"/>
                  <a:ext cx="2706124" cy="1321666"/>
                </a:xfrm>
                <a:prstGeom prst="donut">
                  <a:avLst>
                    <a:gd name="adj" fmla="val 50000"/>
                  </a:avLst>
                </a:prstGeom>
                <a:solidFill>
                  <a:srgbClr val="00ABDA"/>
                </a:solidFill>
                <a:ln w="10795" cap="flat" cmpd="sng" algn="ctr">
                  <a:noFill/>
                  <a:prstDash val="solid"/>
                </a:ln>
                <a:effectLst/>
              </p:spPr>
              <p:txBody>
                <a:bodyPr rtlCol="0" anchor="ctr"/>
                <a:lstStyle/>
                <a:p>
                  <a:pPr marL="0" marR="0" lvl="0" indent="0" algn="ctr" defTabSz="914367" eaLnBrk="1" fontAlgn="auto" latinLnBrk="0" hangingPunct="1">
                    <a:lnSpc>
                      <a:spcPct val="100000"/>
                    </a:lnSpc>
                    <a:spcBef>
                      <a:spcPts val="0"/>
                    </a:spcBef>
                    <a:spcAft>
                      <a:spcPts val="0"/>
                    </a:spcAft>
                    <a:buClrTx/>
                    <a:buSzTx/>
                    <a:buFontTx/>
                    <a:buNone/>
                    <a:tabLst/>
                    <a:defRPr/>
                  </a:pPr>
                  <a:endParaRPr kumimoji="0" lang="en-IN" sz="1765" b="0" i="0" u="none" strike="noStrike" kern="0" cap="none" spc="0" normalizeH="0" baseline="0" noProof="0">
                    <a:ln>
                      <a:noFill/>
                    </a:ln>
                    <a:solidFill>
                      <a:srgbClr val="FFFFFF"/>
                    </a:solidFill>
                    <a:effectLst/>
                    <a:uLnTx/>
                    <a:uFillTx/>
                    <a:latin typeface="Segoe UI"/>
                    <a:ea typeface="+mn-ea"/>
                    <a:cs typeface="+mn-cs"/>
                  </a:endParaRPr>
                </a:p>
              </p:txBody>
            </p:sp>
            <p:sp>
              <p:nvSpPr>
                <p:cNvPr id="188" name="Freeform 652">
                  <a:extLst>
                    <a:ext uri="{FF2B5EF4-FFF2-40B4-BE49-F238E27FC236}">
                      <a16:creationId xmlns:a16="http://schemas.microsoft.com/office/drawing/2014/main" id="{C99A5A97-7AFF-4574-9FF6-7A9AFF8F5246}"/>
                    </a:ext>
                  </a:extLst>
                </p:cNvPr>
                <p:cNvSpPr/>
                <p:nvPr/>
              </p:nvSpPr>
              <p:spPr>
                <a:xfrm>
                  <a:off x="3474947" y="1704062"/>
                  <a:ext cx="2593132" cy="945111"/>
                </a:xfrm>
                <a:custGeom>
                  <a:avLst/>
                  <a:gdLst>
                    <a:gd name="connsiteX0" fmla="*/ 1296566 w 2593132"/>
                    <a:gd name="connsiteY0" fmla="*/ 0 h 945111"/>
                    <a:gd name="connsiteX1" fmla="*/ 2588797 w 2593132"/>
                    <a:gd name="connsiteY1" fmla="*/ 464321 h 945111"/>
                    <a:gd name="connsiteX2" fmla="*/ 2593132 w 2593132"/>
                    <a:gd name="connsiteY2" fmla="*/ 472556 h 945111"/>
                    <a:gd name="connsiteX3" fmla="*/ 2588797 w 2593132"/>
                    <a:gd name="connsiteY3" fmla="*/ 480790 h 945111"/>
                    <a:gd name="connsiteX4" fmla="*/ 1296566 w 2593132"/>
                    <a:gd name="connsiteY4" fmla="*/ 945111 h 945111"/>
                    <a:gd name="connsiteX5" fmla="*/ 4335 w 2593132"/>
                    <a:gd name="connsiteY5" fmla="*/ 480790 h 945111"/>
                    <a:gd name="connsiteX6" fmla="*/ 0 w 2593132"/>
                    <a:gd name="connsiteY6" fmla="*/ 472556 h 945111"/>
                    <a:gd name="connsiteX7" fmla="*/ 4335 w 2593132"/>
                    <a:gd name="connsiteY7" fmla="*/ 464321 h 945111"/>
                    <a:gd name="connsiteX8" fmla="*/ 1296566 w 2593132"/>
                    <a:gd name="connsiteY8" fmla="*/ 0 h 94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93132" h="945111">
                      <a:moveTo>
                        <a:pt x="1296566" y="0"/>
                      </a:moveTo>
                      <a:cubicBezTo>
                        <a:pt x="1903728" y="0"/>
                        <a:pt x="2417484" y="195317"/>
                        <a:pt x="2588797" y="464321"/>
                      </a:cubicBezTo>
                      <a:lnTo>
                        <a:pt x="2593132" y="472556"/>
                      </a:lnTo>
                      <a:lnTo>
                        <a:pt x="2588797" y="480790"/>
                      </a:lnTo>
                      <a:cubicBezTo>
                        <a:pt x="2417484" y="749794"/>
                        <a:pt x="1903728" y="945111"/>
                        <a:pt x="1296566" y="945111"/>
                      </a:cubicBezTo>
                      <a:cubicBezTo>
                        <a:pt x="689404" y="945111"/>
                        <a:pt x="175648" y="749794"/>
                        <a:pt x="4335" y="480790"/>
                      </a:cubicBezTo>
                      <a:lnTo>
                        <a:pt x="0" y="472556"/>
                      </a:lnTo>
                      <a:lnTo>
                        <a:pt x="4335" y="464321"/>
                      </a:lnTo>
                      <a:cubicBezTo>
                        <a:pt x="175648" y="195317"/>
                        <a:pt x="689404" y="0"/>
                        <a:pt x="1296566" y="0"/>
                      </a:cubicBezTo>
                      <a:close/>
                    </a:path>
                  </a:pathLst>
                </a:custGeom>
                <a:solidFill>
                  <a:srgbClr val="0078D7"/>
                </a:solidFill>
                <a:ln w="10795" cap="flat" cmpd="sng" algn="ctr">
                  <a:noFill/>
                  <a:prstDash val="solid"/>
                </a:ln>
                <a:effectLst/>
              </p:spPr>
              <p:txBody>
                <a:bodyPr rtlCol="0" anchor="ctr"/>
                <a:lstStyle/>
                <a:p>
                  <a:pPr marL="0" marR="0" lvl="0" indent="0" algn="ctr" defTabSz="914367" eaLnBrk="1" fontAlgn="auto" latinLnBrk="0" hangingPunct="1">
                    <a:lnSpc>
                      <a:spcPct val="100000"/>
                    </a:lnSpc>
                    <a:spcBef>
                      <a:spcPts val="0"/>
                    </a:spcBef>
                    <a:spcAft>
                      <a:spcPts val="0"/>
                    </a:spcAft>
                    <a:buClrTx/>
                    <a:buSzTx/>
                    <a:buFontTx/>
                    <a:buNone/>
                    <a:tabLst/>
                    <a:defRPr/>
                  </a:pPr>
                  <a:endParaRPr kumimoji="0" lang="en-IN" sz="1765" b="0" i="0" u="none" strike="noStrike" kern="0" cap="none" spc="0" normalizeH="0" baseline="0" noProof="0">
                    <a:ln>
                      <a:noFill/>
                    </a:ln>
                    <a:solidFill>
                      <a:srgbClr val="FFFFFF"/>
                    </a:solidFill>
                    <a:effectLst/>
                    <a:uLnTx/>
                    <a:uFillTx/>
                    <a:latin typeface="Segoe UI"/>
                    <a:ea typeface="+mn-ea"/>
                    <a:cs typeface="+mn-cs"/>
                  </a:endParaRPr>
                </a:p>
              </p:txBody>
            </p:sp>
          </p:grpSp>
        </p:grpSp>
        <p:sp>
          <p:nvSpPr>
            <p:cNvPr id="183" name="TextBox 182">
              <a:extLst>
                <a:ext uri="{FF2B5EF4-FFF2-40B4-BE49-F238E27FC236}">
                  <a16:creationId xmlns:a16="http://schemas.microsoft.com/office/drawing/2014/main" id="{18B212CE-F0E3-4050-B81E-EA4E19F6F0D7}"/>
                </a:ext>
              </a:extLst>
            </p:cNvPr>
            <p:cNvSpPr txBox="1"/>
            <p:nvPr/>
          </p:nvSpPr>
          <p:spPr>
            <a:xfrm>
              <a:off x="9781298" y="3659933"/>
              <a:ext cx="1249109" cy="871355"/>
            </a:xfrm>
            <a:prstGeom prst="rect">
              <a:avLst/>
            </a:prstGeom>
            <a:noFill/>
          </p:spPr>
          <p:txBody>
            <a:bodyPr wrap="none" lIns="175761" tIns="140609" rIns="175761" bIns="140609" rtlCol="0">
              <a:spAutoFit/>
            </a:bodyPr>
            <a:lstStyle/>
            <a:p>
              <a:pPr marL="0" marR="0" lvl="0" indent="0" algn="ctr" defTabSz="895509" eaLnBrk="1" fontAlgn="base" latinLnBrk="0" hangingPunct="1">
                <a:lnSpc>
                  <a:spcPct val="90000"/>
                </a:lnSpc>
                <a:spcBef>
                  <a:spcPct val="0"/>
                </a:spcBef>
                <a:spcAft>
                  <a:spcPts val="576"/>
                </a:spcAft>
                <a:buClrTx/>
                <a:buSzTx/>
                <a:buFontTx/>
                <a:buNone/>
                <a:tabLst/>
                <a:defRPr/>
              </a:pPr>
              <a:r>
                <a:rPr kumimoji="0" lang="en-US" sz="1372" b="0" i="0" u="none" strike="noStrike" kern="0" cap="none" spc="0" normalizeH="0" baseline="0" noProof="0" dirty="0">
                  <a:ln>
                    <a:noFill/>
                  </a:ln>
                  <a:solidFill>
                    <a:srgbClr val="515151"/>
                  </a:solidFill>
                  <a:effectLst/>
                  <a:uLnTx/>
                  <a:uFillTx/>
                  <a:latin typeface="Segoe UI" panose="020B0502040204020203" pitchFamily="34" charset="0"/>
                  <a:ea typeface="MS PGothic" charset="0"/>
                  <a:cs typeface="Segoe UI" panose="020B0502040204020203" pitchFamily="34" charset="0"/>
                </a:rPr>
                <a:t>Azure SQL </a:t>
              </a:r>
              <a:br>
                <a:rPr kumimoji="0" lang="en-US" sz="1372" b="0" i="0" u="none" strike="noStrike" kern="0" cap="none" spc="0" normalizeH="0" baseline="0" noProof="0" dirty="0">
                  <a:ln>
                    <a:noFill/>
                  </a:ln>
                  <a:solidFill>
                    <a:srgbClr val="515151"/>
                  </a:solidFill>
                  <a:effectLst/>
                  <a:uLnTx/>
                  <a:uFillTx/>
                  <a:latin typeface="Segoe UI" panose="020B0502040204020203" pitchFamily="34" charset="0"/>
                  <a:ea typeface="MS PGothic" charset="0"/>
                  <a:cs typeface="Segoe UI" panose="020B0502040204020203" pitchFamily="34" charset="0"/>
                </a:rPr>
              </a:br>
              <a:r>
                <a:rPr kumimoji="0" lang="en-US" sz="1372" b="0" i="0" u="none" strike="noStrike" kern="0" cap="none" spc="0" normalizeH="0" baseline="0" noProof="0" dirty="0">
                  <a:ln>
                    <a:noFill/>
                  </a:ln>
                  <a:solidFill>
                    <a:srgbClr val="515151"/>
                  </a:solidFill>
                  <a:effectLst/>
                  <a:uLnTx/>
                  <a:uFillTx/>
                  <a:latin typeface="Segoe UI" panose="020B0502040204020203" pitchFamily="34" charset="0"/>
                  <a:ea typeface="MS PGothic" charset="0"/>
                  <a:cs typeface="Segoe UI" panose="020B0502040204020203" pitchFamily="34" charset="0"/>
                </a:rPr>
                <a:t>Data </a:t>
              </a:r>
              <a:br>
                <a:rPr kumimoji="0" lang="en-US" sz="1372" b="0" i="0" u="none" strike="noStrike" kern="0" cap="none" spc="0" normalizeH="0" baseline="0" noProof="0" dirty="0">
                  <a:ln>
                    <a:noFill/>
                  </a:ln>
                  <a:solidFill>
                    <a:srgbClr val="515151"/>
                  </a:solidFill>
                  <a:effectLst/>
                  <a:uLnTx/>
                  <a:uFillTx/>
                  <a:latin typeface="Segoe UI" panose="020B0502040204020203" pitchFamily="34" charset="0"/>
                  <a:ea typeface="MS PGothic" charset="0"/>
                  <a:cs typeface="Segoe UI" panose="020B0502040204020203" pitchFamily="34" charset="0"/>
                </a:rPr>
              </a:br>
              <a:r>
                <a:rPr kumimoji="0" lang="en-US" sz="1372" b="0" i="0" u="none" strike="noStrike" kern="0" cap="none" spc="0" normalizeH="0" baseline="0" noProof="0" dirty="0">
                  <a:ln>
                    <a:noFill/>
                  </a:ln>
                  <a:solidFill>
                    <a:srgbClr val="515151"/>
                  </a:solidFill>
                  <a:effectLst/>
                  <a:uLnTx/>
                  <a:uFillTx/>
                  <a:latin typeface="Segoe UI" panose="020B0502040204020203" pitchFamily="34" charset="0"/>
                  <a:ea typeface="MS PGothic" charset="0"/>
                  <a:cs typeface="Segoe UI" panose="020B0502040204020203" pitchFamily="34" charset="0"/>
                </a:rPr>
                <a:t>Warehouse</a:t>
              </a:r>
            </a:p>
          </p:txBody>
        </p:sp>
      </p:grpSp>
      <p:sp>
        <p:nvSpPr>
          <p:cNvPr id="189" name="Line 439">
            <a:extLst>
              <a:ext uri="{FF2B5EF4-FFF2-40B4-BE49-F238E27FC236}">
                <a16:creationId xmlns:a16="http://schemas.microsoft.com/office/drawing/2014/main" id="{5DA3F951-E5AD-4EC9-BB76-1ABCCC037FA1}"/>
              </a:ext>
            </a:extLst>
          </p:cNvPr>
          <p:cNvSpPr>
            <a:spLocks noChangeShapeType="1"/>
          </p:cNvSpPr>
          <p:nvPr/>
        </p:nvSpPr>
        <p:spPr bwMode="auto">
          <a:xfrm>
            <a:off x="5020290" y="2012358"/>
            <a:ext cx="537855" cy="0"/>
          </a:xfrm>
          <a:prstGeom prst="line">
            <a:avLst/>
          </a:prstGeom>
          <a:noFill/>
          <a:ln w="12700" cap="rnd">
            <a:solidFill>
              <a:srgbClr val="505050"/>
            </a:solidFill>
            <a:prstDash val="solid"/>
            <a:round/>
            <a:headEnd/>
            <a:tailEnd type="triangle"/>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90" name="Freeform 637">
            <a:extLst>
              <a:ext uri="{FF2B5EF4-FFF2-40B4-BE49-F238E27FC236}">
                <a16:creationId xmlns:a16="http://schemas.microsoft.com/office/drawing/2014/main" id="{EB0BEDD3-333D-4762-8908-B056E59FCB37}"/>
              </a:ext>
            </a:extLst>
          </p:cNvPr>
          <p:cNvSpPr/>
          <p:nvPr/>
        </p:nvSpPr>
        <p:spPr bwMode="auto">
          <a:xfrm>
            <a:off x="4308287" y="4318140"/>
            <a:ext cx="667183" cy="418615"/>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8349" h="545581">
                <a:moveTo>
                  <a:pt x="490507" y="0"/>
                </a:moveTo>
                <a:cubicBezTo>
                  <a:pt x="636654" y="0"/>
                  <a:pt x="755129" y="118475"/>
                  <a:pt x="755129" y="264622"/>
                </a:cubicBezTo>
                <a:lnTo>
                  <a:pt x="753041" y="285331"/>
                </a:lnTo>
                <a:lnTo>
                  <a:pt x="798544" y="294518"/>
                </a:lnTo>
                <a:cubicBezTo>
                  <a:pt x="845442" y="314354"/>
                  <a:pt x="878349" y="360792"/>
                  <a:pt x="878349" y="414915"/>
                </a:cubicBezTo>
                <a:cubicBezTo>
                  <a:pt x="878349" y="469039"/>
                  <a:pt x="845442" y="515477"/>
                  <a:pt x="798544" y="535313"/>
                </a:cubicBezTo>
                <a:lnTo>
                  <a:pt x="759827" y="543129"/>
                </a:lnTo>
                <a:lnTo>
                  <a:pt x="753908" y="545581"/>
                </a:lnTo>
                <a:lnTo>
                  <a:pt x="747683" y="545581"/>
                </a:lnTo>
                <a:lnTo>
                  <a:pt x="190471" y="545581"/>
                </a:lnTo>
                <a:lnTo>
                  <a:pt x="166602" y="545581"/>
                </a:lnTo>
                <a:lnTo>
                  <a:pt x="158924" y="542401"/>
                </a:lnTo>
                <a:lnTo>
                  <a:pt x="152084" y="541712"/>
                </a:lnTo>
                <a:cubicBezTo>
                  <a:pt x="65290" y="523951"/>
                  <a:pt x="0" y="447155"/>
                  <a:pt x="0" y="355110"/>
                </a:cubicBezTo>
                <a:cubicBezTo>
                  <a:pt x="0" y="249916"/>
                  <a:pt x="85277" y="164639"/>
                  <a:pt x="190471" y="164639"/>
                </a:cubicBezTo>
                <a:cubicBezTo>
                  <a:pt x="203620" y="164639"/>
                  <a:pt x="216458" y="165972"/>
                  <a:pt x="228858" y="168509"/>
                </a:cubicBezTo>
                <a:lnTo>
                  <a:pt x="244320" y="173309"/>
                </a:lnTo>
                <a:lnTo>
                  <a:pt x="246680" y="161619"/>
                </a:lnTo>
                <a:cubicBezTo>
                  <a:pt x="286852" y="66642"/>
                  <a:pt x="380897" y="0"/>
                  <a:pt x="490507" y="0"/>
                </a:cubicBezTo>
                <a:close/>
              </a:path>
            </a:pathLst>
          </a:custGeom>
          <a:solidFill>
            <a:srgbClr val="0078D7">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75735" tIns="140588" rIns="175735" bIns="140588" numCol="1" spcCol="0" rtlCol="0" fromWordArt="0" anchor="t" anchorCtr="0" forceAA="0" compatLnSpc="1">
            <a:prstTxWarp prst="textNoShape">
              <a:avLst/>
            </a:prstTxWarp>
            <a:noAutofit/>
          </a:bodyPr>
          <a:lstStyle/>
          <a:p>
            <a:pPr marL="0" marR="0" lvl="0" indent="0" algn="ctr" defTabSz="895923" eaLnBrk="1" fontAlgn="base" latinLnBrk="0" hangingPunct="1">
              <a:lnSpc>
                <a:spcPct val="90000"/>
              </a:lnSpc>
              <a:spcBef>
                <a:spcPct val="0"/>
              </a:spcBef>
              <a:spcAft>
                <a:spcPct val="0"/>
              </a:spcAft>
              <a:buClrTx/>
              <a:buSzTx/>
              <a:buFontTx/>
              <a:buNone/>
              <a:tabLst/>
              <a:defRPr/>
            </a:pPr>
            <a:endParaRPr kumimoji="0" lang="en-IN" sz="1922" b="1" i="0" u="none" strike="noStrike" kern="0" cap="none" spc="0" normalizeH="0" baseline="0" noProof="0" dirty="0">
              <a:ln>
                <a:noFill/>
              </a:ln>
              <a:solidFill>
                <a:srgbClr val="505050"/>
              </a:solidFill>
              <a:effectLst/>
              <a:uLnTx/>
              <a:uFillTx/>
              <a:latin typeface="Segoe UI Light"/>
              <a:ea typeface="Segoe UI" pitchFamily="34" charset="0"/>
              <a:cs typeface="Segoe UI" pitchFamily="34" charset="0"/>
            </a:endParaRPr>
          </a:p>
        </p:txBody>
      </p:sp>
      <p:sp>
        <p:nvSpPr>
          <p:cNvPr id="191" name="Rectangle 442">
            <a:extLst>
              <a:ext uri="{FF2B5EF4-FFF2-40B4-BE49-F238E27FC236}">
                <a16:creationId xmlns:a16="http://schemas.microsoft.com/office/drawing/2014/main" id="{5F93C652-D58C-4E28-9968-A97DA7D336F2}"/>
              </a:ext>
            </a:extLst>
          </p:cNvPr>
          <p:cNvSpPr>
            <a:spLocks noChangeArrowheads="1"/>
          </p:cNvSpPr>
          <p:nvPr/>
        </p:nvSpPr>
        <p:spPr bwMode="auto">
          <a:xfrm>
            <a:off x="4452555" y="4450844"/>
            <a:ext cx="366786" cy="21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372" kern="0" dirty="0">
                <a:solidFill>
                  <a:srgbClr val="505050"/>
                </a:solidFill>
                <a:latin typeface="Segoe UI"/>
              </a:rPr>
              <a:t>PaaS</a:t>
            </a:r>
            <a:endParaRPr lang="en-US" altLang="en-US" sz="1961" kern="0" dirty="0">
              <a:solidFill>
                <a:srgbClr val="505050"/>
              </a:solidFill>
              <a:latin typeface="Segoe UI"/>
            </a:endParaRPr>
          </a:p>
        </p:txBody>
      </p:sp>
      <p:grpSp>
        <p:nvGrpSpPr>
          <p:cNvPr id="192" name="Group 191">
            <a:extLst>
              <a:ext uri="{FF2B5EF4-FFF2-40B4-BE49-F238E27FC236}">
                <a16:creationId xmlns:a16="http://schemas.microsoft.com/office/drawing/2014/main" id="{AA5644B0-B315-4777-B074-F7763831A395}"/>
              </a:ext>
            </a:extLst>
          </p:cNvPr>
          <p:cNvGrpSpPr/>
          <p:nvPr/>
        </p:nvGrpSpPr>
        <p:grpSpPr>
          <a:xfrm>
            <a:off x="6693617" y="2970129"/>
            <a:ext cx="1055840" cy="1094475"/>
            <a:chOff x="4837184" y="1883229"/>
            <a:chExt cx="1077012" cy="1116422"/>
          </a:xfrm>
        </p:grpSpPr>
        <p:sp>
          <p:nvSpPr>
            <p:cNvPr id="193" name="TextBox 192">
              <a:extLst>
                <a:ext uri="{FF2B5EF4-FFF2-40B4-BE49-F238E27FC236}">
                  <a16:creationId xmlns:a16="http://schemas.microsoft.com/office/drawing/2014/main" id="{E9C1A145-6B5A-4A34-9104-07F35C37CE4F}"/>
                </a:ext>
              </a:extLst>
            </p:cNvPr>
            <p:cNvSpPr txBox="1"/>
            <p:nvPr/>
          </p:nvSpPr>
          <p:spPr>
            <a:xfrm>
              <a:off x="4837184" y="2488395"/>
              <a:ext cx="1077012" cy="511256"/>
            </a:xfrm>
            <a:prstGeom prst="rect">
              <a:avLst/>
            </a:prstGeom>
            <a:noFill/>
          </p:spPr>
          <p:txBody>
            <a:bodyPr wrap="none" lIns="175761" tIns="140609" rIns="175761" bIns="140609" rtlCol="0">
              <a:spAutoFit/>
            </a:bodyPr>
            <a:lstStyle/>
            <a:p>
              <a:pPr algn="ctr" defTabSz="895509" fontAlgn="base">
                <a:lnSpc>
                  <a:spcPct val="90000"/>
                </a:lnSpc>
                <a:spcBef>
                  <a:spcPct val="0"/>
                </a:spcBef>
                <a:spcAft>
                  <a:spcPts val="576"/>
                </a:spcAft>
                <a:defRPr/>
              </a:pPr>
              <a:r>
                <a:rPr lang="en-US" sz="1568" kern="0" dirty="0">
                  <a:solidFill>
                    <a:srgbClr val="515151"/>
                  </a:solidFill>
                  <a:ea typeface="MS PGothic" charset="0"/>
                  <a:cs typeface="Segoe UI Semilight" panose="020B0402040204020203" pitchFamily="34" charset="0"/>
                </a:rPr>
                <a:t>Hadoop</a:t>
              </a:r>
            </a:p>
          </p:txBody>
        </p:sp>
        <p:sp>
          <p:nvSpPr>
            <p:cNvPr id="194" name="Freeform 659">
              <a:extLst>
                <a:ext uri="{FF2B5EF4-FFF2-40B4-BE49-F238E27FC236}">
                  <a16:creationId xmlns:a16="http://schemas.microsoft.com/office/drawing/2014/main" id="{638E12D2-04C7-4F40-B2A0-A95F63EFD166}"/>
                </a:ext>
              </a:extLst>
            </p:cNvPr>
            <p:cNvSpPr>
              <a:spLocks/>
            </p:cNvSpPr>
            <p:nvPr/>
          </p:nvSpPr>
          <p:spPr bwMode="auto">
            <a:xfrm>
              <a:off x="4869192" y="1883229"/>
              <a:ext cx="1010470" cy="708674"/>
            </a:xfrm>
            <a:custGeom>
              <a:avLst/>
              <a:gdLst>
                <a:gd name="connsiteX0" fmla="*/ 5546725 w 8802688"/>
                <a:gd name="connsiteY0" fmla="*/ 4819650 h 6677025"/>
                <a:gd name="connsiteX1" fmla="*/ 5573713 w 8802688"/>
                <a:gd name="connsiteY1" fmla="*/ 4926013 h 6677025"/>
                <a:gd name="connsiteX2" fmla="*/ 5603875 w 8802688"/>
                <a:gd name="connsiteY2" fmla="*/ 5024438 h 6677025"/>
                <a:gd name="connsiteX3" fmla="*/ 5630863 w 8802688"/>
                <a:gd name="connsiteY3" fmla="*/ 5122863 h 6677025"/>
                <a:gd name="connsiteX4" fmla="*/ 5657850 w 8802688"/>
                <a:gd name="connsiteY4" fmla="*/ 5229225 h 6677025"/>
                <a:gd name="connsiteX5" fmla="*/ 5668963 w 8802688"/>
                <a:gd name="connsiteY5" fmla="*/ 5313363 h 6677025"/>
                <a:gd name="connsiteX6" fmla="*/ 5681663 w 8802688"/>
                <a:gd name="connsiteY6" fmla="*/ 5399088 h 6677025"/>
                <a:gd name="connsiteX7" fmla="*/ 5686425 w 8802688"/>
                <a:gd name="connsiteY7" fmla="*/ 5484813 h 6677025"/>
                <a:gd name="connsiteX8" fmla="*/ 5689600 w 8802688"/>
                <a:gd name="connsiteY8" fmla="*/ 5572126 h 6677025"/>
                <a:gd name="connsiteX9" fmla="*/ 5695950 w 8802688"/>
                <a:gd name="connsiteY9" fmla="*/ 5749926 h 6677025"/>
                <a:gd name="connsiteX10" fmla="*/ 5695950 w 8802688"/>
                <a:gd name="connsiteY10" fmla="*/ 5940426 h 6677025"/>
                <a:gd name="connsiteX11" fmla="*/ 5692775 w 8802688"/>
                <a:gd name="connsiteY11" fmla="*/ 5957888 h 6677025"/>
                <a:gd name="connsiteX12" fmla="*/ 5689600 w 8802688"/>
                <a:gd name="connsiteY12" fmla="*/ 5978526 h 6677025"/>
                <a:gd name="connsiteX13" fmla="*/ 5681663 w 8802688"/>
                <a:gd name="connsiteY13" fmla="*/ 6002338 h 6677025"/>
                <a:gd name="connsiteX14" fmla="*/ 5672138 w 8802688"/>
                <a:gd name="connsiteY14" fmla="*/ 6029326 h 6677025"/>
                <a:gd name="connsiteX15" fmla="*/ 5659438 w 8802688"/>
                <a:gd name="connsiteY15" fmla="*/ 6053138 h 6677025"/>
                <a:gd name="connsiteX16" fmla="*/ 5648325 w 8802688"/>
                <a:gd name="connsiteY16" fmla="*/ 6070601 h 6677025"/>
                <a:gd name="connsiteX17" fmla="*/ 5634038 w 8802688"/>
                <a:gd name="connsiteY17" fmla="*/ 6086476 h 6677025"/>
                <a:gd name="connsiteX18" fmla="*/ 5627688 w 8802688"/>
                <a:gd name="connsiteY18" fmla="*/ 6088063 h 6677025"/>
                <a:gd name="connsiteX19" fmla="*/ 5621338 w 8802688"/>
                <a:gd name="connsiteY19" fmla="*/ 6088063 h 6677025"/>
                <a:gd name="connsiteX20" fmla="*/ 5526088 w 8802688"/>
                <a:gd name="connsiteY20" fmla="*/ 6100763 h 6677025"/>
                <a:gd name="connsiteX21" fmla="*/ 5430838 w 8802688"/>
                <a:gd name="connsiteY21" fmla="*/ 6107113 h 6677025"/>
                <a:gd name="connsiteX22" fmla="*/ 5338763 w 8802688"/>
                <a:gd name="connsiteY22" fmla="*/ 6107113 h 6677025"/>
                <a:gd name="connsiteX23" fmla="*/ 5249862 w 8802688"/>
                <a:gd name="connsiteY23" fmla="*/ 6103938 h 6677025"/>
                <a:gd name="connsiteX24" fmla="*/ 5068887 w 8802688"/>
                <a:gd name="connsiteY24" fmla="*/ 6094413 h 6677025"/>
                <a:gd name="connsiteX25" fmla="*/ 4973637 w 8802688"/>
                <a:gd name="connsiteY25" fmla="*/ 6091238 h 6677025"/>
                <a:gd name="connsiteX26" fmla="*/ 4878387 w 8802688"/>
                <a:gd name="connsiteY26" fmla="*/ 6088063 h 6677025"/>
                <a:gd name="connsiteX27" fmla="*/ 5045075 w 8802688"/>
                <a:gd name="connsiteY27" fmla="*/ 5780088 h 6677025"/>
                <a:gd name="connsiteX28" fmla="*/ 5213350 w 8802688"/>
                <a:gd name="connsiteY28" fmla="*/ 5467350 h 6677025"/>
                <a:gd name="connsiteX29" fmla="*/ 5380038 w 8802688"/>
                <a:gd name="connsiteY29" fmla="*/ 5149850 h 6677025"/>
                <a:gd name="connsiteX30" fmla="*/ 576262 w 8802688"/>
                <a:gd name="connsiteY30" fmla="*/ 4632325 h 6677025"/>
                <a:gd name="connsiteX31" fmla="*/ 685799 w 8802688"/>
                <a:gd name="connsiteY31" fmla="*/ 4827588 h 6677025"/>
                <a:gd name="connsiteX32" fmla="*/ 796925 w 8802688"/>
                <a:gd name="connsiteY32" fmla="*/ 5030788 h 6677025"/>
                <a:gd name="connsiteX33" fmla="*/ 909637 w 8802688"/>
                <a:gd name="connsiteY33" fmla="*/ 5235575 h 6677025"/>
                <a:gd name="connsiteX34" fmla="*/ 1019175 w 8802688"/>
                <a:gd name="connsiteY34" fmla="*/ 5456238 h 6677025"/>
                <a:gd name="connsiteX35" fmla="*/ 1031875 w 8802688"/>
                <a:gd name="connsiteY35" fmla="*/ 5481638 h 6677025"/>
                <a:gd name="connsiteX36" fmla="*/ 1039812 w 8802688"/>
                <a:gd name="connsiteY36" fmla="*/ 5508626 h 6677025"/>
                <a:gd name="connsiteX37" fmla="*/ 1046162 w 8802688"/>
                <a:gd name="connsiteY37" fmla="*/ 5532438 h 6677025"/>
                <a:gd name="connsiteX38" fmla="*/ 1049337 w 8802688"/>
                <a:gd name="connsiteY38" fmla="*/ 5559426 h 6677025"/>
                <a:gd name="connsiteX39" fmla="*/ 1049337 w 8802688"/>
                <a:gd name="connsiteY39" fmla="*/ 5580063 h 6677025"/>
                <a:gd name="connsiteX40" fmla="*/ 1046162 w 8802688"/>
                <a:gd name="connsiteY40" fmla="*/ 5600701 h 6677025"/>
                <a:gd name="connsiteX41" fmla="*/ 1039812 w 8802688"/>
                <a:gd name="connsiteY41" fmla="*/ 5621338 h 6677025"/>
                <a:gd name="connsiteX42" fmla="*/ 1028699 w 8802688"/>
                <a:gd name="connsiteY42" fmla="*/ 5640388 h 6677025"/>
                <a:gd name="connsiteX43" fmla="*/ 1019175 w 8802688"/>
                <a:gd name="connsiteY43" fmla="*/ 5657851 h 6677025"/>
                <a:gd name="connsiteX44" fmla="*/ 1004887 w 8802688"/>
                <a:gd name="connsiteY44" fmla="*/ 5672138 h 6677025"/>
                <a:gd name="connsiteX45" fmla="*/ 987425 w 8802688"/>
                <a:gd name="connsiteY45" fmla="*/ 5684838 h 6677025"/>
                <a:gd name="connsiteX46" fmla="*/ 968375 w 8802688"/>
                <a:gd name="connsiteY46" fmla="*/ 5695951 h 6677025"/>
                <a:gd name="connsiteX47" fmla="*/ 947737 w 8802688"/>
                <a:gd name="connsiteY47" fmla="*/ 5705476 h 6677025"/>
                <a:gd name="connsiteX48" fmla="*/ 923925 w 8802688"/>
                <a:gd name="connsiteY48" fmla="*/ 5711826 h 6677025"/>
                <a:gd name="connsiteX49" fmla="*/ 896937 w 8802688"/>
                <a:gd name="connsiteY49" fmla="*/ 5713413 h 6677025"/>
                <a:gd name="connsiteX50" fmla="*/ 871537 w 8802688"/>
                <a:gd name="connsiteY50" fmla="*/ 5716588 h 6677025"/>
                <a:gd name="connsiteX51" fmla="*/ 844549 w 8802688"/>
                <a:gd name="connsiteY51" fmla="*/ 5716588 h 6677025"/>
                <a:gd name="connsiteX52" fmla="*/ 814387 w 8802688"/>
                <a:gd name="connsiteY52" fmla="*/ 5716588 h 6677025"/>
                <a:gd name="connsiteX53" fmla="*/ 787399 w 8802688"/>
                <a:gd name="connsiteY53" fmla="*/ 5713413 h 6677025"/>
                <a:gd name="connsiteX54" fmla="*/ 757237 w 8802688"/>
                <a:gd name="connsiteY54" fmla="*/ 5711826 h 6677025"/>
                <a:gd name="connsiteX55" fmla="*/ 728662 w 8802688"/>
                <a:gd name="connsiteY55" fmla="*/ 5702301 h 6677025"/>
                <a:gd name="connsiteX56" fmla="*/ 695325 w 8802688"/>
                <a:gd name="connsiteY56" fmla="*/ 5692776 h 6677025"/>
                <a:gd name="connsiteX57" fmla="*/ 636587 w 8802688"/>
                <a:gd name="connsiteY57" fmla="*/ 5668963 h 6677025"/>
                <a:gd name="connsiteX58" fmla="*/ 576262 w 8802688"/>
                <a:gd name="connsiteY58" fmla="*/ 5637213 h 6677025"/>
                <a:gd name="connsiteX59" fmla="*/ 520699 w 8802688"/>
                <a:gd name="connsiteY59" fmla="*/ 5600701 h 6677025"/>
                <a:gd name="connsiteX60" fmla="*/ 463549 w 8802688"/>
                <a:gd name="connsiteY60" fmla="*/ 5556251 h 6677025"/>
                <a:gd name="connsiteX61" fmla="*/ 406399 w 8802688"/>
                <a:gd name="connsiteY61" fmla="*/ 5508626 h 6677025"/>
                <a:gd name="connsiteX62" fmla="*/ 360362 w 8802688"/>
                <a:gd name="connsiteY62" fmla="*/ 5457826 h 6677025"/>
                <a:gd name="connsiteX63" fmla="*/ 312737 w 8802688"/>
                <a:gd name="connsiteY63" fmla="*/ 5405438 h 6677025"/>
                <a:gd name="connsiteX64" fmla="*/ 269875 w 8802688"/>
                <a:gd name="connsiteY64" fmla="*/ 5351463 h 6677025"/>
                <a:gd name="connsiteX65" fmla="*/ 234949 w 8802688"/>
                <a:gd name="connsiteY65" fmla="*/ 5294313 h 6677025"/>
                <a:gd name="connsiteX66" fmla="*/ 207962 w 8802688"/>
                <a:gd name="connsiteY66" fmla="*/ 5238750 h 6677025"/>
                <a:gd name="connsiteX67" fmla="*/ 184149 w 8802688"/>
                <a:gd name="connsiteY67" fmla="*/ 5184775 h 6677025"/>
                <a:gd name="connsiteX68" fmla="*/ 177799 w 8802688"/>
                <a:gd name="connsiteY68" fmla="*/ 5157788 h 6677025"/>
                <a:gd name="connsiteX69" fmla="*/ 173037 w 8802688"/>
                <a:gd name="connsiteY69" fmla="*/ 5130800 h 6677025"/>
                <a:gd name="connsiteX70" fmla="*/ 169862 w 8802688"/>
                <a:gd name="connsiteY70" fmla="*/ 5105400 h 6677025"/>
                <a:gd name="connsiteX71" fmla="*/ 166687 w 8802688"/>
                <a:gd name="connsiteY71" fmla="*/ 5081588 h 6677025"/>
                <a:gd name="connsiteX72" fmla="*/ 169862 w 8802688"/>
                <a:gd name="connsiteY72" fmla="*/ 5054600 h 6677025"/>
                <a:gd name="connsiteX73" fmla="*/ 173037 w 8802688"/>
                <a:gd name="connsiteY73" fmla="*/ 5024438 h 6677025"/>
                <a:gd name="connsiteX74" fmla="*/ 180975 w 8802688"/>
                <a:gd name="connsiteY74" fmla="*/ 4997450 h 6677025"/>
                <a:gd name="connsiteX75" fmla="*/ 190499 w 8802688"/>
                <a:gd name="connsiteY75" fmla="*/ 4973638 h 6677025"/>
                <a:gd name="connsiteX76" fmla="*/ 201612 w 8802688"/>
                <a:gd name="connsiteY76" fmla="*/ 4949825 h 6677025"/>
                <a:gd name="connsiteX77" fmla="*/ 214312 w 8802688"/>
                <a:gd name="connsiteY77" fmla="*/ 4929188 h 6677025"/>
                <a:gd name="connsiteX78" fmla="*/ 228599 w 8802688"/>
                <a:gd name="connsiteY78" fmla="*/ 4908550 h 6677025"/>
                <a:gd name="connsiteX79" fmla="*/ 241299 w 8802688"/>
                <a:gd name="connsiteY79" fmla="*/ 4894263 h 6677025"/>
                <a:gd name="connsiteX80" fmla="*/ 285749 w 8802688"/>
                <a:gd name="connsiteY80" fmla="*/ 4851400 h 6677025"/>
                <a:gd name="connsiteX81" fmla="*/ 330199 w 8802688"/>
                <a:gd name="connsiteY81" fmla="*/ 4816475 h 6677025"/>
                <a:gd name="connsiteX82" fmla="*/ 377825 w 8802688"/>
                <a:gd name="connsiteY82" fmla="*/ 4779963 h 6677025"/>
                <a:gd name="connsiteX83" fmla="*/ 422275 w 8802688"/>
                <a:gd name="connsiteY83" fmla="*/ 4748213 h 6677025"/>
                <a:gd name="connsiteX84" fmla="*/ 507999 w 8802688"/>
                <a:gd name="connsiteY84" fmla="*/ 4687888 h 6677025"/>
                <a:gd name="connsiteX85" fmla="*/ 544512 w 8802688"/>
                <a:gd name="connsiteY85" fmla="*/ 4662488 h 6677025"/>
                <a:gd name="connsiteX86" fmla="*/ 6180138 w 8802688"/>
                <a:gd name="connsiteY86" fmla="*/ 3546475 h 6677025"/>
                <a:gd name="connsiteX87" fmla="*/ 6124576 w 8802688"/>
                <a:gd name="connsiteY87" fmla="*/ 3562350 h 6677025"/>
                <a:gd name="connsiteX88" fmla="*/ 6076951 w 8802688"/>
                <a:gd name="connsiteY88" fmla="*/ 3579813 h 6677025"/>
                <a:gd name="connsiteX89" fmla="*/ 6037263 w 8802688"/>
                <a:gd name="connsiteY89" fmla="*/ 3600450 h 6677025"/>
                <a:gd name="connsiteX90" fmla="*/ 6002338 w 8802688"/>
                <a:gd name="connsiteY90" fmla="*/ 3624263 h 6677025"/>
                <a:gd name="connsiteX91" fmla="*/ 5978526 w 8802688"/>
                <a:gd name="connsiteY91" fmla="*/ 3651250 h 6677025"/>
                <a:gd name="connsiteX92" fmla="*/ 5961063 w 8802688"/>
                <a:gd name="connsiteY92" fmla="*/ 3678238 h 6677025"/>
                <a:gd name="connsiteX93" fmla="*/ 5948363 w 8802688"/>
                <a:gd name="connsiteY93" fmla="*/ 3705225 h 6677025"/>
                <a:gd name="connsiteX94" fmla="*/ 5945188 w 8802688"/>
                <a:gd name="connsiteY94" fmla="*/ 3719513 h 6677025"/>
                <a:gd name="connsiteX95" fmla="*/ 5945188 w 8802688"/>
                <a:gd name="connsiteY95" fmla="*/ 3733800 h 6677025"/>
                <a:gd name="connsiteX96" fmla="*/ 5986463 w 8802688"/>
                <a:gd name="connsiteY96" fmla="*/ 3698875 h 6677025"/>
                <a:gd name="connsiteX97" fmla="*/ 6046788 w 8802688"/>
                <a:gd name="connsiteY97" fmla="*/ 3654425 h 6677025"/>
                <a:gd name="connsiteX98" fmla="*/ 6115051 w 8802688"/>
                <a:gd name="connsiteY98" fmla="*/ 3600450 h 6677025"/>
                <a:gd name="connsiteX99" fmla="*/ 6148388 w 8802688"/>
                <a:gd name="connsiteY99" fmla="*/ 3573463 h 6677025"/>
                <a:gd name="connsiteX100" fmla="*/ 279400 w 8802688"/>
                <a:gd name="connsiteY100" fmla="*/ 2203450 h 6677025"/>
                <a:gd name="connsiteX101" fmla="*/ 354013 w 8802688"/>
                <a:gd name="connsiteY101" fmla="*/ 2203450 h 6677025"/>
                <a:gd name="connsiteX102" fmla="*/ 327025 w 8802688"/>
                <a:gd name="connsiteY102" fmla="*/ 2274888 h 6677025"/>
                <a:gd name="connsiteX103" fmla="*/ 303213 w 8802688"/>
                <a:gd name="connsiteY103" fmla="*/ 2343150 h 6677025"/>
                <a:gd name="connsiteX104" fmla="*/ 261938 w 8802688"/>
                <a:gd name="connsiteY104" fmla="*/ 2482850 h 6677025"/>
                <a:gd name="connsiteX105" fmla="*/ 217488 w 8802688"/>
                <a:gd name="connsiteY105" fmla="*/ 2625726 h 6677025"/>
                <a:gd name="connsiteX106" fmla="*/ 193675 w 8802688"/>
                <a:gd name="connsiteY106" fmla="*/ 2693988 h 6677025"/>
                <a:gd name="connsiteX107" fmla="*/ 166688 w 8802688"/>
                <a:gd name="connsiteY107" fmla="*/ 2765425 h 6677025"/>
                <a:gd name="connsiteX108" fmla="*/ 169863 w 8802688"/>
                <a:gd name="connsiteY108" fmla="*/ 2792413 h 6677025"/>
                <a:gd name="connsiteX109" fmla="*/ 173038 w 8802688"/>
                <a:gd name="connsiteY109" fmla="*/ 2819400 h 6677025"/>
                <a:gd name="connsiteX110" fmla="*/ 180975 w 8802688"/>
                <a:gd name="connsiteY110" fmla="*/ 2844801 h 6677025"/>
                <a:gd name="connsiteX111" fmla="*/ 190500 w 8802688"/>
                <a:gd name="connsiteY111" fmla="*/ 2871788 h 6677025"/>
                <a:gd name="connsiteX112" fmla="*/ 201613 w 8802688"/>
                <a:gd name="connsiteY112" fmla="*/ 2895601 h 6677025"/>
                <a:gd name="connsiteX113" fmla="*/ 214313 w 8802688"/>
                <a:gd name="connsiteY113" fmla="*/ 2916238 h 6677025"/>
                <a:gd name="connsiteX114" fmla="*/ 228600 w 8802688"/>
                <a:gd name="connsiteY114" fmla="*/ 2935288 h 6677025"/>
                <a:gd name="connsiteX115" fmla="*/ 241300 w 8802688"/>
                <a:gd name="connsiteY115" fmla="*/ 2952751 h 6677025"/>
                <a:gd name="connsiteX116" fmla="*/ 242888 w 8802688"/>
                <a:gd name="connsiteY116" fmla="*/ 2959101 h 6677025"/>
                <a:gd name="connsiteX117" fmla="*/ 242888 w 8802688"/>
                <a:gd name="connsiteY117" fmla="*/ 2963863 h 6677025"/>
                <a:gd name="connsiteX118" fmla="*/ 255588 w 8802688"/>
                <a:gd name="connsiteY118" fmla="*/ 2973388 h 6677025"/>
                <a:gd name="connsiteX119" fmla="*/ 266700 w 8802688"/>
                <a:gd name="connsiteY119" fmla="*/ 2979738 h 6677025"/>
                <a:gd name="connsiteX120" fmla="*/ 288925 w 8802688"/>
                <a:gd name="connsiteY120" fmla="*/ 2984501 h 6677025"/>
                <a:gd name="connsiteX121" fmla="*/ 336550 w 8802688"/>
                <a:gd name="connsiteY121" fmla="*/ 2987676 h 6677025"/>
                <a:gd name="connsiteX122" fmla="*/ 388938 w 8802688"/>
                <a:gd name="connsiteY122" fmla="*/ 2987676 h 6677025"/>
                <a:gd name="connsiteX123" fmla="*/ 404813 w 8802688"/>
                <a:gd name="connsiteY123" fmla="*/ 2987676 h 6677025"/>
                <a:gd name="connsiteX124" fmla="*/ 425450 w 8802688"/>
                <a:gd name="connsiteY124" fmla="*/ 2982913 h 6677025"/>
                <a:gd name="connsiteX125" fmla="*/ 469900 w 8802688"/>
                <a:gd name="connsiteY125" fmla="*/ 2963863 h 6677025"/>
                <a:gd name="connsiteX126" fmla="*/ 520700 w 8802688"/>
                <a:gd name="connsiteY126" fmla="*/ 2940051 h 6677025"/>
                <a:gd name="connsiteX127" fmla="*/ 576263 w 8802688"/>
                <a:gd name="connsiteY127" fmla="*/ 2914651 h 6677025"/>
                <a:gd name="connsiteX128" fmla="*/ 573088 w 8802688"/>
                <a:gd name="connsiteY128" fmla="*/ 2946401 h 6677025"/>
                <a:gd name="connsiteX129" fmla="*/ 568325 w 8802688"/>
                <a:gd name="connsiteY129" fmla="*/ 2979738 h 6677025"/>
                <a:gd name="connsiteX130" fmla="*/ 558801 w 8802688"/>
                <a:gd name="connsiteY130" fmla="*/ 3008313 h 6677025"/>
                <a:gd name="connsiteX131" fmla="*/ 544513 w 8802688"/>
                <a:gd name="connsiteY131" fmla="*/ 3038476 h 6677025"/>
                <a:gd name="connsiteX132" fmla="*/ 528638 w 8802688"/>
                <a:gd name="connsiteY132" fmla="*/ 3062288 h 6677025"/>
                <a:gd name="connsiteX133" fmla="*/ 508000 w 8802688"/>
                <a:gd name="connsiteY133" fmla="*/ 3086101 h 6677025"/>
                <a:gd name="connsiteX134" fmla="*/ 487363 w 8802688"/>
                <a:gd name="connsiteY134" fmla="*/ 3106738 h 6677025"/>
                <a:gd name="connsiteX135" fmla="*/ 463550 w 8802688"/>
                <a:gd name="connsiteY135" fmla="*/ 3124201 h 6677025"/>
                <a:gd name="connsiteX136" fmla="*/ 439738 w 8802688"/>
                <a:gd name="connsiteY136" fmla="*/ 3136901 h 6677025"/>
                <a:gd name="connsiteX137" fmla="*/ 412750 w 8802688"/>
                <a:gd name="connsiteY137" fmla="*/ 3148013 h 6677025"/>
                <a:gd name="connsiteX138" fmla="*/ 382588 w 8802688"/>
                <a:gd name="connsiteY138" fmla="*/ 3157538 h 6677025"/>
                <a:gd name="connsiteX139" fmla="*/ 357188 w 8802688"/>
                <a:gd name="connsiteY139" fmla="*/ 3160713 h 6677025"/>
                <a:gd name="connsiteX140" fmla="*/ 327025 w 8802688"/>
                <a:gd name="connsiteY140" fmla="*/ 3160713 h 6677025"/>
                <a:gd name="connsiteX141" fmla="*/ 296863 w 8802688"/>
                <a:gd name="connsiteY141" fmla="*/ 3157538 h 6677025"/>
                <a:gd name="connsiteX142" fmla="*/ 269875 w 8802688"/>
                <a:gd name="connsiteY142" fmla="*/ 3148013 h 6677025"/>
                <a:gd name="connsiteX143" fmla="*/ 241300 w 8802688"/>
                <a:gd name="connsiteY143" fmla="*/ 3136901 h 6677025"/>
                <a:gd name="connsiteX144" fmla="*/ 228600 w 8802688"/>
                <a:gd name="connsiteY144" fmla="*/ 3130551 h 6677025"/>
                <a:gd name="connsiteX145" fmla="*/ 214313 w 8802688"/>
                <a:gd name="connsiteY145" fmla="*/ 3119438 h 6677025"/>
                <a:gd name="connsiteX146" fmla="*/ 187325 w 8802688"/>
                <a:gd name="connsiteY146" fmla="*/ 3092451 h 6677025"/>
                <a:gd name="connsiteX147" fmla="*/ 160338 w 8802688"/>
                <a:gd name="connsiteY147" fmla="*/ 3055938 h 6677025"/>
                <a:gd name="connsiteX148" fmla="*/ 133350 w 8802688"/>
                <a:gd name="connsiteY148" fmla="*/ 3017838 h 6677025"/>
                <a:gd name="connsiteX149" fmla="*/ 109538 w 8802688"/>
                <a:gd name="connsiteY149" fmla="*/ 2970213 h 6677025"/>
                <a:gd name="connsiteX150" fmla="*/ 85725 w 8802688"/>
                <a:gd name="connsiteY150" fmla="*/ 2922588 h 6677025"/>
                <a:gd name="connsiteX151" fmla="*/ 65088 w 8802688"/>
                <a:gd name="connsiteY151" fmla="*/ 2868613 h 6677025"/>
                <a:gd name="connsiteX152" fmla="*/ 47625 w 8802688"/>
                <a:gd name="connsiteY152" fmla="*/ 2816225 h 6677025"/>
                <a:gd name="connsiteX153" fmla="*/ 30163 w 8802688"/>
                <a:gd name="connsiteY153" fmla="*/ 2762250 h 6677025"/>
                <a:gd name="connsiteX154" fmla="*/ 17463 w 8802688"/>
                <a:gd name="connsiteY154" fmla="*/ 2708275 h 6677025"/>
                <a:gd name="connsiteX155" fmla="*/ 9525 w 8802688"/>
                <a:gd name="connsiteY155" fmla="*/ 2655888 h 6677025"/>
                <a:gd name="connsiteX156" fmla="*/ 3175 w 8802688"/>
                <a:gd name="connsiteY156" fmla="*/ 2608263 h 6677025"/>
                <a:gd name="connsiteX157" fmla="*/ 0 w 8802688"/>
                <a:gd name="connsiteY157" fmla="*/ 2563813 h 6677025"/>
                <a:gd name="connsiteX158" fmla="*/ 0 w 8802688"/>
                <a:gd name="connsiteY158" fmla="*/ 2524125 h 6677025"/>
                <a:gd name="connsiteX159" fmla="*/ 9525 w 8802688"/>
                <a:gd name="connsiteY159" fmla="*/ 2492375 h 6677025"/>
                <a:gd name="connsiteX160" fmla="*/ 11113 w 8802688"/>
                <a:gd name="connsiteY160" fmla="*/ 2476500 h 6677025"/>
                <a:gd name="connsiteX161" fmla="*/ 17463 w 8802688"/>
                <a:gd name="connsiteY161" fmla="*/ 2465388 h 6677025"/>
                <a:gd name="connsiteX162" fmla="*/ 47625 w 8802688"/>
                <a:gd name="connsiteY162" fmla="*/ 2425700 h 6677025"/>
                <a:gd name="connsiteX163" fmla="*/ 79375 w 8802688"/>
                <a:gd name="connsiteY163" fmla="*/ 2387600 h 6677025"/>
                <a:gd name="connsiteX164" fmla="*/ 112713 w 8802688"/>
                <a:gd name="connsiteY164" fmla="*/ 2352675 h 6677025"/>
                <a:gd name="connsiteX165" fmla="*/ 149225 w 8802688"/>
                <a:gd name="connsiteY165" fmla="*/ 2322513 h 6677025"/>
                <a:gd name="connsiteX166" fmla="*/ 217488 w 8802688"/>
                <a:gd name="connsiteY166" fmla="*/ 2260600 h 6677025"/>
                <a:gd name="connsiteX167" fmla="*/ 5886450 w 8802688"/>
                <a:gd name="connsiteY167" fmla="*/ 2019300 h 6677025"/>
                <a:gd name="connsiteX168" fmla="*/ 5907087 w 8802688"/>
                <a:gd name="connsiteY168" fmla="*/ 2022475 h 6677025"/>
                <a:gd name="connsiteX169" fmla="*/ 5930900 w 8802688"/>
                <a:gd name="connsiteY169" fmla="*/ 2028825 h 6677025"/>
                <a:gd name="connsiteX170" fmla="*/ 5957888 w 8802688"/>
                <a:gd name="connsiteY170" fmla="*/ 2036763 h 6677025"/>
                <a:gd name="connsiteX171" fmla="*/ 5984875 w 8802688"/>
                <a:gd name="connsiteY171" fmla="*/ 2049463 h 6677025"/>
                <a:gd name="connsiteX172" fmla="*/ 6010275 w 8802688"/>
                <a:gd name="connsiteY172" fmla="*/ 2060575 h 6677025"/>
                <a:gd name="connsiteX173" fmla="*/ 6034088 w 8802688"/>
                <a:gd name="connsiteY173" fmla="*/ 2078038 h 6677025"/>
                <a:gd name="connsiteX174" fmla="*/ 6057900 w 8802688"/>
                <a:gd name="connsiteY174" fmla="*/ 2093913 h 6677025"/>
                <a:gd name="connsiteX175" fmla="*/ 5951538 w 8802688"/>
                <a:gd name="connsiteY175" fmla="*/ 2170113 h 6677025"/>
                <a:gd name="connsiteX176" fmla="*/ 5897562 w 8802688"/>
                <a:gd name="connsiteY176" fmla="*/ 2209800 h 6677025"/>
                <a:gd name="connsiteX177" fmla="*/ 5838825 w 8802688"/>
                <a:gd name="connsiteY177" fmla="*/ 2244725 h 6677025"/>
                <a:gd name="connsiteX178" fmla="*/ 5811837 w 8802688"/>
                <a:gd name="connsiteY178" fmla="*/ 2216150 h 6677025"/>
                <a:gd name="connsiteX179" fmla="*/ 5788025 w 8802688"/>
                <a:gd name="connsiteY179" fmla="*/ 2182813 h 6677025"/>
                <a:gd name="connsiteX180" fmla="*/ 5775325 w 8802688"/>
                <a:gd name="connsiteY180" fmla="*/ 2165350 h 6677025"/>
                <a:gd name="connsiteX181" fmla="*/ 5770562 w 8802688"/>
                <a:gd name="connsiteY181" fmla="*/ 2146300 h 6677025"/>
                <a:gd name="connsiteX182" fmla="*/ 5764212 w 8802688"/>
                <a:gd name="connsiteY182" fmla="*/ 2132013 h 6677025"/>
                <a:gd name="connsiteX183" fmla="*/ 5764212 w 8802688"/>
                <a:gd name="connsiteY183" fmla="*/ 2117725 h 6677025"/>
                <a:gd name="connsiteX184" fmla="*/ 5770562 w 8802688"/>
                <a:gd name="connsiteY184" fmla="*/ 2101850 h 6677025"/>
                <a:gd name="connsiteX185" fmla="*/ 5778500 w 8802688"/>
                <a:gd name="connsiteY185" fmla="*/ 2087563 h 6677025"/>
                <a:gd name="connsiteX186" fmla="*/ 5791200 w 8802688"/>
                <a:gd name="connsiteY186" fmla="*/ 2073275 h 6677025"/>
                <a:gd name="connsiteX187" fmla="*/ 5805487 w 8802688"/>
                <a:gd name="connsiteY187" fmla="*/ 2057400 h 6677025"/>
                <a:gd name="connsiteX188" fmla="*/ 5821362 w 8802688"/>
                <a:gd name="connsiteY188" fmla="*/ 2046288 h 6677025"/>
                <a:gd name="connsiteX189" fmla="*/ 5838825 w 8802688"/>
                <a:gd name="connsiteY189" fmla="*/ 2033588 h 6677025"/>
                <a:gd name="connsiteX190" fmla="*/ 5853112 w 8802688"/>
                <a:gd name="connsiteY190" fmla="*/ 2025650 h 6677025"/>
                <a:gd name="connsiteX191" fmla="*/ 5870575 w 8802688"/>
                <a:gd name="connsiteY191" fmla="*/ 2022475 h 6677025"/>
                <a:gd name="connsiteX192" fmla="*/ 6169026 w 8802688"/>
                <a:gd name="connsiteY192" fmla="*/ 1685925 h 6677025"/>
                <a:gd name="connsiteX193" fmla="*/ 6076951 w 8802688"/>
                <a:gd name="connsiteY193" fmla="*/ 1712913 h 6677025"/>
                <a:gd name="connsiteX194" fmla="*/ 5984875 w 8802688"/>
                <a:gd name="connsiteY194" fmla="*/ 1739900 h 6677025"/>
                <a:gd name="connsiteX195" fmla="*/ 5938838 w 8802688"/>
                <a:gd name="connsiteY195" fmla="*/ 1757363 h 6677025"/>
                <a:gd name="connsiteX196" fmla="*/ 5894388 w 8802688"/>
                <a:gd name="connsiteY196" fmla="*/ 1774825 h 6677025"/>
                <a:gd name="connsiteX197" fmla="*/ 5849938 w 8802688"/>
                <a:gd name="connsiteY197" fmla="*/ 1798638 h 6677025"/>
                <a:gd name="connsiteX198" fmla="*/ 5805488 w 8802688"/>
                <a:gd name="connsiteY198" fmla="*/ 1828800 h 6677025"/>
                <a:gd name="connsiteX199" fmla="*/ 5764213 w 8802688"/>
                <a:gd name="connsiteY199" fmla="*/ 1862138 h 6677025"/>
                <a:gd name="connsiteX200" fmla="*/ 5722938 w 8802688"/>
                <a:gd name="connsiteY200" fmla="*/ 1897063 h 6677025"/>
                <a:gd name="connsiteX201" fmla="*/ 5683250 w 8802688"/>
                <a:gd name="connsiteY201" fmla="*/ 1933575 h 6677025"/>
                <a:gd name="connsiteX202" fmla="*/ 5648325 w 8802688"/>
                <a:gd name="connsiteY202" fmla="*/ 1971675 h 6677025"/>
                <a:gd name="connsiteX203" fmla="*/ 5576888 w 8802688"/>
                <a:gd name="connsiteY203" fmla="*/ 2052638 h 6677025"/>
                <a:gd name="connsiteX204" fmla="*/ 5502275 w 8802688"/>
                <a:gd name="connsiteY204" fmla="*/ 2128838 h 6677025"/>
                <a:gd name="connsiteX205" fmla="*/ 5522913 w 8802688"/>
                <a:gd name="connsiteY205" fmla="*/ 2122488 h 6677025"/>
                <a:gd name="connsiteX206" fmla="*/ 5543550 w 8802688"/>
                <a:gd name="connsiteY206" fmla="*/ 2117725 h 6677025"/>
                <a:gd name="connsiteX207" fmla="*/ 5586413 w 8802688"/>
                <a:gd name="connsiteY207" fmla="*/ 2098675 h 6677025"/>
                <a:gd name="connsiteX208" fmla="*/ 5607050 w 8802688"/>
                <a:gd name="connsiteY208" fmla="*/ 2093913 h 6677025"/>
                <a:gd name="connsiteX209" fmla="*/ 5624513 w 8802688"/>
                <a:gd name="connsiteY209" fmla="*/ 2087563 h 6677025"/>
                <a:gd name="connsiteX210" fmla="*/ 5641975 w 8802688"/>
                <a:gd name="connsiteY210" fmla="*/ 2087563 h 6677025"/>
                <a:gd name="connsiteX211" fmla="*/ 5657850 w 8802688"/>
                <a:gd name="connsiteY211" fmla="*/ 2093913 h 6677025"/>
                <a:gd name="connsiteX212" fmla="*/ 5832475 w 8802688"/>
                <a:gd name="connsiteY212" fmla="*/ 2357438 h 6677025"/>
                <a:gd name="connsiteX213" fmla="*/ 5975350 w 8802688"/>
                <a:gd name="connsiteY213" fmla="*/ 2265363 h 6677025"/>
                <a:gd name="connsiteX214" fmla="*/ 6115051 w 8802688"/>
                <a:gd name="connsiteY214" fmla="*/ 2170113 h 6677025"/>
                <a:gd name="connsiteX215" fmla="*/ 6264276 w 8802688"/>
                <a:gd name="connsiteY215" fmla="*/ 2078038 h 6677025"/>
                <a:gd name="connsiteX216" fmla="*/ 6340476 w 8802688"/>
                <a:gd name="connsiteY216" fmla="*/ 2030413 h 6677025"/>
                <a:gd name="connsiteX217" fmla="*/ 6424613 w 8802688"/>
                <a:gd name="connsiteY217" fmla="*/ 1982788 h 6677025"/>
                <a:gd name="connsiteX218" fmla="*/ 6400801 w 8802688"/>
                <a:gd name="connsiteY218" fmla="*/ 1981200 h 6677025"/>
                <a:gd name="connsiteX219" fmla="*/ 6364288 w 8802688"/>
                <a:gd name="connsiteY219" fmla="*/ 1971675 h 6677025"/>
                <a:gd name="connsiteX220" fmla="*/ 6323013 w 8802688"/>
                <a:gd name="connsiteY220" fmla="*/ 1958975 h 6677025"/>
                <a:gd name="connsiteX221" fmla="*/ 6302376 w 8802688"/>
                <a:gd name="connsiteY221" fmla="*/ 1947863 h 6677025"/>
                <a:gd name="connsiteX222" fmla="*/ 6281738 w 8802688"/>
                <a:gd name="connsiteY222" fmla="*/ 1935163 h 6677025"/>
                <a:gd name="connsiteX223" fmla="*/ 6261101 w 8802688"/>
                <a:gd name="connsiteY223" fmla="*/ 1917700 h 6677025"/>
                <a:gd name="connsiteX224" fmla="*/ 6240463 w 8802688"/>
                <a:gd name="connsiteY224" fmla="*/ 1900238 h 6677025"/>
                <a:gd name="connsiteX225" fmla="*/ 6221413 w 8802688"/>
                <a:gd name="connsiteY225" fmla="*/ 1876425 h 6677025"/>
                <a:gd name="connsiteX226" fmla="*/ 6203951 w 8802688"/>
                <a:gd name="connsiteY226" fmla="*/ 1849438 h 6677025"/>
                <a:gd name="connsiteX227" fmla="*/ 6192838 w 8802688"/>
                <a:gd name="connsiteY227" fmla="*/ 1817688 h 6677025"/>
                <a:gd name="connsiteX228" fmla="*/ 6180138 w 8802688"/>
                <a:gd name="connsiteY228" fmla="*/ 1778000 h 6677025"/>
                <a:gd name="connsiteX229" fmla="*/ 6170613 w 8802688"/>
                <a:gd name="connsiteY229" fmla="*/ 1736725 h 6677025"/>
                <a:gd name="connsiteX230" fmla="*/ 8401050 w 8802688"/>
                <a:gd name="connsiteY230" fmla="*/ 1338262 h 6677025"/>
                <a:gd name="connsiteX231" fmla="*/ 8332788 w 8802688"/>
                <a:gd name="connsiteY231" fmla="*/ 1382712 h 6677025"/>
                <a:gd name="connsiteX232" fmla="*/ 8264525 w 8802688"/>
                <a:gd name="connsiteY232" fmla="*/ 1430337 h 6677025"/>
                <a:gd name="connsiteX233" fmla="*/ 8131175 w 8802688"/>
                <a:gd name="connsiteY233" fmla="*/ 1531937 h 6677025"/>
                <a:gd name="connsiteX234" fmla="*/ 8002588 w 8802688"/>
                <a:gd name="connsiteY234" fmla="*/ 1630363 h 6677025"/>
                <a:gd name="connsiteX235" fmla="*/ 7886700 w 8802688"/>
                <a:gd name="connsiteY235" fmla="*/ 1722438 h 6677025"/>
                <a:gd name="connsiteX236" fmla="*/ 7920038 w 8802688"/>
                <a:gd name="connsiteY236" fmla="*/ 1727200 h 6677025"/>
                <a:gd name="connsiteX237" fmla="*/ 7954963 w 8802688"/>
                <a:gd name="connsiteY237" fmla="*/ 1727200 h 6677025"/>
                <a:gd name="connsiteX238" fmla="*/ 7993063 w 8802688"/>
                <a:gd name="connsiteY238" fmla="*/ 1725613 h 6677025"/>
                <a:gd name="connsiteX239" fmla="*/ 8029575 w 8802688"/>
                <a:gd name="connsiteY239" fmla="*/ 1716088 h 6677025"/>
                <a:gd name="connsiteX240" fmla="*/ 8064500 w 8802688"/>
                <a:gd name="connsiteY240" fmla="*/ 1703388 h 6677025"/>
                <a:gd name="connsiteX241" fmla="*/ 8101013 w 8802688"/>
                <a:gd name="connsiteY241" fmla="*/ 1689100 h 6677025"/>
                <a:gd name="connsiteX242" fmla="*/ 8135938 w 8802688"/>
                <a:gd name="connsiteY242" fmla="*/ 1668463 h 6677025"/>
                <a:gd name="connsiteX243" fmla="*/ 8172450 w 8802688"/>
                <a:gd name="connsiteY243" fmla="*/ 1644650 h 6677025"/>
                <a:gd name="connsiteX244" fmla="*/ 8204200 w 8802688"/>
                <a:gd name="connsiteY244" fmla="*/ 1617662 h 6677025"/>
                <a:gd name="connsiteX245" fmla="*/ 8237538 w 8802688"/>
                <a:gd name="connsiteY245" fmla="*/ 1587500 h 6677025"/>
                <a:gd name="connsiteX246" fmla="*/ 8270875 w 8802688"/>
                <a:gd name="connsiteY246" fmla="*/ 1555750 h 6677025"/>
                <a:gd name="connsiteX247" fmla="*/ 8299450 w 8802688"/>
                <a:gd name="connsiteY247" fmla="*/ 1516062 h 6677025"/>
                <a:gd name="connsiteX248" fmla="*/ 8329613 w 8802688"/>
                <a:gd name="connsiteY248" fmla="*/ 1477963 h 6677025"/>
                <a:gd name="connsiteX249" fmla="*/ 8356600 w 8802688"/>
                <a:gd name="connsiteY249" fmla="*/ 1433512 h 6677025"/>
                <a:gd name="connsiteX250" fmla="*/ 8380413 w 8802688"/>
                <a:gd name="connsiteY250" fmla="*/ 1389062 h 6677025"/>
                <a:gd name="connsiteX251" fmla="*/ 4067176 w 8802688"/>
                <a:gd name="connsiteY251" fmla="*/ 1181100 h 6677025"/>
                <a:gd name="connsiteX252" fmla="*/ 3979864 w 8802688"/>
                <a:gd name="connsiteY252" fmla="*/ 1184275 h 6677025"/>
                <a:gd name="connsiteX253" fmla="*/ 3900489 w 8802688"/>
                <a:gd name="connsiteY253" fmla="*/ 1192213 h 6677025"/>
                <a:gd name="connsiteX254" fmla="*/ 3860801 w 8802688"/>
                <a:gd name="connsiteY254" fmla="*/ 1201738 h 6677025"/>
                <a:gd name="connsiteX255" fmla="*/ 3825876 w 8802688"/>
                <a:gd name="connsiteY255" fmla="*/ 1211263 h 6677025"/>
                <a:gd name="connsiteX256" fmla="*/ 3790951 w 8802688"/>
                <a:gd name="connsiteY256" fmla="*/ 1219200 h 6677025"/>
                <a:gd name="connsiteX257" fmla="*/ 3757613 w 8802688"/>
                <a:gd name="connsiteY257" fmla="*/ 1231900 h 6677025"/>
                <a:gd name="connsiteX258" fmla="*/ 3724276 w 8802688"/>
                <a:gd name="connsiteY258" fmla="*/ 1246188 h 6677025"/>
                <a:gd name="connsiteX259" fmla="*/ 3695701 w 8802688"/>
                <a:gd name="connsiteY259" fmla="*/ 1260475 h 6677025"/>
                <a:gd name="connsiteX260" fmla="*/ 3665538 w 8802688"/>
                <a:gd name="connsiteY260" fmla="*/ 1279525 h 6677025"/>
                <a:gd name="connsiteX261" fmla="*/ 3635376 w 8802688"/>
                <a:gd name="connsiteY261" fmla="*/ 1296988 h 6677025"/>
                <a:gd name="connsiteX262" fmla="*/ 3608388 w 8802688"/>
                <a:gd name="connsiteY262" fmla="*/ 1317625 h 6677025"/>
                <a:gd name="connsiteX263" fmla="*/ 3581401 w 8802688"/>
                <a:gd name="connsiteY263" fmla="*/ 1341438 h 6677025"/>
                <a:gd name="connsiteX264" fmla="*/ 3557588 w 8802688"/>
                <a:gd name="connsiteY264" fmla="*/ 1365250 h 6677025"/>
                <a:gd name="connsiteX265" fmla="*/ 3533776 w 8802688"/>
                <a:gd name="connsiteY265" fmla="*/ 1392238 h 6677025"/>
                <a:gd name="connsiteX266" fmla="*/ 3509963 w 8802688"/>
                <a:gd name="connsiteY266" fmla="*/ 1419225 h 6677025"/>
                <a:gd name="connsiteX267" fmla="*/ 3489326 w 8802688"/>
                <a:gd name="connsiteY267" fmla="*/ 1450975 h 6677025"/>
                <a:gd name="connsiteX268" fmla="*/ 3468688 w 8802688"/>
                <a:gd name="connsiteY268" fmla="*/ 1481138 h 6677025"/>
                <a:gd name="connsiteX269" fmla="*/ 3448051 w 8802688"/>
                <a:gd name="connsiteY269" fmla="*/ 1516063 h 6677025"/>
                <a:gd name="connsiteX270" fmla="*/ 3413126 w 8802688"/>
                <a:gd name="connsiteY270" fmla="*/ 1590675 h 6677025"/>
                <a:gd name="connsiteX271" fmla="*/ 3379788 w 8802688"/>
                <a:gd name="connsiteY271" fmla="*/ 1671638 h 6677025"/>
                <a:gd name="connsiteX272" fmla="*/ 3349626 w 8802688"/>
                <a:gd name="connsiteY272" fmla="*/ 1763713 h 6677025"/>
                <a:gd name="connsiteX273" fmla="*/ 3325813 w 8802688"/>
                <a:gd name="connsiteY273" fmla="*/ 1865313 h 6677025"/>
                <a:gd name="connsiteX274" fmla="*/ 3302001 w 8802688"/>
                <a:gd name="connsiteY274" fmla="*/ 1971676 h 6677025"/>
                <a:gd name="connsiteX275" fmla="*/ 3281363 w 8802688"/>
                <a:gd name="connsiteY275" fmla="*/ 2090738 h 6677025"/>
                <a:gd name="connsiteX276" fmla="*/ 3368676 w 8802688"/>
                <a:gd name="connsiteY276" fmla="*/ 1944688 h 6677025"/>
                <a:gd name="connsiteX277" fmla="*/ 3451226 w 8802688"/>
                <a:gd name="connsiteY277" fmla="*/ 1787526 h 6677025"/>
                <a:gd name="connsiteX278" fmla="*/ 3533776 w 8802688"/>
                <a:gd name="connsiteY278" fmla="*/ 1624013 h 6677025"/>
                <a:gd name="connsiteX279" fmla="*/ 3617913 w 8802688"/>
                <a:gd name="connsiteY279" fmla="*/ 1454150 h 6677025"/>
                <a:gd name="connsiteX280" fmla="*/ 3652838 w 8802688"/>
                <a:gd name="connsiteY280" fmla="*/ 1454150 h 6677025"/>
                <a:gd name="connsiteX281" fmla="*/ 3656013 w 8802688"/>
                <a:gd name="connsiteY281" fmla="*/ 1495425 h 6677025"/>
                <a:gd name="connsiteX282" fmla="*/ 3659188 w 8802688"/>
                <a:gd name="connsiteY282" fmla="*/ 1531938 h 6677025"/>
                <a:gd name="connsiteX283" fmla="*/ 3673476 w 8802688"/>
                <a:gd name="connsiteY283" fmla="*/ 1600200 h 6677025"/>
                <a:gd name="connsiteX284" fmla="*/ 3686176 w 8802688"/>
                <a:gd name="connsiteY284" fmla="*/ 1658938 h 6677025"/>
                <a:gd name="connsiteX285" fmla="*/ 3689351 w 8802688"/>
                <a:gd name="connsiteY285" fmla="*/ 1689100 h 6677025"/>
                <a:gd name="connsiteX286" fmla="*/ 3692526 w 8802688"/>
                <a:gd name="connsiteY286" fmla="*/ 1716088 h 6677025"/>
                <a:gd name="connsiteX287" fmla="*/ 3713163 w 8802688"/>
                <a:gd name="connsiteY287" fmla="*/ 1662113 h 6677025"/>
                <a:gd name="connsiteX288" fmla="*/ 3736976 w 8802688"/>
                <a:gd name="connsiteY288" fmla="*/ 1609725 h 6677025"/>
                <a:gd name="connsiteX289" fmla="*/ 3757613 w 8802688"/>
                <a:gd name="connsiteY289" fmla="*/ 1562101 h 6677025"/>
                <a:gd name="connsiteX290" fmla="*/ 3784601 w 8802688"/>
                <a:gd name="connsiteY290" fmla="*/ 1514475 h 6677025"/>
                <a:gd name="connsiteX291" fmla="*/ 3811588 w 8802688"/>
                <a:gd name="connsiteY291" fmla="*/ 1471613 h 6677025"/>
                <a:gd name="connsiteX292" fmla="*/ 3840163 w 8802688"/>
                <a:gd name="connsiteY292" fmla="*/ 1430338 h 6677025"/>
                <a:gd name="connsiteX293" fmla="*/ 3870326 w 8802688"/>
                <a:gd name="connsiteY293" fmla="*/ 1392238 h 6677025"/>
                <a:gd name="connsiteX294" fmla="*/ 3906839 w 8802688"/>
                <a:gd name="connsiteY294" fmla="*/ 1355725 h 6677025"/>
                <a:gd name="connsiteX295" fmla="*/ 3941764 w 8802688"/>
                <a:gd name="connsiteY295" fmla="*/ 1327150 h 6677025"/>
                <a:gd name="connsiteX296" fmla="*/ 3979864 w 8802688"/>
                <a:gd name="connsiteY296" fmla="*/ 1296988 h 6677025"/>
                <a:gd name="connsiteX297" fmla="*/ 4022726 w 8802688"/>
                <a:gd name="connsiteY297" fmla="*/ 1273175 h 6677025"/>
                <a:gd name="connsiteX298" fmla="*/ 4067176 w 8802688"/>
                <a:gd name="connsiteY298" fmla="*/ 1249363 h 6677025"/>
                <a:gd name="connsiteX299" fmla="*/ 4117976 w 8802688"/>
                <a:gd name="connsiteY299" fmla="*/ 1231900 h 6677025"/>
                <a:gd name="connsiteX300" fmla="*/ 4167189 w 8802688"/>
                <a:gd name="connsiteY300" fmla="*/ 1216025 h 6677025"/>
                <a:gd name="connsiteX301" fmla="*/ 4224339 w 8802688"/>
                <a:gd name="connsiteY301" fmla="*/ 1201738 h 6677025"/>
                <a:gd name="connsiteX302" fmla="*/ 4286251 w 8802688"/>
                <a:gd name="connsiteY302" fmla="*/ 1195388 h 6677025"/>
                <a:gd name="connsiteX303" fmla="*/ 4170364 w 8802688"/>
                <a:gd name="connsiteY303" fmla="*/ 1184275 h 6677025"/>
                <a:gd name="connsiteX304" fmla="*/ 4117976 w 8802688"/>
                <a:gd name="connsiteY304" fmla="*/ 1181100 h 6677025"/>
                <a:gd name="connsiteX305" fmla="*/ 5586413 w 8802688"/>
                <a:gd name="connsiteY305" fmla="*/ 1166812 h 6677025"/>
                <a:gd name="connsiteX306" fmla="*/ 5481638 w 8802688"/>
                <a:gd name="connsiteY306" fmla="*/ 1204912 h 6677025"/>
                <a:gd name="connsiteX307" fmla="*/ 5437188 w 8802688"/>
                <a:gd name="connsiteY307" fmla="*/ 1225550 h 6677025"/>
                <a:gd name="connsiteX308" fmla="*/ 5399088 w 8802688"/>
                <a:gd name="connsiteY308" fmla="*/ 1243012 h 6677025"/>
                <a:gd name="connsiteX309" fmla="*/ 5365751 w 8802688"/>
                <a:gd name="connsiteY309" fmla="*/ 1260475 h 6677025"/>
                <a:gd name="connsiteX310" fmla="*/ 5335588 w 8802688"/>
                <a:gd name="connsiteY310" fmla="*/ 1282700 h 6677025"/>
                <a:gd name="connsiteX311" fmla="*/ 5308601 w 8802688"/>
                <a:gd name="connsiteY311" fmla="*/ 1300162 h 6677025"/>
                <a:gd name="connsiteX312" fmla="*/ 5287963 w 8802688"/>
                <a:gd name="connsiteY312" fmla="*/ 1320800 h 6677025"/>
                <a:gd name="connsiteX313" fmla="*/ 5270501 w 8802688"/>
                <a:gd name="connsiteY313" fmla="*/ 1341437 h 6677025"/>
                <a:gd name="connsiteX314" fmla="*/ 5259388 w 8802688"/>
                <a:gd name="connsiteY314" fmla="*/ 1362075 h 6677025"/>
                <a:gd name="connsiteX315" fmla="*/ 5246688 w 8802688"/>
                <a:gd name="connsiteY315" fmla="*/ 1385887 h 6677025"/>
                <a:gd name="connsiteX316" fmla="*/ 5240338 w 8802688"/>
                <a:gd name="connsiteY316" fmla="*/ 1409700 h 6677025"/>
                <a:gd name="connsiteX317" fmla="*/ 5237163 w 8802688"/>
                <a:gd name="connsiteY317" fmla="*/ 1436687 h 6677025"/>
                <a:gd name="connsiteX318" fmla="*/ 5237163 w 8802688"/>
                <a:gd name="connsiteY318" fmla="*/ 1463675 h 6677025"/>
                <a:gd name="connsiteX319" fmla="*/ 5240338 w 8802688"/>
                <a:gd name="connsiteY319" fmla="*/ 1492250 h 6677025"/>
                <a:gd name="connsiteX320" fmla="*/ 5246688 w 8802688"/>
                <a:gd name="connsiteY320" fmla="*/ 1525587 h 6677025"/>
                <a:gd name="connsiteX321" fmla="*/ 5287963 w 8802688"/>
                <a:gd name="connsiteY321" fmla="*/ 1484312 h 6677025"/>
                <a:gd name="connsiteX322" fmla="*/ 5330826 w 8802688"/>
                <a:gd name="connsiteY322" fmla="*/ 1439862 h 6677025"/>
                <a:gd name="connsiteX323" fmla="*/ 5416551 w 8802688"/>
                <a:gd name="connsiteY323" fmla="*/ 1347787 h 6677025"/>
                <a:gd name="connsiteX324" fmla="*/ 5499101 w 8802688"/>
                <a:gd name="connsiteY324" fmla="*/ 1252537 h 6677025"/>
                <a:gd name="connsiteX325" fmla="*/ 5540376 w 8802688"/>
                <a:gd name="connsiteY325" fmla="*/ 1208087 h 6677025"/>
                <a:gd name="connsiteX326" fmla="*/ 5434013 w 8802688"/>
                <a:gd name="connsiteY326" fmla="*/ 0 h 6677025"/>
                <a:gd name="connsiteX327" fmla="*/ 5519738 w 8802688"/>
                <a:gd name="connsiteY327" fmla="*/ 3175 h 6677025"/>
                <a:gd name="connsiteX328" fmla="*/ 5610226 w 8802688"/>
                <a:gd name="connsiteY328" fmla="*/ 12700 h 6677025"/>
                <a:gd name="connsiteX329" fmla="*/ 5699126 w 8802688"/>
                <a:gd name="connsiteY329" fmla="*/ 30163 h 6677025"/>
                <a:gd name="connsiteX330" fmla="*/ 5788026 w 8802688"/>
                <a:gd name="connsiteY330" fmla="*/ 50800 h 6677025"/>
                <a:gd name="connsiteX331" fmla="*/ 5876926 w 8802688"/>
                <a:gd name="connsiteY331" fmla="*/ 77788 h 6677025"/>
                <a:gd name="connsiteX332" fmla="*/ 5965826 w 8802688"/>
                <a:gd name="connsiteY332" fmla="*/ 111125 h 6677025"/>
                <a:gd name="connsiteX333" fmla="*/ 6054726 w 8802688"/>
                <a:gd name="connsiteY333" fmla="*/ 146050 h 6677025"/>
                <a:gd name="connsiteX334" fmla="*/ 6142038 w 8802688"/>
                <a:gd name="connsiteY334" fmla="*/ 187325 h 6677025"/>
                <a:gd name="connsiteX335" fmla="*/ 6237288 w 8802688"/>
                <a:gd name="connsiteY335" fmla="*/ 258763 h 6677025"/>
                <a:gd name="connsiteX336" fmla="*/ 6329363 w 8802688"/>
                <a:gd name="connsiteY336" fmla="*/ 333375 h 6677025"/>
                <a:gd name="connsiteX337" fmla="*/ 6418263 w 8802688"/>
                <a:gd name="connsiteY337" fmla="*/ 407988 h 6677025"/>
                <a:gd name="connsiteX338" fmla="*/ 6507163 w 8802688"/>
                <a:gd name="connsiteY338" fmla="*/ 485775 h 6677025"/>
                <a:gd name="connsiteX339" fmla="*/ 6677026 w 8802688"/>
                <a:gd name="connsiteY339" fmla="*/ 639763 h 6677025"/>
                <a:gd name="connsiteX340" fmla="*/ 6762751 w 8802688"/>
                <a:gd name="connsiteY340" fmla="*/ 714375 h 6677025"/>
                <a:gd name="connsiteX341" fmla="*/ 6846888 w 8802688"/>
                <a:gd name="connsiteY341" fmla="*/ 785813 h 6677025"/>
                <a:gd name="connsiteX342" fmla="*/ 6846888 w 8802688"/>
                <a:gd name="connsiteY342" fmla="*/ 796926 h 6677025"/>
                <a:gd name="connsiteX343" fmla="*/ 6851651 w 8802688"/>
                <a:gd name="connsiteY343" fmla="*/ 812801 h 6677025"/>
                <a:gd name="connsiteX344" fmla="*/ 6858001 w 8802688"/>
                <a:gd name="connsiteY344" fmla="*/ 823913 h 6677025"/>
                <a:gd name="connsiteX345" fmla="*/ 6867526 w 8802688"/>
                <a:gd name="connsiteY345" fmla="*/ 836613 h 6677025"/>
                <a:gd name="connsiteX346" fmla="*/ 6878638 w 8802688"/>
                <a:gd name="connsiteY346" fmla="*/ 844550 h 6677025"/>
                <a:gd name="connsiteX347" fmla="*/ 6891338 w 8802688"/>
                <a:gd name="connsiteY347" fmla="*/ 854075 h 6677025"/>
                <a:gd name="connsiteX348" fmla="*/ 6905626 w 8802688"/>
                <a:gd name="connsiteY348" fmla="*/ 857250 h 6677025"/>
                <a:gd name="connsiteX349" fmla="*/ 6919913 w 8802688"/>
                <a:gd name="connsiteY349" fmla="*/ 860425 h 6677025"/>
                <a:gd name="connsiteX350" fmla="*/ 6973888 w 8802688"/>
                <a:gd name="connsiteY350" fmla="*/ 868363 h 6677025"/>
                <a:gd name="connsiteX351" fmla="*/ 7024688 w 8802688"/>
                <a:gd name="connsiteY351" fmla="*/ 884238 h 6677025"/>
                <a:gd name="connsiteX352" fmla="*/ 7072313 w 8802688"/>
                <a:gd name="connsiteY352" fmla="*/ 901700 h 6677025"/>
                <a:gd name="connsiteX353" fmla="*/ 7116763 w 8802688"/>
                <a:gd name="connsiteY353" fmla="*/ 925513 h 6677025"/>
                <a:gd name="connsiteX354" fmla="*/ 7158038 w 8802688"/>
                <a:gd name="connsiteY354" fmla="*/ 952500 h 6677025"/>
                <a:gd name="connsiteX355" fmla="*/ 7199313 w 8802688"/>
                <a:gd name="connsiteY355" fmla="*/ 981075 h 6677025"/>
                <a:gd name="connsiteX356" fmla="*/ 7235826 w 8802688"/>
                <a:gd name="connsiteY356" fmla="*/ 1014413 h 6677025"/>
                <a:gd name="connsiteX357" fmla="*/ 7270751 w 8802688"/>
                <a:gd name="connsiteY357" fmla="*/ 1049338 h 6677025"/>
                <a:gd name="connsiteX358" fmla="*/ 7307263 w 8802688"/>
                <a:gd name="connsiteY358" fmla="*/ 1089025 h 6677025"/>
                <a:gd name="connsiteX359" fmla="*/ 7337426 w 8802688"/>
                <a:gd name="connsiteY359" fmla="*/ 1127125 h 6677025"/>
                <a:gd name="connsiteX360" fmla="*/ 7399338 w 8802688"/>
                <a:gd name="connsiteY360" fmla="*/ 1211263 h 6677025"/>
                <a:gd name="connsiteX361" fmla="*/ 7454901 w 8802688"/>
                <a:gd name="connsiteY361" fmla="*/ 1296988 h 6677025"/>
                <a:gd name="connsiteX362" fmla="*/ 7512051 w 8802688"/>
                <a:gd name="connsiteY362" fmla="*/ 1382713 h 6677025"/>
                <a:gd name="connsiteX363" fmla="*/ 7069138 w 8802688"/>
                <a:gd name="connsiteY363" fmla="*/ 1492250 h 6677025"/>
                <a:gd name="connsiteX364" fmla="*/ 7083426 w 8802688"/>
                <a:gd name="connsiteY364" fmla="*/ 1573213 h 6677025"/>
                <a:gd name="connsiteX365" fmla="*/ 7092951 w 8802688"/>
                <a:gd name="connsiteY365" fmla="*/ 1611313 h 6677025"/>
                <a:gd name="connsiteX366" fmla="*/ 7104063 w 8802688"/>
                <a:gd name="connsiteY366" fmla="*/ 1647826 h 6677025"/>
                <a:gd name="connsiteX367" fmla="*/ 7116763 w 8802688"/>
                <a:gd name="connsiteY367" fmla="*/ 1677988 h 6677025"/>
                <a:gd name="connsiteX368" fmla="*/ 7131051 w 8802688"/>
                <a:gd name="connsiteY368" fmla="*/ 1706563 h 6677025"/>
                <a:gd name="connsiteX369" fmla="*/ 7150101 w 8802688"/>
                <a:gd name="connsiteY369" fmla="*/ 1733550 h 6677025"/>
                <a:gd name="connsiteX370" fmla="*/ 7170738 w 8802688"/>
                <a:gd name="connsiteY370" fmla="*/ 1754188 h 6677025"/>
                <a:gd name="connsiteX371" fmla="*/ 7191376 w 8802688"/>
                <a:gd name="connsiteY371" fmla="*/ 1774825 h 6677025"/>
                <a:gd name="connsiteX372" fmla="*/ 7218363 w 8802688"/>
                <a:gd name="connsiteY372" fmla="*/ 1790700 h 6677025"/>
                <a:gd name="connsiteX373" fmla="*/ 7243763 w 8802688"/>
                <a:gd name="connsiteY373" fmla="*/ 1801813 h 6677025"/>
                <a:gd name="connsiteX374" fmla="*/ 7277101 w 8802688"/>
                <a:gd name="connsiteY374" fmla="*/ 1811338 h 6677025"/>
                <a:gd name="connsiteX375" fmla="*/ 7310438 w 8802688"/>
                <a:gd name="connsiteY375" fmla="*/ 1814513 h 6677025"/>
                <a:gd name="connsiteX376" fmla="*/ 7348538 w 8802688"/>
                <a:gd name="connsiteY376" fmla="*/ 1811338 h 6677025"/>
                <a:gd name="connsiteX377" fmla="*/ 7392988 w 8802688"/>
                <a:gd name="connsiteY377" fmla="*/ 1804988 h 6677025"/>
                <a:gd name="connsiteX378" fmla="*/ 7437438 w 8802688"/>
                <a:gd name="connsiteY378" fmla="*/ 1793875 h 6677025"/>
                <a:gd name="connsiteX379" fmla="*/ 7550151 w 8802688"/>
                <a:gd name="connsiteY379" fmla="*/ 1906588 h 6677025"/>
                <a:gd name="connsiteX380" fmla="*/ 7362826 w 8802688"/>
                <a:gd name="connsiteY380" fmla="*/ 1941513 h 6677025"/>
                <a:gd name="connsiteX381" fmla="*/ 7221538 w 8802688"/>
                <a:gd name="connsiteY381" fmla="*/ 1974850 h 6677025"/>
                <a:gd name="connsiteX382" fmla="*/ 7164388 w 8802688"/>
                <a:gd name="connsiteY382" fmla="*/ 1992313 h 6677025"/>
                <a:gd name="connsiteX383" fmla="*/ 7116763 w 8802688"/>
                <a:gd name="connsiteY383" fmla="*/ 2006600 h 6677025"/>
                <a:gd name="connsiteX384" fmla="*/ 7075488 w 8802688"/>
                <a:gd name="connsiteY384" fmla="*/ 2025650 h 6677025"/>
                <a:gd name="connsiteX385" fmla="*/ 7038976 w 8802688"/>
                <a:gd name="connsiteY385" fmla="*/ 2046288 h 6677025"/>
                <a:gd name="connsiteX386" fmla="*/ 7011988 w 8802688"/>
                <a:gd name="connsiteY386" fmla="*/ 2066925 h 6677025"/>
                <a:gd name="connsiteX387" fmla="*/ 6988176 w 8802688"/>
                <a:gd name="connsiteY387" fmla="*/ 2093913 h 6677025"/>
                <a:gd name="connsiteX388" fmla="*/ 6970713 w 8802688"/>
                <a:gd name="connsiteY388" fmla="*/ 2122488 h 6677025"/>
                <a:gd name="connsiteX389" fmla="*/ 6956426 w 8802688"/>
                <a:gd name="connsiteY389" fmla="*/ 2159000 h 6677025"/>
                <a:gd name="connsiteX390" fmla="*/ 6943726 w 8802688"/>
                <a:gd name="connsiteY390" fmla="*/ 2197100 h 6677025"/>
                <a:gd name="connsiteX391" fmla="*/ 6935788 w 8802688"/>
                <a:gd name="connsiteY391" fmla="*/ 2241550 h 6677025"/>
                <a:gd name="connsiteX392" fmla="*/ 6926263 w 8802688"/>
                <a:gd name="connsiteY392" fmla="*/ 2295525 h 6677025"/>
                <a:gd name="connsiteX393" fmla="*/ 6919913 w 8802688"/>
                <a:gd name="connsiteY393" fmla="*/ 2355850 h 6677025"/>
                <a:gd name="connsiteX394" fmla="*/ 6946901 w 8802688"/>
                <a:gd name="connsiteY394" fmla="*/ 2298700 h 6677025"/>
                <a:gd name="connsiteX395" fmla="*/ 6973888 w 8802688"/>
                <a:gd name="connsiteY395" fmla="*/ 2244725 h 6677025"/>
                <a:gd name="connsiteX396" fmla="*/ 7004051 w 8802688"/>
                <a:gd name="connsiteY396" fmla="*/ 2200275 h 6677025"/>
                <a:gd name="connsiteX397" fmla="*/ 7015163 w 8802688"/>
                <a:gd name="connsiteY397" fmla="*/ 2182813 h 6677025"/>
                <a:gd name="connsiteX398" fmla="*/ 7031038 w 8802688"/>
                <a:gd name="connsiteY398" fmla="*/ 2168525 h 6677025"/>
                <a:gd name="connsiteX399" fmla="*/ 7081838 w 8802688"/>
                <a:gd name="connsiteY399" fmla="*/ 2117725 h 6677025"/>
                <a:gd name="connsiteX400" fmla="*/ 7127876 w 8802688"/>
                <a:gd name="connsiteY400" fmla="*/ 2073276 h 6677025"/>
                <a:gd name="connsiteX401" fmla="*/ 7181851 w 8802688"/>
                <a:gd name="connsiteY401" fmla="*/ 2030413 h 6677025"/>
                <a:gd name="connsiteX402" fmla="*/ 7253288 w 8802688"/>
                <a:gd name="connsiteY402" fmla="*/ 1981200 h 6677025"/>
                <a:gd name="connsiteX403" fmla="*/ 7226301 w 8802688"/>
                <a:gd name="connsiteY403" fmla="*/ 2135188 h 6677025"/>
                <a:gd name="connsiteX404" fmla="*/ 7197726 w 8802688"/>
                <a:gd name="connsiteY404" fmla="*/ 2268538 h 6677025"/>
                <a:gd name="connsiteX405" fmla="*/ 7170738 w 8802688"/>
                <a:gd name="connsiteY405" fmla="*/ 2390775 h 6677025"/>
                <a:gd name="connsiteX406" fmla="*/ 7140576 w 8802688"/>
                <a:gd name="connsiteY406" fmla="*/ 2503488 h 6677025"/>
                <a:gd name="connsiteX407" fmla="*/ 7178676 w 8802688"/>
                <a:gd name="connsiteY407" fmla="*/ 2503488 h 6677025"/>
                <a:gd name="connsiteX408" fmla="*/ 7235826 w 8802688"/>
                <a:gd name="connsiteY408" fmla="*/ 2414588 h 6677025"/>
                <a:gd name="connsiteX409" fmla="*/ 7289801 w 8802688"/>
                <a:gd name="connsiteY409" fmla="*/ 2316163 h 6677025"/>
                <a:gd name="connsiteX410" fmla="*/ 7345363 w 8802688"/>
                <a:gd name="connsiteY410" fmla="*/ 2217738 h 6677025"/>
                <a:gd name="connsiteX411" fmla="*/ 7402513 w 8802688"/>
                <a:gd name="connsiteY411" fmla="*/ 2128838 h 6677025"/>
                <a:gd name="connsiteX412" fmla="*/ 7405688 w 8802688"/>
                <a:gd name="connsiteY412" fmla="*/ 2117725 h 6677025"/>
                <a:gd name="connsiteX413" fmla="*/ 7413626 w 8802688"/>
                <a:gd name="connsiteY413" fmla="*/ 2108200 h 6677025"/>
                <a:gd name="connsiteX414" fmla="*/ 7426326 w 8802688"/>
                <a:gd name="connsiteY414" fmla="*/ 2098675 h 6677025"/>
                <a:gd name="connsiteX415" fmla="*/ 7443788 w 8802688"/>
                <a:gd name="connsiteY415" fmla="*/ 2093913 h 6677025"/>
                <a:gd name="connsiteX416" fmla="*/ 7478713 w 8802688"/>
                <a:gd name="connsiteY416" fmla="*/ 2076451 h 6677025"/>
                <a:gd name="connsiteX417" fmla="*/ 7497763 w 8802688"/>
                <a:gd name="connsiteY417" fmla="*/ 2066925 h 6677025"/>
                <a:gd name="connsiteX418" fmla="*/ 7512051 w 8802688"/>
                <a:gd name="connsiteY418" fmla="*/ 2054225 h 6677025"/>
                <a:gd name="connsiteX419" fmla="*/ 7539038 w 8802688"/>
                <a:gd name="connsiteY419" fmla="*/ 2084388 h 6677025"/>
                <a:gd name="connsiteX420" fmla="*/ 7553326 w 8802688"/>
                <a:gd name="connsiteY420" fmla="*/ 2098675 h 6677025"/>
                <a:gd name="connsiteX421" fmla="*/ 7562851 w 8802688"/>
                <a:gd name="connsiteY421" fmla="*/ 2114550 h 6677025"/>
                <a:gd name="connsiteX422" fmla="*/ 7573963 w 8802688"/>
                <a:gd name="connsiteY422" fmla="*/ 2135188 h 6677025"/>
                <a:gd name="connsiteX423" fmla="*/ 7580313 w 8802688"/>
                <a:gd name="connsiteY423" fmla="*/ 2155825 h 6677025"/>
                <a:gd name="connsiteX424" fmla="*/ 7586663 w 8802688"/>
                <a:gd name="connsiteY424" fmla="*/ 2176463 h 6677025"/>
                <a:gd name="connsiteX425" fmla="*/ 7586663 w 8802688"/>
                <a:gd name="connsiteY425" fmla="*/ 2203450 h 6677025"/>
                <a:gd name="connsiteX426" fmla="*/ 7586663 w 8802688"/>
                <a:gd name="connsiteY426" fmla="*/ 2262188 h 6677025"/>
                <a:gd name="connsiteX427" fmla="*/ 7580313 w 8802688"/>
                <a:gd name="connsiteY427" fmla="*/ 2322513 h 6677025"/>
                <a:gd name="connsiteX428" fmla="*/ 7569201 w 8802688"/>
                <a:gd name="connsiteY428" fmla="*/ 2452688 h 6677025"/>
                <a:gd name="connsiteX429" fmla="*/ 7556501 w 8802688"/>
                <a:gd name="connsiteY429" fmla="*/ 2587625 h 6677025"/>
                <a:gd name="connsiteX430" fmla="*/ 7550151 w 8802688"/>
                <a:gd name="connsiteY430" fmla="*/ 2659063 h 6677025"/>
                <a:gd name="connsiteX431" fmla="*/ 7550151 w 8802688"/>
                <a:gd name="connsiteY431" fmla="*/ 2727325 h 6677025"/>
                <a:gd name="connsiteX432" fmla="*/ 7589838 w 8802688"/>
                <a:gd name="connsiteY432" fmla="*/ 2613025 h 6677025"/>
                <a:gd name="connsiteX433" fmla="*/ 7624763 w 8802688"/>
                <a:gd name="connsiteY433" fmla="*/ 2503488 h 6677025"/>
                <a:gd name="connsiteX434" fmla="*/ 7654926 w 8802688"/>
                <a:gd name="connsiteY434" fmla="*/ 2390775 h 6677025"/>
                <a:gd name="connsiteX435" fmla="*/ 7666038 w 8802688"/>
                <a:gd name="connsiteY435" fmla="*/ 2333625 h 6677025"/>
                <a:gd name="connsiteX436" fmla="*/ 7675563 w 8802688"/>
                <a:gd name="connsiteY436" fmla="*/ 2278063 h 6677025"/>
                <a:gd name="connsiteX437" fmla="*/ 7681913 w 8802688"/>
                <a:gd name="connsiteY437" fmla="*/ 2224088 h 6677025"/>
                <a:gd name="connsiteX438" fmla="*/ 7688263 w 8802688"/>
                <a:gd name="connsiteY438" fmla="*/ 2168525 h 6677025"/>
                <a:gd name="connsiteX439" fmla="*/ 7689851 w 8802688"/>
                <a:gd name="connsiteY439" fmla="*/ 2111375 h 6677025"/>
                <a:gd name="connsiteX440" fmla="*/ 7689851 w 8802688"/>
                <a:gd name="connsiteY440" fmla="*/ 2054225 h 6677025"/>
                <a:gd name="connsiteX441" fmla="*/ 7688263 w 8802688"/>
                <a:gd name="connsiteY441" fmla="*/ 1998663 h 6677025"/>
                <a:gd name="connsiteX442" fmla="*/ 7681913 w 8802688"/>
                <a:gd name="connsiteY442" fmla="*/ 1941513 h 6677025"/>
                <a:gd name="connsiteX443" fmla="*/ 7672388 w 8802688"/>
                <a:gd name="connsiteY443" fmla="*/ 1885950 h 6677025"/>
                <a:gd name="connsiteX444" fmla="*/ 7661276 w 8802688"/>
                <a:gd name="connsiteY444" fmla="*/ 1831975 h 6677025"/>
                <a:gd name="connsiteX445" fmla="*/ 7654926 w 8802688"/>
                <a:gd name="connsiteY445" fmla="*/ 1811338 h 6677025"/>
                <a:gd name="connsiteX446" fmla="*/ 7651751 w 8802688"/>
                <a:gd name="connsiteY446" fmla="*/ 1790700 h 6677025"/>
                <a:gd name="connsiteX447" fmla="*/ 7651751 w 8802688"/>
                <a:gd name="connsiteY447" fmla="*/ 1773238 h 6677025"/>
                <a:gd name="connsiteX448" fmla="*/ 7651751 w 8802688"/>
                <a:gd name="connsiteY448" fmla="*/ 1754188 h 6677025"/>
                <a:gd name="connsiteX449" fmla="*/ 7654926 w 8802688"/>
                <a:gd name="connsiteY449" fmla="*/ 1736725 h 6677025"/>
                <a:gd name="connsiteX450" fmla="*/ 7661276 w 8802688"/>
                <a:gd name="connsiteY450" fmla="*/ 1719263 h 6677025"/>
                <a:gd name="connsiteX451" fmla="*/ 7675563 w 8802688"/>
                <a:gd name="connsiteY451" fmla="*/ 1689100 h 6677025"/>
                <a:gd name="connsiteX452" fmla="*/ 7696201 w 8802688"/>
                <a:gd name="connsiteY452" fmla="*/ 1665288 h 6677025"/>
                <a:gd name="connsiteX453" fmla="*/ 7720013 w 8802688"/>
                <a:gd name="connsiteY453" fmla="*/ 1641476 h 6677025"/>
                <a:gd name="connsiteX454" fmla="*/ 7743826 w 8802688"/>
                <a:gd name="connsiteY454" fmla="*/ 1620838 h 6677025"/>
                <a:gd name="connsiteX455" fmla="*/ 7773988 w 8802688"/>
                <a:gd name="connsiteY455" fmla="*/ 1606550 h 6677025"/>
                <a:gd name="connsiteX456" fmla="*/ 7805738 w 8802688"/>
                <a:gd name="connsiteY456" fmla="*/ 1590675 h 6677025"/>
                <a:gd name="connsiteX457" fmla="*/ 7839076 w 8802688"/>
                <a:gd name="connsiteY457" fmla="*/ 1576388 h 6677025"/>
                <a:gd name="connsiteX458" fmla="*/ 7904163 w 8802688"/>
                <a:gd name="connsiteY458" fmla="*/ 1538288 h 6677025"/>
                <a:gd name="connsiteX459" fmla="*/ 7967663 w 8802688"/>
                <a:gd name="connsiteY459" fmla="*/ 1495425 h 6677025"/>
                <a:gd name="connsiteX460" fmla="*/ 8026401 w 8802688"/>
                <a:gd name="connsiteY460" fmla="*/ 1447801 h 6677025"/>
                <a:gd name="connsiteX461" fmla="*/ 8085138 w 8802688"/>
                <a:gd name="connsiteY461" fmla="*/ 1398588 h 6677025"/>
                <a:gd name="connsiteX462" fmla="*/ 8142288 w 8802688"/>
                <a:gd name="connsiteY462" fmla="*/ 1344613 h 6677025"/>
                <a:gd name="connsiteX463" fmla="*/ 8255001 w 8802688"/>
                <a:gd name="connsiteY463" fmla="*/ 1235076 h 6677025"/>
                <a:gd name="connsiteX464" fmla="*/ 8275638 w 8802688"/>
                <a:gd name="connsiteY464" fmla="*/ 1208088 h 6677025"/>
                <a:gd name="connsiteX465" fmla="*/ 8296276 w 8802688"/>
                <a:gd name="connsiteY465" fmla="*/ 1187450 h 6677025"/>
                <a:gd name="connsiteX466" fmla="*/ 8318501 w 8802688"/>
                <a:gd name="connsiteY466" fmla="*/ 1168400 h 6677025"/>
                <a:gd name="connsiteX467" fmla="*/ 8339138 w 8802688"/>
                <a:gd name="connsiteY467" fmla="*/ 1154113 h 6677025"/>
                <a:gd name="connsiteX468" fmla="*/ 8359776 w 8802688"/>
                <a:gd name="connsiteY468" fmla="*/ 1144588 h 6677025"/>
                <a:gd name="connsiteX469" fmla="*/ 8377238 w 8802688"/>
                <a:gd name="connsiteY469" fmla="*/ 1139825 h 6677025"/>
                <a:gd name="connsiteX470" fmla="*/ 8397876 w 8802688"/>
                <a:gd name="connsiteY470" fmla="*/ 1139825 h 6677025"/>
                <a:gd name="connsiteX471" fmla="*/ 8415338 w 8802688"/>
                <a:gd name="connsiteY471" fmla="*/ 1139825 h 6677025"/>
                <a:gd name="connsiteX472" fmla="*/ 8435976 w 8802688"/>
                <a:gd name="connsiteY472" fmla="*/ 1144588 h 6677025"/>
                <a:gd name="connsiteX473" fmla="*/ 8455026 w 8802688"/>
                <a:gd name="connsiteY473" fmla="*/ 1154113 h 6677025"/>
                <a:gd name="connsiteX474" fmla="*/ 8472488 w 8802688"/>
                <a:gd name="connsiteY474" fmla="*/ 1166813 h 6677025"/>
                <a:gd name="connsiteX475" fmla="*/ 8489951 w 8802688"/>
                <a:gd name="connsiteY475" fmla="*/ 1181100 h 6677025"/>
                <a:gd name="connsiteX476" fmla="*/ 8504238 w 8802688"/>
                <a:gd name="connsiteY476" fmla="*/ 1198563 h 6677025"/>
                <a:gd name="connsiteX477" fmla="*/ 8523288 w 8802688"/>
                <a:gd name="connsiteY477" fmla="*/ 1219201 h 6677025"/>
                <a:gd name="connsiteX478" fmla="*/ 8537576 w 8802688"/>
                <a:gd name="connsiteY478" fmla="*/ 1243013 h 6677025"/>
                <a:gd name="connsiteX479" fmla="*/ 8551863 w 8802688"/>
                <a:gd name="connsiteY479" fmla="*/ 1270000 h 6677025"/>
                <a:gd name="connsiteX480" fmla="*/ 8605838 w 8802688"/>
                <a:gd name="connsiteY480" fmla="*/ 1403350 h 6677025"/>
                <a:gd name="connsiteX481" fmla="*/ 8659813 w 8802688"/>
                <a:gd name="connsiteY481" fmla="*/ 1531938 h 6677025"/>
                <a:gd name="connsiteX482" fmla="*/ 8680451 w 8802688"/>
                <a:gd name="connsiteY482" fmla="*/ 1593850 h 6677025"/>
                <a:gd name="connsiteX483" fmla="*/ 8704263 w 8802688"/>
                <a:gd name="connsiteY483" fmla="*/ 1658938 h 6677025"/>
                <a:gd name="connsiteX484" fmla="*/ 8721726 w 8802688"/>
                <a:gd name="connsiteY484" fmla="*/ 1725613 h 6677025"/>
                <a:gd name="connsiteX485" fmla="*/ 8737601 w 8802688"/>
                <a:gd name="connsiteY485" fmla="*/ 1793875 h 6677025"/>
                <a:gd name="connsiteX486" fmla="*/ 8763001 w 8802688"/>
                <a:gd name="connsiteY486" fmla="*/ 1974850 h 6677025"/>
                <a:gd name="connsiteX487" fmla="*/ 8785226 w 8802688"/>
                <a:gd name="connsiteY487" fmla="*/ 2149475 h 6677025"/>
                <a:gd name="connsiteX488" fmla="*/ 8789988 w 8802688"/>
                <a:gd name="connsiteY488" fmla="*/ 2238375 h 6677025"/>
                <a:gd name="connsiteX489" fmla="*/ 8796338 w 8802688"/>
                <a:gd name="connsiteY489" fmla="*/ 2325688 h 6677025"/>
                <a:gd name="connsiteX490" fmla="*/ 8802688 w 8802688"/>
                <a:gd name="connsiteY490" fmla="*/ 2411413 h 6677025"/>
                <a:gd name="connsiteX491" fmla="*/ 8802688 w 8802688"/>
                <a:gd name="connsiteY491" fmla="*/ 2497138 h 6677025"/>
                <a:gd name="connsiteX492" fmla="*/ 8802688 w 8802688"/>
                <a:gd name="connsiteY492" fmla="*/ 2584450 h 6677025"/>
                <a:gd name="connsiteX493" fmla="*/ 8796338 w 8802688"/>
                <a:gd name="connsiteY493" fmla="*/ 2670175 h 6677025"/>
                <a:gd name="connsiteX494" fmla="*/ 8789988 w 8802688"/>
                <a:gd name="connsiteY494" fmla="*/ 2752725 h 6677025"/>
                <a:gd name="connsiteX495" fmla="*/ 8778876 w 8802688"/>
                <a:gd name="connsiteY495" fmla="*/ 2840038 h 6677025"/>
                <a:gd name="connsiteX496" fmla="*/ 8763001 w 8802688"/>
                <a:gd name="connsiteY496" fmla="*/ 2922588 h 6677025"/>
                <a:gd name="connsiteX497" fmla="*/ 8748713 w 8802688"/>
                <a:gd name="connsiteY497" fmla="*/ 3006725 h 6677025"/>
                <a:gd name="connsiteX498" fmla="*/ 8724901 w 8802688"/>
                <a:gd name="connsiteY498" fmla="*/ 3092450 h 6677025"/>
                <a:gd name="connsiteX499" fmla="*/ 8701088 w 8802688"/>
                <a:gd name="connsiteY499" fmla="*/ 3175000 h 6677025"/>
                <a:gd name="connsiteX500" fmla="*/ 8670926 w 8802688"/>
                <a:gd name="connsiteY500" fmla="*/ 3249613 h 6677025"/>
                <a:gd name="connsiteX501" fmla="*/ 8642351 w 8802688"/>
                <a:gd name="connsiteY501" fmla="*/ 3321050 h 6677025"/>
                <a:gd name="connsiteX502" fmla="*/ 8609013 w 8802688"/>
                <a:gd name="connsiteY502" fmla="*/ 3389313 h 6677025"/>
                <a:gd name="connsiteX503" fmla="*/ 8575676 w 8802688"/>
                <a:gd name="connsiteY503" fmla="*/ 3451225 h 6677025"/>
                <a:gd name="connsiteX504" fmla="*/ 8543926 w 8802688"/>
                <a:gd name="connsiteY504" fmla="*/ 3514725 h 6677025"/>
                <a:gd name="connsiteX505" fmla="*/ 8507413 w 8802688"/>
                <a:gd name="connsiteY505" fmla="*/ 3570288 h 6677025"/>
                <a:gd name="connsiteX506" fmla="*/ 8469313 w 8802688"/>
                <a:gd name="connsiteY506" fmla="*/ 3621088 h 6677025"/>
                <a:gd name="connsiteX507" fmla="*/ 8431213 w 8802688"/>
                <a:gd name="connsiteY507" fmla="*/ 3671888 h 6677025"/>
                <a:gd name="connsiteX508" fmla="*/ 8391526 w 8802688"/>
                <a:gd name="connsiteY508" fmla="*/ 3719513 h 6677025"/>
                <a:gd name="connsiteX509" fmla="*/ 8350251 w 8802688"/>
                <a:gd name="connsiteY509" fmla="*/ 3760788 h 6677025"/>
                <a:gd name="connsiteX510" fmla="*/ 8305801 w 8802688"/>
                <a:gd name="connsiteY510" fmla="*/ 3802063 h 6677025"/>
                <a:gd name="connsiteX511" fmla="*/ 8261351 w 8802688"/>
                <a:gd name="connsiteY511" fmla="*/ 3838575 h 6677025"/>
                <a:gd name="connsiteX512" fmla="*/ 8216901 w 8802688"/>
                <a:gd name="connsiteY512" fmla="*/ 3870325 h 6677025"/>
                <a:gd name="connsiteX513" fmla="*/ 8172451 w 8802688"/>
                <a:gd name="connsiteY513" fmla="*/ 3903663 h 6677025"/>
                <a:gd name="connsiteX514" fmla="*/ 8124826 w 8802688"/>
                <a:gd name="connsiteY514" fmla="*/ 3930650 h 6677025"/>
                <a:gd name="connsiteX515" fmla="*/ 8074026 w 8802688"/>
                <a:gd name="connsiteY515" fmla="*/ 3954463 h 6677025"/>
                <a:gd name="connsiteX516" fmla="*/ 8023226 w 8802688"/>
                <a:gd name="connsiteY516" fmla="*/ 3978275 h 6677025"/>
                <a:gd name="connsiteX517" fmla="*/ 7972426 w 8802688"/>
                <a:gd name="connsiteY517" fmla="*/ 3995738 h 6677025"/>
                <a:gd name="connsiteX518" fmla="*/ 7920038 w 8802688"/>
                <a:gd name="connsiteY518" fmla="*/ 4013200 h 6677025"/>
                <a:gd name="connsiteX519" fmla="*/ 7866063 w 8802688"/>
                <a:gd name="connsiteY519" fmla="*/ 4029075 h 6677025"/>
                <a:gd name="connsiteX520" fmla="*/ 7812088 w 8802688"/>
                <a:gd name="connsiteY520" fmla="*/ 4040188 h 6677025"/>
                <a:gd name="connsiteX521" fmla="*/ 7756526 w 8802688"/>
                <a:gd name="connsiteY521" fmla="*/ 4049713 h 6677025"/>
                <a:gd name="connsiteX522" fmla="*/ 7699376 w 8802688"/>
                <a:gd name="connsiteY522" fmla="*/ 4057650 h 6677025"/>
                <a:gd name="connsiteX523" fmla="*/ 7640638 w 8802688"/>
                <a:gd name="connsiteY523" fmla="*/ 4064000 h 6677025"/>
                <a:gd name="connsiteX524" fmla="*/ 7583488 w 8802688"/>
                <a:gd name="connsiteY524" fmla="*/ 4067175 h 6677025"/>
                <a:gd name="connsiteX525" fmla="*/ 7521576 w 8802688"/>
                <a:gd name="connsiteY525" fmla="*/ 4067175 h 6677025"/>
                <a:gd name="connsiteX526" fmla="*/ 7461251 w 8802688"/>
                <a:gd name="connsiteY526" fmla="*/ 4067175 h 6677025"/>
                <a:gd name="connsiteX527" fmla="*/ 7399338 w 8802688"/>
                <a:gd name="connsiteY527" fmla="*/ 4064000 h 6677025"/>
                <a:gd name="connsiteX528" fmla="*/ 7270751 w 8802688"/>
                <a:gd name="connsiteY528" fmla="*/ 4052888 h 6677025"/>
                <a:gd name="connsiteX529" fmla="*/ 7140576 w 8802688"/>
                <a:gd name="connsiteY529" fmla="*/ 4033838 h 6677025"/>
                <a:gd name="connsiteX530" fmla="*/ 7018338 w 8802688"/>
                <a:gd name="connsiteY530" fmla="*/ 4016375 h 6677025"/>
                <a:gd name="connsiteX531" fmla="*/ 6896101 w 8802688"/>
                <a:gd name="connsiteY531" fmla="*/ 3992563 h 6677025"/>
                <a:gd name="connsiteX532" fmla="*/ 6780213 w 8802688"/>
                <a:gd name="connsiteY532" fmla="*/ 3965575 h 6677025"/>
                <a:gd name="connsiteX533" fmla="*/ 6664326 w 8802688"/>
                <a:gd name="connsiteY533" fmla="*/ 3937000 h 6677025"/>
                <a:gd name="connsiteX534" fmla="*/ 6438901 w 8802688"/>
                <a:gd name="connsiteY534" fmla="*/ 3870325 h 6677025"/>
                <a:gd name="connsiteX535" fmla="*/ 6326188 w 8802688"/>
                <a:gd name="connsiteY535" fmla="*/ 3841750 h 6677025"/>
                <a:gd name="connsiteX536" fmla="*/ 6216651 w 8802688"/>
                <a:gd name="connsiteY536" fmla="*/ 3811588 h 6677025"/>
                <a:gd name="connsiteX537" fmla="*/ 6186488 w 8802688"/>
                <a:gd name="connsiteY537" fmla="*/ 3951288 h 6677025"/>
                <a:gd name="connsiteX538" fmla="*/ 6162676 w 8802688"/>
                <a:gd name="connsiteY538" fmla="*/ 4094163 h 6677025"/>
                <a:gd name="connsiteX539" fmla="*/ 6153151 w 8802688"/>
                <a:gd name="connsiteY539" fmla="*/ 4171950 h 6677025"/>
                <a:gd name="connsiteX540" fmla="*/ 6148388 w 8802688"/>
                <a:gd name="connsiteY540" fmla="*/ 4244975 h 6677025"/>
                <a:gd name="connsiteX541" fmla="*/ 6142038 w 8802688"/>
                <a:gd name="connsiteY541" fmla="*/ 4325938 h 6677025"/>
                <a:gd name="connsiteX542" fmla="*/ 6142038 w 8802688"/>
                <a:gd name="connsiteY542" fmla="*/ 4408488 h 6677025"/>
                <a:gd name="connsiteX543" fmla="*/ 6142038 w 8802688"/>
                <a:gd name="connsiteY543" fmla="*/ 4438650 h 6677025"/>
                <a:gd name="connsiteX544" fmla="*/ 6148388 w 8802688"/>
                <a:gd name="connsiteY544" fmla="*/ 4468813 h 6677025"/>
                <a:gd name="connsiteX545" fmla="*/ 6156326 w 8802688"/>
                <a:gd name="connsiteY545" fmla="*/ 4500563 h 6677025"/>
                <a:gd name="connsiteX546" fmla="*/ 6169026 w 8802688"/>
                <a:gd name="connsiteY546" fmla="*/ 4530725 h 6677025"/>
                <a:gd name="connsiteX547" fmla="*/ 6183313 w 8802688"/>
                <a:gd name="connsiteY547" fmla="*/ 4554538 h 6677025"/>
                <a:gd name="connsiteX548" fmla="*/ 6203951 w 8802688"/>
                <a:gd name="connsiteY548" fmla="*/ 4575175 h 6677025"/>
                <a:gd name="connsiteX549" fmla="*/ 6213476 w 8802688"/>
                <a:gd name="connsiteY549" fmla="*/ 4584700 h 6677025"/>
                <a:gd name="connsiteX550" fmla="*/ 6224588 w 8802688"/>
                <a:gd name="connsiteY550" fmla="*/ 4591050 h 6677025"/>
                <a:gd name="connsiteX551" fmla="*/ 6237288 w 8802688"/>
                <a:gd name="connsiteY551" fmla="*/ 4594225 h 6677025"/>
                <a:gd name="connsiteX552" fmla="*/ 6251576 w 8802688"/>
                <a:gd name="connsiteY552" fmla="*/ 4595813 h 6677025"/>
                <a:gd name="connsiteX553" fmla="*/ 6281738 w 8802688"/>
                <a:gd name="connsiteY553" fmla="*/ 4608513 h 6677025"/>
                <a:gd name="connsiteX554" fmla="*/ 6313488 w 8802688"/>
                <a:gd name="connsiteY554" fmla="*/ 4619625 h 6677025"/>
                <a:gd name="connsiteX555" fmla="*/ 6350001 w 8802688"/>
                <a:gd name="connsiteY555" fmla="*/ 4629150 h 6677025"/>
                <a:gd name="connsiteX556" fmla="*/ 6384926 w 8802688"/>
                <a:gd name="connsiteY556" fmla="*/ 4632325 h 6677025"/>
                <a:gd name="connsiteX557" fmla="*/ 6405563 w 8802688"/>
                <a:gd name="connsiteY557" fmla="*/ 4632325 h 6677025"/>
                <a:gd name="connsiteX558" fmla="*/ 6424613 w 8802688"/>
                <a:gd name="connsiteY558" fmla="*/ 4629150 h 6677025"/>
                <a:gd name="connsiteX559" fmla="*/ 6445251 w 8802688"/>
                <a:gd name="connsiteY559" fmla="*/ 4622800 h 6677025"/>
                <a:gd name="connsiteX560" fmla="*/ 6465888 w 8802688"/>
                <a:gd name="connsiteY560" fmla="*/ 4616450 h 6677025"/>
                <a:gd name="connsiteX561" fmla="*/ 6486526 w 8802688"/>
                <a:gd name="connsiteY561" fmla="*/ 4605338 h 6677025"/>
                <a:gd name="connsiteX562" fmla="*/ 6507163 w 8802688"/>
                <a:gd name="connsiteY562" fmla="*/ 4594225 h 6677025"/>
                <a:gd name="connsiteX563" fmla="*/ 6527801 w 8802688"/>
                <a:gd name="connsiteY563" fmla="*/ 4575175 h 6677025"/>
                <a:gd name="connsiteX564" fmla="*/ 6548438 w 8802688"/>
                <a:gd name="connsiteY564" fmla="*/ 4557713 h 6677025"/>
                <a:gd name="connsiteX565" fmla="*/ 6578601 w 8802688"/>
                <a:gd name="connsiteY565" fmla="*/ 4516438 h 6677025"/>
                <a:gd name="connsiteX566" fmla="*/ 6608763 w 8802688"/>
                <a:gd name="connsiteY566" fmla="*/ 4476750 h 6677025"/>
                <a:gd name="connsiteX567" fmla="*/ 6673851 w 8802688"/>
                <a:gd name="connsiteY567" fmla="*/ 4403725 h 6677025"/>
                <a:gd name="connsiteX568" fmla="*/ 6704013 w 8802688"/>
                <a:gd name="connsiteY568" fmla="*/ 4364038 h 6677025"/>
                <a:gd name="connsiteX569" fmla="*/ 6731001 w 8802688"/>
                <a:gd name="connsiteY569" fmla="*/ 4319588 h 6677025"/>
                <a:gd name="connsiteX570" fmla="*/ 6754813 w 8802688"/>
                <a:gd name="connsiteY570" fmla="*/ 4275138 h 6677025"/>
                <a:gd name="connsiteX571" fmla="*/ 6762751 w 8802688"/>
                <a:gd name="connsiteY571" fmla="*/ 4248150 h 6677025"/>
                <a:gd name="connsiteX572" fmla="*/ 6772276 w 8802688"/>
                <a:gd name="connsiteY572" fmla="*/ 4221163 h 6677025"/>
                <a:gd name="connsiteX573" fmla="*/ 6775451 w 8802688"/>
                <a:gd name="connsiteY573" fmla="*/ 4210050 h 6677025"/>
                <a:gd name="connsiteX574" fmla="*/ 6783388 w 8802688"/>
                <a:gd name="connsiteY574" fmla="*/ 4197350 h 6677025"/>
                <a:gd name="connsiteX575" fmla="*/ 6796088 w 8802688"/>
                <a:gd name="connsiteY575" fmla="*/ 4192588 h 6677025"/>
                <a:gd name="connsiteX576" fmla="*/ 6813551 w 8802688"/>
                <a:gd name="connsiteY576" fmla="*/ 4183063 h 6677025"/>
                <a:gd name="connsiteX577" fmla="*/ 6848476 w 8802688"/>
                <a:gd name="connsiteY577" fmla="*/ 4168775 h 6677025"/>
                <a:gd name="connsiteX578" fmla="*/ 6867526 w 8802688"/>
                <a:gd name="connsiteY578" fmla="*/ 4159250 h 6677025"/>
                <a:gd name="connsiteX579" fmla="*/ 6881813 w 8802688"/>
                <a:gd name="connsiteY579" fmla="*/ 4148138 h 6677025"/>
                <a:gd name="connsiteX580" fmla="*/ 6881813 w 8802688"/>
                <a:gd name="connsiteY580" fmla="*/ 4200525 h 6677025"/>
                <a:gd name="connsiteX581" fmla="*/ 6875463 w 8802688"/>
                <a:gd name="connsiteY581" fmla="*/ 4254500 h 6677025"/>
                <a:gd name="connsiteX582" fmla="*/ 6867526 w 8802688"/>
                <a:gd name="connsiteY582" fmla="*/ 4302125 h 6677025"/>
                <a:gd name="connsiteX583" fmla="*/ 6854826 w 8802688"/>
                <a:gd name="connsiteY583" fmla="*/ 4349750 h 6677025"/>
                <a:gd name="connsiteX584" fmla="*/ 6840538 w 8802688"/>
                <a:gd name="connsiteY584" fmla="*/ 4394200 h 6677025"/>
                <a:gd name="connsiteX585" fmla="*/ 6823076 w 8802688"/>
                <a:gd name="connsiteY585" fmla="*/ 4435475 h 6677025"/>
                <a:gd name="connsiteX586" fmla="*/ 6800851 w 8802688"/>
                <a:gd name="connsiteY586" fmla="*/ 4475163 h 6677025"/>
                <a:gd name="connsiteX587" fmla="*/ 6775451 w 8802688"/>
                <a:gd name="connsiteY587" fmla="*/ 4510088 h 6677025"/>
                <a:gd name="connsiteX588" fmla="*/ 6748463 w 8802688"/>
                <a:gd name="connsiteY588" fmla="*/ 4546600 h 6677025"/>
                <a:gd name="connsiteX589" fmla="*/ 6718301 w 8802688"/>
                <a:gd name="connsiteY589" fmla="*/ 4575175 h 6677025"/>
                <a:gd name="connsiteX590" fmla="*/ 6683376 w 8802688"/>
                <a:gd name="connsiteY590" fmla="*/ 4605338 h 6677025"/>
                <a:gd name="connsiteX591" fmla="*/ 6646863 w 8802688"/>
                <a:gd name="connsiteY591" fmla="*/ 4629150 h 6677025"/>
                <a:gd name="connsiteX592" fmla="*/ 6608763 w 8802688"/>
                <a:gd name="connsiteY592" fmla="*/ 4652963 h 6677025"/>
                <a:gd name="connsiteX593" fmla="*/ 6567488 w 8802688"/>
                <a:gd name="connsiteY593" fmla="*/ 4673600 h 6677025"/>
                <a:gd name="connsiteX594" fmla="*/ 6521451 w 8802688"/>
                <a:gd name="connsiteY594" fmla="*/ 4691063 h 6677025"/>
                <a:gd name="connsiteX595" fmla="*/ 6473826 w 8802688"/>
                <a:gd name="connsiteY595" fmla="*/ 4706938 h 6677025"/>
                <a:gd name="connsiteX596" fmla="*/ 6438901 w 8802688"/>
                <a:gd name="connsiteY596" fmla="*/ 4718050 h 6677025"/>
                <a:gd name="connsiteX597" fmla="*/ 6403976 w 8802688"/>
                <a:gd name="connsiteY597" fmla="*/ 4727575 h 6677025"/>
                <a:gd name="connsiteX598" fmla="*/ 6370638 w 8802688"/>
                <a:gd name="connsiteY598" fmla="*/ 4733925 h 6677025"/>
                <a:gd name="connsiteX599" fmla="*/ 6334126 w 8802688"/>
                <a:gd name="connsiteY599" fmla="*/ 4735513 h 6677025"/>
                <a:gd name="connsiteX600" fmla="*/ 6302376 w 8802688"/>
                <a:gd name="connsiteY600" fmla="*/ 4735513 h 6677025"/>
                <a:gd name="connsiteX601" fmla="*/ 6265863 w 8802688"/>
                <a:gd name="connsiteY601" fmla="*/ 4733925 h 6677025"/>
                <a:gd name="connsiteX602" fmla="*/ 6234113 w 8802688"/>
                <a:gd name="connsiteY602" fmla="*/ 4724400 h 6677025"/>
                <a:gd name="connsiteX603" fmla="*/ 6200776 w 8802688"/>
                <a:gd name="connsiteY603" fmla="*/ 4714875 h 6677025"/>
                <a:gd name="connsiteX604" fmla="*/ 6169026 w 8802688"/>
                <a:gd name="connsiteY604" fmla="*/ 4703763 h 6677025"/>
                <a:gd name="connsiteX605" fmla="*/ 6135688 w 8802688"/>
                <a:gd name="connsiteY605" fmla="*/ 4691063 h 6677025"/>
                <a:gd name="connsiteX606" fmla="*/ 6102351 w 8802688"/>
                <a:gd name="connsiteY606" fmla="*/ 4673600 h 6677025"/>
                <a:gd name="connsiteX607" fmla="*/ 6073776 w 8802688"/>
                <a:gd name="connsiteY607" fmla="*/ 4656138 h 6677025"/>
                <a:gd name="connsiteX608" fmla="*/ 6040438 w 8802688"/>
                <a:gd name="connsiteY608" fmla="*/ 4632325 h 6677025"/>
                <a:gd name="connsiteX609" fmla="*/ 6010276 w 8802688"/>
                <a:gd name="connsiteY609" fmla="*/ 4611688 h 6677025"/>
                <a:gd name="connsiteX610" fmla="*/ 5984876 w 8802688"/>
                <a:gd name="connsiteY610" fmla="*/ 4584700 h 6677025"/>
                <a:gd name="connsiteX611" fmla="*/ 5954713 w 8802688"/>
                <a:gd name="connsiteY611" fmla="*/ 4557713 h 6677025"/>
                <a:gd name="connsiteX612" fmla="*/ 5903913 w 8802688"/>
                <a:gd name="connsiteY612" fmla="*/ 4510088 h 6677025"/>
                <a:gd name="connsiteX613" fmla="*/ 5853113 w 8802688"/>
                <a:gd name="connsiteY613" fmla="*/ 4465638 h 6677025"/>
                <a:gd name="connsiteX614" fmla="*/ 5802313 w 8802688"/>
                <a:gd name="connsiteY614" fmla="*/ 4424363 h 6677025"/>
                <a:gd name="connsiteX615" fmla="*/ 5746751 w 8802688"/>
                <a:gd name="connsiteY615" fmla="*/ 4384675 h 6677025"/>
                <a:gd name="connsiteX616" fmla="*/ 5692776 w 8802688"/>
                <a:gd name="connsiteY616" fmla="*/ 4349750 h 6677025"/>
                <a:gd name="connsiteX617" fmla="*/ 5635626 w 8802688"/>
                <a:gd name="connsiteY617" fmla="*/ 4316413 h 6677025"/>
                <a:gd name="connsiteX618" fmla="*/ 5576888 w 8802688"/>
                <a:gd name="connsiteY618" fmla="*/ 4284663 h 6677025"/>
                <a:gd name="connsiteX619" fmla="*/ 5519738 w 8802688"/>
                <a:gd name="connsiteY619" fmla="*/ 4254500 h 6677025"/>
                <a:gd name="connsiteX620" fmla="*/ 5399088 w 8802688"/>
                <a:gd name="connsiteY620" fmla="*/ 4197350 h 6677025"/>
                <a:gd name="connsiteX621" fmla="*/ 5276851 w 8802688"/>
                <a:gd name="connsiteY621" fmla="*/ 4141788 h 6677025"/>
                <a:gd name="connsiteX622" fmla="*/ 5027613 w 8802688"/>
                <a:gd name="connsiteY622" fmla="*/ 4033838 h 6677025"/>
                <a:gd name="connsiteX623" fmla="*/ 5110163 w 8802688"/>
                <a:gd name="connsiteY623" fmla="*/ 4090988 h 6677025"/>
                <a:gd name="connsiteX624" fmla="*/ 5151438 w 8802688"/>
                <a:gd name="connsiteY624" fmla="*/ 4121150 h 6677025"/>
                <a:gd name="connsiteX625" fmla="*/ 5191126 w 8802688"/>
                <a:gd name="connsiteY625" fmla="*/ 4151313 h 6677025"/>
                <a:gd name="connsiteX626" fmla="*/ 5226051 w 8802688"/>
                <a:gd name="connsiteY626" fmla="*/ 4183063 h 6677025"/>
                <a:gd name="connsiteX627" fmla="*/ 5260976 w 8802688"/>
                <a:gd name="connsiteY627" fmla="*/ 4219575 h 6677025"/>
                <a:gd name="connsiteX628" fmla="*/ 5294313 w 8802688"/>
                <a:gd name="connsiteY628" fmla="*/ 4254500 h 6677025"/>
                <a:gd name="connsiteX629" fmla="*/ 5324476 w 8802688"/>
                <a:gd name="connsiteY629" fmla="*/ 4295775 h 6677025"/>
                <a:gd name="connsiteX630" fmla="*/ 5356226 w 8802688"/>
                <a:gd name="connsiteY630" fmla="*/ 4329113 h 6677025"/>
                <a:gd name="connsiteX631" fmla="*/ 5392738 w 8802688"/>
                <a:gd name="connsiteY631" fmla="*/ 4370388 h 6677025"/>
                <a:gd name="connsiteX632" fmla="*/ 5410201 w 8802688"/>
                <a:gd name="connsiteY632" fmla="*/ 4391025 h 6677025"/>
                <a:gd name="connsiteX633" fmla="*/ 5422901 w 8802688"/>
                <a:gd name="connsiteY633" fmla="*/ 4411663 h 6677025"/>
                <a:gd name="connsiteX634" fmla="*/ 5430838 w 8802688"/>
                <a:gd name="connsiteY634" fmla="*/ 4430713 h 6677025"/>
                <a:gd name="connsiteX635" fmla="*/ 5434013 w 8802688"/>
                <a:gd name="connsiteY635" fmla="*/ 4445000 h 6677025"/>
                <a:gd name="connsiteX636" fmla="*/ 5376863 w 8802688"/>
                <a:gd name="connsiteY636" fmla="*/ 4656138 h 6677025"/>
                <a:gd name="connsiteX637" fmla="*/ 5348288 w 8802688"/>
                <a:gd name="connsiteY637" fmla="*/ 4759325 h 6677025"/>
                <a:gd name="connsiteX638" fmla="*/ 5314951 w 8802688"/>
                <a:gd name="connsiteY638" fmla="*/ 4864100 h 6677025"/>
                <a:gd name="connsiteX639" fmla="*/ 5280026 w 8802688"/>
                <a:gd name="connsiteY639" fmla="*/ 4965700 h 6677025"/>
                <a:gd name="connsiteX640" fmla="*/ 5243513 w 8802688"/>
                <a:gd name="connsiteY640" fmla="*/ 5068888 h 6677025"/>
                <a:gd name="connsiteX641" fmla="*/ 5205413 w 8802688"/>
                <a:gd name="connsiteY641" fmla="*/ 5167313 h 6677025"/>
                <a:gd name="connsiteX642" fmla="*/ 5160963 w 8802688"/>
                <a:gd name="connsiteY642" fmla="*/ 5268913 h 6677025"/>
                <a:gd name="connsiteX643" fmla="*/ 5116513 w 8802688"/>
                <a:gd name="connsiteY643" fmla="*/ 5362575 h 6677025"/>
                <a:gd name="connsiteX644" fmla="*/ 5068888 w 8802688"/>
                <a:gd name="connsiteY644" fmla="*/ 5457825 h 6677025"/>
                <a:gd name="connsiteX645" fmla="*/ 5014913 w 8802688"/>
                <a:gd name="connsiteY645" fmla="*/ 5553075 h 6677025"/>
                <a:gd name="connsiteX646" fmla="*/ 4960938 w 8802688"/>
                <a:gd name="connsiteY646" fmla="*/ 5643563 h 6677025"/>
                <a:gd name="connsiteX647" fmla="*/ 4902201 w 8802688"/>
                <a:gd name="connsiteY647" fmla="*/ 5732463 h 6677025"/>
                <a:gd name="connsiteX648" fmla="*/ 4837113 w 8802688"/>
                <a:gd name="connsiteY648" fmla="*/ 5815013 h 6677025"/>
                <a:gd name="connsiteX649" fmla="*/ 4768850 w 8802688"/>
                <a:gd name="connsiteY649" fmla="*/ 5899150 h 6677025"/>
                <a:gd name="connsiteX650" fmla="*/ 4694238 w 8802688"/>
                <a:gd name="connsiteY650" fmla="*/ 5978525 h 6677025"/>
                <a:gd name="connsiteX651" fmla="*/ 4581525 w 8802688"/>
                <a:gd name="connsiteY651" fmla="*/ 6062663 h 6677025"/>
                <a:gd name="connsiteX652" fmla="*/ 4470400 w 8802688"/>
                <a:gd name="connsiteY652" fmla="*/ 6151563 h 6677025"/>
                <a:gd name="connsiteX653" fmla="*/ 4360863 w 8802688"/>
                <a:gd name="connsiteY653" fmla="*/ 6246813 h 6677025"/>
                <a:gd name="connsiteX654" fmla="*/ 4303713 w 8802688"/>
                <a:gd name="connsiteY654" fmla="*/ 6296025 h 6677025"/>
                <a:gd name="connsiteX655" fmla="*/ 4248150 w 8802688"/>
                <a:gd name="connsiteY655" fmla="*/ 6350000 h 6677025"/>
                <a:gd name="connsiteX656" fmla="*/ 4221163 w 8802688"/>
                <a:gd name="connsiteY656" fmla="*/ 6365875 h 6677025"/>
                <a:gd name="connsiteX657" fmla="*/ 4194175 w 8802688"/>
                <a:gd name="connsiteY657" fmla="*/ 6386513 h 6677025"/>
                <a:gd name="connsiteX658" fmla="*/ 4167188 w 8802688"/>
                <a:gd name="connsiteY658" fmla="*/ 6407150 h 6677025"/>
                <a:gd name="connsiteX659" fmla="*/ 4140200 w 8802688"/>
                <a:gd name="connsiteY659" fmla="*/ 6430963 h 6677025"/>
                <a:gd name="connsiteX660" fmla="*/ 4117975 w 8802688"/>
                <a:gd name="connsiteY660" fmla="*/ 6454775 h 6677025"/>
                <a:gd name="connsiteX661" fmla="*/ 4095750 w 8802688"/>
                <a:gd name="connsiteY661" fmla="*/ 6481763 h 6677025"/>
                <a:gd name="connsiteX662" fmla="*/ 4078288 w 8802688"/>
                <a:gd name="connsiteY662" fmla="*/ 6510338 h 6677025"/>
                <a:gd name="connsiteX663" fmla="*/ 4064000 w 8802688"/>
                <a:gd name="connsiteY663" fmla="*/ 6537325 h 6677025"/>
                <a:gd name="connsiteX664" fmla="*/ 4033838 w 8802688"/>
                <a:gd name="connsiteY664" fmla="*/ 6564313 h 6677025"/>
                <a:gd name="connsiteX665" fmla="*/ 4003675 w 8802688"/>
                <a:gd name="connsiteY665" fmla="*/ 6588125 h 6677025"/>
                <a:gd name="connsiteX666" fmla="*/ 3975100 w 8802688"/>
                <a:gd name="connsiteY666" fmla="*/ 6608763 h 6677025"/>
                <a:gd name="connsiteX667" fmla="*/ 3944938 w 8802688"/>
                <a:gd name="connsiteY667" fmla="*/ 6626225 h 6677025"/>
                <a:gd name="connsiteX668" fmla="*/ 3914775 w 8802688"/>
                <a:gd name="connsiteY668" fmla="*/ 6645275 h 6677025"/>
                <a:gd name="connsiteX669" fmla="*/ 3884613 w 8802688"/>
                <a:gd name="connsiteY669" fmla="*/ 6656388 h 6677025"/>
                <a:gd name="connsiteX670" fmla="*/ 3852863 w 8802688"/>
                <a:gd name="connsiteY670" fmla="*/ 6665913 h 6677025"/>
                <a:gd name="connsiteX671" fmla="*/ 3822700 w 8802688"/>
                <a:gd name="connsiteY671" fmla="*/ 6673850 h 6677025"/>
                <a:gd name="connsiteX672" fmla="*/ 3790950 w 8802688"/>
                <a:gd name="connsiteY672" fmla="*/ 6677025 h 6677025"/>
                <a:gd name="connsiteX673" fmla="*/ 3760788 w 8802688"/>
                <a:gd name="connsiteY673" fmla="*/ 6677025 h 6677025"/>
                <a:gd name="connsiteX674" fmla="*/ 3727450 w 8802688"/>
                <a:gd name="connsiteY674" fmla="*/ 6673850 h 6677025"/>
                <a:gd name="connsiteX675" fmla="*/ 3697288 w 8802688"/>
                <a:gd name="connsiteY675" fmla="*/ 6669088 h 6677025"/>
                <a:gd name="connsiteX676" fmla="*/ 3668713 w 8802688"/>
                <a:gd name="connsiteY676" fmla="*/ 6659563 h 6677025"/>
                <a:gd name="connsiteX677" fmla="*/ 3638550 w 8802688"/>
                <a:gd name="connsiteY677" fmla="*/ 6646863 h 6677025"/>
                <a:gd name="connsiteX678" fmla="*/ 3608388 w 8802688"/>
                <a:gd name="connsiteY678" fmla="*/ 6632575 h 6677025"/>
                <a:gd name="connsiteX679" fmla="*/ 3579813 w 8802688"/>
                <a:gd name="connsiteY679" fmla="*/ 6611938 h 6677025"/>
                <a:gd name="connsiteX680" fmla="*/ 3525838 w 8802688"/>
                <a:gd name="connsiteY680" fmla="*/ 6543675 h 6677025"/>
                <a:gd name="connsiteX681" fmla="*/ 3475038 w 8802688"/>
                <a:gd name="connsiteY681" fmla="*/ 6472238 h 6677025"/>
                <a:gd name="connsiteX682" fmla="*/ 3427413 w 8802688"/>
                <a:gd name="connsiteY682" fmla="*/ 6400800 h 6677025"/>
                <a:gd name="connsiteX683" fmla="*/ 3379788 w 8802688"/>
                <a:gd name="connsiteY683" fmla="*/ 6326188 h 6677025"/>
                <a:gd name="connsiteX684" fmla="*/ 3335338 w 8802688"/>
                <a:gd name="connsiteY684" fmla="*/ 6251575 h 6677025"/>
                <a:gd name="connsiteX685" fmla="*/ 3294063 w 8802688"/>
                <a:gd name="connsiteY685" fmla="*/ 6175375 h 6677025"/>
                <a:gd name="connsiteX686" fmla="*/ 3252788 w 8802688"/>
                <a:gd name="connsiteY686" fmla="*/ 6097588 h 6677025"/>
                <a:gd name="connsiteX687" fmla="*/ 3209925 w 8802688"/>
                <a:gd name="connsiteY687" fmla="*/ 6015038 h 6677025"/>
                <a:gd name="connsiteX688" fmla="*/ 3195638 w 8802688"/>
                <a:gd name="connsiteY688" fmla="*/ 5999163 h 6677025"/>
                <a:gd name="connsiteX689" fmla="*/ 3186113 w 8802688"/>
                <a:gd name="connsiteY689" fmla="*/ 5984875 h 6677025"/>
                <a:gd name="connsiteX690" fmla="*/ 3181350 w 8802688"/>
                <a:gd name="connsiteY690" fmla="*/ 5967413 h 6677025"/>
                <a:gd name="connsiteX691" fmla="*/ 3175000 w 8802688"/>
                <a:gd name="connsiteY691" fmla="*/ 5946775 h 6677025"/>
                <a:gd name="connsiteX692" fmla="*/ 3171825 w 8802688"/>
                <a:gd name="connsiteY692" fmla="*/ 5927725 h 6677025"/>
                <a:gd name="connsiteX693" fmla="*/ 3171825 w 8802688"/>
                <a:gd name="connsiteY693" fmla="*/ 5907088 h 6677025"/>
                <a:gd name="connsiteX694" fmla="*/ 3175000 w 8802688"/>
                <a:gd name="connsiteY694" fmla="*/ 5886450 h 6677025"/>
                <a:gd name="connsiteX695" fmla="*/ 3181350 w 8802688"/>
                <a:gd name="connsiteY695" fmla="*/ 5865813 h 6677025"/>
                <a:gd name="connsiteX696" fmla="*/ 3189288 w 8802688"/>
                <a:gd name="connsiteY696" fmla="*/ 5845175 h 6677025"/>
                <a:gd name="connsiteX697" fmla="*/ 3201988 w 8802688"/>
                <a:gd name="connsiteY697" fmla="*/ 5824538 h 6677025"/>
                <a:gd name="connsiteX698" fmla="*/ 3213100 w 8802688"/>
                <a:gd name="connsiteY698" fmla="*/ 5803900 h 6677025"/>
                <a:gd name="connsiteX699" fmla="*/ 3230563 w 8802688"/>
                <a:gd name="connsiteY699" fmla="*/ 5783263 h 6677025"/>
                <a:gd name="connsiteX700" fmla="*/ 3249613 w 8802688"/>
                <a:gd name="connsiteY700" fmla="*/ 5764213 h 6677025"/>
                <a:gd name="connsiteX701" fmla="*/ 3270250 w 8802688"/>
                <a:gd name="connsiteY701" fmla="*/ 5746750 h 6677025"/>
                <a:gd name="connsiteX702" fmla="*/ 3294063 w 8802688"/>
                <a:gd name="connsiteY702" fmla="*/ 5732463 h 6677025"/>
                <a:gd name="connsiteX703" fmla="*/ 3321050 w 8802688"/>
                <a:gd name="connsiteY703" fmla="*/ 5716588 h 6677025"/>
                <a:gd name="connsiteX704" fmla="*/ 3362325 w 8802688"/>
                <a:gd name="connsiteY704" fmla="*/ 5699125 h 6677025"/>
                <a:gd name="connsiteX705" fmla="*/ 3403600 w 8802688"/>
                <a:gd name="connsiteY705" fmla="*/ 5681663 h 6677025"/>
                <a:gd name="connsiteX706" fmla="*/ 3492500 w 8802688"/>
                <a:gd name="connsiteY706" fmla="*/ 5637213 h 6677025"/>
                <a:gd name="connsiteX707" fmla="*/ 3587750 w 8802688"/>
                <a:gd name="connsiteY707" fmla="*/ 5583238 h 6677025"/>
                <a:gd name="connsiteX708" fmla="*/ 3692525 w 8802688"/>
                <a:gd name="connsiteY708" fmla="*/ 5529263 h 6677025"/>
                <a:gd name="connsiteX709" fmla="*/ 3692525 w 8802688"/>
                <a:gd name="connsiteY709" fmla="*/ 5081588 h 6677025"/>
                <a:gd name="connsiteX710" fmla="*/ 3683000 w 8802688"/>
                <a:gd name="connsiteY710" fmla="*/ 5116513 h 6677025"/>
                <a:gd name="connsiteX711" fmla="*/ 3673475 w 8802688"/>
                <a:gd name="connsiteY711" fmla="*/ 5153025 h 6677025"/>
                <a:gd name="connsiteX712" fmla="*/ 3665538 w 8802688"/>
                <a:gd name="connsiteY712" fmla="*/ 5184775 h 6677025"/>
                <a:gd name="connsiteX713" fmla="*/ 3652838 w 8802688"/>
                <a:gd name="connsiteY713" fmla="*/ 5211763 h 6677025"/>
                <a:gd name="connsiteX714" fmla="*/ 3641725 w 8802688"/>
                <a:gd name="connsiteY714" fmla="*/ 5238750 h 6677025"/>
                <a:gd name="connsiteX715" fmla="*/ 3629025 w 8802688"/>
                <a:gd name="connsiteY715" fmla="*/ 5265738 h 6677025"/>
                <a:gd name="connsiteX716" fmla="*/ 3614738 w 8802688"/>
                <a:gd name="connsiteY716" fmla="*/ 5286375 h 6677025"/>
                <a:gd name="connsiteX717" fmla="*/ 3600450 w 8802688"/>
                <a:gd name="connsiteY717" fmla="*/ 5307013 h 6677025"/>
                <a:gd name="connsiteX718" fmla="*/ 3581400 w 8802688"/>
                <a:gd name="connsiteY718" fmla="*/ 5324475 h 6677025"/>
                <a:gd name="connsiteX719" fmla="*/ 3567113 w 8802688"/>
                <a:gd name="connsiteY719" fmla="*/ 5340350 h 6677025"/>
                <a:gd name="connsiteX720" fmla="*/ 3549650 w 8802688"/>
                <a:gd name="connsiteY720" fmla="*/ 5354638 h 6677025"/>
                <a:gd name="connsiteX721" fmla="*/ 3529013 w 8802688"/>
                <a:gd name="connsiteY721" fmla="*/ 5365750 h 6677025"/>
                <a:gd name="connsiteX722" fmla="*/ 3489325 w 8802688"/>
                <a:gd name="connsiteY722" fmla="*/ 5386388 h 6677025"/>
                <a:gd name="connsiteX723" fmla="*/ 3451225 w 8802688"/>
                <a:gd name="connsiteY723" fmla="*/ 5402263 h 6677025"/>
                <a:gd name="connsiteX724" fmla="*/ 3406775 w 8802688"/>
                <a:gd name="connsiteY724" fmla="*/ 5413375 h 6677025"/>
                <a:gd name="connsiteX725" fmla="*/ 3365500 w 8802688"/>
                <a:gd name="connsiteY725" fmla="*/ 5419725 h 6677025"/>
                <a:gd name="connsiteX726" fmla="*/ 3321050 w 8802688"/>
                <a:gd name="connsiteY726" fmla="*/ 5422900 h 6677025"/>
                <a:gd name="connsiteX727" fmla="*/ 3273425 w 8802688"/>
                <a:gd name="connsiteY727" fmla="*/ 5422900 h 6677025"/>
                <a:gd name="connsiteX728" fmla="*/ 3182938 w 8802688"/>
                <a:gd name="connsiteY728" fmla="*/ 5419725 h 6677025"/>
                <a:gd name="connsiteX729" fmla="*/ 3097213 w 8802688"/>
                <a:gd name="connsiteY729" fmla="*/ 5416550 h 6677025"/>
                <a:gd name="connsiteX730" fmla="*/ 2838450 w 8802688"/>
                <a:gd name="connsiteY730" fmla="*/ 5416550 h 6677025"/>
                <a:gd name="connsiteX731" fmla="*/ 2770188 w 8802688"/>
                <a:gd name="connsiteY731" fmla="*/ 5416550 h 6677025"/>
                <a:gd name="connsiteX732" fmla="*/ 2708275 w 8802688"/>
                <a:gd name="connsiteY732" fmla="*/ 5413375 h 6677025"/>
                <a:gd name="connsiteX733" fmla="*/ 2678113 w 8802688"/>
                <a:gd name="connsiteY733" fmla="*/ 5408613 h 6677025"/>
                <a:gd name="connsiteX734" fmla="*/ 2647950 w 8802688"/>
                <a:gd name="connsiteY734" fmla="*/ 5402263 h 6677025"/>
                <a:gd name="connsiteX735" fmla="*/ 2622550 w 8802688"/>
                <a:gd name="connsiteY735" fmla="*/ 5395913 h 6677025"/>
                <a:gd name="connsiteX736" fmla="*/ 2598738 w 8802688"/>
                <a:gd name="connsiteY736" fmla="*/ 5384800 h 6677025"/>
                <a:gd name="connsiteX737" fmla="*/ 2574925 w 8802688"/>
                <a:gd name="connsiteY737" fmla="*/ 5368925 h 6677025"/>
                <a:gd name="connsiteX738" fmla="*/ 2554288 w 8802688"/>
                <a:gd name="connsiteY738" fmla="*/ 5354638 h 6677025"/>
                <a:gd name="connsiteX739" fmla="*/ 2532063 w 8802688"/>
                <a:gd name="connsiteY739" fmla="*/ 5330825 h 6677025"/>
                <a:gd name="connsiteX740" fmla="*/ 2514600 w 8802688"/>
                <a:gd name="connsiteY740" fmla="*/ 5307013 h 6677025"/>
                <a:gd name="connsiteX741" fmla="*/ 2500313 w 8802688"/>
                <a:gd name="connsiteY741" fmla="*/ 5276850 h 6677025"/>
                <a:gd name="connsiteX742" fmla="*/ 2484438 w 8802688"/>
                <a:gd name="connsiteY742" fmla="*/ 5241925 h 6677025"/>
                <a:gd name="connsiteX743" fmla="*/ 2476500 w 8802688"/>
                <a:gd name="connsiteY743" fmla="*/ 5202238 h 6677025"/>
                <a:gd name="connsiteX744" fmla="*/ 2466975 w 8802688"/>
                <a:gd name="connsiteY744" fmla="*/ 5154613 h 6677025"/>
                <a:gd name="connsiteX745" fmla="*/ 2466975 w 8802688"/>
                <a:gd name="connsiteY745" fmla="*/ 5229225 h 6677025"/>
                <a:gd name="connsiteX746" fmla="*/ 2466975 w 8802688"/>
                <a:gd name="connsiteY746" fmla="*/ 5341938 h 6677025"/>
                <a:gd name="connsiteX747" fmla="*/ 2466975 w 8802688"/>
                <a:gd name="connsiteY747" fmla="*/ 5440363 h 6677025"/>
                <a:gd name="connsiteX748" fmla="*/ 2463800 w 8802688"/>
                <a:gd name="connsiteY748" fmla="*/ 5538788 h 6677025"/>
                <a:gd name="connsiteX749" fmla="*/ 2459038 w 8802688"/>
                <a:gd name="connsiteY749" fmla="*/ 5634038 h 6677025"/>
                <a:gd name="connsiteX750" fmla="*/ 2452688 w 8802688"/>
                <a:gd name="connsiteY750" fmla="*/ 5681663 h 6677025"/>
                <a:gd name="connsiteX751" fmla="*/ 2443163 w 8802688"/>
                <a:gd name="connsiteY751" fmla="*/ 5729288 h 6677025"/>
                <a:gd name="connsiteX752" fmla="*/ 2435225 w 8802688"/>
                <a:gd name="connsiteY752" fmla="*/ 5776913 h 6677025"/>
                <a:gd name="connsiteX753" fmla="*/ 2422525 w 8802688"/>
                <a:gd name="connsiteY753" fmla="*/ 5824538 h 6677025"/>
                <a:gd name="connsiteX754" fmla="*/ 2408238 w 8802688"/>
                <a:gd name="connsiteY754" fmla="*/ 5868988 h 6677025"/>
                <a:gd name="connsiteX755" fmla="*/ 2390775 w 8802688"/>
                <a:gd name="connsiteY755" fmla="*/ 5916613 h 6677025"/>
                <a:gd name="connsiteX756" fmla="*/ 2368550 w 8802688"/>
                <a:gd name="connsiteY756" fmla="*/ 5961063 h 6677025"/>
                <a:gd name="connsiteX757" fmla="*/ 2343150 w 8802688"/>
                <a:gd name="connsiteY757" fmla="*/ 6002338 h 6677025"/>
                <a:gd name="connsiteX758" fmla="*/ 2316163 w 8802688"/>
                <a:gd name="connsiteY758" fmla="*/ 6046788 h 6677025"/>
                <a:gd name="connsiteX759" fmla="*/ 2282825 w 8802688"/>
                <a:gd name="connsiteY759" fmla="*/ 6088063 h 6677025"/>
                <a:gd name="connsiteX760" fmla="*/ 2268538 w 8802688"/>
                <a:gd name="connsiteY760" fmla="*/ 6103938 h 6677025"/>
                <a:gd name="connsiteX761" fmla="*/ 2255838 w 8802688"/>
                <a:gd name="connsiteY761" fmla="*/ 6121400 h 6677025"/>
                <a:gd name="connsiteX762" fmla="*/ 2238375 w 8802688"/>
                <a:gd name="connsiteY762" fmla="*/ 6156325 h 6677025"/>
                <a:gd name="connsiteX763" fmla="*/ 2224088 w 8802688"/>
                <a:gd name="connsiteY763" fmla="*/ 6199188 h 6677025"/>
                <a:gd name="connsiteX764" fmla="*/ 2211388 w 8802688"/>
                <a:gd name="connsiteY764" fmla="*/ 6243638 h 6677025"/>
                <a:gd name="connsiteX765" fmla="*/ 2193925 w 8802688"/>
                <a:gd name="connsiteY765" fmla="*/ 6335713 h 6677025"/>
                <a:gd name="connsiteX766" fmla="*/ 2181225 w 8802688"/>
                <a:gd name="connsiteY766" fmla="*/ 6383338 h 6677025"/>
                <a:gd name="connsiteX767" fmla="*/ 2170113 w 8802688"/>
                <a:gd name="connsiteY767" fmla="*/ 6424613 h 6677025"/>
                <a:gd name="connsiteX768" fmla="*/ 2166938 w 8802688"/>
                <a:gd name="connsiteY768" fmla="*/ 6442075 h 6677025"/>
                <a:gd name="connsiteX769" fmla="*/ 2157413 w 8802688"/>
                <a:gd name="connsiteY769" fmla="*/ 6459538 h 6677025"/>
                <a:gd name="connsiteX770" fmla="*/ 2143125 w 8802688"/>
                <a:gd name="connsiteY770" fmla="*/ 6478588 h 6677025"/>
                <a:gd name="connsiteX771" fmla="*/ 2125663 w 8802688"/>
                <a:gd name="connsiteY771" fmla="*/ 6496050 h 6677025"/>
                <a:gd name="connsiteX772" fmla="*/ 2101850 w 8802688"/>
                <a:gd name="connsiteY772" fmla="*/ 6510338 h 6677025"/>
                <a:gd name="connsiteX773" fmla="*/ 2078038 w 8802688"/>
                <a:gd name="connsiteY773" fmla="*/ 6526213 h 6677025"/>
                <a:gd name="connsiteX774" fmla="*/ 2051050 w 8802688"/>
                <a:gd name="connsiteY774" fmla="*/ 6534150 h 6677025"/>
                <a:gd name="connsiteX775" fmla="*/ 2020888 w 8802688"/>
                <a:gd name="connsiteY775" fmla="*/ 6537325 h 6677025"/>
                <a:gd name="connsiteX776" fmla="*/ 1828800 w 8802688"/>
                <a:gd name="connsiteY776" fmla="*/ 6507163 h 6677025"/>
                <a:gd name="connsiteX777" fmla="*/ 1628775 w 8802688"/>
                <a:gd name="connsiteY777" fmla="*/ 6478588 h 6677025"/>
                <a:gd name="connsiteX778" fmla="*/ 1525588 w 8802688"/>
                <a:gd name="connsiteY778" fmla="*/ 6457950 h 6677025"/>
                <a:gd name="connsiteX779" fmla="*/ 1420813 w 8802688"/>
                <a:gd name="connsiteY779" fmla="*/ 6435725 h 6677025"/>
                <a:gd name="connsiteX780" fmla="*/ 1316038 w 8802688"/>
                <a:gd name="connsiteY780" fmla="*/ 6415088 h 6677025"/>
                <a:gd name="connsiteX781" fmla="*/ 1206500 w 8802688"/>
                <a:gd name="connsiteY781" fmla="*/ 6389688 h 6677025"/>
                <a:gd name="connsiteX782" fmla="*/ 1168400 w 8802688"/>
                <a:gd name="connsiteY782" fmla="*/ 6370638 h 6677025"/>
                <a:gd name="connsiteX783" fmla="*/ 1150938 w 8802688"/>
                <a:gd name="connsiteY783" fmla="*/ 6362700 h 6677025"/>
                <a:gd name="connsiteX784" fmla="*/ 1135063 w 8802688"/>
                <a:gd name="connsiteY784" fmla="*/ 6353175 h 6677025"/>
                <a:gd name="connsiteX785" fmla="*/ 1123950 w 8802688"/>
                <a:gd name="connsiteY785" fmla="*/ 6342063 h 6677025"/>
                <a:gd name="connsiteX786" fmla="*/ 1111250 w 8802688"/>
                <a:gd name="connsiteY786" fmla="*/ 6326188 h 6677025"/>
                <a:gd name="connsiteX787" fmla="*/ 1103313 w 8802688"/>
                <a:gd name="connsiteY787" fmla="*/ 6311900 h 6677025"/>
                <a:gd name="connsiteX788" fmla="*/ 1093788 w 8802688"/>
                <a:gd name="connsiteY788" fmla="*/ 6294438 h 6677025"/>
                <a:gd name="connsiteX789" fmla="*/ 1087438 w 8802688"/>
                <a:gd name="connsiteY789" fmla="*/ 6275388 h 6677025"/>
                <a:gd name="connsiteX790" fmla="*/ 1084263 w 8802688"/>
                <a:gd name="connsiteY790" fmla="*/ 6254750 h 6677025"/>
                <a:gd name="connsiteX791" fmla="*/ 1082675 w 8802688"/>
                <a:gd name="connsiteY791" fmla="*/ 6234113 h 6677025"/>
                <a:gd name="connsiteX792" fmla="*/ 1082675 w 8802688"/>
                <a:gd name="connsiteY792" fmla="*/ 6210300 h 6677025"/>
                <a:gd name="connsiteX793" fmla="*/ 1084263 w 8802688"/>
                <a:gd name="connsiteY793" fmla="*/ 6154738 h 6677025"/>
                <a:gd name="connsiteX794" fmla="*/ 1093788 w 8802688"/>
                <a:gd name="connsiteY794" fmla="*/ 6088063 h 6677025"/>
                <a:gd name="connsiteX795" fmla="*/ 1120775 w 8802688"/>
                <a:gd name="connsiteY795" fmla="*/ 6046788 h 6677025"/>
                <a:gd name="connsiteX796" fmla="*/ 1144588 w 8802688"/>
                <a:gd name="connsiteY796" fmla="*/ 5999163 h 6677025"/>
                <a:gd name="connsiteX797" fmla="*/ 1162050 w 8802688"/>
                <a:gd name="connsiteY797" fmla="*/ 5948363 h 6677025"/>
                <a:gd name="connsiteX798" fmla="*/ 1176338 w 8802688"/>
                <a:gd name="connsiteY798" fmla="*/ 5899150 h 6677025"/>
                <a:gd name="connsiteX799" fmla="*/ 1189038 w 8802688"/>
                <a:gd name="connsiteY799" fmla="*/ 5845175 h 6677025"/>
                <a:gd name="connsiteX800" fmla="*/ 1198563 w 8802688"/>
                <a:gd name="connsiteY800" fmla="*/ 5788025 h 6677025"/>
                <a:gd name="connsiteX801" fmla="*/ 1203325 w 8802688"/>
                <a:gd name="connsiteY801" fmla="*/ 5735638 h 6677025"/>
                <a:gd name="connsiteX802" fmla="*/ 1206500 w 8802688"/>
                <a:gd name="connsiteY802" fmla="*/ 5678488 h 6677025"/>
                <a:gd name="connsiteX803" fmla="*/ 1212850 w 8802688"/>
                <a:gd name="connsiteY803" fmla="*/ 5657850 h 6677025"/>
                <a:gd name="connsiteX804" fmla="*/ 1216025 w 8802688"/>
                <a:gd name="connsiteY804" fmla="*/ 5634038 h 6677025"/>
                <a:gd name="connsiteX805" fmla="*/ 1216025 w 8802688"/>
                <a:gd name="connsiteY805" fmla="*/ 5613400 h 6677025"/>
                <a:gd name="connsiteX806" fmla="*/ 1216025 w 8802688"/>
                <a:gd name="connsiteY806" fmla="*/ 5589588 h 6677025"/>
                <a:gd name="connsiteX807" fmla="*/ 1209675 w 8802688"/>
                <a:gd name="connsiteY807" fmla="*/ 5541963 h 6677025"/>
                <a:gd name="connsiteX808" fmla="*/ 1198563 w 8802688"/>
                <a:gd name="connsiteY808" fmla="*/ 5497513 h 6677025"/>
                <a:gd name="connsiteX809" fmla="*/ 1179513 w 8802688"/>
                <a:gd name="connsiteY809" fmla="*/ 5453063 h 6677025"/>
                <a:gd name="connsiteX810" fmla="*/ 1165225 w 8802688"/>
                <a:gd name="connsiteY810" fmla="*/ 5410200 h 6677025"/>
                <a:gd name="connsiteX811" fmla="*/ 1131888 w 8802688"/>
                <a:gd name="connsiteY811" fmla="*/ 5341938 h 6677025"/>
                <a:gd name="connsiteX812" fmla="*/ 1069975 w 8802688"/>
                <a:gd name="connsiteY812" fmla="*/ 5238750 h 6677025"/>
                <a:gd name="connsiteX813" fmla="*/ 1012825 w 8802688"/>
                <a:gd name="connsiteY813" fmla="*/ 5130800 h 6677025"/>
                <a:gd name="connsiteX814" fmla="*/ 957263 w 8802688"/>
                <a:gd name="connsiteY814" fmla="*/ 5027613 h 6677025"/>
                <a:gd name="connsiteX815" fmla="*/ 903288 w 8802688"/>
                <a:gd name="connsiteY815" fmla="*/ 4919663 h 6677025"/>
                <a:gd name="connsiteX816" fmla="*/ 855663 w 8802688"/>
                <a:gd name="connsiteY816" fmla="*/ 4813300 h 6677025"/>
                <a:gd name="connsiteX817" fmla="*/ 811213 w 8802688"/>
                <a:gd name="connsiteY817" fmla="*/ 4706938 h 6677025"/>
                <a:gd name="connsiteX818" fmla="*/ 769938 w 8802688"/>
                <a:gd name="connsiteY818" fmla="*/ 4598988 h 6677025"/>
                <a:gd name="connsiteX819" fmla="*/ 733425 w 8802688"/>
                <a:gd name="connsiteY819" fmla="*/ 4492625 h 6677025"/>
                <a:gd name="connsiteX820" fmla="*/ 701675 w 8802688"/>
                <a:gd name="connsiteY820" fmla="*/ 4383088 h 6677025"/>
                <a:gd name="connsiteX821" fmla="*/ 671513 w 8802688"/>
                <a:gd name="connsiteY821" fmla="*/ 4271963 h 6677025"/>
                <a:gd name="connsiteX822" fmla="*/ 647700 w 8802688"/>
                <a:gd name="connsiteY822" fmla="*/ 4162425 h 6677025"/>
                <a:gd name="connsiteX823" fmla="*/ 630238 w 8802688"/>
                <a:gd name="connsiteY823" fmla="*/ 4049713 h 6677025"/>
                <a:gd name="connsiteX824" fmla="*/ 617538 w 8802688"/>
                <a:gd name="connsiteY824" fmla="*/ 3937000 h 6677025"/>
                <a:gd name="connsiteX825" fmla="*/ 609600 w 8802688"/>
                <a:gd name="connsiteY825" fmla="*/ 3821113 h 6677025"/>
                <a:gd name="connsiteX826" fmla="*/ 609600 w 8802688"/>
                <a:gd name="connsiteY826" fmla="*/ 3705225 h 6677025"/>
                <a:gd name="connsiteX827" fmla="*/ 612775 w 8802688"/>
                <a:gd name="connsiteY827" fmla="*/ 3586163 h 6677025"/>
                <a:gd name="connsiteX828" fmla="*/ 620713 w 8802688"/>
                <a:gd name="connsiteY828" fmla="*/ 3470275 h 6677025"/>
                <a:gd name="connsiteX829" fmla="*/ 636588 w 8802688"/>
                <a:gd name="connsiteY829" fmla="*/ 3354388 h 6677025"/>
                <a:gd name="connsiteX830" fmla="*/ 657225 w 8802688"/>
                <a:gd name="connsiteY830" fmla="*/ 3243263 h 6677025"/>
                <a:gd name="connsiteX831" fmla="*/ 681038 w 8802688"/>
                <a:gd name="connsiteY831" fmla="*/ 3136900 h 6677025"/>
                <a:gd name="connsiteX832" fmla="*/ 709613 w 8802688"/>
                <a:gd name="connsiteY832" fmla="*/ 3032125 h 6677025"/>
                <a:gd name="connsiteX833" fmla="*/ 746125 w 8802688"/>
                <a:gd name="connsiteY833" fmla="*/ 2932113 h 6677025"/>
                <a:gd name="connsiteX834" fmla="*/ 784225 w 8802688"/>
                <a:gd name="connsiteY834" fmla="*/ 2833688 h 6677025"/>
                <a:gd name="connsiteX835" fmla="*/ 828675 w 8802688"/>
                <a:gd name="connsiteY835" fmla="*/ 2735263 h 6677025"/>
                <a:gd name="connsiteX836" fmla="*/ 879475 w 8802688"/>
                <a:gd name="connsiteY836" fmla="*/ 2643188 h 6677025"/>
                <a:gd name="connsiteX837" fmla="*/ 933450 w 8802688"/>
                <a:gd name="connsiteY837" fmla="*/ 2551113 h 6677025"/>
                <a:gd name="connsiteX838" fmla="*/ 992188 w 8802688"/>
                <a:gd name="connsiteY838" fmla="*/ 2465388 h 6677025"/>
                <a:gd name="connsiteX839" fmla="*/ 1055688 w 8802688"/>
                <a:gd name="connsiteY839" fmla="*/ 2379663 h 6677025"/>
                <a:gd name="connsiteX840" fmla="*/ 1123950 w 8802688"/>
                <a:gd name="connsiteY840" fmla="*/ 2295525 h 6677025"/>
                <a:gd name="connsiteX841" fmla="*/ 1195388 w 8802688"/>
                <a:gd name="connsiteY841" fmla="*/ 2212975 h 6677025"/>
                <a:gd name="connsiteX842" fmla="*/ 1271588 w 8802688"/>
                <a:gd name="connsiteY842" fmla="*/ 2132013 h 6677025"/>
                <a:gd name="connsiteX843" fmla="*/ 1355725 w 8802688"/>
                <a:gd name="connsiteY843" fmla="*/ 2054225 h 6677025"/>
                <a:gd name="connsiteX844" fmla="*/ 1423988 w 8802688"/>
                <a:gd name="connsiteY844" fmla="*/ 2001838 h 6677025"/>
                <a:gd name="connsiteX845" fmla="*/ 1495425 w 8802688"/>
                <a:gd name="connsiteY845" fmla="*/ 1951038 h 6677025"/>
                <a:gd name="connsiteX846" fmla="*/ 1566863 w 8802688"/>
                <a:gd name="connsiteY846" fmla="*/ 1900238 h 6677025"/>
                <a:gd name="connsiteX847" fmla="*/ 1641475 w 8802688"/>
                <a:gd name="connsiteY847" fmla="*/ 1855788 h 6677025"/>
                <a:gd name="connsiteX848" fmla="*/ 1714500 w 8802688"/>
                <a:gd name="connsiteY848" fmla="*/ 1814513 h 6677025"/>
                <a:gd name="connsiteX849" fmla="*/ 1789113 w 8802688"/>
                <a:gd name="connsiteY849" fmla="*/ 1774825 h 6677025"/>
                <a:gd name="connsiteX850" fmla="*/ 1866900 w 8802688"/>
                <a:gd name="connsiteY850" fmla="*/ 1739900 h 6677025"/>
                <a:gd name="connsiteX851" fmla="*/ 1944688 w 8802688"/>
                <a:gd name="connsiteY851" fmla="*/ 1703388 h 6677025"/>
                <a:gd name="connsiteX852" fmla="*/ 2020888 w 8802688"/>
                <a:gd name="connsiteY852" fmla="*/ 1671638 h 6677025"/>
                <a:gd name="connsiteX853" fmla="*/ 2101850 w 8802688"/>
                <a:gd name="connsiteY853" fmla="*/ 1641476 h 6677025"/>
                <a:gd name="connsiteX854" fmla="*/ 2184400 w 8802688"/>
                <a:gd name="connsiteY854" fmla="*/ 1614488 h 6677025"/>
                <a:gd name="connsiteX855" fmla="*/ 2268538 w 8802688"/>
                <a:gd name="connsiteY855" fmla="*/ 1587500 h 6677025"/>
                <a:gd name="connsiteX856" fmla="*/ 2351088 w 8802688"/>
                <a:gd name="connsiteY856" fmla="*/ 1562100 h 6677025"/>
                <a:gd name="connsiteX857" fmla="*/ 2436813 w 8802688"/>
                <a:gd name="connsiteY857" fmla="*/ 1538288 h 6677025"/>
                <a:gd name="connsiteX858" fmla="*/ 2616200 w 8802688"/>
                <a:gd name="connsiteY858" fmla="*/ 1492250 h 6677025"/>
                <a:gd name="connsiteX859" fmla="*/ 2725738 w 8802688"/>
                <a:gd name="connsiteY859" fmla="*/ 1492250 h 6677025"/>
                <a:gd name="connsiteX860" fmla="*/ 2654300 w 8802688"/>
                <a:gd name="connsiteY860" fmla="*/ 1590675 h 6677025"/>
                <a:gd name="connsiteX861" fmla="*/ 2582863 w 8802688"/>
                <a:gd name="connsiteY861" fmla="*/ 1682750 h 6677025"/>
                <a:gd name="connsiteX862" fmla="*/ 2435225 w 8802688"/>
                <a:gd name="connsiteY862" fmla="*/ 1866901 h 6677025"/>
                <a:gd name="connsiteX863" fmla="*/ 2363788 w 8802688"/>
                <a:gd name="connsiteY863" fmla="*/ 1958975 h 6677025"/>
                <a:gd name="connsiteX864" fmla="*/ 2295525 w 8802688"/>
                <a:gd name="connsiteY864" fmla="*/ 2052638 h 6677025"/>
                <a:gd name="connsiteX865" fmla="*/ 2228850 w 8802688"/>
                <a:gd name="connsiteY865" fmla="*/ 2144713 h 6677025"/>
                <a:gd name="connsiteX866" fmla="*/ 2200275 w 8802688"/>
                <a:gd name="connsiteY866" fmla="*/ 2192338 h 6677025"/>
                <a:gd name="connsiteX867" fmla="*/ 2170113 w 8802688"/>
                <a:gd name="connsiteY867" fmla="*/ 2241550 h 6677025"/>
                <a:gd name="connsiteX868" fmla="*/ 2089150 w 8802688"/>
                <a:gd name="connsiteY868" fmla="*/ 2355850 h 6677025"/>
                <a:gd name="connsiteX869" fmla="*/ 2047875 w 8802688"/>
                <a:gd name="connsiteY869" fmla="*/ 2411413 h 6677025"/>
                <a:gd name="connsiteX870" fmla="*/ 2012950 w 8802688"/>
                <a:gd name="connsiteY870" fmla="*/ 2471738 h 6677025"/>
                <a:gd name="connsiteX871" fmla="*/ 1979613 w 8802688"/>
                <a:gd name="connsiteY871" fmla="*/ 2530475 h 6677025"/>
                <a:gd name="connsiteX872" fmla="*/ 1952625 w 8802688"/>
                <a:gd name="connsiteY872" fmla="*/ 2592388 h 6677025"/>
                <a:gd name="connsiteX873" fmla="*/ 1928813 w 8802688"/>
                <a:gd name="connsiteY873" fmla="*/ 2659063 h 6677025"/>
                <a:gd name="connsiteX874" fmla="*/ 1917700 w 8802688"/>
                <a:gd name="connsiteY874" fmla="*/ 2693988 h 6677025"/>
                <a:gd name="connsiteX875" fmla="*/ 1911350 w 8802688"/>
                <a:gd name="connsiteY875" fmla="*/ 2727325 h 6677025"/>
                <a:gd name="connsiteX876" fmla="*/ 1893888 w 8802688"/>
                <a:gd name="connsiteY876" fmla="*/ 2776538 h 6677025"/>
                <a:gd name="connsiteX877" fmla="*/ 1881188 w 8802688"/>
                <a:gd name="connsiteY877" fmla="*/ 2824163 h 6677025"/>
                <a:gd name="connsiteX878" fmla="*/ 1873250 w 8802688"/>
                <a:gd name="connsiteY878" fmla="*/ 2868613 h 6677025"/>
                <a:gd name="connsiteX879" fmla="*/ 1873250 w 8802688"/>
                <a:gd name="connsiteY879" fmla="*/ 2916238 h 6677025"/>
                <a:gd name="connsiteX880" fmla="*/ 1876425 w 8802688"/>
                <a:gd name="connsiteY880" fmla="*/ 2962275 h 6677025"/>
                <a:gd name="connsiteX881" fmla="*/ 1881188 w 8802688"/>
                <a:gd name="connsiteY881" fmla="*/ 3006725 h 6677025"/>
                <a:gd name="connsiteX882" fmla="*/ 1893888 w 8802688"/>
                <a:gd name="connsiteY882" fmla="*/ 3048000 h 6677025"/>
                <a:gd name="connsiteX883" fmla="*/ 1905000 w 8802688"/>
                <a:gd name="connsiteY883" fmla="*/ 3092450 h 6677025"/>
                <a:gd name="connsiteX884" fmla="*/ 1924050 w 8802688"/>
                <a:gd name="connsiteY884" fmla="*/ 3133725 h 6677025"/>
                <a:gd name="connsiteX885" fmla="*/ 1944688 w 8802688"/>
                <a:gd name="connsiteY885" fmla="*/ 3171825 h 6677025"/>
                <a:gd name="connsiteX886" fmla="*/ 1965325 w 8802688"/>
                <a:gd name="connsiteY886" fmla="*/ 3214688 h 6677025"/>
                <a:gd name="connsiteX887" fmla="*/ 1989138 w 8802688"/>
                <a:gd name="connsiteY887" fmla="*/ 3252788 h 6677025"/>
                <a:gd name="connsiteX888" fmla="*/ 2041525 w 8802688"/>
                <a:gd name="connsiteY888" fmla="*/ 3327400 h 6677025"/>
                <a:gd name="connsiteX889" fmla="*/ 2095500 w 8802688"/>
                <a:gd name="connsiteY889" fmla="*/ 3398838 h 6677025"/>
                <a:gd name="connsiteX890" fmla="*/ 2149475 w 8802688"/>
                <a:gd name="connsiteY890" fmla="*/ 3470275 h 6677025"/>
                <a:gd name="connsiteX891" fmla="*/ 2197100 w 8802688"/>
                <a:gd name="connsiteY891" fmla="*/ 3541713 h 6677025"/>
                <a:gd name="connsiteX892" fmla="*/ 2217738 w 8802688"/>
                <a:gd name="connsiteY892" fmla="*/ 3576638 h 6677025"/>
                <a:gd name="connsiteX893" fmla="*/ 2238375 w 8802688"/>
                <a:gd name="connsiteY893" fmla="*/ 3613150 h 6677025"/>
                <a:gd name="connsiteX894" fmla="*/ 2252663 w 8802688"/>
                <a:gd name="connsiteY894" fmla="*/ 3648075 h 6677025"/>
                <a:gd name="connsiteX895" fmla="*/ 2268538 w 8802688"/>
                <a:gd name="connsiteY895" fmla="*/ 3684588 h 6677025"/>
                <a:gd name="connsiteX896" fmla="*/ 2279650 w 8802688"/>
                <a:gd name="connsiteY896" fmla="*/ 3722688 h 6677025"/>
                <a:gd name="connsiteX897" fmla="*/ 2286000 w 8802688"/>
                <a:gd name="connsiteY897" fmla="*/ 3757613 h 6677025"/>
                <a:gd name="connsiteX898" fmla="*/ 2289175 w 8802688"/>
                <a:gd name="connsiteY898" fmla="*/ 3797300 h 6677025"/>
                <a:gd name="connsiteX899" fmla="*/ 2289175 w 8802688"/>
                <a:gd name="connsiteY899" fmla="*/ 3835400 h 6677025"/>
                <a:gd name="connsiteX900" fmla="*/ 2286000 w 8802688"/>
                <a:gd name="connsiteY900" fmla="*/ 3873500 h 6677025"/>
                <a:gd name="connsiteX901" fmla="*/ 2276475 w 8802688"/>
                <a:gd name="connsiteY901" fmla="*/ 3916363 h 6677025"/>
                <a:gd name="connsiteX902" fmla="*/ 2262188 w 8802688"/>
                <a:gd name="connsiteY902" fmla="*/ 3954463 h 6677025"/>
                <a:gd name="connsiteX903" fmla="*/ 2244725 w 8802688"/>
                <a:gd name="connsiteY903" fmla="*/ 3995738 h 6677025"/>
                <a:gd name="connsiteX904" fmla="*/ 2232025 w 8802688"/>
                <a:gd name="connsiteY904" fmla="*/ 4013200 h 6677025"/>
                <a:gd name="connsiteX905" fmla="*/ 2224088 w 8802688"/>
                <a:gd name="connsiteY905" fmla="*/ 4037013 h 6677025"/>
                <a:gd name="connsiteX906" fmla="*/ 2217738 w 8802688"/>
                <a:gd name="connsiteY906" fmla="*/ 4064000 h 6677025"/>
                <a:gd name="connsiteX907" fmla="*/ 2217738 w 8802688"/>
                <a:gd name="connsiteY907" fmla="*/ 4090988 h 6677025"/>
                <a:gd name="connsiteX908" fmla="*/ 2217738 w 8802688"/>
                <a:gd name="connsiteY908" fmla="*/ 4117975 h 6677025"/>
                <a:gd name="connsiteX909" fmla="*/ 2224088 w 8802688"/>
                <a:gd name="connsiteY909" fmla="*/ 4144963 h 6677025"/>
                <a:gd name="connsiteX910" fmla="*/ 2232025 w 8802688"/>
                <a:gd name="connsiteY910" fmla="*/ 4168775 h 6677025"/>
                <a:gd name="connsiteX911" fmla="*/ 2244725 w 8802688"/>
                <a:gd name="connsiteY911" fmla="*/ 4183063 h 6677025"/>
                <a:gd name="connsiteX912" fmla="*/ 2306638 w 8802688"/>
                <a:gd name="connsiteY912" fmla="*/ 4251325 h 6677025"/>
                <a:gd name="connsiteX913" fmla="*/ 2368550 w 8802688"/>
                <a:gd name="connsiteY913" fmla="*/ 4313238 h 6677025"/>
                <a:gd name="connsiteX914" fmla="*/ 2435225 w 8802688"/>
                <a:gd name="connsiteY914" fmla="*/ 4373563 h 6677025"/>
                <a:gd name="connsiteX915" fmla="*/ 2497138 w 8802688"/>
                <a:gd name="connsiteY915" fmla="*/ 4424363 h 6677025"/>
                <a:gd name="connsiteX916" fmla="*/ 2562225 w 8802688"/>
                <a:gd name="connsiteY916" fmla="*/ 4471988 h 6677025"/>
                <a:gd name="connsiteX917" fmla="*/ 2627313 w 8802688"/>
                <a:gd name="connsiteY917" fmla="*/ 4510088 h 6677025"/>
                <a:gd name="connsiteX918" fmla="*/ 2660650 w 8802688"/>
                <a:gd name="connsiteY918" fmla="*/ 4527550 h 6677025"/>
                <a:gd name="connsiteX919" fmla="*/ 2695575 w 8802688"/>
                <a:gd name="connsiteY919" fmla="*/ 4543425 h 6677025"/>
                <a:gd name="connsiteX920" fmla="*/ 2728913 w 8802688"/>
                <a:gd name="connsiteY920" fmla="*/ 4554538 h 6677025"/>
                <a:gd name="connsiteX921" fmla="*/ 2763838 w 8802688"/>
                <a:gd name="connsiteY921" fmla="*/ 4567238 h 6677025"/>
                <a:gd name="connsiteX922" fmla="*/ 2800350 w 8802688"/>
                <a:gd name="connsiteY922" fmla="*/ 4575175 h 6677025"/>
                <a:gd name="connsiteX923" fmla="*/ 2835275 w 8802688"/>
                <a:gd name="connsiteY923" fmla="*/ 4584700 h 6677025"/>
                <a:gd name="connsiteX924" fmla="*/ 2871788 w 8802688"/>
                <a:gd name="connsiteY924" fmla="*/ 4591050 h 6677025"/>
                <a:gd name="connsiteX925" fmla="*/ 2906713 w 8802688"/>
                <a:gd name="connsiteY925" fmla="*/ 4594225 h 6677025"/>
                <a:gd name="connsiteX926" fmla="*/ 2943225 w 8802688"/>
                <a:gd name="connsiteY926" fmla="*/ 4594225 h 6677025"/>
                <a:gd name="connsiteX927" fmla="*/ 2981325 w 8802688"/>
                <a:gd name="connsiteY927" fmla="*/ 4594225 h 6677025"/>
                <a:gd name="connsiteX928" fmla="*/ 3021013 w 8802688"/>
                <a:gd name="connsiteY928" fmla="*/ 4591050 h 6677025"/>
                <a:gd name="connsiteX929" fmla="*/ 3059113 w 8802688"/>
                <a:gd name="connsiteY929" fmla="*/ 4584700 h 6677025"/>
                <a:gd name="connsiteX930" fmla="*/ 3097213 w 8802688"/>
                <a:gd name="connsiteY930" fmla="*/ 4575175 h 6677025"/>
                <a:gd name="connsiteX931" fmla="*/ 3138488 w 8802688"/>
                <a:gd name="connsiteY931" fmla="*/ 4564063 h 6677025"/>
                <a:gd name="connsiteX932" fmla="*/ 3178175 w 8802688"/>
                <a:gd name="connsiteY932" fmla="*/ 4551363 h 6677025"/>
                <a:gd name="connsiteX933" fmla="*/ 3219450 w 8802688"/>
                <a:gd name="connsiteY933" fmla="*/ 4537075 h 6677025"/>
                <a:gd name="connsiteX934" fmla="*/ 3263900 w 8802688"/>
                <a:gd name="connsiteY934" fmla="*/ 4516438 h 6677025"/>
                <a:gd name="connsiteX935" fmla="*/ 3305175 w 8802688"/>
                <a:gd name="connsiteY935" fmla="*/ 4495800 h 6677025"/>
                <a:gd name="connsiteX936" fmla="*/ 3349625 w 8802688"/>
                <a:gd name="connsiteY936" fmla="*/ 4471988 h 6677025"/>
                <a:gd name="connsiteX937" fmla="*/ 3394075 w 8802688"/>
                <a:gd name="connsiteY937" fmla="*/ 4445000 h 6677025"/>
                <a:gd name="connsiteX938" fmla="*/ 3617913 w 8802688"/>
                <a:gd name="connsiteY938" fmla="*/ 4329113 h 6677025"/>
                <a:gd name="connsiteX939" fmla="*/ 3730625 w 8802688"/>
                <a:gd name="connsiteY939" fmla="*/ 4271963 h 6677025"/>
                <a:gd name="connsiteX940" fmla="*/ 3843338 w 8802688"/>
                <a:gd name="connsiteY940" fmla="*/ 4216400 h 6677025"/>
                <a:gd name="connsiteX941" fmla="*/ 3959225 w 8802688"/>
                <a:gd name="connsiteY941" fmla="*/ 4168775 h 6677025"/>
                <a:gd name="connsiteX942" fmla="*/ 4019550 w 8802688"/>
                <a:gd name="connsiteY942" fmla="*/ 4144963 h 6677025"/>
                <a:gd name="connsiteX943" fmla="*/ 4078288 w 8802688"/>
                <a:gd name="connsiteY943" fmla="*/ 4124325 h 6677025"/>
                <a:gd name="connsiteX944" fmla="*/ 4138613 w 8802688"/>
                <a:gd name="connsiteY944" fmla="*/ 4108450 h 6677025"/>
                <a:gd name="connsiteX945" fmla="*/ 4197350 w 8802688"/>
                <a:gd name="connsiteY945" fmla="*/ 4094163 h 6677025"/>
                <a:gd name="connsiteX946" fmla="*/ 4259263 w 8802688"/>
                <a:gd name="connsiteY946" fmla="*/ 4081463 h 6677025"/>
                <a:gd name="connsiteX947" fmla="*/ 4322763 w 8802688"/>
                <a:gd name="connsiteY947" fmla="*/ 4073525 h 6677025"/>
                <a:gd name="connsiteX948" fmla="*/ 4337050 w 8802688"/>
                <a:gd name="connsiteY948" fmla="*/ 4067175 h 6677025"/>
                <a:gd name="connsiteX949" fmla="*/ 4354513 w 8802688"/>
                <a:gd name="connsiteY949" fmla="*/ 4057650 h 6677025"/>
                <a:gd name="connsiteX950" fmla="*/ 4375150 w 8802688"/>
                <a:gd name="connsiteY950" fmla="*/ 4043363 h 6677025"/>
                <a:gd name="connsiteX951" fmla="*/ 4397375 w 8802688"/>
                <a:gd name="connsiteY951" fmla="*/ 4025900 h 6677025"/>
                <a:gd name="connsiteX952" fmla="*/ 4418013 w 8802688"/>
                <a:gd name="connsiteY952" fmla="*/ 4002088 h 6677025"/>
                <a:gd name="connsiteX953" fmla="*/ 4438650 w 8802688"/>
                <a:gd name="connsiteY953" fmla="*/ 3978275 h 6677025"/>
                <a:gd name="connsiteX954" fmla="*/ 4456113 w 8802688"/>
                <a:gd name="connsiteY954" fmla="*/ 3951288 h 6677025"/>
                <a:gd name="connsiteX955" fmla="*/ 4470400 w 8802688"/>
                <a:gd name="connsiteY955" fmla="*/ 3921125 h 6677025"/>
                <a:gd name="connsiteX956" fmla="*/ 4497388 w 8802688"/>
                <a:gd name="connsiteY956" fmla="*/ 3844925 h 6677025"/>
                <a:gd name="connsiteX957" fmla="*/ 4518025 w 8802688"/>
                <a:gd name="connsiteY957" fmla="*/ 3767138 h 6677025"/>
                <a:gd name="connsiteX958" fmla="*/ 4537075 w 8802688"/>
                <a:gd name="connsiteY958" fmla="*/ 3689350 h 6677025"/>
                <a:gd name="connsiteX959" fmla="*/ 4548188 w 8802688"/>
                <a:gd name="connsiteY959" fmla="*/ 3613150 h 6677025"/>
                <a:gd name="connsiteX960" fmla="*/ 4560888 w 8802688"/>
                <a:gd name="connsiteY960" fmla="*/ 3535363 h 6677025"/>
                <a:gd name="connsiteX961" fmla="*/ 4565650 w 8802688"/>
                <a:gd name="connsiteY961" fmla="*/ 3457575 h 6677025"/>
                <a:gd name="connsiteX962" fmla="*/ 4572000 w 8802688"/>
                <a:gd name="connsiteY962" fmla="*/ 3381375 h 6677025"/>
                <a:gd name="connsiteX963" fmla="*/ 4572000 w 8802688"/>
                <a:gd name="connsiteY963" fmla="*/ 3300413 h 6677025"/>
                <a:gd name="connsiteX964" fmla="*/ 4572000 w 8802688"/>
                <a:gd name="connsiteY964" fmla="*/ 3222625 h 6677025"/>
                <a:gd name="connsiteX965" fmla="*/ 4568825 w 8802688"/>
                <a:gd name="connsiteY965" fmla="*/ 3143250 h 6677025"/>
                <a:gd name="connsiteX966" fmla="*/ 4562475 w 8802688"/>
                <a:gd name="connsiteY966" fmla="*/ 3062288 h 6677025"/>
                <a:gd name="connsiteX967" fmla="*/ 4554538 w 8802688"/>
                <a:gd name="connsiteY967" fmla="*/ 2982913 h 6677025"/>
                <a:gd name="connsiteX968" fmla="*/ 4533900 w 8802688"/>
                <a:gd name="connsiteY968" fmla="*/ 2819400 h 6677025"/>
                <a:gd name="connsiteX969" fmla="*/ 4506913 w 8802688"/>
                <a:gd name="connsiteY969" fmla="*/ 2652713 h 6677025"/>
                <a:gd name="connsiteX970" fmla="*/ 4479925 w 8802688"/>
                <a:gd name="connsiteY970" fmla="*/ 2476500 h 6677025"/>
                <a:gd name="connsiteX971" fmla="*/ 4446588 w 8802688"/>
                <a:gd name="connsiteY971" fmla="*/ 2292351 h 6677025"/>
                <a:gd name="connsiteX972" fmla="*/ 4429125 w 8802688"/>
                <a:gd name="connsiteY972" fmla="*/ 2197100 h 6677025"/>
                <a:gd name="connsiteX973" fmla="*/ 4408488 w 8802688"/>
                <a:gd name="connsiteY973" fmla="*/ 2098675 h 6677025"/>
                <a:gd name="connsiteX974" fmla="*/ 4384675 w 8802688"/>
                <a:gd name="connsiteY974" fmla="*/ 2005013 h 6677025"/>
                <a:gd name="connsiteX975" fmla="*/ 4360863 w 8802688"/>
                <a:gd name="connsiteY975" fmla="*/ 1906588 h 6677025"/>
                <a:gd name="connsiteX976" fmla="*/ 4360863 w 8802688"/>
                <a:gd name="connsiteY976" fmla="*/ 2765425 h 6677025"/>
                <a:gd name="connsiteX977" fmla="*/ 4360863 w 8802688"/>
                <a:gd name="connsiteY977" fmla="*/ 3698875 h 6677025"/>
                <a:gd name="connsiteX978" fmla="*/ 4357688 w 8802688"/>
                <a:gd name="connsiteY978" fmla="*/ 3725863 h 6677025"/>
                <a:gd name="connsiteX979" fmla="*/ 4354513 w 8802688"/>
                <a:gd name="connsiteY979" fmla="*/ 3752850 h 6677025"/>
                <a:gd name="connsiteX980" fmla="*/ 4349750 w 8802688"/>
                <a:gd name="connsiteY980" fmla="*/ 3776663 h 6677025"/>
                <a:gd name="connsiteX981" fmla="*/ 4340225 w 8802688"/>
                <a:gd name="connsiteY981" fmla="*/ 3797300 h 6677025"/>
                <a:gd name="connsiteX982" fmla="*/ 4327525 w 8802688"/>
                <a:gd name="connsiteY982" fmla="*/ 3817938 h 6677025"/>
                <a:gd name="connsiteX983" fmla="*/ 4316413 w 8802688"/>
                <a:gd name="connsiteY983" fmla="*/ 3838575 h 6677025"/>
                <a:gd name="connsiteX984" fmla="*/ 4302125 w 8802688"/>
                <a:gd name="connsiteY984" fmla="*/ 3856038 h 6677025"/>
                <a:gd name="connsiteX985" fmla="*/ 4286250 w 8802688"/>
                <a:gd name="connsiteY985" fmla="*/ 3870325 h 6677025"/>
                <a:gd name="connsiteX986" fmla="*/ 4265613 w 8802688"/>
                <a:gd name="connsiteY986" fmla="*/ 3886200 h 6677025"/>
                <a:gd name="connsiteX987" fmla="*/ 4248150 w 8802688"/>
                <a:gd name="connsiteY987" fmla="*/ 3900488 h 6677025"/>
                <a:gd name="connsiteX988" fmla="*/ 4203700 w 8802688"/>
                <a:gd name="connsiteY988" fmla="*/ 3924300 h 6677025"/>
                <a:gd name="connsiteX989" fmla="*/ 4152900 w 8802688"/>
                <a:gd name="connsiteY989" fmla="*/ 3944938 h 6677025"/>
                <a:gd name="connsiteX990" fmla="*/ 4098925 w 8802688"/>
                <a:gd name="connsiteY990" fmla="*/ 3960813 h 6677025"/>
                <a:gd name="connsiteX991" fmla="*/ 4000500 w 8802688"/>
                <a:gd name="connsiteY991" fmla="*/ 3989388 h 6677025"/>
                <a:gd name="connsiteX992" fmla="*/ 3906838 w 8802688"/>
                <a:gd name="connsiteY992" fmla="*/ 4022725 h 6677025"/>
                <a:gd name="connsiteX993" fmla="*/ 3811588 w 8802688"/>
                <a:gd name="connsiteY993" fmla="*/ 4057650 h 6677025"/>
                <a:gd name="connsiteX994" fmla="*/ 3716338 w 8802688"/>
                <a:gd name="connsiteY994" fmla="*/ 4100513 h 6677025"/>
                <a:gd name="connsiteX995" fmla="*/ 3621088 w 8802688"/>
                <a:gd name="connsiteY995" fmla="*/ 4144963 h 6677025"/>
                <a:gd name="connsiteX996" fmla="*/ 3532188 w 8802688"/>
                <a:gd name="connsiteY996" fmla="*/ 4192588 h 6677025"/>
                <a:gd name="connsiteX997" fmla="*/ 3441700 w 8802688"/>
                <a:gd name="connsiteY997" fmla="*/ 4243388 h 6677025"/>
                <a:gd name="connsiteX998" fmla="*/ 3359150 w 8802688"/>
                <a:gd name="connsiteY998" fmla="*/ 4295775 h 6677025"/>
                <a:gd name="connsiteX999" fmla="*/ 3287713 w 8802688"/>
                <a:gd name="connsiteY999" fmla="*/ 4329113 h 6677025"/>
                <a:gd name="connsiteX1000" fmla="*/ 3222625 w 8802688"/>
                <a:gd name="connsiteY1000" fmla="*/ 4359275 h 6677025"/>
                <a:gd name="connsiteX1001" fmla="*/ 3157538 w 8802688"/>
                <a:gd name="connsiteY1001" fmla="*/ 4379913 h 6677025"/>
                <a:gd name="connsiteX1002" fmla="*/ 3094038 w 8802688"/>
                <a:gd name="connsiteY1002" fmla="*/ 4400550 h 6677025"/>
                <a:gd name="connsiteX1003" fmla="*/ 3032125 w 8802688"/>
                <a:gd name="connsiteY1003" fmla="*/ 4411663 h 6677025"/>
                <a:gd name="connsiteX1004" fmla="*/ 2973388 w 8802688"/>
                <a:gd name="connsiteY1004" fmla="*/ 4421188 h 6677025"/>
                <a:gd name="connsiteX1005" fmla="*/ 2913063 w 8802688"/>
                <a:gd name="connsiteY1005" fmla="*/ 4421188 h 6677025"/>
                <a:gd name="connsiteX1006" fmla="*/ 2857500 w 8802688"/>
                <a:gd name="connsiteY1006" fmla="*/ 4418013 h 6677025"/>
                <a:gd name="connsiteX1007" fmla="*/ 2803525 w 8802688"/>
                <a:gd name="connsiteY1007" fmla="*/ 4406900 h 6677025"/>
                <a:gd name="connsiteX1008" fmla="*/ 2749550 w 8802688"/>
                <a:gd name="connsiteY1008" fmla="*/ 4391025 h 6677025"/>
                <a:gd name="connsiteX1009" fmla="*/ 2698750 w 8802688"/>
                <a:gd name="connsiteY1009" fmla="*/ 4367213 h 6677025"/>
                <a:gd name="connsiteX1010" fmla="*/ 2647950 w 8802688"/>
                <a:gd name="connsiteY1010" fmla="*/ 4337050 h 6677025"/>
                <a:gd name="connsiteX1011" fmla="*/ 2600325 w 8802688"/>
                <a:gd name="connsiteY1011" fmla="*/ 4302125 h 6677025"/>
                <a:gd name="connsiteX1012" fmla="*/ 2554288 w 8802688"/>
                <a:gd name="connsiteY1012" fmla="*/ 4257675 h 6677025"/>
                <a:gd name="connsiteX1013" fmla="*/ 2508250 w 8802688"/>
                <a:gd name="connsiteY1013" fmla="*/ 4206875 h 6677025"/>
                <a:gd name="connsiteX1014" fmla="*/ 2466975 w 8802688"/>
                <a:gd name="connsiteY1014" fmla="*/ 4148138 h 6677025"/>
                <a:gd name="connsiteX1015" fmla="*/ 2452688 w 8802688"/>
                <a:gd name="connsiteY1015" fmla="*/ 4117975 h 6677025"/>
                <a:gd name="connsiteX1016" fmla="*/ 2439988 w 8802688"/>
                <a:gd name="connsiteY1016" fmla="*/ 4084638 h 6677025"/>
                <a:gd name="connsiteX1017" fmla="*/ 2428875 w 8802688"/>
                <a:gd name="connsiteY1017" fmla="*/ 4049713 h 6677025"/>
                <a:gd name="connsiteX1018" fmla="*/ 2419350 w 8802688"/>
                <a:gd name="connsiteY1018" fmla="*/ 4016375 h 6677025"/>
                <a:gd name="connsiteX1019" fmla="*/ 2416175 w 8802688"/>
                <a:gd name="connsiteY1019" fmla="*/ 3981450 h 6677025"/>
                <a:gd name="connsiteX1020" fmla="*/ 2416175 w 8802688"/>
                <a:gd name="connsiteY1020" fmla="*/ 3948113 h 6677025"/>
                <a:gd name="connsiteX1021" fmla="*/ 2419350 w 8802688"/>
                <a:gd name="connsiteY1021" fmla="*/ 3916363 h 6677025"/>
                <a:gd name="connsiteX1022" fmla="*/ 2425700 w 8802688"/>
                <a:gd name="connsiteY1022" fmla="*/ 3900488 h 6677025"/>
                <a:gd name="connsiteX1023" fmla="*/ 2432050 w 8802688"/>
                <a:gd name="connsiteY1023" fmla="*/ 3886200 h 6677025"/>
                <a:gd name="connsiteX1024" fmla="*/ 2446338 w 8802688"/>
                <a:gd name="connsiteY1024" fmla="*/ 3829050 h 6677025"/>
                <a:gd name="connsiteX1025" fmla="*/ 2463800 w 8802688"/>
                <a:gd name="connsiteY1025" fmla="*/ 3778250 h 6677025"/>
                <a:gd name="connsiteX1026" fmla="*/ 2484438 w 8802688"/>
                <a:gd name="connsiteY1026" fmla="*/ 3730625 h 6677025"/>
                <a:gd name="connsiteX1027" fmla="*/ 2508250 w 8802688"/>
                <a:gd name="connsiteY1027" fmla="*/ 3684588 h 6677025"/>
                <a:gd name="connsiteX1028" fmla="*/ 2535238 w 8802688"/>
                <a:gd name="connsiteY1028" fmla="*/ 3638550 h 6677025"/>
                <a:gd name="connsiteX1029" fmla="*/ 2559050 w 8802688"/>
                <a:gd name="connsiteY1029" fmla="*/ 3597275 h 6677025"/>
                <a:gd name="connsiteX1030" fmla="*/ 2616200 w 8802688"/>
                <a:gd name="connsiteY1030" fmla="*/ 3511550 h 6677025"/>
                <a:gd name="connsiteX1031" fmla="*/ 2667000 w 8802688"/>
                <a:gd name="connsiteY1031" fmla="*/ 3406775 h 6677025"/>
                <a:gd name="connsiteX1032" fmla="*/ 2705100 w 8802688"/>
                <a:gd name="connsiteY1032" fmla="*/ 3311525 h 6677025"/>
                <a:gd name="connsiteX1033" fmla="*/ 2735263 w 8802688"/>
                <a:gd name="connsiteY1033" fmla="*/ 3222625 h 6677025"/>
                <a:gd name="connsiteX1034" fmla="*/ 2763838 w 8802688"/>
                <a:gd name="connsiteY1034" fmla="*/ 3136900 h 6677025"/>
                <a:gd name="connsiteX1035" fmla="*/ 2722563 w 8802688"/>
                <a:gd name="connsiteY1035" fmla="*/ 3181350 h 6677025"/>
                <a:gd name="connsiteX1036" fmla="*/ 2681288 w 8802688"/>
                <a:gd name="connsiteY1036" fmla="*/ 3228975 h 6677025"/>
                <a:gd name="connsiteX1037" fmla="*/ 2598738 w 8802688"/>
                <a:gd name="connsiteY1037" fmla="*/ 3330575 h 6677025"/>
                <a:gd name="connsiteX1038" fmla="*/ 2514600 w 8802688"/>
                <a:gd name="connsiteY1038" fmla="*/ 3436938 h 6677025"/>
                <a:gd name="connsiteX1039" fmla="*/ 2432050 w 8802688"/>
                <a:gd name="connsiteY1039" fmla="*/ 3549650 h 6677025"/>
                <a:gd name="connsiteX1040" fmla="*/ 2374900 w 8802688"/>
                <a:gd name="connsiteY1040" fmla="*/ 3478213 h 6677025"/>
                <a:gd name="connsiteX1041" fmla="*/ 2324100 w 8802688"/>
                <a:gd name="connsiteY1041" fmla="*/ 3409950 h 6677025"/>
                <a:gd name="connsiteX1042" fmla="*/ 2276475 w 8802688"/>
                <a:gd name="connsiteY1042" fmla="*/ 3338513 h 6677025"/>
                <a:gd name="connsiteX1043" fmla="*/ 2228850 w 8802688"/>
                <a:gd name="connsiteY1043" fmla="*/ 3267075 h 6677025"/>
                <a:gd name="connsiteX1044" fmla="*/ 2143125 w 8802688"/>
                <a:gd name="connsiteY1044" fmla="*/ 3127375 h 6677025"/>
                <a:gd name="connsiteX1045" fmla="*/ 2060575 w 8802688"/>
                <a:gd name="connsiteY1045" fmla="*/ 2987675 h 6677025"/>
                <a:gd name="connsiteX1046" fmla="*/ 2047875 w 8802688"/>
                <a:gd name="connsiteY1046" fmla="*/ 2973388 h 6677025"/>
                <a:gd name="connsiteX1047" fmla="*/ 2039938 w 8802688"/>
                <a:gd name="connsiteY1047" fmla="*/ 2955925 h 6677025"/>
                <a:gd name="connsiteX1048" fmla="*/ 2030413 w 8802688"/>
                <a:gd name="connsiteY1048" fmla="*/ 2935288 h 6677025"/>
                <a:gd name="connsiteX1049" fmla="*/ 2027238 w 8802688"/>
                <a:gd name="connsiteY1049" fmla="*/ 2914650 h 6677025"/>
                <a:gd name="connsiteX1050" fmla="*/ 2020888 w 8802688"/>
                <a:gd name="connsiteY1050" fmla="*/ 2871788 h 6677025"/>
                <a:gd name="connsiteX1051" fmla="*/ 2020888 w 8802688"/>
                <a:gd name="connsiteY1051" fmla="*/ 2840038 h 6677025"/>
                <a:gd name="connsiteX1052" fmla="*/ 2063750 w 8802688"/>
                <a:gd name="connsiteY1052" fmla="*/ 2755900 h 6677025"/>
                <a:gd name="connsiteX1053" fmla="*/ 2101850 w 8802688"/>
                <a:gd name="connsiteY1053" fmla="*/ 2673350 h 6677025"/>
                <a:gd name="connsiteX1054" fmla="*/ 2176463 w 8802688"/>
                <a:gd name="connsiteY1054" fmla="*/ 2506663 h 6677025"/>
                <a:gd name="connsiteX1055" fmla="*/ 2214563 w 8802688"/>
                <a:gd name="connsiteY1055" fmla="*/ 2428875 h 6677025"/>
                <a:gd name="connsiteX1056" fmla="*/ 2255838 w 8802688"/>
                <a:gd name="connsiteY1056" fmla="*/ 2352675 h 6677025"/>
                <a:gd name="connsiteX1057" fmla="*/ 2303463 w 8802688"/>
                <a:gd name="connsiteY1057" fmla="*/ 2274888 h 6677025"/>
                <a:gd name="connsiteX1058" fmla="*/ 2330450 w 8802688"/>
                <a:gd name="connsiteY1058" fmla="*/ 2238375 h 6677025"/>
                <a:gd name="connsiteX1059" fmla="*/ 2357438 w 8802688"/>
                <a:gd name="connsiteY1059" fmla="*/ 2203450 h 6677025"/>
                <a:gd name="connsiteX1060" fmla="*/ 2482850 w 8802688"/>
                <a:gd name="connsiteY1060" fmla="*/ 2054225 h 6677025"/>
                <a:gd name="connsiteX1061" fmla="*/ 2613025 w 8802688"/>
                <a:gd name="connsiteY1061" fmla="*/ 1909763 h 6677025"/>
                <a:gd name="connsiteX1062" fmla="*/ 2743200 w 8802688"/>
                <a:gd name="connsiteY1062" fmla="*/ 1766888 h 6677025"/>
                <a:gd name="connsiteX1063" fmla="*/ 2874963 w 8802688"/>
                <a:gd name="connsiteY1063" fmla="*/ 1630363 h 6677025"/>
                <a:gd name="connsiteX1064" fmla="*/ 3138488 w 8802688"/>
                <a:gd name="connsiteY1064" fmla="*/ 1358900 h 6677025"/>
                <a:gd name="connsiteX1065" fmla="*/ 3267075 w 8802688"/>
                <a:gd name="connsiteY1065" fmla="*/ 1222376 h 6677025"/>
                <a:gd name="connsiteX1066" fmla="*/ 3394075 w 8802688"/>
                <a:gd name="connsiteY1066" fmla="*/ 1082675 h 6677025"/>
                <a:gd name="connsiteX1067" fmla="*/ 3430588 w 8802688"/>
                <a:gd name="connsiteY1067" fmla="*/ 1044576 h 6677025"/>
                <a:gd name="connsiteX1068" fmla="*/ 3468688 w 8802688"/>
                <a:gd name="connsiteY1068" fmla="*/ 1011238 h 6677025"/>
                <a:gd name="connsiteX1069" fmla="*/ 3508375 w 8802688"/>
                <a:gd name="connsiteY1069" fmla="*/ 984250 h 6677025"/>
                <a:gd name="connsiteX1070" fmla="*/ 3546475 w 8802688"/>
                <a:gd name="connsiteY1070" fmla="*/ 963613 h 6677025"/>
                <a:gd name="connsiteX1071" fmla="*/ 3587750 w 8802688"/>
                <a:gd name="connsiteY1071" fmla="*/ 946150 h 6677025"/>
                <a:gd name="connsiteX1072" fmla="*/ 3629025 w 8802688"/>
                <a:gd name="connsiteY1072" fmla="*/ 933450 h 6677025"/>
                <a:gd name="connsiteX1073" fmla="*/ 3671888 w 8802688"/>
                <a:gd name="connsiteY1073" fmla="*/ 922338 h 6677025"/>
                <a:gd name="connsiteX1074" fmla="*/ 3716338 w 8802688"/>
                <a:gd name="connsiteY1074" fmla="*/ 915988 h 6677025"/>
                <a:gd name="connsiteX1075" fmla="*/ 3802063 w 8802688"/>
                <a:gd name="connsiteY1075" fmla="*/ 904875 h 6677025"/>
                <a:gd name="connsiteX1076" fmla="*/ 3890963 w 8802688"/>
                <a:gd name="connsiteY1076" fmla="*/ 895350 h 6677025"/>
                <a:gd name="connsiteX1077" fmla="*/ 3932238 w 8802688"/>
                <a:gd name="connsiteY1077" fmla="*/ 889000 h 6677025"/>
                <a:gd name="connsiteX1078" fmla="*/ 3976688 w 8802688"/>
                <a:gd name="connsiteY1078" fmla="*/ 881063 h 6677025"/>
                <a:gd name="connsiteX1079" fmla="*/ 4022725 w 8802688"/>
                <a:gd name="connsiteY1079" fmla="*/ 871538 h 6677025"/>
                <a:gd name="connsiteX1080" fmla="*/ 4064000 w 8802688"/>
                <a:gd name="connsiteY1080" fmla="*/ 860425 h 6677025"/>
                <a:gd name="connsiteX1081" fmla="*/ 4090988 w 8802688"/>
                <a:gd name="connsiteY1081" fmla="*/ 857250 h 6677025"/>
                <a:gd name="connsiteX1082" fmla="*/ 4117975 w 8802688"/>
                <a:gd name="connsiteY1082" fmla="*/ 854075 h 6677025"/>
                <a:gd name="connsiteX1083" fmla="*/ 4143375 w 8802688"/>
                <a:gd name="connsiteY1083" fmla="*/ 844550 h 6677025"/>
                <a:gd name="connsiteX1084" fmla="*/ 4170363 w 8802688"/>
                <a:gd name="connsiteY1084" fmla="*/ 836613 h 6677025"/>
                <a:gd name="connsiteX1085" fmla="*/ 4191000 w 8802688"/>
                <a:gd name="connsiteY1085" fmla="*/ 823913 h 6677025"/>
                <a:gd name="connsiteX1086" fmla="*/ 4214813 w 8802688"/>
                <a:gd name="connsiteY1086" fmla="*/ 812801 h 6677025"/>
                <a:gd name="connsiteX1087" fmla="*/ 4233863 w 8802688"/>
                <a:gd name="connsiteY1087" fmla="*/ 796926 h 6677025"/>
                <a:gd name="connsiteX1088" fmla="*/ 4248150 w 8802688"/>
                <a:gd name="connsiteY1088" fmla="*/ 785813 h 6677025"/>
                <a:gd name="connsiteX1089" fmla="*/ 3876675 w 8802688"/>
                <a:gd name="connsiteY1089" fmla="*/ 785813 h 6677025"/>
                <a:gd name="connsiteX1090" fmla="*/ 3906838 w 8802688"/>
                <a:gd name="connsiteY1090" fmla="*/ 728663 h 6677025"/>
                <a:gd name="connsiteX1091" fmla="*/ 3938588 w 8802688"/>
                <a:gd name="connsiteY1091" fmla="*/ 677863 h 6677025"/>
                <a:gd name="connsiteX1092" fmla="*/ 3971925 w 8802688"/>
                <a:gd name="connsiteY1092" fmla="*/ 630238 h 6677025"/>
                <a:gd name="connsiteX1093" fmla="*/ 4006850 w 8802688"/>
                <a:gd name="connsiteY1093" fmla="*/ 585788 h 6677025"/>
                <a:gd name="connsiteX1094" fmla="*/ 4046538 w 8802688"/>
                <a:gd name="connsiteY1094" fmla="*/ 544513 h 6677025"/>
                <a:gd name="connsiteX1095" fmla="*/ 4084638 w 8802688"/>
                <a:gd name="connsiteY1095" fmla="*/ 506413 h 6677025"/>
                <a:gd name="connsiteX1096" fmla="*/ 4125913 w 8802688"/>
                <a:gd name="connsiteY1096" fmla="*/ 466725 h 6677025"/>
                <a:gd name="connsiteX1097" fmla="*/ 4170363 w 8802688"/>
                <a:gd name="connsiteY1097" fmla="*/ 434975 h 6677025"/>
                <a:gd name="connsiteX1098" fmla="*/ 4211638 w 8802688"/>
                <a:gd name="connsiteY1098" fmla="*/ 401638 h 6677025"/>
                <a:gd name="connsiteX1099" fmla="*/ 4259263 w 8802688"/>
                <a:gd name="connsiteY1099" fmla="*/ 373063 h 6677025"/>
                <a:gd name="connsiteX1100" fmla="*/ 4303713 w 8802688"/>
                <a:gd name="connsiteY1100" fmla="*/ 342900 h 6677025"/>
                <a:gd name="connsiteX1101" fmla="*/ 4351338 w 8802688"/>
                <a:gd name="connsiteY1101" fmla="*/ 315913 h 6677025"/>
                <a:gd name="connsiteX1102" fmla="*/ 4446588 w 8802688"/>
                <a:gd name="connsiteY1102" fmla="*/ 268288 h 6677025"/>
                <a:gd name="connsiteX1103" fmla="*/ 4545013 w 8802688"/>
                <a:gd name="connsiteY1103" fmla="*/ 223838 h 6677025"/>
                <a:gd name="connsiteX1104" fmla="*/ 4654550 w 8802688"/>
                <a:gd name="connsiteY1104" fmla="*/ 193675 h 6677025"/>
                <a:gd name="connsiteX1105" fmla="*/ 4768850 w 8802688"/>
                <a:gd name="connsiteY1105" fmla="*/ 163513 h 6677025"/>
                <a:gd name="connsiteX1106" fmla="*/ 4991101 w 8802688"/>
                <a:gd name="connsiteY1106" fmla="*/ 98425 h 6677025"/>
                <a:gd name="connsiteX1107" fmla="*/ 5100638 w 8802688"/>
                <a:gd name="connsiteY1107" fmla="*/ 69850 h 6677025"/>
                <a:gd name="connsiteX1108" fmla="*/ 5213351 w 8802688"/>
                <a:gd name="connsiteY1108" fmla="*/ 39688 h 6677025"/>
                <a:gd name="connsiteX1109" fmla="*/ 5324476 w 8802688"/>
                <a:gd name="connsiteY1109" fmla="*/ 19050 h 667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Lst>
              <a:rect l="l" t="t" r="r" b="b"/>
              <a:pathLst>
                <a:path w="8802688" h="6677025">
                  <a:moveTo>
                    <a:pt x="5546725" y="4819650"/>
                  </a:moveTo>
                  <a:lnTo>
                    <a:pt x="5573713" y="4926013"/>
                  </a:lnTo>
                  <a:lnTo>
                    <a:pt x="5603875" y="5024438"/>
                  </a:lnTo>
                  <a:lnTo>
                    <a:pt x="5630863" y="5122863"/>
                  </a:lnTo>
                  <a:lnTo>
                    <a:pt x="5657850" y="5229225"/>
                  </a:lnTo>
                  <a:lnTo>
                    <a:pt x="5668963" y="5313363"/>
                  </a:lnTo>
                  <a:lnTo>
                    <a:pt x="5681663" y="5399088"/>
                  </a:lnTo>
                  <a:lnTo>
                    <a:pt x="5686425" y="5484813"/>
                  </a:lnTo>
                  <a:lnTo>
                    <a:pt x="5689600" y="5572126"/>
                  </a:lnTo>
                  <a:lnTo>
                    <a:pt x="5695950" y="5749926"/>
                  </a:lnTo>
                  <a:lnTo>
                    <a:pt x="5695950" y="5940426"/>
                  </a:lnTo>
                  <a:lnTo>
                    <a:pt x="5692775" y="5957888"/>
                  </a:lnTo>
                  <a:lnTo>
                    <a:pt x="5689600" y="5978526"/>
                  </a:lnTo>
                  <a:lnTo>
                    <a:pt x="5681663" y="6002338"/>
                  </a:lnTo>
                  <a:lnTo>
                    <a:pt x="5672138" y="6029326"/>
                  </a:lnTo>
                  <a:lnTo>
                    <a:pt x="5659438" y="6053138"/>
                  </a:lnTo>
                  <a:lnTo>
                    <a:pt x="5648325" y="6070601"/>
                  </a:lnTo>
                  <a:lnTo>
                    <a:pt x="5634038" y="6086476"/>
                  </a:lnTo>
                  <a:lnTo>
                    <a:pt x="5627688" y="6088063"/>
                  </a:lnTo>
                  <a:lnTo>
                    <a:pt x="5621338" y="6088063"/>
                  </a:lnTo>
                  <a:lnTo>
                    <a:pt x="5526088" y="6100763"/>
                  </a:lnTo>
                  <a:lnTo>
                    <a:pt x="5430838" y="6107113"/>
                  </a:lnTo>
                  <a:lnTo>
                    <a:pt x="5338763" y="6107113"/>
                  </a:lnTo>
                  <a:lnTo>
                    <a:pt x="5249862" y="6103938"/>
                  </a:lnTo>
                  <a:lnTo>
                    <a:pt x="5068887" y="6094413"/>
                  </a:lnTo>
                  <a:lnTo>
                    <a:pt x="4973637" y="6091238"/>
                  </a:lnTo>
                  <a:lnTo>
                    <a:pt x="4878387" y="6088063"/>
                  </a:lnTo>
                  <a:lnTo>
                    <a:pt x="5045075" y="5780088"/>
                  </a:lnTo>
                  <a:lnTo>
                    <a:pt x="5213350" y="5467350"/>
                  </a:lnTo>
                  <a:lnTo>
                    <a:pt x="5380038" y="5149850"/>
                  </a:lnTo>
                  <a:close/>
                  <a:moveTo>
                    <a:pt x="576262" y="4632325"/>
                  </a:moveTo>
                  <a:lnTo>
                    <a:pt x="685799" y="4827588"/>
                  </a:lnTo>
                  <a:lnTo>
                    <a:pt x="796925" y="5030788"/>
                  </a:lnTo>
                  <a:lnTo>
                    <a:pt x="909637" y="5235575"/>
                  </a:lnTo>
                  <a:lnTo>
                    <a:pt x="1019175" y="5456238"/>
                  </a:lnTo>
                  <a:lnTo>
                    <a:pt x="1031875" y="5481638"/>
                  </a:lnTo>
                  <a:lnTo>
                    <a:pt x="1039812" y="5508626"/>
                  </a:lnTo>
                  <a:lnTo>
                    <a:pt x="1046162" y="5532438"/>
                  </a:lnTo>
                  <a:lnTo>
                    <a:pt x="1049337" y="5559426"/>
                  </a:lnTo>
                  <a:lnTo>
                    <a:pt x="1049337" y="5580063"/>
                  </a:lnTo>
                  <a:lnTo>
                    <a:pt x="1046162" y="5600701"/>
                  </a:lnTo>
                  <a:lnTo>
                    <a:pt x="1039812" y="5621338"/>
                  </a:lnTo>
                  <a:lnTo>
                    <a:pt x="1028699" y="5640388"/>
                  </a:lnTo>
                  <a:lnTo>
                    <a:pt x="1019175" y="5657851"/>
                  </a:lnTo>
                  <a:lnTo>
                    <a:pt x="1004887" y="5672138"/>
                  </a:lnTo>
                  <a:lnTo>
                    <a:pt x="987425" y="5684838"/>
                  </a:lnTo>
                  <a:lnTo>
                    <a:pt x="968375" y="5695951"/>
                  </a:lnTo>
                  <a:lnTo>
                    <a:pt x="947737" y="5705476"/>
                  </a:lnTo>
                  <a:lnTo>
                    <a:pt x="923925" y="5711826"/>
                  </a:lnTo>
                  <a:lnTo>
                    <a:pt x="896937" y="5713413"/>
                  </a:lnTo>
                  <a:lnTo>
                    <a:pt x="871537" y="5716588"/>
                  </a:lnTo>
                  <a:lnTo>
                    <a:pt x="844549" y="5716588"/>
                  </a:lnTo>
                  <a:lnTo>
                    <a:pt x="814387" y="5716588"/>
                  </a:lnTo>
                  <a:lnTo>
                    <a:pt x="787399" y="5713413"/>
                  </a:lnTo>
                  <a:lnTo>
                    <a:pt x="757237" y="5711826"/>
                  </a:lnTo>
                  <a:lnTo>
                    <a:pt x="728662" y="5702301"/>
                  </a:lnTo>
                  <a:lnTo>
                    <a:pt x="695325" y="5692776"/>
                  </a:lnTo>
                  <a:lnTo>
                    <a:pt x="636587" y="5668963"/>
                  </a:lnTo>
                  <a:lnTo>
                    <a:pt x="576262" y="5637213"/>
                  </a:lnTo>
                  <a:lnTo>
                    <a:pt x="520699" y="5600701"/>
                  </a:lnTo>
                  <a:lnTo>
                    <a:pt x="463549" y="5556251"/>
                  </a:lnTo>
                  <a:lnTo>
                    <a:pt x="406399" y="5508626"/>
                  </a:lnTo>
                  <a:lnTo>
                    <a:pt x="360362" y="5457826"/>
                  </a:lnTo>
                  <a:lnTo>
                    <a:pt x="312737" y="5405438"/>
                  </a:lnTo>
                  <a:lnTo>
                    <a:pt x="269875" y="5351463"/>
                  </a:lnTo>
                  <a:lnTo>
                    <a:pt x="234949" y="5294313"/>
                  </a:lnTo>
                  <a:lnTo>
                    <a:pt x="207962" y="5238750"/>
                  </a:lnTo>
                  <a:lnTo>
                    <a:pt x="184149" y="5184775"/>
                  </a:lnTo>
                  <a:lnTo>
                    <a:pt x="177799" y="5157788"/>
                  </a:lnTo>
                  <a:lnTo>
                    <a:pt x="173037" y="5130800"/>
                  </a:lnTo>
                  <a:lnTo>
                    <a:pt x="169862" y="5105400"/>
                  </a:lnTo>
                  <a:lnTo>
                    <a:pt x="166687" y="5081588"/>
                  </a:lnTo>
                  <a:lnTo>
                    <a:pt x="169862" y="5054600"/>
                  </a:lnTo>
                  <a:lnTo>
                    <a:pt x="173037" y="5024438"/>
                  </a:lnTo>
                  <a:lnTo>
                    <a:pt x="180975" y="4997450"/>
                  </a:lnTo>
                  <a:lnTo>
                    <a:pt x="190499" y="4973638"/>
                  </a:lnTo>
                  <a:lnTo>
                    <a:pt x="201612" y="4949825"/>
                  </a:lnTo>
                  <a:lnTo>
                    <a:pt x="214312" y="4929188"/>
                  </a:lnTo>
                  <a:lnTo>
                    <a:pt x="228599" y="4908550"/>
                  </a:lnTo>
                  <a:lnTo>
                    <a:pt x="241299" y="4894263"/>
                  </a:lnTo>
                  <a:lnTo>
                    <a:pt x="285749" y="4851400"/>
                  </a:lnTo>
                  <a:lnTo>
                    <a:pt x="330199" y="4816475"/>
                  </a:lnTo>
                  <a:lnTo>
                    <a:pt x="377825" y="4779963"/>
                  </a:lnTo>
                  <a:lnTo>
                    <a:pt x="422275" y="4748213"/>
                  </a:lnTo>
                  <a:lnTo>
                    <a:pt x="507999" y="4687888"/>
                  </a:lnTo>
                  <a:lnTo>
                    <a:pt x="544512" y="4662488"/>
                  </a:lnTo>
                  <a:close/>
                  <a:moveTo>
                    <a:pt x="6180138" y="3546475"/>
                  </a:moveTo>
                  <a:lnTo>
                    <a:pt x="6124576" y="3562350"/>
                  </a:lnTo>
                  <a:lnTo>
                    <a:pt x="6076951" y="3579813"/>
                  </a:lnTo>
                  <a:lnTo>
                    <a:pt x="6037263" y="3600450"/>
                  </a:lnTo>
                  <a:lnTo>
                    <a:pt x="6002338" y="3624263"/>
                  </a:lnTo>
                  <a:lnTo>
                    <a:pt x="5978526" y="3651250"/>
                  </a:lnTo>
                  <a:lnTo>
                    <a:pt x="5961063" y="3678238"/>
                  </a:lnTo>
                  <a:lnTo>
                    <a:pt x="5948363" y="3705225"/>
                  </a:lnTo>
                  <a:lnTo>
                    <a:pt x="5945188" y="3719513"/>
                  </a:lnTo>
                  <a:lnTo>
                    <a:pt x="5945188" y="3733800"/>
                  </a:lnTo>
                  <a:lnTo>
                    <a:pt x="5986463" y="3698875"/>
                  </a:lnTo>
                  <a:lnTo>
                    <a:pt x="6046788" y="3654425"/>
                  </a:lnTo>
                  <a:lnTo>
                    <a:pt x="6115051" y="3600450"/>
                  </a:lnTo>
                  <a:lnTo>
                    <a:pt x="6148388" y="3573463"/>
                  </a:lnTo>
                  <a:close/>
                  <a:moveTo>
                    <a:pt x="279400" y="2203450"/>
                  </a:moveTo>
                  <a:lnTo>
                    <a:pt x="354013" y="2203450"/>
                  </a:lnTo>
                  <a:lnTo>
                    <a:pt x="327025" y="2274888"/>
                  </a:lnTo>
                  <a:lnTo>
                    <a:pt x="303213" y="2343150"/>
                  </a:lnTo>
                  <a:lnTo>
                    <a:pt x="261938" y="2482850"/>
                  </a:lnTo>
                  <a:lnTo>
                    <a:pt x="217488" y="2625726"/>
                  </a:lnTo>
                  <a:lnTo>
                    <a:pt x="193675" y="2693988"/>
                  </a:lnTo>
                  <a:lnTo>
                    <a:pt x="166688" y="2765425"/>
                  </a:lnTo>
                  <a:lnTo>
                    <a:pt x="169863" y="2792413"/>
                  </a:lnTo>
                  <a:lnTo>
                    <a:pt x="173038" y="2819400"/>
                  </a:lnTo>
                  <a:lnTo>
                    <a:pt x="180975" y="2844801"/>
                  </a:lnTo>
                  <a:lnTo>
                    <a:pt x="190500" y="2871788"/>
                  </a:lnTo>
                  <a:lnTo>
                    <a:pt x="201613" y="2895601"/>
                  </a:lnTo>
                  <a:lnTo>
                    <a:pt x="214313" y="2916238"/>
                  </a:lnTo>
                  <a:lnTo>
                    <a:pt x="228600" y="2935288"/>
                  </a:lnTo>
                  <a:lnTo>
                    <a:pt x="241300" y="2952751"/>
                  </a:lnTo>
                  <a:lnTo>
                    <a:pt x="242888" y="2959101"/>
                  </a:lnTo>
                  <a:lnTo>
                    <a:pt x="242888" y="2963863"/>
                  </a:lnTo>
                  <a:lnTo>
                    <a:pt x="255588" y="2973388"/>
                  </a:lnTo>
                  <a:lnTo>
                    <a:pt x="266700" y="2979738"/>
                  </a:lnTo>
                  <a:lnTo>
                    <a:pt x="288925" y="2984501"/>
                  </a:lnTo>
                  <a:lnTo>
                    <a:pt x="336550" y="2987676"/>
                  </a:lnTo>
                  <a:lnTo>
                    <a:pt x="388938" y="2987676"/>
                  </a:lnTo>
                  <a:lnTo>
                    <a:pt x="404813" y="2987676"/>
                  </a:lnTo>
                  <a:lnTo>
                    <a:pt x="425450" y="2982913"/>
                  </a:lnTo>
                  <a:lnTo>
                    <a:pt x="469900" y="2963863"/>
                  </a:lnTo>
                  <a:lnTo>
                    <a:pt x="520700" y="2940051"/>
                  </a:lnTo>
                  <a:lnTo>
                    <a:pt x="576263" y="2914651"/>
                  </a:lnTo>
                  <a:lnTo>
                    <a:pt x="573088" y="2946401"/>
                  </a:lnTo>
                  <a:lnTo>
                    <a:pt x="568325" y="2979738"/>
                  </a:lnTo>
                  <a:lnTo>
                    <a:pt x="558801" y="3008313"/>
                  </a:lnTo>
                  <a:lnTo>
                    <a:pt x="544513" y="3038476"/>
                  </a:lnTo>
                  <a:lnTo>
                    <a:pt x="528638" y="3062288"/>
                  </a:lnTo>
                  <a:lnTo>
                    <a:pt x="508000" y="3086101"/>
                  </a:lnTo>
                  <a:lnTo>
                    <a:pt x="487363" y="3106738"/>
                  </a:lnTo>
                  <a:lnTo>
                    <a:pt x="463550" y="3124201"/>
                  </a:lnTo>
                  <a:lnTo>
                    <a:pt x="439738" y="3136901"/>
                  </a:lnTo>
                  <a:lnTo>
                    <a:pt x="412750" y="3148013"/>
                  </a:lnTo>
                  <a:lnTo>
                    <a:pt x="382588" y="3157538"/>
                  </a:lnTo>
                  <a:lnTo>
                    <a:pt x="357188" y="3160713"/>
                  </a:lnTo>
                  <a:lnTo>
                    <a:pt x="327025" y="3160713"/>
                  </a:lnTo>
                  <a:lnTo>
                    <a:pt x="296863" y="3157538"/>
                  </a:lnTo>
                  <a:lnTo>
                    <a:pt x="269875" y="3148013"/>
                  </a:lnTo>
                  <a:lnTo>
                    <a:pt x="241300" y="3136901"/>
                  </a:lnTo>
                  <a:lnTo>
                    <a:pt x="228600" y="3130551"/>
                  </a:lnTo>
                  <a:lnTo>
                    <a:pt x="214313" y="3119438"/>
                  </a:lnTo>
                  <a:lnTo>
                    <a:pt x="187325" y="3092451"/>
                  </a:lnTo>
                  <a:lnTo>
                    <a:pt x="160338" y="3055938"/>
                  </a:lnTo>
                  <a:lnTo>
                    <a:pt x="133350" y="3017838"/>
                  </a:lnTo>
                  <a:lnTo>
                    <a:pt x="109538" y="2970213"/>
                  </a:lnTo>
                  <a:lnTo>
                    <a:pt x="85725" y="2922588"/>
                  </a:lnTo>
                  <a:lnTo>
                    <a:pt x="65088" y="2868613"/>
                  </a:lnTo>
                  <a:lnTo>
                    <a:pt x="47625" y="2816225"/>
                  </a:lnTo>
                  <a:lnTo>
                    <a:pt x="30163" y="2762250"/>
                  </a:lnTo>
                  <a:lnTo>
                    <a:pt x="17463" y="2708275"/>
                  </a:lnTo>
                  <a:lnTo>
                    <a:pt x="9525" y="2655888"/>
                  </a:lnTo>
                  <a:lnTo>
                    <a:pt x="3175" y="2608263"/>
                  </a:lnTo>
                  <a:lnTo>
                    <a:pt x="0" y="2563813"/>
                  </a:lnTo>
                  <a:lnTo>
                    <a:pt x="0" y="2524125"/>
                  </a:lnTo>
                  <a:lnTo>
                    <a:pt x="9525" y="2492375"/>
                  </a:lnTo>
                  <a:lnTo>
                    <a:pt x="11113" y="2476500"/>
                  </a:lnTo>
                  <a:lnTo>
                    <a:pt x="17463" y="2465388"/>
                  </a:lnTo>
                  <a:lnTo>
                    <a:pt x="47625" y="2425700"/>
                  </a:lnTo>
                  <a:lnTo>
                    <a:pt x="79375" y="2387600"/>
                  </a:lnTo>
                  <a:lnTo>
                    <a:pt x="112713" y="2352675"/>
                  </a:lnTo>
                  <a:lnTo>
                    <a:pt x="149225" y="2322513"/>
                  </a:lnTo>
                  <a:lnTo>
                    <a:pt x="217488" y="2260600"/>
                  </a:lnTo>
                  <a:close/>
                  <a:moveTo>
                    <a:pt x="5886450" y="2019300"/>
                  </a:moveTo>
                  <a:lnTo>
                    <a:pt x="5907087" y="2022475"/>
                  </a:lnTo>
                  <a:lnTo>
                    <a:pt x="5930900" y="2028825"/>
                  </a:lnTo>
                  <a:lnTo>
                    <a:pt x="5957888" y="2036763"/>
                  </a:lnTo>
                  <a:lnTo>
                    <a:pt x="5984875" y="2049463"/>
                  </a:lnTo>
                  <a:lnTo>
                    <a:pt x="6010275" y="2060575"/>
                  </a:lnTo>
                  <a:lnTo>
                    <a:pt x="6034088" y="2078038"/>
                  </a:lnTo>
                  <a:lnTo>
                    <a:pt x="6057900" y="2093913"/>
                  </a:lnTo>
                  <a:lnTo>
                    <a:pt x="5951538" y="2170113"/>
                  </a:lnTo>
                  <a:lnTo>
                    <a:pt x="5897562" y="2209800"/>
                  </a:lnTo>
                  <a:lnTo>
                    <a:pt x="5838825" y="2244725"/>
                  </a:lnTo>
                  <a:lnTo>
                    <a:pt x="5811837" y="2216150"/>
                  </a:lnTo>
                  <a:lnTo>
                    <a:pt x="5788025" y="2182813"/>
                  </a:lnTo>
                  <a:lnTo>
                    <a:pt x="5775325" y="2165350"/>
                  </a:lnTo>
                  <a:lnTo>
                    <a:pt x="5770562" y="2146300"/>
                  </a:lnTo>
                  <a:lnTo>
                    <a:pt x="5764212" y="2132013"/>
                  </a:lnTo>
                  <a:lnTo>
                    <a:pt x="5764212" y="2117725"/>
                  </a:lnTo>
                  <a:lnTo>
                    <a:pt x="5770562" y="2101850"/>
                  </a:lnTo>
                  <a:lnTo>
                    <a:pt x="5778500" y="2087563"/>
                  </a:lnTo>
                  <a:lnTo>
                    <a:pt x="5791200" y="2073275"/>
                  </a:lnTo>
                  <a:lnTo>
                    <a:pt x="5805487" y="2057400"/>
                  </a:lnTo>
                  <a:lnTo>
                    <a:pt x="5821362" y="2046288"/>
                  </a:lnTo>
                  <a:lnTo>
                    <a:pt x="5838825" y="2033588"/>
                  </a:lnTo>
                  <a:lnTo>
                    <a:pt x="5853112" y="2025650"/>
                  </a:lnTo>
                  <a:lnTo>
                    <a:pt x="5870575" y="2022475"/>
                  </a:lnTo>
                  <a:close/>
                  <a:moveTo>
                    <a:pt x="6169026" y="1685925"/>
                  </a:moveTo>
                  <a:lnTo>
                    <a:pt x="6076951" y="1712913"/>
                  </a:lnTo>
                  <a:lnTo>
                    <a:pt x="5984875" y="1739900"/>
                  </a:lnTo>
                  <a:lnTo>
                    <a:pt x="5938838" y="1757363"/>
                  </a:lnTo>
                  <a:lnTo>
                    <a:pt x="5894388" y="1774825"/>
                  </a:lnTo>
                  <a:lnTo>
                    <a:pt x="5849938" y="1798638"/>
                  </a:lnTo>
                  <a:lnTo>
                    <a:pt x="5805488" y="1828800"/>
                  </a:lnTo>
                  <a:lnTo>
                    <a:pt x="5764213" y="1862138"/>
                  </a:lnTo>
                  <a:lnTo>
                    <a:pt x="5722938" y="1897063"/>
                  </a:lnTo>
                  <a:lnTo>
                    <a:pt x="5683250" y="1933575"/>
                  </a:lnTo>
                  <a:lnTo>
                    <a:pt x="5648325" y="1971675"/>
                  </a:lnTo>
                  <a:lnTo>
                    <a:pt x="5576888" y="2052638"/>
                  </a:lnTo>
                  <a:lnTo>
                    <a:pt x="5502275" y="2128838"/>
                  </a:lnTo>
                  <a:lnTo>
                    <a:pt x="5522913" y="2122488"/>
                  </a:lnTo>
                  <a:lnTo>
                    <a:pt x="5543550" y="2117725"/>
                  </a:lnTo>
                  <a:lnTo>
                    <a:pt x="5586413" y="2098675"/>
                  </a:lnTo>
                  <a:lnTo>
                    <a:pt x="5607050" y="2093913"/>
                  </a:lnTo>
                  <a:lnTo>
                    <a:pt x="5624513" y="2087563"/>
                  </a:lnTo>
                  <a:lnTo>
                    <a:pt x="5641975" y="2087563"/>
                  </a:lnTo>
                  <a:lnTo>
                    <a:pt x="5657850" y="2093913"/>
                  </a:lnTo>
                  <a:lnTo>
                    <a:pt x="5832475" y="2357438"/>
                  </a:lnTo>
                  <a:lnTo>
                    <a:pt x="5975350" y="2265363"/>
                  </a:lnTo>
                  <a:lnTo>
                    <a:pt x="6115051" y="2170113"/>
                  </a:lnTo>
                  <a:lnTo>
                    <a:pt x="6264276" y="2078038"/>
                  </a:lnTo>
                  <a:lnTo>
                    <a:pt x="6340476" y="2030413"/>
                  </a:lnTo>
                  <a:lnTo>
                    <a:pt x="6424613" y="1982788"/>
                  </a:lnTo>
                  <a:lnTo>
                    <a:pt x="6400801" y="1981200"/>
                  </a:lnTo>
                  <a:lnTo>
                    <a:pt x="6364288" y="1971675"/>
                  </a:lnTo>
                  <a:lnTo>
                    <a:pt x="6323013" y="1958975"/>
                  </a:lnTo>
                  <a:lnTo>
                    <a:pt x="6302376" y="1947863"/>
                  </a:lnTo>
                  <a:lnTo>
                    <a:pt x="6281738" y="1935163"/>
                  </a:lnTo>
                  <a:lnTo>
                    <a:pt x="6261101" y="1917700"/>
                  </a:lnTo>
                  <a:lnTo>
                    <a:pt x="6240463" y="1900238"/>
                  </a:lnTo>
                  <a:lnTo>
                    <a:pt x="6221413" y="1876425"/>
                  </a:lnTo>
                  <a:lnTo>
                    <a:pt x="6203951" y="1849438"/>
                  </a:lnTo>
                  <a:lnTo>
                    <a:pt x="6192838" y="1817688"/>
                  </a:lnTo>
                  <a:lnTo>
                    <a:pt x="6180138" y="1778000"/>
                  </a:lnTo>
                  <a:lnTo>
                    <a:pt x="6170613" y="1736725"/>
                  </a:lnTo>
                  <a:close/>
                  <a:moveTo>
                    <a:pt x="8401050" y="1338262"/>
                  </a:moveTo>
                  <a:lnTo>
                    <a:pt x="8332788" y="1382712"/>
                  </a:lnTo>
                  <a:lnTo>
                    <a:pt x="8264525" y="1430337"/>
                  </a:lnTo>
                  <a:lnTo>
                    <a:pt x="8131175" y="1531937"/>
                  </a:lnTo>
                  <a:lnTo>
                    <a:pt x="8002588" y="1630363"/>
                  </a:lnTo>
                  <a:lnTo>
                    <a:pt x="7886700" y="1722438"/>
                  </a:lnTo>
                  <a:lnTo>
                    <a:pt x="7920038" y="1727200"/>
                  </a:lnTo>
                  <a:lnTo>
                    <a:pt x="7954963" y="1727200"/>
                  </a:lnTo>
                  <a:lnTo>
                    <a:pt x="7993063" y="1725613"/>
                  </a:lnTo>
                  <a:lnTo>
                    <a:pt x="8029575" y="1716088"/>
                  </a:lnTo>
                  <a:lnTo>
                    <a:pt x="8064500" y="1703388"/>
                  </a:lnTo>
                  <a:lnTo>
                    <a:pt x="8101013" y="1689100"/>
                  </a:lnTo>
                  <a:lnTo>
                    <a:pt x="8135938" y="1668463"/>
                  </a:lnTo>
                  <a:lnTo>
                    <a:pt x="8172450" y="1644650"/>
                  </a:lnTo>
                  <a:lnTo>
                    <a:pt x="8204200" y="1617662"/>
                  </a:lnTo>
                  <a:lnTo>
                    <a:pt x="8237538" y="1587500"/>
                  </a:lnTo>
                  <a:lnTo>
                    <a:pt x="8270875" y="1555750"/>
                  </a:lnTo>
                  <a:lnTo>
                    <a:pt x="8299450" y="1516062"/>
                  </a:lnTo>
                  <a:lnTo>
                    <a:pt x="8329613" y="1477963"/>
                  </a:lnTo>
                  <a:lnTo>
                    <a:pt x="8356600" y="1433512"/>
                  </a:lnTo>
                  <a:lnTo>
                    <a:pt x="8380413" y="1389062"/>
                  </a:lnTo>
                  <a:close/>
                  <a:moveTo>
                    <a:pt x="4067176" y="1181100"/>
                  </a:moveTo>
                  <a:lnTo>
                    <a:pt x="3979864" y="1184275"/>
                  </a:lnTo>
                  <a:lnTo>
                    <a:pt x="3900489" y="1192213"/>
                  </a:lnTo>
                  <a:lnTo>
                    <a:pt x="3860801" y="1201738"/>
                  </a:lnTo>
                  <a:lnTo>
                    <a:pt x="3825876" y="1211263"/>
                  </a:lnTo>
                  <a:lnTo>
                    <a:pt x="3790951" y="1219200"/>
                  </a:lnTo>
                  <a:lnTo>
                    <a:pt x="3757613" y="1231900"/>
                  </a:lnTo>
                  <a:lnTo>
                    <a:pt x="3724276" y="1246188"/>
                  </a:lnTo>
                  <a:lnTo>
                    <a:pt x="3695701" y="1260475"/>
                  </a:lnTo>
                  <a:lnTo>
                    <a:pt x="3665538" y="1279525"/>
                  </a:lnTo>
                  <a:lnTo>
                    <a:pt x="3635376" y="1296988"/>
                  </a:lnTo>
                  <a:lnTo>
                    <a:pt x="3608388" y="1317625"/>
                  </a:lnTo>
                  <a:lnTo>
                    <a:pt x="3581401" y="1341438"/>
                  </a:lnTo>
                  <a:lnTo>
                    <a:pt x="3557588" y="1365250"/>
                  </a:lnTo>
                  <a:lnTo>
                    <a:pt x="3533776" y="1392238"/>
                  </a:lnTo>
                  <a:lnTo>
                    <a:pt x="3509963" y="1419225"/>
                  </a:lnTo>
                  <a:lnTo>
                    <a:pt x="3489326" y="1450975"/>
                  </a:lnTo>
                  <a:lnTo>
                    <a:pt x="3468688" y="1481138"/>
                  </a:lnTo>
                  <a:lnTo>
                    <a:pt x="3448051" y="1516063"/>
                  </a:lnTo>
                  <a:lnTo>
                    <a:pt x="3413126" y="1590675"/>
                  </a:lnTo>
                  <a:lnTo>
                    <a:pt x="3379788" y="1671638"/>
                  </a:lnTo>
                  <a:lnTo>
                    <a:pt x="3349626" y="1763713"/>
                  </a:lnTo>
                  <a:lnTo>
                    <a:pt x="3325813" y="1865313"/>
                  </a:lnTo>
                  <a:lnTo>
                    <a:pt x="3302001" y="1971676"/>
                  </a:lnTo>
                  <a:lnTo>
                    <a:pt x="3281363" y="2090738"/>
                  </a:lnTo>
                  <a:lnTo>
                    <a:pt x="3368676" y="1944688"/>
                  </a:lnTo>
                  <a:lnTo>
                    <a:pt x="3451226" y="1787526"/>
                  </a:lnTo>
                  <a:lnTo>
                    <a:pt x="3533776" y="1624013"/>
                  </a:lnTo>
                  <a:lnTo>
                    <a:pt x="3617913" y="1454150"/>
                  </a:lnTo>
                  <a:lnTo>
                    <a:pt x="3652838" y="1454150"/>
                  </a:lnTo>
                  <a:lnTo>
                    <a:pt x="3656013" y="1495425"/>
                  </a:lnTo>
                  <a:lnTo>
                    <a:pt x="3659188" y="1531938"/>
                  </a:lnTo>
                  <a:lnTo>
                    <a:pt x="3673476" y="1600200"/>
                  </a:lnTo>
                  <a:lnTo>
                    <a:pt x="3686176" y="1658938"/>
                  </a:lnTo>
                  <a:lnTo>
                    <a:pt x="3689351" y="1689100"/>
                  </a:lnTo>
                  <a:lnTo>
                    <a:pt x="3692526" y="1716088"/>
                  </a:lnTo>
                  <a:lnTo>
                    <a:pt x="3713163" y="1662113"/>
                  </a:lnTo>
                  <a:lnTo>
                    <a:pt x="3736976" y="1609725"/>
                  </a:lnTo>
                  <a:lnTo>
                    <a:pt x="3757613" y="1562101"/>
                  </a:lnTo>
                  <a:lnTo>
                    <a:pt x="3784601" y="1514475"/>
                  </a:lnTo>
                  <a:lnTo>
                    <a:pt x="3811588" y="1471613"/>
                  </a:lnTo>
                  <a:lnTo>
                    <a:pt x="3840163" y="1430338"/>
                  </a:lnTo>
                  <a:lnTo>
                    <a:pt x="3870326" y="1392238"/>
                  </a:lnTo>
                  <a:lnTo>
                    <a:pt x="3906839" y="1355725"/>
                  </a:lnTo>
                  <a:lnTo>
                    <a:pt x="3941764" y="1327150"/>
                  </a:lnTo>
                  <a:lnTo>
                    <a:pt x="3979864" y="1296988"/>
                  </a:lnTo>
                  <a:lnTo>
                    <a:pt x="4022726" y="1273175"/>
                  </a:lnTo>
                  <a:lnTo>
                    <a:pt x="4067176" y="1249363"/>
                  </a:lnTo>
                  <a:lnTo>
                    <a:pt x="4117976" y="1231900"/>
                  </a:lnTo>
                  <a:lnTo>
                    <a:pt x="4167189" y="1216025"/>
                  </a:lnTo>
                  <a:lnTo>
                    <a:pt x="4224339" y="1201738"/>
                  </a:lnTo>
                  <a:lnTo>
                    <a:pt x="4286251" y="1195388"/>
                  </a:lnTo>
                  <a:lnTo>
                    <a:pt x="4170364" y="1184275"/>
                  </a:lnTo>
                  <a:lnTo>
                    <a:pt x="4117976" y="1181100"/>
                  </a:lnTo>
                  <a:close/>
                  <a:moveTo>
                    <a:pt x="5586413" y="1166812"/>
                  </a:moveTo>
                  <a:lnTo>
                    <a:pt x="5481638" y="1204912"/>
                  </a:lnTo>
                  <a:lnTo>
                    <a:pt x="5437188" y="1225550"/>
                  </a:lnTo>
                  <a:lnTo>
                    <a:pt x="5399088" y="1243012"/>
                  </a:lnTo>
                  <a:lnTo>
                    <a:pt x="5365751" y="1260475"/>
                  </a:lnTo>
                  <a:lnTo>
                    <a:pt x="5335588" y="1282700"/>
                  </a:lnTo>
                  <a:lnTo>
                    <a:pt x="5308601" y="1300162"/>
                  </a:lnTo>
                  <a:lnTo>
                    <a:pt x="5287963" y="1320800"/>
                  </a:lnTo>
                  <a:lnTo>
                    <a:pt x="5270501" y="1341437"/>
                  </a:lnTo>
                  <a:lnTo>
                    <a:pt x="5259388" y="1362075"/>
                  </a:lnTo>
                  <a:lnTo>
                    <a:pt x="5246688" y="1385887"/>
                  </a:lnTo>
                  <a:lnTo>
                    <a:pt x="5240338" y="1409700"/>
                  </a:lnTo>
                  <a:lnTo>
                    <a:pt x="5237163" y="1436687"/>
                  </a:lnTo>
                  <a:lnTo>
                    <a:pt x="5237163" y="1463675"/>
                  </a:lnTo>
                  <a:lnTo>
                    <a:pt x="5240338" y="1492250"/>
                  </a:lnTo>
                  <a:lnTo>
                    <a:pt x="5246688" y="1525587"/>
                  </a:lnTo>
                  <a:lnTo>
                    <a:pt x="5287963" y="1484312"/>
                  </a:lnTo>
                  <a:lnTo>
                    <a:pt x="5330826" y="1439862"/>
                  </a:lnTo>
                  <a:lnTo>
                    <a:pt x="5416551" y="1347787"/>
                  </a:lnTo>
                  <a:lnTo>
                    <a:pt x="5499101" y="1252537"/>
                  </a:lnTo>
                  <a:lnTo>
                    <a:pt x="5540376" y="1208087"/>
                  </a:lnTo>
                  <a:close/>
                  <a:moveTo>
                    <a:pt x="5434013" y="0"/>
                  </a:moveTo>
                  <a:lnTo>
                    <a:pt x="5519738" y="3175"/>
                  </a:lnTo>
                  <a:lnTo>
                    <a:pt x="5610226" y="12700"/>
                  </a:lnTo>
                  <a:lnTo>
                    <a:pt x="5699126" y="30163"/>
                  </a:lnTo>
                  <a:lnTo>
                    <a:pt x="5788026" y="50800"/>
                  </a:lnTo>
                  <a:lnTo>
                    <a:pt x="5876926" y="77788"/>
                  </a:lnTo>
                  <a:lnTo>
                    <a:pt x="5965826" y="111125"/>
                  </a:lnTo>
                  <a:lnTo>
                    <a:pt x="6054726" y="146050"/>
                  </a:lnTo>
                  <a:lnTo>
                    <a:pt x="6142038" y="187325"/>
                  </a:lnTo>
                  <a:lnTo>
                    <a:pt x="6237288" y="258763"/>
                  </a:lnTo>
                  <a:lnTo>
                    <a:pt x="6329363" y="333375"/>
                  </a:lnTo>
                  <a:lnTo>
                    <a:pt x="6418263" y="407988"/>
                  </a:lnTo>
                  <a:lnTo>
                    <a:pt x="6507163" y="485775"/>
                  </a:lnTo>
                  <a:lnTo>
                    <a:pt x="6677026" y="639763"/>
                  </a:lnTo>
                  <a:lnTo>
                    <a:pt x="6762751" y="714375"/>
                  </a:lnTo>
                  <a:lnTo>
                    <a:pt x="6846888" y="785813"/>
                  </a:lnTo>
                  <a:lnTo>
                    <a:pt x="6846888" y="796926"/>
                  </a:lnTo>
                  <a:lnTo>
                    <a:pt x="6851651" y="812801"/>
                  </a:lnTo>
                  <a:lnTo>
                    <a:pt x="6858001" y="823913"/>
                  </a:lnTo>
                  <a:lnTo>
                    <a:pt x="6867526" y="836613"/>
                  </a:lnTo>
                  <a:lnTo>
                    <a:pt x="6878638" y="844550"/>
                  </a:lnTo>
                  <a:lnTo>
                    <a:pt x="6891338" y="854075"/>
                  </a:lnTo>
                  <a:lnTo>
                    <a:pt x="6905626" y="857250"/>
                  </a:lnTo>
                  <a:lnTo>
                    <a:pt x="6919913" y="860425"/>
                  </a:lnTo>
                  <a:lnTo>
                    <a:pt x="6973888" y="868363"/>
                  </a:lnTo>
                  <a:lnTo>
                    <a:pt x="7024688" y="884238"/>
                  </a:lnTo>
                  <a:lnTo>
                    <a:pt x="7072313" y="901700"/>
                  </a:lnTo>
                  <a:lnTo>
                    <a:pt x="7116763" y="925513"/>
                  </a:lnTo>
                  <a:lnTo>
                    <a:pt x="7158038" y="952500"/>
                  </a:lnTo>
                  <a:lnTo>
                    <a:pt x="7199313" y="981075"/>
                  </a:lnTo>
                  <a:lnTo>
                    <a:pt x="7235826" y="1014413"/>
                  </a:lnTo>
                  <a:lnTo>
                    <a:pt x="7270751" y="1049338"/>
                  </a:lnTo>
                  <a:lnTo>
                    <a:pt x="7307263" y="1089025"/>
                  </a:lnTo>
                  <a:lnTo>
                    <a:pt x="7337426" y="1127125"/>
                  </a:lnTo>
                  <a:lnTo>
                    <a:pt x="7399338" y="1211263"/>
                  </a:lnTo>
                  <a:lnTo>
                    <a:pt x="7454901" y="1296988"/>
                  </a:lnTo>
                  <a:lnTo>
                    <a:pt x="7512051" y="1382713"/>
                  </a:lnTo>
                  <a:lnTo>
                    <a:pt x="7069138" y="1492250"/>
                  </a:lnTo>
                  <a:lnTo>
                    <a:pt x="7083426" y="1573213"/>
                  </a:lnTo>
                  <a:lnTo>
                    <a:pt x="7092951" y="1611313"/>
                  </a:lnTo>
                  <a:lnTo>
                    <a:pt x="7104063" y="1647826"/>
                  </a:lnTo>
                  <a:lnTo>
                    <a:pt x="7116763" y="1677988"/>
                  </a:lnTo>
                  <a:lnTo>
                    <a:pt x="7131051" y="1706563"/>
                  </a:lnTo>
                  <a:lnTo>
                    <a:pt x="7150101" y="1733550"/>
                  </a:lnTo>
                  <a:lnTo>
                    <a:pt x="7170738" y="1754188"/>
                  </a:lnTo>
                  <a:lnTo>
                    <a:pt x="7191376" y="1774825"/>
                  </a:lnTo>
                  <a:lnTo>
                    <a:pt x="7218363" y="1790700"/>
                  </a:lnTo>
                  <a:lnTo>
                    <a:pt x="7243763" y="1801813"/>
                  </a:lnTo>
                  <a:lnTo>
                    <a:pt x="7277101" y="1811338"/>
                  </a:lnTo>
                  <a:lnTo>
                    <a:pt x="7310438" y="1814513"/>
                  </a:lnTo>
                  <a:lnTo>
                    <a:pt x="7348538" y="1811338"/>
                  </a:lnTo>
                  <a:lnTo>
                    <a:pt x="7392988" y="1804988"/>
                  </a:lnTo>
                  <a:lnTo>
                    <a:pt x="7437438" y="1793875"/>
                  </a:lnTo>
                  <a:lnTo>
                    <a:pt x="7550151" y="1906588"/>
                  </a:lnTo>
                  <a:lnTo>
                    <a:pt x="7362826" y="1941513"/>
                  </a:lnTo>
                  <a:lnTo>
                    <a:pt x="7221538" y="1974850"/>
                  </a:lnTo>
                  <a:lnTo>
                    <a:pt x="7164388" y="1992313"/>
                  </a:lnTo>
                  <a:lnTo>
                    <a:pt x="7116763" y="2006600"/>
                  </a:lnTo>
                  <a:lnTo>
                    <a:pt x="7075488" y="2025650"/>
                  </a:lnTo>
                  <a:lnTo>
                    <a:pt x="7038976" y="2046288"/>
                  </a:lnTo>
                  <a:lnTo>
                    <a:pt x="7011988" y="2066925"/>
                  </a:lnTo>
                  <a:lnTo>
                    <a:pt x="6988176" y="2093913"/>
                  </a:lnTo>
                  <a:lnTo>
                    <a:pt x="6970713" y="2122488"/>
                  </a:lnTo>
                  <a:lnTo>
                    <a:pt x="6956426" y="2159000"/>
                  </a:lnTo>
                  <a:lnTo>
                    <a:pt x="6943726" y="2197100"/>
                  </a:lnTo>
                  <a:lnTo>
                    <a:pt x="6935788" y="2241550"/>
                  </a:lnTo>
                  <a:lnTo>
                    <a:pt x="6926263" y="2295525"/>
                  </a:lnTo>
                  <a:lnTo>
                    <a:pt x="6919913" y="2355850"/>
                  </a:lnTo>
                  <a:lnTo>
                    <a:pt x="6946901" y="2298700"/>
                  </a:lnTo>
                  <a:lnTo>
                    <a:pt x="6973888" y="2244725"/>
                  </a:lnTo>
                  <a:lnTo>
                    <a:pt x="7004051" y="2200275"/>
                  </a:lnTo>
                  <a:lnTo>
                    <a:pt x="7015163" y="2182813"/>
                  </a:lnTo>
                  <a:lnTo>
                    <a:pt x="7031038" y="2168525"/>
                  </a:lnTo>
                  <a:lnTo>
                    <a:pt x="7081838" y="2117725"/>
                  </a:lnTo>
                  <a:lnTo>
                    <a:pt x="7127876" y="2073276"/>
                  </a:lnTo>
                  <a:lnTo>
                    <a:pt x="7181851" y="2030413"/>
                  </a:lnTo>
                  <a:lnTo>
                    <a:pt x="7253288" y="1981200"/>
                  </a:lnTo>
                  <a:lnTo>
                    <a:pt x="7226301" y="2135188"/>
                  </a:lnTo>
                  <a:lnTo>
                    <a:pt x="7197726" y="2268538"/>
                  </a:lnTo>
                  <a:lnTo>
                    <a:pt x="7170738" y="2390775"/>
                  </a:lnTo>
                  <a:lnTo>
                    <a:pt x="7140576" y="2503488"/>
                  </a:lnTo>
                  <a:lnTo>
                    <a:pt x="7178676" y="2503488"/>
                  </a:lnTo>
                  <a:lnTo>
                    <a:pt x="7235826" y="2414588"/>
                  </a:lnTo>
                  <a:lnTo>
                    <a:pt x="7289801" y="2316163"/>
                  </a:lnTo>
                  <a:lnTo>
                    <a:pt x="7345363" y="2217738"/>
                  </a:lnTo>
                  <a:lnTo>
                    <a:pt x="7402513" y="2128838"/>
                  </a:lnTo>
                  <a:lnTo>
                    <a:pt x="7405688" y="2117725"/>
                  </a:lnTo>
                  <a:lnTo>
                    <a:pt x="7413626" y="2108200"/>
                  </a:lnTo>
                  <a:lnTo>
                    <a:pt x="7426326" y="2098675"/>
                  </a:lnTo>
                  <a:lnTo>
                    <a:pt x="7443788" y="2093913"/>
                  </a:lnTo>
                  <a:lnTo>
                    <a:pt x="7478713" y="2076451"/>
                  </a:lnTo>
                  <a:lnTo>
                    <a:pt x="7497763" y="2066925"/>
                  </a:lnTo>
                  <a:lnTo>
                    <a:pt x="7512051" y="2054225"/>
                  </a:lnTo>
                  <a:lnTo>
                    <a:pt x="7539038" y="2084388"/>
                  </a:lnTo>
                  <a:lnTo>
                    <a:pt x="7553326" y="2098675"/>
                  </a:lnTo>
                  <a:lnTo>
                    <a:pt x="7562851" y="2114550"/>
                  </a:lnTo>
                  <a:lnTo>
                    <a:pt x="7573963" y="2135188"/>
                  </a:lnTo>
                  <a:lnTo>
                    <a:pt x="7580313" y="2155825"/>
                  </a:lnTo>
                  <a:lnTo>
                    <a:pt x="7586663" y="2176463"/>
                  </a:lnTo>
                  <a:lnTo>
                    <a:pt x="7586663" y="2203450"/>
                  </a:lnTo>
                  <a:lnTo>
                    <a:pt x="7586663" y="2262188"/>
                  </a:lnTo>
                  <a:lnTo>
                    <a:pt x="7580313" y="2322513"/>
                  </a:lnTo>
                  <a:lnTo>
                    <a:pt x="7569201" y="2452688"/>
                  </a:lnTo>
                  <a:lnTo>
                    <a:pt x="7556501" y="2587625"/>
                  </a:lnTo>
                  <a:lnTo>
                    <a:pt x="7550151" y="2659063"/>
                  </a:lnTo>
                  <a:lnTo>
                    <a:pt x="7550151" y="2727325"/>
                  </a:lnTo>
                  <a:lnTo>
                    <a:pt x="7589838" y="2613025"/>
                  </a:lnTo>
                  <a:lnTo>
                    <a:pt x="7624763" y="2503488"/>
                  </a:lnTo>
                  <a:lnTo>
                    <a:pt x="7654926" y="2390775"/>
                  </a:lnTo>
                  <a:lnTo>
                    <a:pt x="7666038" y="2333625"/>
                  </a:lnTo>
                  <a:lnTo>
                    <a:pt x="7675563" y="2278063"/>
                  </a:lnTo>
                  <a:lnTo>
                    <a:pt x="7681913" y="2224088"/>
                  </a:lnTo>
                  <a:lnTo>
                    <a:pt x="7688263" y="2168525"/>
                  </a:lnTo>
                  <a:lnTo>
                    <a:pt x="7689851" y="2111375"/>
                  </a:lnTo>
                  <a:lnTo>
                    <a:pt x="7689851" y="2054225"/>
                  </a:lnTo>
                  <a:lnTo>
                    <a:pt x="7688263" y="1998663"/>
                  </a:lnTo>
                  <a:lnTo>
                    <a:pt x="7681913" y="1941513"/>
                  </a:lnTo>
                  <a:lnTo>
                    <a:pt x="7672388" y="1885950"/>
                  </a:lnTo>
                  <a:lnTo>
                    <a:pt x="7661276" y="1831975"/>
                  </a:lnTo>
                  <a:lnTo>
                    <a:pt x="7654926" y="1811338"/>
                  </a:lnTo>
                  <a:lnTo>
                    <a:pt x="7651751" y="1790700"/>
                  </a:lnTo>
                  <a:lnTo>
                    <a:pt x="7651751" y="1773238"/>
                  </a:lnTo>
                  <a:lnTo>
                    <a:pt x="7651751" y="1754188"/>
                  </a:lnTo>
                  <a:lnTo>
                    <a:pt x="7654926" y="1736725"/>
                  </a:lnTo>
                  <a:lnTo>
                    <a:pt x="7661276" y="1719263"/>
                  </a:lnTo>
                  <a:lnTo>
                    <a:pt x="7675563" y="1689100"/>
                  </a:lnTo>
                  <a:lnTo>
                    <a:pt x="7696201" y="1665288"/>
                  </a:lnTo>
                  <a:lnTo>
                    <a:pt x="7720013" y="1641476"/>
                  </a:lnTo>
                  <a:lnTo>
                    <a:pt x="7743826" y="1620838"/>
                  </a:lnTo>
                  <a:lnTo>
                    <a:pt x="7773988" y="1606550"/>
                  </a:lnTo>
                  <a:lnTo>
                    <a:pt x="7805738" y="1590675"/>
                  </a:lnTo>
                  <a:lnTo>
                    <a:pt x="7839076" y="1576388"/>
                  </a:lnTo>
                  <a:lnTo>
                    <a:pt x="7904163" y="1538288"/>
                  </a:lnTo>
                  <a:lnTo>
                    <a:pt x="7967663" y="1495425"/>
                  </a:lnTo>
                  <a:lnTo>
                    <a:pt x="8026401" y="1447801"/>
                  </a:lnTo>
                  <a:lnTo>
                    <a:pt x="8085138" y="1398588"/>
                  </a:lnTo>
                  <a:lnTo>
                    <a:pt x="8142288" y="1344613"/>
                  </a:lnTo>
                  <a:lnTo>
                    <a:pt x="8255001" y="1235076"/>
                  </a:lnTo>
                  <a:lnTo>
                    <a:pt x="8275638" y="1208088"/>
                  </a:lnTo>
                  <a:lnTo>
                    <a:pt x="8296276" y="1187450"/>
                  </a:lnTo>
                  <a:lnTo>
                    <a:pt x="8318501" y="1168400"/>
                  </a:lnTo>
                  <a:lnTo>
                    <a:pt x="8339138" y="1154113"/>
                  </a:lnTo>
                  <a:lnTo>
                    <a:pt x="8359776" y="1144588"/>
                  </a:lnTo>
                  <a:lnTo>
                    <a:pt x="8377238" y="1139825"/>
                  </a:lnTo>
                  <a:lnTo>
                    <a:pt x="8397876" y="1139825"/>
                  </a:lnTo>
                  <a:lnTo>
                    <a:pt x="8415338" y="1139825"/>
                  </a:lnTo>
                  <a:lnTo>
                    <a:pt x="8435976" y="1144588"/>
                  </a:lnTo>
                  <a:lnTo>
                    <a:pt x="8455026" y="1154113"/>
                  </a:lnTo>
                  <a:lnTo>
                    <a:pt x="8472488" y="1166813"/>
                  </a:lnTo>
                  <a:lnTo>
                    <a:pt x="8489951" y="1181100"/>
                  </a:lnTo>
                  <a:lnTo>
                    <a:pt x="8504238" y="1198563"/>
                  </a:lnTo>
                  <a:lnTo>
                    <a:pt x="8523288" y="1219201"/>
                  </a:lnTo>
                  <a:lnTo>
                    <a:pt x="8537576" y="1243013"/>
                  </a:lnTo>
                  <a:lnTo>
                    <a:pt x="8551863" y="1270000"/>
                  </a:lnTo>
                  <a:lnTo>
                    <a:pt x="8605838" y="1403350"/>
                  </a:lnTo>
                  <a:lnTo>
                    <a:pt x="8659813" y="1531938"/>
                  </a:lnTo>
                  <a:lnTo>
                    <a:pt x="8680451" y="1593850"/>
                  </a:lnTo>
                  <a:lnTo>
                    <a:pt x="8704263" y="1658938"/>
                  </a:lnTo>
                  <a:lnTo>
                    <a:pt x="8721726" y="1725613"/>
                  </a:lnTo>
                  <a:lnTo>
                    <a:pt x="8737601" y="1793875"/>
                  </a:lnTo>
                  <a:lnTo>
                    <a:pt x="8763001" y="1974850"/>
                  </a:lnTo>
                  <a:lnTo>
                    <a:pt x="8785226" y="2149475"/>
                  </a:lnTo>
                  <a:lnTo>
                    <a:pt x="8789988" y="2238375"/>
                  </a:lnTo>
                  <a:lnTo>
                    <a:pt x="8796338" y="2325688"/>
                  </a:lnTo>
                  <a:lnTo>
                    <a:pt x="8802688" y="2411413"/>
                  </a:lnTo>
                  <a:lnTo>
                    <a:pt x="8802688" y="2497138"/>
                  </a:lnTo>
                  <a:lnTo>
                    <a:pt x="8802688" y="2584450"/>
                  </a:lnTo>
                  <a:lnTo>
                    <a:pt x="8796338" y="2670175"/>
                  </a:lnTo>
                  <a:lnTo>
                    <a:pt x="8789988" y="2752725"/>
                  </a:lnTo>
                  <a:lnTo>
                    <a:pt x="8778876" y="2840038"/>
                  </a:lnTo>
                  <a:lnTo>
                    <a:pt x="8763001" y="2922588"/>
                  </a:lnTo>
                  <a:lnTo>
                    <a:pt x="8748713" y="3006725"/>
                  </a:lnTo>
                  <a:lnTo>
                    <a:pt x="8724901" y="3092450"/>
                  </a:lnTo>
                  <a:lnTo>
                    <a:pt x="8701088" y="3175000"/>
                  </a:lnTo>
                  <a:lnTo>
                    <a:pt x="8670926" y="3249613"/>
                  </a:lnTo>
                  <a:lnTo>
                    <a:pt x="8642351" y="3321050"/>
                  </a:lnTo>
                  <a:lnTo>
                    <a:pt x="8609013" y="3389313"/>
                  </a:lnTo>
                  <a:lnTo>
                    <a:pt x="8575676" y="3451225"/>
                  </a:lnTo>
                  <a:lnTo>
                    <a:pt x="8543926" y="3514725"/>
                  </a:lnTo>
                  <a:lnTo>
                    <a:pt x="8507413" y="3570288"/>
                  </a:lnTo>
                  <a:lnTo>
                    <a:pt x="8469313" y="3621088"/>
                  </a:lnTo>
                  <a:lnTo>
                    <a:pt x="8431213" y="3671888"/>
                  </a:lnTo>
                  <a:lnTo>
                    <a:pt x="8391526" y="3719513"/>
                  </a:lnTo>
                  <a:lnTo>
                    <a:pt x="8350251" y="3760788"/>
                  </a:lnTo>
                  <a:lnTo>
                    <a:pt x="8305801" y="3802063"/>
                  </a:lnTo>
                  <a:lnTo>
                    <a:pt x="8261351" y="3838575"/>
                  </a:lnTo>
                  <a:lnTo>
                    <a:pt x="8216901" y="3870325"/>
                  </a:lnTo>
                  <a:lnTo>
                    <a:pt x="8172451" y="3903663"/>
                  </a:lnTo>
                  <a:lnTo>
                    <a:pt x="8124826" y="3930650"/>
                  </a:lnTo>
                  <a:lnTo>
                    <a:pt x="8074026" y="3954463"/>
                  </a:lnTo>
                  <a:lnTo>
                    <a:pt x="8023226" y="3978275"/>
                  </a:lnTo>
                  <a:lnTo>
                    <a:pt x="7972426" y="3995738"/>
                  </a:lnTo>
                  <a:lnTo>
                    <a:pt x="7920038" y="4013200"/>
                  </a:lnTo>
                  <a:lnTo>
                    <a:pt x="7866063" y="4029075"/>
                  </a:lnTo>
                  <a:lnTo>
                    <a:pt x="7812088" y="4040188"/>
                  </a:lnTo>
                  <a:lnTo>
                    <a:pt x="7756526" y="4049713"/>
                  </a:lnTo>
                  <a:lnTo>
                    <a:pt x="7699376" y="4057650"/>
                  </a:lnTo>
                  <a:lnTo>
                    <a:pt x="7640638" y="4064000"/>
                  </a:lnTo>
                  <a:lnTo>
                    <a:pt x="7583488" y="4067175"/>
                  </a:lnTo>
                  <a:lnTo>
                    <a:pt x="7521576" y="4067175"/>
                  </a:lnTo>
                  <a:lnTo>
                    <a:pt x="7461251" y="4067175"/>
                  </a:lnTo>
                  <a:lnTo>
                    <a:pt x="7399338" y="4064000"/>
                  </a:lnTo>
                  <a:lnTo>
                    <a:pt x="7270751" y="4052888"/>
                  </a:lnTo>
                  <a:lnTo>
                    <a:pt x="7140576" y="4033838"/>
                  </a:lnTo>
                  <a:lnTo>
                    <a:pt x="7018338" y="4016375"/>
                  </a:lnTo>
                  <a:lnTo>
                    <a:pt x="6896101" y="3992563"/>
                  </a:lnTo>
                  <a:lnTo>
                    <a:pt x="6780213" y="3965575"/>
                  </a:lnTo>
                  <a:lnTo>
                    <a:pt x="6664326" y="3937000"/>
                  </a:lnTo>
                  <a:lnTo>
                    <a:pt x="6438901" y="3870325"/>
                  </a:lnTo>
                  <a:lnTo>
                    <a:pt x="6326188" y="3841750"/>
                  </a:lnTo>
                  <a:lnTo>
                    <a:pt x="6216651" y="3811588"/>
                  </a:lnTo>
                  <a:lnTo>
                    <a:pt x="6186488" y="3951288"/>
                  </a:lnTo>
                  <a:lnTo>
                    <a:pt x="6162676" y="4094163"/>
                  </a:lnTo>
                  <a:lnTo>
                    <a:pt x="6153151" y="4171950"/>
                  </a:lnTo>
                  <a:lnTo>
                    <a:pt x="6148388" y="4244975"/>
                  </a:lnTo>
                  <a:lnTo>
                    <a:pt x="6142038" y="4325938"/>
                  </a:lnTo>
                  <a:lnTo>
                    <a:pt x="6142038" y="4408488"/>
                  </a:lnTo>
                  <a:lnTo>
                    <a:pt x="6142038" y="4438650"/>
                  </a:lnTo>
                  <a:lnTo>
                    <a:pt x="6148388" y="4468813"/>
                  </a:lnTo>
                  <a:lnTo>
                    <a:pt x="6156326" y="4500563"/>
                  </a:lnTo>
                  <a:lnTo>
                    <a:pt x="6169026" y="4530725"/>
                  </a:lnTo>
                  <a:lnTo>
                    <a:pt x="6183313" y="4554538"/>
                  </a:lnTo>
                  <a:lnTo>
                    <a:pt x="6203951" y="4575175"/>
                  </a:lnTo>
                  <a:lnTo>
                    <a:pt x="6213476" y="4584700"/>
                  </a:lnTo>
                  <a:lnTo>
                    <a:pt x="6224588" y="4591050"/>
                  </a:lnTo>
                  <a:lnTo>
                    <a:pt x="6237288" y="4594225"/>
                  </a:lnTo>
                  <a:lnTo>
                    <a:pt x="6251576" y="4595813"/>
                  </a:lnTo>
                  <a:lnTo>
                    <a:pt x="6281738" y="4608513"/>
                  </a:lnTo>
                  <a:lnTo>
                    <a:pt x="6313488" y="4619625"/>
                  </a:lnTo>
                  <a:lnTo>
                    <a:pt x="6350001" y="4629150"/>
                  </a:lnTo>
                  <a:lnTo>
                    <a:pt x="6384926" y="4632325"/>
                  </a:lnTo>
                  <a:lnTo>
                    <a:pt x="6405563" y="4632325"/>
                  </a:lnTo>
                  <a:lnTo>
                    <a:pt x="6424613" y="4629150"/>
                  </a:lnTo>
                  <a:lnTo>
                    <a:pt x="6445251" y="4622800"/>
                  </a:lnTo>
                  <a:lnTo>
                    <a:pt x="6465888" y="4616450"/>
                  </a:lnTo>
                  <a:lnTo>
                    <a:pt x="6486526" y="4605338"/>
                  </a:lnTo>
                  <a:lnTo>
                    <a:pt x="6507163" y="4594225"/>
                  </a:lnTo>
                  <a:lnTo>
                    <a:pt x="6527801" y="4575175"/>
                  </a:lnTo>
                  <a:lnTo>
                    <a:pt x="6548438" y="4557713"/>
                  </a:lnTo>
                  <a:lnTo>
                    <a:pt x="6578601" y="4516438"/>
                  </a:lnTo>
                  <a:lnTo>
                    <a:pt x="6608763" y="4476750"/>
                  </a:lnTo>
                  <a:lnTo>
                    <a:pt x="6673851" y="4403725"/>
                  </a:lnTo>
                  <a:lnTo>
                    <a:pt x="6704013" y="4364038"/>
                  </a:lnTo>
                  <a:lnTo>
                    <a:pt x="6731001" y="4319588"/>
                  </a:lnTo>
                  <a:lnTo>
                    <a:pt x="6754813" y="4275138"/>
                  </a:lnTo>
                  <a:lnTo>
                    <a:pt x="6762751" y="4248150"/>
                  </a:lnTo>
                  <a:lnTo>
                    <a:pt x="6772276" y="4221163"/>
                  </a:lnTo>
                  <a:lnTo>
                    <a:pt x="6775451" y="4210050"/>
                  </a:lnTo>
                  <a:lnTo>
                    <a:pt x="6783388" y="4197350"/>
                  </a:lnTo>
                  <a:lnTo>
                    <a:pt x="6796088" y="4192588"/>
                  </a:lnTo>
                  <a:lnTo>
                    <a:pt x="6813551" y="4183063"/>
                  </a:lnTo>
                  <a:lnTo>
                    <a:pt x="6848476" y="4168775"/>
                  </a:lnTo>
                  <a:lnTo>
                    <a:pt x="6867526" y="4159250"/>
                  </a:lnTo>
                  <a:lnTo>
                    <a:pt x="6881813" y="4148138"/>
                  </a:lnTo>
                  <a:lnTo>
                    <a:pt x="6881813" y="4200525"/>
                  </a:lnTo>
                  <a:lnTo>
                    <a:pt x="6875463" y="4254500"/>
                  </a:lnTo>
                  <a:lnTo>
                    <a:pt x="6867526" y="4302125"/>
                  </a:lnTo>
                  <a:lnTo>
                    <a:pt x="6854826" y="4349750"/>
                  </a:lnTo>
                  <a:lnTo>
                    <a:pt x="6840538" y="4394200"/>
                  </a:lnTo>
                  <a:lnTo>
                    <a:pt x="6823076" y="4435475"/>
                  </a:lnTo>
                  <a:lnTo>
                    <a:pt x="6800851" y="4475163"/>
                  </a:lnTo>
                  <a:lnTo>
                    <a:pt x="6775451" y="4510088"/>
                  </a:lnTo>
                  <a:lnTo>
                    <a:pt x="6748463" y="4546600"/>
                  </a:lnTo>
                  <a:lnTo>
                    <a:pt x="6718301" y="4575175"/>
                  </a:lnTo>
                  <a:lnTo>
                    <a:pt x="6683376" y="4605338"/>
                  </a:lnTo>
                  <a:lnTo>
                    <a:pt x="6646863" y="4629150"/>
                  </a:lnTo>
                  <a:lnTo>
                    <a:pt x="6608763" y="4652963"/>
                  </a:lnTo>
                  <a:lnTo>
                    <a:pt x="6567488" y="4673600"/>
                  </a:lnTo>
                  <a:lnTo>
                    <a:pt x="6521451" y="4691063"/>
                  </a:lnTo>
                  <a:lnTo>
                    <a:pt x="6473826" y="4706938"/>
                  </a:lnTo>
                  <a:lnTo>
                    <a:pt x="6438901" y="4718050"/>
                  </a:lnTo>
                  <a:lnTo>
                    <a:pt x="6403976" y="4727575"/>
                  </a:lnTo>
                  <a:lnTo>
                    <a:pt x="6370638" y="4733925"/>
                  </a:lnTo>
                  <a:lnTo>
                    <a:pt x="6334126" y="4735513"/>
                  </a:lnTo>
                  <a:lnTo>
                    <a:pt x="6302376" y="4735513"/>
                  </a:lnTo>
                  <a:lnTo>
                    <a:pt x="6265863" y="4733925"/>
                  </a:lnTo>
                  <a:lnTo>
                    <a:pt x="6234113" y="4724400"/>
                  </a:lnTo>
                  <a:lnTo>
                    <a:pt x="6200776" y="4714875"/>
                  </a:lnTo>
                  <a:lnTo>
                    <a:pt x="6169026" y="4703763"/>
                  </a:lnTo>
                  <a:lnTo>
                    <a:pt x="6135688" y="4691063"/>
                  </a:lnTo>
                  <a:lnTo>
                    <a:pt x="6102351" y="4673600"/>
                  </a:lnTo>
                  <a:lnTo>
                    <a:pt x="6073776" y="4656138"/>
                  </a:lnTo>
                  <a:lnTo>
                    <a:pt x="6040438" y="4632325"/>
                  </a:lnTo>
                  <a:lnTo>
                    <a:pt x="6010276" y="4611688"/>
                  </a:lnTo>
                  <a:lnTo>
                    <a:pt x="5984876" y="4584700"/>
                  </a:lnTo>
                  <a:lnTo>
                    <a:pt x="5954713" y="4557713"/>
                  </a:lnTo>
                  <a:lnTo>
                    <a:pt x="5903913" y="4510088"/>
                  </a:lnTo>
                  <a:lnTo>
                    <a:pt x="5853113" y="4465638"/>
                  </a:lnTo>
                  <a:lnTo>
                    <a:pt x="5802313" y="4424363"/>
                  </a:lnTo>
                  <a:lnTo>
                    <a:pt x="5746751" y="4384675"/>
                  </a:lnTo>
                  <a:lnTo>
                    <a:pt x="5692776" y="4349750"/>
                  </a:lnTo>
                  <a:lnTo>
                    <a:pt x="5635626" y="4316413"/>
                  </a:lnTo>
                  <a:lnTo>
                    <a:pt x="5576888" y="4284663"/>
                  </a:lnTo>
                  <a:lnTo>
                    <a:pt x="5519738" y="4254500"/>
                  </a:lnTo>
                  <a:lnTo>
                    <a:pt x="5399088" y="4197350"/>
                  </a:lnTo>
                  <a:lnTo>
                    <a:pt x="5276851" y="4141788"/>
                  </a:lnTo>
                  <a:lnTo>
                    <a:pt x="5027613" y="4033838"/>
                  </a:lnTo>
                  <a:lnTo>
                    <a:pt x="5110163" y="4090988"/>
                  </a:lnTo>
                  <a:lnTo>
                    <a:pt x="5151438" y="4121150"/>
                  </a:lnTo>
                  <a:lnTo>
                    <a:pt x="5191126" y="4151313"/>
                  </a:lnTo>
                  <a:lnTo>
                    <a:pt x="5226051" y="4183063"/>
                  </a:lnTo>
                  <a:lnTo>
                    <a:pt x="5260976" y="4219575"/>
                  </a:lnTo>
                  <a:lnTo>
                    <a:pt x="5294313" y="4254500"/>
                  </a:lnTo>
                  <a:lnTo>
                    <a:pt x="5324476" y="4295775"/>
                  </a:lnTo>
                  <a:lnTo>
                    <a:pt x="5356226" y="4329113"/>
                  </a:lnTo>
                  <a:lnTo>
                    <a:pt x="5392738" y="4370388"/>
                  </a:lnTo>
                  <a:lnTo>
                    <a:pt x="5410201" y="4391025"/>
                  </a:lnTo>
                  <a:lnTo>
                    <a:pt x="5422901" y="4411663"/>
                  </a:lnTo>
                  <a:lnTo>
                    <a:pt x="5430838" y="4430713"/>
                  </a:lnTo>
                  <a:lnTo>
                    <a:pt x="5434013" y="4445000"/>
                  </a:lnTo>
                  <a:lnTo>
                    <a:pt x="5376863" y="4656138"/>
                  </a:lnTo>
                  <a:lnTo>
                    <a:pt x="5348288" y="4759325"/>
                  </a:lnTo>
                  <a:lnTo>
                    <a:pt x="5314951" y="4864100"/>
                  </a:lnTo>
                  <a:lnTo>
                    <a:pt x="5280026" y="4965700"/>
                  </a:lnTo>
                  <a:lnTo>
                    <a:pt x="5243513" y="5068888"/>
                  </a:lnTo>
                  <a:lnTo>
                    <a:pt x="5205413" y="5167313"/>
                  </a:lnTo>
                  <a:lnTo>
                    <a:pt x="5160963" y="5268913"/>
                  </a:lnTo>
                  <a:lnTo>
                    <a:pt x="5116513" y="5362575"/>
                  </a:lnTo>
                  <a:lnTo>
                    <a:pt x="5068888" y="5457825"/>
                  </a:lnTo>
                  <a:lnTo>
                    <a:pt x="5014913" y="5553075"/>
                  </a:lnTo>
                  <a:lnTo>
                    <a:pt x="4960938" y="5643563"/>
                  </a:lnTo>
                  <a:lnTo>
                    <a:pt x="4902201" y="5732463"/>
                  </a:lnTo>
                  <a:lnTo>
                    <a:pt x="4837113" y="5815013"/>
                  </a:lnTo>
                  <a:lnTo>
                    <a:pt x="4768850" y="5899150"/>
                  </a:lnTo>
                  <a:lnTo>
                    <a:pt x="4694238" y="5978525"/>
                  </a:lnTo>
                  <a:lnTo>
                    <a:pt x="4581525" y="6062663"/>
                  </a:lnTo>
                  <a:lnTo>
                    <a:pt x="4470400" y="6151563"/>
                  </a:lnTo>
                  <a:lnTo>
                    <a:pt x="4360863" y="6246813"/>
                  </a:lnTo>
                  <a:lnTo>
                    <a:pt x="4303713" y="6296025"/>
                  </a:lnTo>
                  <a:lnTo>
                    <a:pt x="4248150" y="6350000"/>
                  </a:lnTo>
                  <a:lnTo>
                    <a:pt x="4221163" y="6365875"/>
                  </a:lnTo>
                  <a:lnTo>
                    <a:pt x="4194175" y="6386513"/>
                  </a:lnTo>
                  <a:lnTo>
                    <a:pt x="4167188" y="6407150"/>
                  </a:lnTo>
                  <a:lnTo>
                    <a:pt x="4140200" y="6430963"/>
                  </a:lnTo>
                  <a:lnTo>
                    <a:pt x="4117975" y="6454775"/>
                  </a:lnTo>
                  <a:lnTo>
                    <a:pt x="4095750" y="6481763"/>
                  </a:lnTo>
                  <a:lnTo>
                    <a:pt x="4078288" y="6510338"/>
                  </a:lnTo>
                  <a:lnTo>
                    <a:pt x="4064000" y="6537325"/>
                  </a:lnTo>
                  <a:lnTo>
                    <a:pt x="4033838" y="6564313"/>
                  </a:lnTo>
                  <a:lnTo>
                    <a:pt x="4003675" y="6588125"/>
                  </a:lnTo>
                  <a:lnTo>
                    <a:pt x="3975100" y="6608763"/>
                  </a:lnTo>
                  <a:lnTo>
                    <a:pt x="3944938" y="6626225"/>
                  </a:lnTo>
                  <a:lnTo>
                    <a:pt x="3914775" y="6645275"/>
                  </a:lnTo>
                  <a:lnTo>
                    <a:pt x="3884613" y="6656388"/>
                  </a:lnTo>
                  <a:lnTo>
                    <a:pt x="3852863" y="6665913"/>
                  </a:lnTo>
                  <a:lnTo>
                    <a:pt x="3822700" y="6673850"/>
                  </a:lnTo>
                  <a:lnTo>
                    <a:pt x="3790950" y="6677025"/>
                  </a:lnTo>
                  <a:lnTo>
                    <a:pt x="3760788" y="6677025"/>
                  </a:lnTo>
                  <a:lnTo>
                    <a:pt x="3727450" y="6673850"/>
                  </a:lnTo>
                  <a:lnTo>
                    <a:pt x="3697288" y="6669088"/>
                  </a:lnTo>
                  <a:lnTo>
                    <a:pt x="3668713" y="6659563"/>
                  </a:lnTo>
                  <a:lnTo>
                    <a:pt x="3638550" y="6646863"/>
                  </a:lnTo>
                  <a:lnTo>
                    <a:pt x="3608388" y="6632575"/>
                  </a:lnTo>
                  <a:lnTo>
                    <a:pt x="3579813" y="6611938"/>
                  </a:lnTo>
                  <a:lnTo>
                    <a:pt x="3525838" y="6543675"/>
                  </a:lnTo>
                  <a:lnTo>
                    <a:pt x="3475038" y="6472238"/>
                  </a:lnTo>
                  <a:lnTo>
                    <a:pt x="3427413" y="6400800"/>
                  </a:lnTo>
                  <a:lnTo>
                    <a:pt x="3379788" y="6326188"/>
                  </a:lnTo>
                  <a:lnTo>
                    <a:pt x="3335338" y="6251575"/>
                  </a:lnTo>
                  <a:lnTo>
                    <a:pt x="3294063" y="6175375"/>
                  </a:lnTo>
                  <a:lnTo>
                    <a:pt x="3252788" y="6097588"/>
                  </a:lnTo>
                  <a:lnTo>
                    <a:pt x="3209925" y="6015038"/>
                  </a:lnTo>
                  <a:lnTo>
                    <a:pt x="3195638" y="5999163"/>
                  </a:lnTo>
                  <a:lnTo>
                    <a:pt x="3186113" y="5984875"/>
                  </a:lnTo>
                  <a:lnTo>
                    <a:pt x="3181350" y="5967413"/>
                  </a:lnTo>
                  <a:lnTo>
                    <a:pt x="3175000" y="5946775"/>
                  </a:lnTo>
                  <a:lnTo>
                    <a:pt x="3171825" y="5927725"/>
                  </a:lnTo>
                  <a:lnTo>
                    <a:pt x="3171825" y="5907088"/>
                  </a:lnTo>
                  <a:lnTo>
                    <a:pt x="3175000" y="5886450"/>
                  </a:lnTo>
                  <a:lnTo>
                    <a:pt x="3181350" y="5865813"/>
                  </a:lnTo>
                  <a:lnTo>
                    <a:pt x="3189288" y="5845175"/>
                  </a:lnTo>
                  <a:lnTo>
                    <a:pt x="3201988" y="5824538"/>
                  </a:lnTo>
                  <a:lnTo>
                    <a:pt x="3213100" y="5803900"/>
                  </a:lnTo>
                  <a:lnTo>
                    <a:pt x="3230563" y="5783263"/>
                  </a:lnTo>
                  <a:lnTo>
                    <a:pt x="3249613" y="5764213"/>
                  </a:lnTo>
                  <a:lnTo>
                    <a:pt x="3270250" y="5746750"/>
                  </a:lnTo>
                  <a:lnTo>
                    <a:pt x="3294063" y="5732463"/>
                  </a:lnTo>
                  <a:lnTo>
                    <a:pt x="3321050" y="5716588"/>
                  </a:lnTo>
                  <a:lnTo>
                    <a:pt x="3362325" y="5699125"/>
                  </a:lnTo>
                  <a:lnTo>
                    <a:pt x="3403600" y="5681663"/>
                  </a:lnTo>
                  <a:lnTo>
                    <a:pt x="3492500" y="5637213"/>
                  </a:lnTo>
                  <a:lnTo>
                    <a:pt x="3587750" y="5583238"/>
                  </a:lnTo>
                  <a:lnTo>
                    <a:pt x="3692525" y="5529263"/>
                  </a:lnTo>
                  <a:lnTo>
                    <a:pt x="3692525" y="5081588"/>
                  </a:lnTo>
                  <a:lnTo>
                    <a:pt x="3683000" y="5116513"/>
                  </a:lnTo>
                  <a:lnTo>
                    <a:pt x="3673475" y="5153025"/>
                  </a:lnTo>
                  <a:lnTo>
                    <a:pt x="3665538" y="5184775"/>
                  </a:lnTo>
                  <a:lnTo>
                    <a:pt x="3652838" y="5211763"/>
                  </a:lnTo>
                  <a:lnTo>
                    <a:pt x="3641725" y="5238750"/>
                  </a:lnTo>
                  <a:lnTo>
                    <a:pt x="3629025" y="5265738"/>
                  </a:lnTo>
                  <a:lnTo>
                    <a:pt x="3614738" y="5286375"/>
                  </a:lnTo>
                  <a:lnTo>
                    <a:pt x="3600450" y="5307013"/>
                  </a:lnTo>
                  <a:lnTo>
                    <a:pt x="3581400" y="5324475"/>
                  </a:lnTo>
                  <a:lnTo>
                    <a:pt x="3567113" y="5340350"/>
                  </a:lnTo>
                  <a:lnTo>
                    <a:pt x="3549650" y="5354638"/>
                  </a:lnTo>
                  <a:lnTo>
                    <a:pt x="3529013" y="5365750"/>
                  </a:lnTo>
                  <a:lnTo>
                    <a:pt x="3489325" y="5386388"/>
                  </a:lnTo>
                  <a:lnTo>
                    <a:pt x="3451225" y="5402263"/>
                  </a:lnTo>
                  <a:lnTo>
                    <a:pt x="3406775" y="5413375"/>
                  </a:lnTo>
                  <a:lnTo>
                    <a:pt x="3365500" y="5419725"/>
                  </a:lnTo>
                  <a:lnTo>
                    <a:pt x="3321050" y="5422900"/>
                  </a:lnTo>
                  <a:lnTo>
                    <a:pt x="3273425" y="5422900"/>
                  </a:lnTo>
                  <a:lnTo>
                    <a:pt x="3182938" y="5419725"/>
                  </a:lnTo>
                  <a:lnTo>
                    <a:pt x="3097213" y="5416550"/>
                  </a:lnTo>
                  <a:lnTo>
                    <a:pt x="2838450" y="5416550"/>
                  </a:lnTo>
                  <a:lnTo>
                    <a:pt x="2770188" y="5416550"/>
                  </a:lnTo>
                  <a:lnTo>
                    <a:pt x="2708275" y="5413375"/>
                  </a:lnTo>
                  <a:lnTo>
                    <a:pt x="2678113" y="5408613"/>
                  </a:lnTo>
                  <a:lnTo>
                    <a:pt x="2647950" y="5402263"/>
                  </a:lnTo>
                  <a:lnTo>
                    <a:pt x="2622550" y="5395913"/>
                  </a:lnTo>
                  <a:lnTo>
                    <a:pt x="2598738" y="5384800"/>
                  </a:lnTo>
                  <a:lnTo>
                    <a:pt x="2574925" y="5368925"/>
                  </a:lnTo>
                  <a:lnTo>
                    <a:pt x="2554288" y="5354638"/>
                  </a:lnTo>
                  <a:lnTo>
                    <a:pt x="2532063" y="5330825"/>
                  </a:lnTo>
                  <a:lnTo>
                    <a:pt x="2514600" y="5307013"/>
                  </a:lnTo>
                  <a:lnTo>
                    <a:pt x="2500313" y="5276850"/>
                  </a:lnTo>
                  <a:lnTo>
                    <a:pt x="2484438" y="5241925"/>
                  </a:lnTo>
                  <a:lnTo>
                    <a:pt x="2476500" y="5202238"/>
                  </a:lnTo>
                  <a:lnTo>
                    <a:pt x="2466975" y="5154613"/>
                  </a:lnTo>
                  <a:lnTo>
                    <a:pt x="2466975" y="5229225"/>
                  </a:lnTo>
                  <a:lnTo>
                    <a:pt x="2466975" y="5341938"/>
                  </a:lnTo>
                  <a:lnTo>
                    <a:pt x="2466975" y="5440363"/>
                  </a:lnTo>
                  <a:lnTo>
                    <a:pt x="2463800" y="5538788"/>
                  </a:lnTo>
                  <a:lnTo>
                    <a:pt x="2459038" y="5634038"/>
                  </a:lnTo>
                  <a:lnTo>
                    <a:pt x="2452688" y="5681663"/>
                  </a:lnTo>
                  <a:lnTo>
                    <a:pt x="2443163" y="5729288"/>
                  </a:lnTo>
                  <a:lnTo>
                    <a:pt x="2435225" y="5776913"/>
                  </a:lnTo>
                  <a:lnTo>
                    <a:pt x="2422525" y="5824538"/>
                  </a:lnTo>
                  <a:lnTo>
                    <a:pt x="2408238" y="5868988"/>
                  </a:lnTo>
                  <a:lnTo>
                    <a:pt x="2390775" y="5916613"/>
                  </a:lnTo>
                  <a:lnTo>
                    <a:pt x="2368550" y="5961063"/>
                  </a:lnTo>
                  <a:lnTo>
                    <a:pt x="2343150" y="6002338"/>
                  </a:lnTo>
                  <a:lnTo>
                    <a:pt x="2316163" y="6046788"/>
                  </a:lnTo>
                  <a:lnTo>
                    <a:pt x="2282825" y="6088063"/>
                  </a:lnTo>
                  <a:lnTo>
                    <a:pt x="2268538" y="6103938"/>
                  </a:lnTo>
                  <a:lnTo>
                    <a:pt x="2255838" y="6121400"/>
                  </a:lnTo>
                  <a:lnTo>
                    <a:pt x="2238375" y="6156325"/>
                  </a:lnTo>
                  <a:lnTo>
                    <a:pt x="2224088" y="6199188"/>
                  </a:lnTo>
                  <a:lnTo>
                    <a:pt x="2211388" y="6243638"/>
                  </a:lnTo>
                  <a:lnTo>
                    <a:pt x="2193925" y="6335713"/>
                  </a:lnTo>
                  <a:lnTo>
                    <a:pt x="2181225" y="6383338"/>
                  </a:lnTo>
                  <a:lnTo>
                    <a:pt x="2170113" y="6424613"/>
                  </a:lnTo>
                  <a:lnTo>
                    <a:pt x="2166938" y="6442075"/>
                  </a:lnTo>
                  <a:lnTo>
                    <a:pt x="2157413" y="6459538"/>
                  </a:lnTo>
                  <a:lnTo>
                    <a:pt x="2143125" y="6478588"/>
                  </a:lnTo>
                  <a:lnTo>
                    <a:pt x="2125663" y="6496050"/>
                  </a:lnTo>
                  <a:lnTo>
                    <a:pt x="2101850" y="6510338"/>
                  </a:lnTo>
                  <a:lnTo>
                    <a:pt x="2078038" y="6526213"/>
                  </a:lnTo>
                  <a:lnTo>
                    <a:pt x="2051050" y="6534150"/>
                  </a:lnTo>
                  <a:lnTo>
                    <a:pt x="2020888" y="6537325"/>
                  </a:lnTo>
                  <a:lnTo>
                    <a:pt x="1828800" y="6507163"/>
                  </a:lnTo>
                  <a:lnTo>
                    <a:pt x="1628775" y="6478588"/>
                  </a:lnTo>
                  <a:lnTo>
                    <a:pt x="1525588" y="6457950"/>
                  </a:lnTo>
                  <a:lnTo>
                    <a:pt x="1420813" y="6435725"/>
                  </a:lnTo>
                  <a:lnTo>
                    <a:pt x="1316038" y="6415088"/>
                  </a:lnTo>
                  <a:lnTo>
                    <a:pt x="1206500" y="6389688"/>
                  </a:lnTo>
                  <a:lnTo>
                    <a:pt x="1168400" y="6370638"/>
                  </a:lnTo>
                  <a:lnTo>
                    <a:pt x="1150938" y="6362700"/>
                  </a:lnTo>
                  <a:lnTo>
                    <a:pt x="1135063" y="6353175"/>
                  </a:lnTo>
                  <a:lnTo>
                    <a:pt x="1123950" y="6342063"/>
                  </a:lnTo>
                  <a:lnTo>
                    <a:pt x="1111250" y="6326188"/>
                  </a:lnTo>
                  <a:lnTo>
                    <a:pt x="1103313" y="6311900"/>
                  </a:lnTo>
                  <a:lnTo>
                    <a:pt x="1093788" y="6294438"/>
                  </a:lnTo>
                  <a:lnTo>
                    <a:pt x="1087438" y="6275388"/>
                  </a:lnTo>
                  <a:lnTo>
                    <a:pt x="1084263" y="6254750"/>
                  </a:lnTo>
                  <a:lnTo>
                    <a:pt x="1082675" y="6234113"/>
                  </a:lnTo>
                  <a:lnTo>
                    <a:pt x="1082675" y="6210300"/>
                  </a:lnTo>
                  <a:lnTo>
                    <a:pt x="1084263" y="6154738"/>
                  </a:lnTo>
                  <a:lnTo>
                    <a:pt x="1093788" y="6088063"/>
                  </a:lnTo>
                  <a:lnTo>
                    <a:pt x="1120775" y="6046788"/>
                  </a:lnTo>
                  <a:lnTo>
                    <a:pt x="1144588" y="5999163"/>
                  </a:lnTo>
                  <a:lnTo>
                    <a:pt x="1162050" y="5948363"/>
                  </a:lnTo>
                  <a:lnTo>
                    <a:pt x="1176338" y="5899150"/>
                  </a:lnTo>
                  <a:lnTo>
                    <a:pt x="1189038" y="5845175"/>
                  </a:lnTo>
                  <a:lnTo>
                    <a:pt x="1198563" y="5788025"/>
                  </a:lnTo>
                  <a:lnTo>
                    <a:pt x="1203325" y="5735638"/>
                  </a:lnTo>
                  <a:lnTo>
                    <a:pt x="1206500" y="5678488"/>
                  </a:lnTo>
                  <a:lnTo>
                    <a:pt x="1212850" y="5657850"/>
                  </a:lnTo>
                  <a:lnTo>
                    <a:pt x="1216025" y="5634038"/>
                  </a:lnTo>
                  <a:lnTo>
                    <a:pt x="1216025" y="5613400"/>
                  </a:lnTo>
                  <a:lnTo>
                    <a:pt x="1216025" y="5589588"/>
                  </a:lnTo>
                  <a:lnTo>
                    <a:pt x="1209675" y="5541963"/>
                  </a:lnTo>
                  <a:lnTo>
                    <a:pt x="1198563" y="5497513"/>
                  </a:lnTo>
                  <a:lnTo>
                    <a:pt x="1179513" y="5453063"/>
                  </a:lnTo>
                  <a:lnTo>
                    <a:pt x="1165225" y="5410200"/>
                  </a:lnTo>
                  <a:lnTo>
                    <a:pt x="1131888" y="5341938"/>
                  </a:lnTo>
                  <a:lnTo>
                    <a:pt x="1069975" y="5238750"/>
                  </a:lnTo>
                  <a:lnTo>
                    <a:pt x="1012825" y="5130800"/>
                  </a:lnTo>
                  <a:lnTo>
                    <a:pt x="957263" y="5027613"/>
                  </a:lnTo>
                  <a:lnTo>
                    <a:pt x="903288" y="4919663"/>
                  </a:lnTo>
                  <a:lnTo>
                    <a:pt x="855663" y="4813300"/>
                  </a:lnTo>
                  <a:lnTo>
                    <a:pt x="811213" y="4706938"/>
                  </a:lnTo>
                  <a:lnTo>
                    <a:pt x="769938" y="4598988"/>
                  </a:lnTo>
                  <a:lnTo>
                    <a:pt x="733425" y="4492625"/>
                  </a:lnTo>
                  <a:lnTo>
                    <a:pt x="701675" y="4383088"/>
                  </a:lnTo>
                  <a:lnTo>
                    <a:pt x="671513" y="4271963"/>
                  </a:lnTo>
                  <a:lnTo>
                    <a:pt x="647700" y="4162425"/>
                  </a:lnTo>
                  <a:lnTo>
                    <a:pt x="630238" y="4049713"/>
                  </a:lnTo>
                  <a:lnTo>
                    <a:pt x="617538" y="3937000"/>
                  </a:lnTo>
                  <a:lnTo>
                    <a:pt x="609600" y="3821113"/>
                  </a:lnTo>
                  <a:lnTo>
                    <a:pt x="609600" y="3705225"/>
                  </a:lnTo>
                  <a:lnTo>
                    <a:pt x="612775" y="3586163"/>
                  </a:lnTo>
                  <a:lnTo>
                    <a:pt x="620713" y="3470275"/>
                  </a:lnTo>
                  <a:lnTo>
                    <a:pt x="636588" y="3354388"/>
                  </a:lnTo>
                  <a:lnTo>
                    <a:pt x="657225" y="3243263"/>
                  </a:lnTo>
                  <a:lnTo>
                    <a:pt x="681038" y="3136900"/>
                  </a:lnTo>
                  <a:lnTo>
                    <a:pt x="709613" y="3032125"/>
                  </a:lnTo>
                  <a:lnTo>
                    <a:pt x="746125" y="2932113"/>
                  </a:lnTo>
                  <a:lnTo>
                    <a:pt x="784225" y="2833688"/>
                  </a:lnTo>
                  <a:lnTo>
                    <a:pt x="828675" y="2735263"/>
                  </a:lnTo>
                  <a:lnTo>
                    <a:pt x="879475" y="2643188"/>
                  </a:lnTo>
                  <a:lnTo>
                    <a:pt x="933450" y="2551113"/>
                  </a:lnTo>
                  <a:lnTo>
                    <a:pt x="992188" y="2465388"/>
                  </a:lnTo>
                  <a:lnTo>
                    <a:pt x="1055688" y="2379663"/>
                  </a:lnTo>
                  <a:lnTo>
                    <a:pt x="1123950" y="2295525"/>
                  </a:lnTo>
                  <a:lnTo>
                    <a:pt x="1195388" y="2212975"/>
                  </a:lnTo>
                  <a:lnTo>
                    <a:pt x="1271588" y="2132013"/>
                  </a:lnTo>
                  <a:lnTo>
                    <a:pt x="1355725" y="2054225"/>
                  </a:lnTo>
                  <a:lnTo>
                    <a:pt x="1423988" y="2001838"/>
                  </a:lnTo>
                  <a:lnTo>
                    <a:pt x="1495425" y="1951038"/>
                  </a:lnTo>
                  <a:lnTo>
                    <a:pt x="1566863" y="1900238"/>
                  </a:lnTo>
                  <a:lnTo>
                    <a:pt x="1641475" y="1855788"/>
                  </a:lnTo>
                  <a:lnTo>
                    <a:pt x="1714500" y="1814513"/>
                  </a:lnTo>
                  <a:lnTo>
                    <a:pt x="1789113" y="1774825"/>
                  </a:lnTo>
                  <a:lnTo>
                    <a:pt x="1866900" y="1739900"/>
                  </a:lnTo>
                  <a:lnTo>
                    <a:pt x="1944688" y="1703388"/>
                  </a:lnTo>
                  <a:lnTo>
                    <a:pt x="2020888" y="1671638"/>
                  </a:lnTo>
                  <a:lnTo>
                    <a:pt x="2101850" y="1641476"/>
                  </a:lnTo>
                  <a:lnTo>
                    <a:pt x="2184400" y="1614488"/>
                  </a:lnTo>
                  <a:lnTo>
                    <a:pt x="2268538" y="1587500"/>
                  </a:lnTo>
                  <a:lnTo>
                    <a:pt x="2351088" y="1562100"/>
                  </a:lnTo>
                  <a:lnTo>
                    <a:pt x="2436813" y="1538288"/>
                  </a:lnTo>
                  <a:lnTo>
                    <a:pt x="2616200" y="1492250"/>
                  </a:lnTo>
                  <a:lnTo>
                    <a:pt x="2725738" y="1492250"/>
                  </a:lnTo>
                  <a:lnTo>
                    <a:pt x="2654300" y="1590675"/>
                  </a:lnTo>
                  <a:lnTo>
                    <a:pt x="2582863" y="1682750"/>
                  </a:lnTo>
                  <a:lnTo>
                    <a:pt x="2435225" y="1866901"/>
                  </a:lnTo>
                  <a:lnTo>
                    <a:pt x="2363788" y="1958975"/>
                  </a:lnTo>
                  <a:lnTo>
                    <a:pt x="2295525" y="2052638"/>
                  </a:lnTo>
                  <a:lnTo>
                    <a:pt x="2228850" y="2144713"/>
                  </a:lnTo>
                  <a:lnTo>
                    <a:pt x="2200275" y="2192338"/>
                  </a:lnTo>
                  <a:lnTo>
                    <a:pt x="2170113" y="2241550"/>
                  </a:lnTo>
                  <a:lnTo>
                    <a:pt x="2089150" y="2355850"/>
                  </a:lnTo>
                  <a:lnTo>
                    <a:pt x="2047875" y="2411413"/>
                  </a:lnTo>
                  <a:lnTo>
                    <a:pt x="2012950" y="2471738"/>
                  </a:lnTo>
                  <a:lnTo>
                    <a:pt x="1979613" y="2530475"/>
                  </a:lnTo>
                  <a:lnTo>
                    <a:pt x="1952625" y="2592388"/>
                  </a:lnTo>
                  <a:lnTo>
                    <a:pt x="1928813" y="2659063"/>
                  </a:lnTo>
                  <a:lnTo>
                    <a:pt x="1917700" y="2693988"/>
                  </a:lnTo>
                  <a:lnTo>
                    <a:pt x="1911350" y="2727325"/>
                  </a:lnTo>
                  <a:lnTo>
                    <a:pt x="1893888" y="2776538"/>
                  </a:lnTo>
                  <a:lnTo>
                    <a:pt x="1881188" y="2824163"/>
                  </a:lnTo>
                  <a:lnTo>
                    <a:pt x="1873250" y="2868613"/>
                  </a:lnTo>
                  <a:lnTo>
                    <a:pt x="1873250" y="2916238"/>
                  </a:lnTo>
                  <a:lnTo>
                    <a:pt x="1876425" y="2962275"/>
                  </a:lnTo>
                  <a:lnTo>
                    <a:pt x="1881188" y="3006725"/>
                  </a:lnTo>
                  <a:lnTo>
                    <a:pt x="1893888" y="3048000"/>
                  </a:lnTo>
                  <a:lnTo>
                    <a:pt x="1905000" y="3092450"/>
                  </a:lnTo>
                  <a:lnTo>
                    <a:pt x="1924050" y="3133725"/>
                  </a:lnTo>
                  <a:lnTo>
                    <a:pt x="1944688" y="3171825"/>
                  </a:lnTo>
                  <a:lnTo>
                    <a:pt x="1965325" y="3214688"/>
                  </a:lnTo>
                  <a:lnTo>
                    <a:pt x="1989138" y="3252788"/>
                  </a:lnTo>
                  <a:lnTo>
                    <a:pt x="2041525" y="3327400"/>
                  </a:lnTo>
                  <a:lnTo>
                    <a:pt x="2095500" y="3398838"/>
                  </a:lnTo>
                  <a:lnTo>
                    <a:pt x="2149475" y="3470275"/>
                  </a:lnTo>
                  <a:lnTo>
                    <a:pt x="2197100" y="3541713"/>
                  </a:lnTo>
                  <a:lnTo>
                    <a:pt x="2217738" y="3576638"/>
                  </a:lnTo>
                  <a:lnTo>
                    <a:pt x="2238375" y="3613150"/>
                  </a:lnTo>
                  <a:lnTo>
                    <a:pt x="2252663" y="3648075"/>
                  </a:lnTo>
                  <a:lnTo>
                    <a:pt x="2268538" y="3684588"/>
                  </a:lnTo>
                  <a:lnTo>
                    <a:pt x="2279650" y="3722688"/>
                  </a:lnTo>
                  <a:lnTo>
                    <a:pt x="2286000" y="3757613"/>
                  </a:lnTo>
                  <a:lnTo>
                    <a:pt x="2289175" y="3797300"/>
                  </a:lnTo>
                  <a:lnTo>
                    <a:pt x="2289175" y="3835400"/>
                  </a:lnTo>
                  <a:lnTo>
                    <a:pt x="2286000" y="3873500"/>
                  </a:lnTo>
                  <a:lnTo>
                    <a:pt x="2276475" y="3916363"/>
                  </a:lnTo>
                  <a:lnTo>
                    <a:pt x="2262188" y="3954463"/>
                  </a:lnTo>
                  <a:lnTo>
                    <a:pt x="2244725" y="3995738"/>
                  </a:lnTo>
                  <a:lnTo>
                    <a:pt x="2232025" y="4013200"/>
                  </a:lnTo>
                  <a:lnTo>
                    <a:pt x="2224088" y="4037013"/>
                  </a:lnTo>
                  <a:lnTo>
                    <a:pt x="2217738" y="4064000"/>
                  </a:lnTo>
                  <a:lnTo>
                    <a:pt x="2217738" y="4090988"/>
                  </a:lnTo>
                  <a:lnTo>
                    <a:pt x="2217738" y="4117975"/>
                  </a:lnTo>
                  <a:lnTo>
                    <a:pt x="2224088" y="4144963"/>
                  </a:lnTo>
                  <a:lnTo>
                    <a:pt x="2232025" y="4168775"/>
                  </a:lnTo>
                  <a:lnTo>
                    <a:pt x="2244725" y="4183063"/>
                  </a:lnTo>
                  <a:lnTo>
                    <a:pt x="2306638" y="4251325"/>
                  </a:lnTo>
                  <a:lnTo>
                    <a:pt x="2368550" y="4313238"/>
                  </a:lnTo>
                  <a:lnTo>
                    <a:pt x="2435225" y="4373563"/>
                  </a:lnTo>
                  <a:lnTo>
                    <a:pt x="2497138" y="4424363"/>
                  </a:lnTo>
                  <a:lnTo>
                    <a:pt x="2562225" y="4471988"/>
                  </a:lnTo>
                  <a:lnTo>
                    <a:pt x="2627313" y="4510088"/>
                  </a:lnTo>
                  <a:lnTo>
                    <a:pt x="2660650" y="4527550"/>
                  </a:lnTo>
                  <a:lnTo>
                    <a:pt x="2695575" y="4543425"/>
                  </a:lnTo>
                  <a:lnTo>
                    <a:pt x="2728913" y="4554538"/>
                  </a:lnTo>
                  <a:lnTo>
                    <a:pt x="2763838" y="4567238"/>
                  </a:lnTo>
                  <a:lnTo>
                    <a:pt x="2800350" y="4575175"/>
                  </a:lnTo>
                  <a:lnTo>
                    <a:pt x="2835275" y="4584700"/>
                  </a:lnTo>
                  <a:lnTo>
                    <a:pt x="2871788" y="4591050"/>
                  </a:lnTo>
                  <a:lnTo>
                    <a:pt x="2906713" y="4594225"/>
                  </a:lnTo>
                  <a:lnTo>
                    <a:pt x="2943225" y="4594225"/>
                  </a:lnTo>
                  <a:lnTo>
                    <a:pt x="2981325" y="4594225"/>
                  </a:lnTo>
                  <a:lnTo>
                    <a:pt x="3021013" y="4591050"/>
                  </a:lnTo>
                  <a:lnTo>
                    <a:pt x="3059113" y="4584700"/>
                  </a:lnTo>
                  <a:lnTo>
                    <a:pt x="3097213" y="4575175"/>
                  </a:lnTo>
                  <a:lnTo>
                    <a:pt x="3138488" y="4564063"/>
                  </a:lnTo>
                  <a:lnTo>
                    <a:pt x="3178175" y="4551363"/>
                  </a:lnTo>
                  <a:lnTo>
                    <a:pt x="3219450" y="4537075"/>
                  </a:lnTo>
                  <a:lnTo>
                    <a:pt x="3263900" y="4516438"/>
                  </a:lnTo>
                  <a:lnTo>
                    <a:pt x="3305175" y="4495800"/>
                  </a:lnTo>
                  <a:lnTo>
                    <a:pt x="3349625" y="4471988"/>
                  </a:lnTo>
                  <a:lnTo>
                    <a:pt x="3394075" y="4445000"/>
                  </a:lnTo>
                  <a:lnTo>
                    <a:pt x="3617913" y="4329113"/>
                  </a:lnTo>
                  <a:lnTo>
                    <a:pt x="3730625" y="4271963"/>
                  </a:lnTo>
                  <a:lnTo>
                    <a:pt x="3843338" y="4216400"/>
                  </a:lnTo>
                  <a:lnTo>
                    <a:pt x="3959225" y="4168775"/>
                  </a:lnTo>
                  <a:lnTo>
                    <a:pt x="4019550" y="4144963"/>
                  </a:lnTo>
                  <a:lnTo>
                    <a:pt x="4078288" y="4124325"/>
                  </a:lnTo>
                  <a:lnTo>
                    <a:pt x="4138613" y="4108450"/>
                  </a:lnTo>
                  <a:lnTo>
                    <a:pt x="4197350" y="4094163"/>
                  </a:lnTo>
                  <a:lnTo>
                    <a:pt x="4259263" y="4081463"/>
                  </a:lnTo>
                  <a:lnTo>
                    <a:pt x="4322763" y="4073525"/>
                  </a:lnTo>
                  <a:lnTo>
                    <a:pt x="4337050" y="4067175"/>
                  </a:lnTo>
                  <a:lnTo>
                    <a:pt x="4354513" y="4057650"/>
                  </a:lnTo>
                  <a:lnTo>
                    <a:pt x="4375150" y="4043363"/>
                  </a:lnTo>
                  <a:lnTo>
                    <a:pt x="4397375" y="4025900"/>
                  </a:lnTo>
                  <a:lnTo>
                    <a:pt x="4418013" y="4002088"/>
                  </a:lnTo>
                  <a:lnTo>
                    <a:pt x="4438650" y="3978275"/>
                  </a:lnTo>
                  <a:lnTo>
                    <a:pt x="4456113" y="3951288"/>
                  </a:lnTo>
                  <a:lnTo>
                    <a:pt x="4470400" y="3921125"/>
                  </a:lnTo>
                  <a:lnTo>
                    <a:pt x="4497388" y="3844925"/>
                  </a:lnTo>
                  <a:lnTo>
                    <a:pt x="4518025" y="3767138"/>
                  </a:lnTo>
                  <a:lnTo>
                    <a:pt x="4537075" y="3689350"/>
                  </a:lnTo>
                  <a:lnTo>
                    <a:pt x="4548188" y="3613150"/>
                  </a:lnTo>
                  <a:lnTo>
                    <a:pt x="4560888" y="3535363"/>
                  </a:lnTo>
                  <a:lnTo>
                    <a:pt x="4565650" y="3457575"/>
                  </a:lnTo>
                  <a:lnTo>
                    <a:pt x="4572000" y="3381375"/>
                  </a:lnTo>
                  <a:lnTo>
                    <a:pt x="4572000" y="3300413"/>
                  </a:lnTo>
                  <a:lnTo>
                    <a:pt x="4572000" y="3222625"/>
                  </a:lnTo>
                  <a:lnTo>
                    <a:pt x="4568825" y="3143250"/>
                  </a:lnTo>
                  <a:lnTo>
                    <a:pt x="4562475" y="3062288"/>
                  </a:lnTo>
                  <a:lnTo>
                    <a:pt x="4554538" y="2982913"/>
                  </a:lnTo>
                  <a:lnTo>
                    <a:pt x="4533900" y="2819400"/>
                  </a:lnTo>
                  <a:lnTo>
                    <a:pt x="4506913" y="2652713"/>
                  </a:lnTo>
                  <a:lnTo>
                    <a:pt x="4479925" y="2476500"/>
                  </a:lnTo>
                  <a:lnTo>
                    <a:pt x="4446588" y="2292351"/>
                  </a:lnTo>
                  <a:lnTo>
                    <a:pt x="4429125" y="2197100"/>
                  </a:lnTo>
                  <a:lnTo>
                    <a:pt x="4408488" y="2098675"/>
                  </a:lnTo>
                  <a:lnTo>
                    <a:pt x="4384675" y="2005013"/>
                  </a:lnTo>
                  <a:lnTo>
                    <a:pt x="4360863" y="1906588"/>
                  </a:lnTo>
                  <a:lnTo>
                    <a:pt x="4360863" y="2765425"/>
                  </a:lnTo>
                  <a:lnTo>
                    <a:pt x="4360863" y="3698875"/>
                  </a:lnTo>
                  <a:lnTo>
                    <a:pt x="4357688" y="3725863"/>
                  </a:lnTo>
                  <a:lnTo>
                    <a:pt x="4354513" y="3752850"/>
                  </a:lnTo>
                  <a:lnTo>
                    <a:pt x="4349750" y="3776663"/>
                  </a:lnTo>
                  <a:lnTo>
                    <a:pt x="4340225" y="3797300"/>
                  </a:lnTo>
                  <a:lnTo>
                    <a:pt x="4327525" y="3817938"/>
                  </a:lnTo>
                  <a:lnTo>
                    <a:pt x="4316413" y="3838575"/>
                  </a:lnTo>
                  <a:lnTo>
                    <a:pt x="4302125" y="3856038"/>
                  </a:lnTo>
                  <a:lnTo>
                    <a:pt x="4286250" y="3870325"/>
                  </a:lnTo>
                  <a:lnTo>
                    <a:pt x="4265613" y="3886200"/>
                  </a:lnTo>
                  <a:lnTo>
                    <a:pt x="4248150" y="3900488"/>
                  </a:lnTo>
                  <a:lnTo>
                    <a:pt x="4203700" y="3924300"/>
                  </a:lnTo>
                  <a:lnTo>
                    <a:pt x="4152900" y="3944938"/>
                  </a:lnTo>
                  <a:lnTo>
                    <a:pt x="4098925" y="3960813"/>
                  </a:lnTo>
                  <a:lnTo>
                    <a:pt x="4000500" y="3989388"/>
                  </a:lnTo>
                  <a:lnTo>
                    <a:pt x="3906838" y="4022725"/>
                  </a:lnTo>
                  <a:lnTo>
                    <a:pt x="3811588" y="4057650"/>
                  </a:lnTo>
                  <a:lnTo>
                    <a:pt x="3716338" y="4100513"/>
                  </a:lnTo>
                  <a:lnTo>
                    <a:pt x="3621088" y="4144963"/>
                  </a:lnTo>
                  <a:lnTo>
                    <a:pt x="3532188" y="4192588"/>
                  </a:lnTo>
                  <a:lnTo>
                    <a:pt x="3441700" y="4243388"/>
                  </a:lnTo>
                  <a:lnTo>
                    <a:pt x="3359150" y="4295775"/>
                  </a:lnTo>
                  <a:lnTo>
                    <a:pt x="3287713" y="4329113"/>
                  </a:lnTo>
                  <a:lnTo>
                    <a:pt x="3222625" y="4359275"/>
                  </a:lnTo>
                  <a:lnTo>
                    <a:pt x="3157538" y="4379913"/>
                  </a:lnTo>
                  <a:lnTo>
                    <a:pt x="3094038" y="4400550"/>
                  </a:lnTo>
                  <a:lnTo>
                    <a:pt x="3032125" y="4411663"/>
                  </a:lnTo>
                  <a:lnTo>
                    <a:pt x="2973388" y="4421188"/>
                  </a:lnTo>
                  <a:lnTo>
                    <a:pt x="2913063" y="4421188"/>
                  </a:lnTo>
                  <a:lnTo>
                    <a:pt x="2857500" y="4418013"/>
                  </a:lnTo>
                  <a:lnTo>
                    <a:pt x="2803525" y="4406900"/>
                  </a:lnTo>
                  <a:lnTo>
                    <a:pt x="2749550" y="4391025"/>
                  </a:lnTo>
                  <a:lnTo>
                    <a:pt x="2698750" y="4367213"/>
                  </a:lnTo>
                  <a:lnTo>
                    <a:pt x="2647950" y="4337050"/>
                  </a:lnTo>
                  <a:lnTo>
                    <a:pt x="2600325" y="4302125"/>
                  </a:lnTo>
                  <a:lnTo>
                    <a:pt x="2554288" y="4257675"/>
                  </a:lnTo>
                  <a:lnTo>
                    <a:pt x="2508250" y="4206875"/>
                  </a:lnTo>
                  <a:lnTo>
                    <a:pt x="2466975" y="4148138"/>
                  </a:lnTo>
                  <a:lnTo>
                    <a:pt x="2452688" y="4117975"/>
                  </a:lnTo>
                  <a:lnTo>
                    <a:pt x="2439988" y="4084638"/>
                  </a:lnTo>
                  <a:lnTo>
                    <a:pt x="2428875" y="4049713"/>
                  </a:lnTo>
                  <a:lnTo>
                    <a:pt x="2419350" y="4016375"/>
                  </a:lnTo>
                  <a:lnTo>
                    <a:pt x="2416175" y="3981450"/>
                  </a:lnTo>
                  <a:lnTo>
                    <a:pt x="2416175" y="3948113"/>
                  </a:lnTo>
                  <a:lnTo>
                    <a:pt x="2419350" y="3916363"/>
                  </a:lnTo>
                  <a:lnTo>
                    <a:pt x="2425700" y="3900488"/>
                  </a:lnTo>
                  <a:lnTo>
                    <a:pt x="2432050" y="3886200"/>
                  </a:lnTo>
                  <a:lnTo>
                    <a:pt x="2446338" y="3829050"/>
                  </a:lnTo>
                  <a:lnTo>
                    <a:pt x="2463800" y="3778250"/>
                  </a:lnTo>
                  <a:lnTo>
                    <a:pt x="2484438" y="3730625"/>
                  </a:lnTo>
                  <a:lnTo>
                    <a:pt x="2508250" y="3684588"/>
                  </a:lnTo>
                  <a:lnTo>
                    <a:pt x="2535238" y="3638550"/>
                  </a:lnTo>
                  <a:lnTo>
                    <a:pt x="2559050" y="3597275"/>
                  </a:lnTo>
                  <a:lnTo>
                    <a:pt x="2616200" y="3511550"/>
                  </a:lnTo>
                  <a:lnTo>
                    <a:pt x="2667000" y="3406775"/>
                  </a:lnTo>
                  <a:lnTo>
                    <a:pt x="2705100" y="3311525"/>
                  </a:lnTo>
                  <a:lnTo>
                    <a:pt x="2735263" y="3222625"/>
                  </a:lnTo>
                  <a:lnTo>
                    <a:pt x="2763838" y="3136900"/>
                  </a:lnTo>
                  <a:lnTo>
                    <a:pt x="2722563" y="3181350"/>
                  </a:lnTo>
                  <a:lnTo>
                    <a:pt x="2681288" y="3228975"/>
                  </a:lnTo>
                  <a:lnTo>
                    <a:pt x="2598738" y="3330575"/>
                  </a:lnTo>
                  <a:lnTo>
                    <a:pt x="2514600" y="3436938"/>
                  </a:lnTo>
                  <a:lnTo>
                    <a:pt x="2432050" y="3549650"/>
                  </a:lnTo>
                  <a:lnTo>
                    <a:pt x="2374900" y="3478213"/>
                  </a:lnTo>
                  <a:lnTo>
                    <a:pt x="2324100" y="3409950"/>
                  </a:lnTo>
                  <a:lnTo>
                    <a:pt x="2276475" y="3338513"/>
                  </a:lnTo>
                  <a:lnTo>
                    <a:pt x="2228850" y="3267075"/>
                  </a:lnTo>
                  <a:lnTo>
                    <a:pt x="2143125" y="3127375"/>
                  </a:lnTo>
                  <a:lnTo>
                    <a:pt x="2060575" y="2987675"/>
                  </a:lnTo>
                  <a:lnTo>
                    <a:pt x="2047875" y="2973388"/>
                  </a:lnTo>
                  <a:lnTo>
                    <a:pt x="2039938" y="2955925"/>
                  </a:lnTo>
                  <a:lnTo>
                    <a:pt x="2030413" y="2935288"/>
                  </a:lnTo>
                  <a:lnTo>
                    <a:pt x="2027238" y="2914650"/>
                  </a:lnTo>
                  <a:lnTo>
                    <a:pt x="2020888" y="2871788"/>
                  </a:lnTo>
                  <a:lnTo>
                    <a:pt x="2020888" y="2840038"/>
                  </a:lnTo>
                  <a:lnTo>
                    <a:pt x="2063750" y="2755900"/>
                  </a:lnTo>
                  <a:lnTo>
                    <a:pt x="2101850" y="2673350"/>
                  </a:lnTo>
                  <a:lnTo>
                    <a:pt x="2176463" y="2506663"/>
                  </a:lnTo>
                  <a:lnTo>
                    <a:pt x="2214563" y="2428875"/>
                  </a:lnTo>
                  <a:lnTo>
                    <a:pt x="2255838" y="2352675"/>
                  </a:lnTo>
                  <a:lnTo>
                    <a:pt x="2303463" y="2274888"/>
                  </a:lnTo>
                  <a:lnTo>
                    <a:pt x="2330450" y="2238375"/>
                  </a:lnTo>
                  <a:lnTo>
                    <a:pt x="2357438" y="2203450"/>
                  </a:lnTo>
                  <a:lnTo>
                    <a:pt x="2482850" y="2054225"/>
                  </a:lnTo>
                  <a:lnTo>
                    <a:pt x="2613025" y="1909763"/>
                  </a:lnTo>
                  <a:lnTo>
                    <a:pt x="2743200" y="1766888"/>
                  </a:lnTo>
                  <a:lnTo>
                    <a:pt x="2874963" y="1630363"/>
                  </a:lnTo>
                  <a:lnTo>
                    <a:pt x="3138488" y="1358900"/>
                  </a:lnTo>
                  <a:lnTo>
                    <a:pt x="3267075" y="1222376"/>
                  </a:lnTo>
                  <a:lnTo>
                    <a:pt x="3394075" y="1082675"/>
                  </a:lnTo>
                  <a:lnTo>
                    <a:pt x="3430588" y="1044576"/>
                  </a:lnTo>
                  <a:lnTo>
                    <a:pt x="3468688" y="1011238"/>
                  </a:lnTo>
                  <a:lnTo>
                    <a:pt x="3508375" y="984250"/>
                  </a:lnTo>
                  <a:lnTo>
                    <a:pt x="3546475" y="963613"/>
                  </a:lnTo>
                  <a:lnTo>
                    <a:pt x="3587750" y="946150"/>
                  </a:lnTo>
                  <a:lnTo>
                    <a:pt x="3629025" y="933450"/>
                  </a:lnTo>
                  <a:lnTo>
                    <a:pt x="3671888" y="922338"/>
                  </a:lnTo>
                  <a:lnTo>
                    <a:pt x="3716338" y="915988"/>
                  </a:lnTo>
                  <a:lnTo>
                    <a:pt x="3802063" y="904875"/>
                  </a:lnTo>
                  <a:lnTo>
                    <a:pt x="3890963" y="895350"/>
                  </a:lnTo>
                  <a:lnTo>
                    <a:pt x="3932238" y="889000"/>
                  </a:lnTo>
                  <a:lnTo>
                    <a:pt x="3976688" y="881063"/>
                  </a:lnTo>
                  <a:lnTo>
                    <a:pt x="4022725" y="871538"/>
                  </a:lnTo>
                  <a:lnTo>
                    <a:pt x="4064000" y="860425"/>
                  </a:lnTo>
                  <a:lnTo>
                    <a:pt x="4090988" y="857250"/>
                  </a:lnTo>
                  <a:lnTo>
                    <a:pt x="4117975" y="854075"/>
                  </a:lnTo>
                  <a:lnTo>
                    <a:pt x="4143375" y="844550"/>
                  </a:lnTo>
                  <a:lnTo>
                    <a:pt x="4170363" y="836613"/>
                  </a:lnTo>
                  <a:lnTo>
                    <a:pt x="4191000" y="823913"/>
                  </a:lnTo>
                  <a:lnTo>
                    <a:pt x="4214813" y="812801"/>
                  </a:lnTo>
                  <a:lnTo>
                    <a:pt x="4233863" y="796926"/>
                  </a:lnTo>
                  <a:lnTo>
                    <a:pt x="4248150" y="785813"/>
                  </a:lnTo>
                  <a:lnTo>
                    <a:pt x="3876675" y="785813"/>
                  </a:lnTo>
                  <a:lnTo>
                    <a:pt x="3906838" y="728663"/>
                  </a:lnTo>
                  <a:lnTo>
                    <a:pt x="3938588" y="677863"/>
                  </a:lnTo>
                  <a:lnTo>
                    <a:pt x="3971925" y="630238"/>
                  </a:lnTo>
                  <a:lnTo>
                    <a:pt x="4006850" y="585788"/>
                  </a:lnTo>
                  <a:lnTo>
                    <a:pt x="4046538" y="544513"/>
                  </a:lnTo>
                  <a:lnTo>
                    <a:pt x="4084638" y="506413"/>
                  </a:lnTo>
                  <a:lnTo>
                    <a:pt x="4125913" y="466725"/>
                  </a:lnTo>
                  <a:lnTo>
                    <a:pt x="4170363" y="434975"/>
                  </a:lnTo>
                  <a:lnTo>
                    <a:pt x="4211638" y="401638"/>
                  </a:lnTo>
                  <a:lnTo>
                    <a:pt x="4259263" y="373063"/>
                  </a:lnTo>
                  <a:lnTo>
                    <a:pt x="4303713" y="342900"/>
                  </a:lnTo>
                  <a:lnTo>
                    <a:pt x="4351338" y="315913"/>
                  </a:lnTo>
                  <a:lnTo>
                    <a:pt x="4446588" y="268288"/>
                  </a:lnTo>
                  <a:lnTo>
                    <a:pt x="4545013" y="223838"/>
                  </a:lnTo>
                  <a:lnTo>
                    <a:pt x="4654550" y="193675"/>
                  </a:lnTo>
                  <a:lnTo>
                    <a:pt x="4768850" y="163513"/>
                  </a:lnTo>
                  <a:lnTo>
                    <a:pt x="4991101" y="98425"/>
                  </a:lnTo>
                  <a:lnTo>
                    <a:pt x="5100638" y="69850"/>
                  </a:lnTo>
                  <a:lnTo>
                    <a:pt x="5213351" y="39688"/>
                  </a:lnTo>
                  <a:lnTo>
                    <a:pt x="5324476" y="19050"/>
                  </a:lnTo>
                  <a:close/>
                </a:path>
              </a:pathLst>
            </a:custGeom>
            <a:solidFill>
              <a:srgbClr val="0072C6">
                <a:lumMod val="75000"/>
              </a:srgbClr>
            </a:solidFill>
            <a:ln>
              <a:noFill/>
            </a:ln>
          </p:spPr>
          <p:txBody>
            <a:bodyPr vert="horz" wrap="square" lIns="87855" tIns="43927" rIns="87855" bIns="43927" numCol="1" anchor="t" anchorCtr="0" compatLnSpc="1">
              <a:prstTxWarp prst="textNoShape">
                <a:avLst/>
              </a:prstTxWarp>
            </a:bodyPr>
            <a:lstStyle/>
            <a:p>
              <a:pPr defTabSz="895165" fontAlgn="base">
                <a:spcBef>
                  <a:spcPct val="0"/>
                </a:spcBef>
                <a:spcAft>
                  <a:spcPct val="0"/>
                </a:spcAft>
                <a:defRPr/>
              </a:pPr>
              <a:endParaRPr lang="en-IN" sz="2307" kern="0">
                <a:solidFill>
                  <a:srgbClr val="000000"/>
                </a:solidFill>
                <a:latin typeface="Segoe UI"/>
                <a:ea typeface="MS PGothic" charset="0"/>
              </a:endParaRPr>
            </a:p>
          </p:txBody>
        </p:sp>
      </p:grpSp>
      <p:sp>
        <p:nvSpPr>
          <p:cNvPr id="195" name="Rectangle 194">
            <a:extLst>
              <a:ext uri="{FF2B5EF4-FFF2-40B4-BE49-F238E27FC236}">
                <a16:creationId xmlns:a16="http://schemas.microsoft.com/office/drawing/2014/main" id="{41E2DED3-FA17-4C2A-931A-0C8BB646CDD9}"/>
              </a:ext>
            </a:extLst>
          </p:cNvPr>
          <p:cNvSpPr/>
          <p:nvPr/>
        </p:nvSpPr>
        <p:spPr bwMode="auto">
          <a:xfrm>
            <a:off x="4066922" y="2792340"/>
            <a:ext cx="1177785" cy="986067"/>
          </a:xfrm>
          <a:prstGeom prst="rect">
            <a:avLst/>
          </a:prstGeom>
          <a:solidFill>
            <a:srgbClr val="672A7B"/>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196" name="Rectangle 383">
            <a:extLst>
              <a:ext uri="{FF2B5EF4-FFF2-40B4-BE49-F238E27FC236}">
                <a16:creationId xmlns:a16="http://schemas.microsoft.com/office/drawing/2014/main" id="{97A1B630-B186-4A7E-AC0E-23F7AFFC842F}"/>
              </a:ext>
            </a:extLst>
          </p:cNvPr>
          <p:cNvSpPr>
            <a:spLocks noChangeArrowheads="1"/>
          </p:cNvSpPr>
          <p:nvPr/>
        </p:nvSpPr>
        <p:spPr bwMode="auto">
          <a:xfrm>
            <a:off x="4176245" y="2816151"/>
            <a:ext cx="756768" cy="96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SSIS</a:t>
            </a:r>
          </a:p>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Polybase</a:t>
            </a:r>
          </a:p>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BCP</a:t>
            </a:r>
          </a:p>
          <a:p>
            <a:pP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ADF</a:t>
            </a:r>
          </a:p>
        </p:txBody>
      </p:sp>
      <p:sp>
        <p:nvSpPr>
          <p:cNvPr id="197" name="Freeform 515">
            <a:extLst>
              <a:ext uri="{FF2B5EF4-FFF2-40B4-BE49-F238E27FC236}">
                <a16:creationId xmlns:a16="http://schemas.microsoft.com/office/drawing/2014/main" id="{2C8F3946-791D-45FF-9C7B-4BB55B0547C1}"/>
              </a:ext>
            </a:extLst>
          </p:cNvPr>
          <p:cNvSpPr>
            <a:spLocks/>
          </p:cNvSpPr>
          <p:nvPr/>
        </p:nvSpPr>
        <p:spPr bwMode="auto">
          <a:xfrm>
            <a:off x="5350056" y="3836982"/>
            <a:ext cx="1826593" cy="539041"/>
          </a:xfrm>
          <a:custGeom>
            <a:avLst/>
            <a:gdLst>
              <a:gd name="T0" fmla="*/ 967 w 967"/>
              <a:gd name="T1" fmla="*/ 0 h 404"/>
              <a:gd name="T2" fmla="*/ 967 w 967"/>
              <a:gd name="T3" fmla="*/ 254 h 404"/>
              <a:gd name="T4" fmla="*/ 0 w 967"/>
              <a:gd name="T5" fmla="*/ 254 h 404"/>
              <a:gd name="T6" fmla="*/ 0 w 967"/>
              <a:gd name="T7" fmla="*/ 404 h 404"/>
            </a:gdLst>
            <a:ahLst/>
            <a:cxnLst>
              <a:cxn ang="0">
                <a:pos x="T0" y="T1"/>
              </a:cxn>
              <a:cxn ang="0">
                <a:pos x="T2" y="T3"/>
              </a:cxn>
              <a:cxn ang="0">
                <a:pos x="T4" y="T5"/>
              </a:cxn>
              <a:cxn ang="0">
                <a:pos x="T6" y="T7"/>
              </a:cxn>
            </a:cxnLst>
            <a:rect l="0" t="0" r="r" b="b"/>
            <a:pathLst>
              <a:path w="967" h="404">
                <a:moveTo>
                  <a:pt x="967" y="0"/>
                </a:moveTo>
                <a:lnTo>
                  <a:pt x="967" y="254"/>
                </a:lnTo>
                <a:lnTo>
                  <a:pt x="0" y="254"/>
                </a:lnTo>
                <a:lnTo>
                  <a:pt x="0" y="404"/>
                </a:lnTo>
              </a:path>
            </a:pathLst>
          </a:custGeom>
          <a:noFill/>
          <a:ln w="12700" cap="rnd">
            <a:solidFill>
              <a:srgbClr val="505050"/>
            </a:solidFill>
            <a:prstDash val="solid"/>
            <a:round/>
            <a:headEnd type="triangle"/>
            <a:tailEnd type="triangle"/>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367"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a:endParaRPr>
          </a:p>
        </p:txBody>
      </p:sp>
      <p:sp>
        <p:nvSpPr>
          <p:cNvPr id="198" name="Rectangle 197">
            <a:extLst>
              <a:ext uri="{FF2B5EF4-FFF2-40B4-BE49-F238E27FC236}">
                <a16:creationId xmlns:a16="http://schemas.microsoft.com/office/drawing/2014/main" id="{146CD2BC-136F-4A85-9274-D841A8484E1E}"/>
              </a:ext>
            </a:extLst>
          </p:cNvPr>
          <p:cNvSpPr/>
          <p:nvPr/>
        </p:nvSpPr>
        <p:spPr bwMode="auto">
          <a:xfrm>
            <a:off x="4102861" y="1539095"/>
            <a:ext cx="1141846" cy="999121"/>
          </a:xfrm>
          <a:prstGeom prst="rect">
            <a:avLst/>
          </a:prstGeom>
          <a:solidFill>
            <a:srgbClr val="107C10"/>
          </a:solidFill>
          <a:ln w="317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marL="0" marR="0" lvl="0" indent="0" algn="ctr" defTabSz="914102" eaLnBrk="1" fontAlgn="base" latinLnBrk="0" hangingPunct="1">
              <a:lnSpc>
                <a:spcPct val="100000"/>
              </a:lnSpc>
              <a:spcBef>
                <a:spcPct val="0"/>
              </a:spcBef>
              <a:spcAft>
                <a:spcPct val="0"/>
              </a:spcAft>
              <a:buClrTx/>
              <a:buSzTx/>
              <a:buFontTx/>
              <a:buNone/>
              <a:tabLst/>
              <a:defRPr/>
            </a:pPr>
            <a:endParaRPr kumimoji="0" lang="en-US" sz="1765"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199" name="Rectangle 393">
            <a:extLst>
              <a:ext uri="{FF2B5EF4-FFF2-40B4-BE49-F238E27FC236}">
                <a16:creationId xmlns:a16="http://schemas.microsoft.com/office/drawing/2014/main" id="{E8A87F38-73A1-444A-B57A-49E8A842161E}"/>
              </a:ext>
            </a:extLst>
          </p:cNvPr>
          <p:cNvSpPr>
            <a:spLocks noChangeArrowheads="1"/>
          </p:cNvSpPr>
          <p:nvPr/>
        </p:nvSpPr>
        <p:spPr bwMode="auto">
          <a:xfrm>
            <a:off x="4185832" y="1892023"/>
            <a:ext cx="951318"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defTabSz="896386">
              <a:defRPr/>
            </a:pPr>
            <a:r>
              <a:rPr lang="en-US" altLang="en-US" sz="1568" kern="0" dirty="0">
                <a:solidFill>
                  <a:srgbClr val="FFFFFF"/>
                </a:solidFill>
                <a:latin typeface="Segoe UI Semilight" panose="020B0402040204020203" pitchFamily="34" charset="0"/>
                <a:cs typeface="Segoe UI Semilight" panose="020B0402040204020203" pitchFamily="34" charset="0"/>
              </a:rPr>
              <a:t>SQL Server</a:t>
            </a:r>
          </a:p>
        </p:txBody>
      </p:sp>
      <p:sp>
        <p:nvSpPr>
          <p:cNvPr id="200" name="Rectangle 354">
            <a:extLst>
              <a:ext uri="{FF2B5EF4-FFF2-40B4-BE49-F238E27FC236}">
                <a16:creationId xmlns:a16="http://schemas.microsoft.com/office/drawing/2014/main" id="{60E47026-8596-42C6-9F77-F7CFC6E4E639}"/>
              </a:ext>
            </a:extLst>
          </p:cNvPr>
          <p:cNvSpPr>
            <a:spLocks noChangeArrowheads="1"/>
          </p:cNvSpPr>
          <p:nvPr/>
        </p:nvSpPr>
        <p:spPr bwMode="auto">
          <a:xfrm>
            <a:off x="2136791" y="3196772"/>
            <a:ext cx="1496750"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Event Hubs</a:t>
            </a:r>
          </a:p>
        </p:txBody>
      </p:sp>
      <p:sp>
        <p:nvSpPr>
          <p:cNvPr id="201" name="Rectangle 354">
            <a:extLst>
              <a:ext uri="{FF2B5EF4-FFF2-40B4-BE49-F238E27FC236}">
                <a16:creationId xmlns:a16="http://schemas.microsoft.com/office/drawing/2014/main" id="{74D303D3-01BE-42D0-913A-69DB11500FBB}"/>
              </a:ext>
            </a:extLst>
          </p:cNvPr>
          <p:cNvSpPr>
            <a:spLocks noChangeArrowheads="1"/>
          </p:cNvSpPr>
          <p:nvPr/>
        </p:nvSpPr>
        <p:spPr bwMode="auto">
          <a:xfrm>
            <a:off x="2136791" y="3506853"/>
            <a:ext cx="1496750"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Stream Analytics</a:t>
            </a:r>
          </a:p>
        </p:txBody>
      </p:sp>
      <p:sp>
        <p:nvSpPr>
          <p:cNvPr id="202" name="Rectangle 354">
            <a:extLst>
              <a:ext uri="{FF2B5EF4-FFF2-40B4-BE49-F238E27FC236}">
                <a16:creationId xmlns:a16="http://schemas.microsoft.com/office/drawing/2014/main" id="{6DF4207A-0973-478D-A97B-4C3E7B18A03B}"/>
              </a:ext>
            </a:extLst>
          </p:cNvPr>
          <p:cNvSpPr>
            <a:spLocks noChangeArrowheads="1"/>
          </p:cNvSpPr>
          <p:nvPr/>
        </p:nvSpPr>
        <p:spPr bwMode="auto">
          <a:xfrm>
            <a:off x="2136791" y="3814001"/>
            <a:ext cx="1496750" cy="241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defTabSz="896386">
              <a:defRPr/>
            </a:pPr>
            <a:r>
              <a:rPr lang="en-US" altLang="en-US" sz="1568" kern="0" dirty="0">
                <a:solidFill>
                  <a:srgbClr val="505050"/>
                </a:solidFill>
                <a:latin typeface="Segoe UI Semilight" panose="020B0402040204020203" pitchFamily="34" charset="0"/>
                <a:cs typeface="Segoe UI Semilight" panose="020B0402040204020203" pitchFamily="34" charset="0"/>
              </a:rPr>
              <a:t>Stream Analytics</a:t>
            </a:r>
          </a:p>
        </p:txBody>
      </p:sp>
    </p:spTree>
    <p:extLst>
      <p:ext uri="{BB962C8B-B14F-4D97-AF65-F5344CB8AC3E}">
        <p14:creationId xmlns:p14="http://schemas.microsoft.com/office/powerpoint/2010/main" val="2727062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a:t>
            </a:r>
            <a:endParaRPr lang="en-US" sz="4000" dirty="0">
              <a:gradFill>
                <a:gsLst>
                  <a:gs pos="21538">
                    <a:schemeClr val="tx1"/>
                  </a:gs>
                  <a:gs pos="33000">
                    <a:schemeClr val="tx1"/>
                  </a:gs>
                </a:gsLst>
                <a:lin ang="5400000" scaled="0"/>
              </a:gradFill>
            </a:endParaRPr>
          </a:p>
        </p:txBody>
      </p:sp>
      <p:pic>
        <p:nvPicPr>
          <p:cNvPr id="68" name="Compute Node 10">
            <a:extLst>
              <a:ext uri="{FF2B5EF4-FFF2-40B4-BE49-F238E27FC236}">
                <a16:creationId xmlns:a16="http://schemas.microsoft.com/office/drawing/2014/main" id="{36FDEAE7-068D-41C0-B88D-E481F05E6437}"/>
              </a:ext>
            </a:extLst>
          </p:cNvPr>
          <p:cNvPicPr>
            <a:picLocks noChangeAspect="1"/>
          </p:cNvPicPr>
          <p:nvPr/>
        </p:nvPicPr>
        <p:blipFill>
          <a:blip r:embed="rId3">
            <a:duotone>
              <a:prstClr val="black"/>
              <a:schemeClr val="accent6">
                <a:tint val="45000"/>
                <a:satMod val="400000"/>
              </a:schemeClr>
            </a:duotone>
          </a:blip>
          <a:stretch>
            <a:fillRect/>
          </a:stretch>
        </p:blipFill>
        <p:spPr>
          <a:xfrm>
            <a:off x="9431882" y="2306147"/>
            <a:ext cx="764951" cy="764951"/>
          </a:xfrm>
          <a:prstGeom prst="rect">
            <a:avLst/>
          </a:prstGeom>
        </p:spPr>
      </p:pic>
      <p:pic>
        <p:nvPicPr>
          <p:cNvPr id="69" name="Compute Node 09">
            <a:extLst>
              <a:ext uri="{FF2B5EF4-FFF2-40B4-BE49-F238E27FC236}">
                <a16:creationId xmlns:a16="http://schemas.microsoft.com/office/drawing/2014/main" id="{84C59979-EB19-451B-A92B-1C052A5A314D}"/>
              </a:ext>
            </a:extLst>
          </p:cNvPr>
          <p:cNvPicPr>
            <a:picLocks noChangeAspect="1"/>
          </p:cNvPicPr>
          <p:nvPr/>
        </p:nvPicPr>
        <p:blipFill>
          <a:blip r:embed="rId3">
            <a:duotone>
              <a:prstClr val="black"/>
              <a:schemeClr val="accent6">
                <a:tint val="45000"/>
                <a:satMod val="400000"/>
              </a:schemeClr>
            </a:duotone>
          </a:blip>
          <a:stretch>
            <a:fillRect/>
          </a:stretch>
        </p:blipFill>
        <p:spPr>
          <a:xfrm>
            <a:off x="8605581" y="2306147"/>
            <a:ext cx="764951" cy="764951"/>
          </a:xfrm>
          <a:prstGeom prst="rect">
            <a:avLst/>
          </a:prstGeom>
        </p:spPr>
      </p:pic>
      <p:pic>
        <p:nvPicPr>
          <p:cNvPr id="70" name="Compute Node 08">
            <a:extLst>
              <a:ext uri="{FF2B5EF4-FFF2-40B4-BE49-F238E27FC236}">
                <a16:creationId xmlns:a16="http://schemas.microsoft.com/office/drawing/2014/main" id="{3767FAD2-7B8C-4080-B22A-5CC6D4157D08}"/>
              </a:ext>
            </a:extLst>
          </p:cNvPr>
          <p:cNvPicPr>
            <a:picLocks noChangeAspect="1"/>
          </p:cNvPicPr>
          <p:nvPr/>
        </p:nvPicPr>
        <p:blipFill>
          <a:blip r:embed="rId3">
            <a:duotone>
              <a:prstClr val="black"/>
              <a:schemeClr val="accent6">
                <a:tint val="45000"/>
                <a:satMod val="400000"/>
              </a:schemeClr>
            </a:duotone>
          </a:blip>
          <a:stretch>
            <a:fillRect/>
          </a:stretch>
        </p:blipFill>
        <p:spPr>
          <a:xfrm>
            <a:off x="7779279" y="2306147"/>
            <a:ext cx="764951" cy="764951"/>
          </a:xfrm>
          <a:prstGeom prst="rect">
            <a:avLst/>
          </a:prstGeom>
        </p:spPr>
      </p:pic>
      <p:pic>
        <p:nvPicPr>
          <p:cNvPr id="71" name="Compute Node 07">
            <a:extLst>
              <a:ext uri="{FF2B5EF4-FFF2-40B4-BE49-F238E27FC236}">
                <a16:creationId xmlns:a16="http://schemas.microsoft.com/office/drawing/2014/main" id="{8311FAEE-095D-4DCC-8F04-239434616ADE}"/>
              </a:ext>
            </a:extLst>
          </p:cNvPr>
          <p:cNvPicPr>
            <a:picLocks noChangeAspect="1"/>
          </p:cNvPicPr>
          <p:nvPr/>
        </p:nvPicPr>
        <p:blipFill>
          <a:blip r:embed="rId3">
            <a:duotone>
              <a:prstClr val="black"/>
              <a:schemeClr val="accent6">
                <a:tint val="45000"/>
                <a:satMod val="400000"/>
              </a:schemeClr>
            </a:duotone>
          </a:blip>
          <a:stretch>
            <a:fillRect/>
          </a:stretch>
        </p:blipFill>
        <p:spPr>
          <a:xfrm>
            <a:off x="6952977" y="2306147"/>
            <a:ext cx="764951" cy="764951"/>
          </a:xfrm>
          <a:prstGeom prst="rect">
            <a:avLst/>
          </a:prstGeom>
        </p:spPr>
      </p:pic>
      <p:pic>
        <p:nvPicPr>
          <p:cNvPr id="72" name="Comptue Node 06">
            <a:extLst>
              <a:ext uri="{FF2B5EF4-FFF2-40B4-BE49-F238E27FC236}">
                <a16:creationId xmlns:a16="http://schemas.microsoft.com/office/drawing/2014/main" id="{7E4BBAAF-EC58-4850-B685-0611E7D44664}"/>
              </a:ext>
            </a:extLst>
          </p:cNvPr>
          <p:cNvPicPr>
            <a:picLocks noChangeAspect="1"/>
          </p:cNvPicPr>
          <p:nvPr/>
        </p:nvPicPr>
        <p:blipFill>
          <a:blip r:embed="rId3">
            <a:duotone>
              <a:prstClr val="black"/>
              <a:schemeClr val="accent6">
                <a:tint val="45000"/>
                <a:satMod val="400000"/>
              </a:schemeClr>
            </a:duotone>
          </a:blip>
          <a:stretch>
            <a:fillRect/>
          </a:stretch>
        </p:blipFill>
        <p:spPr>
          <a:xfrm>
            <a:off x="6126675" y="2306147"/>
            <a:ext cx="764951" cy="764951"/>
          </a:xfrm>
          <a:prstGeom prst="rect">
            <a:avLst/>
          </a:prstGeom>
        </p:spPr>
      </p:pic>
      <p:pic>
        <p:nvPicPr>
          <p:cNvPr id="73" name="Compute Node 05">
            <a:extLst>
              <a:ext uri="{FF2B5EF4-FFF2-40B4-BE49-F238E27FC236}">
                <a16:creationId xmlns:a16="http://schemas.microsoft.com/office/drawing/2014/main" id="{1028DDC6-0BA5-444E-BE75-24AB531FC7CB}"/>
              </a:ext>
            </a:extLst>
          </p:cNvPr>
          <p:cNvPicPr>
            <a:picLocks noChangeAspect="1"/>
          </p:cNvPicPr>
          <p:nvPr/>
        </p:nvPicPr>
        <p:blipFill>
          <a:blip r:embed="rId3">
            <a:duotone>
              <a:prstClr val="black"/>
              <a:schemeClr val="accent6">
                <a:tint val="45000"/>
                <a:satMod val="400000"/>
              </a:schemeClr>
            </a:duotone>
          </a:blip>
          <a:stretch>
            <a:fillRect/>
          </a:stretch>
        </p:blipFill>
        <p:spPr>
          <a:xfrm>
            <a:off x="5300374" y="2306147"/>
            <a:ext cx="764951" cy="764951"/>
          </a:xfrm>
          <a:prstGeom prst="rect">
            <a:avLst/>
          </a:prstGeom>
        </p:spPr>
      </p:pic>
      <p:pic>
        <p:nvPicPr>
          <p:cNvPr id="74" name="Compute Node 04">
            <a:extLst>
              <a:ext uri="{FF2B5EF4-FFF2-40B4-BE49-F238E27FC236}">
                <a16:creationId xmlns:a16="http://schemas.microsoft.com/office/drawing/2014/main" id="{9644E569-F685-416F-8864-27E13D4C0463}"/>
              </a:ext>
            </a:extLst>
          </p:cNvPr>
          <p:cNvPicPr>
            <a:picLocks noChangeAspect="1"/>
          </p:cNvPicPr>
          <p:nvPr/>
        </p:nvPicPr>
        <p:blipFill>
          <a:blip r:embed="rId3">
            <a:duotone>
              <a:prstClr val="black"/>
              <a:schemeClr val="accent6">
                <a:tint val="45000"/>
                <a:satMod val="400000"/>
              </a:schemeClr>
            </a:duotone>
          </a:blip>
          <a:stretch>
            <a:fillRect/>
          </a:stretch>
        </p:blipFill>
        <p:spPr>
          <a:xfrm>
            <a:off x="4474073" y="2306147"/>
            <a:ext cx="764951" cy="764951"/>
          </a:xfrm>
          <a:prstGeom prst="rect">
            <a:avLst/>
          </a:prstGeom>
        </p:spPr>
      </p:pic>
      <p:pic>
        <p:nvPicPr>
          <p:cNvPr id="75" name="Compute Node 03">
            <a:extLst>
              <a:ext uri="{FF2B5EF4-FFF2-40B4-BE49-F238E27FC236}">
                <a16:creationId xmlns:a16="http://schemas.microsoft.com/office/drawing/2014/main" id="{92FF72DA-1A37-4B20-B88F-32B000E66859}"/>
              </a:ext>
            </a:extLst>
          </p:cNvPr>
          <p:cNvPicPr>
            <a:picLocks noChangeAspect="1"/>
          </p:cNvPicPr>
          <p:nvPr/>
        </p:nvPicPr>
        <p:blipFill>
          <a:blip r:embed="rId3">
            <a:duotone>
              <a:prstClr val="black"/>
              <a:schemeClr val="accent6">
                <a:tint val="45000"/>
                <a:satMod val="400000"/>
              </a:schemeClr>
            </a:duotone>
          </a:blip>
          <a:stretch>
            <a:fillRect/>
          </a:stretch>
        </p:blipFill>
        <p:spPr>
          <a:xfrm>
            <a:off x="3647771" y="2306147"/>
            <a:ext cx="764951" cy="764951"/>
          </a:xfrm>
          <a:prstGeom prst="rect">
            <a:avLst/>
          </a:prstGeom>
        </p:spPr>
      </p:pic>
      <p:pic>
        <p:nvPicPr>
          <p:cNvPr id="76" name="Compute Node 02">
            <a:extLst>
              <a:ext uri="{FF2B5EF4-FFF2-40B4-BE49-F238E27FC236}">
                <a16:creationId xmlns:a16="http://schemas.microsoft.com/office/drawing/2014/main" id="{686A0553-268E-4AA9-812E-4F519372BF30}"/>
              </a:ext>
            </a:extLst>
          </p:cNvPr>
          <p:cNvPicPr>
            <a:picLocks noChangeAspect="1"/>
          </p:cNvPicPr>
          <p:nvPr/>
        </p:nvPicPr>
        <p:blipFill>
          <a:blip r:embed="rId3">
            <a:duotone>
              <a:prstClr val="black"/>
              <a:schemeClr val="accent6">
                <a:tint val="45000"/>
                <a:satMod val="400000"/>
              </a:schemeClr>
            </a:duotone>
          </a:blip>
          <a:stretch>
            <a:fillRect/>
          </a:stretch>
        </p:blipFill>
        <p:spPr>
          <a:xfrm>
            <a:off x="2821469" y="2306147"/>
            <a:ext cx="764951" cy="764951"/>
          </a:xfrm>
          <a:prstGeom prst="rect">
            <a:avLst/>
          </a:prstGeom>
        </p:spPr>
      </p:pic>
      <p:pic>
        <p:nvPicPr>
          <p:cNvPr id="77" name="Compute Node 01">
            <a:extLst>
              <a:ext uri="{FF2B5EF4-FFF2-40B4-BE49-F238E27FC236}">
                <a16:creationId xmlns:a16="http://schemas.microsoft.com/office/drawing/2014/main" id="{EC03F6BB-26C5-43C9-BB93-70F2EEABBD6F}"/>
              </a:ext>
            </a:extLst>
          </p:cNvPr>
          <p:cNvPicPr>
            <a:picLocks noChangeAspect="1"/>
          </p:cNvPicPr>
          <p:nvPr/>
        </p:nvPicPr>
        <p:blipFill>
          <a:blip r:embed="rId3">
            <a:duotone>
              <a:prstClr val="black"/>
              <a:schemeClr val="accent6">
                <a:tint val="45000"/>
                <a:satMod val="400000"/>
              </a:schemeClr>
            </a:duotone>
          </a:blip>
          <a:stretch>
            <a:fillRect/>
          </a:stretch>
        </p:blipFill>
        <p:spPr>
          <a:xfrm>
            <a:off x="1995167" y="2306147"/>
            <a:ext cx="764951" cy="764951"/>
          </a:xfrm>
          <a:prstGeom prst="rect">
            <a:avLst/>
          </a:prstGeom>
        </p:spPr>
      </p:pic>
      <p:grpSp>
        <p:nvGrpSpPr>
          <p:cNvPr id="78" name="Control Set">
            <a:extLst>
              <a:ext uri="{FF2B5EF4-FFF2-40B4-BE49-F238E27FC236}">
                <a16:creationId xmlns:a16="http://schemas.microsoft.com/office/drawing/2014/main" id="{BDB0288D-26EF-4042-810C-C676F0E3EA2C}"/>
              </a:ext>
            </a:extLst>
          </p:cNvPr>
          <p:cNvGrpSpPr/>
          <p:nvPr/>
        </p:nvGrpSpPr>
        <p:grpSpPr>
          <a:xfrm>
            <a:off x="5713525" y="1293382"/>
            <a:ext cx="2298360" cy="764951"/>
            <a:chOff x="5828092" y="1769070"/>
            <a:chExt cx="2344447" cy="780290"/>
          </a:xfrm>
        </p:grpSpPr>
        <p:pic>
          <p:nvPicPr>
            <p:cNvPr id="79" name="Control Node">
              <a:extLst>
                <a:ext uri="{FF2B5EF4-FFF2-40B4-BE49-F238E27FC236}">
                  <a16:creationId xmlns:a16="http://schemas.microsoft.com/office/drawing/2014/main" id="{72E773B6-8FE9-421C-9FB5-13099D209C34}"/>
                </a:ext>
              </a:extLst>
            </p:cNvPr>
            <p:cNvPicPr>
              <a:picLocks noChangeAspect="1"/>
            </p:cNvPicPr>
            <p:nvPr/>
          </p:nvPicPr>
          <p:blipFill>
            <a:blip r:embed="rId3">
              <a:duotone>
                <a:prstClr val="black"/>
                <a:schemeClr val="accent6">
                  <a:tint val="45000"/>
                  <a:satMod val="400000"/>
                </a:schemeClr>
              </a:duotone>
            </a:blip>
            <a:stretch>
              <a:fillRect/>
            </a:stretch>
          </p:blipFill>
          <p:spPr>
            <a:xfrm>
              <a:off x="5828092" y="1769070"/>
              <a:ext cx="780290" cy="780290"/>
            </a:xfrm>
            <a:prstGeom prst="rect">
              <a:avLst/>
            </a:prstGeom>
          </p:spPr>
        </p:pic>
        <p:sp>
          <p:nvSpPr>
            <p:cNvPr id="80" name="Control Text">
              <a:extLst>
                <a:ext uri="{FF2B5EF4-FFF2-40B4-BE49-F238E27FC236}">
                  <a16:creationId xmlns:a16="http://schemas.microsoft.com/office/drawing/2014/main" id="{43E66D6A-8B96-4072-A586-B8C58312F5C6}"/>
                </a:ext>
              </a:extLst>
            </p:cNvPr>
            <p:cNvSpPr txBox="1"/>
            <p:nvPr/>
          </p:nvSpPr>
          <p:spPr>
            <a:xfrm>
              <a:off x="6792546" y="1842173"/>
              <a:ext cx="1379993" cy="627864"/>
            </a:xfrm>
            <a:prstGeom prst="rect">
              <a:avLst/>
            </a:prstGeom>
            <a:noFill/>
          </p:spPr>
          <p:txBody>
            <a:bodyPr wrap="non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Control</a:t>
              </a:r>
            </a:p>
          </p:txBody>
        </p:sp>
      </p:grpSp>
      <p:grpSp>
        <p:nvGrpSpPr>
          <p:cNvPr id="81" name="Compute Set">
            <a:extLst>
              <a:ext uri="{FF2B5EF4-FFF2-40B4-BE49-F238E27FC236}">
                <a16:creationId xmlns:a16="http://schemas.microsoft.com/office/drawing/2014/main" id="{D598CDD8-DBD7-47A0-AB34-201AC7E43944}"/>
              </a:ext>
            </a:extLst>
          </p:cNvPr>
          <p:cNvGrpSpPr/>
          <p:nvPr/>
        </p:nvGrpSpPr>
        <p:grpSpPr>
          <a:xfrm>
            <a:off x="995969" y="1233858"/>
            <a:ext cx="10200063" cy="1941457"/>
            <a:chOff x="1015939" y="1708352"/>
            <a:chExt cx="10404596" cy="1980387"/>
          </a:xfrm>
        </p:grpSpPr>
        <p:sp>
          <p:nvSpPr>
            <p:cNvPr id="82" name="Rounded Rectangle 213">
              <a:extLst>
                <a:ext uri="{FF2B5EF4-FFF2-40B4-BE49-F238E27FC236}">
                  <a16:creationId xmlns:a16="http://schemas.microsoft.com/office/drawing/2014/main" id="{B6556788-B312-453D-8A0C-4F3A12F248B3}"/>
                </a:ext>
              </a:extLst>
            </p:cNvPr>
            <p:cNvSpPr/>
            <p:nvPr/>
          </p:nvSpPr>
          <p:spPr bwMode="auto">
            <a:xfrm>
              <a:off x="1015939" y="1708352"/>
              <a:ext cx="10404596" cy="1980387"/>
            </a:xfrm>
            <a:prstGeom prst="roundRect">
              <a:avLst/>
            </a:prstGeom>
            <a:noFill/>
            <a:ln w="381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GB" sz="2353" kern="0" dirty="0" err="1">
                <a:gradFill>
                  <a:gsLst>
                    <a:gs pos="0">
                      <a:srgbClr val="FFFFFF"/>
                    </a:gs>
                    <a:gs pos="100000">
                      <a:srgbClr val="FFFFFF"/>
                    </a:gs>
                  </a:gsLst>
                  <a:lin ang="5400000" scaled="0"/>
                </a:gradFill>
                <a:ea typeface="Segoe UI" pitchFamily="34" charset="0"/>
                <a:cs typeface="Segoe UI" pitchFamily="34" charset="0"/>
              </a:endParaRPr>
            </a:p>
          </p:txBody>
        </p:sp>
        <p:sp>
          <p:nvSpPr>
            <p:cNvPr id="83" name="Compute Text">
              <a:extLst>
                <a:ext uri="{FF2B5EF4-FFF2-40B4-BE49-F238E27FC236}">
                  <a16:creationId xmlns:a16="http://schemas.microsoft.com/office/drawing/2014/main" id="{5F7EC3A9-72B9-415A-863E-7B7A8C3273AD}"/>
                </a:ext>
              </a:extLst>
            </p:cNvPr>
            <p:cNvSpPr txBox="1"/>
            <p:nvPr/>
          </p:nvSpPr>
          <p:spPr>
            <a:xfrm rot="16200000">
              <a:off x="721228" y="2522984"/>
              <a:ext cx="1623650" cy="627864"/>
            </a:xfrm>
            <a:prstGeom prst="rect">
              <a:avLst/>
            </a:prstGeom>
            <a:noFill/>
          </p:spPr>
          <p:txBody>
            <a:bodyPr wrap="non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Compute</a:t>
              </a:r>
            </a:p>
          </p:txBody>
        </p:sp>
      </p:grpSp>
      <p:grpSp>
        <p:nvGrpSpPr>
          <p:cNvPr id="84" name="Storage Set">
            <a:extLst>
              <a:ext uri="{FF2B5EF4-FFF2-40B4-BE49-F238E27FC236}">
                <a16:creationId xmlns:a16="http://schemas.microsoft.com/office/drawing/2014/main" id="{4A424226-79C2-4FE5-8AC3-5B9E722460BA}"/>
              </a:ext>
            </a:extLst>
          </p:cNvPr>
          <p:cNvGrpSpPr/>
          <p:nvPr/>
        </p:nvGrpSpPr>
        <p:grpSpPr>
          <a:xfrm>
            <a:off x="1049187" y="3340563"/>
            <a:ext cx="10200063" cy="2823699"/>
            <a:chOff x="1070225" y="3857302"/>
            <a:chExt cx="10404596" cy="2880320"/>
          </a:xfrm>
        </p:grpSpPr>
        <p:sp>
          <p:nvSpPr>
            <p:cNvPr id="85" name="Rounded Rectangle 24">
              <a:extLst>
                <a:ext uri="{FF2B5EF4-FFF2-40B4-BE49-F238E27FC236}">
                  <a16:creationId xmlns:a16="http://schemas.microsoft.com/office/drawing/2014/main" id="{589C5834-1B64-4083-A15B-101EA4C21F89}"/>
                </a:ext>
              </a:extLst>
            </p:cNvPr>
            <p:cNvSpPr/>
            <p:nvPr/>
          </p:nvSpPr>
          <p:spPr bwMode="auto">
            <a:xfrm>
              <a:off x="1070225" y="3857302"/>
              <a:ext cx="10404596" cy="2880320"/>
            </a:xfrm>
            <a:prstGeom prst="roundRect">
              <a:avLst/>
            </a:prstGeom>
            <a:noFill/>
            <a:ln w="381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GB" sz="2353" kern="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86" name="Storage">
              <a:extLst>
                <a:ext uri="{FF2B5EF4-FFF2-40B4-BE49-F238E27FC236}">
                  <a16:creationId xmlns:a16="http://schemas.microsoft.com/office/drawing/2014/main" id="{9D402631-AD9D-49A9-9C5E-6DE471241000}"/>
                </a:ext>
              </a:extLst>
            </p:cNvPr>
            <p:cNvGrpSpPr/>
            <p:nvPr/>
          </p:nvGrpSpPr>
          <p:grpSpPr>
            <a:xfrm>
              <a:off x="2094836" y="4073326"/>
              <a:ext cx="8294427" cy="2502583"/>
              <a:chOff x="2094836" y="4073326"/>
              <a:chExt cx="8294427" cy="2502583"/>
            </a:xfrm>
          </p:grpSpPr>
          <p:pic>
            <p:nvPicPr>
              <p:cNvPr id="88" name="Picture 87">
                <a:extLst>
                  <a:ext uri="{FF2B5EF4-FFF2-40B4-BE49-F238E27FC236}">
                    <a16:creationId xmlns:a16="http://schemas.microsoft.com/office/drawing/2014/main" id="{47602F11-99FA-4752-A3EF-0A5D384CDA8E}"/>
                  </a:ext>
                </a:extLst>
              </p:cNvPr>
              <p:cNvPicPr>
                <a:picLocks noChangeAspect="1"/>
              </p:cNvPicPr>
              <p:nvPr/>
            </p:nvPicPr>
            <p:blipFill>
              <a:blip r:embed="rId4">
                <a:duotone>
                  <a:prstClr val="black"/>
                  <a:schemeClr val="accent6">
                    <a:tint val="45000"/>
                    <a:satMod val="400000"/>
                  </a:schemeClr>
                </a:duotone>
              </a:blip>
              <a:stretch>
                <a:fillRect/>
              </a:stretch>
            </p:blipFill>
            <p:spPr>
              <a:xfrm>
                <a:off x="2099026" y="4073326"/>
                <a:ext cx="780290" cy="780290"/>
              </a:xfrm>
              <a:prstGeom prst="rect">
                <a:avLst/>
              </a:prstGeom>
            </p:spPr>
          </p:pic>
          <p:pic>
            <p:nvPicPr>
              <p:cNvPr id="89" name="Picture 88">
                <a:extLst>
                  <a:ext uri="{FF2B5EF4-FFF2-40B4-BE49-F238E27FC236}">
                    <a16:creationId xmlns:a16="http://schemas.microsoft.com/office/drawing/2014/main" id="{3A4F8C71-1687-4C0A-9A22-FBF2E43BF4FC}"/>
                  </a:ext>
                </a:extLst>
              </p:cNvPr>
              <p:cNvPicPr>
                <a:picLocks noChangeAspect="1"/>
              </p:cNvPicPr>
              <p:nvPr/>
            </p:nvPicPr>
            <p:blipFill>
              <a:blip r:embed="rId4">
                <a:duotone>
                  <a:prstClr val="black"/>
                  <a:schemeClr val="accent6">
                    <a:tint val="45000"/>
                    <a:satMod val="400000"/>
                  </a:schemeClr>
                </a:duotone>
              </a:blip>
              <a:stretch>
                <a:fillRect/>
              </a:stretch>
            </p:blipFill>
            <p:spPr>
              <a:xfrm>
                <a:off x="2933756" y="4073326"/>
                <a:ext cx="780290" cy="780290"/>
              </a:xfrm>
              <a:prstGeom prst="rect">
                <a:avLst/>
              </a:prstGeom>
            </p:spPr>
          </p:pic>
          <p:pic>
            <p:nvPicPr>
              <p:cNvPr id="90" name="Picture 89">
                <a:extLst>
                  <a:ext uri="{FF2B5EF4-FFF2-40B4-BE49-F238E27FC236}">
                    <a16:creationId xmlns:a16="http://schemas.microsoft.com/office/drawing/2014/main" id="{43368CD8-A79E-4B64-929E-FC0C647ECFD3}"/>
                  </a:ext>
                </a:extLst>
              </p:cNvPr>
              <p:cNvPicPr>
                <a:picLocks noChangeAspect="1"/>
              </p:cNvPicPr>
              <p:nvPr/>
            </p:nvPicPr>
            <p:blipFill>
              <a:blip r:embed="rId4">
                <a:duotone>
                  <a:prstClr val="black"/>
                  <a:schemeClr val="accent6">
                    <a:tint val="45000"/>
                    <a:satMod val="400000"/>
                  </a:schemeClr>
                </a:duotone>
              </a:blip>
              <a:stretch>
                <a:fillRect/>
              </a:stretch>
            </p:blipFill>
            <p:spPr>
              <a:xfrm>
                <a:off x="3768486" y="4073326"/>
                <a:ext cx="780290" cy="780290"/>
              </a:xfrm>
              <a:prstGeom prst="rect">
                <a:avLst/>
              </a:prstGeom>
            </p:spPr>
          </p:pic>
          <p:pic>
            <p:nvPicPr>
              <p:cNvPr id="91" name="Picture 90">
                <a:extLst>
                  <a:ext uri="{FF2B5EF4-FFF2-40B4-BE49-F238E27FC236}">
                    <a16:creationId xmlns:a16="http://schemas.microsoft.com/office/drawing/2014/main" id="{06075575-3676-4D04-B411-2EBC37B876C9}"/>
                  </a:ext>
                </a:extLst>
              </p:cNvPr>
              <p:cNvPicPr>
                <a:picLocks noChangeAspect="1"/>
              </p:cNvPicPr>
              <p:nvPr/>
            </p:nvPicPr>
            <p:blipFill>
              <a:blip r:embed="rId4">
                <a:duotone>
                  <a:prstClr val="black"/>
                  <a:schemeClr val="accent6">
                    <a:tint val="45000"/>
                    <a:satMod val="400000"/>
                  </a:schemeClr>
                </a:duotone>
              </a:blip>
              <a:stretch>
                <a:fillRect/>
              </a:stretch>
            </p:blipFill>
            <p:spPr>
              <a:xfrm>
                <a:off x="4603216" y="4073326"/>
                <a:ext cx="780290" cy="780290"/>
              </a:xfrm>
              <a:prstGeom prst="rect">
                <a:avLst/>
              </a:prstGeom>
            </p:spPr>
          </p:pic>
          <p:pic>
            <p:nvPicPr>
              <p:cNvPr id="92" name="Picture 91">
                <a:extLst>
                  <a:ext uri="{FF2B5EF4-FFF2-40B4-BE49-F238E27FC236}">
                    <a16:creationId xmlns:a16="http://schemas.microsoft.com/office/drawing/2014/main" id="{95955BA9-4141-4609-B502-BBC09F78BAC4}"/>
                  </a:ext>
                </a:extLst>
              </p:cNvPr>
              <p:cNvPicPr>
                <a:picLocks noChangeAspect="1"/>
              </p:cNvPicPr>
              <p:nvPr/>
            </p:nvPicPr>
            <p:blipFill>
              <a:blip r:embed="rId4">
                <a:duotone>
                  <a:prstClr val="black"/>
                  <a:schemeClr val="accent6">
                    <a:tint val="45000"/>
                    <a:satMod val="400000"/>
                  </a:schemeClr>
                </a:duotone>
              </a:blip>
              <a:stretch>
                <a:fillRect/>
              </a:stretch>
            </p:blipFill>
            <p:spPr>
              <a:xfrm>
                <a:off x="5437947" y="4073326"/>
                <a:ext cx="780290" cy="780290"/>
              </a:xfrm>
              <a:prstGeom prst="rect">
                <a:avLst/>
              </a:prstGeom>
            </p:spPr>
          </p:pic>
          <p:pic>
            <p:nvPicPr>
              <p:cNvPr id="93" name="Picture 92">
                <a:extLst>
                  <a:ext uri="{FF2B5EF4-FFF2-40B4-BE49-F238E27FC236}">
                    <a16:creationId xmlns:a16="http://schemas.microsoft.com/office/drawing/2014/main" id="{3704559C-31EF-429A-8434-5D483E8E56E9}"/>
                  </a:ext>
                </a:extLst>
              </p:cNvPr>
              <p:cNvPicPr>
                <a:picLocks noChangeAspect="1"/>
              </p:cNvPicPr>
              <p:nvPr/>
            </p:nvPicPr>
            <p:blipFill>
              <a:blip r:embed="rId4">
                <a:duotone>
                  <a:prstClr val="black"/>
                  <a:schemeClr val="accent6">
                    <a:tint val="45000"/>
                    <a:satMod val="400000"/>
                  </a:schemeClr>
                </a:duotone>
              </a:blip>
              <a:stretch>
                <a:fillRect/>
              </a:stretch>
            </p:blipFill>
            <p:spPr>
              <a:xfrm>
                <a:off x="2094836" y="4934472"/>
                <a:ext cx="780290" cy="780290"/>
              </a:xfrm>
              <a:prstGeom prst="rect">
                <a:avLst/>
              </a:prstGeom>
            </p:spPr>
          </p:pic>
          <p:pic>
            <p:nvPicPr>
              <p:cNvPr id="94" name="Picture 93">
                <a:extLst>
                  <a:ext uri="{FF2B5EF4-FFF2-40B4-BE49-F238E27FC236}">
                    <a16:creationId xmlns:a16="http://schemas.microsoft.com/office/drawing/2014/main" id="{FADDC2F3-09ED-4C0C-9711-3EA6D7F1ED60}"/>
                  </a:ext>
                </a:extLst>
              </p:cNvPr>
              <p:cNvPicPr>
                <a:picLocks noChangeAspect="1"/>
              </p:cNvPicPr>
              <p:nvPr/>
            </p:nvPicPr>
            <p:blipFill>
              <a:blip r:embed="rId4">
                <a:duotone>
                  <a:prstClr val="black"/>
                  <a:schemeClr val="accent6">
                    <a:tint val="45000"/>
                    <a:satMod val="400000"/>
                  </a:schemeClr>
                </a:duotone>
              </a:blip>
              <a:stretch>
                <a:fillRect/>
              </a:stretch>
            </p:blipFill>
            <p:spPr>
              <a:xfrm>
                <a:off x="2929566" y="4934472"/>
                <a:ext cx="780290" cy="780290"/>
              </a:xfrm>
              <a:prstGeom prst="rect">
                <a:avLst/>
              </a:prstGeom>
            </p:spPr>
          </p:pic>
          <p:pic>
            <p:nvPicPr>
              <p:cNvPr id="95" name="Picture 94">
                <a:extLst>
                  <a:ext uri="{FF2B5EF4-FFF2-40B4-BE49-F238E27FC236}">
                    <a16:creationId xmlns:a16="http://schemas.microsoft.com/office/drawing/2014/main" id="{A9373148-0C72-4FA9-8AB3-9D567B75E108}"/>
                  </a:ext>
                </a:extLst>
              </p:cNvPr>
              <p:cNvPicPr>
                <a:picLocks noChangeAspect="1"/>
              </p:cNvPicPr>
              <p:nvPr/>
            </p:nvPicPr>
            <p:blipFill>
              <a:blip r:embed="rId4">
                <a:duotone>
                  <a:prstClr val="black"/>
                  <a:schemeClr val="accent6">
                    <a:tint val="45000"/>
                    <a:satMod val="400000"/>
                  </a:schemeClr>
                </a:duotone>
              </a:blip>
              <a:stretch>
                <a:fillRect/>
              </a:stretch>
            </p:blipFill>
            <p:spPr>
              <a:xfrm>
                <a:off x="3764296" y="4934472"/>
                <a:ext cx="780290" cy="780290"/>
              </a:xfrm>
              <a:prstGeom prst="rect">
                <a:avLst/>
              </a:prstGeom>
            </p:spPr>
          </p:pic>
          <p:pic>
            <p:nvPicPr>
              <p:cNvPr id="96" name="Picture 95">
                <a:extLst>
                  <a:ext uri="{FF2B5EF4-FFF2-40B4-BE49-F238E27FC236}">
                    <a16:creationId xmlns:a16="http://schemas.microsoft.com/office/drawing/2014/main" id="{B701413E-7515-4C92-8960-1FDE15E5C162}"/>
                  </a:ext>
                </a:extLst>
              </p:cNvPr>
              <p:cNvPicPr>
                <a:picLocks noChangeAspect="1"/>
              </p:cNvPicPr>
              <p:nvPr/>
            </p:nvPicPr>
            <p:blipFill>
              <a:blip r:embed="rId4">
                <a:duotone>
                  <a:prstClr val="black"/>
                  <a:schemeClr val="accent6">
                    <a:tint val="45000"/>
                    <a:satMod val="400000"/>
                  </a:schemeClr>
                </a:duotone>
              </a:blip>
              <a:stretch>
                <a:fillRect/>
              </a:stretch>
            </p:blipFill>
            <p:spPr>
              <a:xfrm>
                <a:off x="4599026" y="4934472"/>
                <a:ext cx="780290" cy="780290"/>
              </a:xfrm>
              <a:prstGeom prst="rect">
                <a:avLst/>
              </a:prstGeom>
            </p:spPr>
          </p:pic>
          <p:pic>
            <p:nvPicPr>
              <p:cNvPr id="97" name="Picture 96">
                <a:extLst>
                  <a:ext uri="{FF2B5EF4-FFF2-40B4-BE49-F238E27FC236}">
                    <a16:creationId xmlns:a16="http://schemas.microsoft.com/office/drawing/2014/main" id="{7F23EBF5-8125-4763-ADF0-D894C8F7B062}"/>
                  </a:ext>
                </a:extLst>
              </p:cNvPr>
              <p:cNvPicPr>
                <a:picLocks noChangeAspect="1"/>
              </p:cNvPicPr>
              <p:nvPr/>
            </p:nvPicPr>
            <p:blipFill>
              <a:blip r:embed="rId4">
                <a:duotone>
                  <a:prstClr val="black"/>
                  <a:schemeClr val="accent6">
                    <a:tint val="45000"/>
                    <a:satMod val="400000"/>
                  </a:schemeClr>
                </a:duotone>
              </a:blip>
              <a:stretch>
                <a:fillRect/>
              </a:stretch>
            </p:blipFill>
            <p:spPr>
              <a:xfrm>
                <a:off x="5433757" y="4934472"/>
                <a:ext cx="780290" cy="780290"/>
              </a:xfrm>
              <a:prstGeom prst="rect">
                <a:avLst/>
              </a:prstGeom>
            </p:spPr>
          </p:pic>
          <p:pic>
            <p:nvPicPr>
              <p:cNvPr id="98" name="Picture 97">
                <a:extLst>
                  <a:ext uri="{FF2B5EF4-FFF2-40B4-BE49-F238E27FC236}">
                    <a16:creationId xmlns:a16="http://schemas.microsoft.com/office/drawing/2014/main" id="{0D9CD4D7-79D5-478E-AE2F-2D36A2ABFD9E}"/>
                  </a:ext>
                </a:extLst>
              </p:cNvPr>
              <p:cNvPicPr>
                <a:picLocks noChangeAspect="1"/>
              </p:cNvPicPr>
              <p:nvPr/>
            </p:nvPicPr>
            <p:blipFill>
              <a:blip r:embed="rId4">
                <a:duotone>
                  <a:prstClr val="black"/>
                  <a:schemeClr val="accent6">
                    <a:tint val="45000"/>
                    <a:satMod val="400000"/>
                  </a:schemeClr>
                </a:duotone>
              </a:blip>
              <a:stretch>
                <a:fillRect/>
              </a:stretch>
            </p:blipFill>
            <p:spPr>
              <a:xfrm>
                <a:off x="2099026" y="5795619"/>
                <a:ext cx="780290" cy="780290"/>
              </a:xfrm>
              <a:prstGeom prst="rect">
                <a:avLst/>
              </a:prstGeom>
            </p:spPr>
          </p:pic>
          <p:pic>
            <p:nvPicPr>
              <p:cNvPr id="99" name="Picture 98">
                <a:extLst>
                  <a:ext uri="{FF2B5EF4-FFF2-40B4-BE49-F238E27FC236}">
                    <a16:creationId xmlns:a16="http://schemas.microsoft.com/office/drawing/2014/main" id="{487403F1-01AD-44CB-9B16-714F0D2D6F52}"/>
                  </a:ext>
                </a:extLst>
              </p:cNvPr>
              <p:cNvPicPr>
                <a:picLocks noChangeAspect="1"/>
              </p:cNvPicPr>
              <p:nvPr/>
            </p:nvPicPr>
            <p:blipFill>
              <a:blip r:embed="rId4">
                <a:duotone>
                  <a:prstClr val="black"/>
                  <a:schemeClr val="accent6">
                    <a:tint val="45000"/>
                    <a:satMod val="400000"/>
                  </a:schemeClr>
                </a:duotone>
              </a:blip>
              <a:stretch>
                <a:fillRect/>
              </a:stretch>
            </p:blipFill>
            <p:spPr>
              <a:xfrm>
                <a:off x="2933756" y="5795619"/>
                <a:ext cx="780290" cy="780290"/>
              </a:xfrm>
              <a:prstGeom prst="rect">
                <a:avLst/>
              </a:prstGeom>
            </p:spPr>
          </p:pic>
          <p:pic>
            <p:nvPicPr>
              <p:cNvPr id="100" name="Picture 99">
                <a:extLst>
                  <a:ext uri="{FF2B5EF4-FFF2-40B4-BE49-F238E27FC236}">
                    <a16:creationId xmlns:a16="http://schemas.microsoft.com/office/drawing/2014/main" id="{8821F9B1-E726-4858-98D1-4DB55D4578C3}"/>
                  </a:ext>
                </a:extLst>
              </p:cNvPr>
              <p:cNvPicPr>
                <a:picLocks noChangeAspect="1"/>
              </p:cNvPicPr>
              <p:nvPr/>
            </p:nvPicPr>
            <p:blipFill>
              <a:blip r:embed="rId4">
                <a:duotone>
                  <a:prstClr val="black"/>
                  <a:schemeClr val="accent6">
                    <a:tint val="45000"/>
                    <a:satMod val="400000"/>
                  </a:schemeClr>
                </a:duotone>
              </a:blip>
              <a:stretch>
                <a:fillRect/>
              </a:stretch>
            </p:blipFill>
            <p:spPr>
              <a:xfrm>
                <a:off x="3768486" y="5795619"/>
                <a:ext cx="780290" cy="780290"/>
              </a:xfrm>
              <a:prstGeom prst="rect">
                <a:avLst/>
              </a:prstGeom>
            </p:spPr>
          </p:pic>
          <p:pic>
            <p:nvPicPr>
              <p:cNvPr id="101" name="Picture 100">
                <a:extLst>
                  <a:ext uri="{FF2B5EF4-FFF2-40B4-BE49-F238E27FC236}">
                    <a16:creationId xmlns:a16="http://schemas.microsoft.com/office/drawing/2014/main" id="{FB319559-D2B7-430A-A956-A5865BA9BC37}"/>
                  </a:ext>
                </a:extLst>
              </p:cNvPr>
              <p:cNvPicPr>
                <a:picLocks noChangeAspect="1"/>
              </p:cNvPicPr>
              <p:nvPr/>
            </p:nvPicPr>
            <p:blipFill>
              <a:blip r:embed="rId4">
                <a:duotone>
                  <a:prstClr val="black"/>
                  <a:schemeClr val="accent6">
                    <a:tint val="45000"/>
                    <a:satMod val="400000"/>
                  </a:schemeClr>
                </a:duotone>
              </a:blip>
              <a:stretch>
                <a:fillRect/>
              </a:stretch>
            </p:blipFill>
            <p:spPr>
              <a:xfrm>
                <a:off x="4603216" y="5795619"/>
                <a:ext cx="780290" cy="780290"/>
              </a:xfrm>
              <a:prstGeom prst="rect">
                <a:avLst/>
              </a:prstGeom>
            </p:spPr>
          </p:pic>
          <p:pic>
            <p:nvPicPr>
              <p:cNvPr id="102" name="Picture 101">
                <a:extLst>
                  <a:ext uri="{FF2B5EF4-FFF2-40B4-BE49-F238E27FC236}">
                    <a16:creationId xmlns:a16="http://schemas.microsoft.com/office/drawing/2014/main" id="{7C5012D4-E170-45BC-B11C-D952F5300589}"/>
                  </a:ext>
                </a:extLst>
              </p:cNvPr>
              <p:cNvPicPr>
                <a:picLocks noChangeAspect="1"/>
              </p:cNvPicPr>
              <p:nvPr/>
            </p:nvPicPr>
            <p:blipFill>
              <a:blip r:embed="rId4">
                <a:duotone>
                  <a:prstClr val="black"/>
                  <a:schemeClr val="accent6">
                    <a:tint val="45000"/>
                    <a:satMod val="400000"/>
                  </a:schemeClr>
                </a:duotone>
              </a:blip>
              <a:stretch>
                <a:fillRect/>
              </a:stretch>
            </p:blipFill>
            <p:spPr>
              <a:xfrm>
                <a:off x="5437947" y="5795619"/>
                <a:ext cx="780290" cy="780290"/>
              </a:xfrm>
              <a:prstGeom prst="rect">
                <a:avLst/>
              </a:prstGeom>
            </p:spPr>
          </p:pic>
          <p:pic>
            <p:nvPicPr>
              <p:cNvPr id="103" name="Picture 102">
                <a:extLst>
                  <a:ext uri="{FF2B5EF4-FFF2-40B4-BE49-F238E27FC236}">
                    <a16:creationId xmlns:a16="http://schemas.microsoft.com/office/drawing/2014/main" id="{6F762790-A5C6-4D27-9EFA-CD96BB6A3A7B}"/>
                  </a:ext>
                </a:extLst>
              </p:cNvPr>
              <p:cNvPicPr>
                <a:picLocks noChangeAspect="1"/>
              </p:cNvPicPr>
              <p:nvPr/>
            </p:nvPicPr>
            <p:blipFill>
              <a:blip r:embed="rId4">
                <a:duotone>
                  <a:prstClr val="black"/>
                  <a:schemeClr val="accent6">
                    <a:tint val="45000"/>
                    <a:satMod val="400000"/>
                  </a:schemeClr>
                </a:duotone>
              </a:blip>
              <a:stretch>
                <a:fillRect/>
              </a:stretch>
            </p:blipFill>
            <p:spPr>
              <a:xfrm>
                <a:off x="6270052" y="4073326"/>
                <a:ext cx="780290" cy="780290"/>
              </a:xfrm>
              <a:prstGeom prst="rect">
                <a:avLst/>
              </a:prstGeom>
            </p:spPr>
          </p:pic>
          <p:pic>
            <p:nvPicPr>
              <p:cNvPr id="104" name="Picture 103">
                <a:extLst>
                  <a:ext uri="{FF2B5EF4-FFF2-40B4-BE49-F238E27FC236}">
                    <a16:creationId xmlns:a16="http://schemas.microsoft.com/office/drawing/2014/main" id="{3988AC4C-0B25-40A0-8C57-D7107FE2514A}"/>
                  </a:ext>
                </a:extLst>
              </p:cNvPr>
              <p:cNvPicPr>
                <a:picLocks noChangeAspect="1"/>
              </p:cNvPicPr>
              <p:nvPr/>
            </p:nvPicPr>
            <p:blipFill>
              <a:blip r:embed="rId4">
                <a:duotone>
                  <a:prstClr val="black"/>
                  <a:schemeClr val="accent6">
                    <a:tint val="45000"/>
                    <a:satMod val="400000"/>
                  </a:schemeClr>
                </a:duotone>
              </a:blip>
              <a:stretch>
                <a:fillRect/>
              </a:stretch>
            </p:blipFill>
            <p:spPr>
              <a:xfrm>
                <a:off x="7104782" y="4073326"/>
                <a:ext cx="780290" cy="780290"/>
              </a:xfrm>
              <a:prstGeom prst="rect">
                <a:avLst/>
              </a:prstGeom>
            </p:spPr>
          </p:pic>
          <p:pic>
            <p:nvPicPr>
              <p:cNvPr id="105" name="Picture 104">
                <a:extLst>
                  <a:ext uri="{FF2B5EF4-FFF2-40B4-BE49-F238E27FC236}">
                    <a16:creationId xmlns:a16="http://schemas.microsoft.com/office/drawing/2014/main" id="{2778950B-F622-439C-977E-099A32770874}"/>
                  </a:ext>
                </a:extLst>
              </p:cNvPr>
              <p:cNvPicPr>
                <a:picLocks noChangeAspect="1"/>
              </p:cNvPicPr>
              <p:nvPr/>
            </p:nvPicPr>
            <p:blipFill>
              <a:blip r:embed="rId4">
                <a:duotone>
                  <a:prstClr val="black"/>
                  <a:schemeClr val="accent6">
                    <a:tint val="45000"/>
                    <a:satMod val="400000"/>
                  </a:schemeClr>
                </a:duotone>
              </a:blip>
              <a:stretch>
                <a:fillRect/>
              </a:stretch>
            </p:blipFill>
            <p:spPr>
              <a:xfrm>
                <a:off x="7939512" y="4073326"/>
                <a:ext cx="780290" cy="780290"/>
              </a:xfrm>
              <a:prstGeom prst="rect">
                <a:avLst/>
              </a:prstGeom>
            </p:spPr>
          </p:pic>
          <p:pic>
            <p:nvPicPr>
              <p:cNvPr id="106" name="Picture 105">
                <a:extLst>
                  <a:ext uri="{FF2B5EF4-FFF2-40B4-BE49-F238E27FC236}">
                    <a16:creationId xmlns:a16="http://schemas.microsoft.com/office/drawing/2014/main" id="{71698E1D-4123-4C2F-A988-E84774761D53}"/>
                  </a:ext>
                </a:extLst>
              </p:cNvPr>
              <p:cNvPicPr>
                <a:picLocks noChangeAspect="1"/>
              </p:cNvPicPr>
              <p:nvPr/>
            </p:nvPicPr>
            <p:blipFill>
              <a:blip r:embed="rId4">
                <a:duotone>
                  <a:prstClr val="black"/>
                  <a:schemeClr val="accent6">
                    <a:tint val="45000"/>
                    <a:satMod val="400000"/>
                  </a:schemeClr>
                </a:duotone>
              </a:blip>
              <a:stretch>
                <a:fillRect/>
              </a:stretch>
            </p:blipFill>
            <p:spPr>
              <a:xfrm>
                <a:off x="8774242" y="4073326"/>
                <a:ext cx="780290" cy="780290"/>
              </a:xfrm>
              <a:prstGeom prst="rect">
                <a:avLst/>
              </a:prstGeom>
            </p:spPr>
          </p:pic>
          <p:pic>
            <p:nvPicPr>
              <p:cNvPr id="107" name="Picture 106">
                <a:extLst>
                  <a:ext uri="{FF2B5EF4-FFF2-40B4-BE49-F238E27FC236}">
                    <a16:creationId xmlns:a16="http://schemas.microsoft.com/office/drawing/2014/main" id="{2CF1AD91-0062-442E-AD81-46EA0F2ADF68}"/>
                  </a:ext>
                </a:extLst>
              </p:cNvPr>
              <p:cNvPicPr>
                <a:picLocks noChangeAspect="1"/>
              </p:cNvPicPr>
              <p:nvPr/>
            </p:nvPicPr>
            <p:blipFill>
              <a:blip r:embed="rId4">
                <a:duotone>
                  <a:prstClr val="black"/>
                  <a:schemeClr val="accent6">
                    <a:tint val="45000"/>
                    <a:satMod val="400000"/>
                  </a:schemeClr>
                </a:duotone>
              </a:blip>
              <a:stretch>
                <a:fillRect/>
              </a:stretch>
            </p:blipFill>
            <p:spPr>
              <a:xfrm>
                <a:off x="9608973" y="4073326"/>
                <a:ext cx="780290" cy="780290"/>
              </a:xfrm>
              <a:prstGeom prst="rect">
                <a:avLst/>
              </a:prstGeom>
            </p:spPr>
          </p:pic>
          <p:pic>
            <p:nvPicPr>
              <p:cNvPr id="108" name="Picture 107">
                <a:extLst>
                  <a:ext uri="{FF2B5EF4-FFF2-40B4-BE49-F238E27FC236}">
                    <a16:creationId xmlns:a16="http://schemas.microsoft.com/office/drawing/2014/main" id="{6BB78F06-1FAF-4EB3-B130-8C69E4CC562D}"/>
                  </a:ext>
                </a:extLst>
              </p:cNvPr>
              <p:cNvPicPr>
                <a:picLocks noChangeAspect="1"/>
              </p:cNvPicPr>
              <p:nvPr/>
            </p:nvPicPr>
            <p:blipFill>
              <a:blip r:embed="rId4">
                <a:duotone>
                  <a:prstClr val="black"/>
                  <a:schemeClr val="accent6">
                    <a:tint val="45000"/>
                    <a:satMod val="400000"/>
                  </a:schemeClr>
                </a:duotone>
              </a:blip>
              <a:stretch>
                <a:fillRect/>
              </a:stretch>
            </p:blipFill>
            <p:spPr>
              <a:xfrm>
                <a:off x="6265862" y="4934472"/>
                <a:ext cx="780290" cy="780290"/>
              </a:xfrm>
              <a:prstGeom prst="rect">
                <a:avLst/>
              </a:prstGeom>
            </p:spPr>
          </p:pic>
          <p:pic>
            <p:nvPicPr>
              <p:cNvPr id="109" name="Picture 108">
                <a:extLst>
                  <a:ext uri="{FF2B5EF4-FFF2-40B4-BE49-F238E27FC236}">
                    <a16:creationId xmlns:a16="http://schemas.microsoft.com/office/drawing/2014/main" id="{CF6C7814-FC13-44B9-B8AA-31E1D24048C8}"/>
                  </a:ext>
                </a:extLst>
              </p:cNvPr>
              <p:cNvPicPr>
                <a:picLocks noChangeAspect="1"/>
              </p:cNvPicPr>
              <p:nvPr/>
            </p:nvPicPr>
            <p:blipFill>
              <a:blip r:embed="rId4">
                <a:duotone>
                  <a:prstClr val="black"/>
                  <a:schemeClr val="accent6">
                    <a:tint val="45000"/>
                    <a:satMod val="400000"/>
                  </a:schemeClr>
                </a:duotone>
              </a:blip>
              <a:stretch>
                <a:fillRect/>
              </a:stretch>
            </p:blipFill>
            <p:spPr>
              <a:xfrm>
                <a:off x="7100592" y="4934472"/>
                <a:ext cx="780290" cy="780290"/>
              </a:xfrm>
              <a:prstGeom prst="rect">
                <a:avLst/>
              </a:prstGeom>
            </p:spPr>
          </p:pic>
          <p:pic>
            <p:nvPicPr>
              <p:cNvPr id="110" name="Picture 109">
                <a:extLst>
                  <a:ext uri="{FF2B5EF4-FFF2-40B4-BE49-F238E27FC236}">
                    <a16:creationId xmlns:a16="http://schemas.microsoft.com/office/drawing/2014/main" id="{421123B5-00DD-4A30-AECB-143D5883CA06}"/>
                  </a:ext>
                </a:extLst>
              </p:cNvPr>
              <p:cNvPicPr>
                <a:picLocks noChangeAspect="1"/>
              </p:cNvPicPr>
              <p:nvPr/>
            </p:nvPicPr>
            <p:blipFill>
              <a:blip r:embed="rId4">
                <a:duotone>
                  <a:prstClr val="black"/>
                  <a:schemeClr val="accent6">
                    <a:tint val="45000"/>
                    <a:satMod val="400000"/>
                  </a:schemeClr>
                </a:duotone>
              </a:blip>
              <a:stretch>
                <a:fillRect/>
              </a:stretch>
            </p:blipFill>
            <p:spPr>
              <a:xfrm>
                <a:off x="7935322" y="4934472"/>
                <a:ext cx="780290" cy="780290"/>
              </a:xfrm>
              <a:prstGeom prst="rect">
                <a:avLst/>
              </a:prstGeom>
            </p:spPr>
          </p:pic>
          <p:pic>
            <p:nvPicPr>
              <p:cNvPr id="111" name="Picture 110">
                <a:extLst>
                  <a:ext uri="{FF2B5EF4-FFF2-40B4-BE49-F238E27FC236}">
                    <a16:creationId xmlns:a16="http://schemas.microsoft.com/office/drawing/2014/main" id="{7001A523-2F09-457A-B6CE-8B7447B0EEBF}"/>
                  </a:ext>
                </a:extLst>
              </p:cNvPr>
              <p:cNvPicPr>
                <a:picLocks noChangeAspect="1"/>
              </p:cNvPicPr>
              <p:nvPr/>
            </p:nvPicPr>
            <p:blipFill>
              <a:blip r:embed="rId4">
                <a:duotone>
                  <a:prstClr val="black"/>
                  <a:schemeClr val="accent6">
                    <a:tint val="45000"/>
                    <a:satMod val="400000"/>
                  </a:schemeClr>
                </a:duotone>
              </a:blip>
              <a:stretch>
                <a:fillRect/>
              </a:stretch>
            </p:blipFill>
            <p:spPr>
              <a:xfrm>
                <a:off x="8770052" y="4934472"/>
                <a:ext cx="780290" cy="780290"/>
              </a:xfrm>
              <a:prstGeom prst="rect">
                <a:avLst/>
              </a:prstGeom>
            </p:spPr>
          </p:pic>
          <p:pic>
            <p:nvPicPr>
              <p:cNvPr id="112" name="Picture 111">
                <a:extLst>
                  <a:ext uri="{FF2B5EF4-FFF2-40B4-BE49-F238E27FC236}">
                    <a16:creationId xmlns:a16="http://schemas.microsoft.com/office/drawing/2014/main" id="{E8216045-2B22-4F35-B331-FAB442FC3C6D}"/>
                  </a:ext>
                </a:extLst>
              </p:cNvPr>
              <p:cNvPicPr>
                <a:picLocks noChangeAspect="1"/>
              </p:cNvPicPr>
              <p:nvPr/>
            </p:nvPicPr>
            <p:blipFill>
              <a:blip r:embed="rId4">
                <a:duotone>
                  <a:prstClr val="black"/>
                  <a:schemeClr val="accent6">
                    <a:tint val="45000"/>
                    <a:satMod val="400000"/>
                  </a:schemeClr>
                </a:duotone>
              </a:blip>
              <a:stretch>
                <a:fillRect/>
              </a:stretch>
            </p:blipFill>
            <p:spPr>
              <a:xfrm>
                <a:off x="9604783" y="4934472"/>
                <a:ext cx="780290" cy="780290"/>
              </a:xfrm>
              <a:prstGeom prst="rect">
                <a:avLst/>
              </a:prstGeom>
            </p:spPr>
          </p:pic>
          <p:pic>
            <p:nvPicPr>
              <p:cNvPr id="113" name="Picture 112">
                <a:extLst>
                  <a:ext uri="{FF2B5EF4-FFF2-40B4-BE49-F238E27FC236}">
                    <a16:creationId xmlns:a16="http://schemas.microsoft.com/office/drawing/2014/main" id="{BA636A3B-419F-478A-ACF3-C1C8EA834DEA}"/>
                  </a:ext>
                </a:extLst>
              </p:cNvPr>
              <p:cNvPicPr>
                <a:picLocks noChangeAspect="1"/>
              </p:cNvPicPr>
              <p:nvPr/>
            </p:nvPicPr>
            <p:blipFill>
              <a:blip r:embed="rId4">
                <a:duotone>
                  <a:prstClr val="black"/>
                  <a:schemeClr val="accent6">
                    <a:tint val="45000"/>
                    <a:satMod val="400000"/>
                  </a:schemeClr>
                </a:duotone>
              </a:blip>
              <a:stretch>
                <a:fillRect/>
              </a:stretch>
            </p:blipFill>
            <p:spPr>
              <a:xfrm>
                <a:off x="6270052" y="5795619"/>
                <a:ext cx="780290" cy="780290"/>
              </a:xfrm>
              <a:prstGeom prst="rect">
                <a:avLst/>
              </a:prstGeom>
            </p:spPr>
          </p:pic>
          <p:pic>
            <p:nvPicPr>
              <p:cNvPr id="114" name="Picture 113">
                <a:extLst>
                  <a:ext uri="{FF2B5EF4-FFF2-40B4-BE49-F238E27FC236}">
                    <a16:creationId xmlns:a16="http://schemas.microsoft.com/office/drawing/2014/main" id="{121FBDF3-32D4-4A8D-8F70-FC95BE525E96}"/>
                  </a:ext>
                </a:extLst>
              </p:cNvPr>
              <p:cNvPicPr>
                <a:picLocks noChangeAspect="1"/>
              </p:cNvPicPr>
              <p:nvPr/>
            </p:nvPicPr>
            <p:blipFill>
              <a:blip r:embed="rId4">
                <a:duotone>
                  <a:prstClr val="black"/>
                  <a:schemeClr val="accent6">
                    <a:tint val="45000"/>
                    <a:satMod val="400000"/>
                  </a:schemeClr>
                </a:duotone>
              </a:blip>
              <a:stretch>
                <a:fillRect/>
              </a:stretch>
            </p:blipFill>
            <p:spPr>
              <a:xfrm>
                <a:off x="7104782" y="5795619"/>
                <a:ext cx="780290" cy="780290"/>
              </a:xfrm>
              <a:prstGeom prst="rect">
                <a:avLst/>
              </a:prstGeom>
            </p:spPr>
          </p:pic>
          <p:pic>
            <p:nvPicPr>
              <p:cNvPr id="115" name="Picture 114">
                <a:extLst>
                  <a:ext uri="{FF2B5EF4-FFF2-40B4-BE49-F238E27FC236}">
                    <a16:creationId xmlns:a16="http://schemas.microsoft.com/office/drawing/2014/main" id="{7F6A1AD6-7B42-4488-837F-68E396670AEB}"/>
                  </a:ext>
                </a:extLst>
              </p:cNvPr>
              <p:cNvPicPr>
                <a:picLocks noChangeAspect="1"/>
              </p:cNvPicPr>
              <p:nvPr/>
            </p:nvPicPr>
            <p:blipFill>
              <a:blip r:embed="rId4">
                <a:duotone>
                  <a:prstClr val="black"/>
                  <a:schemeClr val="accent6">
                    <a:tint val="45000"/>
                    <a:satMod val="400000"/>
                  </a:schemeClr>
                </a:duotone>
              </a:blip>
              <a:stretch>
                <a:fillRect/>
              </a:stretch>
            </p:blipFill>
            <p:spPr>
              <a:xfrm>
                <a:off x="7939512" y="5795619"/>
                <a:ext cx="780290" cy="780290"/>
              </a:xfrm>
              <a:prstGeom prst="rect">
                <a:avLst/>
              </a:prstGeom>
            </p:spPr>
          </p:pic>
          <p:pic>
            <p:nvPicPr>
              <p:cNvPr id="116" name="Picture 115">
                <a:extLst>
                  <a:ext uri="{FF2B5EF4-FFF2-40B4-BE49-F238E27FC236}">
                    <a16:creationId xmlns:a16="http://schemas.microsoft.com/office/drawing/2014/main" id="{7C63D8BC-9574-4E7A-9334-E468FF60186F}"/>
                  </a:ext>
                </a:extLst>
              </p:cNvPr>
              <p:cNvPicPr>
                <a:picLocks noChangeAspect="1"/>
              </p:cNvPicPr>
              <p:nvPr/>
            </p:nvPicPr>
            <p:blipFill>
              <a:blip r:embed="rId4">
                <a:duotone>
                  <a:prstClr val="black"/>
                  <a:schemeClr val="accent6">
                    <a:tint val="45000"/>
                    <a:satMod val="400000"/>
                  </a:schemeClr>
                </a:duotone>
              </a:blip>
              <a:stretch>
                <a:fillRect/>
              </a:stretch>
            </p:blipFill>
            <p:spPr>
              <a:xfrm>
                <a:off x="8774242" y="5795619"/>
                <a:ext cx="780290" cy="780290"/>
              </a:xfrm>
              <a:prstGeom prst="rect">
                <a:avLst/>
              </a:prstGeom>
            </p:spPr>
          </p:pic>
          <p:pic>
            <p:nvPicPr>
              <p:cNvPr id="117" name="Picture 116">
                <a:extLst>
                  <a:ext uri="{FF2B5EF4-FFF2-40B4-BE49-F238E27FC236}">
                    <a16:creationId xmlns:a16="http://schemas.microsoft.com/office/drawing/2014/main" id="{BE0F5828-78C3-45F7-ABC9-224071D39289}"/>
                  </a:ext>
                </a:extLst>
              </p:cNvPr>
              <p:cNvPicPr>
                <a:picLocks noChangeAspect="1"/>
              </p:cNvPicPr>
              <p:nvPr/>
            </p:nvPicPr>
            <p:blipFill>
              <a:blip r:embed="rId4">
                <a:duotone>
                  <a:prstClr val="black"/>
                  <a:schemeClr val="accent6">
                    <a:tint val="45000"/>
                    <a:satMod val="400000"/>
                  </a:schemeClr>
                </a:duotone>
              </a:blip>
              <a:stretch>
                <a:fillRect/>
              </a:stretch>
            </p:blipFill>
            <p:spPr>
              <a:xfrm>
                <a:off x="9608973" y="5795619"/>
                <a:ext cx="780290" cy="780290"/>
              </a:xfrm>
              <a:prstGeom prst="rect">
                <a:avLst/>
              </a:prstGeom>
            </p:spPr>
          </p:pic>
        </p:grpSp>
        <p:sp>
          <p:nvSpPr>
            <p:cNvPr id="87" name="Storage Text">
              <a:extLst>
                <a:ext uri="{FF2B5EF4-FFF2-40B4-BE49-F238E27FC236}">
                  <a16:creationId xmlns:a16="http://schemas.microsoft.com/office/drawing/2014/main" id="{162B8EDB-D8DC-43DA-9356-82EDB1EBA002}"/>
                </a:ext>
              </a:extLst>
            </p:cNvPr>
            <p:cNvSpPr txBox="1"/>
            <p:nvPr/>
          </p:nvSpPr>
          <p:spPr>
            <a:xfrm rot="16200000">
              <a:off x="782159" y="4983530"/>
              <a:ext cx="1411733" cy="627864"/>
            </a:xfrm>
            <a:prstGeom prst="rect">
              <a:avLst/>
            </a:prstGeom>
            <a:noFill/>
          </p:spPr>
          <p:txBody>
            <a:bodyPr wrap="non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Storage</a:t>
              </a:r>
            </a:p>
          </p:txBody>
        </p:sp>
      </p:grpSp>
    </p:spTree>
    <p:extLst>
      <p:ext uri="{BB962C8B-B14F-4D97-AF65-F5344CB8AC3E}">
        <p14:creationId xmlns:p14="http://schemas.microsoft.com/office/powerpoint/2010/main" val="3493834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childTnLst>
                                </p:cTn>
                              </p:par>
                              <p:par>
                                <p:cTn id="13" presetID="10" presetClass="entr" presetSubtype="0" fill="hold" nodeType="withEffect">
                                  <p:stCondLst>
                                    <p:cond delay="0"/>
                                  </p:stCondLst>
                                  <p:childTnLst>
                                    <p:set>
                                      <p:cBhvr>
                                        <p:cTn id="14" dur="1" fill="hold">
                                          <p:stCondLst>
                                            <p:cond delay="0"/>
                                          </p:stCondLst>
                                        </p:cTn>
                                        <p:tgtEl>
                                          <p:spTgt spid="78"/>
                                        </p:tgtEl>
                                        <p:attrNameLst>
                                          <p:attrName>style.visibility</p:attrName>
                                        </p:attrNameLst>
                                      </p:cBhvr>
                                      <p:to>
                                        <p:strVal val="visible"/>
                                      </p:to>
                                    </p:set>
                                    <p:animEffect transition="in" filter="fade">
                                      <p:cBhvr>
                                        <p:cTn id="15" dur="500"/>
                                        <p:tgtEl>
                                          <p:spTgt spid="78"/>
                                        </p:tgtEl>
                                      </p:cBhvr>
                                    </p:animEffect>
                                  </p:childTnLst>
                                </p:cTn>
                              </p:par>
                              <p:par>
                                <p:cTn id="16" presetID="10" presetClass="entr" presetSubtype="0" fill="hold" nodeType="with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fade">
                                      <p:cBhvr>
                                        <p:cTn id="18" dur="500"/>
                                        <p:tgtEl>
                                          <p:spTgt spid="77"/>
                                        </p:tgtEl>
                                      </p:cBhvr>
                                    </p:animEffect>
                                  </p:childTnLst>
                                </p:cTn>
                              </p:par>
                              <p:par>
                                <p:cTn id="19" presetID="10" presetClass="entr" presetSubtype="0" fill="hold" nodeType="withEffect">
                                  <p:stCondLst>
                                    <p:cond delay="0"/>
                                  </p:stCondLst>
                                  <p:childTnLst>
                                    <p:set>
                                      <p:cBhvr>
                                        <p:cTn id="20" dur="1" fill="hold">
                                          <p:stCondLst>
                                            <p:cond delay="0"/>
                                          </p:stCondLst>
                                        </p:cTn>
                                        <p:tgtEl>
                                          <p:spTgt spid="76"/>
                                        </p:tgtEl>
                                        <p:attrNameLst>
                                          <p:attrName>style.visibility</p:attrName>
                                        </p:attrNameLst>
                                      </p:cBhvr>
                                      <p:to>
                                        <p:strVal val="visible"/>
                                      </p:to>
                                    </p:set>
                                    <p:animEffect transition="in" filter="fade">
                                      <p:cBhvr>
                                        <p:cTn id="21" dur="500"/>
                                        <p:tgtEl>
                                          <p:spTgt spid="76"/>
                                        </p:tgtEl>
                                      </p:cBhvr>
                                    </p:animEffect>
                                  </p:childTnLst>
                                </p:cTn>
                              </p:par>
                              <p:par>
                                <p:cTn id="22" presetID="10" presetClass="entr" presetSubtype="0" fill="hold" nodeType="with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500"/>
                                        <p:tgtEl>
                                          <p:spTgt spid="75"/>
                                        </p:tgtEl>
                                      </p:cBhvr>
                                    </p:animEffect>
                                  </p:childTnLst>
                                </p:cTn>
                              </p:par>
                              <p:par>
                                <p:cTn id="25" presetID="10" presetClass="entr" presetSubtype="0" fill="hold"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fade">
                                      <p:cBhvr>
                                        <p:cTn id="27" dur="500"/>
                                        <p:tgtEl>
                                          <p:spTgt spid="74"/>
                                        </p:tgtEl>
                                      </p:cBhvr>
                                    </p:animEffect>
                                  </p:childTnLst>
                                </p:cTn>
                              </p:par>
                              <p:par>
                                <p:cTn id="28" presetID="10" presetClass="entr" presetSubtype="0" fill="hold" nodeType="withEffect">
                                  <p:stCondLst>
                                    <p:cond delay="0"/>
                                  </p:stCondLst>
                                  <p:childTnLst>
                                    <p:set>
                                      <p:cBhvr>
                                        <p:cTn id="29" dur="1" fill="hold">
                                          <p:stCondLst>
                                            <p:cond delay="0"/>
                                          </p:stCondLst>
                                        </p:cTn>
                                        <p:tgtEl>
                                          <p:spTgt spid="73"/>
                                        </p:tgtEl>
                                        <p:attrNameLst>
                                          <p:attrName>style.visibility</p:attrName>
                                        </p:attrNameLst>
                                      </p:cBhvr>
                                      <p:to>
                                        <p:strVal val="visible"/>
                                      </p:to>
                                    </p:set>
                                    <p:animEffect transition="in" filter="fade">
                                      <p:cBhvr>
                                        <p:cTn id="30" dur="500"/>
                                        <p:tgtEl>
                                          <p:spTgt spid="7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fade">
                                      <p:cBhvr>
                                        <p:cTn id="35" dur="500"/>
                                        <p:tgtEl>
                                          <p:spTgt spid="72"/>
                                        </p:tgtEl>
                                      </p:cBhvr>
                                    </p:animEffect>
                                  </p:childTnLst>
                                </p:cTn>
                              </p:par>
                              <p:par>
                                <p:cTn id="36" presetID="10" presetClass="entr" presetSubtype="0" fill="hold" nodeType="withEffect">
                                  <p:stCondLst>
                                    <p:cond delay="0"/>
                                  </p:stCondLst>
                                  <p:childTnLst>
                                    <p:set>
                                      <p:cBhvr>
                                        <p:cTn id="37" dur="1" fill="hold">
                                          <p:stCondLst>
                                            <p:cond delay="0"/>
                                          </p:stCondLst>
                                        </p:cTn>
                                        <p:tgtEl>
                                          <p:spTgt spid="68"/>
                                        </p:tgtEl>
                                        <p:attrNameLst>
                                          <p:attrName>style.visibility</p:attrName>
                                        </p:attrNameLst>
                                      </p:cBhvr>
                                      <p:to>
                                        <p:strVal val="visible"/>
                                      </p:to>
                                    </p:set>
                                    <p:animEffect transition="in" filter="fade">
                                      <p:cBhvr>
                                        <p:cTn id="38" dur="500"/>
                                        <p:tgtEl>
                                          <p:spTgt spid="68"/>
                                        </p:tgtEl>
                                      </p:cBhvr>
                                    </p:animEffect>
                                  </p:childTnLst>
                                </p:cTn>
                              </p:par>
                              <p:par>
                                <p:cTn id="39" presetID="10" presetClass="entr" presetSubtype="0" fill="hold" nodeType="withEffect">
                                  <p:stCondLst>
                                    <p:cond delay="0"/>
                                  </p:stCondLst>
                                  <p:childTnLst>
                                    <p:set>
                                      <p:cBhvr>
                                        <p:cTn id="40" dur="1" fill="hold">
                                          <p:stCondLst>
                                            <p:cond delay="0"/>
                                          </p:stCondLst>
                                        </p:cTn>
                                        <p:tgtEl>
                                          <p:spTgt spid="69"/>
                                        </p:tgtEl>
                                        <p:attrNameLst>
                                          <p:attrName>style.visibility</p:attrName>
                                        </p:attrNameLst>
                                      </p:cBhvr>
                                      <p:to>
                                        <p:strVal val="visible"/>
                                      </p:to>
                                    </p:set>
                                    <p:animEffect transition="in" filter="fade">
                                      <p:cBhvr>
                                        <p:cTn id="41" dur="500"/>
                                        <p:tgtEl>
                                          <p:spTgt spid="69"/>
                                        </p:tgtEl>
                                      </p:cBhvr>
                                    </p:animEffect>
                                  </p:childTnLst>
                                </p:cTn>
                              </p:par>
                              <p:par>
                                <p:cTn id="42" presetID="10" presetClass="entr" presetSubtype="0" fill="hold" nodeType="with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500"/>
                                        <p:tgtEl>
                                          <p:spTgt spid="70"/>
                                        </p:tgtEl>
                                      </p:cBhvr>
                                    </p:animEffect>
                                  </p:childTnLst>
                                </p:cTn>
                              </p:par>
                              <p:par>
                                <p:cTn id="45" presetID="10" presetClass="entr" presetSubtype="0" fill="hold" nodeType="with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fade">
                                      <p:cBhvr>
                                        <p:cTn id="47" dur="500"/>
                                        <p:tgtEl>
                                          <p:spTgt spid="7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72"/>
                                        </p:tgtEl>
                                      </p:cBhvr>
                                    </p:animEffect>
                                    <p:set>
                                      <p:cBhvr>
                                        <p:cTn id="52" dur="1" fill="hold">
                                          <p:stCondLst>
                                            <p:cond delay="499"/>
                                          </p:stCondLst>
                                        </p:cTn>
                                        <p:tgtEl>
                                          <p:spTgt spid="72"/>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68"/>
                                        </p:tgtEl>
                                      </p:cBhvr>
                                    </p:animEffect>
                                    <p:set>
                                      <p:cBhvr>
                                        <p:cTn id="55" dur="1" fill="hold">
                                          <p:stCondLst>
                                            <p:cond delay="499"/>
                                          </p:stCondLst>
                                        </p:cTn>
                                        <p:tgtEl>
                                          <p:spTgt spid="68"/>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500"/>
                                        <p:tgtEl>
                                          <p:spTgt spid="69"/>
                                        </p:tgtEl>
                                      </p:cBhvr>
                                    </p:animEffect>
                                    <p:set>
                                      <p:cBhvr>
                                        <p:cTn id="58" dur="1" fill="hold">
                                          <p:stCondLst>
                                            <p:cond delay="499"/>
                                          </p:stCondLst>
                                        </p:cTn>
                                        <p:tgtEl>
                                          <p:spTgt spid="69"/>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500"/>
                                        <p:tgtEl>
                                          <p:spTgt spid="70"/>
                                        </p:tgtEl>
                                      </p:cBhvr>
                                    </p:animEffect>
                                    <p:set>
                                      <p:cBhvr>
                                        <p:cTn id="61" dur="1" fill="hold">
                                          <p:stCondLst>
                                            <p:cond delay="499"/>
                                          </p:stCondLst>
                                        </p:cTn>
                                        <p:tgtEl>
                                          <p:spTgt spid="70"/>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500"/>
                                        <p:tgtEl>
                                          <p:spTgt spid="71"/>
                                        </p:tgtEl>
                                      </p:cBhvr>
                                    </p:animEffect>
                                    <p:set>
                                      <p:cBhvr>
                                        <p:cTn id="64" dur="1" fill="hold">
                                          <p:stCondLst>
                                            <p:cond delay="499"/>
                                          </p:stCondLst>
                                        </p:cTn>
                                        <p:tgtEl>
                                          <p:spTgt spid="71"/>
                                        </p:tgtEl>
                                        <p:attrNameLst>
                                          <p:attrName>style.visibility</p:attrName>
                                        </p:attrNameLst>
                                      </p:cBhvr>
                                      <p:to>
                                        <p:strVal val="hidden"/>
                                      </p:to>
                                    </p:set>
                                  </p:childTnLst>
                                </p:cTn>
                              </p:par>
                              <p:par>
                                <p:cTn id="65" presetID="10" presetClass="exit" presetSubtype="0" fill="hold" nodeType="withEffect">
                                  <p:stCondLst>
                                    <p:cond delay="0"/>
                                  </p:stCondLst>
                                  <p:childTnLst>
                                    <p:animEffect transition="out" filter="fade">
                                      <p:cBhvr>
                                        <p:cTn id="66" dur="500"/>
                                        <p:tgtEl>
                                          <p:spTgt spid="74"/>
                                        </p:tgtEl>
                                      </p:cBhvr>
                                    </p:animEffect>
                                    <p:set>
                                      <p:cBhvr>
                                        <p:cTn id="67" dur="1" fill="hold">
                                          <p:stCondLst>
                                            <p:cond delay="499"/>
                                          </p:stCondLst>
                                        </p:cTn>
                                        <p:tgtEl>
                                          <p:spTgt spid="74"/>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73"/>
                                        </p:tgtEl>
                                      </p:cBhvr>
                                    </p:animEffect>
                                    <p:set>
                                      <p:cBhvr>
                                        <p:cTn id="70" dur="1" fill="hold">
                                          <p:stCondLst>
                                            <p:cond delay="499"/>
                                          </p:stCondLst>
                                        </p:cTn>
                                        <p:tgtEl>
                                          <p:spTgt spid="73"/>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81"/>
                                        </p:tgtEl>
                                      </p:cBhvr>
                                    </p:animEffect>
                                    <p:set>
                                      <p:cBhvr>
                                        <p:cTn id="75" dur="1" fill="hold">
                                          <p:stCondLst>
                                            <p:cond delay="499"/>
                                          </p:stCondLst>
                                        </p:cTn>
                                        <p:tgtEl>
                                          <p:spTgt spid="81"/>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77"/>
                                        </p:tgtEl>
                                      </p:cBhvr>
                                    </p:animEffect>
                                    <p:set>
                                      <p:cBhvr>
                                        <p:cTn id="78" dur="1" fill="hold">
                                          <p:stCondLst>
                                            <p:cond delay="499"/>
                                          </p:stCondLst>
                                        </p:cTn>
                                        <p:tgtEl>
                                          <p:spTgt spid="77"/>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78"/>
                                        </p:tgtEl>
                                      </p:cBhvr>
                                    </p:animEffect>
                                    <p:set>
                                      <p:cBhvr>
                                        <p:cTn id="81" dur="1" fill="hold">
                                          <p:stCondLst>
                                            <p:cond delay="499"/>
                                          </p:stCondLst>
                                        </p:cTn>
                                        <p:tgtEl>
                                          <p:spTgt spid="78"/>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76"/>
                                        </p:tgtEl>
                                      </p:cBhvr>
                                    </p:animEffect>
                                    <p:set>
                                      <p:cBhvr>
                                        <p:cTn id="84" dur="1" fill="hold">
                                          <p:stCondLst>
                                            <p:cond delay="499"/>
                                          </p:stCondLst>
                                        </p:cTn>
                                        <p:tgtEl>
                                          <p:spTgt spid="76"/>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75"/>
                                        </p:tgtEl>
                                      </p:cBhvr>
                                    </p:animEffect>
                                    <p:set>
                                      <p:cBhvr>
                                        <p:cTn id="87" dur="1" fill="hold">
                                          <p:stCondLst>
                                            <p:cond delay="499"/>
                                          </p:stCondLst>
                                        </p:cTn>
                                        <p:tgtEl>
                                          <p:spTgt spid="75"/>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81"/>
                                        </p:tgtEl>
                                        <p:attrNameLst>
                                          <p:attrName>style.visibility</p:attrName>
                                        </p:attrNameLst>
                                      </p:cBhvr>
                                      <p:to>
                                        <p:strVal val="visible"/>
                                      </p:to>
                                    </p:set>
                                    <p:animEffect transition="in" filter="fade">
                                      <p:cBhvr>
                                        <p:cTn id="92" dur="500"/>
                                        <p:tgtEl>
                                          <p:spTgt spid="81"/>
                                        </p:tgtEl>
                                      </p:cBhvr>
                                    </p:animEffect>
                                  </p:childTnLst>
                                </p:cTn>
                              </p:par>
                              <p:par>
                                <p:cTn id="93" presetID="10" presetClass="entr" presetSubtype="0" fill="hold" nodeType="withEffect">
                                  <p:stCondLst>
                                    <p:cond delay="0"/>
                                  </p:stCondLst>
                                  <p:childTnLst>
                                    <p:set>
                                      <p:cBhvr>
                                        <p:cTn id="94" dur="1" fill="hold">
                                          <p:stCondLst>
                                            <p:cond delay="0"/>
                                          </p:stCondLst>
                                        </p:cTn>
                                        <p:tgtEl>
                                          <p:spTgt spid="77"/>
                                        </p:tgtEl>
                                        <p:attrNameLst>
                                          <p:attrName>style.visibility</p:attrName>
                                        </p:attrNameLst>
                                      </p:cBhvr>
                                      <p:to>
                                        <p:strVal val="visible"/>
                                      </p:to>
                                    </p:set>
                                    <p:animEffect transition="in" filter="fade">
                                      <p:cBhvr>
                                        <p:cTn id="95" dur="500"/>
                                        <p:tgtEl>
                                          <p:spTgt spid="77"/>
                                        </p:tgtEl>
                                      </p:cBhvr>
                                    </p:animEffect>
                                  </p:childTnLst>
                                </p:cTn>
                              </p:par>
                              <p:par>
                                <p:cTn id="96" presetID="10" presetClass="entr" presetSubtype="0" fill="hold" nodeType="withEffect">
                                  <p:stCondLst>
                                    <p:cond delay="0"/>
                                  </p:stCondLst>
                                  <p:childTnLst>
                                    <p:set>
                                      <p:cBhvr>
                                        <p:cTn id="97" dur="1" fill="hold">
                                          <p:stCondLst>
                                            <p:cond delay="0"/>
                                          </p:stCondLst>
                                        </p:cTn>
                                        <p:tgtEl>
                                          <p:spTgt spid="78"/>
                                        </p:tgtEl>
                                        <p:attrNameLst>
                                          <p:attrName>style.visibility</p:attrName>
                                        </p:attrNameLst>
                                      </p:cBhvr>
                                      <p:to>
                                        <p:strVal val="visible"/>
                                      </p:to>
                                    </p:set>
                                    <p:animEffect transition="in" filter="fade">
                                      <p:cBhvr>
                                        <p:cTn id="98" dur="500"/>
                                        <p:tgtEl>
                                          <p:spTgt spid="78"/>
                                        </p:tgtEl>
                                      </p:cBhvr>
                                    </p:animEffect>
                                  </p:childTnLst>
                                </p:cTn>
                              </p:par>
                              <p:par>
                                <p:cTn id="99" presetID="10" presetClass="entr" presetSubtype="0" fill="hold" nodeType="withEffect">
                                  <p:stCondLst>
                                    <p:cond delay="0"/>
                                  </p:stCondLst>
                                  <p:childTnLst>
                                    <p:set>
                                      <p:cBhvr>
                                        <p:cTn id="100" dur="1" fill="hold">
                                          <p:stCondLst>
                                            <p:cond delay="0"/>
                                          </p:stCondLst>
                                        </p:cTn>
                                        <p:tgtEl>
                                          <p:spTgt spid="76"/>
                                        </p:tgtEl>
                                        <p:attrNameLst>
                                          <p:attrName>style.visibility</p:attrName>
                                        </p:attrNameLst>
                                      </p:cBhvr>
                                      <p:to>
                                        <p:strVal val="visible"/>
                                      </p:to>
                                    </p:set>
                                    <p:animEffect transition="in" filter="fade">
                                      <p:cBhvr>
                                        <p:cTn id="101" dur="500"/>
                                        <p:tgtEl>
                                          <p:spTgt spid="76"/>
                                        </p:tgtEl>
                                      </p:cBhvr>
                                    </p:animEffect>
                                  </p:childTnLst>
                                </p:cTn>
                              </p:par>
                              <p:par>
                                <p:cTn id="102" presetID="10" presetClass="entr" presetSubtype="0" fill="hold" nodeType="withEffect">
                                  <p:stCondLst>
                                    <p:cond delay="0"/>
                                  </p:stCondLst>
                                  <p:childTnLst>
                                    <p:set>
                                      <p:cBhvr>
                                        <p:cTn id="103" dur="1" fill="hold">
                                          <p:stCondLst>
                                            <p:cond delay="0"/>
                                          </p:stCondLst>
                                        </p:cTn>
                                        <p:tgtEl>
                                          <p:spTgt spid="75"/>
                                        </p:tgtEl>
                                        <p:attrNameLst>
                                          <p:attrName>style.visibility</p:attrName>
                                        </p:attrNameLst>
                                      </p:cBhvr>
                                      <p:to>
                                        <p:strVal val="visible"/>
                                      </p:to>
                                    </p:set>
                                    <p:animEffect transition="in" filter="fade">
                                      <p:cBhvr>
                                        <p:cTn id="104"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 distributed queries</a:t>
            </a:r>
            <a:endParaRPr lang="en-US" sz="4000" dirty="0">
              <a:gradFill>
                <a:gsLst>
                  <a:gs pos="21538">
                    <a:schemeClr val="tx1"/>
                  </a:gs>
                  <a:gs pos="33000">
                    <a:schemeClr val="tx1"/>
                  </a:gs>
                </a:gsLst>
                <a:lin ang="5400000" scaled="0"/>
              </a:gradFill>
            </a:endParaRPr>
          </a:p>
        </p:txBody>
      </p:sp>
      <p:sp>
        <p:nvSpPr>
          <p:cNvPr id="53" name="Rounded Rectangle 213">
            <a:extLst>
              <a:ext uri="{FF2B5EF4-FFF2-40B4-BE49-F238E27FC236}">
                <a16:creationId xmlns:a16="http://schemas.microsoft.com/office/drawing/2014/main" id="{67D0C8FD-FA97-47F5-95B0-F811ACF4B340}"/>
              </a:ext>
            </a:extLst>
          </p:cNvPr>
          <p:cNvSpPr/>
          <p:nvPr/>
        </p:nvSpPr>
        <p:spPr bwMode="auto">
          <a:xfrm>
            <a:off x="995969" y="1256038"/>
            <a:ext cx="10200063" cy="1941457"/>
          </a:xfrm>
          <a:prstGeom prst="roundRect">
            <a:avLst/>
          </a:prstGeom>
          <a:noFill/>
          <a:ln w="381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GB" sz="2353" kern="0" dirty="0" err="1">
              <a:gradFill>
                <a:gsLst>
                  <a:gs pos="0">
                    <a:srgbClr val="FFFFFF"/>
                  </a:gs>
                  <a:gs pos="100000">
                    <a:srgbClr val="FFFFFF"/>
                  </a:gs>
                </a:gsLst>
                <a:lin ang="5400000" scaled="0"/>
              </a:gradFill>
              <a:ea typeface="Segoe UI" pitchFamily="34" charset="0"/>
              <a:cs typeface="Segoe UI" pitchFamily="34" charset="0"/>
            </a:endParaRPr>
          </a:p>
        </p:txBody>
      </p:sp>
      <p:sp>
        <p:nvSpPr>
          <p:cNvPr id="54" name="Rounded Rectangle 24">
            <a:extLst>
              <a:ext uri="{FF2B5EF4-FFF2-40B4-BE49-F238E27FC236}">
                <a16:creationId xmlns:a16="http://schemas.microsoft.com/office/drawing/2014/main" id="{2E5C181B-3EB5-47C8-8DDB-B3F9A9702D54}"/>
              </a:ext>
            </a:extLst>
          </p:cNvPr>
          <p:cNvSpPr/>
          <p:nvPr/>
        </p:nvSpPr>
        <p:spPr bwMode="auto">
          <a:xfrm>
            <a:off x="1049187" y="3362743"/>
            <a:ext cx="10200063" cy="2823699"/>
          </a:xfrm>
          <a:prstGeom prst="roundRect">
            <a:avLst/>
          </a:prstGeom>
          <a:noFill/>
          <a:ln w="381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GB" sz="2353" kern="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55" name="Storage">
            <a:extLst>
              <a:ext uri="{FF2B5EF4-FFF2-40B4-BE49-F238E27FC236}">
                <a16:creationId xmlns:a16="http://schemas.microsoft.com/office/drawing/2014/main" id="{E16650E5-D256-46C6-ABBB-01D26A457299}"/>
              </a:ext>
            </a:extLst>
          </p:cNvPr>
          <p:cNvGrpSpPr/>
          <p:nvPr/>
        </p:nvGrpSpPr>
        <p:grpSpPr>
          <a:xfrm>
            <a:off x="2053657" y="3574522"/>
            <a:ext cx="8131376" cy="2453387"/>
            <a:chOff x="2094836" y="4073326"/>
            <a:chExt cx="8294427" cy="2502583"/>
          </a:xfrm>
        </p:grpSpPr>
        <p:pic>
          <p:nvPicPr>
            <p:cNvPr id="56" name="Picture 55">
              <a:extLst>
                <a:ext uri="{FF2B5EF4-FFF2-40B4-BE49-F238E27FC236}">
                  <a16:creationId xmlns:a16="http://schemas.microsoft.com/office/drawing/2014/main" id="{432444F7-BDC6-4498-8BDC-430E77651B30}"/>
                </a:ext>
              </a:extLst>
            </p:cNvPr>
            <p:cNvPicPr>
              <a:picLocks noChangeAspect="1"/>
            </p:cNvPicPr>
            <p:nvPr/>
          </p:nvPicPr>
          <p:blipFill>
            <a:blip r:embed="rId3">
              <a:duotone>
                <a:prstClr val="black"/>
                <a:schemeClr val="accent6">
                  <a:tint val="45000"/>
                  <a:satMod val="400000"/>
                </a:schemeClr>
              </a:duotone>
            </a:blip>
            <a:stretch>
              <a:fillRect/>
            </a:stretch>
          </p:blipFill>
          <p:spPr>
            <a:xfrm>
              <a:off x="2099026" y="4073326"/>
              <a:ext cx="780290" cy="780290"/>
            </a:xfrm>
            <a:prstGeom prst="rect">
              <a:avLst/>
            </a:prstGeom>
          </p:spPr>
        </p:pic>
        <p:pic>
          <p:nvPicPr>
            <p:cNvPr id="57" name="Picture 56">
              <a:extLst>
                <a:ext uri="{FF2B5EF4-FFF2-40B4-BE49-F238E27FC236}">
                  <a16:creationId xmlns:a16="http://schemas.microsoft.com/office/drawing/2014/main" id="{7275A36E-9545-4E7C-A6EA-8A1168C7593E}"/>
                </a:ext>
              </a:extLst>
            </p:cNvPr>
            <p:cNvPicPr>
              <a:picLocks noChangeAspect="1"/>
            </p:cNvPicPr>
            <p:nvPr/>
          </p:nvPicPr>
          <p:blipFill>
            <a:blip r:embed="rId3">
              <a:duotone>
                <a:prstClr val="black"/>
                <a:schemeClr val="accent6">
                  <a:tint val="45000"/>
                  <a:satMod val="400000"/>
                </a:schemeClr>
              </a:duotone>
            </a:blip>
            <a:stretch>
              <a:fillRect/>
            </a:stretch>
          </p:blipFill>
          <p:spPr>
            <a:xfrm>
              <a:off x="2933756" y="4073326"/>
              <a:ext cx="780290" cy="780290"/>
            </a:xfrm>
            <a:prstGeom prst="rect">
              <a:avLst/>
            </a:prstGeom>
          </p:spPr>
        </p:pic>
        <p:pic>
          <p:nvPicPr>
            <p:cNvPr id="58" name="Picture 57">
              <a:extLst>
                <a:ext uri="{FF2B5EF4-FFF2-40B4-BE49-F238E27FC236}">
                  <a16:creationId xmlns:a16="http://schemas.microsoft.com/office/drawing/2014/main" id="{E0A45A56-C945-4349-BA3B-948A0F670C85}"/>
                </a:ext>
              </a:extLst>
            </p:cNvPr>
            <p:cNvPicPr>
              <a:picLocks noChangeAspect="1"/>
            </p:cNvPicPr>
            <p:nvPr/>
          </p:nvPicPr>
          <p:blipFill>
            <a:blip r:embed="rId3">
              <a:duotone>
                <a:prstClr val="black"/>
                <a:schemeClr val="accent6">
                  <a:tint val="45000"/>
                  <a:satMod val="400000"/>
                </a:schemeClr>
              </a:duotone>
            </a:blip>
            <a:stretch>
              <a:fillRect/>
            </a:stretch>
          </p:blipFill>
          <p:spPr>
            <a:xfrm>
              <a:off x="3768486" y="4073326"/>
              <a:ext cx="780290" cy="780290"/>
            </a:xfrm>
            <a:prstGeom prst="rect">
              <a:avLst/>
            </a:prstGeom>
          </p:spPr>
        </p:pic>
        <p:pic>
          <p:nvPicPr>
            <p:cNvPr id="59" name="Picture 58">
              <a:extLst>
                <a:ext uri="{FF2B5EF4-FFF2-40B4-BE49-F238E27FC236}">
                  <a16:creationId xmlns:a16="http://schemas.microsoft.com/office/drawing/2014/main" id="{61B9DE44-C07A-412E-B1C7-E38AA906282E}"/>
                </a:ext>
              </a:extLst>
            </p:cNvPr>
            <p:cNvPicPr>
              <a:picLocks noChangeAspect="1"/>
            </p:cNvPicPr>
            <p:nvPr/>
          </p:nvPicPr>
          <p:blipFill>
            <a:blip r:embed="rId3">
              <a:duotone>
                <a:prstClr val="black"/>
                <a:schemeClr val="accent6">
                  <a:tint val="45000"/>
                  <a:satMod val="400000"/>
                </a:schemeClr>
              </a:duotone>
            </a:blip>
            <a:stretch>
              <a:fillRect/>
            </a:stretch>
          </p:blipFill>
          <p:spPr>
            <a:xfrm>
              <a:off x="4603216" y="4073326"/>
              <a:ext cx="780290" cy="780290"/>
            </a:xfrm>
            <a:prstGeom prst="rect">
              <a:avLst/>
            </a:prstGeom>
          </p:spPr>
        </p:pic>
        <p:pic>
          <p:nvPicPr>
            <p:cNvPr id="60" name="Picture 59">
              <a:extLst>
                <a:ext uri="{FF2B5EF4-FFF2-40B4-BE49-F238E27FC236}">
                  <a16:creationId xmlns:a16="http://schemas.microsoft.com/office/drawing/2014/main" id="{AEBCEDB0-A355-41DF-AFD7-CC2A08150AEE}"/>
                </a:ext>
              </a:extLst>
            </p:cNvPr>
            <p:cNvPicPr>
              <a:picLocks noChangeAspect="1"/>
            </p:cNvPicPr>
            <p:nvPr/>
          </p:nvPicPr>
          <p:blipFill>
            <a:blip r:embed="rId3">
              <a:duotone>
                <a:prstClr val="black"/>
                <a:schemeClr val="accent6">
                  <a:tint val="45000"/>
                  <a:satMod val="400000"/>
                </a:schemeClr>
              </a:duotone>
            </a:blip>
            <a:stretch>
              <a:fillRect/>
            </a:stretch>
          </p:blipFill>
          <p:spPr>
            <a:xfrm>
              <a:off x="5437947" y="4073326"/>
              <a:ext cx="780290" cy="780290"/>
            </a:xfrm>
            <a:prstGeom prst="rect">
              <a:avLst/>
            </a:prstGeom>
          </p:spPr>
        </p:pic>
        <p:pic>
          <p:nvPicPr>
            <p:cNvPr id="61" name="Picture 60">
              <a:extLst>
                <a:ext uri="{FF2B5EF4-FFF2-40B4-BE49-F238E27FC236}">
                  <a16:creationId xmlns:a16="http://schemas.microsoft.com/office/drawing/2014/main" id="{D88AE8BA-3A97-44DD-970F-D60C81CC044B}"/>
                </a:ext>
              </a:extLst>
            </p:cNvPr>
            <p:cNvPicPr>
              <a:picLocks noChangeAspect="1"/>
            </p:cNvPicPr>
            <p:nvPr/>
          </p:nvPicPr>
          <p:blipFill>
            <a:blip r:embed="rId3">
              <a:duotone>
                <a:prstClr val="black"/>
                <a:schemeClr val="accent6">
                  <a:tint val="45000"/>
                  <a:satMod val="400000"/>
                </a:schemeClr>
              </a:duotone>
            </a:blip>
            <a:stretch>
              <a:fillRect/>
            </a:stretch>
          </p:blipFill>
          <p:spPr>
            <a:xfrm>
              <a:off x="2094836" y="4934472"/>
              <a:ext cx="780290" cy="780290"/>
            </a:xfrm>
            <a:prstGeom prst="rect">
              <a:avLst/>
            </a:prstGeom>
          </p:spPr>
        </p:pic>
        <p:pic>
          <p:nvPicPr>
            <p:cNvPr id="62" name="Picture 61">
              <a:extLst>
                <a:ext uri="{FF2B5EF4-FFF2-40B4-BE49-F238E27FC236}">
                  <a16:creationId xmlns:a16="http://schemas.microsoft.com/office/drawing/2014/main" id="{E6489B25-639F-4FB3-854F-ABC3D0425479}"/>
                </a:ext>
              </a:extLst>
            </p:cNvPr>
            <p:cNvPicPr>
              <a:picLocks noChangeAspect="1"/>
            </p:cNvPicPr>
            <p:nvPr/>
          </p:nvPicPr>
          <p:blipFill>
            <a:blip r:embed="rId3">
              <a:duotone>
                <a:prstClr val="black"/>
                <a:schemeClr val="accent6">
                  <a:tint val="45000"/>
                  <a:satMod val="400000"/>
                </a:schemeClr>
              </a:duotone>
            </a:blip>
            <a:stretch>
              <a:fillRect/>
            </a:stretch>
          </p:blipFill>
          <p:spPr>
            <a:xfrm>
              <a:off x="2929566" y="4934472"/>
              <a:ext cx="780290" cy="780290"/>
            </a:xfrm>
            <a:prstGeom prst="rect">
              <a:avLst/>
            </a:prstGeom>
          </p:spPr>
        </p:pic>
        <p:pic>
          <p:nvPicPr>
            <p:cNvPr id="63" name="Picture 62">
              <a:extLst>
                <a:ext uri="{FF2B5EF4-FFF2-40B4-BE49-F238E27FC236}">
                  <a16:creationId xmlns:a16="http://schemas.microsoft.com/office/drawing/2014/main" id="{A2F9E684-D603-4B34-8EE8-E640162A0A82}"/>
                </a:ext>
              </a:extLst>
            </p:cNvPr>
            <p:cNvPicPr>
              <a:picLocks noChangeAspect="1"/>
            </p:cNvPicPr>
            <p:nvPr/>
          </p:nvPicPr>
          <p:blipFill>
            <a:blip r:embed="rId3">
              <a:duotone>
                <a:prstClr val="black"/>
                <a:schemeClr val="accent6">
                  <a:tint val="45000"/>
                  <a:satMod val="400000"/>
                </a:schemeClr>
              </a:duotone>
            </a:blip>
            <a:stretch>
              <a:fillRect/>
            </a:stretch>
          </p:blipFill>
          <p:spPr>
            <a:xfrm>
              <a:off x="3764296" y="4934472"/>
              <a:ext cx="780290" cy="780290"/>
            </a:xfrm>
            <a:prstGeom prst="rect">
              <a:avLst/>
            </a:prstGeom>
          </p:spPr>
        </p:pic>
        <p:pic>
          <p:nvPicPr>
            <p:cNvPr id="64" name="Picture 63">
              <a:extLst>
                <a:ext uri="{FF2B5EF4-FFF2-40B4-BE49-F238E27FC236}">
                  <a16:creationId xmlns:a16="http://schemas.microsoft.com/office/drawing/2014/main" id="{17EB3028-D04C-4536-B536-B1CB6C434BA6}"/>
                </a:ext>
              </a:extLst>
            </p:cNvPr>
            <p:cNvPicPr>
              <a:picLocks noChangeAspect="1"/>
            </p:cNvPicPr>
            <p:nvPr/>
          </p:nvPicPr>
          <p:blipFill>
            <a:blip r:embed="rId3">
              <a:duotone>
                <a:prstClr val="black"/>
                <a:schemeClr val="accent6">
                  <a:tint val="45000"/>
                  <a:satMod val="400000"/>
                </a:schemeClr>
              </a:duotone>
            </a:blip>
            <a:stretch>
              <a:fillRect/>
            </a:stretch>
          </p:blipFill>
          <p:spPr>
            <a:xfrm>
              <a:off x="4599026" y="4934472"/>
              <a:ext cx="780290" cy="780290"/>
            </a:xfrm>
            <a:prstGeom prst="rect">
              <a:avLst/>
            </a:prstGeom>
          </p:spPr>
        </p:pic>
        <p:pic>
          <p:nvPicPr>
            <p:cNvPr id="65" name="Picture 64">
              <a:extLst>
                <a:ext uri="{FF2B5EF4-FFF2-40B4-BE49-F238E27FC236}">
                  <a16:creationId xmlns:a16="http://schemas.microsoft.com/office/drawing/2014/main" id="{0027C659-2BA4-47C5-B866-FD9826CBF0E9}"/>
                </a:ext>
              </a:extLst>
            </p:cNvPr>
            <p:cNvPicPr>
              <a:picLocks noChangeAspect="1"/>
            </p:cNvPicPr>
            <p:nvPr/>
          </p:nvPicPr>
          <p:blipFill>
            <a:blip r:embed="rId3">
              <a:duotone>
                <a:prstClr val="black"/>
                <a:schemeClr val="accent6">
                  <a:tint val="45000"/>
                  <a:satMod val="400000"/>
                </a:schemeClr>
              </a:duotone>
            </a:blip>
            <a:stretch>
              <a:fillRect/>
            </a:stretch>
          </p:blipFill>
          <p:spPr>
            <a:xfrm>
              <a:off x="5433757" y="4934472"/>
              <a:ext cx="780290" cy="780290"/>
            </a:xfrm>
            <a:prstGeom prst="rect">
              <a:avLst/>
            </a:prstGeom>
          </p:spPr>
        </p:pic>
        <p:pic>
          <p:nvPicPr>
            <p:cNvPr id="66" name="Picture 65">
              <a:extLst>
                <a:ext uri="{FF2B5EF4-FFF2-40B4-BE49-F238E27FC236}">
                  <a16:creationId xmlns:a16="http://schemas.microsoft.com/office/drawing/2014/main" id="{5F1B1C04-C3E7-4FE1-8FC1-E64F95F37501}"/>
                </a:ext>
              </a:extLst>
            </p:cNvPr>
            <p:cNvPicPr>
              <a:picLocks noChangeAspect="1"/>
            </p:cNvPicPr>
            <p:nvPr/>
          </p:nvPicPr>
          <p:blipFill>
            <a:blip r:embed="rId3">
              <a:duotone>
                <a:prstClr val="black"/>
                <a:schemeClr val="accent6">
                  <a:tint val="45000"/>
                  <a:satMod val="400000"/>
                </a:schemeClr>
              </a:duotone>
            </a:blip>
            <a:stretch>
              <a:fillRect/>
            </a:stretch>
          </p:blipFill>
          <p:spPr>
            <a:xfrm>
              <a:off x="2099026" y="5795619"/>
              <a:ext cx="780290" cy="780290"/>
            </a:xfrm>
            <a:prstGeom prst="rect">
              <a:avLst/>
            </a:prstGeom>
          </p:spPr>
        </p:pic>
        <p:pic>
          <p:nvPicPr>
            <p:cNvPr id="67" name="Picture 66">
              <a:extLst>
                <a:ext uri="{FF2B5EF4-FFF2-40B4-BE49-F238E27FC236}">
                  <a16:creationId xmlns:a16="http://schemas.microsoft.com/office/drawing/2014/main" id="{EF3681E5-9ABF-4EB6-A467-470B7579B086}"/>
                </a:ext>
              </a:extLst>
            </p:cNvPr>
            <p:cNvPicPr>
              <a:picLocks noChangeAspect="1"/>
            </p:cNvPicPr>
            <p:nvPr/>
          </p:nvPicPr>
          <p:blipFill>
            <a:blip r:embed="rId3">
              <a:duotone>
                <a:prstClr val="black"/>
                <a:schemeClr val="accent6">
                  <a:tint val="45000"/>
                  <a:satMod val="400000"/>
                </a:schemeClr>
              </a:duotone>
            </a:blip>
            <a:stretch>
              <a:fillRect/>
            </a:stretch>
          </p:blipFill>
          <p:spPr>
            <a:xfrm>
              <a:off x="2933756" y="5795619"/>
              <a:ext cx="780290" cy="780290"/>
            </a:xfrm>
            <a:prstGeom prst="rect">
              <a:avLst/>
            </a:prstGeom>
          </p:spPr>
        </p:pic>
        <p:pic>
          <p:nvPicPr>
            <p:cNvPr id="118" name="Picture 117">
              <a:extLst>
                <a:ext uri="{FF2B5EF4-FFF2-40B4-BE49-F238E27FC236}">
                  <a16:creationId xmlns:a16="http://schemas.microsoft.com/office/drawing/2014/main" id="{351674B6-8E27-4671-8F81-EB0B6B8B0CA6}"/>
                </a:ext>
              </a:extLst>
            </p:cNvPr>
            <p:cNvPicPr>
              <a:picLocks noChangeAspect="1"/>
            </p:cNvPicPr>
            <p:nvPr/>
          </p:nvPicPr>
          <p:blipFill>
            <a:blip r:embed="rId3">
              <a:duotone>
                <a:prstClr val="black"/>
                <a:schemeClr val="accent6">
                  <a:tint val="45000"/>
                  <a:satMod val="400000"/>
                </a:schemeClr>
              </a:duotone>
            </a:blip>
            <a:stretch>
              <a:fillRect/>
            </a:stretch>
          </p:blipFill>
          <p:spPr>
            <a:xfrm>
              <a:off x="3768486" y="5795619"/>
              <a:ext cx="780290" cy="780290"/>
            </a:xfrm>
            <a:prstGeom prst="rect">
              <a:avLst/>
            </a:prstGeom>
          </p:spPr>
        </p:pic>
        <p:pic>
          <p:nvPicPr>
            <p:cNvPr id="119" name="Picture 118">
              <a:extLst>
                <a:ext uri="{FF2B5EF4-FFF2-40B4-BE49-F238E27FC236}">
                  <a16:creationId xmlns:a16="http://schemas.microsoft.com/office/drawing/2014/main" id="{3239757D-296B-4B6A-81BF-EAFE9B702503}"/>
                </a:ext>
              </a:extLst>
            </p:cNvPr>
            <p:cNvPicPr>
              <a:picLocks noChangeAspect="1"/>
            </p:cNvPicPr>
            <p:nvPr/>
          </p:nvPicPr>
          <p:blipFill>
            <a:blip r:embed="rId3">
              <a:duotone>
                <a:prstClr val="black"/>
                <a:schemeClr val="accent6">
                  <a:tint val="45000"/>
                  <a:satMod val="400000"/>
                </a:schemeClr>
              </a:duotone>
            </a:blip>
            <a:stretch>
              <a:fillRect/>
            </a:stretch>
          </p:blipFill>
          <p:spPr>
            <a:xfrm>
              <a:off x="4603216" y="5795619"/>
              <a:ext cx="780290" cy="780290"/>
            </a:xfrm>
            <a:prstGeom prst="rect">
              <a:avLst/>
            </a:prstGeom>
          </p:spPr>
        </p:pic>
        <p:pic>
          <p:nvPicPr>
            <p:cNvPr id="120" name="Picture 119">
              <a:extLst>
                <a:ext uri="{FF2B5EF4-FFF2-40B4-BE49-F238E27FC236}">
                  <a16:creationId xmlns:a16="http://schemas.microsoft.com/office/drawing/2014/main" id="{F42B123C-8E92-4170-B41C-5630A51CAE32}"/>
                </a:ext>
              </a:extLst>
            </p:cNvPr>
            <p:cNvPicPr>
              <a:picLocks noChangeAspect="1"/>
            </p:cNvPicPr>
            <p:nvPr/>
          </p:nvPicPr>
          <p:blipFill>
            <a:blip r:embed="rId3">
              <a:duotone>
                <a:prstClr val="black"/>
                <a:schemeClr val="accent6">
                  <a:tint val="45000"/>
                  <a:satMod val="400000"/>
                </a:schemeClr>
              </a:duotone>
            </a:blip>
            <a:stretch>
              <a:fillRect/>
            </a:stretch>
          </p:blipFill>
          <p:spPr>
            <a:xfrm>
              <a:off x="5437947" y="5795619"/>
              <a:ext cx="780290" cy="780290"/>
            </a:xfrm>
            <a:prstGeom prst="rect">
              <a:avLst/>
            </a:prstGeom>
          </p:spPr>
        </p:pic>
        <p:pic>
          <p:nvPicPr>
            <p:cNvPr id="121" name="Picture 120">
              <a:extLst>
                <a:ext uri="{FF2B5EF4-FFF2-40B4-BE49-F238E27FC236}">
                  <a16:creationId xmlns:a16="http://schemas.microsoft.com/office/drawing/2014/main" id="{A52A6BEF-E2C0-43CC-9B7F-0D5E86075363}"/>
                </a:ext>
              </a:extLst>
            </p:cNvPr>
            <p:cNvPicPr>
              <a:picLocks noChangeAspect="1"/>
            </p:cNvPicPr>
            <p:nvPr/>
          </p:nvPicPr>
          <p:blipFill>
            <a:blip r:embed="rId3">
              <a:duotone>
                <a:prstClr val="black"/>
                <a:schemeClr val="accent6">
                  <a:tint val="45000"/>
                  <a:satMod val="400000"/>
                </a:schemeClr>
              </a:duotone>
            </a:blip>
            <a:stretch>
              <a:fillRect/>
            </a:stretch>
          </p:blipFill>
          <p:spPr>
            <a:xfrm>
              <a:off x="6270052" y="4073326"/>
              <a:ext cx="780290" cy="780290"/>
            </a:xfrm>
            <a:prstGeom prst="rect">
              <a:avLst/>
            </a:prstGeom>
          </p:spPr>
        </p:pic>
        <p:pic>
          <p:nvPicPr>
            <p:cNvPr id="122" name="Picture 121">
              <a:extLst>
                <a:ext uri="{FF2B5EF4-FFF2-40B4-BE49-F238E27FC236}">
                  <a16:creationId xmlns:a16="http://schemas.microsoft.com/office/drawing/2014/main" id="{649D5FDE-40CB-4552-8627-A8471BA70860}"/>
                </a:ext>
              </a:extLst>
            </p:cNvPr>
            <p:cNvPicPr>
              <a:picLocks noChangeAspect="1"/>
            </p:cNvPicPr>
            <p:nvPr/>
          </p:nvPicPr>
          <p:blipFill>
            <a:blip r:embed="rId3">
              <a:duotone>
                <a:prstClr val="black"/>
                <a:schemeClr val="accent6">
                  <a:tint val="45000"/>
                  <a:satMod val="400000"/>
                </a:schemeClr>
              </a:duotone>
            </a:blip>
            <a:stretch>
              <a:fillRect/>
            </a:stretch>
          </p:blipFill>
          <p:spPr>
            <a:xfrm>
              <a:off x="7104782" y="4073326"/>
              <a:ext cx="780290" cy="780290"/>
            </a:xfrm>
            <a:prstGeom prst="rect">
              <a:avLst/>
            </a:prstGeom>
          </p:spPr>
        </p:pic>
        <p:pic>
          <p:nvPicPr>
            <p:cNvPr id="123" name="Picture 122">
              <a:extLst>
                <a:ext uri="{FF2B5EF4-FFF2-40B4-BE49-F238E27FC236}">
                  <a16:creationId xmlns:a16="http://schemas.microsoft.com/office/drawing/2014/main" id="{06664473-221E-453B-8CAD-67F8A84883E6}"/>
                </a:ext>
              </a:extLst>
            </p:cNvPr>
            <p:cNvPicPr>
              <a:picLocks noChangeAspect="1"/>
            </p:cNvPicPr>
            <p:nvPr/>
          </p:nvPicPr>
          <p:blipFill>
            <a:blip r:embed="rId3">
              <a:duotone>
                <a:prstClr val="black"/>
                <a:schemeClr val="accent6">
                  <a:tint val="45000"/>
                  <a:satMod val="400000"/>
                </a:schemeClr>
              </a:duotone>
            </a:blip>
            <a:stretch>
              <a:fillRect/>
            </a:stretch>
          </p:blipFill>
          <p:spPr>
            <a:xfrm>
              <a:off x="7939512" y="4073326"/>
              <a:ext cx="780290" cy="780290"/>
            </a:xfrm>
            <a:prstGeom prst="rect">
              <a:avLst/>
            </a:prstGeom>
          </p:spPr>
        </p:pic>
        <p:pic>
          <p:nvPicPr>
            <p:cNvPr id="124" name="Picture 123">
              <a:extLst>
                <a:ext uri="{FF2B5EF4-FFF2-40B4-BE49-F238E27FC236}">
                  <a16:creationId xmlns:a16="http://schemas.microsoft.com/office/drawing/2014/main" id="{DB132FC5-8109-4FCD-819D-2142795A5DA8}"/>
                </a:ext>
              </a:extLst>
            </p:cNvPr>
            <p:cNvPicPr>
              <a:picLocks noChangeAspect="1"/>
            </p:cNvPicPr>
            <p:nvPr/>
          </p:nvPicPr>
          <p:blipFill>
            <a:blip r:embed="rId3">
              <a:duotone>
                <a:prstClr val="black"/>
                <a:schemeClr val="accent6">
                  <a:tint val="45000"/>
                  <a:satMod val="400000"/>
                </a:schemeClr>
              </a:duotone>
            </a:blip>
            <a:stretch>
              <a:fillRect/>
            </a:stretch>
          </p:blipFill>
          <p:spPr>
            <a:xfrm>
              <a:off x="8774242" y="4073326"/>
              <a:ext cx="780290" cy="780290"/>
            </a:xfrm>
            <a:prstGeom prst="rect">
              <a:avLst/>
            </a:prstGeom>
          </p:spPr>
        </p:pic>
        <p:pic>
          <p:nvPicPr>
            <p:cNvPr id="125" name="Picture 124">
              <a:extLst>
                <a:ext uri="{FF2B5EF4-FFF2-40B4-BE49-F238E27FC236}">
                  <a16:creationId xmlns:a16="http://schemas.microsoft.com/office/drawing/2014/main" id="{AFD46B3A-8AD7-418C-B2D0-FEEE7B57EB4A}"/>
                </a:ext>
              </a:extLst>
            </p:cNvPr>
            <p:cNvPicPr>
              <a:picLocks noChangeAspect="1"/>
            </p:cNvPicPr>
            <p:nvPr/>
          </p:nvPicPr>
          <p:blipFill>
            <a:blip r:embed="rId3">
              <a:duotone>
                <a:prstClr val="black"/>
                <a:schemeClr val="accent6">
                  <a:tint val="45000"/>
                  <a:satMod val="400000"/>
                </a:schemeClr>
              </a:duotone>
            </a:blip>
            <a:stretch>
              <a:fillRect/>
            </a:stretch>
          </p:blipFill>
          <p:spPr>
            <a:xfrm>
              <a:off x="9608973" y="4073326"/>
              <a:ext cx="780290" cy="780290"/>
            </a:xfrm>
            <a:prstGeom prst="rect">
              <a:avLst/>
            </a:prstGeom>
          </p:spPr>
        </p:pic>
        <p:pic>
          <p:nvPicPr>
            <p:cNvPr id="126" name="Picture 125">
              <a:extLst>
                <a:ext uri="{FF2B5EF4-FFF2-40B4-BE49-F238E27FC236}">
                  <a16:creationId xmlns:a16="http://schemas.microsoft.com/office/drawing/2014/main" id="{480177B7-B52D-46A4-8390-EEAD4354AB98}"/>
                </a:ext>
              </a:extLst>
            </p:cNvPr>
            <p:cNvPicPr>
              <a:picLocks noChangeAspect="1"/>
            </p:cNvPicPr>
            <p:nvPr/>
          </p:nvPicPr>
          <p:blipFill>
            <a:blip r:embed="rId3">
              <a:duotone>
                <a:prstClr val="black"/>
                <a:schemeClr val="accent6">
                  <a:tint val="45000"/>
                  <a:satMod val="400000"/>
                </a:schemeClr>
              </a:duotone>
            </a:blip>
            <a:stretch>
              <a:fillRect/>
            </a:stretch>
          </p:blipFill>
          <p:spPr>
            <a:xfrm>
              <a:off x="6265862" y="4934472"/>
              <a:ext cx="780290" cy="780290"/>
            </a:xfrm>
            <a:prstGeom prst="rect">
              <a:avLst/>
            </a:prstGeom>
          </p:spPr>
        </p:pic>
        <p:pic>
          <p:nvPicPr>
            <p:cNvPr id="127" name="Picture 126">
              <a:extLst>
                <a:ext uri="{FF2B5EF4-FFF2-40B4-BE49-F238E27FC236}">
                  <a16:creationId xmlns:a16="http://schemas.microsoft.com/office/drawing/2014/main" id="{E7A3DE69-5406-410C-A136-FD40CE9C701C}"/>
                </a:ext>
              </a:extLst>
            </p:cNvPr>
            <p:cNvPicPr>
              <a:picLocks noChangeAspect="1"/>
            </p:cNvPicPr>
            <p:nvPr/>
          </p:nvPicPr>
          <p:blipFill>
            <a:blip r:embed="rId3">
              <a:duotone>
                <a:prstClr val="black"/>
                <a:schemeClr val="accent6">
                  <a:tint val="45000"/>
                  <a:satMod val="400000"/>
                </a:schemeClr>
              </a:duotone>
            </a:blip>
            <a:stretch>
              <a:fillRect/>
            </a:stretch>
          </p:blipFill>
          <p:spPr>
            <a:xfrm>
              <a:off x="7100592" y="4934472"/>
              <a:ext cx="780290" cy="780290"/>
            </a:xfrm>
            <a:prstGeom prst="rect">
              <a:avLst/>
            </a:prstGeom>
          </p:spPr>
        </p:pic>
        <p:pic>
          <p:nvPicPr>
            <p:cNvPr id="128" name="Picture 127">
              <a:extLst>
                <a:ext uri="{FF2B5EF4-FFF2-40B4-BE49-F238E27FC236}">
                  <a16:creationId xmlns:a16="http://schemas.microsoft.com/office/drawing/2014/main" id="{2C838A86-D133-4DEC-A1A0-E71C1316C9FC}"/>
                </a:ext>
              </a:extLst>
            </p:cNvPr>
            <p:cNvPicPr>
              <a:picLocks noChangeAspect="1"/>
            </p:cNvPicPr>
            <p:nvPr/>
          </p:nvPicPr>
          <p:blipFill>
            <a:blip r:embed="rId3">
              <a:duotone>
                <a:prstClr val="black"/>
                <a:schemeClr val="accent6">
                  <a:tint val="45000"/>
                  <a:satMod val="400000"/>
                </a:schemeClr>
              </a:duotone>
            </a:blip>
            <a:stretch>
              <a:fillRect/>
            </a:stretch>
          </p:blipFill>
          <p:spPr>
            <a:xfrm>
              <a:off x="7935322" y="4934472"/>
              <a:ext cx="780290" cy="780290"/>
            </a:xfrm>
            <a:prstGeom prst="rect">
              <a:avLst/>
            </a:prstGeom>
          </p:spPr>
        </p:pic>
        <p:pic>
          <p:nvPicPr>
            <p:cNvPr id="129" name="Picture 128">
              <a:extLst>
                <a:ext uri="{FF2B5EF4-FFF2-40B4-BE49-F238E27FC236}">
                  <a16:creationId xmlns:a16="http://schemas.microsoft.com/office/drawing/2014/main" id="{E6FEFC3C-069F-4405-A1B7-34CBBDE987D9}"/>
                </a:ext>
              </a:extLst>
            </p:cNvPr>
            <p:cNvPicPr>
              <a:picLocks noChangeAspect="1"/>
            </p:cNvPicPr>
            <p:nvPr/>
          </p:nvPicPr>
          <p:blipFill>
            <a:blip r:embed="rId3">
              <a:duotone>
                <a:prstClr val="black"/>
                <a:schemeClr val="accent6">
                  <a:tint val="45000"/>
                  <a:satMod val="400000"/>
                </a:schemeClr>
              </a:duotone>
            </a:blip>
            <a:stretch>
              <a:fillRect/>
            </a:stretch>
          </p:blipFill>
          <p:spPr>
            <a:xfrm>
              <a:off x="8770052" y="4934472"/>
              <a:ext cx="780290" cy="780290"/>
            </a:xfrm>
            <a:prstGeom prst="rect">
              <a:avLst/>
            </a:prstGeom>
          </p:spPr>
        </p:pic>
        <p:pic>
          <p:nvPicPr>
            <p:cNvPr id="130" name="Picture 129">
              <a:extLst>
                <a:ext uri="{FF2B5EF4-FFF2-40B4-BE49-F238E27FC236}">
                  <a16:creationId xmlns:a16="http://schemas.microsoft.com/office/drawing/2014/main" id="{8F15FC4E-A9AF-4F61-945F-D9979815F4F0}"/>
                </a:ext>
              </a:extLst>
            </p:cNvPr>
            <p:cNvPicPr>
              <a:picLocks noChangeAspect="1"/>
            </p:cNvPicPr>
            <p:nvPr/>
          </p:nvPicPr>
          <p:blipFill>
            <a:blip r:embed="rId3">
              <a:duotone>
                <a:prstClr val="black"/>
                <a:schemeClr val="accent6">
                  <a:tint val="45000"/>
                  <a:satMod val="400000"/>
                </a:schemeClr>
              </a:duotone>
            </a:blip>
            <a:stretch>
              <a:fillRect/>
            </a:stretch>
          </p:blipFill>
          <p:spPr>
            <a:xfrm>
              <a:off x="9604783" y="4934472"/>
              <a:ext cx="780290" cy="780290"/>
            </a:xfrm>
            <a:prstGeom prst="rect">
              <a:avLst/>
            </a:prstGeom>
          </p:spPr>
        </p:pic>
        <p:pic>
          <p:nvPicPr>
            <p:cNvPr id="131" name="Picture 130">
              <a:extLst>
                <a:ext uri="{FF2B5EF4-FFF2-40B4-BE49-F238E27FC236}">
                  <a16:creationId xmlns:a16="http://schemas.microsoft.com/office/drawing/2014/main" id="{40C0574F-5581-487F-8427-0CF77A09A47D}"/>
                </a:ext>
              </a:extLst>
            </p:cNvPr>
            <p:cNvPicPr>
              <a:picLocks noChangeAspect="1"/>
            </p:cNvPicPr>
            <p:nvPr/>
          </p:nvPicPr>
          <p:blipFill>
            <a:blip r:embed="rId3">
              <a:duotone>
                <a:prstClr val="black"/>
                <a:schemeClr val="accent6">
                  <a:tint val="45000"/>
                  <a:satMod val="400000"/>
                </a:schemeClr>
              </a:duotone>
            </a:blip>
            <a:stretch>
              <a:fillRect/>
            </a:stretch>
          </p:blipFill>
          <p:spPr>
            <a:xfrm>
              <a:off x="6270052" y="5795619"/>
              <a:ext cx="780290" cy="780290"/>
            </a:xfrm>
            <a:prstGeom prst="rect">
              <a:avLst/>
            </a:prstGeom>
          </p:spPr>
        </p:pic>
        <p:pic>
          <p:nvPicPr>
            <p:cNvPr id="132" name="Picture 131">
              <a:extLst>
                <a:ext uri="{FF2B5EF4-FFF2-40B4-BE49-F238E27FC236}">
                  <a16:creationId xmlns:a16="http://schemas.microsoft.com/office/drawing/2014/main" id="{D850C780-2B59-4567-B036-815F3A6E165A}"/>
                </a:ext>
              </a:extLst>
            </p:cNvPr>
            <p:cNvPicPr>
              <a:picLocks noChangeAspect="1"/>
            </p:cNvPicPr>
            <p:nvPr/>
          </p:nvPicPr>
          <p:blipFill>
            <a:blip r:embed="rId3">
              <a:duotone>
                <a:prstClr val="black"/>
                <a:schemeClr val="accent6">
                  <a:tint val="45000"/>
                  <a:satMod val="400000"/>
                </a:schemeClr>
              </a:duotone>
            </a:blip>
            <a:stretch>
              <a:fillRect/>
            </a:stretch>
          </p:blipFill>
          <p:spPr>
            <a:xfrm>
              <a:off x="7104782" y="5795619"/>
              <a:ext cx="780290" cy="780290"/>
            </a:xfrm>
            <a:prstGeom prst="rect">
              <a:avLst/>
            </a:prstGeom>
          </p:spPr>
        </p:pic>
        <p:pic>
          <p:nvPicPr>
            <p:cNvPr id="133" name="Picture 132">
              <a:extLst>
                <a:ext uri="{FF2B5EF4-FFF2-40B4-BE49-F238E27FC236}">
                  <a16:creationId xmlns:a16="http://schemas.microsoft.com/office/drawing/2014/main" id="{50C7D8DD-FDDB-488D-9453-5A2077C209E9}"/>
                </a:ext>
              </a:extLst>
            </p:cNvPr>
            <p:cNvPicPr>
              <a:picLocks noChangeAspect="1"/>
            </p:cNvPicPr>
            <p:nvPr/>
          </p:nvPicPr>
          <p:blipFill>
            <a:blip r:embed="rId3">
              <a:duotone>
                <a:prstClr val="black"/>
                <a:schemeClr val="accent6">
                  <a:tint val="45000"/>
                  <a:satMod val="400000"/>
                </a:schemeClr>
              </a:duotone>
            </a:blip>
            <a:stretch>
              <a:fillRect/>
            </a:stretch>
          </p:blipFill>
          <p:spPr>
            <a:xfrm>
              <a:off x="7939512" y="5795619"/>
              <a:ext cx="780290" cy="780290"/>
            </a:xfrm>
            <a:prstGeom prst="rect">
              <a:avLst/>
            </a:prstGeom>
          </p:spPr>
        </p:pic>
        <p:pic>
          <p:nvPicPr>
            <p:cNvPr id="134" name="Picture 133">
              <a:extLst>
                <a:ext uri="{FF2B5EF4-FFF2-40B4-BE49-F238E27FC236}">
                  <a16:creationId xmlns:a16="http://schemas.microsoft.com/office/drawing/2014/main" id="{B7712CD2-1BEC-4C56-9E10-2A32797478DD}"/>
                </a:ext>
              </a:extLst>
            </p:cNvPr>
            <p:cNvPicPr>
              <a:picLocks noChangeAspect="1"/>
            </p:cNvPicPr>
            <p:nvPr/>
          </p:nvPicPr>
          <p:blipFill>
            <a:blip r:embed="rId3">
              <a:duotone>
                <a:prstClr val="black"/>
                <a:schemeClr val="accent6">
                  <a:tint val="45000"/>
                  <a:satMod val="400000"/>
                </a:schemeClr>
              </a:duotone>
            </a:blip>
            <a:stretch>
              <a:fillRect/>
            </a:stretch>
          </p:blipFill>
          <p:spPr>
            <a:xfrm>
              <a:off x="8774242" y="5795619"/>
              <a:ext cx="780290" cy="780290"/>
            </a:xfrm>
            <a:prstGeom prst="rect">
              <a:avLst/>
            </a:prstGeom>
          </p:spPr>
        </p:pic>
        <p:pic>
          <p:nvPicPr>
            <p:cNvPr id="135" name="Picture 134">
              <a:extLst>
                <a:ext uri="{FF2B5EF4-FFF2-40B4-BE49-F238E27FC236}">
                  <a16:creationId xmlns:a16="http://schemas.microsoft.com/office/drawing/2014/main" id="{3F1A5DF6-AFE5-48EF-864D-ADDA7DD6095A}"/>
                </a:ext>
              </a:extLst>
            </p:cNvPr>
            <p:cNvPicPr>
              <a:picLocks noChangeAspect="1"/>
            </p:cNvPicPr>
            <p:nvPr/>
          </p:nvPicPr>
          <p:blipFill>
            <a:blip r:embed="rId3">
              <a:duotone>
                <a:prstClr val="black"/>
                <a:schemeClr val="accent6">
                  <a:tint val="45000"/>
                  <a:satMod val="400000"/>
                </a:schemeClr>
              </a:duotone>
            </a:blip>
            <a:stretch>
              <a:fillRect/>
            </a:stretch>
          </p:blipFill>
          <p:spPr>
            <a:xfrm>
              <a:off x="9608973" y="5795619"/>
              <a:ext cx="780290" cy="780290"/>
            </a:xfrm>
            <a:prstGeom prst="rect">
              <a:avLst/>
            </a:prstGeom>
          </p:spPr>
        </p:pic>
      </p:grpSp>
      <p:grpSp>
        <p:nvGrpSpPr>
          <p:cNvPr id="136" name="Compute">
            <a:extLst>
              <a:ext uri="{FF2B5EF4-FFF2-40B4-BE49-F238E27FC236}">
                <a16:creationId xmlns:a16="http://schemas.microsoft.com/office/drawing/2014/main" id="{7E2422F9-8C2B-48E1-8EED-1E54D08B466D}"/>
              </a:ext>
            </a:extLst>
          </p:cNvPr>
          <p:cNvGrpSpPr/>
          <p:nvPr/>
        </p:nvGrpSpPr>
        <p:grpSpPr>
          <a:xfrm>
            <a:off x="1995167" y="2328327"/>
            <a:ext cx="8201666" cy="764951"/>
            <a:chOff x="1958452" y="2761825"/>
            <a:chExt cx="8366126" cy="780290"/>
          </a:xfrm>
        </p:grpSpPr>
        <p:pic>
          <p:nvPicPr>
            <p:cNvPr id="137" name="Picture 136">
              <a:extLst>
                <a:ext uri="{FF2B5EF4-FFF2-40B4-BE49-F238E27FC236}">
                  <a16:creationId xmlns:a16="http://schemas.microsoft.com/office/drawing/2014/main" id="{B83E56B3-7E02-4E8B-8F92-97A861387432}"/>
                </a:ext>
              </a:extLst>
            </p:cNvPr>
            <p:cNvPicPr>
              <a:picLocks noChangeAspect="1"/>
            </p:cNvPicPr>
            <p:nvPr/>
          </p:nvPicPr>
          <p:blipFill>
            <a:blip r:embed="rId4">
              <a:duotone>
                <a:prstClr val="black"/>
                <a:schemeClr val="accent6">
                  <a:tint val="45000"/>
                  <a:satMod val="400000"/>
                </a:schemeClr>
              </a:duotone>
            </a:blip>
            <a:stretch>
              <a:fillRect/>
            </a:stretch>
          </p:blipFill>
          <p:spPr>
            <a:xfrm>
              <a:off x="2801323" y="2761825"/>
              <a:ext cx="780290" cy="780290"/>
            </a:xfrm>
            <a:prstGeom prst="rect">
              <a:avLst/>
            </a:prstGeom>
          </p:spPr>
        </p:pic>
        <p:pic>
          <p:nvPicPr>
            <p:cNvPr id="138" name="Picture 137">
              <a:extLst>
                <a:ext uri="{FF2B5EF4-FFF2-40B4-BE49-F238E27FC236}">
                  <a16:creationId xmlns:a16="http://schemas.microsoft.com/office/drawing/2014/main" id="{DDD18C99-0BB8-4482-80CA-3483F6D133E7}"/>
                </a:ext>
              </a:extLst>
            </p:cNvPr>
            <p:cNvPicPr>
              <a:picLocks noChangeAspect="1"/>
            </p:cNvPicPr>
            <p:nvPr/>
          </p:nvPicPr>
          <p:blipFill>
            <a:blip r:embed="rId4">
              <a:duotone>
                <a:prstClr val="black"/>
                <a:schemeClr val="accent6">
                  <a:tint val="45000"/>
                  <a:satMod val="400000"/>
                </a:schemeClr>
              </a:duotone>
            </a:blip>
            <a:stretch>
              <a:fillRect/>
            </a:stretch>
          </p:blipFill>
          <p:spPr>
            <a:xfrm>
              <a:off x="1958452" y="2761825"/>
              <a:ext cx="780290" cy="780290"/>
            </a:xfrm>
            <a:prstGeom prst="rect">
              <a:avLst/>
            </a:prstGeom>
          </p:spPr>
        </p:pic>
        <p:pic>
          <p:nvPicPr>
            <p:cNvPr id="139" name="Picture 138">
              <a:extLst>
                <a:ext uri="{FF2B5EF4-FFF2-40B4-BE49-F238E27FC236}">
                  <a16:creationId xmlns:a16="http://schemas.microsoft.com/office/drawing/2014/main" id="{4FDEF243-9DE5-4D4C-8450-3EA950B28904}"/>
                </a:ext>
              </a:extLst>
            </p:cNvPr>
            <p:cNvPicPr>
              <a:picLocks noChangeAspect="1"/>
            </p:cNvPicPr>
            <p:nvPr/>
          </p:nvPicPr>
          <p:blipFill>
            <a:blip r:embed="rId4">
              <a:duotone>
                <a:prstClr val="black"/>
                <a:schemeClr val="accent6">
                  <a:tint val="45000"/>
                  <a:satMod val="400000"/>
                </a:schemeClr>
              </a:duotone>
            </a:blip>
            <a:stretch>
              <a:fillRect/>
            </a:stretch>
          </p:blipFill>
          <p:spPr>
            <a:xfrm>
              <a:off x="4487065" y="2761825"/>
              <a:ext cx="780290" cy="780290"/>
            </a:xfrm>
            <a:prstGeom prst="rect">
              <a:avLst/>
            </a:prstGeom>
          </p:spPr>
        </p:pic>
        <p:pic>
          <p:nvPicPr>
            <p:cNvPr id="140" name="Picture 139">
              <a:extLst>
                <a:ext uri="{FF2B5EF4-FFF2-40B4-BE49-F238E27FC236}">
                  <a16:creationId xmlns:a16="http://schemas.microsoft.com/office/drawing/2014/main" id="{38FF52FC-021E-46C3-8FBE-5D9841E0B225}"/>
                </a:ext>
              </a:extLst>
            </p:cNvPr>
            <p:cNvPicPr>
              <a:picLocks noChangeAspect="1"/>
            </p:cNvPicPr>
            <p:nvPr/>
          </p:nvPicPr>
          <p:blipFill>
            <a:blip r:embed="rId4">
              <a:duotone>
                <a:prstClr val="black"/>
                <a:schemeClr val="accent6">
                  <a:tint val="45000"/>
                  <a:satMod val="400000"/>
                </a:schemeClr>
              </a:duotone>
            </a:blip>
            <a:stretch>
              <a:fillRect/>
            </a:stretch>
          </p:blipFill>
          <p:spPr>
            <a:xfrm>
              <a:off x="3644194" y="2761825"/>
              <a:ext cx="780290" cy="780290"/>
            </a:xfrm>
            <a:prstGeom prst="rect">
              <a:avLst/>
            </a:prstGeom>
          </p:spPr>
        </p:pic>
        <p:pic>
          <p:nvPicPr>
            <p:cNvPr id="141" name="Picture 140">
              <a:extLst>
                <a:ext uri="{FF2B5EF4-FFF2-40B4-BE49-F238E27FC236}">
                  <a16:creationId xmlns:a16="http://schemas.microsoft.com/office/drawing/2014/main" id="{6BB51056-14EE-4557-BA84-9425BD1DC1D4}"/>
                </a:ext>
              </a:extLst>
            </p:cNvPr>
            <p:cNvPicPr>
              <a:picLocks noChangeAspect="1"/>
            </p:cNvPicPr>
            <p:nvPr/>
          </p:nvPicPr>
          <p:blipFill>
            <a:blip r:embed="rId4">
              <a:duotone>
                <a:prstClr val="black"/>
                <a:schemeClr val="accent6">
                  <a:tint val="45000"/>
                  <a:satMod val="400000"/>
                </a:schemeClr>
              </a:duotone>
            </a:blip>
            <a:stretch>
              <a:fillRect/>
            </a:stretch>
          </p:blipFill>
          <p:spPr>
            <a:xfrm>
              <a:off x="5329935" y="2761825"/>
              <a:ext cx="780290" cy="780290"/>
            </a:xfrm>
            <a:prstGeom prst="rect">
              <a:avLst/>
            </a:prstGeom>
          </p:spPr>
        </p:pic>
        <p:pic>
          <p:nvPicPr>
            <p:cNvPr id="142" name="Picture 141">
              <a:extLst>
                <a:ext uri="{FF2B5EF4-FFF2-40B4-BE49-F238E27FC236}">
                  <a16:creationId xmlns:a16="http://schemas.microsoft.com/office/drawing/2014/main" id="{69CEF5E8-894C-48E8-9480-BB897011BAFF}"/>
                </a:ext>
              </a:extLst>
            </p:cNvPr>
            <p:cNvPicPr>
              <a:picLocks noChangeAspect="1"/>
            </p:cNvPicPr>
            <p:nvPr/>
          </p:nvPicPr>
          <p:blipFill>
            <a:blip r:embed="rId4">
              <a:duotone>
                <a:prstClr val="black"/>
                <a:schemeClr val="accent6">
                  <a:tint val="45000"/>
                  <a:satMod val="400000"/>
                </a:schemeClr>
              </a:duotone>
            </a:blip>
            <a:stretch>
              <a:fillRect/>
            </a:stretch>
          </p:blipFill>
          <p:spPr>
            <a:xfrm>
              <a:off x="7015676" y="2761825"/>
              <a:ext cx="780290" cy="780290"/>
            </a:xfrm>
            <a:prstGeom prst="rect">
              <a:avLst/>
            </a:prstGeom>
          </p:spPr>
        </p:pic>
        <p:pic>
          <p:nvPicPr>
            <p:cNvPr id="143" name="Picture 142">
              <a:extLst>
                <a:ext uri="{FF2B5EF4-FFF2-40B4-BE49-F238E27FC236}">
                  <a16:creationId xmlns:a16="http://schemas.microsoft.com/office/drawing/2014/main" id="{13A15C82-2383-4092-92EC-EC3F4F0B85C1}"/>
                </a:ext>
              </a:extLst>
            </p:cNvPr>
            <p:cNvPicPr>
              <a:picLocks noChangeAspect="1"/>
            </p:cNvPicPr>
            <p:nvPr/>
          </p:nvPicPr>
          <p:blipFill>
            <a:blip r:embed="rId4">
              <a:duotone>
                <a:prstClr val="black"/>
                <a:schemeClr val="accent6">
                  <a:tint val="45000"/>
                  <a:satMod val="400000"/>
                </a:schemeClr>
              </a:duotone>
            </a:blip>
            <a:stretch>
              <a:fillRect/>
            </a:stretch>
          </p:blipFill>
          <p:spPr>
            <a:xfrm>
              <a:off x="6172805" y="2761825"/>
              <a:ext cx="780290" cy="780290"/>
            </a:xfrm>
            <a:prstGeom prst="rect">
              <a:avLst/>
            </a:prstGeom>
          </p:spPr>
        </p:pic>
        <p:pic>
          <p:nvPicPr>
            <p:cNvPr id="144" name="Picture 143">
              <a:extLst>
                <a:ext uri="{FF2B5EF4-FFF2-40B4-BE49-F238E27FC236}">
                  <a16:creationId xmlns:a16="http://schemas.microsoft.com/office/drawing/2014/main" id="{52918A6B-1723-4584-8DEC-0DC3963B8587}"/>
                </a:ext>
              </a:extLst>
            </p:cNvPr>
            <p:cNvPicPr>
              <a:picLocks noChangeAspect="1"/>
            </p:cNvPicPr>
            <p:nvPr/>
          </p:nvPicPr>
          <p:blipFill>
            <a:blip r:embed="rId4">
              <a:duotone>
                <a:prstClr val="black"/>
                <a:schemeClr val="accent6">
                  <a:tint val="45000"/>
                  <a:satMod val="400000"/>
                </a:schemeClr>
              </a:duotone>
            </a:blip>
            <a:stretch>
              <a:fillRect/>
            </a:stretch>
          </p:blipFill>
          <p:spPr>
            <a:xfrm>
              <a:off x="8701418" y="2761825"/>
              <a:ext cx="780290" cy="780290"/>
            </a:xfrm>
            <a:prstGeom prst="rect">
              <a:avLst/>
            </a:prstGeom>
          </p:spPr>
        </p:pic>
        <p:pic>
          <p:nvPicPr>
            <p:cNvPr id="145" name="Picture 144">
              <a:extLst>
                <a:ext uri="{FF2B5EF4-FFF2-40B4-BE49-F238E27FC236}">
                  <a16:creationId xmlns:a16="http://schemas.microsoft.com/office/drawing/2014/main" id="{819CED14-043B-4C5F-8EB2-21671CCC029E}"/>
                </a:ext>
              </a:extLst>
            </p:cNvPr>
            <p:cNvPicPr>
              <a:picLocks noChangeAspect="1"/>
            </p:cNvPicPr>
            <p:nvPr/>
          </p:nvPicPr>
          <p:blipFill>
            <a:blip r:embed="rId4">
              <a:duotone>
                <a:prstClr val="black"/>
                <a:schemeClr val="accent6">
                  <a:tint val="45000"/>
                  <a:satMod val="400000"/>
                </a:schemeClr>
              </a:duotone>
            </a:blip>
            <a:stretch>
              <a:fillRect/>
            </a:stretch>
          </p:blipFill>
          <p:spPr>
            <a:xfrm>
              <a:off x="7858547" y="2761825"/>
              <a:ext cx="780290" cy="780290"/>
            </a:xfrm>
            <a:prstGeom prst="rect">
              <a:avLst/>
            </a:prstGeom>
          </p:spPr>
        </p:pic>
        <p:pic>
          <p:nvPicPr>
            <p:cNvPr id="146" name="Picture 145">
              <a:extLst>
                <a:ext uri="{FF2B5EF4-FFF2-40B4-BE49-F238E27FC236}">
                  <a16:creationId xmlns:a16="http://schemas.microsoft.com/office/drawing/2014/main" id="{BEA7A150-0F94-4E9F-B485-A9C7FD9E4AA9}"/>
                </a:ext>
              </a:extLst>
            </p:cNvPr>
            <p:cNvPicPr>
              <a:picLocks noChangeAspect="1"/>
            </p:cNvPicPr>
            <p:nvPr/>
          </p:nvPicPr>
          <p:blipFill>
            <a:blip r:embed="rId4">
              <a:duotone>
                <a:prstClr val="black"/>
                <a:schemeClr val="accent6">
                  <a:tint val="45000"/>
                  <a:satMod val="400000"/>
                </a:schemeClr>
              </a:duotone>
            </a:blip>
            <a:stretch>
              <a:fillRect/>
            </a:stretch>
          </p:blipFill>
          <p:spPr>
            <a:xfrm>
              <a:off x="9544288" y="2761825"/>
              <a:ext cx="780290" cy="780290"/>
            </a:xfrm>
            <a:prstGeom prst="rect">
              <a:avLst/>
            </a:prstGeom>
          </p:spPr>
        </p:pic>
      </p:grpSp>
      <p:pic>
        <p:nvPicPr>
          <p:cNvPr id="148" name="Control Node">
            <a:extLst>
              <a:ext uri="{FF2B5EF4-FFF2-40B4-BE49-F238E27FC236}">
                <a16:creationId xmlns:a16="http://schemas.microsoft.com/office/drawing/2014/main" id="{FFF4C184-1C94-46EA-B621-A5E3066B30D8}"/>
              </a:ext>
            </a:extLst>
          </p:cNvPr>
          <p:cNvPicPr>
            <a:picLocks noChangeAspect="1"/>
          </p:cNvPicPr>
          <p:nvPr/>
        </p:nvPicPr>
        <p:blipFill>
          <a:blip r:embed="rId4">
            <a:duotone>
              <a:prstClr val="black"/>
              <a:schemeClr val="accent6">
                <a:tint val="45000"/>
                <a:satMod val="400000"/>
              </a:schemeClr>
            </a:duotone>
          </a:blip>
          <a:stretch>
            <a:fillRect/>
          </a:stretch>
        </p:blipFill>
        <p:spPr>
          <a:xfrm>
            <a:off x="5713525" y="1315562"/>
            <a:ext cx="764951" cy="764951"/>
          </a:xfrm>
          <a:prstGeom prst="rect">
            <a:avLst/>
          </a:prstGeom>
        </p:spPr>
      </p:pic>
      <p:sp>
        <p:nvSpPr>
          <p:cNvPr id="149" name="Control Text">
            <a:extLst>
              <a:ext uri="{FF2B5EF4-FFF2-40B4-BE49-F238E27FC236}">
                <a16:creationId xmlns:a16="http://schemas.microsoft.com/office/drawing/2014/main" id="{4E9041EC-0CEB-49D2-A617-7FCD50E3C6E1}"/>
              </a:ext>
            </a:extLst>
          </p:cNvPr>
          <p:cNvSpPr txBox="1"/>
          <p:nvPr/>
        </p:nvSpPr>
        <p:spPr>
          <a:xfrm>
            <a:off x="6659020" y="1387227"/>
            <a:ext cx="1352865" cy="615522"/>
          </a:xfrm>
          <a:prstGeom prst="rect">
            <a:avLst/>
          </a:prstGeom>
          <a:noFill/>
        </p:spPr>
        <p:txBody>
          <a:bodyPr wrap="squar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Control</a:t>
            </a:r>
          </a:p>
        </p:txBody>
      </p:sp>
      <p:sp>
        <p:nvSpPr>
          <p:cNvPr id="150" name="Compute Text">
            <a:extLst>
              <a:ext uri="{FF2B5EF4-FFF2-40B4-BE49-F238E27FC236}">
                <a16:creationId xmlns:a16="http://schemas.microsoft.com/office/drawing/2014/main" id="{8FB3B975-96A3-4A67-90E1-D099DCF12D3B}"/>
              </a:ext>
            </a:extLst>
          </p:cNvPr>
          <p:cNvSpPr txBox="1"/>
          <p:nvPr/>
        </p:nvSpPr>
        <p:spPr>
          <a:xfrm rot="16200000">
            <a:off x="707051" y="2054655"/>
            <a:ext cx="1591732" cy="615522"/>
          </a:xfrm>
          <a:prstGeom prst="rect">
            <a:avLst/>
          </a:prstGeom>
          <a:noFill/>
        </p:spPr>
        <p:txBody>
          <a:bodyPr wrap="squar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Compute</a:t>
            </a:r>
          </a:p>
        </p:txBody>
      </p:sp>
      <p:sp>
        <p:nvSpPr>
          <p:cNvPr id="151" name="Storage Text">
            <a:extLst>
              <a:ext uri="{FF2B5EF4-FFF2-40B4-BE49-F238E27FC236}">
                <a16:creationId xmlns:a16="http://schemas.microsoft.com/office/drawing/2014/main" id="{447AF49B-506D-4C43-8789-E487A615917D}"/>
              </a:ext>
            </a:extLst>
          </p:cNvPr>
          <p:cNvSpPr txBox="1"/>
          <p:nvPr/>
        </p:nvSpPr>
        <p:spPr>
          <a:xfrm rot="16200000">
            <a:off x="766785" y="4466832"/>
            <a:ext cx="1383981" cy="615522"/>
          </a:xfrm>
          <a:prstGeom prst="rect">
            <a:avLst/>
          </a:prstGeom>
          <a:noFill/>
        </p:spPr>
        <p:txBody>
          <a:bodyPr wrap="square" lIns="179285" tIns="143428" rIns="179285" bIns="143428" rtlCol="0">
            <a:spAutoFit/>
          </a:bodyPr>
          <a:lstStyle/>
          <a:p>
            <a:pPr defTabSz="896386">
              <a:lnSpc>
                <a:spcPct val="90000"/>
              </a:lnSpc>
              <a:spcAft>
                <a:spcPts val="588"/>
              </a:spcAft>
            </a:pPr>
            <a:r>
              <a:rPr lang="en-GB" sz="2353" kern="0" dirty="0">
                <a:gradFill>
                  <a:gsLst>
                    <a:gs pos="2917">
                      <a:schemeClr val="tx1"/>
                    </a:gs>
                    <a:gs pos="30000">
                      <a:schemeClr val="tx1"/>
                    </a:gs>
                  </a:gsLst>
                  <a:lin ang="5400000" scaled="0"/>
                </a:gradFill>
              </a:rPr>
              <a:t>Storage</a:t>
            </a:r>
          </a:p>
        </p:txBody>
      </p:sp>
      <p:grpSp>
        <p:nvGrpSpPr>
          <p:cNvPr id="152" name="Compute to Storage">
            <a:extLst>
              <a:ext uri="{FF2B5EF4-FFF2-40B4-BE49-F238E27FC236}">
                <a16:creationId xmlns:a16="http://schemas.microsoft.com/office/drawing/2014/main" id="{26BC1034-1716-461B-9CF5-C86A3DF26F79}"/>
              </a:ext>
            </a:extLst>
          </p:cNvPr>
          <p:cNvGrpSpPr/>
          <p:nvPr/>
        </p:nvGrpSpPr>
        <p:grpSpPr>
          <a:xfrm>
            <a:off x="2053657" y="3087102"/>
            <a:ext cx="7760700" cy="2558334"/>
            <a:chOff x="2094836" y="3148507"/>
            <a:chExt cx="7916319" cy="2609633"/>
          </a:xfrm>
        </p:grpSpPr>
        <p:cxnSp>
          <p:nvCxnSpPr>
            <p:cNvPr id="153" name="Straight Arrow Connector 152">
              <a:extLst>
                <a:ext uri="{FF2B5EF4-FFF2-40B4-BE49-F238E27FC236}">
                  <a16:creationId xmlns:a16="http://schemas.microsoft.com/office/drawing/2014/main" id="{B48191FC-E71D-443F-AD6B-4B7668F06BCB}"/>
                </a:ext>
              </a:extLst>
            </p:cNvPr>
            <p:cNvCxnSpPr>
              <a:stCxn id="138" idx="2"/>
              <a:endCxn id="56" idx="1"/>
            </p:cNvCxnSpPr>
            <p:nvPr/>
          </p:nvCxnSpPr>
          <p:spPr>
            <a:xfrm flipH="1">
              <a:off x="2099026" y="3154808"/>
              <a:ext cx="326292"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4" name="Straight Arrow Connector 153">
              <a:extLst>
                <a:ext uri="{FF2B5EF4-FFF2-40B4-BE49-F238E27FC236}">
                  <a16:creationId xmlns:a16="http://schemas.microsoft.com/office/drawing/2014/main" id="{C303CA78-6BB2-4E2E-AA57-1E6AD496CBEE}"/>
                </a:ext>
              </a:extLst>
            </p:cNvPr>
            <p:cNvCxnSpPr>
              <a:stCxn id="138" idx="2"/>
              <a:endCxn id="61" idx="1"/>
            </p:cNvCxnSpPr>
            <p:nvPr/>
          </p:nvCxnSpPr>
          <p:spPr>
            <a:xfrm flipH="1">
              <a:off x="2094836" y="3154808"/>
              <a:ext cx="330483"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CA92DC3C-1AF6-4FC8-9C94-04A35DF08AF6}"/>
                </a:ext>
              </a:extLst>
            </p:cNvPr>
            <p:cNvCxnSpPr>
              <a:stCxn id="138" idx="2"/>
              <a:endCxn id="66" idx="1"/>
            </p:cNvCxnSpPr>
            <p:nvPr/>
          </p:nvCxnSpPr>
          <p:spPr>
            <a:xfrm flipH="1">
              <a:off x="2099026" y="3154808"/>
              <a:ext cx="326292"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6" name="Straight Arrow Connector 155">
              <a:extLst>
                <a:ext uri="{FF2B5EF4-FFF2-40B4-BE49-F238E27FC236}">
                  <a16:creationId xmlns:a16="http://schemas.microsoft.com/office/drawing/2014/main" id="{F51D9BC6-5C2A-4A35-A765-2866C5CD8980}"/>
                </a:ext>
              </a:extLst>
            </p:cNvPr>
            <p:cNvCxnSpPr>
              <a:stCxn id="137" idx="2"/>
              <a:endCxn id="57" idx="1"/>
            </p:cNvCxnSpPr>
            <p:nvPr/>
          </p:nvCxnSpPr>
          <p:spPr>
            <a:xfrm flipH="1">
              <a:off x="2933756" y="3154808"/>
              <a:ext cx="334433"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A2AE4D98-BBDA-4D1A-9BB9-3FBCD8E2D139}"/>
                </a:ext>
              </a:extLst>
            </p:cNvPr>
            <p:cNvCxnSpPr>
              <a:stCxn id="137" idx="2"/>
              <a:endCxn id="62" idx="1"/>
            </p:cNvCxnSpPr>
            <p:nvPr/>
          </p:nvCxnSpPr>
          <p:spPr>
            <a:xfrm flipH="1">
              <a:off x="2929566" y="3154808"/>
              <a:ext cx="338624"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8" name="Straight Arrow Connector 157">
              <a:extLst>
                <a:ext uri="{FF2B5EF4-FFF2-40B4-BE49-F238E27FC236}">
                  <a16:creationId xmlns:a16="http://schemas.microsoft.com/office/drawing/2014/main" id="{25C9B81F-231F-4B47-AE7B-D8A1ADBD9918}"/>
                </a:ext>
              </a:extLst>
            </p:cNvPr>
            <p:cNvCxnSpPr>
              <a:stCxn id="137" idx="2"/>
              <a:endCxn id="67" idx="1"/>
            </p:cNvCxnSpPr>
            <p:nvPr/>
          </p:nvCxnSpPr>
          <p:spPr>
            <a:xfrm flipH="1">
              <a:off x="2933756" y="3154808"/>
              <a:ext cx="334433"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9" name="Straight Arrow Connector 158">
              <a:extLst>
                <a:ext uri="{FF2B5EF4-FFF2-40B4-BE49-F238E27FC236}">
                  <a16:creationId xmlns:a16="http://schemas.microsoft.com/office/drawing/2014/main" id="{F6359498-498D-4BB7-9F24-D812676DABF9}"/>
                </a:ext>
              </a:extLst>
            </p:cNvPr>
            <p:cNvCxnSpPr>
              <a:stCxn id="140" idx="2"/>
              <a:endCxn id="58" idx="1"/>
            </p:cNvCxnSpPr>
            <p:nvPr/>
          </p:nvCxnSpPr>
          <p:spPr>
            <a:xfrm flipH="1">
              <a:off x="3768486" y="3154808"/>
              <a:ext cx="342574"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0" name="Straight Arrow Connector 159">
              <a:extLst>
                <a:ext uri="{FF2B5EF4-FFF2-40B4-BE49-F238E27FC236}">
                  <a16:creationId xmlns:a16="http://schemas.microsoft.com/office/drawing/2014/main" id="{798A261E-0688-4795-BEA0-052A97F50F11}"/>
                </a:ext>
              </a:extLst>
            </p:cNvPr>
            <p:cNvCxnSpPr>
              <a:stCxn id="140" idx="2"/>
              <a:endCxn id="63" idx="1"/>
            </p:cNvCxnSpPr>
            <p:nvPr/>
          </p:nvCxnSpPr>
          <p:spPr>
            <a:xfrm flipH="1">
              <a:off x="3764296" y="3154808"/>
              <a:ext cx="346765"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1" name="Straight Arrow Connector 160">
              <a:extLst>
                <a:ext uri="{FF2B5EF4-FFF2-40B4-BE49-F238E27FC236}">
                  <a16:creationId xmlns:a16="http://schemas.microsoft.com/office/drawing/2014/main" id="{17E67724-216D-49A9-A6D1-19F37EEDCE10}"/>
                </a:ext>
              </a:extLst>
            </p:cNvPr>
            <p:cNvCxnSpPr>
              <a:stCxn id="140" idx="2"/>
              <a:endCxn id="118" idx="1"/>
            </p:cNvCxnSpPr>
            <p:nvPr/>
          </p:nvCxnSpPr>
          <p:spPr>
            <a:xfrm flipH="1">
              <a:off x="3768486" y="3154808"/>
              <a:ext cx="342574"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a:extLst>
                <a:ext uri="{FF2B5EF4-FFF2-40B4-BE49-F238E27FC236}">
                  <a16:creationId xmlns:a16="http://schemas.microsoft.com/office/drawing/2014/main" id="{0FB2E3B2-23FA-4989-BB6E-E66493966D68}"/>
                </a:ext>
              </a:extLst>
            </p:cNvPr>
            <p:cNvCxnSpPr>
              <a:endCxn id="59" idx="1"/>
            </p:cNvCxnSpPr>
            <p:nvPr/>
          </p:nvCxnSpPr>
          <p:spPr>
            <a:xfrm flipH="1">
              <a:off x="4603216" y="3148507"/>
              <a:ext cx="350717" cy="8873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3" name="Straight Arrow Connector 162">
              <a:extLst>
                <a:ext uri="{FF2B5EF4-FFF2-40B4-BE49-F238E27FC236}">
                  <a16:creationId xmlns:a16="http://schemas.microsoft.com/office/drawing/2014/main" id="{BBA0F3C2-2EF2-47B7-B10B-D1F694A97E94}"/>
                </a:ext>
              </a:extLst>
            </p:cNvPr>
            <p:cNvCxnSpPr>
              <a:stCxn id="139" idx="2"/>
              <a:endCxn id="64" idx="1"/>
            </p:cNvCxnSpPr>
            <p:nvPr/>
          </p:nvCxnSpPr>
          <p:spPr>
            <a:xfrm flipH="1">
              <a:off x="4599026" y="3154808"/>
              <a:ext cx="354906"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4" name="Straight Arrow Connector 163">
              <a:extLst>
                <a:ext uri="{FF2B5EF4-FFF2-40B4-BE49-F238E27FC236}">
                  <a16:creationId xmlns:a16="http://schemas.microsoft.com/office/drawing/2014/main" id="{1DEE4364-D5EE-40B1-8B21-7AD714180015}"/>
                </a:ext>
              </a:extLst>
            </p:cNvPr>
            <p:cNvCxnSpPr>
              <a:stCxn id="139" idx="2"/>
              <a:endCxn id="118" idx="3"/>
            </p:cNvCxnSpPr>
            <p:nvPr/>
          </p:nvCxnSpPr>
          <p:spPr>
            <a:xfrm flipH="1">
              <a:off x="4548776" y="3154808"/>
              <a:ext cx="405155"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5" name="Straight Arrow Connector 164">
              <a:extLst>
                <a:ext uri="{FF2B5EF4-FFF2-40B4-BE49-F238E27FC236}">
                  <a16:creationId xmlns:a16="http://schemas.microsoft.com/office/drawing/2014/main" id="{F5771E19-8FF6-47CB-9BB1-AE5410947C7B}"/>
                </a:ext>
              </a:extLst>
            </p:cNvPr>
            <p:cNvCxnSpPr>
              <a:stCxn id="141" idx="2"/>
              <a:endCxn id="60" idx="1"/>
            </p:cNvCxnSpPr>
            <p:nvPr/>
          </p:nvCxnSpPr>
          <p:spPr>
            <a:xfrm flipH="1">
              <a:off x="5437946" y="3154808"/>
              <a:ext cx="358855"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6" name="Straight Arrow Connector 165">
              <a:extLst>
                <a:ext uri="{FF2B5EF4-FFF2-40B4-BE49-F238E27FC236}">
                  <a16:creationId xmlns:a16="http://schemas.microsoft.com/office/drawing/2014/main" id="{550FC891-C566-4AF8-AA6D-B19E799F74BC}"/>
                </a:ext>
              </a:extLst>
            </p:cNvPr>
            <p:cNvCxnSpPr>
              <a:stCxn id="141" idx="2"/>
              <a:endCxn id="65" idx="1"/>
            </p:cNvCxnSpPr>
            <p:nvPr/>
          </p:nvCxnSpPr>
          <p:spPr>
            <a:xfrm flipH="1">
              <a:off x="5433757" y="3154808"/>
              <a:ext cx="363045"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7" name="Straight Arrow Connector 166">
              <a:extLst>
                <a:ext uri="{FF2B5EF4-FFF2-40B4-BE49-F238E27FC236}">
                  <a16:creationId xmlns:a16="http://schemas.microsoft.com/office/drawing/2014/main" id="{FF17CFAC-0B96-4AA5-9189-BBD5AE718759}"/>
                </a:ext>
              </a:extLst>
            </p:cNvPr>
            <p:cNvCxnSpPr>
              <a:stCxn id="141" idx="2"/>
              <a:endCxn id="120" idx="1"/>
            </p:cNvCxnSpPr>
            <p:nvPr/>
          </p:nvCxnSpPr>
          <p:spPr>
            <a:xfrm flipH="1">
              <a:off x="5437946" y="3154808"/>
              <a:ext cx="358855"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8" name="Straight Arrow Connector 167">
              <a:extLst>
                <a:ext uri="{FF2B5EF4-FFF2-40B4-BE49-F238E27FC236}">
                  <a16:creationId xmlns:a16="http://schemas.microsoft.com/office/drawing/2014/main" id="{E0579A95-BE22-477F-8CCA-1676D1A7217F}"/>
                </a:ext>
              </a:extLst>
            </p:cNvPr>
            <p:cNvCxnSpPr>
              <a:stCxn id="146" idx="2"/>
              <a:endCxn id="125" idx="1"/>
            </p:cNvCxnSpPr>
            <p:nvPr/>
          </p:nvCxnSpPr>
          <p:spPr>
            <a:xfrm flipH="1">
              <a:off x="9608973" y="3154808"/>
              <a:ext cx="402182"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9" name="Straight Arrow Connector 168">
              <a:extLst>
                <a:ext uri="{FF2B5EF4-FFF2-40B4-BE49-F238E27FC236}">
                  <a16:creationId xmlns:a16="http://schemas.microsoft.com/office/drawing/2014/main" id="{F6A101B1-3D1E-457E-AEE5-F2BC59670A6A}"/>
                </a:ext>
              </a:extLst>
            </p:cNvPr>
            <p:cNvCxnSpPr>
              <a:stCxn id="146" idx="2"/>
              <a:endCxn id="130" idx="1"/>
            </p:cNvCxnSpPr>
            <p:nvPr/>
          </p:nvCxnSpPr>
          <p:spPr>
            <a:xfrm flipH="1">
              <a:off x="9604783" y="3154808"/>
              <a:ext cx="406372"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88362913-C014-444F-AD94-5888CE45080C}"/>
                </a:ext>
              </a:extLst>
            </p:cNvPr>
            <p:cNvCxnSpPr>
              <a:stCxn id="146" idx="2"/>
              <a:endCxn id="135" idx="1"/>
            </p:cNvCxnSpPr>
            <p:nvPr/>
          </p:nvCxnSpPr>
          <p:spPr>
            <a:xfrm flipH="1">
              <a:off x="9608973" y="3154808"/>
              <a:ext cx="402182"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1" name="Straight Arrow Connector 170">
              <a:extLst>
                <a:ext uri="{FF2B5EF4-FFF2-40B4-BE49-F238E27FC236}">
                  <a16:creationId xmlns:a16="http://schemas.microsoft.com/office/drawing/2014/main" id="{499EC2BE-54C5-4D24-8E84-2CCB4B7DCC59}"/>
                </a:ext>
              </a:extLst>
            </p:cNvPr>
            <p:cNvCxnSpPr>
              <a:stCxn id="144" idx="2"/>
              <a:endCxn id="124" idx="1"/>
            </p:cNvCxnSpPr>
            <p:nvPr/>
          </p:nvCxnSpPr>
          <p:spPr>
            <a:xfrm flipH="1">
              <a:off x="8774242" y="3154808"/>
              <a:ext cx="394043"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15E7AC2E-C323-49DF-BA4A-3188DB11F602}"/>
                </a:ext>
              </a:extLst>
            </p:cNvPr>
            <p:cNvCxnSpPr>
              <a:stCxn id="144" idx="2"/>
              <a:endCxn id="128" idx="3"/>
            </p:cNvCxnSpPr>
            <p:nvPr/>
          </p:nvCxnSpPr>
          <p:spPr>
            <a:xfrm flipH="1">
              <a:off x="8715611" y="3154808"/>
              <a:ext cx="452674"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3" name="Straight Arrow Connector 172">
              <a:extLst>
                <a:ext uri="{FF2B5EF4-FFF2-40B4-BE49-F238E27FC236}">
                  <a16:creationId xmlns:a16="http://schemas.microsoft.com/office/drawing/2014/main" id="{BCFDD209-14F3-4D73-86DA-90192A3B5A60}"/>
                </a:ext>
              </a:extLst>
            </p:cNvPr>
            <p:cNvCxnSpPr>
              <a:stCxn id="144" idx="2"/>
              <a:endCxn id="134" idx="1"/>
            </p:cNvCxnSpPr>
            <p:nvPr/>
          </p:nvCxnSpPr>
          <p:spPr>
            <a:xfrm flipH="1">
              <a:off x="8774242" y="3154808"/>
              <a:ext cx="394043"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173">
              <a:extLst>
                <a:ext uri="{FF2B5EF4-FFF2-40B4-BE49-F238E27FC236}">
                  <a16:creationId xmlns:a16="http://schemas.microsoft.com/office/drawing/2014/main" id="{F4522782-3D43-40C9-8A6D-48F20F0137E2}"/>
                </a:ext>
              </a:extLst>
            </p:cNvPr>
            <p:cNvCxnSpPr>
              <a:stCxn id="145" idx="2"/>
              <a:endCxn id="123" idx="1"/>
            </p:cNvCxnSpPr>
            <p:nvPr/>
          </p:nvCxnSpPr>
          <p:spPr>
            <a:xfrm flipH="1">
              <a:off x="7939512" y="3154808"/>
              <a:ext cx="385902"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5" name="Straight Arrow Connector 174">
              <a:extLst>
                <a:ext uri="{FF2B5EF4-FFF2-40B4-BE49-F238E27FC236}">
                  <a16:creationId xmlns:a16="http://schemas.microsoft.com/office/drawing/2014/main" id="{20CAA97A-92E2-4443-9F94-E332437251DD}"/>
                </a:ext>
              </a:extLst>
            </p:cNvPr>
            <p:cNvCxnSpPr>
              <a:stCxn id="145" idx="2"/>
              <a:endCxn id="128" idx="1"/>
            </p:cNvCxnSpPr>
            <p:nvPr/>
          </p:nvCxnSpPr>
          <p:spPr>
            <a:xfrm flipH="1">
              <a:off x="7935322" y="3154808"/>
              <a:ext cx="390092"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6" name="Straight Arrow Connector 175">
              <a:extLst>
                <a:ext uri="{FF2B5EF4-FFF2-40B4-BE49-F238E27FC236}">
                  <a16:creationId xmlns:a16="http://schemas.microsoft.com/office/drawing/2014/main" id="{47020DC6-A78D-41AF-9B40-B6787E135EFB}"/>
                </a:ext>
              </a:extLst>
            </p:cNvPr>
            <p:cNvCxnSpPr>
              <a:stCxn id="145" idx="2"/>
              <a:endCxn id="133" idx="1"/>
            </p:cNvCxnSpPr>
            <p:nvPr/>
          </p:nvCxnSpPr>
          <p:spPr>
            <a:xfrm flipH="1">
              <a:off x="7939512" y="3154808"/>
              <a:ext cx="385902"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7" name="Straight Arrow Connector 176">
              <a:extLst>
                <a:ext uri="{FF2B5EF4-FFF2-40B4-BE49-F238E27FC236}">
                  <a16:creationId xmlns:a16="http://schemas.microsoft.com/office/drawing/2014/main" id="{7572E562-F79C-4F2C-85BE-8ED0FBD8F28F}"/>
                </a:ext>
              </a:extLst>
            </p:cNvPr>
            <p:cNvCxnSpPr>
              <a:stCxn id="142" idx="2"/>
              <a:endCxn id="122" idx="1"/>
            </p:cNvCxnSpPr>
            <p:nvPr/>
          </p:nvCxnSpPr>
          <p:spPr>
            <a:xfrm flipH="1">
              <a:off x="7104782" y="3154808"/>
              <a:ext cx="377761"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8" name="Straight Arrow Connector 177">
              <a:extLst>
                <a:ext uri="{FF2B5EF4-FFF2-40B4-BE49-F238E27FC236}">
                  <a16:creationId xmlns:a16="http://schemas.microsoft.com/office/drawing/2014/main" id="{5FC49275-E4CC-4160-A71C-FA0A6A4C511C}"/>
                </a:ext>
              </a:extLst>
            </p:cNvPr>
            <p:cNvCxnSpPr>
              <a:stCxn id="142" idx="2"/>
              <a:endCxn id="127" idx="1"/>
            </p:cNvCxnSpPr>
            <p:nvPr/>
          </p:nvCxnSpPr>
          <p:spPr>
            <a:xfrm flipH="1">
              <a:off x="7100592" y="3154808"/>
              <a:ext cx="381951"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9" name="Straight Arrow Connector 178">
              <a:extLst>
                <a:ext uri="{FF2B5EF4-FFF2-40B4-BE49-F238E27FC236}">
                  <a16:creationId xmlns:a16="http://schemas.microsoft.com/office/drawing/2014/main" id="{426C6C1F-01D5-44BD-9449-31A00BBF1C9A}"/>
                </a:ext>
              </a:extLst>
            </p:cNvPr>
            <p:cNvCxnSpPr>
              <a:stCxn id="142" idx="2"/>
              <a:endCxn id="132" idx="1"/>
            </p:cNvCxnSpPr>
            <p:nvPr/>
          </p:nvCxnSpPr>
          <p:spPr>
            <a:xfrm flipH="1">
              <a:off x="7104782" y="3154808"/>
              <a:ext cx="377761"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0" name="Straight Arrow Connector 179">
              <a:extLst>
                <a:ext uri="{FF2B5EF4-FFF2-40B4-BE49-F238E27FC236}">
                  <a16:creationId xmlns:a16="http://schemas.microsoft.com/office/drawing/2014/main" id="{94C7202A-6333-4DF4-9CF0-42D9A54F76C1}"/>
                </a:ext>
              </a:extLst>
            </p:cNvPr>
            <p:cNvCxnSpPr>
              <a:stCxn id="143" idx="2"/>
              <a:endCxn id="121" idx="1"/>
            </p:cNvCxnSpPr>
            <p:nvPr/>
          </p:nvCxnSpPr>
          <p:spPr>
            <a:xfrm flipH="1">
              <a:off x="6270052" y="3154808"/>
              <a:ext cx="369620" cy="88103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1" name="Straight Arrow Connector 180">
              <a:extLst>
                <a:ext uri="{FF2B5EF4-FFF2-40B4-BE49-F238E27FC236}">
                  <a16:creationId xmlns:a16="http://schemas.microsoft.com/office/drawing/2014/main" id="{A14035FE-AB8A-44B4-B71A-BB68FB5F3BED}"/>
                </a:ext>
              </a:extLst>
            </p:cNvPr>
            <p:cNvCxnSpPr>
              <a:stCxn id="143" idx="2"/>
              <a:endCxn id="126" idx="1"/>
            </p:cNvCxnSpPr>
            <p:nvPr/>
          </p:nvCxnSpPr>
          <p:spPr>
            <a:xfrm flipH="1">
              <a:off x="6265861" y="3154808"/>
              <a:ext cx="373810" cy="1742186"/>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2" name="Straight Arrow Connector 181">
              <a:extLst>
                <a:ext uri="{FF2B5EF4-FFF2-40B4-BE49-F238E27FC236}">
                  <a16:creationId xmlns:a16="http://schemas.microsoft.com/office/drawing/2014/main" id="{C045091D-D284-428C-AB62-EF64CB15F241}"/>
                </a:ext>
              </a:extLst>
            </p:cNvPr>
            <p:cNvCxnSpPr>
              <a:stCxn id="143" idx="2"/>
              <a:endCxn id="131" idx="1"/>
            </p:cNvCxnSpPr>
            <p:nvPr/>
          </p:nvCxnSpPr>
          <p:spPr>
            <a:xfrm flipH="1">
              <a:off x="6270052" y="3154808"/>
              <a:ext cx="369620" cy="2603332"/>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grpSp>
      <p:grpSp>
        <p:nvGrpSpPr>
          <p:cNvPr id="183" name="Control To Compute">
            <a:extLst>
              <a:ext uri="{FF2B5EF4-FFF2-40B4-BE49-F238E27FC236}">
                <a16:creationId xmlns:a16="http://schemas.microsoft.com/office/drawing/2014/main" id="{BE10F5B4-F737-4940-AE5F-FAAD64A015F7}"/>
              </a:ext>
            </a:extLst>
          </p:cNvPr>
          <p:cNvGrpSpPr/>
          <p:nvPr/>
        </p:nvGrpSpPr>
        <p:grpSpPr>
          <a:xfrm>
            <a:off x="2760118" y="2080512"/>
            <a:ext cx="6671764" cy="630291"/>
            <a:chOff x="2815463" y="2121734"/>
            <a:chExt cx="6805547" cy="642930"/>
          </a:xfrm>
        </p:grpSpPr>
        <p:cxnSp>
          <p:nvCxnSpPr>
            <p:cNvPr id="184" name="Straight Arrow Connector 183">
              <a:extLst>
                <a:ext uri="{FF2B5EF4-FFF2-40B4-BE49-F238E27FC236}">
                  <a16:creationId xmlns:a16="http://schemas.microsoft.com/office/drawing/2014/main" id="{4CD20980-6284-4DDE-8343-4E9326DEECBC}"/>
                </a:ext>
              </a:extLst>
            </p:cNvPr>
            <p:cNvCxnSpPr>
              <a:cxnSpLocks/>
              <a:stCxn id="148" idx="2"/>
              <a:endCxn id="138" idx="3"/>
            </p:cNvCxnSpPr>
            <p:nvPr/>
          </p:nvCxnSpPr>
          <p:spPr>
            <a:xfrm flipH="1">
              <a:off x="2815463" y="2121735"/>
              <a:ext cx="3402775"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5" name="Straight Arrow Connector 184">
              <a:extLst>
                <a:ext uri="{FF2B5EF4-FFF2-40B4-BE49-F238E27FC236}">
                  <a16:creationId xmlns:a16="http://schemas.microsoft.com/office/drawing/2014/main" id="{BAFFF6D0-7462-4FBB-9719-E6AE009E410C}"/>
                </a:ext>
              </a:extLst>
            </p:cNvPr>
            <p:cNvCxnSpPr>
              <a:cxnSpLocks/>
              <a:stCxn id="148" idx="2"/>
              <a:endCxn id="137" idx="3"/>
            </p:cNvCxnSpPr>
            <p:nvPr/>
          </p:nvCxnSpPr>
          <p:spPr>
            <a:xfrm flipH="1">
              <a:off x="3658334" y="2121735"/>
              <a:ext cx="2559903"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6" name="Straight Arrow Connector 185">
              <a:extLst>
                <a:ext uri="{FF2B5EF4-FFF2-40B4-BE49-F238E27FC236}">
                  <a16:creationId xmlns:a16="http://schemas.microsoft.com/office/drawing/2014/main" id="{C4BD127D-8F33-4C50-B1EC-2DAD2895BC15}"/>
                </a:ext>
              </a:extLst>
            </p:cNvPr>
            <p:cNvCxnSpPr>
              <a:cxnSpLocks/>
              <a:stCxn id="148" idx="2"/>
              <a:endCxn id="140" idx="3"/>
            </p:cNvCxnSpPr>
            <p:nvPr/>
          </p:nvCxnSpPr>
          <p:spPr>
            <a:xfrm flipH="1">
              <a:off x="4501205" y="2121735"/>
              <a:ext cx="1717032"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7" name="Straight Arrow Connector 186">
              <a:extLst>
                <a:ext uri="{FF2B5EF4-FFF2-40B4-BE49-F238E27FC236}">
                  <a16:creationId xmlns:a16="http://schemas.microsoft.com/office/drawing/2014/main" id="{538E448D-66F3-48F4-99EB-180A50D969FD}"/>
                </a:ext>
              </a:extLst>
            </p:cNvPr>
            <p:cNvCxnSpPr>
              <a:cxnSpLocks/>
              <a:stCxn id="148" idx="2"/>
              <a:endCxn id="139" idx="3"/>
            </p:cNvCxnSpPr>
            <p:nvPr/>
          </p:nvCxnSpPr>
          <p:spPr>
            <a:xfrm flipH="1">
              <a:off x="5344076" y="2121735"/>
              <a:ext cx="874161"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8" name="Straight Arrow Connector 187">
              <a:extLst>
                <a:ext uri="{FF2B5EF4-FFF2-40B4-BE49-F238E27FC236}">
                  <a16:creationId xmlns:a16="http://schemas.microsoft.com/office/drawing/2014/main" id="{C756AFF1-ADE5-4A29-9DC6-2C9F3A82DAE8}"/>
                </a:ext>
              </a:extLst>
            </p:cNvPr>
            <p:cNvCxnSpPr>
              <a:cxnSpLocks/>
              <a:stCxn id="148" idx="2"/>
              <a:endCxn id="141" idx="3"/>
            </p:cNvCxnSpPr>
            <p:nvPr/>
          </p:nvCxnSpPr>
          <p:spPr>
            <a:xfrm flipH="1">
              <a:off x="6186946" y="2121735"/>
              <a:ext cx="31291"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9" name="Straight Arrow Connector 188">
              <a:extLst>
                <a:ext uri="{FF2B5EF4-FFF2-40B4-BE49-F238E27FC236}">
                  <a16:creationId xmlns:a16="http://schemas.microsoft.com/office/drawing/2014/main" id="{D242EBA5-AFA7-4B85-976A-67E26A3FE5F1}"/>
                </a:ext>
              </a:extLst>
            </p:cNvPr>
            <p:cNvCxnSpPr>
              <a:cxnSpLocks/>
              <a:stCxn id="148" idx="2"/>
              <a:endCxn id="143" idx="1"/>
            </p:cNvCxnSpPr>
            <p:nvPr/>
          </p:nvCxnSpPr>
          <p:spPr>
            <a:xfrm>
              <a:off x="6218238" y="2121735"/>
              <a:ext cx="31289"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0" name="Straight Arrow Connector 189">
              <a:extLst>
                <a:ext uri="{FF2B5EF4-FFF2-40B4-BE49-F238E27FC236}">
                  <a16:creationId xmlns:a16="http://schemas.microsoft.com/office/drawing/2014/main" id="{3C464D21-EDC3-45EB-A8A9-64BCE1990344}"/>
                </a:ext>
              </a:extLst>
            </p:cNvPr>
            <p:cNvCxnSpPr>
              <a:cxnSpLocks/>
              <a:stCxn id="148" idx="2"/>
              <a:endCxn id="142" idx="1"/>
            </p:cNvCxnSpPr>
            <p:nvPr/>
          </p:nvCxnSpPr>
          <p:spPr>
            <a:xfrm>
              <a:off x="6218238" y="2121735"/>
              <a:ext cx="874160"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1" name="Straight Arrow Connector 190">
              <a:extLst>
                <a:ext uri="{FF2B5EF4-FFF2-40B4-BE49-F238E27FC236}">
                  <a16:creationId xmlns:a16="http://schemas.microsoft.com/office/drawing/2014/main" id="{A25530BB-81AD-451B-AA81-EAC0DE429181}"/>
                </a:ext>
              </a:extLst>
            </p:cNvPr>
            <p:cNvCxnSpPr>
              <a:cxnSpLocks/>
              <a:stCxn id="148" idx="2"/>
              <a:endCxn id="145" idx="1"/>
            </p:cNvCxnSpPr>
            <p:nvPr/>
          </p:nvCxnSpPr>
          <p:spPr>
            <a:xfrm>
              <a:off x="6218238" y="2121735"/>
              <a:ext cx="1717031"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2" name="Straight Arrow Connector 191">
              <a:extLst>
                <a:ext uri="{FF2B5EF4-FFF2-40B4-BE49-F238E27FC236}">
                  <a16:creationId xmlns:a16="http://schemas.microsoft.com/office/drawing/2014/main" id="{21D748FF-2E87-4094-BF4A-331E8E2BE461}"/>
                </a:ext>
              </a:extLst>
            </p:cNvPr>
            <p:cNvCxnSpPr>
              <a:cxnSpLocks/>
              <a:stCxn id="148" idx="2"/>
              <a:endCxn id="145" idx="3"/>
            </p:cNvCxnSpPr>
            <p:nvPr/>
          </p:nvCxnSpPr>
          <p:spPr>
            <a:xfrm>
              <a:off x="6218238" y="2121735"/>
              <a:ext cx="2497321"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93" name="Straight Arrow Connector 192">
              <a:extLst>
                <a:ext uri="{FF2B5EF4-FFF2-40B4-BE49-F238E27FC236}">
                  <a16:creationId xmlns:a16="http://schemas.microsoft.com/office/drawing/2014/main" id="{A193DB37-05CF-4243-BD77-24ACD213BB7B}"/>
                </a:ext>
              </a:extLst>
            </p:cNvPr>
            <p:cNvCxnSpPr>
              <a:cxnSpLocks/>
              <a:stCxn id="148" idx="2"/>
              <a:endCxn id="146" idx="1"/>
            </p:cNvCxnSpPr>
            <p:nvPr/>
          </p:nvCxnSpPr>
          <p:spPr>
            <a:xfrm>
              <a:off x="6218238" y="2121735"/>
              <a:ext cx="3402772" cy="642929"/>
            </a:xfrm>
            <a:prstGeom prst="straightConnector1">
              <a:avLst/>
            </a:prstGeom>
            <a:ln w="38100">
              <a:solidFill>
                <a:schemeClr val="accent1"/>
              </a:solidFill>
              <a:headEnd type="none"/>
              <a:tailEnd type="triangle"/>
            </a:ln>
          </p:spPr>
          <p:style>
            <a:lnRef idx="1">
              <a:schemeClr val="accent1"/>
            </a:lnRef>
            <a:fillRef idx="0">
              <a:schemeClr val="accent1"/>
            </a:fillRef>
            <a:effectRef idx="0">
              <a:schemeClr val="accent1"/>
            </a:effectRef>
            <a:fontRef idx="minor">
              <a:schemeClr val="tx1"/>
            </a:fontRef>
          </p:style>
        </p:cxnSp>
      </p:grpSp>
      <p:grpSp>
        <p:nvGrpSpPr>
          <p:cNvPr id="194" name="Storage to Compute">
            <a:extLst>
              <a:ext uri="{FF2B5EF4-FFF2-40B4-BE49-F238E27FC236}">
                <a16:creationId xmlns:a16="http://schemas.microsoft.com/office/drawing/2014/main" id="{E2CA6634-E21D-473A-B251-9C4968D85450}"/>
              </a:ext>
            </a:extLst>
          </p:cNvPr>
          <p:cNvGrpSpPr/>
          <p:nvPr/>
        </p:nvGrpSpPr>
        <p:grpSpPr>
          <a:xfrm>
            <a:off x="2053657" y="3093277"/>
            <a:ext cx="7760700" cy="2552155"/>
            <a:chOff x="2094836" y="3154807"/>
            <a:chExt cx="7916319" cy="2603332"/>
          </a:xfrm>
        </p:grpSpPr>
        <p:cxnSp>
          <p:nvCxnSpPr>
            <p:cNvPr id="195" name="Straight Arrow Connector 194">
              <a:extLst>
                <a:ext uri="{FF2B5EF4-FFF2-40B4-BE49-F238E27FC236}">
                  <a16:creationId xmlns:a16="http://schemas.microsoft.com/office/drawing/2014/main" id="{0B83E8A1-EE47-43C2-B578-CDE7B14A0CDE}"/>
                </a:ext>
              </a:extLst>
            </p:cNvPr>
            <p:cNvCxnSpPr>
              <a:stCxn id="138" idx="2"/>
              <a:endCxn id="56" idx="1"/>
            </p:cNvCxnSpPr>
            <p:nvPr/>
          </p:nvCxnSpPr>
          <p:spPr>
            <a:xfrm flipH="1">
              <a:off x="2099026" y="3154807"/>
              <a:ext cx="326292"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6" name="Straight Arrow Connector 195">
              <a:extLst>
                <a:ext uri="{FF2B5EF4-FFF2-40B4-BE49-F238E27FC236}">
                  <a16:creationId xmlns:a16="http://schemas.microsoft.com/office/drawing/2014/main" id="{7CDF647A-42DE-487C-90CC-58D328FA467B}"/>
                </a:ext>
              </a:extLst>
            </p:cNvPr>
            <p:cNvCxnSpPr>
              <a:stCxn id="138" idx="2"/>
              <a:endCxn id="61" idx="1"/>
            </p:cNvCxnSpPr>
            <p:nvPr/>
          </p:nvCxnSpPr>
          <p:spPr>
            <a:xfrm flipH="1">
              <a:off x="2094836" y="3154807"/>
              <a:ext cx="330483"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7" name="Straight Arrow Connector 196">
              <a:extLst>
                <a:ext uri="{FF2B5EF4-FFF2-40B4-BE49-F238E27FC236}">
                  <a16:creationId xmlns:a16="http://schemas.microsoft.com/office/drawing/2014/main" id="{BCE5D40F-2ABC-4B62-A65C-8EC06FEFAB4C}"/>
                </a:ext>
              </a:extLst>
            </p:cNvPr>
            <p:cNvCxnSpPr>
              <a:stCxn id="138" idx="2"/>
              <a:endCxn id="66" idx="1"/>
            </p:cNvCxnSpPr>
            <p:nvPr/>
          </p:nvCxnSpPr>
          <p:spPr>
            <a:xfrm flipH="1">
              <a:off x="2099026" y="3154807"/>
              <a:ext cx="326292"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8" name="Straight Arrow Connector 197">
              <a:extLst>
                <a:ext uri="{FF2B5EF4-FFF2-40B4-BE49-F238E27FC236}">
                  <a16:creationId xmlns:a16="http://schemas.microsoft.com/office/drawing/2014/main" id="{86D50193-B01F-49AB-93A5-014CB9D71AE3}"/>
                </a:ext>
              </a:extLst>
            </p:cNvPr>
            <p:cNvCxnSpPr>
              <a:stCxn id="137" idx="2"/>
              <a:endCxn id="57" idx="1"/>
            </p:cNvCxnSpPr>
            <p:nvPr/>
          </p:nvCxnSpPr>
          <p:spPr>
            <a:xfrm flipH="1">
              <a:off x="2933756" y="3154807"/>
              <a:ext cx="334433"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9" name="Straight Arrow Connector 198">
              <a:extLst>
                <a:ext uri="{FF2B5EF4-FFF2-40B4-BE49-F238E27FC236}">
                  <a16:creationId xmlns:a16="http://schemas.microsoft.com/office/drawing/2014/main" id="{49494EB8-361E-4872-943A-DEE73E634C31}"/>
                </a:ext>
              </a:extLst>
            </p:cNvPr>
            <p:cNvCxnSpPr>
              <a:stCxn id="137" idx="2"/>
              <a:endCxn id="62" idx="1"/>
            </p:cNvCxnSpPr>
            <p:nvPr/>
          </p:nvCxnSpPr>
          <p:spPr>
            <a:xfrm flipH="1">
              <a:off x="2929566" y="3154807"/>
              <a:ext cx="338624"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0" name="Straight Arrow Connector 199">
              <a:extLst>
                <a:ext uri="{FF2B5EF4-FFF2-40B4-BE49-F238E27FC236}">
                  <a16:creationId xmlns:a16="http://schemas.microsoft.com/office/drawing/2014/main" id="{B010B0CD-6819-45CA-98EA-F99B9C5D2CE4}"/>
                </a:ext>
              </a:extLst>
            </p:cNvPr>
            <p:cNvCxnSpPr>
              <a:stCxn id="137" idx="2"/>
              <a:endCxn id="67" idx="1"/>
            </p:cNvCxnSpPr>
            <p:nvPr/>
          </p:nvCxnSpPr>
          <p:spPr>
            <a:xfrm flipH="1">
              <a:off x="2933756" y="3154807"/>
              <a:ext cx="334433"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1" name="Straight Arrow Connector 200">
              <a:extLst>
                <a:ext uri="{FF2B5EF4-FFF2-40B4-BE49-F238E27FC236}">
                  <a16:creationId xmlns:a16="http://schemas.microsoft.com/office/drawing/2014/main" id="{9598CB63-D168-4F2A-985F-9F80F613B692}"/>
                </a:ext>
              </a:extLst>
            </p:cNvPr>
            <p:cNvCxnSpPr>
              <a:stCxn id="140" idx="2"/>
              <a:endCxn id="58" idx="1"/>
            </p:cNvCxnSpPr>
            <p:nvPr/>
          </p:nvCxnSpPr>
          <p:spPr>
            <a:xfrm flipH="1">
              <a:off x="3768486" y="3154807"/>
              <a:ext cx="342574"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2" name="Straight Arrow Connector 201">
              <a:extLst>
                <a:ext uri="{FF2B5EF4-FFF2-40B4-BE49-F238E27FC236}">
                  <a16:creationId xmlns:a16="http://schemas.microsoft.com/office/drawing/2014/main" id="{65575415-125D-4C49-8BBF-1DA735129057}"/>
                </a:ext>
              </a:extLst>
            </p:cNvPr>
            <p:cNvCxnSpPr>
              <a:stCxn id="140" idx="2"/>
              <a:endCxn id="63" idx="1"/>
            </p:cNvCxnSpPr>
            <p:nvPr/>
          </p:nvCxnSpPr>
          <p:spPr>
            <a:xfrm flipH="1">
              <a:off x="3764296" y="3154807"/>
              <a:ext cx="346765"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3" name="Straight Arrow Connector 202">
              <a:extLst>
                <a:ext uri="{FF2B5EF4-FFF2-40B4-BE49-F238E27FC236}">
                  <a16:creationId xmlns:a16="http://schemas.microsoft.com/office/drawing/2014/main" id="{2340E9B0-A78E-47F9-BCC2-124F75EC78E3}"/>
                </a:ext>
              </a:extLst>
            </p:cNvPr>
            <p:cNvCxnSpPr>
              <a:stCxn id="140" idx="2"/>
              <a:endCxn id="118" idx="1"/>
            </p:cNvCxnSpPr>
            <p:nvPr/>
          </p:nvCxnSpPr>
          <p:spPr>
            <a:xfrm flipH="1">
              <a:off x="3768486" y="3154807"/>
              <a:ext cx="342574"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4" name="Straight Arrow Connector 203">
              <a:extLst>
                <a:ext uri="{FF2B5EF4-FFF2-40B4-BE49-F238E27FC236}">
                  <a16:creationId xmlns:a16="http://schemas.microsoft.com/office/drawing/2014/main" id="{0BAFA4F7-3C4F-49E1-BCEC-DF1B25098E29}"/>
                </a:ext>
              </a:extLst>
            </p:cNvPr>
            <p:cNvCxnSpPr>
              <a:stCxn id="139" idx="2"/>
              <a:endCxn id="59" idx="1"/>
            </p:cNvCxnSpPr>
            <p:nvPr/>
          </p:nvCxnSpPr>
          <p:spPr>
            <a:xfrm flipH="1">
              <a:off x="4603216" y="3154807"/>
              <a:ext cx="350715"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5" name="Straight Arrow Connector 204">
              <a:extLst>
                <a:ext uri="{FF2B5EF4-FFF2-40B4-BE49-F238E27FC236}">
                  <a16:creationId xmlns:a16="http://schemas.microsoft.com/office/drawing/2014/main" id="{CE7C1A06-6968-442D-B055-BE14C5CD109C}"/>
                </a:ext>
              </a:extLst>
            </p:cNvPr>
            <p:cNvCxnSpPr>
              <a:stCxn id="139" idx="2"/>
              <a:endCxn id="64" idx="1"/>
            </p:cNvCxnSpPr>
            <p:nvPr/>
          </p:nvCxnSpPr>
          <p:spPr>
            <a:xfrm flipH="1">
              <a:off x="4599026" y="3154807"/>
              <a:ext cx="354906"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6" name="Straight Arrow Connector 205">
              <a:extLst>
                <a:ext uri="{FF2B5EF4-FFF2-40B4-BE49-F238E27FC236}">
                  <a16:creationId xmlns:a16="http://schemas.microsoft.com/office/drawing/2014/main" id="{E8056F4D-FE0D-49C5-BCFD-E1DBDC06F4A0}"/>
                </a:ext>
              </a:extLst>
            </p:cNvPr>
            <p:cNvCxnSpPr>
              <a:stCxn id="139" idx="2"/>
              <a:endCxn id="119" idx="1"/>
            </p:cNvCxnSpPr>
            <p:nvPr/>
          </p:nvCxnSpPr>
          <p:spPr>
            <a:xfrm flipH="1">
              <a:off x="4603216" y="3154807"/>
              <a:ext cx="350715"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7" name="Straight Arrow Connector 206">
              <a:extLst>
                <a:ext uri="{FF2B5EF4-FFF2-40B4-BE49-F238E27FC236}">
                  <a16:creationId xmlns:a16="http://schemas.microsoft.com/office/drawing/2014/main" id="{A982E5FD-7266-49AB-A1BC-CFA9F6718397}"/>
                </a:ext>
              </a:extLst>
            </p:cNvPr>
            <p:cNvCxnSpPr>
              <a:stCxn id="141" idx="2"/>
              <a:endCxn id="60" idx="1"/>
            </p:cNvCxnSpPr>
            <p:nvPr/>
          </p:nvCxnSpPr>
          <p:spPr>
            <a:xfrm flipH="1">
              <a:off x="5437946" y="3154807"/>
              <a:ext cx="358855"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8" name="Straight Arrow Connector 207">
              <a:extLst>
                <a:ext uri="{FF2B5EF4-FFF2-40B4-BE49-F238E27FC236}">
                  <a16:creationId xmlns:a16="http://schemas.microsoft.com/office/drawing/2014/main" id="{AF9D5E21-D6AF-44F7-9A57-7F1517904860}"/>
                </a:ext>
              </a:extLst>
            </p:cNvPr>
            <p:cNvCxnSpPr>
              <a:stCxn id="141" idx="2"/>
              <a:endCxn id="65" idx="1"/>
            </p:cNvCxnSpPr>
            <p:nvPr/>
          </p:nvCxnSpPr>
          <p:spPr>
            <a:xfrm flipH="1">
              <a:off x="5433757" y="3154807"/>
              <a:ext cx="363045"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9" name="Straight Arrow Connector 208">
              <a:extLst>
                <a:ext uri="{FF2B5EF4-FFF2-40B4-BE49-F238E27FC236}">
                  <a16:creationId xmlns:a16="http://schemas.microsoft.com/office/drawing/2014/main" id="{45ECC54F-483A-4D04-A217-11F4A24852E5}"/>
                </a:ext>
              </a:extLst>
            </p:cNvPr>
            <p:cNvCxnSpPr>
              <a:stCxn id="141" idx="2"/>
              <a:endCxn id="120" idx="1"/>
            </p:cNvCxnSpPr>
            <p:nvPr/>
          </p:nvCxnSpPr>
          <p:spPr>
            <a:xfrm flipH="1">
              <a:off x="5437946" y="3154807"/>
              <a:ext cx="358855"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0" name="Straight Arrow Connector 209">
              <a:extLst>
                <a:ext uri="{FF2B5EF4-FFF2-40B4-BE49-F238E27FC236}">
                  <a16:creationId xmlns:a16="http://schemas.microsoft.com/office/drawing/2014/main" id="{FF35083A-70DD-4A7F-8334-189CE0916541}"/>
                </a:ext>
              </a:extLst>
            </p:cNvPr>
            <p:cNvCxnSpPr>
              <a:stCxn id="146" idx="2"/>
              <a:endCxn id="125" idx="1"/>
            </p:cNvCxnSpPr>
            <p:nvPr/>
          </p:nvCxnSpPr>
          <p:spPr>
            <a:xfrm flipH="1">
              <a:off x="9608973" y="3154807"/>
              <a:ext cx="402182"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1" name="Straight Arrow Connector 210">
              <a:extLst>
                <a:ext uri="{FF2B5EF4-FFF2-40B4-BE49-F238E27FC236}">
                  <a16:creationId xmlns:a16="http://schemas.microsoft.com/office/drawing/2014/main" id="{49C683E7-4485-46CF-B5F3-71F29519B757}"/>
                </a:ext>
              </a:extLst>
            </p:cNvPr>
            <p:cNvCxnSpPr>
              <a:stCxn id="146" idx="2"/>
              <a:endCxn id="130" idx="1"/>
            </p:cNvCxnSpPr>
            <p:nvPr/>
          </p:nvCxnSpPr>
          <p:spPr>
            <a:xfrm flipH="1">
              <a:off x="9604783" y="3154807"/>
              <a:ext cx="406372"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2" name="Straight Arrow Connector 211">
              <a:extLst>
                <a:ext uri="{FF2B5EF4-FFF2-40B4-BE49-F238E27FC236}">
                  <a16:creationId xmlns:a16="http://schemas.microsoft.com/office/drawing/2014/main" id="{A352589E-B67A-4421-B496-87B1EB474ED4}"/>
                </a:ext>
              </a:extLst>
            </p:cNvPr>
            <p:cNvCxnSpPr>
              <a:stCxn id="146" idx="2"/>
              <a:endCxn id="135" idx="1"/>
            </p:cNvCxnSpPr>
            <p:nvPr/>
          </p:nvCxnSpPr>
          <p:spPr>
            <a:xfrm flipH="1">
              <a:off x="9608973" y="3154807"/>
              <a:ext cx="402182"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3" name="Straight Arrow Connector 212">
              <a:extLst>
                <a:ext uri="{FF2B5EF4-FFF2-40B4-BE49-F238E27FC236}">
                  <a16:creationId xmlns:a16="http://schemas.microsoft.com/office/drawing/2014/main" id="{38A2F60D-47F6-4CD5-B8CA-F4176EC0A251}"/>
                </a:ext>
              </a:extLst>
            </p:cNvPr>
            <p:cNvCxnSpPr>
              <a:stCxn id="144" idx="2"/>
              <a:endCxn id="124" idx="1"/>
            </p:cNvCxnSpPr>
            <p:nvPr/>
          </p:nvCxnSpPr>
          <p:spPr>
            <a:xfrm flipH="1">
              <a:off x="8774242" y="3154807"/>
              <a:ext cx="394043"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4" name="Straight Arrow Connector 213">
              <a:extLst>
                <a:ext uri="{FF2B5EF4-FFF2-40B4-BE49-F238E27FC236}">
                  <a16:creationId xmlns:a16="http://schemas.microsoft.com/office/drawing/2014/main" id="{EF246156-74D9-4326-A1D3-0D9122672F06}"/>
                </a:ext>
              </a:extLst>
            </p:cNvPr>
            <p:cNvCxnSpPr>
              <a:stCxn id="144" idx="2"/>
              <a:endCxn id="129" idx="1"/>
            </p:cNvCxnSpPr>
            <p:nvPr/>
          </p:nvCxnSpPr>
          <p:spPr>
            <a:xfrm flipH="1">
              <a:off x="8770052" y="3154807"/>
              <a:ext cx="398233"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5" name="Straight Arrow Connector 214">
              <a:extLst>
                <a:ext uri="{FF2B5EF4-FFF2-40B4-BE49-F238E27FC236}">
                  <a16:creationId xmlns:a16="http://schemas.microsoft.com/office/drawing/2014/main" id="{14997787-DB16-4947-82D9-0E6E9FC3A976}"/>
                </a:ext>
              </a:extLst>
            </p:cNvPr>
            <p:cNvCxnSpPr>
              <a:stCxn id="144" idx="2"/>
              <a:endCxn id="134" idx="1"/>
            </p:cNvCxnSpPr>
            <p:nvPr/>
          </p:nvCxnSpPr>
          <p:spPr>
            <a:xfrm flipH="1">
              <a:off x="8774242" y="3154807"/>
              <a:ext cx="394043"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6" name="Straight Arrow Connector 215">
              <a:extLst>
                <a:ext uri="{FF2B5EF4-FFF2-40B4-BE49-F238E27FC236}">
                  <a16:creationId xmlns:a16="http://schemas.microsoft.com/office/drawing/2014/main" id="{763FD0B1-1A4A-4DE4-BCE7-EE1DE10B38CE}"/>
                </a:ext>
              </a:extLst>
            </p:cNvPr>
            <p:cNvCxnSpPr>
              <a:stCxn id="145" idx="2"/>
              <a:endCxn id="123" idx="1"/>
            </p:cNvCxnSpPr>
            <p:nvPr/>
          </p:nvCxnSpPr>
          <p:spPr>
            <a:xfrm flipH="1">
              <a:off x="7939512" y="3154807"/>
              <a:ext cx="385902"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7" name="Straight Arrow Connector 216">
              <a:extLst>
                <a:ext uri="{FF2B5EF4-FFF2-40B4-BE49-F238E27FC236}">
                  <a16:creationId xmlns:a16="http://schemas.microsoft.com/office/drawing/2014/main" id="{107779C1-BA8B-44B0-8D64-E62A206C641B}"/>
                </a:ext>
              </a:extLst>
            </p:cNvPr>
            <p:cNvCxnSpPr>
              <a:stCxn id="145" idx="2"/>
              <a:endCxn id="128" idx="1"/>
            </p:cNvCxnSpPr>
            <p:nvPr/>
          </p:nvCxnSpPr>
          <p:spPr>
            <a:xfrm flipH="1">
              <a:off x="7935322" y="3154807"/>
              <a:ext cx="390092"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8" name="Straight Arrow Connector 217">
              <a:extLst>
                <a:ext uri="{FF2B5EF4-FFF2-40B4-BE49-F238E27FC236}">
                  <a16:creationId xmlns:a16="http://schemas.microsoft.com/office/drawing/2014/main" id="{E6FEA751-3128-4FBB-8F1A-35B228A760BB}"/>
                </a:ext>
              </a:extLst>
            </p:cNvPr>
            <p:cNvCxnSpPr>
              <a:stCxn id="145" idx="2"/>
              <a:endCxn id="133" idx="1"/>
            </p:cNvCxnSpPr>
            <p:nvPr/>
          </p:nvCxnSpPr>
          <p:spPr>
            <a:xfrm flipH="1">
              <a:off x="7939512" y="3154807"/>
              <a:ext cx="385902"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9" name="Straight Arrow Connector 218">
              <a:extLst>
                <a:ext uri="{FF2B5EF4-FFF2-40B4-BE49-F238E27FC236}">
                  <a16:creationId xmlns:a16="http://schemas.microsoft.com/office/drawing/2014/main" id="{89CDA1F2-0C2C-458D-88CE-B82479C837D8}"/>
                </a:ext>
              </a:extLst>
            </p:cNvPr>
            <p:cNvCxnSpPr>
              <a:stCxn id="142" idx="2"/>
              <a:endCxn id="122" idx="1"/>
            </p:cNvCxnSpPr>
            <p:nvPr/>
          </p:nvCxnSpPr>
          <p:spPr>
            <a:xfrm flipH="1">
              <a:off x="7104782" y="3154807"/>
              <a:ext cx="377761"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0" name="Straight Arrow Connector 219">
              <a:extLst>
                <a:ext uri="{FF2B5EF4-FFF2-40B4-BE49-F238E27FC236}">
                  <a16:creationId xmlns:a16="http://schemas.microsoft.com/office/drawing/2014/main" id="{7F344BA7-491F-4A3C-B23A-2D624C723692}"/>
                </a:ext>
              </a:extLst>
            </p:cNvPr>
            <p:cNvCxnSpPr>
              <a:stCxn id="142" idx="2"/>
              <a:endCxn id="126" idx="3"/>
            </p:cNvCxnSpPr>
            <p:nvPr/>
          </p:nvCxnSpPr>
          <p:spPr>
            <a:xfrm flipH="1">
              <a:off x="7046151" y="3154807"/>
              <a:ext cx="436392"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1" name="Straight Arrow Connector 220">
              <a:extLst>
                <a:ext uri="{FF2B5EF4-FFF2-40B4-BE49-F238E27FC236}">
                  <a16:creationId xmlns:a16="http://schemas.microsoft.com/office/drawing/2014/main" id="{F875259F-FD86-4B1F-B07F-F5B54C7BD355}"/>
                </a:ext>
              </a:extLst>
            </p:cNvPr>
            <p:cNvCxnSpPr>
              <a:stCxn id="142" idx="2"/>
              <a:endCxn id="132" idx="1"/>
            </p:cNvCxnSpPr>
            <p:nvPr/>
          </p:nvCxnSpPr>
          <p:spPr>
            <a:xfrm flipH="1">
              <a:off x="7104782" y="3154807"/>
              <a:ext cx="377761"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2" name="Straight Arrow Connector 221">
              <a:extLst>
                <a:ext uri="{FF2B5EF4-FFF2-40B4-BE49-F238E27FC236}">
                  <a16:creationId xmlns:a16="http://schemas.microsoft.com/office/drawing/2014/main" id="{3BC49EAF-A913-4E92-A4EA-B9FF825F41D4}"/>
                </a:ext>
              </a:extLst>
            </p:cNvPr>
            <p:cNvCxnSpPr>
              <a:stCxn id="143" idx="2"/>
              <a:endCxn id="121" idx="1"/>
            </p:cNvCxnSpPr>
            <p:nvPr/>
          </p:nvCxnSpPr>
          <p:spPr>
            <a:xfrm flipH="1">
              <a:off x="6270052" y="3154807"/>
              <a:ext cx="369620" cy="88103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3" name="Straight Arrow Connector 222">
              <a:extLst>
                <a:ext uri="{FF2B5EF4-FFF2-40B4-BE49-F238E27FC236}">
                  <a16:creationId xmlns:a16="http://schemas.microsoft.com/office/drawing/2014/main" id="{2173A1B4-1379-40DD-AA79-6EFA4923B6D2}"/>
                </a:ext>
              </a:extLst>
            </p:cNvPr>
            <p:cNvCxnSpPr>
              <a:stCxn id="143" idx="2"/>
              <a:endCxn id="126" idx="1"/>
            </p:cNvCxnSpPr>
            <p:nvPr/>
          </p:nvCxnSpPr>
          <p:spPr>
            <a:xfrm flipH="1">
              <a:off x="6265861" y="3154807"/>
              <a:ext cx="373810" cy="1742186"/>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4" name="Straight Arrow Connector 223">
              <a:extLst>
                <a:ext uri="{FF2B5EF4-FFF2-40B4-BE49-F238E27FC236}">
                  <a16:creationId xmlns:a16="http://schemas.microsoft.com/office/drawing/2014/main" id="{00090109-04CC-4B7B-AA84-89AE0ACA3921}"/>
                </a:ext>
              </a:extLst>
            </p:cNvPr>
            <p:cNvCxnSpPr>
              <a:stCxn id="143" idx="2"/>
              <a:endCxn id="131" idx="1"/>
            </p:cNvCxnSpPr>
            <p:nvPr/>
          </p:nvCxnSpPr>
          <p:spPr>
            <a:xfrm flipH="1">
              <a:off x="6270052" y="3154807"/>
              <a:ext cx="369620" cy="2603332"/>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225" name="Compute to Control">
            <a:extLst>
              <a:ext uri="{FF2B5EF4-FFF2-40B4-BE49-F238E27FC236}">
                <a16:creationId xmlns:a16="http://schemas.microsoft.com/office/drawing/2014/main" id="{5CB40974-340C-4466-9014-99503F281E25}"/>
              </a:ext>
            </a:extLst>
          </p:cNvPr>
          <p:cNvGrpSpPr/>
          <p:nvPr/>
        </p:nvGrpSpPr>
        <p:grpSpPr>
          <a:xfrm>
            <a:off x="2760118" y="2080512"/>
            <a:ext cx="6671764" cy="630291"/>
            <a:chOff x="2815463" y="2121734"/>
            <a:chExt cx="6805547" cy="642930"/>
          </a:xfrm>
        </p:grpSpPr>
        <p:cxnSp>
          <p:nvCxnSpPr>
            <p:cNvPr id="226" name="Straight Arrow Connector 225">
              <a:extLst>
                <a:ext uri="{FF2B5EF4-FFF2-40B4-BE49-F238E27FC236}">
                  <a16:creationId xmlns:a16="http://schemas.microsoft.com/office/drawing/2014/main" id="{85339410-9B2B-4137-8712-ECFEAD005212}"/>
                </a:ext>
              </a:extLst>
            </p:cNvPr>
            <p:cNvCxnSpPr>
              <a:cxnSpLocks/>
              <a:stCxn id="148" idx="2"/>
              <a:endCxn id="138" idx="3"/>
            </p:cNvCxnSpPr>
            <p:nvPr/>
          </p:nvCxnSpPr>
          <p:spPr>
            <a:xfrm flipH="1">
              <a:off x="2815463" y="2121735"/>
              <a:ext cx="3402775"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7" name="Straight Arrow Connector 226">
              <a:extLst>
                <a:ext uri="{FF2B5EF4-FFF2-40B4-BE49-F238E27FC236}">
                  <a16:creationId xmlns:a16="http://schemas.microsoft.com/office/drawing/2014/main" id="{EFD7E2A8-DF41-41F0-9035-BBEAEA92A06C}"/>
                </a:ext>
              </a:extLst>
            </p:cNvPr>
            <p:cNvCxnSpPr>
              <a:cxnSpLocks/>
              <a:stCxn id="148" idx="2"/>
              <a:endCxn id="137" idx="3"/>
            </p:cNvCxnSpPr>
            <p:nvPr/>
          </p:nvCxnSpPr>
          <p:spPr>
            <a:xfrm flipH="1">
              <a:off x="3658334" y="2121735"/>
              <a:ext cx="2559903"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8" name="Straight Arrow Connector 227">
              <a:extLst>
                <a:ext uri="{FF2B5EF4-FFF2-40B4-BE49-F238E27FC236}">
                  <a16:creationId xmlns:a16="http://schemas.microsoft.com/office/drawing/2014/main" id="{6868C9C0-5DB7-420E-8BB0-F6CDD1556329}"/>
                </a:ext>
              </a:extLst>
            </p:cNvPr>
            <p:cNvCxnSpPr>
              <a:cxnSpLocks/>
              <a:stCxn id="148" idx="2"/>
              <a:endCxn id="140" idx="3"/>
            </p:cNvCxnSpPr>
            <p:nvPr/>
          </p:nvCxnSpPr>
          <p:spPr>
            <a:xfrm flipH="1">
              <a:off x="4501205" y="2121735"/>
              <a:ext cx="1717032"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9" name="Straight Arrow Connector 228">
              <a:extLst>
                <a:ext uri="{FF2B5EF4-FFF2-40B4-BE49-F238E27FC236}">
                  <a16:creationId xmlns:a16="http://schemas.microsoft.com/office/drawing/2014/main" id="{764DB6F8-24D3-43EC-8092-462843D94BE3}"/>
                </a:ext>
              </a:extLst>
            </p:cNvPr>
            <p:cNvCxnSpPr>
              <a:cxnSpLocks/>
              <a:stCxn id="148" idx="2"/>
              <a:endCxn id="141" idx="3"/>
            </p:cNvCxnSpPr>
            <p:nvPr/>
          </p:nvCxnSpPr>
          <p:spPr>
            <a:xfrm flipH="1">
              <a:off x="6186946" y="2121735"/>
              <a:ext cx="31291"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0" name="Straight Arrow Connector 229">
              <a:extLst>
                <a:ext uri="{FF2B5EF4-FFF2-40B4-BE49-F238E27FC236}">
                  <a16:creationId xmlns:a16="http://schemas.microsoft.com/office/drawing/2014/main" id="{A879E288-F134-44CF-881F-C72254C08AAC}"/>
                </a:ext>
              </a:extLst>
            </p:cNvPr>
            <p:cNvCxnSpPr>
              <a:cxnSpLocks/>
              <a:stCxn id="148" idx="2"/>
              <a:endCxn id="139" idx="3"/>
            </p:cNvCxnSpPr>
            <p:nvPr/>
          </p:nvCxnSpPr>
          <p:spPr>
            <a:xfrm flipH="1">
              <a:off x="5344076" y="2121735"/>
              <a:ext cx="874161"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1" name="Straight Arrow Connector 230">
              <a:extLst>
                <a:ext uri="{FF2B5EF4-FFF2-40B4-BE49-F238E27FC236}">
                  <a16:creationId xmlns:a16="http://schemas.microsoft.com/office/drawing/2014/main" id="{119C7CFE-DA3B-43B5-82A0-3772DCC26963}"/>
                </a:ext>
              </a:extLst>
            </p:cNvPr>
            <p:cNvCxnSpPr>
              <a:cxnSpLocks/>
              <a:stCxn id="148" idx="2"/>
              <a:endCxn id="143" idx="1"/>
            </p:cNvCxnSpPr>
            <p:nvPr/>
          </p:nvCxnSpPr>
          <p:spPr>
            <a:xfrm>
              <a:off x="6218238" y="2121735"/>
              <a:ext cx="31289"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2" name="Straight Arrow Connector 231">
              <a:extLst>
                <a:ext uri="{FF2B5EF4-FFF2-40B4-BE49-F238E27FC236}">
                  <a16:creationId xmlns:a16="http://schemas.microsoft.com/office/drawing/2014/main" id="{F2482BB8-A35F-4200-9010-509A6582012D}"/>
                </a:ext>
              </a:extLst>
            </p:cNvPr>
            <p:cNvCxnSpPr>
              <a:cxnSpLocks/>
              <a:stCxn id="148" idx="2"/>
              <a:endCxn id="142" idx="1"/>
            </p:cNvCxnSpPr>
            <p:nvPr/>
          </p:nvCxnSpPr>
          <p:spPr>
            <a:xfrm>
              <a:off x="6218238" y="2121735"/>
              <a:ext cx="874160"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3" name="Straight Arrow Connector 232">
              <a:extLst>
                <a:ext uri="{FF2B5EF4-FFF2-40B4-BE49-F238E27FC236}">
                  <a16:creationId xmlns:a16="http://schemas.microsoft.com/office/drawing/2014/main" id="{71222015-7011-4E65-A099-C8FCB7295DCD}"/>
                </a:ext>
              </a:extLst>
            </p:cNvPr>
            <p:cNvCxnSpPr>
              <a:cxnSpLocks/>
              <a:stCxn id="148" idx="2"/>
              <a:endCxn id="145" idx="1"/>
            </p:cNvCxnSpPr>
            <p:nvPr/>
          </p:nvCxnSpPr>
          <p:spPr>
            <a:xfrm>
              <a:off x="6218238" y="2121735"/>
              <a:ext cx="1717031"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4" name="Straight Arrow Connector 233">
              <a:extLst>
                <a:ext uri="{FF2B5EF4-FFF2-40B4-BE49-F238E27FC236}">
                  <a16:creationId xmlns:a16="http://schemas.microsoft.com/office/drawing/2014/main" id="{449BA898-1F5B-4833-B84C-2DD50F86BBD4}"/>
                </a:ext>
              </a:extLst>
            </p:cNvPr>
            <p:cNvCxnSpPr>
              <a:cxnSpLocks/>
              <a:stCxn id="148" idx="2"/>
              <a:endCxn id="144" idx="1"/>
            </p:cNvCxnSpPr>
            <p:nvPr/>
          </p:nvCxnSpPr>
          <p:spPr>
            <a:xfrm>
              <a:off x="6218238" y="2121735"/>
              <a:ext cx="2559902"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5" name="Straight Arrow Connector 234">
              <a:extLst>
                <a:ext uri="{FF2B5EF4-FFF2-40B4-BE49-F238E27FC236}">
                  <a16:creationId xmlns:a16="http://schemas.microsoft.com/office/drawing/2014/main" id="{D5CCFF38-6DDA-463F-A2FD-0BE75CC9853B}"/>
                </a:ext>
              </a:extLst>
            </p:cNvPr>
            <p:cNvCxnSpPr>
              <a:cxnSpLocks/>
              <a:stCxn id="148" idx="2"/>
              <a:endCxn id="146" idx="1"/>
            </p:cNvCxnSpPr>
            <p:nvPr/>
          </p:nvCxnSpPr>
          <p:spPr>
            <a:xfrm>
              <a:off x="6218238" y="2121735"/>
              <a:ext cx="3402772" cy="642929"/>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13825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83"/>
                                        </p:tgtEl>
                                        <p:attrNameLst>
                                          <p:attrName>style.visibility</p:attrName>
                                        </p:attrNameLst>
                                      </p:cBhvr>
                                      <p:to>
                                        <p:strVal val="visible"/>
                                      </p:to>
                                    </p:set>
                                    <p:animEffect transition="in" filter="wipe(up)">
                                      <p:cBhvr>
                                        <p:cTn id="7" dur="500"/>
                                        <p:tgtEl>
                                          <p:spTgt spid="18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52"/>
                                        </p:tgtEl>
                                        <p:attrNameLst>
                                          <p:attrName>style.visibility</p:attrName>
                                        </p:attrNameLst>
                                      </p:cBhvr>
                                      <p:to>
                                        <p:strVal val="visible"/>
                                      </p:to>
                                    </p:set>
                                    <p:animEffect transition="in" filter="wipe(up)">
                                      <p:cBhvr>
                                        <p:cTn id="11" dur="500"/>
                                        <p:tgtEl>
                                          <p:spTgt spid="15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83"/>
                                        </p:tgtEl>
                                      </p:cBhvr>
                                    </p:animEffect>
                                    <p:set>
                                      <p:cBhvr>
                                        <p:cTn id="16" dur="1" fill="hold">
                                          <p:stCondLst>
                                            <p:cond delay="499"/>
                                          </p:stCondLst>
                                        </p:cTn>
                                        <p:tgtEl>
                                          <p:spTgt spid="183"/>
                                        </p:tgtEl>
                                        <p:attrNameLst>
                                          <p:attrName>style.visibility</p:attrName>
                                        </p:attrNameLst>
                                      </p:cBhvr>
                                      <p:to>
                                        <p:strVal val="hidden"/>
                                      </p:to>
                                    </p:set>
                                  </p:childTnLst>
                                </p:cTn>
                              </p:par>
                            </p:childTnLst>
                          </p:cTn>
                        </p:par>
                        <p:par>
                          <p:cTn id="17" fill="hold">
                            <p:stCondLst>
                              <p:cond delay="500"/>
                            </p:stCondLst>
                            <p:childTnLst>
                              <p:par>
                                <p:cTn id="18" presetID="10" presetClass="exit" presetSubtype="0" fill="hold" nodeType="afterEffect">
                                  <p:stCondLst>
                                    <p:cond delay="0"/>
                                  </p:stCondLst>
                                  <p:childTnLst>
                                    <p:animEffect transition="out" filter="fade">
                                      <p:cBhvr>
                                        <p:cTn id="19" dur="500"/>
                                        <p:tgtEl>
                                          <p:spTgt spid="152"/>
                                        </p:tgtEl>
                                      </p:cBhvr>
                                    </p:animEffect>
                                    <p:set>
                                      <p:cBhvr>
                                        <p:cTn id="20" dur="1" fill="hold">
                                          <p:stCondLst>
                                            <p:cond delay="499"/>
                                          </p:stCondLst>
                                        </p:cTn>
                                        <p:tgtEl>
                                          <p:spTgt spid="152"/>
                                        </p:tgtEl>
                                        <p:attrNameLst>
                                          <p:attrName>style.visibility</p:attrName>
                                        </p:attrNameLst>
                                      </p:cBhvr>
                                      <p:to>
                                        <p:strVal val="hidden"/>
                                      </p:to>
                                    </p:se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94"/>
                                        </p:tgtEl>
                                        <p:attrNameLst>
                                          <p:attrName>style.visibility</p:attrName>
                                        </p:attrNameLst>
                                      </p:cBhvr>
                                      <p:to>
                                        <p:strVal val="visible"/>
                                      </p:to>
                                    </p:set>
                                    <p:animEffect transition="in" filter="wipe(down)">
                                      <p:cBhvr>
                                        <p:cTn id="24" dur="500"/>
                                        <p:tgtEl>
                                          <p:spTgt spid="194"/>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225"/>
                                        </p:tgtEl>
                                        <p:attrNameLst>
                                          <p:attrName>style.visibility</p:attrName>
                                        </p:attrNameLst>
                                      </p:cBhvr>
                                      <p:to>
                                        <p:strVal val="visible"/>
                                      </p:to>
                                    </p:set>
                                    <p:animEffect transition="in" filter="wipe(down)">
                                      <p:cBhvr>
                                        <p:cTn id="28" dur="500"/>
                                        <p:tgtEl>
                                          <p:spTgt spid="225"/>
                                        </p:tgtEl>
                                      </p:cBhvr>
                                    </p:animEffect>
                                  </p:childTnLst>
                                </p:cTn>
                              </p:par>
                            </p:childTnLst>
                          </p:cTn>
                        </p:par>
                        <p:par>
                          <p:cTn id="29" fill="hold">
                            <p:stCondLst>
                              <p:cond delay="2000"/>
                            </p:stCondLst>
                            <p:childTnLst>
                              <p:par>
                                <p:cTn id="30" presetID="10" presetClass="exit" presetSubtype="0" fill="hold" nodeType="afterEffect">
                                  <p:stCondLst>
                                    <p:cond delay="0"/>
                                  </p:stCondLst>
                                  <p:childTnLst>
                                    <p:animEffect transition="out" filter="fade">
                                      <p:cBhvr>
                                        <p:cTn id="31" dur="500"/>
                                        <p:tgtEl>
                                          <p:spTgt spid="194"/>
                                        </p:tgtEl>
                                      </p:cBhvr>
                                    </p:animEffect>
                                    <p:set>
                                      <p:cBhvr>
                                        <p:cTn id="32" dur="1" fill="hold">
                                          <p:stCondLst>
                                            <p:cond delay="499"/>
                                          </p:stCondLst>
                                        </p:cTn>
                                        <p:tgtEl>
                                          <p:spTgt spid="194"/>
                                        </p:tgtEl>
                                        <p:attrNameLst>
                                          <p:attrName>style.visibility</p:attrName>
                                        </p:attrNameLst>
                                      </p:cBhvr>
                                      <p:to>
                                        <p:strVal val="hidden"/>
                                      </p:to>
                                    </p:set>
                                  </p:childTnLst>
                                </p:cTn>
                              </p:par>
                            </p:childTnLst>
                          </p:cTn>
                        </p:par>
                        <p:par>
                          <p:cTn id="33" fill="hold">
                            <p:stCondLst>
                              <p:cond delay="2500"/>
                            </p:stCondLst>
                            <p:childTnLst>
                              <p:par>
                                <p:cTn id="34" presetID="10" presetClass="exit" presetSubtype="0" fill="hold" nodeType="afterEffect">
                                  <p:stCondLst>
                                    <p:cond delay="0"/>
                                  </p:stCondLst>
                                  <p:childTnLst>
                                    <p:animEffect transition="out" filter="fade">
                                      <p:cBhvr>
                                        <p:cTn id="35" dur="500"/>
                                        <p:tgtEl>
                                          <p:spTgt spid="225"/>
                                        </p:tgtEl>
                                      </p:cBhvr>
                                    </p:animEffect>
                                    <p:set>
                                      <p:cBhvr>
                                        <p:cTn id="36" dur="1" fill="hold">
                                          <p:stCondLst>
                                            <p:cond delay="499"/>
                                          </p:stCondLst>
                                        </p:cTn>
                                        <p:tgtEl>
                                          <p:spTgt spid="2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a:xfrm>
            <a:off x="274638" y="3954463"/>
            <a:ext cx="10058401" cy="1625060"/>
          </a:xfrm>
        </p:spPr>
        <p:txBody>
          <a:bodyPr/>
          <a:lstStyle/>
          <a:p>
            <a:r>
              <a:rPr lang="en-US" dirty="0"/>
              <a:t>Azure portal</a:t>
            </a:r>
          </a:p>
          <a:p>
            <a:r>
              <a:rPr lang="en-US" dirty="0"/>
              <a:t>Creating Azure SQL Data Warehouse</a:t>
            </a:r>
          </a:p>
          <a:p>
            <a:r>
              <a:rPr lang="en-US" dirty="0"/>
              <a:t>Data Warehouse Units</a:t>
            </a:r>
          </a:p>
        </p:txBody>
      </p:sp>
    </p:spTree>
    <p:extLst>
      <p:ext uri="{BB962C8B-B14F-4D97-AF65-F5344CB8AC3E}">
        <p14:creationId xmlns:p14="http://schemas.microsoft.com/office/powerpoint/2010/main" val="183356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Designing your Data Warehouse in Azure</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3336298"/>
          </a:xfrm>
        </p:spPr>
        <p:txBody>
          <a:bodyPr/>
          <a:lstStyle/>
          <a:p>
            <a:r>
              <a:rPr lang="en-US" sz="3200" dirty="0"/>
              <a:t>Data distribution in general</a:t>
            </a:r>
          </a:p>
          <a:p>
            <a:r>
              <a:rPr lang="en-US" sz="3200" dirty="0"/>
              <a:t>Hash distribution</a:t>
            </a:r>
          </a:p>
          <a:p>
            <a:r>
              <a:rPr lang="en-US" sz="3200" dirty="0"/>
              <a:t>Round-Robin distribution</a:t>
            </a:r>
          </a:p>
          <a:p>
            <a:r>
              <a:rPr lang="en-US" sz="3200" dirty="0"/>
              <a:t>Different table types</a:t>
            </a:r>
          </a:p>
          <a:p>
            <a:r>
              <a:rPr lang="en-US" sz="3200" dirty="0"/>
              <a:t>Recommendations</a:t>
            </a:r>
          </a:p>
          <a:p>
            <a:endParaRPr lang="en-US" sz="3200" dirty="0"/>
          </a:p>
        </p:txBody>
      </p:sp>
    </p:spTree>
    <p:extLst>
      <p:ext uri="{BB962C8B-B14F-4D97-AF65-F5344CB8AC3E}">
        <p14:creationId xmlns:p14="http://schemas.microsoft.com/office/powerpoint/2010/main" val="668749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 distribution in general</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4124206"/>
          </a:xfrm>
        </p:spPr>
        <p:txBody>
          <a:bodyPr/>
          <a:lstStyle/>
          <a:p>
            <a:r>
              <a:rPr lang="en-US" sz="3200" dirty="0"/>
              <a:t>Distribution keys determine the way that will be used to spread data across multiple nodes</a:t>
            </a:r>
          </a:p>
          <a:p>
            <a:r>
              <a:rPr lang="en-US" sz="3200" dirty="0"/>
              <a:t>There are 60 distributions that will get attached to nodes</a:t>
            </a:r>
          </a:p>
          <a:p>
            <a:r>
              <a:rPr lang="en-US" sz="3200" dirty="0"/>
              <a:t>Avoid having some overloaded and some underloaded distributions e.g. try to distribute data as evenly as possible in order to fully utilize parallel infrastructure</a:t>
            </a:r>
          </a:p>
          <a:p>
            <a:endParaRPr lang="en-US" sz="3200" dirty="0"/>
          </a:p>
          <a:p>
            <a:endParaRPr lang="en-US" sz="3200" dirty="0"/>
          </a:p>
        </p:txBody>
      </p:sp>
    </p:spTree>
    <p:extLst>
      <p:ext uri="{BB962C8B-B14F-4D97-AF65-F5344CB8AC3E}">
        <p14:creationId xmlns:p14="http://schemas.microsoft.com/office/powerpoint/2010/main" val="1148267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Hash distribution</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5306068"/>
          </a:xfrm>
        </p:spPr>
        <p:txBody>
          <a:bodyPr/>
          <a:lstStyle/>
          <a:p>
            <a:r>
              <a:rPr lang="en-US" sz="3200" dirty="0"/>
              <a:t>Always hashing by specific column</a:t>
            </a:r>
          </a:p>
          <a:p>
            <a:r>
              <a:rPr lang="en-US" sz="3200" dirty="0"/>
              <a:t>This column must not be updated and should have more than 60 distinct values</a:t>
            </a:r>
          </a:p>
          <a:p>
            <a:r>
              <a:rPr lang="en-US" sz="3200" dirty="0"/>
              <a:t>Rows with the same hash key will be loaded to the same node</a:t>
            </a:r>
          </a:p>
          <a:p>
            <a:r>
              <a:rPr lang="en-US" sz="3200" dirty="0"/>
              <a:t>Should distribute as evenly as possible</a:t>
            </a:r>
          </a:p>
          <a:p>
            <a:r>
              <a:rPr lang="en-US" sz="3200" dirty="0"/>
              <a:t>Should be used for grouping</a:t>
            </a:r>
          </a:p>
          <a:p>
            <a:r>
              <a:rPr lang="en-US" sz="3200" dirty="0"/>
              <a:t>Should be used as join condition in order to avoid data movement as much as possible</a:t>
            </a:r>
          </a:p>
          <a:p>
            <a:endParaRPr lang="en-US" sz="3200" dirty="0"/>
          </a:p>
          <a:p>
            <a:endParaRPr lang="en-US" sz="3200" dirty="0"/>
          </a:p>
        </p:txBody>
      </p:sp>
    </p:spTree>
    <p:extLst>
      <p:ext uri="{BB962C8B-B14F-4D97-AF65-F5344CB8AC3E}">
        <p14:creationId xmlns:p14="http://schemas.microsoft.com/office/powerpoint/2010/main" val="319387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Round-Robin distribution</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3582519"/>
          </a:xfrm>
        </p:spPr>
        <p:txBody>
          <a:bodyPr/>
          <a:lstStyle/>
          <a:p>
            <a:r>
              <a:rPr lang="en-US" sz="3200" dirty="0"/>
              <a:t>No specific hash column</a:t>
            </a:r>
          </a:p>
          <a:p>
            <a:r>
              <a:rPr lang="en-US" sz="3200" dirty="0"/>
              <a:t>Rows will be distributed evenly across available nodes but that does not mean that it will provide the best possible performance because data from the same group could end in different distributions</a:t>
            </a:r>
          </a:p>
          <a:p>
            <a:endParaRPr lang="en-US" sz="3200" dirty="0"/>
          </a:p>
          <a:p>
            <a:endParaRPr lang="en-US" sz="3200" dirty="0"/>
          </a:p>
        </p:txBody>
      </p:sp>
    </p:spTree>
    <p:extLst>
      <p:ext uri="{BB962C8B-B14F-4D97-AF65-F5344CB8AC3E}">
        <p14:creationId xmlns:p14="http://schemas.microsoft.com/office/powerpoint/2010/main" val="294231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 table types</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058863"/>
            <a:ext cx="11888787" cy="5257799"/>
          </a:xfrm>
        </p:spPr>
        <p:txBody>
          <a:bodyPr/>
          <a:lstStyle/>
          <a:p>
            <a:r>
              <a:rPr lang="en-US" sz="3200" dirty="0"/>
              <a:t>Heap – no specific row ordering, minimal overhead</a:t>
            </a:r>
          </a:p>
          <a:p>
            <a:pPr lvl="1"/>
            <a:r>
              <a:rPr lang="en-US" sz="2400" dirty="0"/>
              <a:t>Mostly used for fast loading of data</a:t>
            </a:r>
          </a:p>
          <a:p>
            <a:pPr lvl="1"/>
            <a:r>
              <a:rPr lang="en-US" sz="2400" dirty="0"/>
              <a:t>Can have other indexes</a:t>
            </a:r>
          </a:p>
          <a:p>
            <a:r>
              <a:rPr lang="en-US" sz="3200" dirty="0"/>
              <a:t>Clustered B-Tree index – similar to clustered index in SQL Server</a:t>
            </a:r>
          </a:p>
          <a:p>
            <a:pPr lvl="1"/>
            <a:r>
              <a:rPr lang="en-US" sz="2400" dirty="0"/>
              <a:t>Can have other indexes</a:t>
            </a:r>
          </a:p>
          <a:p>
            <a:pPr lvl="1"/>
            <a:r>
              <a:rPr lang="en-US" sz="2400" dirty="0"/>
              <a:t>Does not provide compression</a:t>
            </a:r>
          </a:p>
          <a:p>
            <a:r>
              <a:rPr lang="en-US" sz="3200" dirty="0"/>
              <a:t>Clustered </a:t>
            </a:r>
            <a:r>
              <a:rPr lang="en-US" sz="3200" dirty="0" err="1"/>
              <a:t>Columnstore</a:t>
            </a:r>
            <a:r>
              <a:rPr lang="en-US" sz="3200" dirty="0"/>
              <a:t> – same principles apply as in SQL Server</a:t>
            </a:r>
          </a:p>
          <a:p>
            <a:pPr lvl="1"/>
            <a:r>
              <a:rPr lang="en-US" sz="2400" dirty="0"/>
              <a:t>Default for Azure SQL Data Warehouse</a:t>
            </a:r>
          </a:p>
          <a:p>
            <a:pPr lvl="1"/>
            <a:r>
              <a:rPr lang="en-US" sz="2400" dirty="0"/>
              <a:t>Column oriented</a:t>
            </a:r>
          </a:p>
          <a:p>
            <a:pPr lvl="1"/>
            <a:r>
              <a:rPr lang="en-US" sz="2400" dirty="0"/>
              <a:t>It is always compressed</a:t>
            </a:r>
          </a:p>
          <a:p>
            <a:pPr lvl="1"/>
            <a:r>
              <a:rPr lang="en-US" sz="2400" dirty="0"/>
              <a:t>Organized in segments of 1 million rows</a:t>
            </a:r>
          </a:p>
          <a:p>
            <a:pPr lvl="1"/>
            <a:r>
              <a:rPr lang="en-US" sz="2400" dirty="0"/>
              <a:t>Cannot have additional indexes</a:t>
            </a:r>
          </a:p>
          <a:p>
            <a:endParaRPr lang="en-US" sz="3200" dirty="0"/>
          </a:p>
          <a:p>
            <a:endParaRPr lang="en-US" sz="3200" dirty="0"/>
          </a:p>
        </p:txBody>
      </p:sp>
    </p:spTree>
    <p:extLst>
      <p:ext uri="{BB962C8B-B14F-4D97-AF65-F5344CB8AC3E}">
        <p14:creationId xmlns:p14="http://schemas.microsoft.com/office/powerpoint/2010/main" val="3031806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Recommendations</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5158335"/>
          </a:xfrm>
        </p:spPr>
        <p:txBody>
          <a:bodyPr/>
          <a:lstStyle/>
          <a:p>
            <a:r>
              <a:rPr lang="en-US" sz="3200" dirty="0"/>
              <a:t>Use Clustered </a:t>
            </a:r>
            <a:r>
              <a:rPr lang="en-US" sz="3200" dirty="0" err="1"/>
              <a:t>Columnstore</a:t>
            </a:r>
            <a:r>
              <a:rPr lang="en-US" sz="3200" dirty="0"/>
              <a:t> for fact tables</a:t>
            </a:r>
          </a:p>
          <a:p>
            <a:pPr lvl="1"/>
            <a:r>
              <a:rPr lang="en-US" sz="2400" dirty="0"/>
              <a:t>Try to distribute evenly using hash key</a:t>
            </a:r>
          </a:p>
          <a:p>
            <a:pPr lvl="1"/>
            <a:r>
              <a:rPr lang="en-US" sz="2400" dirty="0"/>
              <a:t>Be careful with partitioning – do not use too many partitions as this can lead to inefficient segments</a:t>
            </a:r>
          </a:p>
          <a:p>
            <a:r>
              <a:rPr lang="en-US" sz="3200" dirty="0"/>
              <a:t>Use Clustered B-Tree index for dimension tables</a:t>
            </a:r>
          </a:p>
          <a:p>
            <a:pPr lvl="1"/>
            <a:r>
              <a:rPr lang="en-US" sz="2400" dirty="0"/>
              <a:t>Consider using hash distribution if possible</a:t>
            </a:r>
          </a:p>
          <a:p>
            <a:pPr lvl="1"/>
            <a:r>
              <a:rPr lang="en-US" sz="2400" dirty="0"/>
              <a:t>Round-Robin distribution can be sufficient in other cases</a:t>
            </a:r>
          </a:p>
          <a:p>
            <a:pPr lvl="1"/>
            <a:r>
              <a:rPr lang="en-US" sz="2400" dirty="0"/>
              <a:t>Add other indexes to support your workload</a:t>
            </a:r>
          </a:p>
          <a:p>
            <a:r>
              <a:rPr lang="en-US" sz="3200" dirty="0"/>
              <a:t>Check for unsupported data types in documentation</a:t>
            </a:r>
          </a:p>
          <a:p>
            <a:pPr marL="0" indent="0">
              <a:buNone/>
            </a:pPr>
            <a:endParaRPr lang="en-US" sz="3200" dirty="0"/>
          </a:p>
          <a:p>
            <a:endParaRPr lang="en-US" sz="3200" dirty="0"/>
          </a:p>
        </p:txBody>
      </p:sp>
    </p:spTree>
    <p:extLst>
      <p:ext uri="{BB962C8B-B14F-4D97-AF65-F5344CB8AC3E}">
        <p14:creationId xmlns:p14="http://schemas.microsoft.com/office/powerpoint/2010/main" val="2524593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Loading data into your Azure SQL Data Warehouse</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3877985"/>
          </a:xfrm>
        </p:spPr>
        <p:txBody>
          <a:bodyPr/>
          <a:lstStyle/>
          <a:p>
            <a:r>
              <a:rPr lang="en-US" sz="3200" dirty="0"/>
              <a:t>Difference between SMP and MPP</a:t>
            </a:r>
          </a:p>
          <a:p>
            <a:r>
              <a:rPr lang="en-US" sz="3200" dirty="0"/>
              <a:t>Data readers and writers</a:t>
            </a:r>
          </a:p>
          <a:p>
            <a:r>
              <a:rPr lang="en-US" sz="3200" dirty="0"/>
              <a:t>Parallel and non-parallel data load</a:t>
            </a:r>
          </a:p>
          <a:p>
            <a:r>
              <a:rPr lang="en-US" sz="3200" dirty="0"/>
              <a:t>Parallel load with </a:t>
            </a:r>
            <a:r>
              <a:rPr lang="en-US" sz="3200" dirty="0" err="1"/>
              <a:t>Polybase</a:t>
            </a:r>
            <a:endParaRPr lang="en-US" sz="3200" dirty="0"/>
          </a:p>
          <a:p>
            <a:r>
              <a:rPr lang="en-US" sz="3200" dirty="0"/>
              <a:t>Resource classes</a:t>
            </a:r>
          </a:p>
          <a:p>
            <a:endParaRPr lang="en-US" sz="3200" dirty="0"/>
          </a:p>
          <a:p>
            <a:endParaRPr lang="en-US" sz="3200" dirty="0"/>
          </a:p>
        </p:txBody>
      </p:sp>
    </p:spTree>
    <p:extLst>
      <p:ext uri="{BB962C8B-B14F-4D97-AF65-F5344CB8AC3E}">
        <p14:creationId xmlns:p14="http://schemas.microsoft.com/office/powerpoint/2010/main" val="3243440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Difference between SMP and MPP</a:t>
            </a:r>
          </a:p>
        </p:txBody>
      </p:sp>
      <p:sp>
        <p:nvSpPr>
          <p:cNvPr id="5" name="Text Placeholder 4">
            <a:extLst>
              <a:ext uri="{FF2B5EF4-FFF2-40B4-BE49-F238E27FC236}">
                <a16:creationId xmlns:a16="http://schemas.microsoft.com/office/drawing/2014/main" id="{2895156C-418C-424E-9722-D3CF5F626297}"/>
              </a:ext>
            </a:extLst>
          </p:cNvPr>
          <p:cNvSpPr>
            <a:spLocks noGrp="1"/>
          </p:cNvSpPr>
          <p:nvPr>
            <p:ph type="body" sz="quarter" idx="10"/>
          </p:nvPr>
        </p:nvSpPr>
        <p:spPr>
          <a:xfrm>
            <a:off x="274639" y="1211263"/>
            <a:ext cx="11888787" cy="4555093"/>
          </a:xfrm>
        </p:spPr>
        <p:txBody>
          <a:bodyPr/>
          <a:lstStyle/>
          <a:p>
            <a:r>
              <a:rPr lang="en-US" sz="3200" dirty="0"/>
              <a:t>There are no multiple nodes in Symmetric Multi Processing model</a:t>
            </a:r>
          </a:p>
          <a:p>
            <a:pPr lvl="1"/>
            <a:r>
              <a:rPr lang="en-US" sz="2400" dirty="0"/>
              <a:t>So there is no true parallelism</a:t>
            </a:r>
          </a:p>
          <a:p>
            <a:r>
              <a:rPr lang="en-US" sz="3200" dirty="0"/>
              <a:t>Massively Parallel Processing introduces multiple nodes</a:t>
            </a:r>
          </a:p>
          <a:p>
            <a:pPr lvl="1"/>
            <a:r>
              <a:rPr lang="en-US" sz="2400" dirty="0"/>
              <a:t>Parallel work is possible</a:t>
            </a:r>
          </a:p>
          <a:p>
            <a:r>
              <a:rPr lang="en-US" sz="3200" dirty="0"/>
              <a:t>Data and load methods should be aligned with parallel load logic</a:t>
            </a:r>
          </a:p>
          <a:p>
            <a:pPr lvl="1"/>
            <a:r>
              <a:rPr lang="en-US" sz="2400" dirty="0"/>
              <a:t>Avoid Control node if possible</a:t>
            </a:r>
          </a:p>
          <a:p>
            <a:r>
              <a:rPr lang="en-US" sz="3200" dirty="0"/>
              <a:t>Consider using Azure SQL Data Warehouse migration utility</a:t>
            </a:r>
          </a:p>
          <a:p>
            <a:endParaRPr lang="en-US" sz="3200" dirty="0"/>
          </a:p>
          <a:p>
            <a:endParaRPr lang="en-US" sz="3200" dirty="0"/>
          </a:p>
        </p:txBody>
      </p:sp>
    </p:spTree>
    <p:extLst>
      <p:ext uri="{BB962C8B-B14F-4D97-AF65-F5344CB8AC3E}">
        <p14:creationId xmlns:p14="http://schemas.microsoft.com/office/powerpoint/2010/main" val="4186780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C7172-C8CF-4529-9F5C-1095EA3FFB13}"/>
              </a:ext>
            </a:extLst>
          </p:cNvPr>
          <p:cNvSpPr>
            <a:spLocks noGrp="1"/>
          </p:cNvSpPr>
          <p:nvPr>
            <p:ph type="title"/>
          </p:nvPr>
        </p:nvSpPr>
        <p:spPr/>
        <p:txBody>
          <a:bodyPr/>
          <a:lstStyle/>
          <a:p>
            <a:r>
              <a:rPr lang="en-US" dirty="0"/>
              <a:t>Data readers and writers</a:t>
            </a:r>
          </a:p>
        </p:txBody>
      </p:sp>
      <p:graphicFrame>
        <p:nvGraphicFramePr>
          <p:cNvPr id="4" name="Table 3">
            <a:extLst>
              <a:ext uri="{FF2B5EF4-FFF2-40B4-BE49-F238E27FC236}">
                <a16:creationId xmlns:a16="http://schemas.microsoft.com/office/drawing/2014/main" id="{448780F8-2D14-4873-B307-CAA300D43C5A}"/>
              </a:ext>
            </a:extLst>
          </p:cNvPr>
          <p:cNvGraphicFramePr>
            <a:graphicFrameLocks noGrp="1"/>
          </p:cNvGraphicFramePr>
          <p:nvPr>
            <p:extLst>
              <p:ext uri="{D42A27DB-BD31-4B8C-83A1-F6EECF244321}">
                <p14:modId xmlns:p14="http://schemas.microsoft.com/office/powerpoint/2010/main" val="4238560621"/>
              </p:ext>
            </p:extLst>
          </p:nvPr>
        </p:nvGraphicFramePr>
        <p:xfrm>
          <a:off x="6573211" y="1211262"/>
          <a:ext cx="5590992" cy="4389120"/>
        </p:xfrm>
        <a:graphic>
          <a:graphicData uri="http://schemas.openxmlformats.org/drawingml/2006/table">
            <a:tbl>
              <a:tblPr firstRow="1" bandRow="1">
                <a:tableStyleId>{B301B821-A1FF-4177-AEE7-76D212191A09}</a:tableStyleId>
              </a:tblPr>
              <a:tblGrid>
                <a:gridCol w="1397748">
                  <a:extLst>
                    <a:ext uri="{9D8B030D-6E8A-4147-A177-3AD203B41FA5}">
                      <a16:colId xmlns:a16="http://schemas.microsoft.com/office/drawing/2014/main" val="20000"/>
                    </a:ext>
                  </a:extLst>
                </a:gridCol>
                <a:gridCol w="2096622">
                  <a:extLst>
                    <a:ext uri="{9D8B030D-6E8A-4147-A177-3AD203B41FA5}">
                      <a16:colId xmlns:a16="http://schemas.microsoft.com/office/drawing/2014/main" val="20001"/>
                    </a:ext>
                  </a:extLst>
                </a:gridCol>
                <a:gridCol w="2096622">
                  <a:extLst>
                    <a:ext uri="{9D8B030D-6E8A-4147-A177-3AD203B41FA5}">
                      <a16:colId xmlns:a16="http://schemas.microsoft.com/office/drawing/2014/main" val="1074624222"/>
                    </a:ext>
                  </a:extLst>
                </a:gridCol>
              </a:tblGrid>
              <a:tr h="634882">
                <a:tc>
                  <a:txBody>
                    <a:bodyPr/>
                    <a:lstStyle/>
                    <a:p>
                      <a:pPr algn="ctr"/>
                      <a:r>
                        <a:rPr lang="en-US" sz="2400" dirty="0"/>
                        <a:t>DWU</a:t>
                      </a:r>
                      <a:endParaRPr lang="en-US" sz="2400" b="0" dirty="0">
                        <a:solidFill>
                          <a:schemeClr val="bg1"/>
                        </a:solidFill>
                        <a:latin typeface="+mn-lt"/>
                      </a:endParaRPr>
                    </a:p>
                  </a:txBody>
                  <a:tcPr marL="89642" marR="89642" marT="0" marB="0" anchor="ctr"/>
                </a:tc>
                <a:tc>
                  <a:txBody>
                    <a:bodyPr/>
                    <a:lstStyle/>
                    <a:p>
                      <a:pPr algn="ctr"/>
                      <a:r>
                        <a:rPr lang="en-US" sz="2400" dirty="0"/>
                        <a:t>Max</a:t>
                      </a:r>
                      <a:r>
                        <a:rPr lang="en-US" sz="2400" baseline="0" dirty="0"/>
                        <a:t> </a:t>
                      </a:r>
                      <a:r>
                        <a:rPr lang="en-US" sz="2400" dirty="0"/>
                        <a:t>External Readers</a:t>
                      </a:r>
                      <a:endParaRPr lang="en-US" sz="2400" b="0" dirty="0">
                        <a:solidFill>
                          <a:schemeClr val="bg1"/>
                        </a:solidFill>
                        <a:latin typeface="+mn-lt"/>
                      </a:endParaRPr>
                    </a:p>
                  </a:txBody>
                  <a:tcPr marL="89642" marR="89642" marT="0" marB="0" anchor="ctr"/>
                </a:tc>
                <a:tc>
                  <a:txBody>
                    <a:bodyPr/>
                    <a:lstStyle/>
                    <a:p>
                      <a:pPr algn="ctr"/>
                      <a:r>
                        <a:rPr lang="en-US" sz="2400" b="1" baseline="0" dirty="0">
                          <a:solidFill>
                            <a:schemeClr val="bg1"/>
                          </a:solidFill>
                          <a:latin typeface="+mn-lt"/>
                        </a:rPr>
                        <a:t>Max Writers</a:t>
                      </a:r>
                      <a:endParaRPr lang="en-US" sz="2400" b="1" dirty="0">
                        <a:solidFill>
                          <a:schemeClr val="bg1"/>
                        </a:solidFill>
                        <a:latin typeface="+mn-lt"/>
                      </a:endParaRPr>
                    </a:p>
                  </a:txBody>
                  <a:tcPr marL="89642" marR="89642" marT="0" marB="0" anchor="ctr"/>
                </a:tc>
                <a:extLst>
                  <a:ext uri="{0D108BD9-81ED-4DB2-BD59-A6C34878D82A}">
                    <a16:rowId xmlns:a16="http://schemas.microsoft.com/office/drawing/2014/main" val="10000"/>
                  </a:ext>
                </a:extLst>
              </a:tr>
              <a:tr h="295758">
                <a:tc>
                  <a:txBody>
                    <a:bodyPr/>
                    <a:lstStyle/>
                    <a:p>
                      <a:pPr algn="ctr"/>
                      <a:r>
                        <a:rPr lang="en-US" sz="2000" dirty="0">
                          <a:solidFill>
                            <a:schemeClr val="tx1"/>
                          </a:solidFill>
                        </a:rPr>
                        <a:t>DW100</a:t>
                      </a:r>
                    </a:p>
                  </a:txBody>
                  <a:tcPr marL="89642" marR="89642" marT="0" marB="0" anchor="ctr"/>
                </a:tc>
                <a:tc>
                  <a:txBody>
                    <a:bodyPr/>
                    <a:lstStyle/>
                    <a:p>
                      <a:pPr algn="ctr"/>
                      <a:r>
                        <a:rPr lang="en-US" sz="2000" dirty="0">
                          <a:solidFill>
                            <a:schemeClr val="tx1"/>
                          </a:solidFill>
                        </a:rPr>
                        <a:t>8</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1"/>
                  </a:ext>
                </a:extLst>
              </a:tr>
              <a:tr h="295758">
                <a:tc>
                  <a:txBody>
                    <a:bodyPr/>
                    <a:lstStyle/>
                    <a:p>
                      <a:pPr algn="ctr"/>
                      <a:r>
                        <a:rPr lang="en-US" sz="2000" dirty="0">
                          <a:solidFill>
                            <a:schemeClr val="tx1"/>
                          </a:solidFill>
                        </a:rPr>
                        <a:t>DW200</a:t>
                      </a:r>
                    </a:p>
                  </a:txBody>
                  <a:tcPr marL="89642" marR="89642" marT="0" marB="0" anchor="ctr"/>
                </a:tc>
                <a:tc>
                  <a:txBody>
                    <a:bodyPr/>
                    <a:lstStyle/>
                    <a:p>
                      <a:pPr algn="ctr"/>
                      <a:r>
                        <a:rPr lang="en-US" sz="2000" dirty="0">
                          <a:solidFill>
                            <a:schemeClr val="tx1"/>
                          </a:solidFill>
                        </a:rPr>
                        <a:t>16</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2"/>
                  </a:ext>
                </a:extLst>
              </a:tr>
              <a:tr h="295758">
                <a:tc>
                  <a:txBody>
                    <a:bodyPr/>
                    <a:lstStyle/>
                    <a:p>
                      <a:pPr algn="ctr"/>
                      <a:r>
                        <a:rPr lang="en-US" sz="2000" dirty="0">
                          <a:solidFill>
                            <a:schemeClr val="tx1"/>
                          </a:solidFill>
                        </a:rPr>
                        <a:t>DW300</a:t>
                      </a:r>
                    </a:p>
                  </a:txBody>
                  <a:tcPr marL="89642" marR="89642" marT="0" marB="0" anchor="ctr"/>
                </a:tc>
                <a:tc>
                  <a:txBody>
                    <a:bodyPr/>
                    <a:lstStyle/>
                    <a:p>
                      <a:pPr algn="ctr"/>
                      <a:r>
                        <a:rPr lang="en-US" sz="2000" dirty="0">
                          <a:solidFill>
                            <a:schemeClr val="tx1"/>
                          </a:solidFill>
                        </a:rPr>
                        <a:t>24</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3"/>
                  </a:ext>
                </a:extLst>
              </a:tr>
              <a:tr h="295758">
                <a:tc>
                  <a:txBody>
                    <a:bodyPr/>
                    <a:lstStyle/>
                    <a:p>
                      <a:pPr algn="ctr"/>
                      <a:r>
                        <a:rPr lang="en-US" sz="2000" dirty="0">
                          <a:solidFill>
                            <a:schemeClr val="tx1"/>
                          </a:solidFill>
                        </a:rPr>
                        <a:t>DW400</a:t>
                      </a:r>
                    </a:p>
                  </a:txBody>
                  <a:tcPr marL="89642" marR="89642" marT="0" marB="0" anchor="ctr"/>
                </a:tc>
                <a:tc>
                  <a:txBody>
                    <a:bodyPr/>
                    <a:lstStyle/>
                    <a:p>
                      <a:pPr algn="ctr"/>
                      <a:r>
                        <a:rPr lang="en-US" sz="2000" dirty="0">
                          <a:solidFill>
                            <a:schemeClr val="tx1"/>
                          </a:solidFill>
                        </a:rPr>
                        <a:t>32</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4"/>
                  </a:ext>
                </a:extLst>
              </a:tr>
              <a:tr h="295758">
                <a:tc>
                  <a:txBody>
                    <a:bodyPr/>
                    <a:lstStyle/>
                    <a:p>
                      <a:pPr algn="ctr"/>
                      <a:r>
                        <a:rPr lang="en-US" sz="2000" dirty="0">
                          <a:solidFill>
                            <a:schemeClr val="tx1"/>
                          </a:solidFill>
                        </a:rPr>
                        <a:t>DW500</a:t>
                      </a:r>
                    </a:p>
                  </a:txBody>
                  <a:tcPr marL="89642" marR="89642" marT="0" marB="0" anchor="ctr"/>
                </a:tc>
                <a:tc>
                  <a:txBody>
                    <a:bodyPr/>
                    <a:lstStyle/>
                    <a:p>
                      <a:pPr algn="ctr"/>
                      <a:r>
                        <a:rPr lang="en-US" sz="2000" dirty="0">
                          <a:solidFill>
                            <a:schemeClr val="tx1"/>
                          </a:solidFill>
                        </a:rPr>
                        <a:t>40</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5"/>
                  </a:ext>
                </a:extLst>
              </a:tr>
              <a:tr h="295758">
                <a:tc>
                  <a:txBody>
                    <a:bodyPr/>
                    <a:lstStyle/>
                    <a:p>
                      <a:pPr algn="ctr"/>
                      <a:r>
                        <a:rPr lang="en-US" sz="2000" dirty="0">
                          <a:solidFill>
                            <a:schemeClr val="tx1"/>
                          </a:solidFill>
                        </a:rPr>
                        <a:t>DW600</a:t>
                      </a:r>
                    </a:p>
                  </a:txBody>
                  <a:tcPr marL="89642" marR="89642" marT="0" marB="0" anchor="ctr"/>
                </a:tc>
                <a:tc>
                  <a:txBody>
                    <a:bodyPr/>
                    <a:lstStyle/>
                    <a:p>
                      <a:pPr algn="ctr"/>
                      <a:r>
                        <a:rPr lang="en-US" sz="2000" dirty="0">
                          <a:solidFill>
                            <a:schemeClr val="tx1"/>
                          </a:solidFill>
                        </a:rPr>
                        <a:t>48</a:t>
                      </a:r>
                    </a:p>
                  </a:txBody>
                  <a:tcPr marL="89642" marR="89642" marT="0" marB="0" anchor="ctr"/>
                </a:tc>
                <a:tc>
                  <a:txBody>
                    <a:bodyPr/>
                    <a:lstStyle/>
                    <a:p>
                      <a:pPr algn="ctr"/>
                      <a:r>
                        <a:rPr lang="en-US" sz="2000" dirty="0">
                          <a:solidFill>
                            <a:schemeClr val="tx1"/>
                          </a:solidFill>
                        </a:rPr>
                        <a:t>60</a:t>
                      </a:r>
                    </a:p>
                  </a:txBody>
                  <a:tcPr marL="89642" marR="89642" marT="0" marB="0" anchor="ctr"/>
                </a:tc>
                <a:extLst>
                  <a:ext uri="{0D108BD9-81ED-4DB2-BD59-A6C34878D82A}">
                    <a16:rowId xmlns:a16="http://schemas.microsoft.com/office/drawing/2014/main" val="10006"/>
                  </a:ext>
                </a:extLst>
              </a:tr>
              <a:tr h="295758">
                <a:tc>
                  <a:txBody>
                    <a:bodyPr/>
                    <a:lstStyle/>
                    <a:p>
                      <a:pPr algn="ctr"/>
                      <a:r>
                        <a:rPr lang="en-US" sz="2000" dirty="0">
                          <a:solidFill>
                            <a:schemeClr val="tx1"/>
                          </a:solidFill>
                        </a:rPr>
                        <a:t>DW1000</a:t>
                      </a:r>
                    </a:p>
                  </a:txBody>
                  <a:tcPr marL="89642" marR="89642" marT="0" marB="0" anchor="ctr"/>
                </a:tc>
                <a:tc>
                  <a:txBody>
                    <a:bodyPr/>
                    <a:lstStyle/>
                    <a:p>
                      <a:pPr algn="ctr"/>
                      <a:r>
                        <a:rPr lang="en-US" sz="2000" dirty="0">
                          <a:solidFill>
                            <a:schemeClr val="tx1"/>
                          </a:solidFill>
                        </a:rPr>
                        <a:t>80</a:t>
                      </a:r>
                    </a:p>
                  </a:txBody>
                  <a:tcPr marL="89642" marR="89642" marT="0" marB="0" anchor="ctr"/>
                </a:tc>
                <a:tc>
                  <a:txBody>
                    <a:bodyPr/>
                    <a:lstStyle/>
                    <a:p>
                      <a:pPr algn="ctr"/>
                      <a:r>
                        <a:rPr lang="en-US" sz="2000" dirty="0">
                          <a:solidFill>
                            <a:schemeClr val="tx1"/>
                          </a:solidFill>
                        </a:rPr>
                        <a:t>80</a:t>
                      </a:r>
                    </a:p>
                  </a:txBody>
                  <a:tcPr marL="89642" marR="89642" marT="0" marB="0" anchor="ctr"/>
                </a:tc>
                <a:extLst>
                  <a:ext uri="{0D108BD9-81ED-4DB2-BD59-A6C34878D82A}">
                    <a16:rowId xmlns:a16="http://schemas.microsoft.com/office/drawing/2014/main" val="10007"/>
                  </a:ext>
                </a:extLst>
              </a:tr>
              <a:tr h="295758">
                <a:tc>
                  <a:txBody>
                    <a:bodyPr/>
                    <a:lstStyle/>
                    <a:p>
                      <a:pPr algn="ctr"/>
                      <a:r>
                        <a:rPr lang="en-US" sz="2000" dirty="0">
                          <a:solidFill>
                            <a:schemeClr val="tx1"/>
                          </a:solidFill>
                        </a:rPr>
                        <a:t>DW1200</a:t>
                      </a:r>
                    </a:p>
                  </a:txBody>
                  <a:tcPr marL="89642" marR="89642" marT="0" marB="0" anchor="ctr"/>
                </a:tc>
                <a:tc>
                  <a:txBody>
                    <a:bodyPr/>
                    <a:lstStyle/>
                    <a:p>
                      <a:pPr algn="ctr"/>
                      <a:r>
                        <a:rPr lang="en-US" sz="2000" dirty="0">
                          <a:solidFill>
                            <a:schemeClr val="tx1"/>
                          </a:solidFill>
                        </a:rPr>
                        <a:t>96</a:t>
                      </a:r>
                    </a:p>
                  </a:txBody>
                  <a:tcPr marL="89642" marR="89642" marT="0" marB="0" anchor="ctr"/>
                </a:tc>
                <a:tc>
                  <a:txBody>
                    <a:bodyPr/>
                    <a:lstStyle/>
                    <a:p>
                      <a:pPr algn="ctr"/>
                      <a:r>
                        <a:rPr lang="en-US" sz="2000" dirty="0">
                          <a:solidFill>
                            <a:schemeClr val="tx1"/>
                          </a:solidFill>
                        </a:rPr>
                        <a:t>96</a:t>
                      </a:r>
                    </a:p>
                  </a:txBody>
                  <a:tcPr marL="89642" marR="89642" marT="0" marB="0" anchor="ctr"/>
                </a:tc>
                <a:extLst>
                  <a:ext uri="{0D108BD9-81ED-4DB2-BD59-A6C34878D82A}">
                    <a16:rowId xmlns:a16="http://schemas.microsoft.com/office/drawing/2014/main" val="1576237275"/>
                  </a:ext>
                </a:extLst>
              </a:tr>
              <a:tr h="295758">
                <a:tc>
                  <a:txBody>
                    <a:bodyPr/>
                    <a:lstStyle/>
                    <a:p>
                      <a:pPr algn="ctr"/>
                      <a:r>
                        <a:rPr lang="en-US" sz="2000" dirty="0">
                          <a:solidFill>
                            <a:schemeClr val="tx1"/>
                          </a:solidFill>
                        </a:rPr>
                        <a:t>DW1500</a:t>
                      </a:r>
                    </a:p>
                  </a:txBody>
                  <a:tcPr marL="89642" marR="89642" marT="0" marB="0" anchor="ctr"/>
                </a:tc>
                <a:tc>
                  <a:txBody>
                    <a:bodyPr/>
                    <a:lstStyle/>
                    <a:p>
                      <a:pPr algn="ctr"/>
                      <a:r>
                        <a:rPr lang="en-US" sz="2000" dirty="0">
                          <a:solidFill>
                            <a:schemeClr val="tx1"/>
                          </a:solidFill>
                        </a:rPr>
                        <a:t>120</a:t>
                      </a:r>
                    </a:p>
                  </a:txBody>
                  <a:tcPr marL="89642" marR="89642" marT="0" marB="0" anchor="ctr"/>
                </a:tc>
                <a:tc>
                  <a:txBody>
                    <a:bodyPr/>
                    <a:lstStyle/>
                    <a:p>
                      <a:pPr algn="ctr"/>
                      <a:r>
                        <a:rPr lang="en-US" sz="2000" dirty="0">
                          <a:solidFill>
                            <a:schemeClr val="tx1"/>
                          </a:solidFill>
                        </a:rPr>
                        <a:t>120</a:t>
                      </a:r>
                    </a:p>
                  </a:txBody>
                  <a:tcPr marL="89642" marR="89642" marT="0" marB="0" anchor="ctr"/>
                </a:tc>
                <a:extLst>
                  <a:ext uri="{0D108BD9-81ED-4DB2-BD59-A6C34878D82A}">
                    <a16:rowId xmlns:a16="http://schemas.microsoft.com/office/drawing/2014/main" val="291411021"/>
                  </a:ext>
                </a:extLst>
              </a:tr>
              <a:tr h="295758">
                <a:tc>
                  <a:txBody>
                    <a:bodyPr/>
                    <a:lstStyle/>
                    <a:p>
                      <a:pPr algn="ctr"/>
                      <a:r>
                        <a:rPr lang="en-US" sz="2000" dirty="0">
                          <a:solidFill>
                            <a:schemeClr val="tx1"/>
                          </a:solidFill>
                        </a:rPr>
                        <a:t>DW2000</a:t>
                      </a:r>
                    </a:p>
                  </a:txBody>
                  <a:tcPr marL="89642" marR="89642" marT="0" marB="0" anchor="ctr"/>
                </a:tc>
                <a:tc>
                  <a:txBody>
                    <a:bodyPr/>
                    <a:lstStyle/>
                    <a:p>
                      <a:pPr algn="ctr"/>
                      <a:r>
                        <a:rPr lang="en-US" sz="2000" dirty="0">
                          <a:solidFill>
                            <a:schemeClr val="tx1"/>
                          </a:solidFill>
                        </a:rPr>
                        <a:t>160</a:t>
                      </a:r>
                    </a:p>
                  </a:txBody>
                  <a:tcPr marL="89642" marR="89642" marT="0" marB="0" anchor="ctr"/>
                </a:tc>
                <a:tc>
                  <a:txBody>
                    <a:bodyPr/>
                    <a:lstStyle/>
                    <a:p>
                      <a:pPr algn="ctr"/>
                      <a:r>
                        <a:rPr lang="en-US" sz="2000" dirty="0">
                          <a:solidFill>
                            <a:schemeClr val="tx1"/>
                          </a:solidFill>
                        </a:rPr>
                        <a:t>160</a:t>
                      </a:r>
                    </a:p>
                  </a:txBody>
                  <a:tcPr marL="89642" marR="89642" marT="0" marB="0" anchor="ctr"/>
                </a:tc>
                <a:extLst>
                  <a:ext uri="{0D108BD9-81ED-4DB2-BD59-A6C34878D82A}">
                    <a16:rowId xmlns:a16="http://schemas.microsoft.com/office/drawing/2014/main" val="1660656466"/>
                  </a:ext>
                </a:extLst>
              </a:tr>
              <a:tr h="295758">
                <a:tc>
                  <a:txBody>
                    <a:bodyPr/>
                    <a:lstStyle/>
                    <a:p>
                      <a:pPr algn="ctr"/>
                      <a:r>
                        <a:rPr lang="en-US" sz="2000" dirty="0">
                          <a:solidFill>
                            <a:schemeClr val="tx1"/>
                          </a:solidFill>
                        </a:rPr>
                        <a:t>DW3000</a:t>
                      </a:r>
                    </a:p>
                  </a:txBody>
                  <a:tcPr marL="89642" marR="89642" marT="0" marB="0" anchor="ctr"/>
                </a:tc>
                <a:tc>
                  <a:txBody>
                    <a:bodyPr/>
                    <a:lstStyle/>
                    <a:p>
                      <a:pPr algn="ctr"/>
                      <a:r>
                        <a:rPr lang="en-US" sz="2000" dirty="0">
                          <a:solidFill>
                            <a:schemeClr val="tx1"/>
                          </a:solidFill>
                        </a:rPr>
                        <a:t>240</a:t>
                      </a:r>
                    </a:p>
                  </a:txBody>
                  <a:tcPr marL="89642" marR="89642" marT="0" marB="0" anchor="ctr"/>
                </a:tc>
                <a:tc>
                  <a:txBody>
                    <a:bodyPr/>
                    <a:lstStyle/>
                    <a:p>
                      <a:pPr algn="ctr"/>
                      <a:r>
                        <a:rPr lang="en-US" sz="2000" dirty="0">
                          <a:solidFill>
                            <a:schemeClr val="tx1"/>
                          </a:solidFill>
                        </a:rPr>
                        <a:t>240</a:t>
                      </a:r>
                    </a:p>
                  </a:txBody>
                  <a:tcPr marL="89642" marR="89642" marT="0" marB="0" anchor="ctr"/>
                </a:tc>
                <a:extLst>
                  <a:ext uri="{0D108BD9-81ED-4DB2-BD59-A6C34878D82A}">
                    <a16:rowId xmlns:a16="http://schemas.microsoft.com/office/drawing/2014/main" val="1291100715"/>
                  </a:ext>
                </a:extLst>
              </a:tr>
              <a:tr h="295758">
                <a:tc>
                  <a:txBody>
                    <a:bodyPr/>
                    <a:lstStyle/>
                    <a:p>
                      <a:pPr algn="ctr"/>
                      <a:r>
                        <a:rPr lang="en-US" sz="2000" dirty="0">
                          <a:solidFill>
                            <a:schemeClr val="tx1"/>
                          </a:solidFill>
                        </a:rPr>
                        <a:t>DW6000</a:t>
                      </a:r>
                    </a:p>
                  </a:txBody>
                  <a:tcPr marL="89642" marR="89642" marT="0" marB="0" anchor="ctr"/>
                </a:tc>
                <a:tc>
                  <a:txBody>
                    <a:bodyPr/>
                    <a:lstStyle/>
                    <a:p>
                      <a:pPr algn="ctr"/>
                      <a:r>
                        <a:rPr lang="en-US" sz="2000" dirty="0">
                          <a:solidFill>
                            <a:schemeClr val="tx1"/>
                          </a:solidFill>
                        </a:rPr>
                        <a:t>480</a:t>
                      </a:r>
                    </a:p>
                  </a:txBody>
                  <a:tcPr marL="89642" marR="89642" marT="0" marB="0" anchor="ctr"/>
                </a:tc>
                <a:tc>
                  <a:txBody>
                    <a:bodyPr/>
                    <a:lstStyle/>
                    <a:p>
                      <a:pPr algn="ctr"/>
                      <a:r>
                        <a:rPr lang="en-US" sz="2000" dirty="0">
                          <a:solidFill>
                            <a:schemeClr val="tx1"/>
                          </a:solidFill>
                        </a:rPr>
                        <a:t>480</a:t>
                      </a:r>
                    </a:p>
                  </a:txBody>
                  <a:tcPr marL="89642" marR="89642" marT="0" marB="0" anchor="ctr"/>
                </a:tc>
                <a:extLst>
                  <a:ext uri="{0D108BD9-81ED-4DB2-BD59-A6C34878D82A}">
                    <a16:rowId xmlns:a16="http://schemas.microsoft.com/office/drawing/2014/main" val="2106564058"/>
                  </a:ext>
                </a:extLst>
              </a:tr>
            </a:tbl>
          </a:graphicData>
        </a:graphic>
      </p:graphicFrame>
      <p:sp>
        <p:nvSpPr>
          <p:cNvPr id="5" name="Text Placeholder 2">
            <a:extLst>
              <a:ext uri="{FF2B5EF4-FFF2-40B4-BE49-F238E27FC236}">
                <a16:creationId xmlns:a16="http://schemas.microsoft.com/office/drawing/2014/main" id="{7163D793-CBDB-41B3-B933-34D2BD96CEF3}"/>
              </a:ext>
            </a:extLst>
          </p:cNvPr>
          <p:cNvSpPr>
            <a:spLocks noGrp="1"/>
          </p:cNvSpPr>
          <p:nvPr>
            <p:ph type="body" sz="quarter" idx="10"/>
          </p:nvPr>
        </p:nvSpPr>
        <p:spPr>
          <a:xfrm>
            <a:off x="274702" y="1211287"/>
            <a:ext cx="6019735" cy="2899255"/>
          </a:xfrm>
        </p:spPr>
        <p:txBody>
          <a:bodyPr/>
          <a:lstStyle/>
          <a:p>
            <a:r>
              <a:rPr lang="en-US" dirty="0"/>
              <a:t>Readers read data in parallel</a:t>
            </a:r>
          </a:p>
          <a:p>
            <a:r>
              <a:rPr lang="en-US" dirty="0"/>
              <a:t>Transfer data to writers</a:t>
            </a:r>
          </a:p>
          <a:p>
            <a:r>
              <a:rPr lang="en-US" dirty="0"/>
              <a:t>Different DWU provide different number of readers and writers</a:t>
            </a:r>
          </a:p>
        </p:txBody>
      </p:sp>
    </p:spTree>
    <p:extLst>
      <p:ext uri="{BB962C8B-B14F-4D97-AF65-F5344CB8AC3E}">
        <p14:creationId xmlns:p14="http://schemas.microsoft.com/office/powerpoint/2010/main" val="414151135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698EC-AA3B-409D-80C7-8212841CA0E5}"/>
              </a:ext>
            </a:extLst>
          </p:cNvPr>
          <p:cNvSpPr>
            <a:spLocks noGrp="1"/>
          </p:cNvSpPr>
          <p:nvPr>
            <p:ph type="title"/>
          </p:nvPr>
        </p:nvSpPr>
        <p:spPr/>
        <p:txBody>
          <a:bodyPr/>
          <a:lstStyle/>
          <a:p>
            <a:r>
              <a:rPr lang="en-US" dirty="0"/>
              <a:t>Parallel and non-parallel data load</a:t>
            </a:r>
          </a:p>
        </p:txBody>
      </p:sp>
      <p:sp>
        <p:nvSpPr>
          <p:cNvPr id="3" name="Text Placeholder 2">
            <a:extLst>
              <a:ext uri="{FF2B5EF4-FFF2-40B4-BE49-F238E27FC236}">
                <a16:creationId xmlns:a16="http://schemas.microsoft.com/office/drawing/2014/main" id="{DF8EAC98-837C-4629-868C-4D2C70FAA7AE}"/>
              </a:ext>
            </a:extLst>
          </p:cNvPr>
          <p:cNvSpPr>
            <a:spLocks noGrp="1"/>
          </p:cNvSpPr>
          <p:nvPr>
            <p:ph type="body" sz="quarter" idx="10"/>
          </p:nvPr>
        </p:nvSpPr>
        <p:spPr>
          <a:xfrm>
            <a:off x="274702" y="1211287"/>
            <a:ext cx="7619935" cy="4844403"/>
          </a:xfrm>
        </p:spPr>
        <p:txBody>
          <a:bodyPr/>
          <a:lstStyle/>
          <a:p>
            <a:r>
              <a:rPr lang="en-US" dirty="0"/>
              <a:t>Do not order data</a:t>
            </a:r>
          </a:p>
          <a:p>
            <a:pPr lvl="1"/>
            <a:r>
              <a:rPr lang="en-US" dirty="0"/>
              <a:t>All data will be loaded in one distribution in case of hash distribution</a:t>
            </a:r>
          </a:p>
          <a:p>
            <a:r>
              <a:rPr lang="en-US" dirty="0"/>
              <a:t>Do not insert small number of rows</a:t>
            </a:r>
          </a:p>
          <a:p>
            <a:pPr lvl="1"/>
            <a:r>
              <a:rPr lang="en-US" dirty="0"/>
              <a:t>Try to load data in big batches</a:t>
            </a:r>
          </a:p>
          <a:p>
            <a:r>
              <a:rPr lang="en-US" dirty="0"/>
              <a:t>Consider using Heaps for staging</a:t>
            </a:r>
          </a:p>
          <a:p>
            <a:r>
              <a:rPr lang="en-US" dirty="0"/>
              <a:t>Use CREATE TABLE AS SELECT to move data from staging into persistent storage</a:t>
            </a:r>
          </a:p>
        </p:txBody>
      </p:sp>
      <p:sp>
        <p:nvSpPr>
          <p:cNvPr id="4" name="Rectangle 3">
            <a:extLst>
              <a:ext uri="{FF2B5EF4-FFF2-40B4-BE49-F238E27FC236}">
                <a16:creationId xmlns:a16="http://schemas.microsoft.com/office/drawing/2014/main" id="{00A58392-06BD-4362-824F-EEDF1679DD0B}"/>
              </a:ext>
            </a:extLst>
          </p:cNvPr>
          <p:cNvSpPr/>
          <p:nvPr/>
        </p:nvSpPr>
        <p:spPr bwMode="auto">
          <a:xfrm>
            <a:off x="8199437" y="3444920"/>
            <a:ext cx="3777878" cy="2262142"/>
          </a:xfrm>
          <a:prstGeom prst="rect">
            <a:avLst/>
          </a:prstGeom>
          <a:solidFill>
            <a:schemeClr val="accent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pPr>
            <a:r>
              <a:rPr lang="en-GB" sz="3529" kern="0" dirty="0">
                <a:gradFill>
                  <a:gsLst>
                    <a:gs pos="5439">
                      <a:srgbClr val="F8F8F8"/>
                    </a:gs>
                    <a:gs pos="10000">
                      <a:srgbClr val="F8F8F8"/>
                    </a:gs>
                  </a:gsLst>
                  <a:lin ang="5400000" scaled="0"/>
                </a:gradFill>
              </a:rPr>
              <a:t>Splitting data across multiple files maximises load performance</a:t>
            </a:r>
          </a:p>
        </p:txBody>
      </p:sp>
      <p:sp>
        <p:nvSpPr>
          <p:cNvPr id="5" name="Rectangle 4">
            <a:extLst>
              <a:ext uri="{FF2B5EF4-FFF2-40B4-BE49-F238E27FC236}">
                <a16:creationId xmlns:a16="http://schemas.microsoft.com/office/drawing/2014/main" id="{0D611FF4-500E-423F-885E-BC95F10294AF}"/>
              </a:ext>
            </a:extLst>
          </p:cNvPr>
          <p:cNvSpPr/>
          <p:nvPr/>
        </p:nvSpPr>
        <p:spPr bwMode="auto">
          <a:xfrm>
            <a:off x="8199437" y="1107219"/>
            <a:ext cx="3752197" cy="2237643"/>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pPr>
            <a:r>
              <a:rPr lang="en-GB" sz="3529" kern="0" dirty="0">
                <a:gradFill>
                  <a:gsLst>
                    <a:gs pos="5439">
                      <a:srgbClr val="F8F8F8"/>
                    </a:gs>
                    <a:gs pos="10000">
                      <a:srgbClr val="F8F8F8"/>
                    </a:gs>
                  </a:gsLst>
                  <a:lin ang="5400000" scaled="0"/>
                </a:gradFill>
              </a:rPr>
              <a:t>A compressed text file cannot be read </a:t>
            </a:r>
          </a:p>
          <a:p>
            <a:pPr algn="ctr" defTabSz="914102" fontAlgn="base">
              <a:spcBef>
                <a:spcPct val="0"/>
              </a:spcBef>
              <a:spcAft>
                <a:spcPct val="0"/>
              </a:spcAft>
            </a:pPr>
            <a:r>
              <a:rPr lang="en-GB" sz="3529" kern="0" dirty="0">
                <a:gradFill>
                  <a:gsLst>
                    <a:gs pos="5439">
                      <a:srgbClr val="F8F8F8"/>
                    </a:gs>
                    <a:gs pos="10000">
                      <a:srgbClr val="F8F8F8"/>
                    </a:gs>
                  </a:gsLst>
                  <a:lin ang="5400000" scaled="0"/>
                </a:gradFill>
              </a:rPr>
              <a:t>in parallel</a:t>
            </a:r>
          </a:p>
        </p:txBody>
      </p:sp>
    </p:spTree>
    <p:extLst>
      <p:ext uri="{BB962C8B-B14F-4D97-AF65-F5344CB8AC3E}">
        <p14:creationId xmlns:p14="http://schemas.microsoft.com/office/powerpoint/2010/main" val="223663742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ACD20-CE62-4DC3-A8D2-E484FE1A7ED9}"/>
              </a:ext>
            </a:extLst>
          </p:cNvPr>
          <p:cNvSpPr>
            <a:spLocks noGrp="1"/>
          </p:cNvSpPr>
          <p:nvPr>
            <p:ph type="title"/>
          </p:nvPr>
        </p:nvSpPr>
        <p:spPr/>
        <p:txBody>
          <a:bodyPr/>
          <a:lstStyle/>
          <a:p>
            <a:r>
              <a:rPr lang="en-US" dirty="0"/>
              <a:t>Parallel load with </a:t>
            </a:r>
            <a:r>
              <a:rPr lang="en-US" dirty="0" err="1"/>
              <a:t>Polybase</a:t>
            </a:r>
            <a:endParaRPr lang="en-US" dirty="0"/>
          </a:p>
        </p:txBody>
      </p:sp>
      <p:grpSp>
        <p:nvGrpSpPr>
          <p:cNvPr id="4" name="Group 3">
            <a:extLst>
              <a:ext uri="{FF2B5EF4-FFF2-40B4-BE49-F238E27FC236}">
                <a16:creationId xmlns:a16="http://schemas.microsoft.com/office/drawing/2014/main" id="{9E4FF0ED-C6C9-4300-BC8E-9814A69A4449}"/>
              </a:ext>
            </a:extLst>
          </p:cNvPr>
          <p:cNvGrpSpPr/>
          <p:nvPr/>
        </p:nvGrpSpPr>
        <p:grpSpPr>
          <a:xfrm>
            <a:off x="4355203" y="1411032"/>
            <a:ext cx="2823385" cy="1552861"/>
            <a:chOff x="6794301" y="1212849"/>
            <a:chExt cx="2880000" cy="1584000"/>
          </a:xfrm>
        </p:grpSpPr>
        <p:sp>
          <p:nvSpPr>
            <p:cNvPr id="5" name="Rectangle 4">
              <a:extLst>
                <a:ext uri="{FF2B5EF4-FFF2-40B4-BE49-F238E27FC236}">
                  <a16:creationId xmlns:a16="http://schemas.microsoft.com/office/drawing/2014/main" id="{7AD9A641-0DD0-404A-BEFB-740EAB27A52E}"/>
                </a:ext>
              </a:extLst>
            </p:cNvPr>
            <p:cNvSpPr/>
            <p:nvPr/>
          </p:nvSpPr>
          <p:spPr bwMode="auto">
            <a:xfrm>
              <a:off x="6794301" y="1212849"/>
              <a:ext cx="2880000" cy="158400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Compute Node</a:t>
              </a:r>
            </a:p>
          </p:txBody>
        </p:sp>
        <p:sp>
          <p:nvSpPr>
            <p:cNvPr id="6" name="Rectangle 5">
              <a:extLst>
                <a:ext uri="{FF2B5EF4-FFF2-40B4-BE49-F238E27FC236}">
                  <a16:creationId xmlns:a16="http://schemas.microsoft.com/office/drawing/2014/main" id="{3FDE84F4-5B04-4005-8B87-83F1C18E1B1F}"/>
                </a:ext>
              </a:extLst>
            </p:cNvPr>
            <p:cNvSpPr/>
            <p:nvPr/>
          </p:nvSpPr>
          <p:spPr bwMode="auto">
            <a:xfrm>
              <a:off x="6794301" y="1752849"/>
              <a:ext cx="2880000" cy="540000"/>
            </a:xfrm>
            <a:prstGeom prst="rect">
              <a:avLst/>
            </a:prstGeom>
            <a:solidFill>
              <a:srgbClr val="69C8C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solidFill>
                    <a:schemeClr val="bg1"/>
                  </a:solidFill>
                  <a:effectLst/>
                  <a:uLnTx/>
                  <a:uFillTx/>
                  <a:ea typeface="Segoe UI" pitchFamily="34" charset="0"/>
                  <a:cs typeface="Segoe UI" pitchFamily="34" charset="0"/>
                </a:rPr>
                <a:t>DMS</a:t>
              </a:r>
            </a:p>
          </p:txBody>
        </p:sp>
        <p:sp>
          <p:nvSpPr>
            <p:cNvPr id="7" name="Rectangle 6">
              <a:extLst>
                <a:ext uri="{FF2B5EF4-FFF2-40B4-BE49-F238E27FC236}">
                  <a16:creationId xmlns:a16="http://schemas.microsoft.com/office/drawing/2014/main" id="{A79A918A-7285-4309-AD42-E149527DDEA1}"/>
                </a:ext>
              </a:extLst>
            </p:cNvPr>
            <p:cNvSpPr/>
            <p:nvPr/>
          </p:nvSpPr>
          <p:spPr bwMode="auto">
            <a:xfrm>
              <a:off x="7823837" y="1842849"/>
              <a:ext cx="1850464" cy="360000"/>
            </a:xfrm>
            <a:prstGeom prst="rect">
              <a:avLst/>
            </a:prstGeom>
            <a:solidFill>
              <a:srgbClr val="17244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Bridge</a:t>
              </a:r>
            </a:p>
          </p:txBody>
        </p:sp>
      </p:grpSp>
      <p:grpSp>
        <p:nvGrpSpPr>
          <p:cNvPr id="8" name="Group 7">
            <a:extLst>
              <a:ext uri="{FF2B5EF4-FFF2-40B4-BE49-F238E27FC236}">
                <a16:creationId xmlns:a16="http://schemas.microsoft.com/office/drawing/2014/main" id="{6BE09E3C-031B-4740-8763-439B8776A2D0}"/>
              </a:ext>
            </a:extLst>
          </p:cNvPr>
          <p:cNvGrpSpPr/>
          <p:nvPr/>
        </p:nvGrpSpPr>
        <p:grpSpPr>
          <a:xfrm>
            <a:off x="4355203" y="3087000"/>
            <a:ext cx="2823385" cy="1552861"/>
            <a:chOff x="6794301" y="1212849"/>
            <a:chExt cx="2880000" cy="1584000"/>
          </a:xfrm>
        </p:grpSpPr>
        <p:sp>
          <p:nvSpPr>
            <p:cNvPr id="9" name="Rectangle 8">
              <a:extLst>
                <a:ext uri="{FF2B5EF4-FFF2-40B4-BE49-F238E27FC236}">
                  <a16:creationId xmlns:a16="http://schemas.microsoft.com/office/drawing/2014/main" id="{E872664D-FEF0-4AF1-9F4B-2C5F8D8CCBE3}"/>
                </a:ext>
              </a:extLst>
            </p:cNvPr>
            <p:cNvSpPr/>
            <p:nvPr/>
          </p:nvSpPr>
          <p:spPr bwMode="auto">
            <a:xfrm>
              <a:off x="6794301" y="1212849"/>
              <a:ext cx="2880000" cy="158400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Compute Node</a:t>
              </a:r>
            </a:p>
          </p:txBody>
        </p:sp>
        <p:sp>
          <p:nvSpPr>
            <p:cNvPr id="10" name="Rectangle 9">
              <a:extLst>
                <a:ext uri="{FF2B5EF4-FFF2-40B4-BE49-F238E27FC236}">
                  <a16:creationId xmlns:a16="http://schemas.microsoft.com/office/drawing/2014/main" id="{ACA003EC-2C04-4A9F-8BC0-68B2A0B43E06}"/>
                </a:ext>
              </a:extLst>
            </p:cNvPr>
            <p:cNvSpPr/>
            <p:nvPr/>
          </p:nvSpPr>
          <p:spPr bwMode="auto">
            <a:xfrm>
              <a:off x="6794301" y="1752849"/>
              <a:ext cx="2880000" cy="540000"/>
            </a:xfrm>
            <a:prstGeom prst="rect">
              <a:avLst/>
            </a:prstGeom>
            <a:solidFill>
              <a:srgbClr val="69C8C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solidFill>
                    <a:schemeClr val="bg1"/>
                  </a:solidFill>
                  <a:effectLst/>
                  <a:uLnTx/>
                  <a:uFillTx/>
                  <a:ea typeface="Segoe UI" pitchFamily="34" charset="0"/>
                  <a:cs typeface="Segoe UI" pitchFamily="34" charset="0"/>
                </a:rPr>
                <a:t>DMS</a:t>
              </a:r>
            </a:p>
          </p:txBody>
        </p:sp>
        <p:sp>
          <p:nvSpPr>
            <p:cNvPr id="11" name="Rectangle 10">
              <a:extLst>
                <a:ext uri="{FF2B5EF4-FFF2-40B4-BE49-F238E27FC236}">
                  <a16:creationId xmlns:a16="http://schemas.microsoft.com/office/drawing/2014/main" id="{0C6F24A9-31D8-4102-A990-2C4F6B3ACFC3}"/>
                </a:ext>
              </a:extLst>
            </p:cNvPr>
            <p:cNvSpPr/>
            <p:nvPr/>
          </p:nvSpPr>
          <p:spPr bwMode="auto">
            <a:xfrm>
              <a:off x="7823837" y="1842849"/>
              <a:ext cx="1850464" cy="360000"/>
            </a:xfrm>
            <a:prstGeom prst="rect">
              <a:avLst/>
            </a:prstGeom>
            <a:solidFill>
              <a:srgbClr val="17244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Bridge</a:t>
              </a:r>
            </a:p>
          </p:txBody>
        </p:sp>
      </p:grpSp>
      <p:grpSp>
        <p:nvGrpSpPr>
          <p:cNvPr id="12" name="Group 11">
            <a:extLst>
              <a:ext uri="{FF2B5EF4-FFF2-40B4-BE49-F238E27FC236}">
                <a16:creationId xmlns:a16="http://schemas.microsoft.com/office/drawing/2014/main" id="{15225303-A4C7-4A94-BE8B-FFFBC2B2D948}"/>
              </a:ext>
            </a:extLst>
          </p:cNvPr>
          <p:cNvGrpSpPr/>
          <p:nvPr/>
        </p:nvGrpSpPr>
        <p:grpSpPr>
          <a:xfrm>
            <a:off x="4355203" y="4762968"/>
            <a:ext cx="2823385" cy="1552861"/>
            <a:chOff x="6794301" y="1212849"/>
            <a:chExt cx="2880000" cy="1584000"/>
          </a:xfrm>
        </p:grpSpPr>
        <p:sp>
          <p:nvSpPr>
            <p:cNvPr id="13" name="Rectangle 12">
              <a:extLst>
                <a:ext uri="{FF2B5EF4-FFF2-40B4-BE49-F238E27FC236}">
                  <a16:creationId xmlns:a16="http://schemas.microsoft.com/office/drawing/2014/main" id="{827C24D2-3393-47E5-A6FD-F22E05191325}"/>
                </a:ext>
              </a:extLst>
            </p:cNvPr>
            <p:cNvSpPr/>
            <p:nvPr/>
          </p:nvSpPr>
          <p:spPr bwMode="auto">
            <a:xfrm>
              <a:off x="6794301" y="1212849"/>
              <a:ext cx="2880000" cy="158400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Compute Node</a:t>
              </a:r>
            </a:p>
          </p:txBody>
        </p:sp>
        <p:sp>
          <p:nvSpPr>
            <p:cNvPr id="14" name="Rectangle 13">
              <a:extLst>
                <a:ext uri="{FF2B5EF4-FFF2-40B4-BE49-F238E27FC236}">
                  <a16:creationId xmlns:a16="http://schemas.microsoft.com/office/drawing/2014/main" id="{D17A759F-062C-48A9-AFD2-75C667AC4613}"/>
                </a:ext>
              </a:extLst>
            </p:cNvPr>
            <p:cNvSpPr/>
            <p:nvPr/>
          </p:nvSpPr>
          <p:spPr bwMode="auto">
            <a:xfrm>
              <a:off x="6794301" y="1752849"/>
              <a:ext cx="2880000" cy="540000"/>
            </a:xfrm>
            <a:prstGeom prst="rect">
              <a:avLst/>
            </a:prstGeom>
            <a:solidFill>
              <a:srgbClr val="69C8C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solidFill>
                    <a:schemeClr val="bg1"/>
                  </a:solidFill>
                  <a:effectLst/>
                  <a:uLnTx/>
                  <a:uFillTx/>
                  <a:ea typeface="Segoe UI" pitchFamily="34" charset="0"/>
                  <a:cs typeface="Segoe UI" pitchFamily="34" charset="0"/>
                </a:rPr>
                <a:t>DMS</a:t>
              </a:r>
            </a:p>
          </p:txBody>
        </p:sp>
        <p:sp>
          <p:nvSpPr>
            <p:cNvPr id="15" name="Rectangle 14">
              <a:extLst>
                <a:ext uri="{FF2B5EF4-FFF2-40B4-BE49-F238E27FC236}">
                  <a16:creationId xmlns:a16="http://schemas.microsoft.com/office/drawing/2014/main" id="{2D4B1241-FACB-428E-8853-6A7640469C7A}"/>
                </a:ext>
              </a:extLst>
            </p:cNvPr>
            <p:cNvSpPr/>
            <p:nvPr/>
          </p:nvSpPr>
          <p:spPr bwMode="auto">
            <a:xfrm>
              <a:off x="7823837" y="1842849"/>
              <a:ext cx="1850464" cy="360000"/>
            </a:xfrm>
            <a:prstGeom prst="rect">
              <a:avLst/>
            </a:prstGeom>
            <a:solidFill>
              <a:srgbClr val="17244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Bridge</a:t>
              </a:r>
            </a:p>
          </p:txBody>
        </p:sp>
      </p:grpSp>
      <p:sp>
        <p:nvSpPr>
          <p:cNvPr id="16" name="Rectangle 15">
            <a:extLst>
              <a:ext uri="{FF2B5EF4-FFF2-40B4-BE49-F238E27FC236}">
                <a16:creationId xmlns:a16="http://schemas.microsoft.com/office/drawing/2014/main" id="{42B79A30-7A85-46FC-88AA-D751023B7207}"/>
              </a:ext>
            </a:extLst>
          </p:cNvPr>
          <p:cNvSpPr/>
          <p:nvPr/>
        </p:nvSpPr>
        <p:spPr bwMode="auto">
          <a:xfrm>
            <a:off x="1365912" y="3082179"/>
            <a:ext cx="2329293" cy="1552861"/>
          </a:xfrm>
          <a:prstGeom prst="rect">
            <a:avLst/>
          </a:prstGeom>
          <a:solidFill>
            <a:schemeClr val="tx1"/>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Control Node</a:t>
            </a:r>
          </a:p>
        </p:txBody>
      </p:sp>
      <p:sp>
        <p:nvSpPr>
          <p:cNvPr id="17" name="Rectangle 16">
            <a:extLst>
              <a:ext uri="{FF2B5EF4-FFF2-40B4-BE49-F238E27FC236}">
                <a16:creationId xmlns:a16="http://schemas.microsoft.com/office/drawing/2014/main" id="{10A6C846-DDCD-4E6E-9555-5C57EF7BAC58}"/>
              </a:ext>
            </a:extLst>
          </p:cNvPr>
          <p:cNvSpPr/>
          <p:nvPr/>
        </p:nvSpPr>
        <p:spPr bwMode="auto">
          <a:xfrm>
            <a:off x="1365912" y="3611563"/>
            <a:ext cx="2329293" cy="529385"/>
          </a:xfrm>
          <a:prstGeom prst="rect">
            <a:avLst/>
          </a:prstGeom>
          <a:solidFill>
            <a:srgbClr val="69C8C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solidFill>
                  <a:schemeClr val="bg1"/>
                </a:solidFill>
                <a:effectLst/>
                <a:uLnTx/>
                <a:uFillTx/>
                <a:ea typeface="Segoe UI" pitchFamily="34" charset="0"/>
                <a:cs typeface="Segoe UI" pitchFamily="34" charset="0"/>
              </a:rPr>
              <a:t>DMS</a:t>
            </a:r>
          </a:p>
        </p:txBody>
      </p:sp>
      <p:cxnSp>
        <p:nvCxnSpPr>
          <p:cNvPr id="18" name="Elbow Connector 16">
            <a:extLst>
              <a:ext uri="{FF2B5EF4-FFF2-40B4-BE49-F238E27FC236}">
                <a16:creationId xmlns:a16="http://schemas.microsoft.com/office/drawing/2014/main" id="{C014EC84-D8C0-4DBD-BD7F-C721AFCE4E4D}"/>
              </a:ext>
            </a:extLst>
          </p:cNvPr>
          <p:cNvCxnSpPr>
            <a:stCxn id="17" idx="3"/>
            <a:endCxn id="6" idx="1"/>
          </p:cNvCxnSpPr>
          <p:nvPr/>
        </p:nvCxnSpPr>
        <p:spPr>
          <a:xfrm flipV="1">
            <a:off x="3695205" y="2205109"/>
            <a:ext cx="659997" cy="1671147"/>
          </a:xfrm>
          <a:prstGeom prst="bentConnector3">
            <a:avLst/>
          </a:prstGeom>
          <a:ln w="28575">
            <a:solidFill>
              <a:srgbClr val="69C8CA"/>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Elbow Connector 17">
            <a:extLst>
              <a:ext uri="{FF2B5EF4-FFF2-40B4-BE49-F238E27FC236}">
                <a16:creationId xmlns:a16="http://schemas.microsoft.com/office/drawing/2014/main" id="{ECE03D31-5CB7-4A03-98DE-9254FEA7C2E9}"/>
              </a:ext>
            </a:extLst>
          </p:cNvPr>
          <p:cNvCxnSpPr>
            <a:stCxn id="17" idx="3"/>
            <a:endCxn id="10" idx="1"/>
          </p:cNvCxnSpPr>
          <p:nvPr/>
        </p:nvCxnSpPr>
        <p:spPr>
          <a:xfrm>
            <a:off x="3695205" y="3876255"/>
            <a:ext cx="659997" cy="4821"/>
          </a:xfrm>
          <a:prstGeom prst="bentConnector3">
            <a:avLst>
              <a:gd name="adj1" fmla="val 50000"/>
            </a:avLst>
          </a:prstGeom>
          <a:ln w="28575">
            <a:solidFill>
              <a:srgbClr val="69C8CA"/>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Elbow Connector 18">
            <a:extLst>
              <a:ext uri="{FF2B5EF4-FFF2-40B4-BE49-F238E27FC236}">
                <a16:creationId xmlns:a16="http://schemas.microsoft.com/office/drawing/2014/main" id="{36569B87-5B2C-4D4C-B127-C3981E1D9D7A}"/>
              </a:ext>
            </a:extLst>
          </p:cNvPr>
          <p:cNvCxnSpPr>
            <a:stCxn id="17" idx="3"/>
            <a:endCxn id="14" idx="1"/>
          </p:cNvCxnSpPr>
          <p:nvPr/>
        </p:nvCxnSpPr>
        <p:spPr>
          <a:xfrm>
            <a:off x="3695205" y="3876256"/>
            <a:ext cx="659997" cy="1680789"/>
          </a:xfrm>
          <a:prstGeom prst="bentConnector3">
            <a:avLst>
              <a:gd name="adj1" fmla="val 50000"/>
            </a:avLst>
          </a:prstGeom>
          <a:ln w="28575">
            <a:solidFill>
              <a:srgbClr val="69C8CA"/>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FB17D3A5-3DB1-4DB8-8E1C-96012D9D1D7E}"/>
              </a:ext>
            </a:extLst>
          </p:cNvPr>
          <p:cNvSpPr/>
          <p:nvPr/>
        </p:nvSpPr>
        <p:spPr bwMode="auto">
          <a:xfrm>
            <a:off x="8568421" y="1411030"/>
            <a:ext cx="1764616" cy="4905632"/>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vert270" wrap="square" lIns="179285" tIns="143428" rIns="179285" bIns="143428" numCol="1" spcCol="0" rtlCol="0" fromWordArt="0" anchor="b" anchorCtr="0" forceAA="0" compatLnSpc="1">
            <a:prstTxWarp prst="textNoShape">
              <a:avLst/>
            </a:prstTxWarp>
            <a:noAutofit/>
          </a:bodyPr>
          <a:lstStyle/>
          <a:p>
            <a:pPr marL="0" marR="0" lvl="0" indent="0" algn="ctr" defTabSz="914173" eaLnBrk="1" fontAlgn="base" latinLnBrk="0" hangingPunct="1">
              <a:lnSpc>
                <a:spcPct val="90000"/>
              </a:lnSpc>
              <a:spcBef>
                <a:spcPct val="0"/>
              </a:spcBef>
              <a:spcAft>
                <a:spcPct val="0"/>
              </a:spcAft>
              <a:buClrTx/>
              <a:buSzTx/>
              <a:buFontTx/>
              <a:buNone/>
              <a:tabLst/>
              <a:defRPr/>
            </a:pPr>
            <a:r>
              <a:rPr kumimoji="0" lang="en-GB" sz="2353"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rPr>
              <a:t>Azure Storage Blob (ASB)</a:t>
            </a:r>
          </a:p>
        </p:txBody>
      </p:sp>
      <p:grpSp>
        <p:nvGrpSpPr>
          <p:cNvPr id="22" name="Group 21">
            <a:extLst>
              <a:ext uri="{FF2B5EF4-FFF2-40B4-BE49-F238E27FC236}">
                <a16:creationId xmlns:a16="http://schemas.microsoft.com/office/drawing/2014/main" id="{8A6678D5-A763-43E3-A985-6594826D2118}"/>
              </a:ext>
            </a:extLst>
          </p:cNvPr>
          <p:cNvGrpSpPr/>
          <p:nvPr/>
        </p:nvGrpSpPr>
        <p:grpSpPr>
          <a:xfrm>
            <a:off x="8788747" y="1514828"/>
            <a:ext cx="639828" cy="4697208"/>
            <a:chOff x="8000778" y="1302849"/>
            <a:chExt cx="652658" cy="4791397"/>
          </a:xfrm>
          <a:solidFill>
            <a:schemeClr val="tx1"/>
          </a:solidFill>
        </p:grpSpPr>
        <p:sp>
          <p:nvSpPr>
            <p:cNvPr id="23" name="Freeform 23">
              <a:extLst>
                <a:ext uri="{FF2B5EF4-FFF2-40B4-BE49-F238E27FC236}">
                  <a16:creationId xmlns:a16="http://schemas.microsoft.com/office/drawing/2014/main" id="{8911605C-3DAA-4B72-9F66-F7808ED87468}"/>
                </a:ext>
              </a:extLst>
            </p:cNvPr>
            <p:cNvSpPr>
              <a:spLocks noEditPoints="1"/>
            </p:cNvSpPr>
            <p:nvPr/>
          </p:nvSpPr>
          <p:spPr bwMode="auto">
            <a:xfrm>
              <a:off x="8000778" y="4559965"/>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sp>
          <p:nvSpPr>
            <p:cNvPr id="24" name="Freeform 29">
              <a:extLst>
                <a:ext uri="{FF2B5EF4-FFF2-40B4-BE49-F238E27FC236}">
                  <a16:creationId xmlns:a16="http://schemas.microsoft.com/office/drawing/2014/main" id="{7B47BE6E-B7F4-4B0F-A981-AE160145168E}"/>
                </a:ext>
              </a:extLst>
            </p:cNvPr>
            <p:cNvSpPr>
              <a:spLocks noEditPoints="1"/>
            </p:cNvSpPr>
            <p:nvPr/>
          </p:nvSpPr>
          <p:spPr bwMode="auto">
            <a:xfrm>
              <a:off x="8000778" y="3745686"/>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sp>
          <p:nvSpPr>
            <p:cNvPr id="25" name="Freeform 35">
              <a:extLst>
                <a:ext uri="{FF2B5EF4-FFF2-40B4-BE49-F238E27FC236}">
                  <a16:creationId xmlns:a16="http://schemas.microsoft.com/office/drawing/2014/main" id="{6DBEA5D4-5659-4195-B217-0928EC857E36}"/>
                </a:ext>
              </a:extLst>
            </p:cNvPr>
            <p:cNvSpPr>
              <a:spLocks noEditPoints="1"/>
            </p:cNvSpPr>
            <p:nvPr/>
          </p:nvSpPr>
          <p:spPr bwMode="auto">
            <a:xfrm>
              <a:off x="8005436" y="2931407"/>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sp>
          <p:nvSpPr>
            <p:cNvPr id="26" name="Freeform 41">
              <a:extLst>
                <a:ext uri="{FF2B5EF4-FFF2-40B4-BE49-F238E27FC236}">
                  <a16:creationId xmlns:a16="http://schemas.microsoft.com/office/drawing/2014/main" id="{7EFEEB21-2573-461E-8E65-4A039C396EF4}"/>
                </a:ext>
              </a:extLst>
            </p:cNvPr>
            <p:cNvSpPr>
              <a:spLocks noEditPoints="1"/>
            </p:cNvSpPr>
            <p:nvPr/>
          </p:nvSpPr>
          <p:spPr bwMode="auto">
            <a:xfrm>
              <a:off x="8000778" y="2117128"/>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sp>
          <p:nvSpPr>
            <p:cNvPr id="27" name="Freeform 46">
              <a:extLst>
                <a:ext uri="{FF2B5EF4-FFF2-40B4-BE49-F238E27FC236}">
                  <a16:creationId xmlns:a16="http://schemas.microsoft.com/office/drawing/2014/main" id="{206C8214-FEEF-47AC-8EC9-34DC2BFC3A69}"/>
                </a:ext>
              </a:extLst>
            </p:cNvPr>
            <p:cNvSpPr>
              <a:spLocks noEditPoints="1"/>
            </p:cNvSpPr>
            <p:nvPr/>
          </p:nvSpPr>
          <p:spPr bwMode="auto">
            <a:xfrm>
              <a:off x="8000778" y="1302849"/>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sp>
          <p:nvSpPr>
            <p:cNvPr id="28" name="Freeform 47">
              <a:extLst>
                <a:ext uri="{FF2B5EF4-FFF2-40B4-BE49-F238E27FC236}">
                  <a16:creationId xmlns:a16="http://schemas.microsoft.com/office/drawing/2014/main" id="{4302EA3E-B39F-4DA5-989F-AEB3FA594457}"/>
                </a:ext>
              </a:extLst>
            </p:cNvPr>
            <p:cNvSpPr>
              <a:spLocks noEditPoints="1"/>
            </p:cNvSpPr>
            <p:nvPr/>
          </p:nvSpPr>
          <p:spPr bwMode="auto">
            <a:xfrm>
              <a:off x="8000778" y="5374246"/>
              <a:ext cx="648000" cy="720000"/>
            </a:xfrm>
            <a:custGeom>
              <a:avLst/>
              <a:gdLst>
                <a:gd name="T0" fmla="*/ 57 w 290"/>
                <a:gd name="T1" fmla="*/ 95 h 369"/>
                <a:gd name="T2" fmla="*/ 222 w 290"/>
                <a:gd name="T3" fmla="*/ 95 h 369"/>
                <a:gd name="T4" fmla="*/ 222 w 290"/>
                <a:gd name="T5" fmla="*/ 108 h 369"/>
                <a:gd name="T6" fmla="*/ 57 w 290"/>
                <a:gd name="T7" fmla="*/ 108 h 369"/>
                <a:gd name="T8" fmla="*/ 57 w 290"/>
                <a:gd name="T9" fmla="*/ 95 h 369"/>
                <a:gd name="T10" fmla="*/ 57 w 290"/>
                <a:gd name="T11" fmla="*/ 150 h 369"/>
                <a:gd name="T12" fmla="*/ 222 w 290"/>
                <a:gd name="T13" fmla="*/ 150 h 369"/>
                <a:gd name="T14" fmla="*/ 222 w 290"/>
                <a:gd name="T15" fmla="*/ 139 h 369"/>
                <a:gd name="T16" fmla="*/ 57 w 290"/>
                <a:gd name="T17" fmla="*/ 139 h 369"/>
                <a:gd name="T18" fmla="*/ 57 w 290"/>
                <a:gd name="T19" fmla="*/ 150 h 369"/>
                <a:gd name="T20" fmla="*/ 57 w 290"/>
                <a:gd name="T21" fmla="*/ 194 h 369"/>
                <a:gd name="T22" fmla="*/ 222 w 290"/>
                <a:gd name="T23" fmla="*/ 194 h 369"/>
                <a:gd name="T24" fmla="*/ 222 w 290"/>
                <a:gd name="T25" fmla="*/ 181 h 369"/>
                <a:gd name="T26" fmla="*/ 57 w 290"/>
                <a:gd name="T27" fmla="*/ 181 h 369"/>
                <a:gd name="T28" fmla="*/ 57 w 290"/>
                <a:gd name="T29" fmla="*/ 194 h 369"/>
                <a:gd name="T30" fmla="*/ 57 w 290"/>
                <a:gd name="T31" fmla="*/ 236 h 369"/>
                <a:gd name="T32" fmla="*/ 222 w 290"/>
                <a:gd name="T33" fmla="*/ 236 h 369"/>
                <a:gd name="T34" fmla="*/ 222 w 290"/>
                <a:gd name="T35" fmla="*/ 223 h 369"/>
                <a:gd name="T36" fmla="*/ 57 w 290"/>
                <a:gd name="T37" fmla="*/ 223 h 369"/>
                <a:gd name="T38" fmla="*/ 57 w 290"/>
                <a:gd name="T39" fmla="*/ 236 h 369"/>
                <a:gd name="T40" fmla="*/ 290 w 290"/>
                <a:gd name="T41" fmla="*/ 90 h 369"/>
                <a:gd name="T42" fmla="*/ 290 w 290"/>
                <a:gd name="T43" fmla="*/ 369 h 369"/>
                <a:gd name="T44" fmla="*/ 0 w 290"/>
                <a:gd name="T45" fmla="*/ 369 h 369"/>
                <a:gd name="T46" fmla="*/ 0 w 290"/>
                <a:gd name="T47" fmla="*/ 1 h 369"/>
                <a:gd name="T48" fmla="*/ 216 w 290"/>
                <a:gd name="T49" fmla="*/ 1 h 369"/>
                <a:gd name="T50" fmla="*/ 216 w 290"/>
                <a:gd name="T51" fmla="*/ 0 h 369"/>
                <a:gd name="T52" fmla="*/ 290 w 290"/>
                <a:gd name="T53" fmla="*/ 90 h 369"/>
                <a:gd name="T54" fmla="*/ 271 w 290"/>
                <a:gd name="T55" fmla="*/ 79 h 369"/>
                <a:gd name="T56" fmla="*/ 214 w 290"/>
                <a:gd name="T57" fmla="*/ 79 h 369"/>
                <a:gd name="T58" fmla="*/ 216 w 290"/>
                <a:gd name="T59" fmla="*/ 21 h 369"/>
                <a:gd name="T60" fmla="*/ 20 w 290"/>
                <a:gd name="T61" fmla="*/ 21 h 369"/>
                <a:gd name="T62" fmla="*/ 20 w 290"/>
                <a:gd name="T63" fmla="*/ 349 h 369"/>
                <a:gd name="T64" fmla="*/ 271 w 290"/>
                <a:gd name="T65" fmla="*/ 349 h 369"/>
                <a:gd name="T66" fmla="*/ 271 w 290"/>
                <a:gd name="T67" fmla="*/ 7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369">
                  <a:moveTo>
                    <a:pt x="57" y="95"/>
                  </a:moveTo>
                  <a:lnTo>
                    <a:pt x="222" y="95"/>
                  </a:lnTo>
                  <a:lnTo>
                    <a:pt x="222" y="108"/>
                  </a:lnTo>
                  <a:lnTo>
                    <a:pt x="57" y="108"/>
                  </a:lnTo>
                  <a:lnTo>
                    <a:pt x="57" y="95"/>
                  </a:lnTo>
                  <a:close/>
                  <a:moveTo>
                    <a:pt x="57" y="150"/>
                  </a:moveTo>
                  <a:lnTo>
                    <a:pt x="222" y="150"/>
                  </a:lnTo>
                  <a:lnTo>
                    <a:pt x="222" y="139"/>
                  </a:lnTo>
                  <a:lnTo>
                    <a:pt x="57" y="139"/>
                  </a:lnTo>
                  <a:lnTo>
                    <a:pt x="57" y="150"/>
                  </a:lnTo>
                  <a:close/>
                  <a:moveTo>
                    <a:pt x="57" y="194"/>
                  </a:moveTo>
                  <a:lnTo>
                    <a:pt x="222" y="194"/>
                  </a:lnTo>
                  <a:lnTo>
                    <a:pt x="222" y="181"/>
                  </a:lnTo>
                  <a:lnTo>
                    <a:pt x="57" y="181"/>
                  </a:lnTo>
                  <a:lnTo>
                    <a:pt x="57" y="194"/>
                  </a:lnTo>
                  <a:close/>
                  <a:moveTo>
                    <a:pt x="57" y="236"/>
                  </a:moveTo>
                  <a:lnTo>
                    <a:pt x="222" y="236"/>
                  </a:lnTo>
                  <a:lnTo>
                    <a:pt x="222" y="223"/>
                  </a:lnTo>
                  <a:lnTo>
                    <a:pt x="57" y="223"/>
                  </a:lnTo>
                  <a:lnTo>
                    <a:pt x="57" y="236"/>
                  </a:lnTo>
                  <a:close/>
                  <a:moveTo>
                    <a:pt x="290" y="90"/>
                  </a:moveTo>
                  <a:lnTo>
                    <a:pt x="290" y="369"/>
                  </a:lnTo>
                  <a:lnTo>
                    <a:pt x="0" y="369"/>
                  </a:lnTo>
                  <a:lnTo>
                    <a:pt x="0" y="1"/>
                  </a:lnTo>
                  <a:lnTo>
                    <a:pt x="216" y="1"/>
                  </a:lnTo>
                  <a:lnTo>
                    <a:pt x="216" y="0"/>
                  </a:lnTo>
                  <a:lnTo>
                    <a:pt x="290" y="90"/>
                  </a:lnTo>
                  <a:close/>
                  <a:moveTo>
                    <a:pt x="271" y="79"/>
                  </a:moveTo>
                  <a:lnTo>
                    <a:pt x="214" y="79"/>
                  </a:lnTo>
                  <a:lnTo>
                    <a:pt x="216" y="21"/>
                  </a:lnTo>
                  <a:lnTo>
                    <a:pt x="20" y="21"/>
                  </a:lnTo>
                  <a:lnTo>
                    <a:pt x="20" y="349"/>
                  </a:lnTo>
                  <a:lnTo>
                    <a:pt x="271" y="349"/>
                  </a:lnTo>
                  <a:lnTo>
                    <a:pt x="271" y="79"/>
                  </a:lnTo>
                  <a:close/>
                </a:path>
              </a:pathLst>
            </a:custGeom>
            <a:ln>
              <a:solidFill>
                <a:schemeClr val="bg1"/>
              </a:solidFill>
            </a:ln>
            <a:extLst/>
          </p:spPr>
          <p:style>
            <a:lnRef idx="2">
              <a:schemeClr val="accent2"/>
            </a:lnRef>
            <a:fillRef idx="1">
              <a:schemeClr val="lt1"/>
            </a:fillRef>
            <a:effectRef idx="0">
              <a:schemeClr val="accent2"/>
            </a:effectRef>
            <a:fontRef idx="minor">
              <a:schemeClr val="dk1"/>
            </a:fontRef>
          </p:style>
          <p:txBody>
            <a:bodyPr vert="horz" wrap="square" lIns="89643" tIns="44821" rIns="89643" bIns="44821" numCol="1" anchor="t" anchorCtr="0" compatLnSpc="1">
              <a:prstTxWarp prst="textNoShape">
                <a:avLst/>
              </a:prstTxWarp>
            </a:bodyPr>
            <a:lstStyle/>
            <a:p>
              <a:pPr marL="0" marR="0" lvl="0" indent="0" defTabSz="896243" eaLnBrk="1" fontAlgn="auto"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dirty="0">
                <a:ln>
                  <a:noFill/>
                </a:ln>
                <a:solidFill>
                  <a:srgbClr val="000000"/>
                </a:solidFill>
                <a:effectLst/>
                <a:uLnTx/>
                <a:uFillTx/>
              </a:endParaRPr>
            </a:p>
          </p:txBody>
        </p:sp>
      </p:grpSp>
      <p:cxnSp>
        <p:nvCxnSpPr>
          <p:cNvPr id="29" name="Straight Connector 28">
            <a:extLst>
              <a:ext uri="{FF2B5EF4-FFF2-40B4-BE49-F238E27FC236}">
                <a16:creationId xmlns:a16="http://schemas.microsoft.com/office/drawing/2014/main" id="{202F3F55-5396-4878-AB87-86519CE75A12}"/>
              </a:ext>
            </a:extLst>
          </p:cNvPr>
          <p:cNvCxnSpPr>
            <a:stCxn id="7" idx="3"/>
            <a:endCxn id="28" idx="0"/>
          </p:cNvCxnSpPr>
          <p:nvPr/>
        </p:nvCxnSpPr>
        <p:spPr>
          <a:xfrm>
            <a:off x="7178588" y="2205108"/>
            <a:ext cx="1735021" cy="3482803"/>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B69EFD2-FD10-48CA-9B24-A3BD78EF9D99}"/>
              </a:ext>
            </a:extLst>
          </p:cNvPr>
          <p:cNvCxnSpPr>
            <a:stCxn id="7" idx="3"/>
            <a:endCxn id="23" idx="3"/>
          </p:cNvCxnSpPr>
          <p:nvPr/>
        </p:nvCxnSpPr>
        <p:spPr>
          <a:xfrm>
            <a:off x="7178588" y="2205110"/>
            <a:ext cx="1735021" cy="2709396"/>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D8A192-7383-4F4F-8F1A-CC15E1E798DB}"/>
              </a:ext>
            </a:extLst>
          </p:cNvPr>
          <p:cNvCxnSpPr>
            <a:stCxn id="7" idx="3"/>
            <a:endCxn id="24" idx="0"/>
          </p:cNvCxnSpPr>
          <p:nvPr/>
        </p:nvCxnSpPr>
        <p:spPr>
          <a:xfrm>
            <a:off x="7178588" y="2205108"/>
            <a:ext cx="1735021" cy="1886256"/>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31BA455-4BA9-45BB-B56E-A3FE6CA0046B}"/>
              </a:ext>
            </a:extLst>
          </p:cNvPr>
          <p:cNvCxnSpPr>
            <a:stCxn id="7" idx="3"/>
            <a:endCxn id="25" idx="0"/>
          </p:cNvCxnSpPr>
          <p:nvPr/>
        </p:nvCxnSpPr>
        <p:spPr>
          <a:xfrm>
            <a:off x="7178588" y="2205109"/>
            <a:ext cx="1739588" cy="1087984"/>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AD13A4C-7416-4731-BDFD-F491F59A68FB}"/>
              </a:ext>
            </a:extLst>
          </p:cNvPr>
          <p:cNvCxnSpPr>
            <a:stCxn id="7" idx="3"/>
            <a:endCxn id="26" idx="0"/>
          </p:cNvCxnSpPr>
          <p:nvPr/>
        </p:nvCxnSpPr>
        <p:spPr>
          <a:xfrm>
            <a:off x="7178588" y="2205108"/>
            <a:ext cx="1735021" cy="289712"/>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B76AD3F-45EF-48E5-83D5-F90739F45023}"/>
              </a:ext>
            </a:extLst>
          </p:cNvPr>
          <p:cNvCxnSpPr>
            <a:stCxn id="7" idx="3"/>
            <a:endCxn id="27" idx="0"/>
          </p:cNvCxnSpPr>
          <p:nvPr/>
        </p:nvCxnSpPr>
        <p:spPr>
          <a:xfrm flipV="1">
            <a:off x="7178588" y="1696550"/>
            <a:ext cx="1735021" cy="508559"/>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C6B9E95-2DF9-40B6-BFFC-8D6227D12E3B}"/>
              </a:ext>
            </a:extLst>
          </p:cNvPr>
          <p:cNvCxnSpPr>
            <a:stCxn id="11" idx="3"/>
            <a:endCxn id="27" idx="13"/>
          </p:cNvCxnSpPr>
          <p:nvPr/>
        </p:nvCxnSpPr>
        <p:spPr>
          <a:xfrm flipV="1">
            <a:off x="7178588" y="1861056"/>
            <a:ext cx="1735021" cy="2020021"/>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C5222B1-BF74-4F99-B231-15ABD4BFEB00}"/>
              </a:ext>
            </a:extLst>
          </p:cNvPr>
          <p:cNvCxnSpPr>
            <a:stCxn id="11" idx="3"/>
          </p:cNvCxnSpPr>
          <p:nvPr/>
        </p:nvCxnSpPr>
        <p:spPr>
          <a:xfrm flipV="1">
            <a:off x="7178588" y="2678324"/>
            <a:ext cx="1735021" cy="1202752"/>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F313031A-F0DB-48A1-8A84-E165397D293C}"/>
              </a:ext>
            </a:extLst>
          </p:cNvPr>
          <p:cNvCxnSpPr>
            <a:stCxn id="11" idx="3"/>
            <a:endCxn id="25" idx="13"/>
          </p:cNvCxnSpPr>
          <p:nvPr/>
        </p:nvCxnSpPr>
        <p:spPr>
          <a:xfrm flipV="1">
            <a:off x="7178588" y="3457600"/>
            <a:ext cx="1739588" cy="423477"/>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76A4996-B49F-4758-9E36-DAD6148E73AC}"/>
              </a:ext>
            </a:extLst>
          </p:cNvPr>
          <p:cNvCxnSpPr>
            <a:stCxn id="11" idx="3"/>
            <a:endCxn id="24" idx="13"/>
          </p:cNvCxnSpPr>
          <p:nvPr/>
        </p:nvCxnSpPr>
        <p:spPr>
          <a:xfrm>
            <a:off x="7178588" y="3881076"/>
            <a:ext cx="1735021" cy="374795"/>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46DF0D7-3755-4BDA-B9D5-C7A1DEBF5286}"/>
              </a:ext>
            </a:extLst>
          </p:cNvPr>
          <p:cNvCxnSpPr>
            <a:stCxn id="11" idx="3"/>
            <a:endCxn id="23" idx="13"/>
          </p:cNvCxnSpPr>
          <p:nvPr/>
        </p:nvCxnSpPr>
        <p:spPr>
          <a:xfrm>
            <a:off x="7178588" y="3881077"/>
            <a:ext cx="1735021" cy="1173067"/>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FD0D910-86C3-40AD-B002-8EE369CBF9C9}"/>
              </a:ext>
            </a:extLst>
          </p:cNvPr>
          <p:cNvCxnSpPr>
            <a:stCxn id="11" idx="3"/>
            <a:endCxn id="28" idx="13"/>
          </p:cNvCxnSpPr>
          <p:nvPr/>
        </p:nvCxnSpPr>
        <p:spPr>
          <a:xfrm>
            <a:off x="7178588" y="3881078"/>
            <a:ext cx="1735021" cy="1971340"/>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67A1626-048E-431E-AF03-06017C929D18}"/>
              </a:ext>
            </a:extLst>
          </p:cNvPr>
          <p:cNvCxnSpPr>
            <a:stCxn id="15" idx="3"/>
            <a:endCxn id="28" idx="15"/>
          </p:cNvCxnSpPr>
          <p:nvPr/>
        </p:nvCxnSpPr>
        <p:spPr>
          <a:xfrm>
            <a:off x="7178588" y="5557044"/>
            <a:ext cx="1735021" cy="400580"/>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B693531-E3D9-4B07-ADB1-F21C7D03E21B}"/>
              </a:ext>
            </a:extLst>
          </p:cNvPr>
          <p:cNvCxnSpPr>
            <a:stCxn id="15" idx="3"/>
            <a:endCxn id="23" idx="15"/>
          </p:cNvCxnSpPr>
          <p:nvPr/>
        </p:nvCxnSpPr>
        <p:spPr>
          <a:xfrm flipV="1">
            <a:off x="7178588" y="5159351"/>
            <a:ext cx="1735021" cy="397695"/>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B50ACDB-53D8-4569-AE1B-4E16D2236320}"/>
              </a:ext>
            </a:extLst>
          </p:cNvPr>
          <p:cNvCxnSpPr>
            <a:stCxn id="15" idx="3"/>
            <a:endCxn id="24" idx="18"/>
          </p:cNvCxnSpPr>
          <p:nvPr/>
        </p:nvCxnSpPr>
        <p:spPr>
          <a:xfrm flipV="1">
            <a:off x="7178588" y="4336213"/>
            <a:ext cx="1735021" cy="1220833"/>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0947EE7-6501-4168-945C-8A71D95209EE}"/>
              </a:ext>
            </a:extLst>
          </p:cNvPr>
          <p:cNvCxnSpPr>
            <a:stCxn id="15" idx="3"/>
            <a:endCxn id="25" idx="18"/>
          </p:cNvCxnSpPr>
          <p:nvPr/>
        </p:nvCxnSpPr>
        <p:spPr>
          <a:xfrm flipV="1">
            <a:off x="7178588" y="3537941"/>
            <a:ext cx="1739588" cy="2019105"/>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4FE83E5-CAC6-4043-B3D1-994CCE9FCD75}"/>
              </a:ext>
            </a:extLst>
          </p:cNvPr>
          <p:cNvCxnSpPr>
            <a:stCxn id="15" idx="3"/>
            <a:endCxn id="26" idx="18"/>
          </p:cNvCxnSpPr>
          <p:nvPr/>
        </p:nvCxnSpPr>
        <p:spPr>
          <a:xfrm flipV="1">
            <a:off x="7178588" y="2739669"/>
            <a:ext cx="1735021" cy="2817377"/>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F7A8841D-85F9-4EAA-9F2F-E0399579AB36}"/>
              </a:ext>
            </a:extLst>
          </p:cNvPr>
          <p:cNvCxnSpPr>
            <a:stCxn id="15" idx="3"/>
            <a:endCxn id="27" idx="18"/>
          </p:cNvCxnSpPr>
          <p:nvPr/>
        </p:nvCxnSpPr>
        <p:spPr>
          <a:xfrm flipV="1">
            <a:off x="7178588" y="1941397"/>
            <a:ext cx="1735021" cy="3615649"/>
          </a:xfrm>
          <a:prstGeom prst="line">
            <a:avLst/>
          </a:prstGeom>
          <a:ln w="28575">
            <a:solidFill>
              <a:srgbClr val="69C8CA"/>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66881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par>
                                <p:cTn id="8" presetID="22" presetClass="entr" presetSubtype="4"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wipe(down)">
                                      <p:cBhvr>
                                        <p:cTn id="10" dur="500"/>
                                        <p:tgtEl>
                                          <p:spTgt spid="30"/>
                                        </p:tgtEl>
                                      </p:cBhvr>
                                    </p:animEffect>
                                  </p:childTnLst>
                                </p:cTn>
                              </p:par>
                              <p:par>
                                <p:cTn id="11" presetID="22" presetClass="entr" presetSubtype="4"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down)">
                                      <p:cBhvr>
                                        <p:cTn id="13" dur="500"/>
                                        <p:tgtEl>
                                          <p:spTgt spid="31"/>
                                        </p:tgtEl>
                                      </p:cBhvr>
                                    </p:animEffect>
                                  </p:childTnLst>
                                </p:cTn>
                              </p:par>
                              <p:par>
                                <p:cTn id="14" presetID="22" presetClass="entr" presetSubtype="4"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down)">
                                      <p:cBhvr>
                                        <p:cTn id="16" dur="500"/>
                                        <p:tgtEl>
                                          <p:spTgt spid="32"/>
                                        </p:tgtEl>
                                      </p:cBhvr>
                                    </p:animEffect>
                                  </p:childTnLst>
                                </p:cTn>
                              </p:par>
                              <p:par>
                                <p:cTn id="17" presetID="22" presetClass="entr" presetSubtype="4"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500"/>
                                        <p:tgtEl>
                                          <p:spTgt spid="33"/>
                                        </p:tgtEl>
                                      </p:cBhvr>
                                    </p:animEffect>
                                  </p:childTnLst>
                                </p:cTn>
                              </p:par>
                              <p:par>
                                <p:cTn id="20" presetID="22" presetClass="entr" presetSubtype="4"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down)">
                                      <p:cBhvr>
                                        <p:cTn id="22" dur="500"/>
                                        <p:tgtEl>
                                          <p:spTgt spid="34"/>
                                        </p:tgtEl>
                                      </p:cBhvr>
                                    </p:animEffect>
                                  </p:childTnLst>
                                </p:cTn>
                              </p:par>
                              <p:par>
                                <p:cTn id="23" presetID="22" presetClass="entr" presetSubtype="4"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down)">
                                      <p:cBhvr>
                                        <p:cTn id="25" dur="500"/>
                                        <p:tgtEl>
                                          <p:spTgt spid="35"/>
                                        </p:tgtEl>
                                      </p:cBhvr>
                                    </p:animEffect>
                                  </p:childTnLst>
                                </p:cTn>
                              </p:par>
                              <p:par>
                                <p:cTn id="26" presetID="22" presetClass="entr" presetSubtype="4"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down)">
                                      <p:cBhvr>
                                        <p:cTn id="28" dur="500"/>
                                        <p:tgtEl>
                                          <p:spTgt spid="36"/>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down)">
                                      <p:cBhvr>
                                        <p:cTn id="34" dur="500"/>
                                        <p:tgtEl>
                                          <p:spTgt spid="38"/>
                                        </p:tgtEl>
                                      </p:cBhvr>
                                    </p:animEffect>
                                  </p:childTnLst>
                                </p:cTn>
                              </p:par>
                              <p:par>
                                <p:cTn id="35" presetID="22" presetClass="entr" presetSubtype="4"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par>
                                <p:cTn id="38" presetID="22" presetClass="entr" presetSubtype="4"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down)">
                                      <p:cBhvr>
                                        <p:cTn id="40" dur="500"/>
                                        <p:tgtEl>
                                          <p:spTgt spid="40"/>
                                        </p:tgtEl>
                                      </p:cBhvr>
                                    </p:animEffect>
                                  </p:childTnLst>
                                </p:cTn>
                              </p:par>
                              <p:par>
                                <p:cTn id="41" presetID="22" presetClass="entr" presetSubtype="4" fill="hold"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wipe(down)">
                                      <p:cBhvr>
                                        <p:cTn id="43" dur="500"/>
                                        <p:tgtEl>
                                          <p:spTgt spid="41"/>
                                        </p:tgtEl>
                                      </p:cBhvr>
                                    </p:animEffect>
                                  </p:childTnLst>
                                </p:cTn>
                              </p:par>
                              <p:par>
                                <p:cTn id="44" presetID="22" presetClass="entr" presetSubtype="4"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down)">
                                      <p:cBhvr>
                                        <p:cTn id="46" dur="500"/>
                                        <p:tgtEl>
                                          <p:spTgt spid="42"/>
                                        </p:tgtEl>
                                      </p:cBhvr>
                                    </p:animEffect>
                                  </p:childTnLst>
                                </p:cTn>
                              </p:par>
                              <p:par>
                                <p:cTn id="47" presetID="22" presetClass="entr" presetSubtype="4" fill="hold" nodeType="with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down)">
                                      <p:cBhvr>
                                        <p:cTn id="49" dur="500"/>
                                        <p:tgtEl>
                                          <p:spTgt spid="43"/>
                                        </p:tgtEl>
                                      </p:cBhvr>
                                    </p:animEffect>
                                  </p:childTnLst>
                                </p:cTn>
                              </p:par>
                              <p:par>
                                <p:cTn id="50" presetID="22" presetClass="entr" presetSubtype="4" fill="hold" nodeType="withEffect">
                                  <p:stCondLst>
                                    <p:cond delay="0"/>
                                  </p:stCondLst>
                                  <p:childTnLst>
                                    <p:set>
                                      <p:cBhvr>
                                        <p:cTn id="51" dur="1" fill="hold">
                                          <p:stCondLst>
                                            <p:cond delay="0"/>
                                          </p:stCondLst>
                                        </p:cTn>
                                        <p:tgtEl>
                                          <p:spTgt spid="44"/>
                                        </p:tgtEl>
                                        <p:attrNameLst>
                                          <p:attrName>style.visibility</p:attrName>
                                        </p:attrNameLst>
                                      </p:cBhvr>
                                      <p:to>
                                        <p:strVal val="visible"/>
                                      </p:to>
                                    </p:set>
                                    <p:animEffect transition="in" filter="wipe(down)">
                                      <p:cBhvr>
                                        <p:cTn id="52" dur="500"/>
                                        <p:tgtEl>
                                          <p:spTgt spid="44"/>
                                        </p:tgtEl>
                                      </p:cBhvr>
                                    </p:animEffect>
                                  </p:childTnLst>
                                </p:cTn>
                              </p:par>
                              <p:par>
                                <p:cTn id="53" presetID="22" presetClass="entr" presetSubtype="4"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wipe(down)">
                                      <p:cBhvr>
                                        <p:cTn id="55" dur="500"/>
                                        <p:tgtEl>
                                          <p:spTgt spid="45"/>
                                        </p:tgtEl>
                                      </p:cBhvr>
                                    </p:animEffect>
                                  </p:childTnLst>
                                </p:cTn>
                              </p:par>
                              <p:par>
                                <p:cTn id="56" presetID="22" presetClass="entr" presetSubtype="4" fill="hold" nodeType="with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wipe(down)">
                                      <p:cBhvr>
                                        <p:cTn id="5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AEE99-76D0-4136-B7CB-4AB11E6DB8B4}"/>
              </a:ext>
            </a:extLst>
          </p:cNvPr>
          <p:cNvSpPr>
            <a:spLocks noGrp="1"/>
          </p:cNvSpPr>
          <p:nvPr>
            <p:ph type="title"/>
          </p:nvPr>
        </p:nvSpPr>
        <p:spPr/>
        <p:txBody>
          <a:bodyPr/>
          <a:lstStyle/>
          <a:p>
            <a:r>
              <a:rPr lang="en-US" dirty="0"/>
              <a:t>Resource class</a:t>
            </a:r>
          </a:p>
        </p:txBody>
      </p:sp>
      <p:sp>
        <p:nvSpPr>
          <p:cNvPr id="3" name="Text Placeholder 2">
            <a:extLst>
              <a:ext uri="{FF2B5EF4-FFF2-40B4-BE49-F238E27FC236}">
                <a16:creationId xmlns:a16="http://schemas.microsoft.com/office/drawing/2014/main" id="{0A3BCB88-8284-4F8E-80EC-4FB0581CE20C}"/>
              </a:ext>
            </a:extLst>
          </p:cNvPr>
          <p:cNvSpPr>
            <a:spLocks noGrp="1"/>
          </p:cNvSpPr>
          <p:nvPr>
            <p:ph type="body" sz="quarter" idx="10"/>
          </p:nvPr>
        </p:nvSpPr>
        <p:spPr>
          <a:xfrm>
            <a:off x="274702" y="1135087"/>
            <a:ext cx="11888787" cy="5181575"/>
          </a:xfrm>
        </p:spPr>
        <p:txBody>
          <a:bodyPr/>
          <a:lstStyle/>
          <a:p>
            <a:r>
              <a:rPr lang="en-US" dirty="0"/>
              <a:t>Controls how many memory per distribution is dedicated to a query run by a user belonging to a resource class</a:t>
            </a:r>
          </a:p>
          <a:p>
            <a:r>
              <a:rPr lang="en-US" dirty="0"/>
              <a:t>There are four different classes</a:t>
            </a:r>
          </a:p>
          <a:p>
            <a:pPr lvl="1"/>
            <a:r>
              <a:rPr lang="en-US" dirty="0" err="1"/>
              <a:t>smallrc</a:t>
            </a:r>
            <a:endParaRPr lang="en-US" dirty="0"/>
          </a:p>
          <a:p>
            <a:pPr lvl="1"/>
            <a:r>
              <a:rPr lang="en-US" dirty="0" err="1"/>
              <a:t>mediumrc</a:t>
            </a:r>
            <a:endParaRPr lang="en-US" dirty="0"/>
          </a:p>
          <a:p>
            <a:pPr lvl="1"/>
            <a:r>
              <a:rPr lang="en-US" dirty="0" err="1"/>
              <a:t>largerc</a:t>
            </a:r>
            <a:endParaRPr lang="en-US" dirty="0"/>
          </a:p>
          <a:p>
            <a:pPr lvl="1"/>
            <a:r>
              <a:rPr lang="en-US" dirty="0" err="1"/>
              <a:t>xlargerc</a:t>
            </a:r>
            <a:endParaRPr lang="en-US" dirty="0"/>
          </a:p>
          <a:p>
            <a:r>
              <a:rPr lang="en-US" dirty="0"/>
              <a:t>Users can be moved between resource classes by assigning to different database role:</a:t>
            </a:r>
          </a:p>
          <a:p>
            <a:pPr lvl="1"/>
            <a:r>
              <a:rPr lang="en-US" dirty="0"/>
              <a:t>EXEC </a:t>
            </a:r>
            <a:r>
              <a:rPr lang="en-US" dirty="0" err="1"/>
              <a:t>sp_addrolemember</a:t>
            </a:r>
            <a:r>
              <a:rPr lang="en-US" dirty="0"/>
              <a:t> ‘</a:t>
            </a:r>
            <a:r>
              <a:rPr lang="en-US" dirty="0" err="1"/>
              <a:t>resource_class</a:t>
            </a:r>
            <a:r>
              <a:rPr lang="en-US" dirty="0"/>
              <a:t>', ‘username'</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6711553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a:xfrm>
            <a:off x="274638" y="3954463"/>
            <a:ext cx="10058401" cy="1625060"/>
          </a:xfrm>
        </p:spPr>
        <p:txBody>
          <a:bodyPr/>
          <a:lstStyle/>
          <a:p>
            <a:r>
              <a:rPr lang="en-US" dirty="0"/>
              <a:t>Loading your Azure SQL Data Warehouse</a:t>
            </a:r>
          </a:p>
          <a:p>
            <a:r>
              <a:rPr lang="en-US" dirty="0"/>
              <a:t>Loading from SSIS (non-parallel)</a:t>
            </a:r>
          </a:p>
          <a:p>
            <a:r>
              <a:rPr lang="en-US" dirty="0"/>
              <a:t>Load using </a:t>
            </a:r>
            <a:r>
              <a:rPr lang="en-US" dirty="0" err="1"/>
              <a:t>Polybase</a:t>
            </a:r>
            <a:r>
              <a:rPr lang="en-US" dirty="0"/>
              <a:t> (parallel)</a:t>
            </a:r>
          </a:p>
        </p:txBody>
      </p:sp>
    </p:spTree>
    <p:extLst>
      <p:ext uri="{BB962C8B-B14F-4D97-AF65-F5344CB8AC3E}">
        <p14:creationId xmlns:p14="http://schemas.microsoft.com/office/powerpoint/2010/main" val="723838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AEE99-76D0-4136-B7CB-4AB11E6DB8B4}"/>
              </a:ext>
            </a:extLst>
          </p:cNvPr>
          <p:cNvSpPr>
            <a:spLocks noGrp="1"/>
          </p:cNvSpPr>
          <p:nvPr>
            <p:ph type="title"/>
          </p:nvPr>
        </p:nvSpPr>
        <p:spPr/>
        <p:txBody>
          <a:bodyPr/>
          <a:lstStyle/>
          <a:p>
            <a:r>
              <a:rPr lang="en-US" sz="4400" dirty="0"/>
              <a:t>Using and monitoring your new Data Warehouse</a:t>
            </a:r>
          </a:p>
        </p:txBody>
      </p:sp>
      <p:sp>
        <p:nvSpPr>
          <p:cNvPr id="3" name="Text Placeholder 2">
            <a:extLst>
              <a:ext uri="{FF2B5EF4-FFF2-40B4-BE49-F238E27FC236}">
                <a16:creationId xmlns:a16="http://schemas.microsoft.com/office/drawing/2014/main" id="{0A3BCB88-8284-4F8E-80EC-4FB0581CE20C}"/>
              </a:ext>
            </a:extLst>
          </p:cNvPr>
          <p:cNvSpPr>
            <a:spLocks noGrp="1"/>
          </p:cNvSpPr>
          <p:nvPr>
            <p:ph type="body" sz="quarter" idx="10"/>
          </p:nvPr>
        </p:nvSpPr>
        <p:spPr>
          <a:xfrm>
            <a:off x="274702" y="1135087"/>
            <a:ext cx="11888787" cy="4343375"/>
          </a:xfrm>
        </p:spPr>
        <p:txBody>
          <a:bodyPr/>
          <a:lstStyle/>
          <a:p>
            <a:r>
              <a:rPr lang="en-US" dirty="0"/>
              <a:t>Querying</a:t>
            </a:r>
          </a:p>
          <a:p>
            <a:pPr lvl="1"/>
            <a:r>
              <a:rPr lang="en-US" dirty="0"/>
              <a:t>Extremely large queries can be queued</a:t>
            </a:r>
          </a:p>
          <a:p>
            <a:pPr lvl="1"/>
            <a:r>
              <a:rPr lang="en-US" dirty="0"/>
              <a:t>There is a priority mechanism that takes into account:</a:t>
            </a:r>
          </a:p>
          <a:p>
            <a:pPr lvl="2"/>
            <a:r>
              <a:rPr lang="en-US" dirty="0"/>
              <a:t>DWUs (Concurrency slots)</a:t>
            </a:r>
          </a:p>
          <a:p>
            <a:pPr lvl="2"/>
            <a:r>
              <a:rPr lang="en-US" dirty="0"/>
              <a:t>Resource class</a:t>
            </a:r>
          </a:p>
          <a:p>
            <a:pPr lvl="2"/>
            <a:r>
              <a:rPr lang="en-US" dirty="0"/>
              <a:t>Transaction size</a:t>
            </a:r>
          </a:p>
          <a:p>
            <a:pPr lvl="2"/>
            <a:r>
              <a:rPr lang="en-US" dirty="0"/>
              <a:t>General limits (1024 connections and 32 concurrent queries)</a:t>
            </a:r>
          </a:p>
          <a:p>
            <a:pPr lvl="1"/>
            <a:r>
              <a:rPr lang="en-US" dirty="0"/>
              <a:t>Can be monitored using DMVs</a:t>
            </a:r>
          </a:p>
          <a:p>
            <a:pPr lvl="1"/>
            <a:r>
              <a:rPr lang="en-US" dirty="0"/>
              <a:t>Queries can be labeled OPTION (LABEL=‘</a:t>
            </a:r>
            <a:r>
              <a:rPr lang="en-US" dirty="0" err="1"/>
              <a:t>some_label</a:t>
            </a:r>
            <a:r>
              <a:rPr lang="en-US" dirty="0"/>
              <a:t>’)</a:t>
            </a:r>
          </a:p>
          <a:p>
            <a:pPr marL="457200" lvl="2" indent="0">
              <a:buNone/>
            </a:pPr>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90730233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a:xfrm>
            <a:off x="274638" y="3954463"/>
            <a:ext cx="10058401" cy="1625060"/>
          </a:xfrm>
        </p:spPr>
        <p:txBody>
          <a:bodyPr/>
          <a:lstStyle/>
          <a:p>
            <a:r>
              <a:rPr lang="en-US" dirty="0"/>
              <a:t>Querying your Azure SQL Data Warehouse</a:t>
            </a:r>
          </a:p>
          <a:p>
            <a:r>
              <a:rPr lang="en-US" dirty="0"/>
              <a:t>Power BI Desktop</a:t>
            </a:r>
          </a:p>
          <a:p>
            <a:r>
              <a:rPr lang="en-US" dirty="0"/>
              <a:t>Power BI Service</a:t>
            </a:r>
          </a:p>
        </p:txBody>
      </p:sp>
    </p:spTree>
    <p:extLst>
      <p:ext uri="{BB962C8B-B14F-4D97-AF65-F5344CB8AC3E}">
        <p14:creationId xmlns:p14="http://schemas.microsoft.com/office/powerpoint/2010/main" val="3226964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a:t>Hvala</a:t>
            </a:r>
            <a:r>
              <a:rPr lang="en-US" dirty="0"/>
              <a:t> / Thank you</a:t>
            </a:r>
          </a:p>
        </p:txBody>
      </p:sp>
      <p:sp>
        <p:nvSpPr>
          <p:cNvPr id="4" name="Text Placeholder 3"/>
          <p:cNvSpPr>
            <a:spLocks noGrp="1"/>
          </p:cNvSpPr>
          <p:nvPr>
            <p:ph type="body" sz="quarter" idx="12"/>
          </p:nvPr>
        </p:nvSpPr>
        <p:spPr>
          <a:xfrm>
            <a:off x="274638" y="3954463"/>
            <a:ext cx="10058401" cy="738664"/>
          </a:xfrm>
        </p:spPr>
        <p:txBody>
          <a:bodyPr/>
          <a:lstStyle/>
          <a:p>
            <a:r>
              <a:rPr lang="en-US" dirty="0"/>
              <a:t>a-deperv@microsoft.com</a:t>
            </a:r>
          </a:p>
        </p:txBody>
      </p:sp>
    </p:spTree>
    <p:extLst>
      <p:ext uri="{BB962C8B-B14F-4D97-AF65-F5344CB8AC3E}">
        <p14:creationId xmlns:p14="http://schemas.microsoft.com/office/powerpoint/2010/main" val="3693325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http://purl.org/dc/elements/1.1/"/>
    <ds:schemaRef ds:uri="http://schemas.microsoft.com/office/2006/metadata/properties"/>
    <ds:schemaRef ds:uri="http://schemas.openxmlformats.org/package/2006/metadata/core-properties"/>
    <ds:schemaRef ds:uri="630a2e83-186a-4a0f-ab27-bee8a8096abc"/>
    <ds:schemaRef ds:uri="http://purl.org/dc/terms/"/>
    <ds:schemaRef ds:uri="http://schemas.microsoft.com/office/infopath/2007/PartnerControls"/>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NTK_2017_Tech_ppt</Template>
  <TotalTime>290</TotalTime>
  <Words>1660</Words>
  <Application>Microsoft Office PowerPoint</Application>
  <PresentationFormat>Custom</PresentationFormat>
  <Paragraphs>305</Paragraphs>
  <Slides>27</Slides>
  <Notes>22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27</vt:i4>
      </vt:variant>
    </vt:vector>
  </HeadingPairs>
  <TitlesOfParts>
    <vt:vector size="39" baseType="lpstr">
      <vt:lpstr>MS PGothic</vt:lpstr>
      <vt:lpstr>Arial</vt:lpstr>
      <vt:lpstr>Consolas</vt:lpstr>
      <vt:lpstr>Segoe</vt:lpstr>
      <vt:lpstr>Segoe Light</vt:lpstr>
      <vt:lpstr>Segoe UI</vt:lpstr>
      <vt:lpstr>Segoe UI Light</vt:lpstr>
      <vt:lpstr>Segoe UI Semibold</vt:lpstr>
      <vt:lpstr>Segoe UI Semilight</vt:lpstr>
      <vt:lpstr>Wingdings</vt:lpstr>
      <vt:lpstr>Wingdings 3</vt:lpstr>
      <vt:lpstr>MS_WinDays17_PPT_template</vt:lpstr>
      <vt:lpstr>PowerPoint Presentation</vt:lpstr>
      <vt:lpstr>Introduction to  Azure SQL Data Warehouse</vt:lpstr>
      <vt:lpstr>Agenda</vt:lpstr>
      <vt:lpstr>About speaker</vt:lpstr>
      <vt:lpstr>What is Azure SQL Data Warehouse</vt:lpstr>
      <vt:lpstr>Platform-as-a-service</vt:lpstr>
      <vt:lpstr>Integrates with existing processes</vt:lpstr>
      <vt:lpstr>Architecture</vt:lpstr>
      <vt:lpstr>Architecture – distributed queries</vt:lpstr>
      <vt:lpstr>Demo</vt:lpstr>
      <vt:lpstr>Designing your Data Warehouse in Azure</vt:lpstr>
      <vt:lpstr>Data distribution in general</vt:lpstr>
      <vt:lpstr>Hash distribution</vt:lpstr>
      <vt:lpstr>Round-Robin distribution</vt:lpstr>
      <vt:lpstr>Different table types</vt:lpstr>
      <vt:lpstr>Recommendations</vt:lpstr>
      <vt:lpstr>Loading data into your Azure SQL Data Warehouse</vt:lpstr>
      <vt:lpstr>Difference between SMP and MPP</vt:lpstr>
      <vt:lpstr>Data readers and writers</vt:lpstr>
      <vt:lpstr>Parallel and non-parallel data load</vt:lpstr>
      <vt:lpstr>Parallel load with Polybase</vt:lpstr>
      <vt:lpstr>Resource class</vt:lpstr>
      <vt:lpstr>Demo</vt:lpstr>
      <vt:lpstr>Using and monitoring your new Data Warehouse</vt:lpstr>
      <vt:lpstr>Demo</vt:lpstr>
      <vt:lpstr>Hvala / Thank you</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Dejan Pervulov (MBS)</dc:creator>
  <cp:keywords/>
  <dc:description>Template: _x000d_
Formatting: _x000d_
Audience Type:</dc:description>
  <cp:lastModifiedBy>Dejan Pervulov (MBS)</cp:lastModifiedBy>
  <cp:revision>26</cp:revision>
  <dcterms:created xsi:type="dcterms:W3CDTF">2017-05-17T09:06:28Z</dcterms:created>
  <dcterms:modified xsi:type="dcterms:W3CDTF">2017-05-17T15:07:03Z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