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2"/>
  </p:notesMasterIdLst>
  <p:handoutMasterIdLst>
    <p:handoutMasterId r:id="rId23"/>
  </p:handoutMasterIdLst>
  <p:sldIdLst>
    <p:sldId id="1720" r:id="rId6"/>
    <p:sldId id="1670" r:id="rId7"/>
    <p:sldId id="1529" r:id="rId8"/>
    <p:sldId id="1849" r:id="rId9"/>
    <p:sldId id="1841" r:id="rId10"/>
    <p:sldId id="1850" r:id="rId11"/>
    <p:sldId id="1851" r:id="rId12"/>
    <p:sldId id="1842" r:id="rId13"/>
    <p:sldId id="1852" r:id="rId14"/>
    <p:sldId id="1843" r:id="rId15"/>
    <p:sldId id="1853" r:id="rId16"/>
    <p:sldId id="1844" r:id="rId17"/>
    <p:sldId id="1847" r:id="rId18"/>
    <p:sldId id="1845" r:id="rId19"/>
    <p:sldId id="1848" r:id="rId20"/>
    <p:sldId id="1532" r:id="rId21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vod" id="{A073DAE3-B461-442F-A3D3-6642BD875E45}">
          <p14:sldIdLst>
            <p14:sldId id="1720"/>
            <p14:sldId id="1670"/>
          </p14:sldIdLst>
        </p14:section>
        <p14:section name="Ničelna vrednost" id="{D96F03DE-DB21-4D4E-86E8-CF0E894C1B70}">
          <p14:sldIdLst>
            <p14:sldId id="1529"/>
            <p14:sldId id="1849"/>
          </p14:sldIdLst>
        </p14:section>
        <p14:section name="Vrednostni in referenčni tipi" id="{A4B02870-598C-464D-85F9-8D5F00FE7A59}">
          <p14:sldIdLst>
            <p14:sldId id="1841"/>
            <p14:sldId id="1850"/>
            <p14:sldId id="1851"/>
          </p14:sldIdLst>
        </p14:section>
        <p14:section name="Aritmetika" id="{9D7CB668-6D10-4099-82EB-2702213F46E9}">
          <p14:sldIdLst>
            <p14:sldId id="1842"/>
            <p14:sldId id="1852"/>
          </p14:sldIdLst>
        </p14:section>
        <p14:section name="Polimorfizem" id="{13382F84-35C0-4680-8DAF-9D17A94E816A}">
          <p14:sldIdLst>
            <p14:sldId id="1843"/>
            <p14:sldId id="1853"/>
          </p14:sldIdLst>
        </p14:section>
        <p14:section name="Zaključek" id="{15414AE9-6829-4641-A7B7-603011314E3C}">
          <p14:sldIdLst>
            <p14:sldId id="1844"/>
            <p14:sldId id="1847"/>
            <p14:sldId id="1845"/>
            <p14:sldId id="1848"/>
            <p14:sldId id="1532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5E5E60"/>
    <a:srgbClr val="F26224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rez sloga, mreža tabel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70" autoAdjust="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125" d="100"/>
        <a:sy n="125" d="100"/>
      </p:scale>
      <p:origin x="0" y="-12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5/20/2018 11:20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rtl="0">
              <a:buFont typeface="Arial" panose="020B0604020202020204" pitchFamily="34" charset="0"/>
              <a:buNone/>
            </a:pPr>
            <a:endParaRPr lang="sl-SI" sz="800" b="0" i="0" u="none" strike="noStrike" kern="1200" baseline="0" dirty="0">
              <a:solidFill>
                <a:schemeClr val="tx1"/>
              </a:solidFill>
              <a:latin typeface="Segoe UI Light" pitchFamily="34" charset="0"/>
              <a:ea typeface="+mn-ea"/>
              <a:cs typeface="+mn-cs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0896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814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4717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916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987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676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7487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7038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12982" lvl="1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1387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7024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301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5/20/2018 11:20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9088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5/20/2018 11:20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9835492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4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9.xml"/><Relationship Id="rId21" Type="http://schemas.openxmlformats.org/officeDocument/2006/relationships/slideLayout" Target="../slideLayouts/slideLayout47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5" Type="http://schemas.openxmlformats.org/officeDocument/2006/relationships/slideLayout" Target="../slideLayouts/slideLayout51.xml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2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2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23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36.xml"/><Relationship Id="rId19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Relationship Id="rId22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  <p:sldLayoutId id="2147484671" r:id="rId26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Kako dobro poznate C#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1231106"/>
          </a:xfrm>
        </p:spPr>
        <p:txBody>
          <a:bodyPr/>
          <a:lstStyle/>
          <a:p>
            <a:r>
              <a:rPr lang="en-US" dirty="0"/>
              <a:t>Damir Arh, Razum </a:t>
            </a:r>
            <a:r>
              <a:rPr lang="en-US" dirty="0" err="1"/>
              <a:t>d.o.o</a:t>
            </a:r>
            <a:r>
              <a:rPr lang="en-US" dirty="0"/>
              <a:t>.</a:t>
            </a:r>
          </a:p>
          <a:p>
            <a:r>
              <a:rPr lang="en-US" dirty="0"/>
              <a:t>Microsoft MVP</a:t>
            </a:r>
          </a:p>
          <a:p>
            <a:r>
              <a:rPr lang="en-US" dirty="0"/>
              <a:t>@</a:t>
            </a:r>
            <a:r>
              <a:rPr lang="en-US" dirty="0" err="1"/>
              <a:t>DamirArh</a:t>
            </a:r>
            <a:endParaRPr lang="en-US" dirty="0"/>
          </a:p>
          <a:p>
            <a:r>
              <a:rPr lang="en-US" dirty="0"/>
              <a:t>http://www.damirscorner.com</a:t>
            </a:r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sl-SI" dirty="0"/>
              <a:t>Ničelna vrednost</a:t>
            </a:r>
          </a:p>
          <a:p>
            <a:r>
              <a:rPr lang="sl-SI" dirty="0"/>
              <a:t>Vrednostni in referenčni tipi</a:t>
            </a:r>
          </a:p>
          <a:p>
            <a:r>
              <a:rPr lang="sl-SI" dirty="0"/>
              <a:t>Aritmetika</a:t>
            </a:r>
          </a:p>
          <a:p>
            <a:r>
              <a:rPr lang="sl-SI" dirty="0"/>
              <a:t>Polimorfizem</a:t>
            </a:r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Ničelna vrednost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49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B2F5BC7-5BBC-4A7B-884D-4BA35F8BB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Predstavitev ničelne vrednosti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943F4582-7DB5-4E98-A280-EE0A983A1C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430887"/>
          </a:xfrm>
        </p:spPr>
        <p:txBody>
          <a:bodyPr/>
          <a:lstStyle/>
          <a:p>
            <a:r>
              <a:rPr lang="sl-SI" dirty="0"/>
              <a:t>Referenčni tipi (</a:t>
            </a:r>
            <a:r>
              <a:rPr lang="sl-SI" dirty="0" err="1"/>
              <a:t>string</a:t>
            </a:r>
            <a:r>
              <a:rPr lang="sl-SI" dirty="0"/>
              <a:t>)</a:t>
            </a:r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2AF4EB65-3689-4CF4-AFD3-8C1FAAC5D1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430887"/>
          </a:xfrm>
        </p:spPr>
        <p:txBody>
          <a:bodyPr/>
          <a:lstStyle/>
          <a:p>
            <a:r>
              <a:rPr lang="sl-SI" dirty="0"/>
              <a:t>Vrednostni tipi (</a:t>
            </a:r>
            <a:r>
              <a:rPr lang="sl-SI" dirty="0" err="1"/>
              <a:t>Nullable</a:t>
            </a:r>
            <a:r>
              <a:rPr lang="sl-SI" dirty="0"/>
              <a:t>&lt;T&gt;)</a:t>
            </a: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04E68EB7-D50E-4971-A395-505A2369C7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48267"/>
              </p:ext>
            </p:extLst>
          </p:nvPr>
        </p:nvGraphicFramePr>
        <p:xfrm>
          <a:off x="724049" y="2289889"/>
          <a:ext cx="1696422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3235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613187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l-SI" dirty="0" err="1"/>
                        <a:t>neničelni</a:t>
                      </a: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ničelni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895784"/>
                  </a:ext>
                </a:extLst>
              </a:tr>
            </a:tbl>
          </a:graphicData>
        </a:graphic>
      </p:graphicFrame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6CD3693E-2DD7-4A1D-B02C-2495C4BF56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447534"/>
              </p:ext>
            </p:extLst>
          </p:nvPr>
        </p:nvGraphicFramePr>
        <p:xfrm>
          <a:off x="3330089" y="2289889"/>
          <a:ext cx="671755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1755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"niz"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</a:tbl>
          </a:graphicData>
        </a:graphic>
      </p:graphicFrame>
      <p:cxnSp>
        <p:nvCxnSpPr>
          <p:cNvPr id="8" name="Raven puščični povezovalnik 7">
            <a:extLst>
              <a:ext uri="{FF2B5EF4-FFF2-40B4-BE49-F238E27FC236}">
                <a16:creationId xmlns:a16="http://schemas.microsoft.com/office/drawing/2014/main" id="{3ED6F8B9-75C1-4627-82FB-7B855C62A65B}"/>
              </a:ext>
            </a:extLst>
          </p:cNvPr>
          <p:cNvCxnSpPr>
            <a:cxnSpLocks/>
            <a:endCxn id="6" idx="1"/>
          </p:cNvCxnSpPr>
          <p:nvPr/>
        </p:nvCxnSpPr>
        <p:spPr>
          <a:xfrm>
            <a:off x="2130014" y="2475309"/>
            <a:ext cx="1200075" cy="0"/>
          </a:xfrm>
          <a:prstGeom prst="straightConnector1">
            <a:avLst/>
          </a:prstGeom>
          <a:ln w="19050">
            <a:solidFill>
              <a:schemeClr val="tx1"/>
            </a:solidFill>
            <a:headEnd type="oval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32DD05B5-25DC-4DD4-9E59-F1CD3A915B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163380"/>
              </p:ext>
            </p:extLst>
          </p:nvPr>
        </p:nvGraphicFramePr>
        <p:xfrm>
          <a:off x="6397170" y="2289889"/>
          <a:ext cx="3134104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971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1183341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  <a:gridCol w="763792">
                  <a:extLst>
                    <a:ext uri="{9D8B030D-6E8A-4147-A177-3AD203B41FA5}">
                      <a16:colId xmlns:a16="http://schemas.microsoft.com/office/drawing/2014/main" val="386731421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sl-SI" dirty="0" err="1"/>
                        <a:t>neničelni</a:t>
                      </a: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/>
                        <a:t>HasValue</a:t>
                      </a: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/>
                        <a:t>true</a:t>
                      </a:r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/>
                        <a:t>Value</a:t>
                      </a: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42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209964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sl-SI" dirty="0"/>
                        <a:t>ničelni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/>
                        <a:t>HasValue</a:t>
                      </a: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/>
                        <a:t>false</a:t>
                      </a:r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89578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/>
                        <a:t>Value</a:t>
                      </a: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82390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18873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Vrednostni in referenčni tipi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26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B2F5BC7-5BBC-4A7B-884D-4BA35F8BB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107996"/>
          </a:xfrm>
        </p:spPr>
        <p:txBody>
          <a:bodyPr/>
          <a:lstStyle/>
          <a:p>
            <a:r>
              <a:rPr lang="sl-SI" dirty="0" err="1"/>
              <a:t>Odpakiranje</a:t>
            </a:r>
            <a:r>
              <a:rPr lang="sl-SI" dirty="0"/>
              <a:t> vrednostnega tipa iz referenčnega (</a:t>
            </a:r>
            <a:r>
              <a:rPr lang="sl-SI" dirty="0" err="1"/>
              <a:t>unboxing</a:t>
            </a:r>
            <a:r>
              <a:rPr lang="sl-SI" dirty="0"/>
              <a:t>)</a:t>
            </a: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04E68EB7-D50E-4971-A395-505A2369C7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043578"/>
              </p:ext>
            </p:extLst>
          </p:nvPr>
        </p:nvGraphicFramePr>
        <p:xfrm>
          <a:off x="1415227" y="2289889"/>
          <a:ext cx="955788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7894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477894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</a:tbl>
          </a:graphicData>
        </a:graphic>
      </p:graphicFrame>
      <p:cxnSp>
        <p:nvCxnSpPr>
          <p:cNvPr id="8" name="Raven puščični povezovalnik 7">
            <a:extLst>
              <a:ext uri="{FF2B5EF4-FFF2-40B4-BE49-F238E27FC236}">
                <a16:creationId xmlns:a16="http://schemas.microsoft.com/office/drawing/2014/main" id="{3ED6F8B9-75C1-4627-82FB-7B855C62A65B}"/>
              </a:ext>
            </a:extLst>
          </p:cNvPr>
          <p:cNvCxnSpPr>
            <a:cxnSpLocks/>
          </p:cNvCxnSpPr>
          <p:nvPr/>
        </p:nvCxnSpPr>
        <p:spPr>
          <a:xfrm>
            <a:off x="2130014" y="2475309"/>
            <a:ext cx="1200075" cy="0"/>
          </a:xfrm>
          <a:prstGeom prst="straightConnector1">
            <a:avLst/>
          </a:prstGeom>
          <a:ln w="19050">
            <a:solidFill>
              <a:schemeClr val="tx1"/>
            </a:solidFill>
            <a:headEnd type="oval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32DD05B5-25DC-4DD4-9E59-F1CD3A915B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478142"/>
              </p:ext>
            </p:extLst>
          </p:nvPr>
        </p:nvGraphicFramePr>
        <p:xfrm>
          <a:off x="7196865" y="2289889"/>
          <a:ext cx="1424343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4781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474781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  <a:gridCol w="474781">
                  <a:extLst>
                    <a:ext uri="{9D8B030D-6E8A-4147-A177-3AD203B41FA5}">
                      <a16:colId xmlns:a16="http://schemas.microsoft.com/office/drawing/2014/main" val="386731421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sl-SI" dirty="0"/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209964"/>
                  </a:ext>
                </a:extLst>
              </a:tr>
            </a:tbl>
          </a:graphicData>
        </a:graphic>
      </p:graphicFrame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37BDB8AB-6E77-4439-9D51-48059372E2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052452"/>
              </p:ext>
            </p:extLst>
          </p:nvPr>
        </p:nvGraphicFramePr>
        <p:xfrm>
          <a:off x="3330089" y="2289889"/>
          <a:ext cx="955788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7894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477894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89578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051ED4CC-D3CB-4985-B35D-D9AFD6439D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938983"/>
              </p:ext>
            </p:extLst>
          </p:nvPr>
        </p:nvGraphicFramePr>
        <p:xfrm>
          <a:off x="7196865" y="2289889"/>
          <a:ext cx="1424343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4781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474781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  <a:gridCol w="474781">
                  <a:extLst>
                    <a:ext uri="{9D8B030D-6E8A-4147-A177-3AD203B41FA5}">
                      <a16:colId xmlns:a16="http://schemas.microsoft.com/office/drawing/2014/main" val="386731421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sl-SI" dirty="0"/>
                        <a:t>p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X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Y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82099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26716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B2F5BC7-5BBC-4A7B-884D-4BA35F8BB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Pakiranje vrednostnega tipa v referenčnega (</a:t>
            </a:r>
            <a:r>
              <a:rPr lang="sl-SI" dirty="0" err="1"/>
              <a:t>boxing</a:t>
            </a:r>
            <a:r>
              <a:rPr lang="sl-SI" dirty="0"/>
              <a:t>)</a:t>
            </a: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04E68EB7-D50E-4971-A395-505A2369C7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07890"/>
              </p:ext>
            </p:extLst>
          </p:nvPr>
        </p:nvGraphicFramePr>
        <p:xfrm>
          <a:off x="5314278" y="2294969"/>
          <a:ext cx="2220409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2738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477671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</a:tblGrid>
              <a:tr h="308382">
                <a:tc>
                  <a:txBody>
                    <a:bodyPr/>
                    <a:lstStyle/>
                    <a:p>
                      <a:r>
                        <a:rPr lang="sl-SI" dirty="0" err="1"/>
                        <a:t>pointInterface</a:t>
                      </a: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</a:tbl>
          </a:graphicData>
        </a:graphic>
      </p:graphicFrame>
      <p:cxnSp>
        <p:nvCxnSpPr>
          <p:cNvPr id="8" name="Raven puščični povezovalnik 7">
            <a:extLst>
              <a:ext uri="{FF2B5EF4-FFF2-40B4-BE49-F238E27FC236}">
                <a16:creationId xmlns:a16="http://schemas.microsoft.com/office/drawing/2014/main" id="{3ED6F8B9-75C1-4627-82FB-7B855C62A65B}"/>
              </a:ext>
            </a:extLst>
          </p:cNvPr>
          <p:cNvCxnSpPr>
            <a:cxnSpLocks/>
          </p:cNvCxnSpPr>
          <p:nvPr/>
        </p:nvCxnSpPr>
        <p:spPr>
          <a:xfrm>
            <a:off x="7293685" y="2480389"/>
            <a:ext cx="1200075" cy="0"/>
          </a:xfrm>
          <a:prstGeom prst="straightConnector1">
            <a:avLst/>
          </a:prstGeom>
          <a:ln w="19050">
            <a:solidFill>
              <a:schemeClr val="tx1"/>
            </a:solidFill>
            <a:headEnd type="oval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32DD05B5-25DC-4DD4-9E59-F1CD3A915B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925551"/>
              </p:ext>
            </p:extLst>
          </p:nvPr>
        </p:nvGraphicFramePr>
        <p:xfrm>
          <a:off x="1415227" y="2294969"/>
          <a:ext cx="2390761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6979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506891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  <a:gridCol w="506891">
                  <a:extLst>
                    <a:ext uri="{9D8B030D-6E8A-4147-A177-3AD203B41FA5}">
                      <a16:colId xmlns:a16="http://schemas.microsoft.com/office/drawing/2014/main" val="386731421"/>
                    </a:ext>
                  </a:extLst>
                </a:gridCol>
              </a:tblGrid>
              <a:tr h="352044">
                <a:tc rowSpan="2">
                  <a:txBody>
                    <a:bodyPr/>
                    <a:lstStyle/>
                    <a:p>
                      <a:r>
                        <a:rPr lang="sl-SI" dirty="0" err="1"/>
                        <a:t>pointStruct</a:t>
                      </a: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209964"/>
                  </a:ext>
                </a:extLst>
              </a:tr>
            </a:tbl>
          </a:graphicData>
        </a:graphic>
      </p:graphicFrame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37BDB8AB-6E77-4439-9D51-48059372E2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05710"/>
              </p:ext>
            </p:extLst>
          </p:nvPr>
        </p:nvGraphicFramePr>
        <p:xfrm>
          <a:off x="8493760" y="2294969"/>
          <a:ext cx="955788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7894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477894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895784"/>
                  </a:ext>
                </a:extLst>
              </a:tr>
            </a:tbl>
          </a:graphicData>
        </a:graphic>
      </p:graphicFrame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03363229-E01A-48B8-A531-2B696F4FFE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3572847"/>
              </p:ext>
            </p:extLst>
          </p:nvPr>
        </p:nvGraphicFramePr>
        <p:xfrm>
          <a:off x="8493760" y="2294969"/>
          <a:ext cx="955788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7894">
                  <a:extLst>
                    <a:ext uri="{9D8B030D-6E8A-4147-A177-3AD203B41FA5}">
                      <a16:colId xmlns:a16="http://schemas.microsoft.com/office/drawing/2014/main" val="1617224713"/>
                    </a:ext>
                  </a:extLst>
                </a:gridCol>
                <a:gridCol w="477894">
                  <a:extLst>
                    <a:ext uri="{9D8B030D-6E8A-4147-A177-3AD203B41FA5}">
                      <a16:colId xmlns:a16="http://schemas.microsoft.com/office/drawing/2014/main" val="33997047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X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65222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Y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1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18957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94590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Aritmetika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18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068030E-DD07-4658-AC0D-B6FDE2B25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Pomikanje bitov</a:t>
            </a:r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1560F3E5-4792-417E-AEF5-F471E0B96A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00438"/>
          </a:xfrm>
        </p:spPr>
        <p:txBody>
          <a:bodyPr/>
          <a:lstStyle/>
          <a:p>
            <a:r>
              <a:rPr lang="sl-SI" dirty="0"/>
              <a:t>0b10</a:t>
            </a:r>
          </a:p>
          <a:p>
            <a:r>
              <a:rPr lang="sl-SI" dirty="0"/>
              <a:t>0b10 &lt;&lt; 1 = 0b100</a:t>
            </a:r>
          </a:p>
          <a:p>
            <a:r>
              <a:rPr lang="sl-SI" dirty="0"/>
              <a:t>0b10 &gt;&gt; 1 = 0b1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72858C5B-1814-4ADC-B7DC-A4F06D7F21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135195"/>
              </p:ext>
            </p:extLst>
          </p:nvPr>
        </p:nvGraphicFramePr>
        <p:xfrm>
          <a:off x="1739448" y="1435100"/>
          <a:ext cx="405683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104">
                  <a:extLst>
                    <a:ext uri="{9D8B030D-6E8A-4147-A177-3AD203B41FA5}">
                      <a16:colId xmlns:a16="http://schemas.microsoft.com/office/drawing/2014/main" val="3249170905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3047259556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957483693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2686111676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1122893508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2470014973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789306901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26241452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555069"/>
                  </a:ext>
                </a:extLst>
              </a:tr>
            </a:tbl>
          </a:graphicData>
        </a:graphic>
      </p:graphicFrame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FF250BC3-3774-417B-9C8E-E6F30FF1D4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838640"/>
              </p:ext>
            </p:extLst>
          </p:nvPr>
        </p:nvGraphicFramePr>
        <p:xfrm>
          <a:off x="1739448" y="2049899"/>
          <a:ext cx="405683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104">
                  <a:extLst>
                    <a:ext uri="{9D8B030D-6E8A-4147-A177-3AD203B41FA5}">
                      <a16:colId xmlns:a16="http://schemas.microsoft.com/office/drawing/2014/main" val="3249170905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3047259556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957483693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2686111676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1122893508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2470014973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789306901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26241452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555069"/>
                  </a:ext>
                </a:extLst>
              </a:tr>
            </a:tbl>
          </a:graphicData>
        </a:graphic>
      </p:graphicFrame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17C288B2-A970-4AD3-8B96-C4E6F653F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283229"/>
              </p:ext>
            </p:extLst>
          </p:nvPr>
        </p:nvGraphicFramePr>
        <p:xfrm>
          <a:off x="1739448" y="2664698"/>
          <a:ext cx="4056832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104">
                  <a:extLst>
                    <a:ext uri="{9D8B030D-6E8A-4147-A177-3AD203B41FA5}">
                      <a16:colId xmlns:a16="http://schemas.microsoft.com/office/drawing/2014/main" val="3249170905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3047259556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957483693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2686111676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1122893508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2470014973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789306901"/>
                    </a:ext>
                  </a:extLst>
                </a:gridCol>
                <a:gridCol w="507104">
                  <a:extLst>
                    <a:ext uri="{9D8B030D-6E8A-4147-A177-3AD203B41FA5}">
                      <a16:colId xmlns:a16="http://schemas.microsoft.com/office/drawing/2014/main" val="26241452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7555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099859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Polimorfizem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39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3B0ED95-950D-40B7-8FFB-00B0F0ACB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Vrstni red inicializacije v izpeljanih razredih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2B20CFA2-F436-4F96-8E66-4B74256E17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sl-SI" dirty="0"/>
              <a:t>Polja izpeljanega razreda</a:t>
            </a:r>
          </a:p>
          <a:p>
            <a:r>
              <a:rPr lang="sl-SI" dirty="0"/>
              <a:t>Polja osnovnega razreda</a:t>
            </a:r>
          </a:p>
          <a:p>
            <a:r>
              <a:rPr lang="sl-SI" dirty="0"/>
              <a:t>Konstruktor osnovnega razreda</a:t>
            </a:r>
          </a:p>
          <a:p>
            <a:r>
              <a:rPr lang="sl-SI" dirty="0"/>
              <a:t>Konstruktor izpeljanega razreda</a:t>
            </a:r>
          </a:p>
        </p:txBody>
      </p:sp>
    </p:spTree>
    <p:extLst>
      <p:ext uri="{BB962C8B-B14F-4D97-AF65-F5344CB8AC3E}">
        <p14:creationId xmlns:p14="http://schemas.microsoft.com/office/powerpoint/2010/main" val="81175181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Nasveti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sl-SI" dirty="0"/>
              <a:t>Nepravilne predpostavke so lahko nevarne</a:t>
            </a:r>
          </a:p>
          <a:p>
            <a:r>
              <a:rPr lang="sl-SI" dirty="0"/>
              <a:t>Preverite obnašanje v robnih primerih</a:t>
            </a:r>
          </a:p>
          <a:p>
            <a:r>
              <a:rPr lang="sl-SI" dirty="0"/>
              <a:t>Pišite razumljivo kodo</a:t>
            </a:r>
          </a:p>
        </p:txBody>
      </p:sp>
    </p:spTree>
    <p:extLst>
      <p:ext uri="{BB962C8B-B14F-4D97-AF65-F5344CB8AC3E}">
        <p14:creationId xmlns:p14="http://schemas.microsoft.com/office/powerpoint/2010/main" val="290445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837268A7-B4C7-49FF-87E1-A04F1D4C72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6350" y="316902"/>
            <a:ext cx="4038600" cy="5553075"/>
          </a:xfrm>
          <a:prstGeom prst="rect">
            <a:avLst/>
          </a:prstGeom>
        </p:spPr>
      </p:pic>
      <p:sp>
        <p:nvSpPr>
          <p:cNvPr id="6" name="Označba mesta besedila 2">
            <a:extLst>
              <a:ext uri="{FF2B5EF4-FFF2-40B4-BE49-F238E27FC236}">
                <a16:creationId xmlns:a16="http://schemas.microsoft.com/office/drawing/2014/main" id="{9B7271E3-DC12-43FA-AA8B-9692496C83B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95194" y="6031537"/>
            <a:ext cx="3800912" cy="430887"/>
          </a:xfrm>
        </p:spPr>
        <p:txBody>
          <a:bodyPr/>
          <a:lstStyle/>
          <a:p>
            <a:r>
              <a:rPr lang="sl-SI" dirty="0"/>
              <a:t>http://bit.ly/know-csharp</a:t>
            </a:r>
          </a:p>
        </p:txBody>
      </p:sp>
    </p:spTree>
    <p:extLst>
      <p:ext uri="{BB962C8B-B14F-4D97-AF65-F5344CB8AC3E}">
        <p14:creationId xmlns:p14="http://schemas.microsoft.com/office/powerpoint/2010/main" val="2680112448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Več o C#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311676"/>
          </a:xfrm>
        </p:spPr>
        <p:txBody>
          <a:bodyPr/>
          <a:lstStyle/>
          <a:p>
            <a:r>
              <a:rPr lang="sl-SI" dirty="0"/>
              <a:t>Damir Arh: Neprekinjeno testiranje v .NET </a:t>
            </a:r>
            <a:r>
              <a:rPr lang="sl-SI" dirty="0" err="1"/>
              <a:t>Core</a:t>
            </a:r>
            <a:endParaRPr lang="sl-SI" dirty="0"/>
          </a:p>
          <a:p>
            <a:pPr lvl="1"/>
            <a:r>
              <a:rPr lang="sl-SI" dirty="0"/>
              <a:t>sreda 11:55 – 12:55, </a:t>
            </a:r>
            <a:r>
              <a:rPr lang="sl-SI" dirty="0" err="1"/>
              <a:t>Aurora</a:t>
            </a:r>
            <a:r>
              <a:rPr lang="sl-SI" dirty="0"/>
              <a:t> 2+3</a:t>
            </a:r>
          </a:p>
          <a:p>
            <a:pPr marL="228600" lvl="1" indent="0">
              <a:buNone/>
            </a:pPr>
            <a:endParaRPr lang="sl-SI" dirty="0"/>
          </a:p>
          <a:p>
            <a:r>
              <a:rPr lang="sl-SI" dirty="0"/>
              <a:t>Miha Markič: Novosti C# 7.1 2 3</a:t>
            </a:r>
          </a:p>
          <a:p>
            <a:pPr lvl="1"/>
            <a:r>
              <a:rPr lang="sl-SI" dirty="0"/>
              <a:t>četrtek 9:00 – 10:00, </a:t>
            </a:r>
            <a:r>
              <a:rPr lang="sl-SI" dirty="0" err="1"/>
              <a:t>Emerald</a:t>
            </a:r>
            <a:r>
              <a:rPr lang="sl-SI" dirty="0"/>
              <a:t> 2</a:t>
            </a:r>
          </a:p>
          <a:p>
            <a:pPr marL="228600" lvl="1" indent="0">
              <a:buNone/>
            </a:pPr>
            <a:endParaRPr lang="sl-SI" dirty="0"/>
          </a:p>
          <a:p>
            <a:r>
              <a:rPr lang="sl-SI" dirty="0"/>
              <a:t>Goran Šiška: </a:t>
            </a:r>
            <a:r>
              <a:rPr lang="sl-SI" dirty="0" err="1"/>
              <a:t>IEnumerable</a:t>
            </a:r>
            <a:r>
              <a:rPr lang="sl-SI" dirty="0"/>
              <a:t> </a:t>
            </a:r>
            <a:r>
              <a:rPr lang="sl-SI" dirty="0" err="1"/>
              <a:t>Considered</a:t>
            </a:r>
            <a:r>
              <a:rPr lang="sl-SI" dirty="0"/>
              <a:t> </a:t>
            </a:r>
            <a:r>
              <a:rPr lang="sl-SI" dirty="0" err="1"/>
              <a:t>Harmful</a:t>
            </a:r>
            <a:endParaRPr lang="sl-SI" dirty="0"/>
          </a:p>
          <a:p>
            <a:pPr lvl="1"/>
            <a:r>
              <a:rPr lang="sl-SI" dirty="0"/>
              <a:t>četrtek 12:30 – 13:30, </a:t>
            </a:r>
            <a:r>
              <a:rPr lang="sl-SI" dirty="0" err="1"/>
              <a:t>Europa</a:t>
            </a:r>
            <a:r>
              <a:rPr lang="sl-SI" dirty="0"/>
              <a:t> D</a:t>
            </a:r>
          </a:p>
        </p:txBody>
      </p:sp>
    </p:spTree>
    <p:extLst>
      <p:ext uri="{BB962C8B-B14F-4D97-AF65-F5344CB8AC3E}">
        <p14:creationId xmlns:p14="http://schemas.microsoft.com/office/powerpoint/2010/main" val="287874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71917" y="196964"/>
            <a:ext cx="11604404" cy="6446103"/>
          </a:xfrm>
          <a:prstGeom prst="rect">
            <a:avLst/>
          </a:prstGeom>
          <a:noFill/>
          <a:effectLst>
            <a:reflection stA="44000" endPos="65000" dist="12700" dir="5400000" sy="-100000" algn="bl" rotWithShape="0"/>
          </a:effectLst>
        </p:spPr>
        <p:txBody>
          <a:bodyPr wrap="square" lIns="89642" tIns="44821" rIns="89642" bIns="44821">
            <a:spAutoFit/>
          </a:bodyPr>
          <a:lstStyle/>
          <a:p>
            <a:pPr algn="ctr"/>
            <a:r>
              <a:rPr lang="sl-SI" sz="41300" b="1" spc="-50" dirty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52185155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436</TotalTime>
  <Words>707</Words>
  <Application>Microsoft Office PowerPoint</Application>
  <PresentationFormat>Širokozaslonsko</PresentationFormat>
  <Paragraphs>156</Paragraphs>
  <Slides>16</Slides>
  <Notes>16</Notes>
  <HiddenSlides>0</HiddenSlides>
  <MMClips>0</MMClips>
  <ScaleCrop>false</ScaleCrop>
  <HeadingPairs>
    <vt:vector size="6" baseType="variant">
      <vt:variant>
        <vt:lpstr>Uporabljene pisave</vt:lpstr>
      </vt:variant>
      <vt:variant>
        <vt:i4>7</vt:i4>
      </vt:variant>
      <vt:variant>
        <vt:lpstr>Tema</vt:lpstr>
      </vt:variant>
      <vt:variant>
        <vt:i4>2</vt:i4>
      </vt:variant>
      <vt:variant>
        <vt:lpstr>Naslovi diapozitivov</vt:lpstr>
      </vt:variant>
      <vt:variant>
        <vt:i4>16</vt:i4>
      </vt:variant>
    </vt:vector>
  </HeadingPairs>
  <TitlesOfParts>
    <vt:vector size="25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Kako dobro poznate C#</vt:lpstr>
      <vt:lpstr>Agenda</vt:lpstr>
      <vt:lpstr>Ničelna vrednost</vt:lpstr>
      <vt:lpstr>Predstavitev ničelne vrednosti</vt:lpstr>
      <vt:lpstr>Vrednostni in referenčni tipi</vt:lpstr>
      <vt:lpstr>Odpakiranje vrednostnega tipa iz referenčnega (unboxing)</vt:lpstr>
      <vt:lpstr>Pakiranje vrednostnega tipa v referenčnega (boxing)</vt:lpstr>
      <vt:lpstr>Aritmetika</vt:lpstr>
      <vt:lpstr>Pomikanje bitov</vt:lpstr>
      <vt:lpstr>Polimorfizem</vt:lpstr>
      <vt:lpstr>Vrstni red inicializacije v izpeljanih razredih</vt:lpstr>
      <vt:lpstr>Nasveti</vt:lpstr>
      <vt:lpstr>PowerPointova predstavitev</vt:lpstr>
      <vt:lpstr>Več o C#</vt:lpstr>
      <vt:lpstr>PowerPointova predstavitev</vt:lpstr>
      <vt:lpstr>PowerPointova predstavitev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Damir Arh</cp:lastModifiedBy>
  <cp:revision>29</cp:revision>
  <dcterms:created xsi:type="dcterms:W3CDTF">2018-03-14T10:09:21Z</dcterms:created>
  <dcterms:modified xsi:type="dcterms:W3CDTF">2018-05-20T09:21:35Z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